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0"/>
  </p:notesMasterIdLst>
  <p:sldIdLst>
    <p:sldId id="256" r:id="rId3"/>
    <p:sldId id="292" r:id="rId4"/>
    <p:sldId id="257" r:id="rId5"/>
    <p:sldId id="259" r:id="rId6"/>
    <p:sldId id="258" r:id="rId7"/>
    <p:sldId id="260" r:id="rId8"/>
    <p:sldId id="261" r:id="rId9"/>
    <p:sldId id="262" r:id="rId10"/>
    <p:sldId id="264" r:id="rId11"/>
    <p:sldId id="263" r:id="rId12"/>
    <p:sldId id="265" r:id="rId13"/>
    <p:sldId id="266" r:id="rId14"/>
    <p:sldId id="267" r:id="rId15"/>
    <p:sldId id="268" r:id="rId16"/>
    <p:sldId id="269" r:id="rId17"/>
    <p:sldId id="270" r:id="rId18"/>
    <p:sldId id="272" r:id="rId19"/>
    <p:sldId id="271" r:id="rId20"/>
    <p:sldId id="273" r:id="rId21"/>
    <p:sldId id="274" r:id="rId22"/>
    <p:sldId id="275" r:id="rId23"/>
    <p:sldId id="276" r:id="rId24"/>
    <p:sldId id="286" r:id="rId25"/>
    <p:sldId id="283" r:id="rId26"/>
    <p:sldId id="277" r:id="rId27"/>
    <p:sldId id="278" r:id="rId28"/>
    <p:sldId id="279" r:id="rId29"/>
    <p:sldId id="280" r:id="rId30"/>
    <p:sldId id="281" r:id="rId31"/>
    <p:sldId id="288" r:id="rId32"/>
    <p:sldId id="282" r:id="rId33"/>
    <p:sldId id="284" r:id="rId34"/>
    <p:sldId id="285" r:id="rId35"/>
    <p:sldId id="287" r:id="rId36"/>
    <p:sldId id="289"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204" y="7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Projects\pm\trunk\media\spreadsheets\Timing-N-ar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482159492912766E-2"/>
          <c:y val="3.074425330463329E-2"/>
          <c:w val="0.91991810893332959"/>
          <c:h val="0.84310635759195551"/>
        </c:manualLayout>
      </c:layout>
      <c:barChart>
        <c:barDir val="col"/>
        <c:grouping val="clustered"/>
        <c:varyColors val="0"/>
        <c:ser>
          <c:idx val="0"/>
          <c:order val="0"/>
          <c:tx>
            <c:strRef>
              <c:f>'2013-03-10 Diag Boot'!$L$2</c:f>
              <c:strCache>
                <c:ptCount val="1"/>
                <c:pt idx="0">
                  <c:v>N-Dispatch</c:v>
                </c:pt>
              </c:strCache>
            </c:strRef>
          </c:tx>
          <c:spPr>
            <a:solidFill>
              <a:srgbClr val="FF0000"/>
            </a:solidFill>
          </c:spPr>
          <c:invertIfNegative val="0"/>
          <c:cat>
            <c:numRef>
              <c:f>'2013-03-10 Diag Boot'!$M$1:$P$1</c:f>
              <c:numCache>
                <c:formatCode>General</c:formatCode>
                <c:ptCount val="4"/>
                <c:pt idx="0">
                  <c:v>1</c:v>
                </c:pt>
                <c:pt idx="1">
                  <c:v>2</c:v>
                </c:pt>
                <c:pt idx="2">
                  <c:v>3</c:v>
                </c:pt>
                <c:pt idx="3">
                  <c:v>4</c:v>
                </c:pt>
              </c:numCache>
            </c:numRef>
          </c:cat>
          <c:val>
            <c:numRef>
              <c:f>'2013-03-10 Diag Boot'!$M$2:$P$2</c:f>
              <c:numCache>
                <c:formatCode>General</c:formatCode>
                <c:ptCount val="4"/>
                <c:pt idx="0">
                  <c:v>61</c:v>
                </c:pt>
                <c:pt idx="1">
                  <c:v>135</c:v>
                </c:pt>
                <c:pt idx="2">
                  <c:v>222</c:v>
                </c:pt>
                <c:pt idx="3">
                  <c:v>259</c:v>
                </c:pt>
              </c:numCache>
            </c:numRef>
          </c:val>
        </c:ser>
        <c:ser>
          <c:idx val="1"/>
          <c:order val="1"/>
          <c:tx>
            <c:strRef>
              <c:f>'2013-03-10 Diag Boot'!$L$3</c:f>
              <c:strCache>
                <c:ptCount val="1"/>
                <c:pt idx="0">
                  <c:v>N-Dispatch GCC 4.6.1</c:v>
                </c:pt>
              </c:strCache>
            </c:strRef>
          </c:tx>
          <c:spPr>
            <a:solidFill>
              <a:srgbClr val="FF0000">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Boot'!$M$3:$P$3</c:f>
              <c:numCache>
                <c:formatCode>General</c:formatCode>
                <c:ptCount val="4"/>
                <c:pt idx="0">
                  <c:v>54</c:v>
                </c:pt>
                <c:pt idx="1">
                  <c:v>108</c:v>
                </c:pt>
                <c:pt idx="2">
                  <c:v>179</c:v>
                </c:pt>
                <c:pt idx="3">
                  <c:v>221</c:v>
                </c:pt>
              </c:numCache>
            </c:numRef>
          </c:val>
        </c:ser>
        <c:ser>
          <c:idx val="2"/>
          <c:order val="2"/>
          <c:tx>
            <c:strRef>
              <c:f>'2013-03-10 Diag Boot'!$L$4</c:f>
              <c:strCache>
                <c:ptCount val="1"/>
                <c:pt idx="0">
                  <c:v>N-Dispatch GCC 4.7.2</c:v>
                </c:pt>
              </c:strCache>
            </c:strRef>
          </c:tx>
          <c:spPr>
            <a:solidFill>
              <a:srgbClr val="FF0000">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Boot'!$M$4:$P$4</c:f>
              <c:numCache>
                <c:formatCode>General</c:formatCode>
                <c:ptCount val="4"/>
                <c:pt idx="0">
                  <c:v>49</c:v>
                </c:pt>
                <c:pt idx="1">
                  <c:v>103</c:v>
                </c:pt>
                <c:pt idx="2">
                  <c:v>168</c:v>
                </c:pt>
                <c:pt idx="3">
                  <c:v>212</c:v>
                </c:pt>
              </c:numCache>
            </c:numRef>
          </c:val>
        </c:ser>
        <c:ser>
          <c:idx val="3"/>
          <c:order val="3"/>
          <c:tx>
            <c:strRef>
              <c:f>'2013-03-10 Diag Boot'!$L$5</c:f>
              <c:strCache>
                <c:ptCount val="1"/>
                <c:pt idx="0">
                  <c:v>N-Dispatch VC++ 10</c:v>
                </c:pt>
              </c:strCache>
            </c:strRef>
          </c:tx>
          <c:spPr>
            <a:solidFill>
              <a:srgbClr val="FF0000">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Boot'!$M$5:$P$5</c:f>
              <c:numCache>
                <c:formatCode>General</c:formatCode>
                <c:ptCount val="4"/>
                <c:pt idx="0">
                  <c:v>43</c:v>
                </c:pt>
                <c:pt idx="1">
                  <c:v>100</c:v>
                </c:pt>
                <c:pt idx="2">
                  <c:v>172</c:v>
                </c:pt>
                <c:pt idx="3">
                  <c:v>215</c:v>
                </c:pt>
              </c:numCache>
            </c:numRef>
          </c:val>
        </c:ser>
        <c:ser>
          <c:idx val="4"/>
          <c:order val="4"/>
          <c:tx>
            <c:strRef>
              <c:f>'2013-03-10 Diag Boot'!$L$6</c:f>
              <c:strCache>
                <c:ptCount val="1"/>
                <c:pt idx="0">
                  <c:v>N-Dispatch VC++ 11</c:v>
                </c:pt>
              </c:strCache>
            </c:strRef>
          </c:tx>
          <c:spPr>
            <a:solidFill>
              <a:srgbClr val="FF0000">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Boot'!$M$6:$P$6</c:f>
              <c:numCache>
                <c:formatCode>General</c:formatCode>
                <c:ptCount val="4"/>
                <c:pt idx="0">
                  <c:v>43</c:v>
                </c:pt>
                <c:pt idx="1">
                  <c:v>94</c:v>
                </c:pt>
                <c:pt idx="2">
                  <c:v>160</c:v>
                </c:pt>
                <c:pt idx="3">
                  <c:v>188</c:v>
                </c:pt>
              </c:numCache>
            </c:numRef>
          </c:val>
        </c:ser>
        <c:ser>
          <c:idx val="5"/>
          <c:order val="5"/>
          <c:tx>
            <c:strRef>
              <c:f>'2013-03-10 Diag Boot'!$L$7</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Boot'!$M$7:$P$7</c:f>
              <c:numCache>
                <c:formatCode>General</c:formatCode>
                <c:ptCount val="4"/>
              </c:numCache>
            </c:numRef>
          </c:val>
        </c:ser>
        <c:ser>
          <c:idx val="6"/>
          <c:order val="6"/>
          <c:tx>
            <c:strRef>
              <c:f>'2013-03-10 Diag Boot'!$L$8</c:f>
              <c:strCache>
                <c:ptCount val="1"/>
                <c:pt idx="0">
                  <c:v>Open Type Switch</c:v>
                </c:pt>
              </c:strCache>
            </c:strRef>
          </c:tx>
          <c:spPr>
            <a:solidFill>
              <a:srgbClr val="4F81BD"/>
            </a:solidFill>
          </c:spPr>
          <c:invertIfNegative val="0"/>
          <c:cat>
            <c:numRef>
              <c:f>'2013-03-10 Diag Boot'!$M$1:$P$1</c:f>
              <c:numCache>
                <c:formatCode>General</c:formatCode>
                <c:ptCount val="4"/>
                <c:pt idx="0">
                  <c:v>1</c:v>
                </c:pt>
                <c:pt idx="1">
                  <c:v>2</c:v>
                </c:pt>
                <c:pt idx="2">
                  <c:v>3</c:v>
                </c:pt>
                <c:pt idx="3">
                  <c:v>4</c:v>
                </c:pt>
              </c:numCache>
            </c:numRef>
          </c:cat>
          <c:val>
            <c:numRef>
              <c:f>'2013-03-10 Diag Boot'!$M$8:$P$8</c:f>
              <c:numCache>
                <c:formatCode>General</c:formatCode>
                <c:ptCount val="4"/>
                <c:pt idx="0">
                  <c:v>56</c:v>
                </c:pt>
                <c:pt idx="1">
                  <c:v>107</c:v>
                </c:pt>
                <c:pt idx="2">
                  <c:v>201</c:v>
                </c:pt>
                <c:pt idx="3">
                  <c:v>180</c:v>
                </c:pt>
              </c:numCache>
            </c:numRef>
          </c:val>
        </c:ser>
        <c:ser>
          <c:idx val="7"/>
          <c:order val="7"/>
          <c:tx>
            <c:strRef>
              <c:f>'2013-03-10 Diag Boot'!$L$9</c:f>
              <c:strCache>
                <c:ptCount val="1"/>
                <c:pt idx="0">
                  <c:v>Type Switch GCC 4.6.1</c:v>
                </c:pt>
              </c:strCache>
            </c:strRef>
          </c:tx>
          <c:spPr>
            <a:solidFill>
              <a:srgbClr val="4F81BD">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Boot'!$M$9:$P$9</c:f>
              <c:numCache>
                <c:formatCode>General</c:formatCode>
                <c:ptCount val="4"/>
                <c:pt idx="0">
                  <c:v>54</c:v>
                </c:pt>
                <c:pt idx="1">
                  <c:v>96</c:v>
                </c:pt>
                <c:pt idx="2">
                  <c:v>132</c:v>
                </c:pt>
                <c:pt idx="3">
                  <c:v>174</c:v>
                </c:pt>
              </c:numCache>
            </c:numRef>
          </c:val>
        </c:ser>
        <c:ser>
          <c:idx val="8"/>
          <c:order val="8"/>
          <c:tx>
            <c:strRef>
              <c:f>'2013-03-10 Diag Boot'!$L$10</c:f>
              <c:strCache>
                <c:ptCount val="1"/>
                <c:pt idx="0">
                  <c:v>Type Switch GCC 4.7.2</c:v>
                </c:pt>
              </c:strCache>
            </c:strRef>
          </c:tx>
          <c:spPr>
            <a:solidFill>
              <a:srgbClr val="4F81BD">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Boot'!$M$10:$P$10</c:f>
              <c:numCache>
                <c:formatCode>General</c:formatCode>
                <c:ptCount val="4"/>
                <c:pt idx="0">
                  <c:v>54</c:v>
                </c:pt>
                <c:pt idx="1">
                  <c:v>98</c:v>
                </c:pt>
                <c:pt idx="2">
                  <c:v>192</c:v>
                </c:pt>
                <c:pt idx="3">
                  <c:v>173</c:v>
                </c:pt>
              </c:numCache>
            </c:numRef>
          </c:val>
        </c:ser>
        <c:ser>
          <c:idx val="9"/>
          <c:order val="9"/>
          <c:tx>
            <c:strRef>
              <c:f>'2013-03-10 Diag Boot'!$L$11</c:f>
              <c:strCache>
                <c:ptCount val="1"/>
                <c:pt idx="0">
                  <c:v>Type Switch VC++ 10</c:v>
                </c:pt>
              </c:strCache>
            </c:strRef>
          </c:tx>
          <c:spPr>
            <a:solidFill>
              <a:srgbClr val="4F81BD">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Boot'!$M$11:$P$11</c:f>
              <c:numCache>
                <c:formatCode>General</c:formatCode>
                <c:ptCount val="4"/>
                <c:pt idx="0">
                  <c:v>52</c:v>
                </c:pt>
                <c:pt idx="1">
                  <c:v>72</c:v>
                </c:pt>
                <c:pt idx="2">
                  <c:v>135</c:v>
                </c:pt>
                <c:pt idx="3">
                  <c:v>122</c:v>
                </c:pt>
              </c:numCache>
            </c:numRef>
          </c:val>
        </c:ser>
        <c:ser>
          <c:idx val="10"/>
          <c:order val="10"/>
          <c:tx>
            <c:strRef>
              <c:f>'2013-03-10 Diag Boot'!$L$12</c:f>
              <c:strCache>
                <c:ptCount val="1"/>
                <c:pt idx="0">
                  <c:v>Type Switch VC++ 11</c:v>
                </c:pt>
              </c:strCache>
            </c:strRef>
          </c:tx>
          <c:spPr>
            <a:solidFill>
              <a:srgbClr val="4F81BD">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Boot'!$M$12:$P$12</c:f>
              <c:numCache>
                <c:formatCode>General</c:formatCode>
                <c:ptCount val="4"/>
                <c:pt idx="0">
                  <c:v>48</c:v>
                </c:pt>
                <c:pt idx="1">
                  <c:v>81</c:v>
                </c:pt>
                <c:pt idx="2">
                  <c:v>141</c:v>
                </c:pt>
                <c:pt idx="3">
                  <c:v>121</c:v>
                </c:pt>
              </c:numCache>
            </c:numRef>
          </c:val>
        </c:ser>
        <c:ser>
          <c:idx val="11"/>
          <c:order val="11"/>
          <c:tx>
            <c:strRef>
              <c:f>'2013-03-10 Diag Boot'!$L$13</c:f>
              <c:strCache>
                <c:ptCount val="1"/>
              </c:strCache>
            </c:strRef>
          </c:tx>
          <c:invertIfNegative val="0"/>
          <c:cat>
            <c:numRef>
              <c:f>'2013-03-10 Diag Boot'!$M$1:$P$1</c:f>
              <c:numCache>
                <c:formatCode>General</c:formatCode>
                <c:ptCount val="4"/>
                <c:pt idx="0">
                  <c:v>1</c:v>
                </c:pt>
                <c:pt idx="1">
                  <c:v>2</c:v>
                </c:pt>
                <c:pt idx="2">
                  <c:v>3</c:v>
                </c:pt>
                <c:pt idx="3">
                  <c:v>4</c:v>
                </c:pt>
              </c:numCache>
            </c:numRef>
          </c:cat>
          <c:val>
            <c:numRef>
              <c:f>'2013-03-10 Diag Boot'!$M$13:$P$13</c:f>
              <c:numCache>
                <c:formatCode>General</c:formatCode>
                <c:ptCount val="4"/>
              </c:numCache>
            </c:numRef>
          </c:val>
        </c:ser>
        <c:ser>
          <c:idx val="12"/>
          <c:order val="12"/>
          <c:tx>
            <c:strRef>
              <c:f>'2013-03-10 Diag Boot'!$L$14</c:f>
              <c:strCache>
                <c:ptCount val="1"/>
                <c:pt idx="0">
                  <c:v>Open Multi-methods</c:v>
                </c:pt>
              </c:strCache>
            </c:strRef>
          </c:tx>
          <c:spPr>
            <a:solidFill>
              <a:srgbClr val="8064A2"/>
            </a:solidFill>
          </c:spPr>
          <c:invertIfNegative val="0"/>
          <c:cat>
            <c:numRef>
              <c:f>'2013-03-10 Diag Boot'!$M$1:$P$1</c:f>
              <c:numCache>
                <c:formatCode>General</c:formatCode>
                <c:ptCount val="4"/>
                <c:pt idx="0">
                  <c:v>1</c:v>
                </c:pt>
                <c:pt idx="1">
                  <c:v>2</c:v>
                </c:pt>
                <c:pt idx="2">
                  <c:v>3</c:v>
                </c:pt>
                <c:pt idx="3">
                  <c:v>4</c:v>
                </c:pt>
              </c:numCache>
            </c:numRef>
          </c:cat>
          <c:val>
            <c:numRef>
              <c:f>'2013-03-10 Diag Boot'!$M$14:$P$14</c:f>
              <c:numCache>
                <c:formatCode>General</c:formatCode>
                <c:ptCount val="4"/>
                <c:pt idx="0">
                  <c:v>50</c:v>
                </c:pt>
                <c:pt idx="1">
                  <c:v>56</c:v>
                </c:pt>
                <c:pt idx="2">
                  <c:v>63</c:v>
                </c:pt>
                <c:pt idx="3">
                  <c:v>67</c:v>
                </c:pt>
              </c:numCache>
            </c:numRef>
          </c:val>
        </c:ser>
        <c:ser>
          <c:idx val="13"/>
          <c:order val="13"/>
          <c:tx>
            <c:strRef>
              <c:f>'2013-03-10 Diag Boot'!$L$15</c:f>
              <c:strCache>
                <c:ptCount val="1"/>
                <c:pt idx="0">
                  <c:v>Multi-methods GCC 4.6.1</c:v>
                </c:pt>
              </c:strCache>
            </c:strRef>
          </c:tx>
          <c:spPr>
            <a:solidFill>
              <a:srgbClr val="8064A2">
                <a:alpha val="8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Boot'!$M$15:$P$15</c:f>
              <c:numCache>
                <c:formatCode>General</c:formatCode>
                <c:ptCount val="4"/>
                <c:pt idx="0">
                  <c:v>49</c:v>
                </c:pt>
                <c:pt idx="1">
                  <c:v>55</c:v>
                </c:pt>
                <c:pt idx="2">
                  <c:v>65</c:v>
                </c:pt>
                <c:pt idx="3">
                  <c:v>66</c:v>
                </c:pt>
              </c:numCache>
            </c:numRef>
          </c:val>
        </c:ser>
        <c:ser>
          <c:idx val="14"/>
          <c:order val="14"/>
          <c:tx>
            <c:strRef>
              <c:f>'2013-03-10 Diag Boot'!$L$16</c:f>
              <c:strCache>
                <c:ptCount val="1"/>
                <c:pt idx="0">
                  <c:v>Multi-methods GCC 4.7.2</c:v>
                </c:pt>
              </c:strCache>
            </c:strRef>
          </c:tx>
          <c:spPr>
            <a:solidFill>
              <a:srgbClr val="8064A2">
                <a:alpha val="8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Boot'!$M$16:$P$16</c:f>
              <c:numCache>
                <c:formatCode>General</c:formatCode>
                <c:ptCount val="4"/>
                <c:pt idx="0">
                  <c:v>50</c:v>
                </c:pt>
                <c:pt idx="1">
                  <c:v>56</c:v>
                </c:pt>
                <c:pt idx="2">
                  <c:v>63</c:v>
                </c:pt>
                <c:pt idx="3">
                  <c:v>67</c:v>
                </c:pt>
              </c:numCache>
            </c:numRef>
          </c:val>
        </c:ser>
        <c:ser>
          <c:idx val="15"/>
          <c:order val="15"/>
          <c:tx>
            <c:strRef>
              <c:f>'2013-03-10 Diag Boot'!$L$17</c:f>
              <c:strCache>
                <c:ptCount val="1"/>
                <c:pt idx="0">
                  <c:v>Multi-methods VC++ 10</c:v>
                </c:pt>
              </c:strCache>
            </c:strRef>
          </c:tx>
          <c:spPr>
            <a:solidFill>
              <a:srgbClr val="8064A2">
                <a:alpha val="69804"/>
              </a:srgbClr>
            </a:solidFill>
          </c:spPr>
          <c:invertIfNegative val="0"/>
          <c:cat>
            <c:numRef>
              <c:f>'2013-03-10 Diag Boot'!$M$1:$P$1</c:f>
              <c:numCache>
                <c:formatCode>General</c:formatCode>
                <c:ptCount val="4"/>
                <c:pt idx="0">
                  <c:v>1</c:v>
                </c:pt>
                <c:pt idx="1">
                  <c:v>2</c:v>
                </c:pt>
                <c:pt idx="2">
                  <c:v>3</c:v>
                </c:pt>
                <c:pt idx="3">
                  <c:v>4</c:v>
                </c:pt>
              </c:numCache>
            </c:numRef>
          </c:cat>
          <c:val>
            <c:numRef>
              <c:f>'2013-03-10 Diag Boot'!$M$17:$P$17</c:f>
              <c:numCache>
                <c:formatCode>General</c:formatCode>
                <c:ptCount val="4"/>
                <c:pt idx="0">
                  <c:v>47</c:v>
                </c:pt>
                <c:pt idx="1">
                  <c:v>51</c:v>
                </c:pt>
                <c:pt idx="2">
                  <c:v>57</c:v>
                </c:pt>
                <c:pt idx="3">
                  <c:v>59</c:v>
                </c:pt>
              </c:numCache>
            </c:numRef>
          </c:val>
        </c:ser>
        <c:ser>
          <c:idx val="16"/>
          <c:order val="16"/>
          <c:tx>
            <c:strRef>
              <c:f>'2013-03-10 Diag Boot'!$L$18</c:f>
              <c:strCache>
                <c:ptCount val="1"/>
                <c:pt idx="0">
                  <c:v>Multi-methods VC++ 11</c:v>
                </c:pt>
              </c:strCache>
            </c:strRef>
          </c:tx>
          <c:spPr>
            <a:solidFill>
              <a:srgbClr val="8064A2">
                <a:alpha val="60000"/>
              </a:srgbClr>
            </a:solidFill>
          </c:spPr>
          <c:invertIfNegative val="0"/>
          <c:cat>
            <c:numRef>
              <c:f>'2013-03-10 Diag Boot'!$M$1:$P$1</c:f>
              <c:numCache>
                <c:formatCode>General</c:formatCode>
                <c:ptCount val="4"/>
                <c:pt idx="0">
                  <c:v>1</c:v>
                </c:pt>
                <c:pt idx="1">
                  <c:v>2</c:v>
                </c:pt>
                <c:pt idx="2">
                  <c:v>3</c:v>
                </c:pt>
                <c:pt idx="3">
                  <c:v>4</c:v>
                </c:pt>
              </c:numCache>
            </c:numRef>
          </c:cat>
          <c:val>
            <c:numRef>
              <c:f>'2013-03-10 Diag Boot'!$M$18:$P$18</c:f>
              <c:numCache>
                <c:formatCode>General</c:formatCode>
                <c:ptCount val="4"/>
                <c:pt idx="0">
                  <c:v>47</c:v>
                </c:pt>
                <c:pt idx="1">
                  <c:v>53</c:v>
                </c:pt>
                <c:pt idx="2">
                  <c:v>60</c:v>
                </c:pt>
                <c:pt idx="3">
                  <c:v>62</c:v>
                </c:pt>
              </c:numCache>
            </c:numRef>
          </c:val>
        </c:ser>
        <c:dLbls>
          <c:showLegendKey val="0"/>
          <c:showVal val="0"/>
          <c:showCatName val="0"/>
          <c:showSerName val="0"/>
          <c:showPercent val="0"/>
          <c:showBubbleSize val="0"/>
        </c:dLbls>
        <c:gapWidth val="150"/>
        <c:axId val="109737056"/>
        <c:axId val="109732744"/>
      </c:barChart>
      <c:catAx>
        <c:axId val="109737056"/>
        <c:scaling>
          <c:orientation val="minMax"/>
        </c:scaling>
        <c:delete val="0"/>
        <c:axPos val="b"/>
        <c:majorGridlines/>
        <c:title>
          <c:tx>
            <c:rich>
              <a:bodyPr/>
              <a:lstStyle/>
              <a:p>
                <a:pPr>
                  <a:defRPr sz="1200"/>
                </a:pPr>
                <a:r>
                  <a:rPr lang="en-US" sz="1200" dirty="0" smtClean="0"/>
                  <a:t>Number of Arguments </a:t>
                </a:r>
                <a:r>
                  <a:rPr lang="en-US" sz="1200" i="1" dirty="0" smtClean="0">
                    <a:latin typeface="Times New Roman" pitchFamily="18" charset="0"/>
                    <a:cs typeface="Times New Roman" pitchFamily="18" charset="0"/>
                  </a:rPr>
                  <a:t>N</a:t>
                </a:r>
                <a:endParaRPr lang="en-US" sz="1200" i="1" dirty="0">
                  <a:latin typeface="Times New Roman" pitchFamily="18" charset="0"/>
                  <a:cs typeface="Times New Roman" pitchFamily="18" charset="0"/>
                </a:endParaRPr>
              </a:p>
            </c:rich>
          </c:tx>
          <c:layout>
            <c:manualLayout>
              <c:xMode val="edge"/>
              <c:yMode val="edge"/>
              <c:x val="0.38093595704558864"/>
              <c:y val="0.92604087194767926"/>
            </c:manualLayout>
          </c:layout>
          <c:overlay val="0"/>
        </c:title>
        <c:numFmt formatCode="General" sourceLinked="1"/>
        <c:majorTickMark val="out"/>
        <c:minorTickMark val="none"/>
        <c:tickLblPos val="nextTo"/>
        <c:crossAx val="109732744"/>
        <c:crosses val="autoZero"/>
        <c:auto val="1"/>
        <c:lblAlgn val="ctr"/>
        <c:lblOffset val="100"/>
        <c:noMultiLvlLbl val="0"/>
      </c:catAx>
      <c:valAx>
        <c:axId val="109732744"/>
        <c:scaling>
          <c:orientation val="minMax"/>
        </c:scaling>
        <c:delete val="0"/>
        <c:axPos val="l"/>
        <c:majorGridlines/>
        <c:title>
          <c:tx>
            <c:rich>
              <a:bodyPr rot="-5400000" vert="horz"/>
              <a:lstStyle/>
              <a:p>
                <a:pPr>
                  <a:defRPr sz="1200"/>
                </a:pPr>
                <a:r>
                  <a:rPr lang="en-US" sz="1200" dirty="0"/>
                  <a:t>Cycles per Iteration</a:t>
                </a:r>
              </a:p>
            </c:rich>
          </c:tx>
          <c:layout>
            <c:manualLayout>
              <c:xMode val="edge"/>
              <c:yMode val="edge"/>
              <c:x val="6.337599024984765E-2"/>
              <c:y val="0.23396526988057023"/>
            </c:manualLayout>
          </c:layout>
          <c:overlay val="0"/>
        </c:title>
        <c:numFmt formatCode="General" sourceLinked="1"/>
        <c:majorTickMark val="out"/>
        <c:minorTickMark val="none"/>
        <c:tickLblPos val="nextTo"/>
        <c:crossAx val="109737056"/>
        <c:crosses val="autoZero"/>
        <c:crossBetween val="between"/>
      </c:valAx>
    </c:plotArea>
    <c:legend>
      <c:legendPos val="r"/>
      <c:legendEntry>
        <c:idx val="1"/>
        <c:delete val="1"/>
      </c:legendEntry>
      <c:legendEntry>
        <c:idx val="2"/>
        <c:delete val="1"/>
      </c:legendEntry>
      <c:legendEntry>
        <c:idx val="3"/>
        <c:delete val="1"/>
      </c:legendEntry>
      <c:legendEntry>
        <c:idx val="4"/>
        <c:delete val="1"/>
      </c:legendEntry>
      <c:legendEntry>
        <c:idx val="5"/>
        <c:delete val="1"/>
      </c:legendEntry>
      <c:legendEntry>
        <c:idx val="7"/>
        <c:delete val="1"/>
      </c:legendEntry>
      <c:legendEntry>
        <c:idx val="8"/>
        <c:delete val="1"/>
      </c:legendEntry>
      <c:legendEntry>
        <c:idx val="9"/>
        <c:delete val="1"/>
      </c:legendEntry>
      <c:legendEntry>
        <c:idx val="10"/>
        <c:delete val="1"/>
      </c:legendEntry>
      <c:legendEntry>
        <c:idx val="11"/>
        <c:delete val="1"/>
      </c:legendEntry>
      <c:legendEntry>
        <c:idx val="13"/>
        <c:delete val="1"/>
      </c:legendEntry>
      <c:legendEntry>
        <c:idx val="14"/>
        <c:delete val="1"/>
      </c:legendEntry>
      <c:legendEntry>
        <c:idx val="15"/>
        <c:delete val="1"/>
      </c:legendEntry>
      <c:legendEntry>
        <c:idx val="16"/>
        <c:delete val="1"/>
      </c:legendEntry>
      <c:layout>
        <c:manualLayout>
          <c:xMode val="edge"/>
          <c:yMode val="edge"/>
          <c:x val="9.1484081836088194E-2"/>
          <c:y val="5.1057466079994111E-2"/>
          <c:w val="0.8598415600243754"/>
          <c:h val="8.5345821717440706E-2"/>
        </c:manualLayout>
      </c:layout>
      <c:overlay val="0"/>
      <c:spPr>
        <a:solidFill>
          <a:schemeClr val="bg1"/>
        </a:solidFill>
        <a:ln>
          <a:solidFill>
            <a:schemeClr val="tx1">
              <a:lumMod val="50000"/>
              <a:lumOff val="50000"/>
            </a:schemeClr>
          </a:solidFill>
        </a:ln>
      </c:spPr>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07EF0-3A5B-4B10-8B4C-B30F9DD64F53}" type="datetimeFigureOut">
              <a:rPr lang="en-US" smtClean="0"/>
              <a:t>9/11/2014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EA54B-183E-49DC-8BE7-4FD23FDFFA2D}" type="slidenum">
              <a:rPr lang="en-US" smtClean="0"/>
              <a:t>‹#›</a:t>
            </a:fld>
            <a:endParaRPr lang="en-US"/>
          </a:p>
        </p:txBody>
      </p:sp>
    </p:spTree>
    <p:extLst>
      <p:ext uri="{BB962C8B-B14F-4D97-AF65-F5344CB8AC3E}">
        <p14:creationId xmlns:p14="http://schemas.microsoft.com/office/powerpoint/2010/main" val="103152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4EA54B-183E-49DC-8BE7-4FD23FDFFA2D}" type="slidenum">
              <a:rPr lang="en-US" smtClean="0"/>
              <a:t>1</a:t>
            </a:fld>
            <a:endParaRPr lang="en-US"/>
          </a:p>
        </p:txBody>
      </p:sp>
    </p:spTree>
    <p:extLst>
      <p:ext uri="{BB962C8B-B14F-4D97-AF65-F5344CB8AC3E}">
        <p14:creationId xmlns:p14="http://schemas.microsoft.com/office/powerpoint/2010/main" val="111787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4EA54B-183E-49DC-8BE7-4FD23FDFFA2D}" type="slidenum">
              <a:rPr lang="en-US" smtClean="0"/>
              <a:t>4</a:t>
            </a:fld>
            <a:endParaRPr lang="en-US"/>
          </a:p>
        </p:txBody>
      </p:sp>
    </p:spTree>
    <p:extLst>
      <p:ext uri="{BB962C8B-B14F-4D97-AF65-F5344CB8AC3E}">
        <p14:creationId xmlns:p14="http://schemas.microsoft.com/office/powerpoint/2010/main" val="87677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application to relational matching we wanted to see how our solution compares</a:t>
            </a:r>
            <a:r>
              <a:rPr lang="en-US" baseline="0" dirty="0" smtClean="0"/>
              <a:t> to visitor-based implementations (double, triple, quadruple dispatch) as well as our own implementation of multi-methods for C++, which enable such relational checks. </a:t>
            </a:r>
          </a:p>
          <a:p>
            <a:endParaRPr lang="en-US" dirty="0" smtClean="0"/>
          </a:p>
          <a:p>
            <a:r>
              <a:rPr lang="en-US" dirty="0" smtClean="0"/>
              <a:t>It is easy to see that the solution based on the visitor design pattern was generally slower than the same solution based on pattern matching,</a:t>
            </a:r>
            <a:r>
              <a:rPr lang="en-US" baseline="0" dirty="0" smtClean="0"/>
              <a:t> which in turn was slower than the multi-methods based solution.</a:t>
            </a:r>
          </a:p>
          <a:p>
            <a:endParaRPr lang="en-US" baseline="0" dirty="0" smtClean="0"/>
          </a:p>
          <a:p>
            <a:r>
              <a:rPr lang="en-US" baseline="0" dirty="0" smtClean="0"/>
              <a:t>While all the solutions used the amount of memory of the same magnitude O(n</a:t>
            </a:r>
            <a:r>
              <a:rPr lang="en-US" baseline="30000" dirty="0" smtClean="0"/>
              <a:t>N</a:t>
            </a:r>
            <a:r>
              <a:rPr lang="en-US" baseline="0" dirty="0" smtClean="0"/>
              <a:t>), the coefficients were quite different. Contrary to the common belief, multi-methods take less memory than the equivalent solution based on visitor design pattern. While type switch was using the most memory, the values are written for the worst case: the size of type switch grows proportionally to the number of actual argument pairs seen, while both N-Dispatch and open multi-methods essentially pre-allocate for the worst case all the time.</a:t>
            </a:r>
            <a:endParaRPr lang="en-US" dirty="0"/>
          </a:p>
        </p:txBody>
      </p:sp>
      <p:sp>
        <p:nvSpPr>
          <p:cNvPr id="4" name="Date Placeholder 3"/>
          <p:cNvSpPr>
            <a:spLocks noGrp="1"/>
          </p:cNvSpPr>
          <p:nvPr>
            <p:ph type="dt" idx="10"/>
          </p:nvPr>
        </p:nvSpPr>
        <p:spPr/>
        <p:txBody>
          <a:bodyPr/>
          <a:lstStyle/>
          <a:p>
            <a:r>
              <a:rPr lang="en-US" dirty="0" smtClean="0"/>
              <a:t>Wednesday, May 22, 2013</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35</a:t>
            </a:fld>
            <a:endParaRPr lang="en-US" dirty="0"/>
          </a:p>
        </p:txBody>
      </p:sp>
    </p:spTree>
    <p:extLst>
      <p:ext uri="{BB962C8B-B14F-4D97-AF65-F5344CB8AC3E}">
        <p14:creationId xmlns:p14="http://schemas.microsoft.com/office/powerpoint/2010/main" val="3060672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capabilities of existing and our approaches to dealing with abstract syntax</a:t>
            </a:r>
            <a:r>
              <a:rPr lang="en-US" baseline="0" dirty="0" smtClean="0"/>
              <a:t> trees, we listed several desirable properties that applications dealing with abstract syntax trees benefit from and marked whether a given approach fully, partially or doesn’t support that property. It is easy to see that our solutions support the most properties among other solutions, while together they cover them all. The approaches are also reasonably efficient in comparison to others.</a:t>
            </a:r>
            <a:endParaRPr lang="en-US" dirty="0"/>
          </a:p>
        </p:txBody>
      </p:sp>
      <p:sp>
        <p:nvSpPr>
          <p:cNvPr id="4" name="Date Placeholder 3"/>
          <p:cNvSpPr>
            <a:spLocks noGrp="1"/>
          </p:cNvSpPr>
          <p:nvPr>
            <p:ph type="dt" idx="10"/>
          </p:nvPr>
        </p:nvSpPr>
        <p:spPr/>
        <p:txBody>
          <a:bodyPr/>
          <a:lstStyle/>
          <a:p>
            <a:r>
              <a:rPr lang="en-US" smtClean="0"/>
              <a:t>Wednesday, May 22, 2013</a:t>
            </a:r>
            <a:endParaRPr lang="en-US" dirty="0"/>
          </a:p>
        </p:txBody>
      </p:sp>
      <p:sp>
        <p:nvSpPr>
          <p:cNvPr id="5" name="Footer Placeholder 4"/>
          <p:cNvSpPr>
            <a:spLocks noGrp="1"/>
          </p:cNvSpPr>
          <p:nvPr>
            <p:ph type="ftr" sz="quarter" idx="11"/>
          </p:nvPr>
        </p:nvSpPr>
        <p:spPr/>
        <p:txBody>
          <a:bodyPr/>
          <a:lstStyle/>
          <a:p>
            <a:r>
              <a:rPr lang="en-US" smtClean="0"/>
              <a:t>Yuriy Solodkyy: Simplifying the Analysis of C++ Programs</a:t>
            </a:r>
            <a:endParaRPr lang="en-US" dirty="0"/>
          </a:p>
        </p:txBody>
      </p:sp>
      <p:sp>
        <p:nvSpPr>
          <p:cNvPr id="6" name="Slide Number Placeholder 5"/>
          <p:cNvSpPr>
            <a:spLocks noGrp="1"/>
          </p:cNvSpPr>
          <p:nvPr>
            <p:ph type="sldNum" sz="quarter" idx="12"/>
          </p:nvPr>
        </p:nvSpPr>
        <p:spPr/>
        <p:txBody>
          <a:bodyPr/>
          <a:lstStyle/>
          <a:p>
            <a:fld id="{B0ADDF18-AD22-45D9-A575-3F45A7E85167}" type="slidenum">
              <a:rPr lang="en-US" smtClean="0"/>
              <a:pPr/>
              <a:t>36</a:t>
            </a:fld>
            <a:endParaRPr lang="en-US" dirty="0"/>
          </a:p>
        </p:txBody>
      </p:sp>
    </p:spTree>
    <p:extLst>
      <p:ext uri="{BB962C8B-B14F-4D97-AF65-F5344CB8AC3E}">
        <p14:creationId xmlns:p14="http://schemas.microsoft.com/office/powerpoint/2010/main" val="173541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4063" y="506413"/>
            <a:ext cx="8532813" cy="4800600"/>
          </a:xfrm>
        </p:spPr>
      </p:sp>
      <p:sp>
        <p:nvSpPr>
          <p:cNvPr id="3" name="Notes Placeholder 2"/>
          <p:cNvSpPr>
            <a:spLocks noGrp="1"/>
          </p:cNvSpPr>
          <p:nvPr>
            <p:ph type="body" idx="1"/>
          </p:nvPr>
        </p:nvSpPr>
        <p:spPr/>
        <p:txBody>
          <a:bodyPr>
            <a:normAutofit/>
          </a:bodyPr>
          <a:lstStyle/>
          <a:p>
            <a:r>
              <a:rPr lang="en-US" dirty="0" smtClean="0"/>
              <a:t>To conclude, our work makes the following contributions:</a:t>
            </a:r>
          </a:p>
          <a:p>
            <a:endParaRPr lang="en-US" dirty="0" smtClean="0"/>
          </a:p>
          <a:p>
            <a:pPr marL="174683" indent="-174683">
              <a:buFont typeface="Arial" pitchFamily="34" charset="0"/>
              <a:buChar char="•"/>
            </a:pPr>
            <a:r>
              <a:rPr lang="en-US" dirty="0" smtClean="0"/>
              <a:t>We provide a technique</a:t>
            </a:r>
            <a:r>
              <a:rPr lang="en-US" baseline="0" dirty="0" smtClean="0"/>
              <a:t> for implementing efficiently a type switch on hierarchical extensible data types of object-oriented languages.</a:t>
            </a:r>
          </a:p>
          <a:p>
            <a:pPr marL="174683" indent="-174683">
              <a:buFont typeface="Arial" pitchFamily="34" charset="0"/>
              <a:buChar char="•"/>
            </a:pPr>
            <a:r>
              <a:rPr lang="en-US" baseline="0" dirty="0" smtClean="0"/>
              <a:t>The technique comes close to the performance of case analysis on closed algebraic data types and matches or outperforms the visitor design pattern while getting rid of its limitations</a:t>
            </a:r>
          </a:p>
          <a:p>
            <a:pPr marL="174683" indent="-174683">
              <a:buFont typeface="Arial" pitchFamily="34" charset="0"/>
              <a:buChar char="•"/>
            </a:pPr>
            <a:r>
              <a:rPr lang="en-US" baseline="0" dirty="0" smtClean="0"/>
              <a:t>We further extend our approach to open pattern matching and provide a fully functional library implementation that we plan to use to gather experience for a future language extension</a:t>
            </a:r>
          </a:p>
          <a:p>
            <a:pPr marL="174683" indent="-174683">
              <a:buFont typeface="Arial" pitchFamily="34" charset="0"/>
              <a:buChar char="•"/>
            </a:pPr>
            <a:r>
              <a:rPr lang="en-US" baseline="0" dirty="0" smtClean="0"/>
              <a:t>We also implement open multi-methods for C++ that provide uncompromised performance, while allowing for extensibility of both functions and classes in truly open manner.</a:t>
            </a:r>
          </a:p>
          <a:p>
            <a:pPr marL="174683" indent="-174683">
              <a:buFont typeface="Arial" pitchFamily="34" charset="0"/>
              <a:buChar char="•"/>
            </a:pPr>
            <a:r>
              <a:rPr lang="en-US" baseline="0" dirty="0" smtClean="0"/>
              <a:t>Our approach to refining type systems allows the developers to encode various domain-specific type systems in C++, letting them to enforce properties not directly checked by the C++ compiler.</a:t>
            </a:r>
          </a:p>
          <a:p>
            <a:pPr marL="174683" indent="-174683">
              <a:buFont typeface="Arial" pitchFamily="34" charset="0"/>
              <a:buChar char="•"/>
            </a:pPr>
            <a:r>
              <a:rPr lang="en-US" baseline="0" dirty="0" smtClean="0"/>
              <a:t>Finally, we also suggest a library for creating semantic analyses, which hides from the user the complexity of the language, avoids dealing with AST while allowing him to check user-definable properties about a program. </a:t>
            </a:r>
            <a:endParaRPr lang="en-US" dirty="0"/>
          </a:p>
        </p:txBody>
      </p:sp>
      <p:sp>
        <p:nvSpPr>
          <p:cNvPr id="4" name="Slide Number Placeholder 3"/>
          <p:cNvSpPr>
            <a:spLocks noGrp="1"/>
          </p:cNvSpPr>
          <p:nvPr>
            <p:ph type="sldNum" sz="quarter" idx="10"/>
          </p:nvPr>
        </p:nvSpPr>
        <p:spPr/>
        <p:txBody>
          <a:bodyPr/>
          <a:lstStyle/>
          <a:p>
            <a:fld id="{B0ADDF18-AD22-45D9-A575-3F45A7E85167}" type="slidenum">
              <a:rPr lang="en-US" smtClean="0"/>
              <a:pPr/>
              <a:t>37</a:t>
            </a:fld>
            <a:endParaRPr lang="en-US" dirty="0"/>
          </a:p>
        </p:txBody>
      </p:sp>
      <p:sp>
        <p:nvSpPr>
          <p:cNvPr id="5" name="Date Placeholder 4"/>
          <p:cNvSpPr>
            <a:spLocks noGrp="1"/>
          </p:cNvSpPr>
          <p:nvPr>
            <p:ph type="dt" idx="11"/>
          </p:nvPr>
        </p:nvSpPr>
        <p:spPr/>
        <p:txBody>
          <a:bodyPr/>
          <a:lstStyle/>
          <a:p>
            <a:r>
              <a:rPr lang="en-US" smtClean="0"/>
              <a:t>Wednesday, May 22, 2013</a:t>
            </a:r>
            <a:endParaRPr lang="en-US" dirty="0"/>
          </a:p>
        </p:txBody>
      </p:sp>
      <p:sp>
        <p:nvSpPr>
          <p:cNvPr id="6" name="Footer Placeholder 5"/>
          <p:cNvSpPr>
            <a:spLocks noGrp="1"/>
          </p:cNvSpPr>
          <p:nvPr>
            <p:ph type="ftr" sz="quarter" idx="12"/>
          </p:nvPr>
        </p:nvSpPr>
        <p:spPr/>
        <p:txBody>
          <a:bodyPr/>
          <a:lstStyle/>
          <a:p>
            <a:r>
              <a:rPr lang="en-US" smtClean="0"/>
              <a:t>Yuriy Solodkyy: Simplifying the Analysis of C++ Programs</a:t>
            </a:r>
            <a:endParaRPr lang="en-US" dirty="0"/>
          </a:p>
        </p:txBody>
      </p:sp>
    </p:spTree>
    <p:extLst>
      <p:ext uri="{BB962C8B-B14F-4D97-AF65-F5344CB8AC3E}">
        <p14:creationId xmlns:p14="http://schemas.microsoft.com/office/powerpoint/2010/main" val="170197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9CCD6D-2F9B-4300-BDC6-F666BECF528A}" type="datetime1">
              <a:rPr lang="en-US" smtClean="0"/>
              <a:t>9/11/2014</a:t>
            </a:fld>
            <a:endParaRPr lang="en-US"/>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84862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803F8-8CA2-4DBC-8CFC-6BC965F5AEB1}" type="datetime1">
              <a:rPr lang="en-US" smtClean="0"/>
              <a:t>9/11/2014</a:t>
            </a:fld>
            <a:endParaRPr lang="en-US"/>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23869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12CAC-4BB4-4317-A3E0-2C2D5689304E}" type="datetime1">
              <a:rPr lang="en-US" smtClean="0"/>
              <a:t>9/11/2014</a:t>
            </a:fld>
            <a:endParaRPr lang="en-US"/>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595330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06C21D-1DED-439D-846E-8DC5FF54A6FD}"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04826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4FEB2-50D7-4334-8D89-B79300C1BC88}"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C:\Users\bs\Desktop\all-black.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50400" y="122984"/>
            <a:ext cx="2425448" cy="2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174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5227C-0510-4058-94E7-6F02D0ABD6A5}"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586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21B01E-9A79-4662-B215-9989CA0E7A2D}" type="datetime1">
              <a:rPr lang="en-US" smtClean="0">
                <a:solidFill>
                  <a:prstClr val="black">
                    <a:tint val="75000"/>
                  </a:prstClr>
                </a:solidFill>
              </a:rPr>
              <a:pPr/>
              <a:t>9/11/2014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21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D9A892-6B59-4A13-A85C-AF185AA26C9A}" type="datetime1">
              <a:rPr lang="en-US" smtClean="0">
                <a:solidFill>
                  <a:prstClr val="black">
                    <a:tint val="75000"/>
                  </a:prstClr>
                </a:solidFill>
              </a:rPr>
              <a:pPr/>
              <a:t>9/11/2014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6631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21B98-E800-49F6-BD16-5AC2F7EBA3C8}" type="datetime1">
              <a:rPr lang="en-US" smtClean="0">
                <a:solidFill>
                  <a:prstClr val="black">
                    <a:tint val="75000"/>
                  </a:prstClr>
                </a:solidFill>
              </a:rPr>
              <a:pPr/>
              <a:t>9/11/2014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855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3D02-DDBD-4D68-8EBB-70B4860978EC}" type="datetime1">
              <a:rPr lang="en-US" smtClean="0">
                <a:solidFill>
                  <a:prstClr val="black">
                    <a:tint val="75000"/>
                  </a:prstClr>
                </a:solidFill>
              </a:rPr>
              <a:pPr/>
              <a:t>9/11/2014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266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BEC95-5060-49A4-A3E7-85CB660AD9BB}" type="datetime1">
              <a:rPr lang="en-US" smtClean="0">
                <a:solidFill>
                  <a:prstClr val="black">
                    <a:tint val="75000"/>
                  </a:prstClr>
                </a:solidFill>
              </a:rPr>
              <a:pPr/>
              <a:t>9/11/2014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525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8499"/>
          </a:xfrm>
          <a:solidFill>
            <a:schemeClr val="accent5">
              <a:lumMod val="75000"/>
            </a:schemeClr>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114300" y="838200"/>
            <a:ext cx="11938000" cy="54101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183A65-ABFA-4732-8FC1-4C45317F1D4B}" type="datetime1">
              <a:rPr lang="en-US" smtClean="0"/>
              <a:t>9/11/2014</a:t>
            </a:fld>
            <a:endParaRPr lang="en-US"/>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3223000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1DA1E-4AB8-4578-8CD9-354C8DB891A2}" type="datetime1">
              <a:rPr lang="en-US" smtClean="0">
                <a:solidFill>
                  <a:prstClr val="black">
                    <a:tint val="75000"/>
                  </a:prstClr>
                </a:solidFill>
              </a:rPr>
              <a:pPr/>
              <a:t>9/11/2014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8073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B8C05-2F4A-4E81-B295-E8C67E7D14F9}"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73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483BFC-3AEF-4A23-87B2-4E312C5A7833}"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61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AEE7A2-8D0C-4911-9C97-755795812D04}" type="datetime1">
              <a:rPr lang="en-US" smtClean="0"/>
              <a:t>9/11/2014</a:t>
            </a:fld>
            <a:endParaRPr lang="en-US"/>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849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4944"/>
          </a:xfrm>
          <a:solidFill>
            <a:schemeClr val="accent5">
              <a:lumMod val="75000"/>
            </a:schemeClr>
          </a:solidFill>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14300" y="832528"/>
            <a:ext cx="5892800" cy="5344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4900" y="832528"/>
            <a:ext cx="5867400" cy="53444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C45CDB-5156-4A57-BF2E-B2C4163EEB21}" type="datetime1">
              <a:rPr lang="en-US" smtClean="0"/>
              <a:t>9/11/2014</a:t>
            </a:fld>
            <a:endParaRPr lang="en-US"/>
          </a:p>
        </p:txBody>
      </p:sp>
      <p:sp>
        <p:nvSpPr>
          <p:cNvPr id="6" name="Footer Placeholder 5"/>
          <p:cNvSpPr>
            <a:spLocks noGrp="1"/>
          </p:cNvSpPr>
          <p:nvPr>
            <p:ph type="ftr" sz="quarter" idx="11"/>
          </p:nvPr>
        </p:nvSpPr>
        <p:spPr/>
        <p:txBody>
          <a:bodyPr/>
          <a:lstStyle/>
          <a:p>
            <a:r>
              <a:rPr lang="en-US" smtClean="0"/>
              <a:t>Accept No Visitors</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12910718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62DBA-072D-4FA7-9006-2495F23D1980}" type="datetime1">
              <a:rPr lang="en-US" smtClean="0"/>
              <a:t>9/11/2014</a:t>
            </a:fld>
            <a:endParaRPr lang="en-US"/>
          </a:p>
        </p:txBody>
      </p:sp>
      <p:sp>
        <p:nvSpPr>
          <p:cNvPr id="8" name="Footer Placeholder 7"/>
          <p:cNvSpPr>
            <a:spLocks noGrp="1"/>
          </p:cNvSpPr>
          <p:nvPr>
            <p:ph type="ftr" sz="quarter" idx="11"/>
          </p:nvPr>
        </p:nvSpPr>
        <p:spPr/>
        <p:txBody>
          <a:bodyPr/>
          <a:lstStyle/>
          <a:p>
            <a:r>
              <a:rPr lang="en-US" smtClean="0"/>
              <a:t>Accept No Visitors</a:t>
            </a:r>
            <a:endParaRPr lang="en-US"/>
          </a:p>
        </p:txBody>
      </p:sp>
      <p:sp>
        <p:nvSpPr>
          <p:cNvPr id="9" name="Slide Number Placeholder 8"/>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77802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71E7B3-AB96-41DF-90DF-093E109DDA54}" type="datetime1">
              <a:rPr lang="en-US" smtClean="0"/>
              <a:t>9/11/2014</a:t>
            </a:fld>
            <a:endParaRPr lang="en-US"/>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6284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9994-ACB4-487C-BC1D-BF8688835D41}" type="datetime1">
              <a:rPr lang="en-US" smtClean="0"/>
              <a:t>9/11/2014</a:t>
            </a:fld>
            <a:endParaRPr lang="en-US"/>
          </a:p>
        </p:txBody>
      </p:sp>
      <p:sp>
        <p:nvSpPr>
          <p:cNvPr id="3" name="Footer Placeholder 2"/>
          <p:cNvSpPr>
            <a:spLocks noGrp="1"/>
          </p:cNvSpPr>
          <p:nvPr>
            <p:ph type="ftr" sz="quarter" idx="11"/>
          </p:nvPr>
        </p:nvSpPr>
        <p:spPr/>
        <p:txBody>
          <a:bodyPr/>
          <a:lstStyle/>
          <a:p>
            <a:r>
              <a:rPr lang="en-US" smtClean="0"/>
              <a:t>Accept No Visitors</a:t>
            </a:r>
            <a:endParaRPr lang="en-US"/>
          </a:p>
        </p:txBody>
      </p:sp>
      <p:sp>
        <p:nvSpPr>
          <p:cNvPr id="4" name="Slide Number Placeholder 3"/>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256336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219D5C-7FB9-474A-B233-CC4D0AB4543E}" type="datetime1">
              <a:rPr lang="en-US" smtClean="0"/>
              <a:t>9/11/2014</a:t>
            </a:fld>
            <a:endParaRPr lang="en-US"/>
          </a:p>
        </p:txBody>
      </p:sp>
      <p:sp>
        <p:nvSpPr>
          <p:cNvPr id="6" name="Footer Placeholder 5"/>
          <p:cNvSpPr>
            <a:spLocks noGrp="1"/>
          </p:cNvSpPr>
          <p:nvPr>
            <p:ph type="ftr" sz="quarter" idx="11"/>
          </p:nvPr>
        </p:nvSpPr>
        <p:spPr/>
        <p:txBody>
          <a:bodyPr/>
          <a:lstStyle/>
          <a:p>
            <a:r>
              <a:rPr lang="en-US" smtClean="0"/>
              <a:t>Accept No Visitors</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28621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F217-A4DD-4F27-B6EC-691220DB495A}" type="datetime1">
              <a:rPr lang="en-US" smtClean="0"/>
              <a:t>9/11/2014</a:t>
            </a:fld>
            <a:endParaRPr lang="en-US"/>
          </a:p>
        </p:txBody>
      </p:sp>
      <p:sp>
        <p:nvSpPr>
          <p:cNvPr id="6" name="Footer Placeholder 5"/>
          <p:cNvSpPr>
            <a:spLocks noGrp="1"/>
          </p:cNvSpPr>
          <p:nvPr>
            <p:ph type="ftr" sz="quarter" idx="11"/>
          </p:nvPr>
        </p:nvSpPr>
        <p:spPr/>
        <p:txBody>
          <a:bodyPr/>
          <a:lstStyle/>
          <a:p>
            <a:r>
              <a:rPr lang="en-US" smtClean="0"/>
              <a:t>Accept No Visitors</a:t>
            </a:r>
            <a:endParaRPr lang="en-US"/>
          </a:p>
        </p:txBody>
      </p:sp>
      <p:sp>
        <p:nvSpPr>
          <p:cNvPr id="7" name="Slide Number Placeholder 6"/>
          <p:cNvSpPr>
            <a:spLocks noGrp="1"/>
          </p:cNvSpPr>
          <p:nvPr>
            <p:ph type="sldNum" sz="quarter" idx="12"/>
          </p:nvPr>
        </p:nvSpPr>
        <p:spPr/>
        <p:txBody>
          <a:bodyPr/>
          <a:lstStyle/>
          <a:p>
            <a:fld id="{F55F95B3-2394-46CA-BBD8-8280DA400771}" type="slidenum">
              <a:rPr lang="en-US" smtClean="0"/>
              <a:t>‹#›</a:t>
            </a:fld>
            <a:endParaRPr lang="en-US"/>
          </a:p>
        </p:txBody>
      </p:sp>
    </p:spTree>
    <p:extLst>
      <p:ext uri="{BB962C8B-B14F-4D97-AF65-F5344CB8AC3E}">
        <p14:creationId xmlns:p14="http://schemas.microsoft.com/office/powerpoint/2010/main" val="4682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 y="130175"/>
            <a:ext cx="11938000" cy="65722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 y="923924"/>
            <a:ext cx="11938000" cy="53244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 y="6356349"/>
            <a:ext cx="812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D0B19-D8E7-49D1-AA04-F9A7E9B2BC27}" type="datetime1">
              <a:rPr lang="en-US" smtClean="0"/>
              <a:t>9/11/2014</a:t>
            </a:fld>
            <a:endParaRPr lang="en-US"/>
          </a:p>
        </p:txBody>
      </p:sp>
      <p:sp>
        <p:nvSpPr>
          <p:cNvPr id="5" name="Footer Placeholder 4"/>
          <p:cNvSpPr>
            <a:spLocks noGrp="1"/>
          </p:cNvSpPr>
          <p:nvPr>
            <p:ph type="ftr" sz="quarter" idx="3"/>
          </p:nvPr>
        </p:nvSpPr>
        <p:spPr>
          <a:xfrm>
            <a:off x="1104900" y="6356350"/>
            <a:ext cx="10299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Accept No Visitors</a:t>
            </a:r>
            <a:endParaRPr lang="en-US" dirty="0"/>
          </a:p>
        </p:txBody>
      </p:sp>
      <p:sp>
        <p:nvSpPr>
          <p:cNvPr id="6" name="Slide Number Placeholder 5"/>
          <p:cNvSpPr>
            <a:spLocks noGrp="1"/>
          </p:cNvSpPr>
          <p:nvPr>
            <p:ph type="sldNum" sz="quarter" idx="4"/>
          </p:nvPr>
        </p:nvSpPr>
        <p:spPr>
          <a:xfrm>
            <a:off x="11506200" y="6356349"/>
            <a:ext cx="546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95B3-2394-46CA-BBD8-8280DA400771}" type="slidenum">
              <a:rPr lang="en-US" smtClean="0"/>
              <a:t>‹#›</a:t>
            </a:fld>
            <a:endParaRPr lang="en-US"/>
          </a:p>
        </p:txBody>
      </p:sp>
    </p:spTree>
    <p:extLst>
      <p:ext uri="{BB962C8B-B14F-4D97-AF65-F5344CB8AC3E}">
        <p14:creationId xmlns:p14="http://schemas.microsoft.com/office/powerpoint/2010/main" val="312833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020BA-E768-4F20-969B-CC15F49046C8}" type="datetime1">
              <a:rPr lang="en-US" smtClean="0">
                <a:solidFill>
                  <a:prstClr val="black">
                    <a:tint val="75000"/>
                  </a:prstClr>
                </a:solidFill>
              </a:rPr>
              <a:pPr/>
              <a:t>9/11/2014</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7" name="Picture 2" descr="C:\Users\bs\Desktop\all-black.tif"/>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50400" y="122984"/>
            <a:ext cx="2425448" cy="2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738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clipboard/media/image5.png"/><Relationship Id="rId5" Type="http://schemas.openxmlformats.org/officeDocument/2006/relationships/image" Target="../../clipboard/media/image4.png"/><Relationship Id="rId4" Type="http://schemas.openxmlformats.org/officeDocument/2006/relationships/image" Target="../../clipboard/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Accept No Visitors</a:t>
            </a:r>
            <a:endParaRPr lang="en-US" dirty="0"/>
          </a:p>
        </p:txBody>
      </p:sp>
      <p:sp>
        <p:nvSpPr>
          <p:cNvPr id="3" name="Subtitle 2"/>
          <p:cNvSpPr>
            <a:spLocks noGrp="1"/>
          </p:cNvSpPr>
          <p:nvPr>
            <p:ph type="subTitle" idx="1"/>
          </p:nvPr>
        </p:nvSpPr>
        <p:spPr>
          <a:xfrm>
            <a:off x="1524000" y="3602038"/>
            <a:ext cx="9144000" cy="2913062"/>
          </a:xfrm>
        </p:spPr>
        <p:txBody>
          <a:bodyPr>
            <a:normAutofit lnSpcReduction="10000"/>
          </a:bodyPr>
          <a:lstStyle/>
          <a:p>
            <a:r>
              <a:rPr lang="en-US" dirty="0" smtClean="0"/>
              <a:t>Yuriy Solodkyy</a:t>
            </a:r>
          </a:p>
          <a:p>
            <a:endParaRPr lang="en-US" dirty="0"/>
          </a:p>
          <a:p>
            <a:r>
              <a:rPr lang="en-US" dirty="0" smtClean="0"/>
              <a:t>Based on work performed in collaboration with: </a:t>
            </a:r>
          </a:p>
          <a:p>
            <a:r>
              <a:rPr lang="en-US" dirty="0" err="1" smtClean="0"/>
              <a:t>Bjarne</a:t>
            </a:r>
            <a:r>
              <a:rPr lang="en-US" dirty="0" smtClean="0"/>
              <a:t> </a:t>
            </a:r>
            <a:r>
              <a:rPr lang="en-US" dirty="0" err="1" smtClean="0"/>
              <a:t>Stroustrup</a:t>
            </a:r>
            <a:r>
              <a:rPr lang="en-US" dirty="0" smtClean="0"/>
              <a:t>, Gabriel Dos Reis, Peter </a:t>
            </a:r>
            <a:r>
              <a:rPr lang="en-US" dirty="0" err="1" smtClean="0"/>
              <a:t>Pirkelbauer</a:t>
            </a:r>
            <a:endParaRPr lang="en-US" dirty="0" smtClean="0"/>
          </a:p>
          <a:p>
            <a:r>
              <a:rPr lang="en-US" dirty="0"/>
              <a:t>a</a:t>
            </a:r>
            <a:r>
              <a:rPr lang="en-US" dirty="0" smtClean="0"/>
              <a:t>t Texas A&amp;M University</a:t>
            </a:r>
          </a:p>
          <a:p>
            <a:r>
              <a:rPr lang="en-US" dirty="0" smtClean="0"/>
              <a:t>Partially </a:t>
            </a:r>
            <a:r>
              <a:rPr lang="en-US" dirty="0"/>
              <a:t>supported by NSF grants:</a:t>
            </a:r>
            <a:br>
              <a:rPr lang="en-US" dirty="0"/>
            </a:br>
            <a:r>
              <a:rPr lang="en-US" dirty="0"/>
              <a:t>CCF-0702765, CCF-1043084, CCF-1150055</a:t>
            </a:r>
          </a:p>
          <a:p>
            <a:endParaRPr lang="en-US" dirty="0"/>
          </a:p>
        </p:txBody>
      </p:sp>
    </p:spTree>
    <p:extLst>
      <p:ext uri="{BB962C8B-B14F-4D97-AF65-F5344CB8AC3E}">
        <p14:creationId xmlns:p14="http://schemas.microsoft.com/office/powerpoint/2010/main" val="30347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Dispatch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Doesn’t have to be symmetric</a:t>
            </a:r>
          </a:p>
          <a:p>
            <a:pPr lvl="1"/>
            <a:r>
              <a:rPr lang="en-US" dirty="0" smtClean="0"/>
              <a:t>One type presents its cases to another</a:t>
            </a:r>
          </a:p>
          <a:p>
            <a:r>
              <a:rPr lang="en-US" dirty="0" smtClean="0"/>
              <a:t>Allows us to uncover dynamic types of 2 arguments</a:t>
            </a:r>
          </a:p>
          <a:p>
            <a:pPr lvl="1"/>
            <a:r>
              <a:rPr lang="en-US" dirty="0" smtClean="0"/>
              <a:t>Well, not necessarily the actual dynamic type</a:t>
            </a:r>
          </a:p>
          <a:p>
            <a:r>
              <a:rPr lang="en-US" dirty="0" smtClean="0"/>
              <a:t>Only 2 virtual function calls</a:t>
            </a:r>
          </a:p>
          <a:p>
            <a:pPr lvl="1"/>
            <a:r>
              <a:rPr lang="en-US" dirty="0" smtClean="0"/>
              <a:t>Hence “double dispatch”</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Daniel </a:t>
            </a:r>
            <a:r>
              <a:rPr lang="en-US" dirty="0"/>
              <a:t>H. H. Ingalls. </a:t>
            </a:r>
            <a:r>
              <a:rPr lang="en-US" dirty="0" smtClean="0"/>
              <a:t>“</a:t>
            </a:r>
            <a:r>
              <a:rPr lang="en-US" i="1" dirty="0" smtClean="0"/>
              <a:t>A </a:t>
            </a:r>
            <a:r>
              <a:rPr lang="en-US" i="1" dirty="0"/>
              <a:t>simple technique for handling multiple </a:t>
            </a:r>
            <a:r>
              <a:rPr lang="en-US" i="1" dirty="0" smtClean="0"/>
              <a:t>polymorphism</a:t>
            </a:r>
            <a:r>
              <a:rPr lang="en-US" dirty="0" smtClean="0"/>
              <a:t>” </a:t>
            </a:r>
            <a:br>
              <a:rPr lang="en-US" dirty="0" smtClean="0"/>
            </a:br>
            <a:r>
              <a:rPr lang="en-US" dirty="0" smtClean="0"/>
              <a:t>OOPLSA </a:t>
            </a:r>
            <a:r>
              <a:rPr lang="en-US" dirty="0"/>
              <a:t>’86, pages 347–349, New York, NY, USA, 1986. ACM.</a:t>
            </a:r>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10</a:t>
            </a:fld>
            <a:endParaRPr lang="en-US"/>
          </a:p>
        </p:txBody>
      </p:sp>
    </p:spTree>
    <p:extLst>
      <p:ext uri="{BB962C8B-B14F-4D97-AF65-F5344CB8AC3E}">
        <p14:creationId xmlns:p14="http://schemas.microsoft.com/office/powerpoint/2010/main" val="2830163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a:t>
            </a:r>
            <a:endParaRPr lang="en-US" dirty="0"/>
          </a:p>
        </p:txBody>
      </p:sp>
      <p:sp>
        <p:nvSpPr>
          <p:cNvPr id="3" name="Content Placeholder 2"/>
          <p:cNvSpPr>
            <a:spLocks noGrp="1"/>
          </p:cNvSpPr>
          <p:nvPr>
            <p:ph sz="half" idx="1"/>
          </p:nvPr>
        </p:nvSpPr>
        <p:spPr>
          <a:xfrm>
            <a:off x="114300" y="832528"/>
            <a:ext cx="7108134" cy="5344437"/>
          </a:xfrm>
        </p:spPr>
        <p:txBody>
          <a:bodyPr>
            <a:noAutofit/>
          </a:bodyPr>
          <a:lstStyle/>
          <a:p>
            <a:r>
              <a:rPr lang="en-US" dirty="0" smtClean="0"/>
              <a:t>List your cases</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t>
            </a:r>
          </a:p>
          <a:p>
            <a:pPr marL="457200" lvl="1"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a:t>
            </a:r>
            <a:endParaRPr lang="en-US" sz="2000" dirty="0" smtClean="0"/>
          </a:p>
          <a:p>
            <a:r>
              <a:rPr lang="en-US" dirty="0" smtClean="0"/>
              <a:t>Define a case analysis (visitation) interface</a:t>
            </a:r>
          </a:p>
          <a:p>
            <a:pPr marL="457200" lvl="2" indent="0">
              <a:lnSpc>
                <a:spcPct val="100000"/>
              </a:lnSpc>
              <a:spcBef>
                <a:spcPts val="0"/>
              </a:spcBef>
              <a:buNone/>
            </a:pP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BoolExpVisitor</a:t>
            </a:r>
            <a:endParaRPr lang="en-US" dirty="0">
              <a:solidFill>
                <a:prstClr val="black"/>
              </a:solidFill>
              <a:latin typeface="Consolas" panose="020B0609020204030204" pitchFamily="49" charset="0"/>
            </a:endParaRPr>
          </a:p>
          <a:p>
            <a:pPr marL="457200" lvl="2" indent="0">
              <a:lnSpc>
                <a:spcPct val="100000"/>
              </a:lnSpc>
              <a:spcBef>
                <a:spcPts val="0"/>
              </a:spcBef>
              <a:buNone/>
            </a:pPr>
            <a:r>
              <a:rPr lang="en-US" dirty="0">
                <a:solidFill>
                  <a:prstClr val="black"/>
                </a:solidFill>
                <a:latin typeface="Consolas" panose="020B0609020204030204" pitchFamily="49" charset="0"/>
              </a:rPr>
              <a:t>{</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visitVarExp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VarExp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visitValExp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ValExp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visitNotExp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NotExp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visitAndExp</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AndExp</a:t>
            </a:r>
            <a:r>
              <a:rPr lang="en-US" dirty="0">
                <a:solidFill>
                  <a:prstClr val="black"/>
                </a:solidFill>
                <a:latin typeface="Consolas" panose="020B0609020204030204" pitchFamily="49" charset="0"/>
              </a:rPr>
              <a:t>&amp;) {}</a:t>
            </a:r>
          </a:p>
          <a:p>
            <a:pPr marL="457200" lvl="2" indent="0">
              <a:lnSpc>
                <a:spcPct val="10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visitOrExp</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OrExp</a:t>
            </a:r>
            <a:r>
              <a:rPr lang="en-US" dirty="0">
                <a:solidFill>
                  <a:prstClr val="black"/>
                </a:solidFill>
                <a:latin typeface="Consolas" panose="020B0609020204030204" pitchFamily="49" charset="0"/>
              </a:rPr>
              <a:t> &amp;) {}</a:t>
            </a:r>
          </a:p>
          <a:p>
            <a:pPr marL="457200" lvl="2" indent="0">
              <a:lnSpc>
                <a:spcPct val="100000"/>
              </a:lnSpc>
              <a:spcBef>
                <a:spcPts val="0"/>
              </a:spcBef>
              <a:buNone/>
            </a:pPr>
            <a:r>
              <a:rPr lang="en-US" dirty="0" smtClean="0">
                <a:solidFill>
                  <a:prstClr val="black"/>
                </a:solidFill>
                <a:latin typeface="Consolas" panose="020B0609020204030204" pitchFamily="49" charset="0"/>
              </a:rPr>
              <a:t>};</a:t>
            </a:r>
          </a:p>
          <a:p>
            <a:pPr marL="0" indent="0">
              <a:buNone/>
            </a:pPr>
            <a:endParaRPr lang="en-US" dirty="0">
              <a:solidFill>
                <a:prstClr val="black"/>
              </a:solidFill>
              <a:latin typeface="Consolas" panose="020B0609020204030204" pitchFamily="49" charset="0"/>
            </a:endParaRPr>
          </a:p>
        </p:txBody>
      </p:sp>
      <p:sp>
        <p:nvSpPr>
          <p:cNvPr id="6" name="Content Placeholder 5"/>
          <p:cNvSpPr>
            <a:spLocks noGrp="1"/>
          </p:cNvSpPr>
          <p:nvPr>
            <p:ph sz="half" idx="2"/>
          </p:nvPr>
        </p:nvSpPr>
        <p:spPr>
          <a:xfrm>
            <a:off x="4134678" y="832528"/>
            <a:ext cx="7917621" cy="5344437"/>
          </a:xfrm>
        </p:spPr>
        <p:txBody>
          <a:bodyPr/>
          <a:lstStyle/>
          <a:p>
            <a:pPr marL="0" indent="0">
              <a:buNone/>
            </a:pPr>
            <a:r>
              <a:rPr lang="en-US" i="1" dirty="0"/>
              <a:t>“Represents an operation to be performed on the elements of an object structure. Visitor lets you define a new operation without changing the classes of the elements on which it operates.”</a:t>
            </a:r>
          </a:p>
          <a:p>
            <a:pPr marL="0" indent="0" algn="r">
              <a:buNone/>
            </a:pPr>
            <a:r>
              <a:rPr lang="en-US" i="1" dirty="0"/>
              <a:t>-- </a:t>
            </a:r>
            <a:r>
              <a:rPr lang="en-US" i="1" dirty="0" err="1"/>
              <a:t>GoF</a:t>
            </a:r>
            <a:endParaRPr lang="en-US" i="1"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11</a:t>
            </a:fld>
            <a:endParaRPr lang="en-US"/>
          </a:p>
        </p:txBody>
      </p:sp>
      <p:sp>
        <p:nvSpPr>
          <p:cNvPr id="7" name="TextBox 6"/>
          <p:cNvSpPr txBox="1"/>
          <p:nvPr/>
        </p:nvSpPr>
        <p:spPr>
          <a:xfrm>
            <a:off x="7222434" y="5402242"/>
            <a:ext cx="4829865" cy="954107"/>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Requires foresight of cases</a:t>
            </a:r>
            <a:endParaRPr lang="en-US" sz="2800" dirty="0"/>
          </a:p>
        </p:txBody>
      </p:sp>
    </p:spTree>
    <p:extLst>
      <p:ext uri="{BB962C8B-B14F-4D97-AF65-F5344CB8AC3E}">
        <p14:creationId xmlns:p14="http://schemas.microsoft.com/office/powerpoint/2010/main" val="390007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 Design Pattern</a:t>
            </a:r>
          </a:p>
        </p:txBody>
      </p:sp>
      <p:sp>
        <p:nvSpPr>
          <p:cNvPr id="3" name="Content Placeholder 2"/>
          <p:cNvSpPr>
            <a:spLocks noGrp="1"/>
          </p:cNvSpPr>
          <p:nvPr>
            <p:ph idx="1"/>
          </p:nvPr>
        </p:nvSpPr>
        <p:spPr>
          <a:xfrm>
            <a:off x="114299" y="838200"/>
            <a:ext cx="11938001" cy="5410199"/>
          </a:xfrm>
        </p:spPr>
        <p:txBody>
          <a:bodyPr>
            <a:noAutofit/>
          </a:bodyPr>
          <a:lstStyle/>
          <a:p>
            <a:r>
              <a:rPr lang="en-US" dirty="0" smtClean="0"/>
              <a:t>Embed accept into the class hierarchy</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 </a:t>
            </a:r>
            <a:r>
              <a:rPr lang="en-US" sz="1900" dirty="0">
                <a:solidFill>
                  <a:srgbClr val="0000FF"/>
                </a:solidFill>
                <a:latin typeface="Consolas" panose="020B0609020204030204" pitchFamily="49" charset="0"/>
              </a:rPr>
              <a:t>virtual</a:t>
            </a:r>
            <a:r>
              <a:rPr lang="en-US" sz="1900" dirty="0">
                <a:solidFill>
                  <a:prstClr val="black"/>
                </a:solidFill>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solidFill>
                  <a:prstClr val="black"/>
                </a:solidFill>
                <a:latin typeface="Consolas" panose="020B0609020204030204" pitchFamily="49" charset="0"/>
              </a:rPr>
              <a:t> accept(</a:t>
            </a:r>
            <a:r>
              <a:rPr lang="en-US" sz="1900" dirty="0" err="1">
                <a:solidFill>
                  <a:prstClr val="black"/>
                </a:solidFill>
                <a:latin typeface="Consolas" panose="020B0609020204030204" pitchFamily="49" charset="0"/>
              </a:rPr>
              <a:t>BoolExpVisitor</a:t>
            </a:r>
            <a:r>
              <a:rPr lang="en-US" sz="1900" dirty="0" smtClean="0">
                <a:solidFill>
                  <a:prstClr val="black"/>
                </a:solidFill>
                <a:latin typeface="Consolas" panose="020B0609020204030204" pitchFamily="49" charset="0"/>
              </a:rPr>
              <a:t>&amp;)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a:solidFill>
                  <a:srgbClr val="008080"/>
                </a:solidFill>
                <a:latin typeface="Consolas" panose="020B0609020204030204" pitchFamily="49" charset="0"/>
              </a:rPr>
              <a:t>0</a:t>
            </a:r>
            <a:r>
              <a:rPr lang="en-US" sz="1900" dirty="0">
                <a:solidFill>
                  <a:prstClr val="black"/>
                </a:solidFill>
                <a:latin typeface="Consolas" panose="020B0609020204030204" pitchFamily="49" charset="0"/>
              </a:rPr>
              <a:t>;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VarExp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v.visitVarExp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ValExp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v.visitValExp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NotExp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v.visitNotExp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AndExp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v.visitAndExp</a:t>
            </a:r>
            <a:r>
              <a:rPr lang="en-US" sz="1900" dirty="0">
                <a:solidFill>
                  <a:prstClr val="black"/>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pPr marL="0" indent="0">
              <a:lnSpc>
                <a:spcPct val="100000"/>
              </a:lnSpc>
              <a:spcBef>
                <a:spcPts val="0"/>
              </a:spcBef>
              <a:buNone/>
            </a:pPr>
            <a:r>
              <a:rPr lang="en-US" sz="1900" dirty="0" err="1">
                <a:solidFill>
                  <a:srgbClr val="0000FF"/>
                </a:solidFill>
                <a:latin typeface="Consolas" panose="020B0609020204030204" pitchFamily="49" charset="0"/>
              </a:rPr>
              <a:t>struct</a:t>
            </a:r>
            <a:r>
              <a:rPr lang="en-US" sz="1900" dirty="0">
                <a:solidFill>
                  <a:prstClr val="black"/>
                </a:solidFill>
                <a:latin typeface="Consolas" panose="020B0609020204030204" pitchFamily="49" charset="0"/>
              </a:rPr>
              <a:t> </a:t>
            </a:r>
            <a:r>
              <a:rPr lang="en-US" sz="1900" dirty="0" err="1">
                <a:solidFill>
                  <a:prstClr val="black"/>
                </a:solidFill>
                <a:latin typeface="Consolas" panose="020B0609020204030204" pitchFamily="49" charset="0"/>
              </a:rPr>
              <a:t>OrExp</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BoolExp</a:t>
            </a:r>
            <a:r>
              <a:rPr lang="en-US" sz="1900" dirty="0">
                <a:solidFill>
                  <a:prstClr val="black"/>
                </a:solidFill>
                <a:latin typeface="Consolas" panose="020B0609020204030204" pitchFamily="49" charset="0"/>
              </a:rPr>
              <a:t> </a:t>
            </a:r>
            <a:r>
              <a:rPr lang="en-US" sz="1900" dirty="0" smtClean="0">
                <a:solidFill>
                  <a:prstClr val="black"/>
                </a:solidFill>
                <a:latin typeface="Consolas" panose="020B0609020204030204" pitchFamily="49" charset="0"/>
              </a:rPr>
              <a:t>{ </a:t>
            </a:r>
            <a:r>
              <a:rPr lang="en-US" sz="1900" dirty="0" smtClean="0">
                <a:solidFill>
                  <a:srgbClr val="0000FF"/>
                </a:solidFill>
                <a:latin typeface="Consolas" panose="020B0609020204030204" pitchFamily="49" charset="0"/>
              </a:rPr>
              <a:t>void</a:t>
            </a:r>
            <a:r>
              <a:rPr lang="en-US" sz="1900" dirty="0" smtClean="0">
                <a:solidFill>
                  <a:prstClr val="black"/>
                </a:solidFill>
                <a:latin typeface="Consolas" panose="020B0609020204030204" pitchFamily="49" charset="0"/>
              </a:rPr>
              <a:t> </a:t>
            </a:r>
            <a:r>
              <a:rPr lang="en-US" sz="1900" dirty="0">
                <a:solidFill>
                  <a:prstClr val="black"/>
                </a:solidFill>
                <a:latin typeface="Consolas" panose="020B0609020204030204" pitchFamily="49" charset="0"/>
              </a:rPr>
              <a:t>accept(</a:t>
            </a:r>
            <a:r>
              <a:rPr lang="en-US" sz="1900" dirty="0" err="1">
                <a:solidFill>
                  <a:prstClr val="black"/>
                </a:solidFill>
                <a:latin typeface="Consolas" panose="020B0609020204030204" pitchFamily="49" charset="0"/>
              </a:rPr>
              <a:t>BoolExpVisitor</a:t>
            </a:r>
            <a:r>
              <a:rPr lang="en-US" sz="1900" dirty="0">
                <a:solidFill>
                  <a:prstClr val="black"/>
                </a:solidFill>
                <a:latin typeface="Consolas" panose="020B0609020204030204" pitchFamily="49" charset="0"/>
              </a:rPr>
              <a:t>&amp; v) </a:t>
            </a:r>
            <a:r>
              <a:rPr lang="en-US" sz="1900" dirty="0" err="1">
                <a:solidFill>
                  <a:srgbClr val="0000FF"/>
                </a:solidFill>
                <a:latin typeface="Consolas" panose="020B0609020204030204" pitchFamily="49" charset="0"/>
              </a:rPr>
              <a:t>const</a:t>
            </a:r>
            <a:r>
              <a:rPr lang="en-US" sz="1900" dirty="0">
                <a:solidFill>
                  <a:prstClr val="black"/>
                </a:solidFill>
                <a:latin typeface="Consolas" panose="020B0609020204030204" pitchFamily="49" charset="0"/>
              </a:rPr>
              <a:t> { </a:t>
            </a:r>
            <a:r>
              <a:rPr lang="en-US" sz="1900" dirty="0" err="1">
                <a:solidFill>
                  <a:prstClr val="black"/>
                </a:solidFill>
                <a:latin typeface="Consolas" panose="020B0609020204030204" pitchFamily="49" charset="0"/>
              </a:rPr>
              <a:t>v.visitOrExp</a:t>
            </a:r>
            <a:r>
              <a:rPr lang="en-US" sz="1900" dirty="0">
                <a:solidFill>
                  <a:prstClr val="black"/>
                </a:solidFill>
                <a:latin typeface="Consolas" panose="020B0609020204030204" pitchFamily="49" charset="0"/>
              </a:rPr>
              <a:t> (*</a:t>
            </a:r>
            <a:r>
              <a:rPr lang="en-US" sz="1900" dirty="0">
                <a:solidFill>
                  <a:srgbClr val="0000FF"/>
                </a:solidFill>
                <a:latin typeface="Consolas" panose="020B0609020204030204" pitchFamily="49" charset="0"/>
              </a:rPr>
              <a:t>this</a:t>
            </a:r>
            <a:r>
              <a:rPr lang="en-US" sz="1900" dirty="0">
                <a:solidFill>
                  <a:prstClr val="black"/>
                </a:solidFill>
                <a:latin typeface="Consolas" panose="020B0609020204030204" pitchFamily="49" charset="0"/>
              </a:rPr>
              <a:t>); } </a:t>
            </a:r>
          </a:p>
          <a:p>
            <a:r>
              <a:rPr lang="en-US" dirty="0" smtClean="0"/>
              <a:t>And you are ready to go use it!</a:t>
            </a:r>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12</a:t>
            </a:fld>
            <a:endParaRPr lang="en-US"/>
          </a:p>
        </p:txBody>
      </p:sp>
      <p:sp>
        <p:nvSpPr>
          <p:cNvPr id="6" name="TextBox 5"/>
          <p:cNvSpPr txBox="1"/>
          <p:nvPr/>
        </p:nvSpPr>
        <p:spPr>
          <a:xfrm>
            <a:off x="6096000" y="3543299"/>
            <a:ext cx="5827511"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Intrusive</a:t>
            </a:r>
          </a:p>
          <a:p>
            <a:pPr marL="285750" indent="-285750">
              <a:buFont typeface="Wingdings" panose="05000000000000000000" pitchFamily="2" charset="2"/>
              <a:buChar char="§"/>
            </a:pPr>
            <a:r>
              <a:rPr lang="en-US" sz="2800" dirty="0" smtClean="0"/>
              <a:t>Cannot be added retroactively</a:t>
            </a:r>
          </a:p>
          <a:p>
            <a:pPr marL="285750" indent="-285750">
              <a:buFont typeface="Wingdings" panose="05000000000000000000" pitchFamily="2" charset="2"/>
              <a:buChar char="§"/>
            </a:pPr>
            <a:r>
              <a:rPr lang="en-US" sz="2800" dirty="0" smtClean="0"/>
              <a:t>Specific to class hierarchy!</a:t>
            </a:r>
            <a:endParaRPr lang="en-US" sz="2800" dirty="0"/>
          </a:p>
        </p:txBody>
      </p:sp>
    </p:spTree>
    <p:extLst>
      <p:ext uri="{BB962C8B-B14F-4D97-AF65-F5344CB8AC3E}">
        <p14:creationId xmlns:p14="http://schemas.microsoft.com/office/powerpoint/2010/main" val="21610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print</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print(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PrintVisitor</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BoolExpVisitor</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x.name; </a:t>
            </a:r>
            <a:r>
              <a:rPr lang="en-US" sz="2000" dirty="0" smtClean="0">
                <a:solidFill>
                  <a:prstClr val="black"/>
                </a:solidFill>
                <a:latin typeface="Consolas" panose="020B0609020204030204" pitchFamily="49" charset="0"/>
              </a:rPr>
              <a:t> }</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err="1">
                <a:solidFill>
                  <a:prstClr val="black"/>
                </a:solidFill>
                <a:latin typeface="Consolas" panose="020B0609020204030204" pitchFamily="49" charset="0"/>
              </a:rPr>
              <a:t>x.value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print(</a:t>
            </a:r>
            <a:r>
              <a:rPr lang="en-US" sz="2000" dirty="0" err="1">
                <a:solidFill>
                  <a:prstClr val="black"/>
                </a:solidFill>
                <a:latin typeface="Consolas" panose="020B0609020204030204" pitchFamily="49" charset="0"/>
              </a:rPr>
              <a:t>x.e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&amp; x) </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print(x.e1</a:t>
            </a:r>
            <a:r>
              <a:rPr lang="en-US" sz="2000" dirty="0">
                <a:solidFill>
                  <a:prstClr val="black"/>
                </a:solidFill>
                <a:latin typeface="Consolas" panose="020B0609020204030204" pitchFamily="49" charset="0"/>
              </a:rPr>
              <a:t>);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'&amp;'</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print(x.e2);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&amp; x) {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t>
            </a:r>
            <a:r>
              <a:rPr lang="en-US" sz="2000" dirty="0" smtClean="0">
                <a:solidFill>
                  <a:prstClr val="black"/>
                </a:solidFill>
                <a:latin typeface="Consolas" panose="020B0609020204030204" pitchFamily="49" charset="0"/>
              </a:rPr>
              <a:t>; print(x.e1);</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smtClean="0">
                <a:solidFill>
                  <a:srgbClr val="A31515"/>
                </a:solidFill>
                <a:latin typeface="Consolas" panose="020B0609020204030204" pitchFamily="49" charset="0"/>
              </a:rPr>
              <a:t>'|'</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print(x.e2); </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std</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cout</a:t>
            </a:r>
            <a:r>
              <a:rPr lang="en-US" sz="2000" dirty="0">
                <a:solidFill>
                  <a:prstClr val="black"/>
                </a:solidFill>
                <a:latin typeface="Consolas" panose="020B0609020204030204" pitchFamily="49" charset="0"/>
              </a:rPr>
              <a:t> &lt;&lt; </a:t>
            </a:r>
            <a:r>
              <a:rPr lang="en-US" sz="2000" dirty="0">
                <a:solidFill>
                  <a:srgbClr val="A31515"/>
                </a:solidFill>
                <a:latin typeface="Consolas" panose="020B0609020204030204" pitchFamily="49" charset="0"/>
              </a:rPr>
              <a:t>')'</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 printer;</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-&gt;accept(printer);</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endParaRPr lang="en-US" sz="20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13</a:t>
            </a:fld>
            <a:endParaRPr lang="en-US"/>
          </a:p>
        </p:txBody>
      </p:sp>
      <p:sp>
        <p:nvSpPr>
          <p:cNvPr id="6" name="TextBox 5"/>
          <p:cNvSpPr txBox="1"/>
          <p:nvPr/>
        </p:nvSpPr>
        <p:spPr>
          <a:xfrm>
            <a:off x="6096000" y="4863404"/>
            <a:ext cx="5827511"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a:t>Return does not return from </a:t>
            </a:r>
            <a:r>
              <a:rPr lang="en-US" sz="2800" dirty="0" smtClean="0"/>
              <a:t>print</a:t>
            </a:r>
          </a:p>
          <a:p>
            <a:pPr marL="285750" indent="-285750">
              <a:buFont typeface="Wingdings" panose="05000000000000000000" pitchFamily="2" charset="2"/>
              <a:buChar char="§"/>
            </a:pPr>
            <a:r>
              <a:rPr lang="en-US" sz="2800" dirty="0" smtClean="0"/>
              <a:t>No access to function’s arguments</a:t>
            </a:r>
          </a:p>
          <a:p>
            <a:pPr marL="285750" indent="-285750">
              <a:buFont typeface="Wingdings" panose="05000000000000000000" pitchFamily="2" charset="2"/>
              <a:buChar char="§"/>
            </a:pPr>
            <a:endParaRPr lang="en-US" sz="2800" dirty="0"/>
          </a:p>
        </p:txBody>
      </p:sp>
    </p:spTree>
    <p:extLst>
      <p:ext uri="{BB962C8B-B14F-4D97-AF65-F5344CB8AC3E}">
        <p14:creationId xmlns:p14="http://schemas.microsoft.com/office/powerpoint/2010/main" val="293355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Result</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2000" dirty="0" err="1">
                <a:latin typeface="Consolas" panose="020B0609020204030204" pitchFamily="49" charset="0"/>
              </a:rPr>
              <a:t>BoolExp</a:t>
            </a:r>
            <a:r>
              <a:rPr lang="en-US" sz="2000" dirty="0">
                <a:latin typeface="Consolas" panose="020B0609020204030204" pitchFamily="49" charset="0"/>
              </a:rPr>
              <a:t>* copy(</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err="1" smtClean="0">
                <a:solidFill>
                  <a:srgbClr val="0000FF"/>
                </a:solidFill>
                <a:latin typeface="Consolas" panose="020B0609020204030204" pitchFamily="49" charset="0"/>
              </a:rPr>
              <a:t>struct</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CopyVisitor</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BoolExpVisitor</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a:t>
            </a:r>
            <a:r>
              <a:rPr lang="en-US" sz="2000" dirty="0" smtClean="0">
                <a:solidFill>
                  <a:srgbClr val="FF0000"/>
                </a:solidFill>
                <a:latin typeface="Consolas" panose="020B0609020204030204" pitchFamily="49" charset="0"/>
              </a:rPr>
              <a:t>result</a:t>
            </a:r>
            <a:r>
              <a:rPr lang="en-US" sz="2000" dirty="0" smtClean="0">
                <a:solidFill>
                  <a:prstClr val="black"/>
                </a:solidFill>
                <a:latin typeface="Consolas" panose="020B0609020204030204" pitchFamily="49" charset="0"/>
              </a:rPr>
              <a:t>;</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x.name.c_str</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x.value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(copy(</a:t>
            </a:r>
            <a:r>
              <a:rPr lang="en-US" sz="2000" dirty="0" err="1">
                <a:solidFill>
                  <a:prstClr val="black"/>
                </a:solidFill>
                <a:latin typeface="Consolas" panose="020B0609020204030204" pitchFamily="49" charset="0"/>
              </a:rPr>
              <a:t>x.e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(copy(x.e1</a:t>
            </a:r>
            <a:r>
              <a:rPr lang="en-US" sz="2000" dirty="0" smtClean="0">
                <a:solidFill>
                  <a:prstClr val="black"/>
                </a:solidFill>
                <a:latin typeface="Consolas" panose="020B0609020204030204" pitchFamily="49" charset="0"/>
              </a:rPr>
              <a:t>),copy(x.e2</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void</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visitOrExp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&amp; x) { </a:t>
            </a:r>
            <a:r>
              <a:rPr lang="en-US" sz="2000" dirty="0">
                <a:solidFill>
                  <a:srgbClr val="FF0000"/>
                </a:solidFill>
                <a:latin typeface="Consolas" panose="020B0609020204030204" pitchFamily="49" charset="0"/>
              </a:rPr>
              <a:t>result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(copy(x.e1</a:t>
            </a:r>
            <a:r>
              <a:rPr lang="en-US" sz="2000" dirty="0" smtClean="0">
                <a:solidFill>
                  <a:prstClr val="black"/>
                </a:solidFill>
                <a:latin typeface="Consolas" panose="020B0609020204030204" pitchFamily="49" charset="0"/>
              </a:rPr>
              <a:t>),copy(x.e2</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copier;</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exp</a:t>
            </a:r>
            <a:r>
              <a:rPr lang="en-US" sz="2000" dirty="0">
                <a:solidFill>
                  <a:prstClr val="black"/>
                </a:solidFill>
                <a:latin typeface="Consolas" panose="020B0609020204030204" pitchFamily="49" charset="0"/>
              </a:rPr>
              <a:t>-&gt;accept(copier</a:t>
            </a:r>
            <a:r>
              <a:rPr lang="en-US" sz="2000" dirty="0" smtClean="0">
                <a:solidFill>
                  <a:prstClr val="black"/>
                </a:solidFill>
                <a:latin typeface="Consolas" panose="020B0609020204030204" pitchFamily="49" charset="0"/>
              </a:rPr>
              <a:t>);</a:t>
            </a:r>
            <a:endParaRPr lang="en-US" sz="2000" dirty="0" smtClean="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copier.</a:t>
            </a:r>
            <a:r>
              <a:rPr lang="en-US" sz="2000" dirty="0" err="1" smtClean="0">
                <a:solidFill>
                  <a:srgbClr val="FF0000"/>
                </a:solidFill>
                <a:latin typeface="Consolas" panose="020B0609020204030204" pitchFamily="49" charset="0"/>
              </a:rPr>
              <a:t>result</a:t>
            </a:r>
            <a:r>
              <a:rPr lang="en-US" sz="2000" dirty="0" smtClean="0">
                <a:solidFill>
                  <a:prstClr val="black"/>
                </a:solidFill>
                <a:latin typeface="Consolas" panose="020B0609020204030204" pitchFamily="49" charset="0"/>
              </a:rPr>
              <a:t>;</a:t>
            </a:r>
          </a:p>
          <a:p>
            <a:pPr marL="0" indent="0">
              <a:lnSpc>
                <a:spcPct val="100000"/>
              </a:lnSpc>
              <a:spcBef>
                <a:spcPts val="0"/>
              </a:spcBef>
              <a:buNone/>
            </a:pPr>
            <a:r>
              <a:rPr lang="en-US" sz="2000" dirty="0" smtClean="0">
                <a:solidFill>
                  <a:prstClr val="black"/>
                </a:solidFill>
                <a:latin typeface="Consolas" panose="020B0609020204030204" pitchFamily="49" charset="0"/>
              </a:rPr>
              <a:t>}</a:t>
            </a:r>
            <a:endParaRPr lang="en-US" sz="2000" dirty="0">
              <a:solidFill>
                <a:prstClr val="black"/>
              </a:solidFill>
              <a:latin typeface="Consolas" panose="020B0609020204030204" pitchFamily="49" charset="0"/>
            </a:endParaRPr>
          </a:p>
          <a:p>
            <a:pPr marL="0" indent="0">
              <a:lnSpc>
                <a:spcPct val="100000"/>
              </a:lnSpc>
              <a:spcBef>
                <a:spcPts val="0"/>
              </a:spcBef>
              <a:buNone/>
            </a:pPr>
            <a:endParaRPr lang="en-US" sz="2000" dirty="0"/>
          </a:p>
        </p:txBody>
      </p:sp>
      <p:sp>
        <p:nvSpPr>
          <p:cNvPr id="4" name="Footer Placeholder 3"/>
          <p:cNvSpPr>
            <a:spLocks noGrp="1"/>
          </p:cNvSpPr>
          <p:nvPr>
            <p:ph type="ftr" sz="quarter" idx="11"/>
          </p:nvPr>
        </p:nvSpPr>
        <p:spPr/>
        <p:txBody>
          <a:bodyPr/>
          <a:lstStyle/>
          <a:p>
            <a:r>
              <a:rPr lang="en-US" dirty="0" smtClean="0"/>
              <a:t>Accept No Visitors</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14</a:t>
            </a:fld>
            <a:endParaRPr lang="en-US"/>
          </a:p>
        </p:txBody>
      </p:sp>
      <p:sp>
        <p:nvSpPr>
          <p:cNvPr id="6" name="TextBox 5"/>
          <p:cNvSpPr txBox="1"/>
          <p:nvPr/>
        </p:nvSpPr>
        <p:spPr>
          <a:xfrm>
            <a:off x="6096000" y="4611231"/>
            <a:ext cx="5956300"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Can’t accept/visit return </a:t>
            </a:r>
            <a:r>
              <a:rPr lang="en-US" sz="2800" dirty="0" err="1" smtClean="0"/>
              <a:t>BoolExp</a:t>
            </a:r>
            <a:r>
              <a:rPr lang="en-US" sz="2800" dirty="0" smtClean="0"/>
              <a:t>*?</a:t>
            </a:r>
          </a:p>
          <a:p>
            <a:pPr marL="285750" indent="-285750">
              <a:buFont typeface="Wingdings" panose="05000000000000000000" pitchFamily="2" charset="2"/>
              <a:buChar char="§"/>
            </a:pPr>
            <a:r>
              <a:rPr lang="en-US" sz="2800" dirty="0" smtClean="0"/>
              <a:t>Parameterized </a:t>
            </a:r>
            <a:r>
              <a:rPr lang="en-US" sz="2800" dirty="0" err="1" smtClean="0"/>
              <a:t>BoolExpVisitor</a:t>
            </a:r>
            <a:r>
              <a:rPr lang="en-US" sz="2800" dirty="0" smtClean="0"/>
              <a:t>&lt;R&gt;?</a:t>
            </a:r>
          </a:p>
          <a:p>
            <a:pPr marL="285750" indent="-285750">
              <a:buFont typeface="Wingdings" panose="05000000000000000000" pitchFamily="2" charset="2"/>
              <a:buChar char="§"/>
            </a:pPr>
            <a:r>
              <a:rPr lang="en-US" sz="2800" dirty="0" smtClean="0"/>
              <a:t>Parameterized </a:t>
            </a:r>
            <a:r>
              <a:rPr lang="en-US" sz="2800" dirty="0" err="1" smtClean="0"/>
              <a:t>BoolExpVisitorImpl</a:t>
            </a:r>
            <a:r>
              <a:rPr lang="en-US" sz="2800" dirty="0" smtClean="0"/>
              <a:t>&lt;R&gt;</a:t>
            </a:r>
          </a:p>
        </p:txBody>
      </p:sp>
    </p:spTree>
    <p:extLst>
      <p:ext uri="{BB962C8B-B14F-4D97-AF65-F5344CB8AC3E}">
        <p14:creationId xmlns:p14="http://schemas.microsoft.com/office/powerpoint/2010/main" val="24670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Extra Arguments</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typedef</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::map&lt;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string,</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Context;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EvalVisitor</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BoolExpVisitor</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EvalVisitor</a:t>
            </a:r>
            <a:r>
              <a:rPr lang="en-US" sz="1800" dirty="0">
                <a:solidFill>
                  <a:prstClr val="black"/>
                </a:solidFill>
                <a:latin typeface="Consolas" panose="020B0609020204030204" pitchFamily="49" charset="0"/>
              </a:rPr>
              <a:t>(Context&amp; c) :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(c), result(</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result;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Context&amp;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visitVarExp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&amp; x) { result = </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[x.name];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visitValExp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&amp; x) { result = </a:t>
            </a:r>
            <a:r>
              <a:rPr lang="en-US" sz="1800" dirty="0" err="1">
                <a:solidFill>
                  <a:prstClr val="black"/>
                </a:solidFill>
                <a:latin typeface="Consolas" panose="020B0609020204030204" pitchFamily="49" charset="0"/>
              </a:rPr>
              <a:t>x.value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visitNotExp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&amp; x) { result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visitAndExp</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&amp; x) { result =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x.e1) &amp;&amp;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x.e2);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&amp; x) { result =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x.e1) ||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srgbClr val="FF0000"/>
                </a:solidFill>
                <a:latin typeface="Consolas" panose="020B0609020204030204" pitchFamily="49" charset="0"/>
              </a:rPr>
              <a:t>m_ctx</a:t>
            </a:r>
            <a:r>
              <a:rPr lang="en-US" sz="1800" dirty="0">
                <a:solidFill>
                  <a:prstClr val="black"/>
                </a:solidFill>
                <a:latin typeface="Consolas" panose="020B0609020204030204" pitchFamily="49" charset="0"/>
              </a:rPr>
              <a:t>, x.e2); }</a:t>
            </a:r>
          </a:p>
          <a:p>
            <a:pPr marL="0" indent="0">
              <a:lnSpc>
                <a:spcPct val="100000"/>
              </a:lnSpc>
              <a:spcBef>
                <a:spcPts val="0"/>
              </a:spcBef>
              <a:buNone/>
            </a:pPr>
            <a:r>
              <a:rPr lang="en-US" sz="1800" dirty="0">
                <a:solidFill>
                  <a:prstClr val="black"/>
                </a:solidFill>
                <a:latin typeface="Consolas" panose="020B0609020204030204" pitchFamily="49" charset="0"/>
              </a:rPr>
              <a:t>    } evaluator(</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-&gt;accept(evaluator);</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evaluator.result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15</a:t>
            </a:fld>
            <a:endParaRPr lang="en-US"/>
          </a:p>
        </p:txBody>
      </p:sp>
      <p:sp>
        <p:nvSpPr>
          <p:cNvPr id="6" name="TextBox 5"/>
          <p:cNvSpPr txBox="1"/>
          <p:nvPr/>
        </p:nvSpPr>
        <p:spPr>
          <a:xfrm>
            <a:off x="6364489" y="838200"/>
            <a:ext cx="5827511" cy="1692771"/>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It’s all because of the snobbish control inversion:</a:t>
            </a:r>
          </a:p>
          <a:p>
            <a:pPr marL="742950" lvl="1" indent="-285750">
              <a:buFont typeface="Wingdings" panose="05000000000000000000" pitchFamily="2" charset="2"/>
              <a:buChar char="§"/>
            </a:pPr>
            <a:r>
              <a:rPr lang="en-US" sz="2000" dirty="0" smtClean="0"/>
              <a:t>Don’t call us, we call you!</a:t>
            </a:r>
            <a:endParaRPr lang="en-US" sz="2800" dirty="0" smtClean="0"/>
          </a:p>
        </p:txBody>
      </p:sp>
    </p:spTree>
    <p:extLst>
      <p:ext uri="{BB962C8B-B14F-4D97-AF65-F5344CB8AC3E}">
        <p14:creationId xmlns:p14="http://schemas.microsoft.com/office/powerpoint/2010/main" val="8312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replace</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400" dirty="0" err="1">
                <a:latin typeface="Consolas" panose="020B0609020204030204" pitchFamily="49" charset="0"/>
              </a:rPr>
              <a:t>BoolExp</a:t>
            </a:r>
            <a:r>
              <a:rPr lang="en-US" sz="1400" dirty="0">
                <a:latin typeface="Consolas" panose="020B0609020204030204" pitchFamily="49" charset="0"/>
              </a:rPr>
              <a:t>* replace(</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what,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with)</a:t>
            </a:r>
          </a:p>
          <a:p>
            <a:pPr marL="0" indent="0">
              <a:lnSpc>
                <a:spcPct val="100000"/>
              </a:lnSpc>
              <a:spcBef>
                <a:spcPts val="0"/>
              </a:spcBef>
              <a:buNone/>
            </a:pP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ReplaceVisitor</a:t>
            </a:r>
            <a:r>
              <a:rPr lang="en-US" sz="1400" dirty="0">
                <a:solidFill>
                  <a:prstClr val="black"/>
                </a:solidFill>
                <a:latin typeface="Consolas" panose="020B0609020204030204" pitchFamily="49" charset="0"/>
              </a:rPr>
              <a:t> : </a:t>
            </a:r>
            <a:r>
              <a:rPr lang="en-US" sz="1400" dirty="0" err="1">
                <a:solidFill>
                  <a:prstClr val="black"/>
                </a:solidFill>
                <a:latin typeface="Consolas" panose="020B0609020204030204" pitchFamily="49" charset="0"/>
              </a:rPr>
              <a:t>BoolExpVisitor</a:t>
            </a: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ReplaceVisitor</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 </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name(n), with(w), </a:t>
            </a:r>
            <a:r>
              <a:rPr lang="en-US" sz="1400" dirty="0">
                <a:solidFill>
                  <a:prstClr val="black"/>
                </a:solidFill>
                <a:latin typeface="Consolas" panose="020B0609020204030204" pitchFamily="49" charset="0"/>
              </a:rPr>
              <a:t>result(</a:t>
            </a:r>
            <a:r>
              <a:rPr lang="en-US" sz="1400" dirty="0" err="1">
                <a:solidFill>
                  <a:srgbClr val="0000FF"/>
                </a:solidFill>
                <a:latin typeface="Consolas" panose="020B0609020204030204" pitchFamily="49" charset="0"/>
              </a:rPr>
              <a:t>nullptr</a:t>
            </a:r>
            <a:r>
              <a:rPr lang="en-US" sz="1400" dirty="0">
                <a:solidFill>
                  <a:prstClr val="black"/>
                </a:solidFill>
                <a:latin typeface="Consolas" panose="020B0609020204030204" pitchFamily="49" charset="0"/>
              </a:rPr>
              <a:t>) {}</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result;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BoolExp</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visitVarExp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VarExp</a:t>
            </a:r>
            <a:r>
              <a:rPr lang="en-US" sz="1400" dirty="0">
                <a:solidFill>
                  <a:prstClr val="black"/>
                </a:solidFill>
                <a:latin typeface="Consolas" panose="020B0609020204030204" pitchFamily="49" charset="0"/>
              </a:rPr>
              <a:t>&amp; x) { result = x.name == </a:t>
            </a:r>
            <a:r>
              <a:rPr lang="en-US" sz="1400" dirty="0" smtClean="0">
                <a:solidFill>
                  <a:prstClr val="black"/>
                </a:solidFill>
                <a:latin typeface="Consolas" panose="020B0609020204030204" pitchFamily="49" charset="0"/>
              </a:rPr>
              <a:t>name </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copy(with</a:t>
            </a:r>
            <a:r>
              <a:rPr lang="en-US" sz="1400" dirty="0">
                <a:solidFill>
                  <a:prstClr val="black"/>
                </a:solidFill>
                <a:latin typeface="Consolas" panose="020B0609020204030204" pitchFamily="49" charset="0"/>
              </a:rPr>
              <a:t>) : copy(&amp;x);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visitValExp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ValExp</a:t>
            </a:r>
            <a:r>
              <a:rPr lang="en-US" sz="1400" dirty="0">
                <a:solidFill>
                  <a:prstClr val="black"/>
                </a:solidFill>
                <a:latin typeface="Consolas" panose="020B0609020204030204" pitchFamily="49" charset="0"/>
              </a:rPr>
              <a:t>&amp; x) { result = copy(&amp;x);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visitNotExp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NotExp</a:t>
            </a:r>
            <a:r>
              <a:rPr lang="en-US" sz="1400" dirty="0">
                <a:solidFill>
                  <a:prstClr val="black"/>
                </a:solidFill>
                <a:latin typeface="Consolas" panose="020B0609020204030204" pitchFamily="49" charset="0"/>
              </a:rPr>
              <a:t>&amp;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NotExp</a:t>
            </a:r>
            <a:r>
              <a:rPr lang="en-US" sz="1400" dirty="0">
                <a:solidFill>
                  <a:prstClr val="black"/>
                </a:solidFill>
                <a:latin typeface="Consolas" panose="020B0609020204030204" pitchFamily="49" charset="0"/>
              </a:rPr>
              <a:t>(replace(</a:t>
            </a:r>
            <a:r>
              <a:rPr lang="en-US" sz="1400" dirty="0" err="1">
                <a:solidFill>
                  <a:prstClr val="black"/>
                </a:solidFill>
                <a:latin typeface="Consolas" panose="020B0609020204030204" pitchFamily="49" charset="0"/>
              </a:rPr>
              <a:t>x.e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visitAndExp</a:t>
            </a:r>
            <a:r>
              <a:rPr lang="en-US" sz="1400" dirty="0">
                <a:solidFill>
                  <a:prstClr val="black"/>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AndExp</a:t>
            </a:r>
            <a:r>
              <a:rPr lang="en-US" sz="1400" dirty="0">
                <a:solidFill>
                  <a:prstClr val="black"/>
                </a:solidFill>
                <a:latin typeface="Consolas" panose="020B0609020204030204" pitchFamily="49" charset="0"/>
              </a:rPr>
              <a:t>&amp;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AndExp</a:t>
            </a:r>
            <a:r>
              <a:rPr lang="en-US" sz="1400" dirty="0">
                <a:solidFill>
                  <a:prstClr val="black"/>
                </a:solidFill>
                <a:latin typeface="Consolas" panose="020B0609020204030204" pitchFamily="49" charset="0"/>
              </a:rPr>
              <a:t>(replace(x.e1,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replace(x.e2,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visitOrExp</a:t>
            </a: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const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OrExp</a:t>
            </a:r>
            <a:r>
              <a:rPr lang="en-US" sz="1400" dirty="0">
                <a:solidFill>
                  <a:prstClr val="black"/>
                </a:solidFill>
                <a:latin typeface="Consolas" panose="020B0609020204030204" pitchFamily="49" charset="0"/>
              </a:rPr>
              <a:t> &amp; x) { result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OrExp</a:t>
            </a:r>
            <a:r>
              <a:rPr lang="en-US" sz="1400" dirty="0">
                <a:solidFill>
                  <a:prstClr val="black"/>
                </a:solidFill>
                <a:latin typeface="Consolas" panose="020B0609020204030204" pitchFamily="49" charset="0"/>
              </a:rPr>
              <a:t>(replace(x.e1,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replace(x.e2, </a:t>
            </a:r>
            <a:r>
              <a:rPr lang="en-US" sz="1400" dirty="0" smtClean="0">
                <a:solidFill>
                  <a:prstClr val="black"/>
                </a:solidFill>
                <a:latin typeface="Consolas" panose="020B0609020204030204" pitchFamily="49" charset="0"/>
              </a:rPr>
              <a:t>name</a:t>
            </a:r>
            <a:r>
              <a:rPr lang="en-US" sz="1400" dirty="0">
                <a:solidFill>
                  <a:prstClr val="black"/>
                </a:solidFill>
                <a:latin typeface="Consolas" panose="020B0609020204030204" pitchFamily="49" charset="0"/>
              </a:rPr>
              <a:t>, </a:t>
            </a:r>
            <a:r>
              <a:rPr lang="en-US" sz="1400" dirty="0" smtClean="0">
                <a:solidFill>
                  <a:prstClr val="black"/>
                </a:solidFill>
                <a:latin typeface="Consolas" panose="020B0609020204030204" pitchFamily="49" charset="0"/>
              </a:rPr>
              <a:t>with</a:t>
            </a:r>
            <a:r>
              <a:rPr lang="en-US" sz="1400" dirty="0">
                <a:solidFill>
                  <a:prstClr val="black"/>
                </a:solidFill>
                <a:latin typeface="Consolas" panose="020B0609020204030204" pitchFamily="49" charset="0"/>
              </a:rPr>
              <a:t>)); }</a:t>
            </a:r>
          </a:p>
          <a:p>
            <a:pPr marL="0" indent="0">
              <a:lnSpc>
                <a:spcPct val="100000"/>
              </a:lnSpc>
              <a:spcBef>
                <a:spcPts val="0"/>
              </a:spcBef>
              <a:buNone/>
            </a:pPr>
            <a:r>
              <a:rPr lang="en-US" sz="1400" dirty="0">
                <a:solidFill>
                  <a:prstClr val="black"/>
                </a:solidFill>
                <a:latin typeface="Consolas" panose="020B0609020204030204" pitchFamily="49" charset="0"/>
              </a:rPr>
              <a:t>    } replacer(what, with);</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-&gt;accept(replacer);</a:t>
            </a:r>
          </a:p>
          <a:p>
            <a:pPr marL="0" indent="0">
              <a:lnSpc>
                <a:spcPct val="100000"/>
              </a:lnSpc>
              <a:spcBef>
                <a:spcPts val="0"/>
              </a:spcBef>
              <a:buNone/>
            </a:pP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replacer.result</a:t>
            </a:r>
            <a:r>
              <a:rPr lang="en-US" sz="1400" dirty="0">
                <a:solidFill>
                  <a:prstClr val="black"/>
                </a:solidFill>
                <a:latin typeface="Consolas" panose="020B0609020204030204" pitchFamily="49" charset="0"/>
              </a:rPr>
              <a:t>;</a:t>
            </a:r>
          </a:p>
          <a:p>
            <a:pPr marL="0" indent="0">
              <a:lnSpc>
                <a:spcPct val="100000"/>
              </a:lnSpc>
              <a:spcBef>
                <a:spcPts val="0"/>
              </a:spcBef>
              <a:buNone/>
            </a:pPr>
            <a:r>
              <a:rPr lang="en-US" sz="1400" dirty="0">
                <a:solidFill>
                  <a:prstClr val="black"/>
                </a:solidFill>
                <a:latin typeface="Consolas" panose="020B0609020204030204" pitchFamily="49" charset="0"/>
              </a:rPr>
              <a:t>}</a:t>
            </a:r>
          </a:p>
          <a:p>
            <a:pPr marL="0" indent="0">
              <a:lnSpc>
                <a:spcPct val="100000"/>
              </a:lnSpc>
              <a:spcBef>
                <a:spcPts val="0"/>
              </a:spcBef>
              <a:buNone/>
            </a:pPr>
            <a:endParaRPr lang="en-US" sz="1400" dirty="0">
              <a:solidFill>
                <a:prstClr val="black"/>
              </a:solidFill>
              <a:latin typeface="Consolas" panose="020B0609020204030204" pitchFamily="49" charset="0"/>
            </a:endParaRPr>
          </a:p>
          <a:p>
            <a:pPr marL="0" indent="0">
              <a:lnSpc>
                <a:spcPct val="100000"/>
              </a:lnSpc>
              <a:spcBef>
                <a:spcPts val="0"/>
              </a:spcBef>
              <a:buNone/>
            </a:pPr>
            <a:endParaRPr lang="en-US" sz="14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16</a:t>
            </a:fld>
            <a:endParaRPr lang="en-US"/>
          </a:p>
        </p:txBody>
      </p:sp>
      <p:sp>
        <p:nvSpPr>
          <p:cNvPr id="6" name="TextBox 5"/>
          <p:cNvSpPr txBox="1"/>
          <p:nvPr/>
        </p:nvSpPr>
        <p:spPr>
          <a:xfrm>
            <a:off x="6096000" y="4863404"/>
            <a:ext cx="595630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Bad name: creates a copy of the entire tree with applied replacements</a:t>
            </a:r>
            <a:endParaRPr lang="en-US" sz="2800" dirty="0"/>
          </a:p>
        </p:txBody>
      </p:sp>
    </p:spTree>
    <p:extLst>
      <p:ext uri="{BB962C8B-B14F-4D97-AF65-F5344CB8AC3E}">
        <p14:creationId xmlns:p14="http://schemas.microsoft.com/office/powerpoint/2010/main" val="32598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dirty="0" smtClean="0"/>
              <a:t>: </a:t>
            </a:r>
            <a:r>
              <a:rPr lang="en-US" dirty="0" err="1" smtClean="0"/>
              <a:t>inplace</a:t>
            </a:r>
            <a:r>
              <a:rPr lang="en-US" dirty="0" smtClean="0"/>
              <a:t> replacement</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err="1" smtClean="0">
                <a:latin typeface="Consolas" panose="020B0609020204030204" pitchFamily="49" charset="0"/>
              </a:rPr>
              <a:t>inplace</a:t>
            </a:r>
            <a:r>
              <a:rPr lang="en-US" sz="1800" dirty="0" smtClean="0">
                <a:latin typeface="Consolas" panose="020B0609020204030204" pitchFamily="49" charset="0"/>
              </a:rPr>
              <a:t>(</a:t>
            </a:r>
            <a:r>
              <a:rPr lang="en-US" sz="1800" dirty="0" err="1" smtClean="0">
                <a:latin typeface="Consolas" panose="020B0609020204030204" pitchFamily="49" charset="0"/>
              </a:rPr>
              <a:t>BoolExp</a:t>
            </a:r>
            <a:r>
              <a:rPr lang="en-US" sz="1800" dirty="0">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name,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InplaceVisitor</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BoolExpVisitor</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InplaceVisitor</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 : name(n), with(w), result(</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result;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name;</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visitVarExp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VarExp</a:t>
            </a:r>
            <a:r>
              <a:rPr lang="en-US" sz="1800" dirty="0" smtClean="0">
                <a:solidFill>
                  <a:prstClr val="black"/>
                </a:solidFill>
                <a:latin typeface="Consolas" panose="020B0609020204030204" pitchFamily="49" charset="0"/>
              </a:rPr>
              <a:t>&amp; x) { result = x.name == name ? copy(with) : &amp;x;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visitValExp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ValExp</a:t>
            </a:r>
            <a:r>
              <a:rPr lang="en-US" sz="1800" dirty="0" smtClean="0">
                <a:solidFill>
                  <a:prstClr val="black"/>
                </a:solidFill>
                <a:latin typeface="Consolas" panose="020B0609020204030204" pitchFamily="49" charset="0"/>
              </a:rPr>
              <a:t>&amp; x) { result = &amp;x;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visitNotExp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NotExp</a:t>
            </a:r>
            <a:r>
              <a:rPr lang="en-US" sz="1800" dirty="0" smtClean="0">
                <a:solidFill>
                  <a:prstClr val="black"/>
                </a:solidFill>
                <a:latin typeface="Consolas" panose="020B0609020204030204" pitchFamily="49" charset="0"/>
              </a:rPr>
              <a:t>&amp; x) { result = &amp;x; </a:t>
            </a:r>
            <a:r>
              <a:rPr lang="en-US" sz="1800" dirty="0" err="1" smtClean="0">
                <a:solidFill>
                  <a:prstClr val="black"/>
                </a:solidFill>
                <a:latin typeface="Consolas" panose="020B0609020204030204" pitchFamily="49" charset="0"/>
              </a:rPr>
              <a:t>x.e</a:t>
            </a:r>
            <a:r>
              <a:rPr lang="en-US" sz="1800" dirty="0" smtClean="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inplace</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x.e</a:t>
            </a:r>
            <a:r>
              <a:rPr lang="en-US" sz="1800" dirty="0" smtClean="0">
                <a:solidFill>
                  <a:prstClr val="black"/>
                </a:solidFill>
                <a:latin typeface="Consolas" panose="020B0609020204030204" pitchFamily="49" charset="0"/>
              </a:rPr>
              <a:t>,  name, with);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void</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visitAndExp</a:t>
            </a:r>
            <a:r>
              <a:rPr lang="en-US" sz="1800" dirty="0" smtClean="0">
                <a:solidFill>
                  <a:prstClr val="black"/>
                </a:solidFill>
                <a:latin typeface="Consolas" panose="020B0609020204030204" pitchFamily="49" charset="0"/>
              </a:rPr>
              <a:t>(</a:t>
            </a:r>
            <a:r>
              <a:rPr lang="en-US" sz="1800" dirty="0" err="1" smtClean="0">
                <a:solidFill>
                  <a:srgbClr val="0000FF"/>
                </a:solidFill>
                <a:latin typeface="Consolas" panose="020B0609020204030204" pitchFamily="49" charset="0"/>
              </a:rPr>
              <a:t>const</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AndExp</a:t>
            </a:r>
            <a:r>
              <a:rPr lang="en-US" sz="1800" dirty="0" smtClean="0">
                <a:solidFill>
                  <a:prstClr val="black"/>
                </a:solidFill>
                <a:latin typeface="Consolas" panose="020B0609020204030204" pitchFamily="49" charset="0"/>
              </a:rPr>
              <a:t>&amp; x) { result = &amp;x; x.e1 = </a:t>
            </a:r>
            <a:r>
              <a:rPr lang="en-US" sz="1800" dirty="0" err="1" smtClean="0">
                <a:solidFill>
                  <a:prstClr val="black"/>
                </a:solidFill>
                <a:latin typeface="Consolas" panose="020B0609020204030204" pitchFamily="49" charset="0"/>
              </a:rPr>
              <a:t>inplace</a:t>
            </a:r>
            <a:r>
              <a:rPr lang="en-US" sz="1800" dirty="0" smtClean="0">
                <a:solidFill>
                  <a:prstClr val="black"/>
                </a:solidFill>
                <a:latin typeface="Consolas" panose="020B0609020204030204" pitchFamily="49" charset="0"/>
              </a:rPr>
              <a:t>(x.e1, name, with);</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err="1" smtClean="0">
                <a:solidFill>
                  <a:prstClr val="black"/>
                </a:solidFill>
                <a:latin typeface="Consolas" panose="020B0609020204030204" pitchFamily="49" charset="0"/>
              </a:rPr>
              <a:t>inplace</a:t>
            </a:r>
            <a:r>
              <a:rPr lang="en-US" sz="1800" dirty="0" smtClean="0">
                <a:solidFill>
                  <a:prstClr val="black"/>
                </a:solidFill>
                <a:latin typeface="Consolas" panose="020B0609020204030204" pitchFamily="49" charset="0"/>
              </a:rPr>
              <a:t>(x.e2</a:t>
            </a:r>
            <a:r>
              <a:rPr lang="en-US" sz="1800" dirty="0">
                <a:solidFill>
                  <a:prstClr val="black"/>
                </a:solidFill>
                <a:latin typeface="Consolas" panose="020B0609020204030204" pitchFamily="49" charset="0"/>
              </a:rPr>
              <a:t>, name, with);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&amp; x) { result = &amp;x; x.e1 = </a:t>
            </a:r>
            <a:r>
              <a:rPr lang="en-US" sz="1800" dirty="0" err="1" smtClean="0">
                <a:solidFill>
                  <a:prstClr val="black"/>
                </a:solidFill>
                <a:latin typeface="Consolas" panose="020B0609020204030204" pitchFamily="49" charset="0"/>
              </a:rPr>
              <a:t>inplace</a:t>
            </a:r>
            <a:r>
              <a:rPr lang="en-US" sz="1800" dirty="0" smtClean="0">
                <a:solidFill>
                  <a:prstClr val="black"/>
                </a:solidFill>
                <a:latin typeface="Consolas" panose="020B0609020204030204" pitchFamily="49" charset="0"/>
              </a:rPr>
              <a:t>(x.e1</a:t>
            </a:r>
            <a:r>
              <a:rPr lang="en-US" sz="1800" dirty="0">
                <a:solidFill>
                  <a:prstClr val="black"/>
                </a:solidFill>
                <a:latin typeface="Consolas" panose="020B0609020204030204" pitchFamily="49" charset="0"/>
              </a:rPr>
              <a:t>, name, with);</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x.e2 = </a:t>
            </a:r>
            <a:r>
              <a:rPr lang="en-US" sz="1800" dirty="0" err="1" smtClean="0">
                <a:solidFill>
                  <a:prstClr val="black"/>
                </a:solidFill>
                <a:latin typeface="Consolas" panose="020B0609020204030204" pitchFamily="49" charset="0"/>
              </a:rPr>
              <a:t>inplace</a:t>
            </a:r>
            <a:r>
              <a:rPr lang="en-US" sz="1800" dirty="0" smtClean="0">
                <a:solidFill>
                  <a:prstClr val="black"/>
                </a:solidFill>
                <a:latin typeface="Consolas" panose="020B0609020204030204" pitchFamily="49" charset="0"/>
              </a:rPr>
              <a:t>(x.e2</a:t>
            </a:r>
            <a:r>
              <a:rPr lang="en-US" sz="1800" dirty="0">
                <a:solidFill>
                  <a:prstClr val="black"/>
                </a:solidFill>
                <a:latin typeface="Consolas" panose="020B0609020204030204" pitchFamily="49" charset="0"/>
              </a:rPr>
              <a:t>, name, with); }</a:t>
            </a:r>
          </a:p>
          <a:p>
            <a:pPr marL="0" indent="0">
              <a:lnSpc>
                <a:spcPct val="100000"/>
              </a:lnSpc>
              <a:spcBef>
                <a:spcPts val="0"/>
              </a:spcBef>
              <a:buNone/>
            </a:pPr>
            <a:r>
              <a:rPr lang="en-US" sz="1800" dirty="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inplacer</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-&gt;</a:t>
            </a:r>
            <a:r>
              <a:rPr lang="en-US" sz="1800" dirty="0" smtClean="0">
                <a:solidFill>
                  <a:prstClr val="black"/>
                </a:solidFill>
                <a:latin typeface="Consolas" panose="020B0609020204030204" pitchFamily="49" charset="0"/>
              </a:rPr>
              <a:t>accept(</a:t>
            </a:r>
            <a:r>
              <a:rPr lang="en-US" sz="1800" dirty="0" err="1" smtClean="0">
                <a:solidFill>
                  <a:prstClr val="black"/>
                </a:solidFill>
                <a:latin typeface="Consolas" panose="020B0609020204030204" pitchFamily="49" charset="0"/>
              </a:rPr>
              <a:t>inplacer</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inplacer.result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17</a:t>
            </a:fld>
            <a:endParaRPr lang="en-US"/>
          </a:p>
        </p:txBody>
      </p:sp>
      <p:sp>
        <p:nvSpPr>
          <p:cNvPr id="6" name="TextBox 5"/>
          <p:cNvSpPr txBox="1"/>
          <p:nvPr/>
        </p:nvSpPr>
        <p:spPr>
          <a:xfrm>
            <a:off x="5384800" y="3021568"/>
            <a:ext cx="6667500" cy="369332"/>
          </a:xfrm>
          <a:prstGeom prst="rect">
            <a:avLst/>
          </a:prstGeom>
          <a:solidFill>
            <a:srgbClr val="FF0000"/>
          </a:solidFill>
        </p:spPr>
        <p:txBody>
          <a:bodyPr wrap="square" rtlCol="0">
            <a:spAutoFit/>
          </a:bodyPr>
          <a:lstStyle/>
          <a:p>
            <a:r>
              <a:rPr lang="en-US" dirty="0">
                <a:solidFill>
                  <a:schemeClr val="bg1"/>
                </a:solidFill>
              </a:rPr>
              <a:t>error C2440: '=' : cannot convert from '</a:t>
            </a:r>
            <a:r>
              <a:rPr lang="en-US" dirty="0" err="1">
                <a:solidFill>
                  <a:schemeClr val="bg1"/>
                </a:solidFill>
              </a:rPr>
              <a:t>const</a:t>
            </a:r>
            <a:r>
              <a:rPr lang="en-US" dirty="0">
                <a:solidFill>
                  <a:schemeClr val="bg1"/>
                </a:solidFill>
              </a:rPr>
              <a:t> </a:t>
            </a:r>
            <a:r>
              <a:rPr lang="en-US" dirty="0" err="1">
                <a:solidFill>
                  <a:schemeClr val="bg1"/>
                </a:solidFill>
              </a:rPr>
              <a:t>BoolExp</a:t>
            </a:r>
            <a:r>
              <a:rPr lang="en-US" dirty="0">
                <a:solidFill>
                  <a:schemeClr val="bg1"/>
                </a:solidFill>
              </a:rPr>
              <a:t> *' to '</a:t>
            </a:r>
            <a:r>
              <a:rPr lang="en-US" dirty="0" err="1">
                <a:solidFill>
                  <a:schemeClr val="bg1"/>
                </a:solidFill>
              </a:rPr>
              <a:t>BoolExp</a:t>
            </a:r>
            <a:r>
              <a:rPr lang="en-US" dirty="0">
                <a:solidFill>
                  <a:schemeClr val="bg1"/>
                </a:solidFill>
              </a:rPr>
              <a:t> </a:t>
            </a:r>
            <a:r>
              <a:rPr lang="en-US" dirty="0" smtClean="0">
                <a:solidFill>
                  <a:schemeClr val="bg1"/>
                </a:solidFill>
              </a:rPr>
              <a:t>*'</a:t>
            </a:r>
            <a:endParaRPr lang="en-US" dirty="0">
              <a:solidFill>
                <a:schemeClr val="bg1"/>
              </a:solidFill>
            </a:endParaRPr>
          </a:p>
        </p:txBody>
      </p:sp>
      <p:cxnSp>
        <p:nvCxnSpPr>
          <p:cNvPr id="8" name="Straight Arrow Connector 7"/>
          <p:cNvCxnSpPr/>
          <p:nvPr/>
        </p:nvCxnSpPr>
        <p:spPr>
          <a:xfrm>
            <a:off x="10681252" y="3390900"/>
            <a:ext cx="0" cy="2932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313044" y="3684104"/>
            <a:ext cx="689113" cy="1603513"/>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27949" y="5287617"/>
            <a:ext cx="5827511"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err="1"/>
              <a:t>c</a:t>
            </a:r>
            <a:r>
              <a:rPr lang="en-US" sz="2800" dirty="0" err="1" smtClean="0"/>
              <a:t>onst_cast</a:t>
            </a:r>
            <a:r>
              <a:rPr lang="en-US" sz="2800" dirty="0" smtClean="0"/>
              <a:t> them all?</a:t>
            </a:r>
          </a:p>
          <a:p>
            <a:pPr marL="285750" indent="-285750">
              <a:buFont typeface="Wingdings" panose="05000000000000000000" pitchFamily="2" charset="2"/>
              <a:buChar char="§"/>
            </a:pPr>
            <a:r>
              <a:rPr lang="en-US" sz="2800" dirty="0" smtClean="0"/>
              <a:t>Always pass a modifiable reference? </a:t>
            </a:r>
          </a:p>
        </p:txBody>
      </p:sp>
      <p:sp>
        <p:nvSpPr>
          <p:cNvPr id="7" name="Line Callout 3 (Border and Accent Bar) 6"/>
          <p:cNvSpPr/>
          <p:nvPr/>
        </p:nvSpPr>
        <p:spPr>
          <a:xfrm>
            <a:off x="6254750" y="1337765"/>
            <a:ext cx="2511380" cy="206062"/>
          </a:xfrm>
          <a:prstGeom prst="accentBorderCallout3">
            <a:avLst>
              <a:gd name="adj1" fmla="val 18750"/>
              <a:gd name="adj2" fmla="val -8333"/>
              <a:gd name="adj3" fmla="val -75000"/>
              <a:gd name="adj4" fmla="val -152564"/>
              <a:gd name="adj5" fmla="val 100000"/>
              <a:gd name="adj6" fmla="val -16667"/>
              <a:gd name="adj7" fmla="val 112963"/>
              <a:gd name="adj8" fmla="val -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NOTE: </a:t>
            </a:r>
            <a:r>
              <a:rPr lang="en-US" dirty="0" err="1" smtClean="0">
                <a:solidFill>
                  <a:srgbClr val="0000FF"/>
                </a:solidFill>
              </a:rPr>
              <a:t>const</a:t>
            </a:r>
            <a:r>
              <a:rPr lang="en-US" dirty="0" smtClean="0">
                <a:solidFill>
                  <a:srgbClr val="FF0000"/>
                </a:solidFill>
              </a:rPr>
              <a:t> is gone!</a:t>
            </a:r>
            <a:endParaRPr lang="en-US" dirty="0">
              <a:solidFill>
                <a:srgbClr val="FF0000"/>
              </a:solidFill>
            </a:endParaRPr>
          </a:p>
        </p:txBody>
      </p:sp>
    </p:spTree>
    <p:extLst>
      <p:ext uri="{BB962C8B-B14F-4D97-AF65-F5344CB8AC3E}">
        <p14:creationId xmlns:p14="http://schemas.microsoft.com/office/powerpoint/2010/main" val="353014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inplace</a:t>
            </a:r>
            <a:r>
              <a:rPr lang="en-US" dirty="0"/>
              <a:t> replacement</a:t>
            </a:r>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err="1">
                <a:latin typeface="Consolas" panose="020B0609020204030204" pitchFamily="49" charset="0"/>
              </a:rPr>
              <a:t>inplace</a:t>
            </a:r>
            <a:r>
              <a:rPr lang="en-US" sz="1800" dirty="0">
                <a:latin typeface="Consolas" panose="020B0609020204030204" pitchFamily="49" charset="0"/>
              </a:rPr>
              <a:t>(</a:t>
            </a: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InplaceVisitor</a:t>
            </a:r>
            <a:r>
              <a:rPr lang="en-US" sz="1800" dirty="0">
                <a:solidFill>
                  <a:prstClr val="black"/>
                </a:solidFill>
                <a:latin typeface="Consolas" panose="020B0609020204030204" pitchFamily="49" charset="0"/>
              </a:rPr>
              <a:t> : </a:t>
            </a:r>
            <a:r>
              <a:rPr lang="en-US" sz="1800" dirty="0" err="1">
                <a:solidFill>
                  <a:srgbClr val="FF0000"/>
                </a:solidFill>
                <a:latin typeface="Consolas" panose="020B0609020204030204" pitchFamily="49" charset="0"/>
              </a:rPr>
              <a:t>MutableBoolExpVisitor</a:t>
            </a:r>
            <a:endParaRPr lang="en-US" sz="1800" dirty="0">
              <a:solidFill>
                <a:srgbClr val="FF0000"/>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InplaceVisitor</a:t>
            </a:r>
            <a:r>
              <a:rPr lang="en-US" sz="1800" dirty="0">
                <a:solidFill>
                  <a:prstClr val="black"/>
                </a:solidFill>
                <a:latin typeface="Consolas" panose="020B0609020204030204" pitchFamily="49" charset="0"/>
              </a:rPr>
              <a: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 </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name(n), with(w), </a:t>
            </a:r>
            <a:r>
              <a:rPr lang="en-US" sz="1800" dirty="0">
                <a:solidFill>
                  <a:prstClr val="black"/>
                </a:solidFill>
                <a:latin typeface="Consolas" panose="020B0609020204030204" pitchFamily="49" charset="0"/>
              </a:rPr>
              <a:t>result(</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result;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visitVarExp</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&amp; x) { result = x.name == </a:t>
            </a:r>
            <a:r>
              <a:rPr lang="en-US" sz="1800" dirty="0" err="1">
                <a:solidFill>
                  <a:prstClr val="black"/>
                </a:solidFill>
                <a:latin typeface="Consolas" panose="020B0609020204030204" pitchFamily="49" charset="0"/>
              </a:rPr>
              <a:t>m_name</a:t>
            </a:r>
            <a:r>
              <a:rPr lang="en-US" sz="1800" dirty="0">
                <a:solidFill>
                  <a:prstClr val="black"/>
                </a:solidFill>
                <a:latin typeface="Consolas" panose="020B0609020204030204" pitchFamily="49" charset="0"/>
              </a:rPr>
              <a:t> ? copy(</a:t>
            </a:r>
            <a:r>
              <a:rPr lang="en-US" sz="1800" dirty="0" err="1">
                <a:solidFill>
                  <a:prstClr val="black"/>
                </a:solidFill>
                <a:latin typeface="Consolas" panose="020B0609020204030204" pitchFamily="49" charset="0"/>
              </a:rPr>
              <a:t>m_with</a:t>
            </a:r>
            <a:r>
              <a:rPr lang="en-US" sz="1800" dirty="0">
                <a:solidFill>
                  <a:prstClr val="black"/>
                </a:solidFill>
                <a:latin typeface="Consolas" panose="020B0609020204030204" pitchFamily="49" charset="0"/>
              </a:rPr>
              <a:t>) : &amp;x;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visitValExp</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&amp; x) { result = &amp;x;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visitNotExp</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&amp; x) { result = &amp;x; </a:t>
            </a:r>
            <a:r>
              <a:rPr lang="en-US" sz="1800" dirty="0" err="1">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x.e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visitAndExp</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&amp; x) { result = &amp;x; x.e1 =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(x.e1,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x.e2 =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(x.e2,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visitOrExp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&amp; x) { result = &amp;x; x.e1 =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(x.e1,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x.e2 =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(x.e2, </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with</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inplacer</a:t>
            </a:r>
            <a:r>
              <a:rPr lang="en-US" sz="1800" dirty="0" smtClean="0">
                <a:solidFill>
                  <a:prstClr val="black"/>
                </a:solidFill>
                <a:latin typeface="Consolas" panose="020B0609020204030204" pitchFamily="49" charset="0"/>
              </a:rPr>
              <a:t>(name, </a:t>
            </a:r>
            <a:r>
              <a:rPr lang="en-US" sz="1800" dirty="0">
                <a:solidFill>
                  <a:prstClr val="black"/>
                </a:solidFill>
                <a:latin typeface="Consolas" panose="020B0609020204030204" pitchFamily="49" charset="0"/>
              </a:rPr>
              <a:t>with);</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prstClr val="black"/>
                </a:solidFill>
                <a:latin typeface="Consolas" panose="020B0609020204030204" pitchFamily="49" charset="0"/>
              </a:rPr>
              <a:t>-&gt;accept(</a:t>
            </a:r>
            <a:r>
              <a:rPr lang="en-US" sz="1800" dirty="0" err="1">
                <a:solidFill>
                  <a:prstClr val="black"/>
                </a:solidFill>
                <a:latin typeface="Consolas" panose="020B0609020204030204" pitchFamily="49" charset="0"/>
              </a:rPr>
              <a:t>inplacer</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inplacer.result</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18</a:t>
            </a:fld>
            <a:endParaRPr lang="en-US"/>
          </a:p>
        </p:txBody>
      </p:sp>
    </p:spTree>
    <p:extLst>
      <p:ext uri="{BB962C8B-B14F-4D97-AF65-F5344CB8AC3E}">
        <p14:creationId xmlns:p14="http://schemas.microsoft.com/office/powerpoint/2010/main" val="1063275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Visitation</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MutableBoolExpVisitor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(x);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x) {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(x); }</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accept(       </a:t>
            </a:r>
            <a:r>
              <a:rPr lang="en-US" sz="1600" dirty="0" err="1">
                <a:solidFill>
                  <a:prstClr val="black"/>
                </a:solidFill>
                <a:latin typeface="Consolas" panose="020B0609020204030204" pitchFamily="49" charset="0"/>
              </a:rPr>
              <a:t>BoolExpVisitor</a:t>
            </a:r>
            <a:r>
              <a:rPr lang="en-US" sz="1600" dirty="0">
                <a:solidFill>
                  <a:prstClr val="black"/>
                </a:solidFill>
                <a:latin typeface="Consolas" panose="020B0609020204030204" pitchFamily="49" charset="0"/>
              </a:rPr>
              <a:t>&amp;)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 </a:t>
            </a:r>
            <a:r>
              <a:rPr lang="en-US" sz="1600" dirty="0">
                <a:solidFill>
                  <a:srgbClr val="008080"/>
                </a:solidFill>
                <a:latin typeface="Consolas" panose="020B0609020204030204" pitchFamily="49" charset="0"/>
              </a:rPr>
              <a:t>0</a:t>
            </a:r>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Read-only introspection</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accept(</a:t>
            </a:r>
            <a:r>
              <a:rPr lang="en-US" sz="1600" dirty="0" err="1">
                <a:solidFill>
                  <a:prstClr val="black"/>
                </a:solidFill>
                <a:latin typeface="Consolas" panose="020B0609020204030204" pitchFamily="49" charset="0"/>
              </a:rPr>
              <a:t>MutableBoolExpVisitor</a:t>
            </a:r>
            <a:r>
              <a:rPr lang="en-US" sz="1600" dirty="0">
                <a:solidFill>
                  <a:prstClr val="black"/>
                </a:solidFill>
                <a:latin typeface="Consolas" panose="020B0609020204030204" pitchFamily="49" charset="0"/>
              </a:rPr>
              <a:t>&amp;)       = </a:t>
            </a:r>
            <a:r>
              <a:rPr lang="en-US" sz="1600" dirty="0">
                <a:solidFill>
                  <a:srgbClr val="008080"/>
                </a:solidFill>
                <a:latin typeface="Consolas" panose="020B0609020204030204" pitchFamily="49" charset="0"/>
              </a:rPr>
              <a:t>0</a:t>
            </a:r>
            <a:r>
              <a:rPr lang="en-US" sz="1600" dirty="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Mutable visitation</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19</a:t>
            </a:fld>
            <a:endParaRPr lang="en-US"/>
          </a:p>
        </p:txBody>
      </p:sp>
      <p:sp>
        <p:nvSpPr>
          <p:cNvPr id="6" name="Rectangle 5"/>
          <p:cNvSpPr/>
          <p:nvPr/>
        </p:nvSpPr>
        <p:spPr>
          <a:xfrm>
            <a:off x="4775200" y="3568700"/>
            <a:ext cx="3848100"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smtClean="0">
                <a:solidFill>
                  <a:schemeClr val="tx1"/>
                </a:solidFill>
                <a:latin typeface="Consolas" panose="020B0609020204030204" pitchFamily="49" charset="0"/>
                <a:cs typeface="Consolas" panose="020B0609020204030204" pitchFamily="49" charset="0"/>
              </a:rPr>
              <a:t>}</a:t>
            </a:r>
          </a:p>
          <a:p>
            <a:r>
              <a:rPr lang="en-US" sz="1600" dirty="0">
                <a:solidFill>
                  <a:schemeClr val="tx1"/>
                </a:solidFill>
                <a:latin typeface="Consolas" panose="020B0609020204030204" pitchFamily="49" charset="0"/>
                <a:cs typeface="Consolas" panose="020B0609020204030204" pitchFamily="49" charset="0"/>
              </a:rPr>
              <a:t>}</a:t>
            </a:r>
          </a:p>
        </p:txBody>
      </p:sp>
      <p:sp>
        <p:nvSpPr>
          <p:cNvPr id="7" name="Rectangle 6"/>
          <p:cNvSpPr/>
          <p:nvPr/>
        </p:nvSpPr>
        <p:spPr>
          <a:xfrm>
            <a:off x="3416300" y="3086100"/>
            <a:ext cx="36195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83300" y="876300"/>
            <a:ext cx="5827511"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a:t>F</a:t>
            </a:r>
            <a:r>
              <a:rPr lang="en-US" sz="2800" dirty="0" smtClean="0"/>
              <a:t>orwarding can also be used to default-implement derived cases via base cases</a:t>
            </a:r>
          </a:p>
        </p:txBody>
      </p:sp>
    </p:spTree>
    <p:extLst>
      <p:ext uri="{BB962C8B-B14F-4D97-AF65-F5344CB8AC3E}">
        <p14:creationId xmlns:p14="http://schemas.microsoft.com/office/powerpoint/2010/main" val="45477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lnSpcReduction="10000"/>
          </a:bodyPr>
          <a:lstStyle/>
          <a:p>
            <a:r>
              <a:rPr lang="en-US" sz="2400" dirty="0"/>
              <a:t>Keep simple things simple</a:t>
            </a:r>
          </a:p>
          <a:p>
            <a:r>
              <a:rPr lang="en-US" sz="2400" dirty="0"/>
              <a:t>Don’t make complex things unnecessarily complex</a:t>
            </a:r>
          </a:p>
          <a:p>
            <a:r>
              <a:rPr lang="en-US" sz="2400" dirty="0"/>
              <a:t>Don’t make things impossible</a:t>
            </a:r>
          </a:p>
          <a:p>
            <a:endParaRPr lang="en-US" sz="2400" dirty="0"/>
          </a:p>
          <a:p>
            <a:r>
              <a:rPr lang="en-US" sz="2400" dirty="0"/>
              <a:t>Constraint: Don’t sacrifice performance</a:t>
            </a:r>
          </a:p>
          <a:p>
            <a:endParaRPr lang="en-US" sz="2400" dirty="0"/>
          </a:p>
          <a:p>
            <a:r>
              <a:rPr lang="en-US" sz="2400" dirty="0"/>
              <a:t>C++ is expert friendly</a:t>
            </a:r>
          </a:p>
          <a:p>
            <a:pPr lvl="1"/>
            <a:r>
              <a:rPr lang="en-US" sz="2000" dirty="0"/>
              <a:t>and becoming more so</a:t>
            </a:r>
          </a:p>
          <a:p>
            <a:r>
              <a:rPr lang="en-US" sz="2400" dirty="0"/>
              <a:t>C++ must not be </a:t>
            </a:r>
            <a:r>
              <a:rPr lang="en-US" sz="2400" b="1" i="1" dirty="0"/>
              <a:t>just</a:t>
            </a:r>
            <a:r>
              <a:rPr lang="en-US" sz="2400" dirty="0"/>
              <a:t> expert friendly</a:t>
            </a:r>
          </a:p>
          <a:p>
            <a:pPr lvl="1"/>
            <a:r>
              <a:rPr lang="en-US" sz="2000" dirty="0"/>
              <a:t>Serving novices and “occasional users” is very important</a:t>
            </a:r>
          </a:p>
          <a:p>
            <a:pPr lvl="1"/>
            <a:r>
              <a:rPr lang="en-US" sz="2000" dirty="0"/>
              <a:t>Most of the time, </a:t>
            </a:r>
            <a:r>
              <a:rPr lang="en-US" sz="2000" b="1" i="1" dirty="0"/>
              <a:t>I</a:t>
            </a:r>
            <a:r>
              <a:rPr lang="en-US" sz="2000" dirty="0"/>
              <a:t> don’t want to be a language lawyer</a:t>
            </a:r>
          </a:p>
          <a:p>
            <a:endParaRPr lang="en-US" sz="24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Stroustrup - Simple - Cppcon'14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2</a:t>
            </a:fld>
            <a:endParaRPr lang="en-US">
              <a:solidFill>
                <a:prstClr val="black">
                  <a:tint val="75000"/>
                </a:prstClr>
              </a:solidFill>
            </a:endParaRPr>
          </a:p>
        </p:txBody>
      </p:sp>
      <p:pic>
        <p:nvPicPr>
          <p:cNvPr id="7" name="Picture 6"/>
          <p:cNvPicPr>
            <a:picLocks noChangeAspect="1"/>
          </p:cNvPicPr>
          <p:nvPr/>
        </p:nvPicPr>
        <p:blipFill>
          <a:blip r:embed="rId2"/>
          <a:stretch>
            <a:fillRect/>
          </a:stretch>
        </p:blipFill>
        <p:spPr>
          <a:xfrm>
            <a:off x="7710548" y="3222275"/>
            <a:ext cx="3871852" cy="29038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27018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Methods with Visitors: equal</a:t>
            </a:r>
            <a:endParaRPr lang="en-US" dirty="0"/>
          </a:p>
        </p:txBody>
      </p:sp>
      <p:sp>
        <p:nvSpPr>
          <p:cNvPr id="3" name="Content Placeholder 2"/>
          <p:cNvSpPr>
            <a:spLocks noGrp="1"/>
          </p:cNvSpPr>
          <p:nvPr>
            <p:ph idx="1"/>
          </p:nvPr>
        </p:nvSpPr>
        <p:spPr>
          <a:xfrm>
            <a:off x="114300" y="838200"/>
            <a:ext cx="12077700" cy="5410199"/>
          </a:xfrm>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x1,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x2)</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smtClean="0">
                <a:solidFill>
                  <a:srgbClr val="0000FF"/>
                </a:solidFill>
                <a:latin typeface="Consolas" panose="020B0609020204030204" pitchFamily="49" charset="0"/>
              </a:rPr>
              <a:t>struct</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EqualityVisitor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a:t>
            </a:r>
          </a:p>
          <a:p>
            <a:pPr marL="0" indent="0">
              <a:lnSpc>
                <a:spcPct val="100000"/>
              </a:lnSpc>
              <a:spcBef>
                <a:spcPts val="0"/>
              </a:spcBef>
              <a:buNone/>
            </a:pPr>
            <a:r>
              <a:rPr lang="en-US" sz="1600" dirty="0" smtClean="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EqualityVisitor</a:t>
            </a:r>
            <a:r>
              <a:rPr lang="en-US" sz="1600" dirty="0" smtClean="0">
                <a:solidFill>
                  <a:prstClr val="black"/>
                </a:solidFill>
                <a:latin typeface="Consolas" panose="020B0609020204030204" pitchFamily="49" charset="0"/>
              </a:rPr>
              <a:t>(</a:t>
            </a:r>
            <a:r>
              <a:rPr lang="en-US" sz="1600" dirty="0" err="1" smtClean="0">
                <a:solidFill>
                  <a:srgbClr val="0000FF"/>
                </a:solidFill>
                <a:latin typeface="Consolas" panose="020B0609020204030204" pitchFamily="49" charset="0"/>
              </a:rPr>
              <a:t>const</a:t>
            </a:r>
            <a:r>
              <a:rPr lang="en-US" sz="1600" dirty="0" smtClean="0">
                <a:solidFill>
                  <a:prstClr val="black"/>
                </a:solidFill>
                <a:latin typeface="Consolas" panose="020B0609020204030204" pitchFamily="49" charset="0"/>
              </a:rPr>
              <a:t> </a:t>
            </a:r>
            <a:r>
              <a:rPr lang="en-US" sz="1600" dirty="0" err="1" smtClean="0">
                <a:solidFill>
                  <a:prstClr val="black"/>
                </a:solidFill>
                <a:latin typeface="Consolas" panose="020B0609020204030204" pitchFamily="49" charset="0"/>
              </a:rPr>
              <a:t>BoolExp</a:t>
            </a:r>
            <a:r>
              <a:rPr lang="en-US" sz="1600" dirty="0" smtClean="0">
                <a:solidFill>
                  <a:prstClr val="black"/>
                </a:solidFill>
                <a:latin typeface="Consolas" panose="020B0609020204030204" pitchFamily="49" charset="0"/>
              </a:rPr>
              <a:t>* x2) : x2(x2), result(</a:t>
            </a:r>
            <a:r>
              <a:rPr lang="en-US" sz="1600" dirty="0" smtClean="0">
                <a:solidFill>
                  <a:srgbClr val="0000FF"/>
                </a:solidFill>
                <a:latin typeface="Consolas" panose="020B0609020204030204" pitchFamily="49" charset="0"/>
              </a:rPr>
              <a:t>false</a:t>
            </a:r>
            <a:r>
              <a:rPr lang="en-US" sz="1600" dirty="0" smtClean="0">
                <a:solidFill>
                  <a:prstClr val="black"/>
                </a:solidFill>
                <a:latin typeface="Consolas" panose="020B0609020204030204" pitchFamily="49" charset="0"/>
              </a:rPr>
              <a:t>)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result;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x2;</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VarExp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ValExp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NotExp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AndExp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x1) {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&lt;</a:t>
            </a:r>
            <a:r>
              <a:rPr lang="en-US" sz="1600" dirty="0" err="1">
                <a:solidFill>
                  <a:srgbClr val="FF0000"/>
                </a:solidFill>
                <a:latin typeface="Consolas" panose="020B0609020204030204" pitchFamily="49" charset="0"/>
              </a:rPr>
              <a:t>OrExp</a:t>
            </a:r>
            <a:r>
              <a:rPr lang="en-US" sz="1600" dirty="0">
                <a:solidFill>
                  <a:prstClr val="black"/>
                </a:solidFill>
                <a:latin typeface="Consolas" panose="020B0609020204030204" pitchFamily="49" charset="0"/>
              </a:rPr>
              <a:t>&gt;  v(&amp;x1); x2-&gt;accept(v); result = </a:t>
            </a:r>
            <a:r>
              <a:rPr lang="en-US" sz="1600" dirty="0" err="1">
                <a:solidFill>
                  <a:prstClr val="black"/>
                </a:solidFill>
                <a:latin typeface="Consolas" panose="020B0609020204030204" pitchFamily="49" charset="0"/>
              </a:rPr>
              <a:t>v.result</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t>
            </a:r>
            <a:r>
              <a:rPr lang="en-US" sz="1600" dirty="0">
                <a:solidFill>
                  <a:prstClr val="black"/>
                </a:solidFill>
                <a:latin typeface="Consolas" panose="020B0609020204030204" pitchFamily="49" charset="0"/>
              </a:rPr>
              <a:t>equator(x2);</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a:t>
            </a:r>
            <a:r>
              <a:rPr lang="en-US" sz="1600" dirty="0">
                <a:solidFill>
                  <a:prstClr val="black"/>
                </a:solidFill>
                <a:latin typeface="Consolas" panose="020B0609020204030204" pitchFamily="49" charset="0"/>
              </a:rPr>
              <a:t>&gt;accept(equator);</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equator.result</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20</a:t>
            </a:fld>
            <a:endParaRPr lang="en-US"/>
          </a:p>
        </p:txBody>
      </p:sp>
      <p:sp>
        <p:nvSpPr>
          <p:cNvPr id="6" name="Rectangle 5"/>
          <p:cNvSpPr/>
          <p:nvPr/>
        </p:nvSpPr>
        <p:spPr>
          <a:xfrm>
            <a:off x="4756484" y="3111735"/>
            <a:ext cx="3378200" cy="119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6096000" y="4321577"/>
            <a:ext cx="5827511" cy="2062103"/>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Factor out at least this code:</a:t>
            </a:r>
          </a:p>
          <a:p>
            <a:pPr marL="742950" lvl="1" indent="-285750">
              <a:buFont typeface="Wingdings" panose="05000000000000000000" pitchFamily="2" charset="2"/>
              <a:buChar char="§"/>
            </a:pPr>
            <a:r>
              <a:rPr lang="en-US" sz="2400" dirty="0" smtClean="0"/>
              <a:t>Create visitor</a:t>
            </a:r>
          </a:p>
          <a:p>
            <a:pPr marL="742950" lvl="1" indent="-285750">
              <a:buFont typeface="Wingdings" panose="05000000000000000000" pitchFamily="2" charset="2"/>
              <a:buChar char="§"/>
            </a:pPr>
            <a:r>
              <a:rPr lang="en-US" sz="2400" dirty="0" smtClean="0"/>
              <a:t>Accept it</a:t>
            </a:r>
          </a:p>
          <a:p>
            <a:pPr marL="742950" lvl="1" indent="-285750">
              <a:buFont typeface="Wingdings" panose="05000000000000000000" pitchFamily="2" charset="2"/>
              <a:buChar char="§"/>
            </a:pPr>
            <a:r>
              <a:rPr lang="en-US" sz="2400" dirty="0" smtClean="0"/>
              <a:t>Copy result</a:t>
            </a:r>
          </a:p>
        </p:txBody>
      </p:sp>
    </p:spTree>
    <p:extLst>
      <p:ext uri="{BB962C8B-B14F-4D97-AF65-F5344CB8AC3E}">
        <p14:creationId xmlns:p14="http://schemas.microsoft.com/office/powerpoint/2010/main" val="36635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Methods with Visitors: equal</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a.name  == b.name;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a.value</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b.value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a.e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(a.e1, b.e1) &amp;&amp;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(a.e2,b.e2);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a,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(a.e1, b.e1) &amp;&amp; </a:t>
            </a:r>
            <a:r>
              <a:rPr lang="en-US" sz="1600" dirty="0">
                <a:solidFill>
                  <a:srgbClr val="C00000"/>
                </a:solidFill>
                <a:latin typeface="Consolas" panose="020B0609020204030204" pitchFamily="49" charset="0"/>
              </a:rPr>
              <a:t>equal</a:t>
            </a:r>
            <a:r>
              <a:rPr lang="en-US" sz="1600" dirty="0">
                <a:solidFill>
                  <a:prstClr val="black"/>
                </a:solidFill>
                <a:latin typeface="Consolas" panose="020B0609020204030204" pitchFamily="49" charset="0"/>
              </a:rPr>
              <a:t>(a.e2,b.e2);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srgbClr val="0000FF"/>
                </a:solidFill>
                <a:latin typeface="Consolas" panose="020B0609020204030204" pitchFamily="49" charset="0"/>
              </a:rPr>
              <a:t>template</a:t>
            </a:r>
            <a:r>
              <a:rPr lang="en-US" sz="1600" dirty="0">
                <a:solidFill>
                  <a:prstClr val="black"/>
                </a:solidFill>
                <a:latin typeface="Consolas" panose="020B0609020204030204" pitchFamily="49" charset="0"/>
              </a:rPr>
              <a:t> &lt;</a:t>
            </a:r>
            <a:r>
              <a:rPr lang="en-US" sz="1600" dirty="0" err="1">
                <a:solidFill>
                  <a:srgbClr val="0000FF"/>
                </a:solidFill>
                <a:latin typeface="Consolas" panose="020B0609020204030204" pitchFamily="49" charset="0"/>
              </a:rPr>
              <a:t>typename</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&gt;</a:t>
            </a:r>
          </a:p>
          <a:p>
            <a:pPr marL="0" indent="0">
              <a:lnSpc>
                <a:spcPct val="100000"/>
              </a:lnSpc>
              <a:spcBef>
                <a:spcPts val="0"/>
              </a:spcBef>
              <a:buNone/>
            </a:pP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BoolExpVisitor</a:t>
            </a: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EqualToVisitor</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 </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x1(x), </a:t>
            </a:r>
            <a:r>
              <a:rPr lang="en-US" sz="1600" dirty="0">
                <a:solidFill>
                  <a:prstClr val="black"/>
                </a:solidFill>
                <a:latin typeface="Consolas" panose="020B0609020204030204" pitchFamily="49" charset="0"/>
              </a:rPr>
              <a:t>result(</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result;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x1</a:t>
            </a: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visitVarExp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visitValExp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visitNotExp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visitAndExp</a:t>
            </a:r>
            <a:r>
              <a:rPr lang="en-US" sz="1600" dirty="0">
                <a:solidFill>
                  <a:prstClr val="black"/>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visitOrExp</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 &amp; </a:t>
            </a:r>
            <a:r>
              <a:rPr lang="en-US" sz="1600" dirty="0" smtClean="0">
                <a:solidFill>
                  <a:prstClr val="black"/>
                </a:solidFill>
                <a:latin typeface="Consolas" panose="020B0609020204030204" pitchFamily="49" charset="0"/>
              </a:rPr>
              <a:t>x2) </a:t>
            </a:r>
            <a:r>
              <a:rPr lang="en-US" sz="1600" dirty="0">
                <a:solidFill>
                  <a:prstClr val="black"/>
                </a:solidFill>
                <a:latin typeface="Consolas" panose="020B0609020204030204" pitchFamily="49" charset="0"/>
              </a:rPr>
              <a:t>{ result = </a:t>
            </a:r>
            <a:r>
              <a:rPr lang="en-US" sz="1600" dirty="0" err="1">
                <a:solidFill>
                  <a:srgbClr val="FF6600"/>
                </a:solidFill>
                <a:latin typeface="Consolas" panose="020B0609020204030204" pitchFamily="49" charset="0"/>
              </a:rPr>
              <a:t>eq</a:t>
            </a:r>
            <a:r>
              <a:rPr lang="en-US" sz="1600" dirty="0" smtClean="0">
                <a:solidFill>
                  <a:prstClr val="black"/>
                </a:solidFill>
                <a:latin typeface="Consolas" panose="020B0609020204030204" pitchFamily="49" charset="0"/>
              </a:rPr>
              <a:t>(*x1,x2); </a:t>
            </a:r>
            <a:r>
              <a:rPr lang="en-US" sz="1600" dirty="0">
                <a:solidFill>
                  <a:prstClr val="black"/>
                </a:solidFill>
                <a:latin typeface="Consolas" panose="020B0609020204030204" pitchFamily="49" charset="0"/>
              </a:rPr>
              <a:t>}</a:t>
            </a:r>
          </a:p>
          <a:p>
            <a:pPr marL="0" indent="0">
              <a:lnSpc>
                <a:spcPct val="100000"/>
              </a:lnSpc>
              <a:spcBef>
                <a:spcPts val="0"/>
              </a:spcBef>
              <a:buNone/>
            </a:pPr>
            <a:r>
              <a:rPr lang="en-US" sz="1600" dirty="0">
                <a:solidFill>
                  <a:prstClr val="black"/>
                </a:solidFill>
                <a:latin typeface="Consolas" panose="020B0609020204030204" pitchFamily="49" charset="0"/>
              </a:rPr>
              <a:t>};</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21</a:t>
            </a:fld>
            <a:endParaRPr lang="en-US"/>
          </a:p>
        </p:txBody>
      </p:sp>
      <p:sp>
        <p:nvSpPr>
          <p:cNvPr id="6" name="Rectangle 5"/>
          <p:cNvSpPr/>
          <p:nvPr/>
        </p:nvSpPr>
        <p:spPr>
          <a:xfrm>
            <a:off x="660400" y="5041899"/>
            <a:ext cx="10985500" cy="1314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r>
              <a:rPr lang="en-US" sz="1600" dirty="0">
                <a:solidFill>
                  <a:srgbClr val="0000FF"/>
                </a:solidFill>
                <a:latin typeface="Consolas" panose="020B0609020204030204" pitchFamily="49" charset="0"/>
              </a:rPr>
              <a:t>void</a:t>
            </a: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visit      (</a:t>
            </a:r>
            <a:r>
              <a:rPr lang="en-US" sz="1600" dirty="0" err="1" smtClean="0">
                <a:solidFill>
                  <a:srgbClr val="0000FF"/>
                </a:solidFill>
                <a:latin typeface="Consolas" panose="020B0609020204030204" pitchFamily="49" charset="0"/>
              </a:rPr>
              <a:t>const</a:t>
            </a:r>
            <a:r>
              <a:rPr lang="en-US" sz="1600" dirty="0" smtClean="0">
                <a:solidFill>
                  <a:prstClr val="black"/>
                </a:solidFill>
                <a:latin typeface="Consolas" panose="020B0609020204030204" pitchFamily="49" charset="0"/>
              </a:rPr>
              <a:t>    </a:t>
            </a:r>
            <a:r>
              <a:rPr lang="en-US" sz="1600" dirty="0" err="1" smtClean="0">
                <a:solidFill>
                  <a:srgbClr val="FF0000"/>
                </a:solidFill>
                <a:latin typeface="Consolas" panose="020B0609020204030204" pitchFamily="49" charset="0"/>
              </a:rPr>
              <a:t>Exp</a:t>
            </a:r>
            <a:r>
              <a:rPr lang="en-US" sz="1600" dirty="0">
                <a:solidFill>
                  <a:prstClr val="black"/>
                </a:solidFill>
                <a:latin typeface="Consolas" panose="020B0609020204030204" pitchFamily="49" charset="0"/>
              </a:rPr>
              <a:t>&amp; x2) { result = </a:t>
            </a:r>
            <a:r>
              <a:rPr lang="en-US" sz="1600" dirty="0" err="1">
                <a:solidFill>
                  <a:srgbClr val="FF6600"/>
                </a:solidFill>
                <a:latin typeface="Consolas" panose="020B0609020204030204" pitchFamily="49" charset="0"/>
              </a:rPr>
              <a:t>eq</a:t>
            </a:r>
            <a:r>
              <a:rPr lang="en-US" sz="1600" dirty="0">
                <a:solidFill>
                  <a:prstClr val="black"/>
                </a:solidFill>
                <a:latin typeface="Consolas" panose="020B0609020204030204" pitchFamily="49" charset="0"/>
              </a:rPr>
              <a:t>(*x1,x2); </a:t>
            </a:r>
            <a:r>
              <a:rPr lang="en-US" sz="1600" dirty="0" smtClean="0">
                <a:solidFill>
                  <a:prstClr val="black"/>
                </a:solidFill>
                <a:latin typeface="Consolas" panose="020B0609020204030204" pitchFamily="49" charset="0"/>
              </a:rPr>
              <a:t>} </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Now generic name would have helped!</a:t>
            </a:r>
          </a:p>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 because interesting cases here are only those where both arguments have the same type</a:t>
            </a:r>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6675550" y="2795129"/>
            <a:ext cx="5636654" cy="2246769"/>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5 </a:t>
            </a:r>
            <a:r>
              <a:rPr lang="en-US" sz="2800" dirty="0" err="1" smtClean="0"/>
              <a:t>vtbl</a:t>
            </a:r>
            <a:r>
              <a:rPr lang="en-US" sz="2800" dirty="0" smtClean="0"/>
              <a:t> entries</a:t>
            </a:r>
          </a:p>
          <a:p>
            <a:pPr marL="285750" indent="-285750">
              <a:buFont typeface="Wingdings" panose="05000000000000000000" pitchFamily="2" charset="2"/>
              <a:buChar char="§"/>
            </a:pPr>
            <a:r>
              <a:rPr lang="en-US" sz="2800" dirty="0"/>
              <a:t>p</a:t>
            </a:r>
            <a:r>
              <a:rPr lang="en-US" sz="2800" dirty="0" smtClean="0"/>
              <a:t>er each of the 5 instantiations</a:t>
            </a:r>
          </a:p>
          <a:p>
            <a:pPr marL="285750" indent="-285750">
              <a:buFont typeface="Wingdings" panose="05000000000000000000" pitchFamily="2" charset="2"/>
              <a:buChar char="§"/>
            </a:pPr>
            <a:r>
              <a:rPr lang="en-US" sz="2800" dirty="0"/>
              <a:t>p</a:t>
            </a:r>
            <a:r>
              <a:rPr lang="en-US" sz="2800" dirty="0" smtClean="0"/>
              <a:t>lus 5 </a:t>
            </a:r>
            <a:r>
              <a:rPr lang="en-US" sz="2800" dirty="0" err="1" smtClean="0"/>
              <a:t>vtbl</a:t>
            </a:r>
            <a:r>
              <a:rPr lang="en-US" sz="2800" dirty="0" smtClean="0"/>
              <a:t> entries in </a:t>
            </a:r>
            <a:r>
              <a:rPr lang="en-US" sz="2800" dirty="0" err="1" smtClean="0"/>
              <a:t>EqualityVisitor</a:t>
            </a:r>
            <a:endParaRPr lang="en-US" sz="2800" dirty="0" smtClean="0"/>
          </a:p>
          <a:p>
            <a:pPr marL="285750" indent="-285750">
              <a:buFont typeface="Wingdings" panose="05000000000000000000" pitchFamily="2" charset="2"/>
              <a:buChar char="§"/>
            </a:pPr>
            <a:r>
              <a:rPr lang="en-US" sz="2800" dirty="0"/>
              <a:t>a</a:t>
            </a:r>
            <a:r>
              <a:rPr lang="en-US" sz="2800" dirty="0" smtClean="0"/>
              <a:t>ssuming immutable visitation only </a:t>
            </a:r>
          </a:p>
        </p:txBody>
      </p:sp>
    </p:spTree>
    <p:extLst>
      <p:ext uri="{BB962C8B-B14F-4D97-AF65-F5344CB8AC3E}">
        <p14:creationId xmlns:p14="http://schemas.microsoft.com/office/powerpoint/2010/main" val="303561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Methods with Visitors</a:t>
            </a:r>
            <a:r>
              <a:rPr lang="en-US" dirty="0" smtClean="0"/>
              <a:t>: match</a:t>
            </a:r>
            <a:endParaRPr lang="en-US" dirty="0"/>
          </a:p>
        </p:txBody>
      </p:sp>
      <p:sp>
        <p:nvSpPr>
          <p:cNvPr id="3" name="Content Placeholder 2"/>
          <p:cNvSpPr>
            <a:spLocks noGrp="1"/>
          </p:cNvSpPr>
          <p:nvPr>
            <p:ph sz="half" idx="1"/>
          </p:nvPr>
        </p:nvSpPr>
        <p:spPr>
          <a:xfrm>
            <a:off x="114300" y="933452"/>
            <a:ext cx="6858000" cy="5243513"/>
          </a:xfrm>
        </p:spPr>
        <p:txBody>
          <a:bodyPr>
            <a:noAutofit/>
          </a:bodyPr>
          <a:lstStyle/>
          <a:p>
            <a:pPr marL="0" indent="0">
              <a:lnSpc>
                <a:spcPct val="100000"/>
              </a:lnSpc>
              <a:spcBef>
                <a:spcPts val="0"/>
              </a:spcBef>
              <a:buNone/>
            </a:pPr>
            <a:r>
              <a:rPr lang="en-US" sz="800" dirty="0" err="1">
                <a:solidFill>
                  <a:srgbClr val="0000FF"/>
                </a:solidFill>
                <a:latin typeface="Consolas" panose="020B0609020204030204" pitchFamily="49" charset="0"/>
              </a:rPr>
              <a:t>typedef</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std</a:t>
            </a:r>
            <a:r>
              <a:rPr lang="en-US" sz="800" dirty="0">
                <a:solidFill>
                  <a:prstClr val="black"/>
                </a:solidFill>
                <a:latin typeface="Consolas" panose="020B0609020204030204" pitchFamily="49" charset="0"/>
              </a:rPr>
              <a:t>::map&lt;</a:t>
            </a:r>
            <a:r>
              <a:rPr lang="en-US" sz="800" dirty="0" err="1">
                <a:solidFill>
                  <a:prstClr val="black"/>
                </a:solidFill>
                <a:latin typeface="Consolas" panose="020B0609020204030204" pitchFamily="49" charset="0"/>
              </a:rPr>
              <a:t>std</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string,</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*&gt; Assignments;</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match(</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Assignments&amp;);</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endParaRPr lang="en-US" sz="800" dirty="0" smtClean="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smtClean="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if</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 == </a:t>
            </a:r>
            <a:r>
              <a:rPr lang="en-US" sz="800" dirty="0" err="1">
                <a:solidFill>
                  <a:srgbClr val="0000FF"/>
                </a:solidFill>
                <a:latin typeface="Consolas" panose="020B0609020204030204" pitchFamily="49" charset="0"/>
              </a:rPr>
              <a:t>nullptr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 = copy(&amp;b);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true</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else</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equal(</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[a.name],&amp;b); }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a.value</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b.value</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t>
            </a:r>
            <a:r>
              <a:rPr lang="en-US" sz="800" dirty="0" err="1">
                <a:solidFill>
                  <a:prstClr val="black"/>
                </a:solidFill>
                <a:latin typeface="Consolas" panose="020B0609020204030204" pitchFamily="49" charset="0"/>
              </a:rPr>
              <a:t>a.e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match(a.e1, b.e1,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&amp;&amp; match(a.e2,b.e2,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mc(</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&amp; a,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&amp;  b,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match(a.e1, b.e1,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&amp;&amp; match(a.e2,b.e2,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srgbClr val="0000FF"/>
                </a:solidFill>
                <a:latin typeface="Consolas" panose="020B0609020204030204" pitchFamily="49" charset="0"/>
              </a:rPr>
              <a:t>template</a:t>
            </a:r>
            <a:r>
              <a:rPr lang="en-US" sz="800" dirty="0">
                <a:solidFill>
                  <a:prstClr val="black"/>
                </a:solidFill>
                <a:latin typeface="Consolas" panose="020B0609020204030204" pitchFamily="49" charset="0"/>
              </a:rPr>
              <a:t> &lt;</a:t>
            </a:r>
            <a:r>
              <a:rPr lang="en-US" sz="800" dirty="0" err="1">
                <a:solidFill>
                  <a:srgbClr val="0000FF"/>
                </a:solidFill>
                <a:latin typeface="Consolas" panose="020B0609020204030204" pitchFamily="49" charset="0"/>
              </a:rPr>
              <a:t>typename</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&gt;</a:t>
            </a:r>
          </a:p>
          <a:p>
            <a:pPr marL="0" indent="0">
              <a:lnSpc>
                <a:spcPct val="100000"/>
              </a:lnSpc>
              <a:spcBef>
                <a:spcPts val="0"/>
              </a:spcBef>
              <a:buNone/>
            </a:pPr>
            <a:r>
              <a:rPr lang="en-US" sz="800" dirty="0" err="1">
                <a:solidFill>
                  <a:srgbClr val="0000FF"/>
                </a:solidFill>
                <a:latin typeface="Consolas" panose="020B0609020204030204" pitchFamily="49" charset="0"/>
              </a:rPr>
              <a:t>struct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BoolExpVisitor</a:t>
            </a: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 p,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m_p</a:t>
            </a:r>
            <a:r>
              <a:rPr lang="en-US" sz="800" dirty="0">
                <a:solidFill>
                  <a:prstClr val="black"/>
                </a:solidFill>
                <a:latin typeface="Consolas" panose="020B0609020204030204" pitchFamily="49" charset="0"/>
              </a:rPr>
              <a:t>(p), </a:t>
            </a:r>
            <a:r>
              <a:rPr lang="en-US" sz="800" dirty="0" err="1">
                <a:solidFill>
                  <a:prstClr val="black"/>
                </a:solidFill>
                <a:latin typeface="Consolas" panose="020B0609020204030204" pitchFamily="49" charset="0"/>
              </a:rPr>
              <a:t>m_ctx</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result(</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result;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Exp</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m_p</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Assignments&amp; </a:t>
            </a:r>
            <a:r>
              <a:rPr lang="en-US" sz="800" dirty="0" err="1">
                <a:solidFill>
                  <a:prstClr val="black"/>
                </a:solidFill>
                <a:latin typeface="Consolas" panose="020B0609020204030204" pitchFamily="49" charset="0"/>
              </a:rPr>
              <a:t>m_ctx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visitVarExp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visitValExp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visitNotExp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visitAndExp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visitOrExp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 &amp; x) { result = mc(*</a:t>
            </a:r>
            <a:r>
              <a:rPr lang="en-US" sz="800" dirty="0" err="1">
                <a:solidFill>
                  <a:prstClr val="black"/>
                </a:solidFill>
                <a:latin typeface="Consolas" panose="020B0609020204030204" pitchFamily="49" charset="0"/>
              </a:rPr>
              <a:t>m_p,x,m_ctx</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match(</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p,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struct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MatchVisitor</a:t>
            </a:r>
            <a:r>
              <a:rPr lang="en-US" sz="800" dirty="0">
                <a:solidFill>
                  <a:prstClr val="black"/>
                </a:solidFill>
                <a:latin typeface="Consolas" panose="020B0609020204030204" pitchFamily="49" charset="0"/>
              </a:rPr>
              <a:t> : </a:t>
            </a:r>
            <a:r>
              <a:rPr lang="en-US" sz="800" dirty="0" err="1">
                <a:solidFill>
                  <a:prstClr val="black"/>
                </a:solidFill>
                <a:latin typeface="Consolas" panose="020B0609020204030204" pitchFamily="49" charset="0"/>
              </a:rPr>
              <a:t>BoolExpVisitor</a:t>
            </a: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MatchVisitor</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 x(x),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 result(</a:t>
            </a:r>
            <a:r>
              <a:rPr lang="en-US" sz="800" dirty="0">
                <a:solidFill>
                  <a:srgbClr val="0000FF"/>
                </a:solidFill>
                <a:latin typeface="Consolas" panose="020B0609020204030204" pitchFamily="49" charset="0"/>
              </a:rPr>
              <a:t>false</a:t>
            </a:r>
            <a:r>
              <a:rPr lang="en-US" sz="800" dirty="0">
                <a:solidFill>
                  <a:prstClr val="black"/>
                </a:solidFill>
                <a:latin typeface="Consolas" panose="020B0609020204030204" pitchFamily="49" charset="0"/>
              </a:rPr>
              <a:t>) {}</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bool</a:t>
            </a:r>
            <a:r>
              <a:rPr lang="en-US" sz="800" dirty="0">
                <a:solidFill>
                  <a:prstClr val="black"/>
                </a:solidFill>
                <a:latin typeface="Consolas" panose="020B0609020204030204" pitchFamily="49" charset="0"/>
              </a:rPr>
              <a:t>           result;</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BoolExp</a:t>
            </a:r>
            <a:r>
              <a:rPr lang="en-US" sz="800" dirty="0">
                <a:solidFill>
                  <a:prstClr val="black"/>
                </a:solidFill>
                <a:latin typeface="Consolas" panose="020B0609020204030204" pitchFamily="49" charset="0"/>
              </a:rPr>
              <a:t>* x;</a:t>
            </a:r>
          </a:p>
          <a:p>
            <a:pPr marL="0" indent="0">
              <a:lnSpc>
                <a:spcPct val="100000"/>
              </a:lnSpc>
              <a:spcBef>
                <a:spcPts val="0"/>
              </a:spcBef>
              <a:buNone/>
            </a:pPr>
            <a:r>
              <a:rPr lang="en-US" sz="800" dirty="0">
                <a:solidFill>
                  <a:prstClr val="black"/>
                </a:solidFill>
                <a:latin typeface="Consolas" panose="020B0609020204030204" pitchFamily="49" charset="0"/>
              </a:rPr>
              <a:t>        Assignments&amp;   </a:t>
            </a:r>
            <a:r>
              <a:rPr lang="en-US" sz="800" dirty="0" err="1">
                <a:solidFill>
                  <a:prstClr val="black"/>
                </a:solidFill>
                <a:latin typeface="Consolas" panose="020B0609020204030204" pitchFamily="49" charset="0"/>
              </a:rPr>
              <a:t>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visitVarExp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VarExp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visitValExp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ValExp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visitNotExp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NotExp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visitAndExp</a:t>
            </a:r>
            <a:r>
              <a:rPr lang="en-US" sz="800" dirty="0">
                <a:solidFill>
                  <a:prstClr val="black"/>
                </a:solidFill>
                <a:latin typeface="Consolas" panose="020B0609020204030204" pitchFamily="49" charset="0"/>
              </a:rPr>
              <a:t>(</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AndExp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void</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visitOrExp</a:t>
            </a:r>
            <a:r>
              <a:rPr lang="en-US" sz="800" dirty="0">
                <a:solidFill>
                  <a:prstClr val="black"/>
                </a:solidFill>
                <a:latin typeface="Consolas" panose="020B0609020204030204" pitchFamily="49" charset="0"/>
              </a:rPr>
              <a:t> (</a:t>
            </a:r>
            <a:r>
              <a:rPr lang="en-US" sz="800" dirty="0" err="1">
                <a:solidFill>
                  <a:srgbClr val="0000FF"/>
                </a:solidFill>
                <a:latin typeface="Consolas" panose="020B0609020204030204" pitchFamily="49" charset="0"/>
              </a:rPr>
              <a:t>const</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 &amp; p) { </a:t>
            </a:r>
            <a:r>
              <a:rPr lang="en-US" sz="800" dirty="0" err="1">
                <a:solidFill>
                  <a:prstClr val="black"/>
                </a:solidFill>
                <a:latin typeface="Consolas" panose="020B0609020204030204" pitchFamily="49" charset="0"/>
              </a:rPr>
              <a:t>MatchToVisitor</a:t>
            </a:r>
            <a:r>
              <a:rPr lang="en-US" sz="800" dirty="0">
                <a:solidFill>
                  <a:prstClr val="black"/>
                </a:solidFill>
                <a:latin typeface="Consolas" panose="020B0609020204030204" pitchFamily="49" charset="0"/>
              </a:rPr>
              <a:t>&lt;</a:t>
            </a:r>
            <a:r>
              <a:rPr lang="en-US" sz="800" dirty="0" err="1">
                <a:solidFill>
                  <a:prstClr val="black"/>
                </a:solidFill>
                <a:latin typeface="Consolas" panose="020B0609020204030204" pitchFamily="49" charset="0"/>
              </a:rPr>
              <a:t>OrExp</a:t>
            </a:r>
            <a:r>
              <a:rPr lang="en-US" sz="800" dirty="0">
                <a:solidFill>
                  <a:prstClr val="black"/>
                </a:solidFill>
                <a:latin typeface="Consolas" panose="020B0609020204030204" pitchFamily="49" charset="0"/>
              </a:rPr>
              <a:t>&gt;  v(&amp;</a:t>
            </a:r>
            <a:r>
              <a:rPr lang="en-US" sz="800" dirty="0" err="1">
                <a:solidFill>
                  <a:prstClr val="black"/>
                </a:solidFill>
                <a:latin typeface="Consolas" panose="020B0609020204030204" pitchFamily="49" charset="0"/>
              </a:rPr>
              <a:t>p,ctx</a:t>
            </a:r>
            <a:r>
              <a:rPr lang="en-US" sz="800" dirty="0">
                <a:solidFill>
                  <a:prstClr val="black"/>
                </a:solidFill>
                <a:latin typeface="Consolas" panose="020B0609020204030204" pitchFamily="49" charset="0"/>
              </a:rPr>
              <a:t>); x-&gt;accept(v); result = </a:t>
            </a:r>
            <a:r>
              <a:rPr lang="en-US" sz="800" dirty="0" err="1">
                <a:solidFill>
                  <a:prstClr val="black"/>
                </a:solidFill>
                <a:latin typeface="Consolas" panose="020B0609020204030204" pitchFamily="49" charset="0"/>
              </a:rPr>
              <a:t>v.result</a:t>
            </a:r>
            <a:r>
              <a:rPr lang="en-US" sz="800" dirty="0">
                <a:solidFill>
                  <a:prstClr val="black"/>
                </a:solidFill>
                <a:latin typeface="Consolas" panose="020B0609020204030204" pitchFamily="49" charset="0"/>
              </a:rPr>
              <a:t>; }</a:t>
            </a:r>
          </a:p>
          <a:p>
            <a:pPr marL="0" indent="0">
              <a:lnSpc>
                <a:spcPct val="100000"/>
              </a:lnSpc>
              <a:spcBef>
                <a:spcPts val="0"/>
              </a:spcBef>
              <a:buNone/>
            </a:pPr>
            <a:r>
              <a:rPr lang="en-US" sz="800" dirty="0">
                <a:solidFill>
                  <a:prstClr val="black"/>
                </a:solidFill>
                <a:latin typeface="Consolas" panose="020B0609020204030204" pitchFamily="49" charset="0"/>
              </a:rPr>
              <a:t>    } matcher(</a:t>
            </a:r>
            <a:r>
              <a:rPr lang="en-US" sz="800" dirty="0" err="1">
                <a:solidFill>
                  <a:prstClr val="black"/>
                </a:solidFill>
                <a:latin typeface="Consolas" panose="020B0609020204030204" pitchFamily="49" charset="0"/>
              </a:rPr>
              <a:t>x,ctx</a:t>
            </a: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r>
              <a:rPr lang="en-US" sz="800" dirty="0">
                <a:solidFill>
                  <a:prstClr val="black"/>
                </a:solidFill>
                <a:latin typeface="Consolas" panose="020B0609020204030204" pitchFamily="49" charset="0"/>
              </a:rPr>
              <a:t>    p-&gt;accept(matcher);</a:t>
            </a:r>
          </a:p>
          <a:p>
            <a:pPr marL="0" indent="0">
              <a:lnSpc>
                <a:spcPct val="100000"/>
              </a:lnSpc>
              <a:spcBef>
                <a:spcPts val="0"/>
              </a:spcBef>
              <a:buNone/>
            </a:pPr>
            <a:r>
              <a:rPr lang="en-US" sz="800" dirty="0">
                <a:solidFill>
                  <a:prstClr val="black"/>
                </a:solidFill>
                <a:latin typeface="Consolas" panose="020B0609020204030204" pitchFamily="49" charset="0"/>
              </a:rPr>
              <a:t>    </a:t>
            </a:r>
            <a:r>
              <a:rPr lang="en-US" sz="800" dirty="0">
                <a:solidFill>
                  <a:srgbClr val="0000FF"/>
                </a:solidFill>
                <a:latin typeface="Consolas" panose="020B0609020204030204" pitchFamily="49" charset="0"/>
              </a:rPr>
              <a:t>return</a:t>
            </a:r>
            <a:r>
              <a:rPr lang="en-US" sz="800" dirty="0">
                <a:solidFill>
                  <a:prstClr val="black"/>
                </a:solidFill>
                <a:latin typeface="Consolas" panose="020B0609020204030204" pitchFamily="49" charset="0"/>
              </a:rPr>
              <a:t> </a:t>
            </a:r>
            <a:r>
              <a:rPr lang="en-US" sz="800" dirty="0" err="1">
                <a:solidFill>
                  <a:prstClr val="black"/>
                </a:solidFill>
                <a:latin typeface="Consolas" panose="020B0609020204030204" pitchFamily="49" charset="0"/>
              </a:rPr>
              <a:t>matcher.result</a:t>
            </a:r>
            <a:r>
              <a:rPr lang="en-US" sz="800" dirty="0">
                <a:solidFill>
                  <a:prstClr val="black"/>
                </a:solidFill>
                <a:latin typeface="Consolas" panose="020B0609020204030204" pitchFamily="49" charset="0"/>
              </a:rPr>
              <a:t>;</a:t>
            </a:r>
          </a:p>
          <a:p>
            <a:pPr marL="0" indent="0">
              <a:lnSpc>
                <a:spcPct val="100000"/>
              </a:lnSpc>
              <a:spcBef>
                <a:spcPts val="0"/>
              </a:spcBef>
              <a:buNone/>
            </a:pPr>
            <a:r>
              <a:rPr lang="en-US" sz="800" dirty="0">
                <a:solidFill>
                  <a:prstClr val="black"/>
                </a:solidFill>
                <a:latin typeface="Consolas" panose="020B0609020204030204" pitchFamily="49" charset="0"/>
              </a:rPr>
              <a:t>}</a:t>
            </a:r>
          </a:p>
          <a:p>
            <a:pPr marL="0" indent="0">
              <a:lnSpc>
                <a:spcPct val="100000"/>
              </a:lnSpc>
              <a:spcBef>
                <a:spcPts val="0"/>
              </a:spcBef>
              <a:buNone/>
            </a:pPr>
            <a:endParaRPr lang="en-US" sz="800" dirty="0">
              <a:solidFill>
                <a:prstClr val="black"/>
              </a:solidFill>
              <a:latin typeface="Consolas" panose="020B0609020204030204" pitchFamily="49" charset="0"/>
            </a:endParaRPr>
          </a:p>
          <a:p>
            <a:pPr marL="0" indent="0">
              <a:lnSpc>
                <a:spcPct val="100000"/>
              </a:lnSpc>
              <a:spcBef>
                <a:spcPts val="0"/>
              </a:spcBef>
              <a:buNone/>
            </a:pPr>
            <a:endParaRPr lang="en-US" sz="800" dirty="0"/>
          </a:p>
        </p:txBody>
      </p:sp>
      <p:sp>
        <p:nvSpPr>
          <p:cNvPr id="6" name="Content Placeholder 5"/>
          <p:cNvSpPr>
            <a:spLocks noGrp="1"/>
          </p:cNvSpPr>
          <p:nvPr>
            <p:ph sz="half" idx="2"/>
          </p:nvPr>
        </p:nvSpPr>
        <p:spPr>
          <a:xfrm>
            <a:off x="6883400" y="933451"/>
            <a:ext cx="5168900" cy="5243514"/>
          </a:xfrm>
        </p:spPr>
        <p:txBody>
          <a:bodyPr/>
          <a:lstStyle/>
          <a:p>
            <a:pPr marL="0" indent="0">
              <a:buNone/>
            </a:pPr>
            <a:r>
              <a:rPr lang="en-US" dirty="0" smtClean="0"/>
              <a:t>All this boilerplate code</a:t>
            </a:r>
          </a:p>
          <a:p>
            <a:pPr lvl="1">
              <a:buFont typeface="Calibri" panose="020F0502020204030204" pitchFamily="34" charset="0"/>
              <a:buChar char="←"/>
            </a:pPr>
            <a:endParaRPr lang="en-US" dirty="0" smtClean="0"/>
          </a:p>
          <a:p>
            <a:pPr lvl="1">
              <a:buFont typeface="Calibri" panose="020F0502020204030204" pitchFamily="34" charset="0"/>
              <a:buChar char="←"/>
            </a:pPr>
            <a:r>
              <a:rPr lang="en-US" dirty="0" smtClean="0"/>
              <a:t>Just to do this tiny case analysis</a:t>
            </a:r>
          </a:p>
          <a:p>
            <a:pPr lvl="1">
              <a:buFont typeface="Calibri" panose="020F0502020204030204" pitchFamily="34" charset="0"/>
              <a:buChar char="←"/>
            </a:pPr>
            <a:endParaRPr lang="en-US" dirty="0"/>
          </a:p>
          <a:p>
            <a:r>
              <a:rPr lang="en-US" dirty="0" smtClean="0"/>
              <a:t>This doesn’t include VDP declarations</a:t>
            </a:r>
          </a:p>
          <a:p>
            <a:r>
              <a:rPr lang="en-US" dirty="0" smtClean="0"/>
              <a:t>Specific to both:</a:t>
            </a:r>
          </a:p>
          <a:p>
            <a:pPr lvl="1"/>
            <a:r>
              <a:rPr lang="en-US" dirty="0" smtClean="0"/>
              <a:t>class hierarchy</a:t>
            </a:r>
          </a:p>
          <a:p>
            <a:pPr lvl="1"/>
            <a:r>
              <a:rPr lang="en-US" dirty="0"/>
              <a:t>m</a:t>
            </a:r>
            <a:r>
              <a:rPr lang="en-US" dirty="0" smtClean="0"/>
              <a:t>ethod</a:t>
            </a:r>
          </a:p>
          <a:p>
            <a:r>
              <a:rPr lang="en-US" dirty="0" smtClean="0"/>
              <a:t>Attempts for any reuse will</a:t>
            </a:r>
          </a:p>
          <a:p>
            <a:pPr lvl="1"/>
            <a:r>
              <a:rPr lang="en-US" dirty="0" smtClean="0"/>
              <a:t>further complicate the code</a:t>
            </a:r>
          </a:p>
          <a:p>
            <a:pPr lvl="1"/>
            <a:r>
              <a:rPr lang="en-US" dirty="0" smtClean="0"/>
              <a:t>make it slower</a:t>
            </a:r>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22</a:t>
            </a:fld>
            <a:endParaRPr lang="en-US"/>
          </a:p>
        </p:txBody>
      </p:sp>
      <p:sp>
        <p:nvSpPr>
          <p:cNvPr id="7" name="Rounded Rectangle 6"/>
          <p:cNvSpPr/>
          <p:nvPr/>
        </p:nvSpPr>
        <p:spPr>
          <a:xfrm>
            <a:off x="114300" y="1398105"/>
            <a:ext cx="6769100" cy="1040296"/>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41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Design Pattern</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normAutofit/>
          </a:bodyPr>
          <a:lstStyle/>
          <a:p>
            <a:r>
              <a:rPr lang="en-US" sz="3200" dirty="0"/>
              <a:t>Pros</a:t>
            </a:r>
          </a:p>
          <a:p>
            <a:pPr lvl="1"/>
            <a:r>
              <a:rPr lang="en-US" sz="2800" dirty="0"/>
              <a:t>Extensibility of functions</a:t>
            </a:r>
          </a:p>
          <a:p>
            <a:pPr lvl="1"/>
            <a:r>
              <a:rPr lang="en-US" sz="2800" dirty="0"/>
              <a:t>Speed (open world)</a:t>
            </a:r>
          </a:p>
          <a:p>
            <a:pPr lvl="1"/>
            <a:r>
              <a:rPr lang="en-US" sz="2800" dirty="0"/>
              <a:t>Library solution</a:t>
            </a:r>
          </a:p>
          <a:p>
            <a:r>
              <a:rPr lang="en-US" sz="3200" dirty="0"/>
              <a:t>Cons</a:t>
            </a:r>
          </a:p>
          <a:p>
            <a:pPr lvl="1"/>
            <a:r>
              <a:rPr lang="en-US" sz="2800" dirty="0"/>
              <a:t>Hard to teach</a:t>
            </a:r>
          </a:p>
          <a:p>
            <a:pPr lvl="1"/>
            <a:r>
              <a:rPr lang="en-US" sz="2800" dirty="0"/>
              <a:t>Intrusive</a:t>
            </a:r>
          </a:p>
          <a:p>
            <a:pPr lvl="1"/>
            <a:r>
              <a:rPr lang="en-US" sz="2800" dirty="0"/>
              <a:t>Specific to hierarchy</a:t>
            </a:r>
          </a:p>
          <a:p>
            <a:pPr lvl="1"/>
            <a:r>
              <a:rPr lang="en-US" sz="2800" dirty="0"/>
              <a:t>Lots of boilerplate code</a:t>
            </a:r>
          </a:p>
          <a:p>
            <a:pPr lvl="1"/>
            <a:r>
              <a:rPr lang="en-US" sz="2800" dirty="0"/>
              <a:t>Control inversion</a:t>
            </a:r>
          </a:p>
          <a:p>
            <a:pPr lvl="1"/>
            <a:r>
              <a:rPr lang="en-US" sz="2800" dirty="0"/>
              <a:t>Hinders extensibility of classes</a:t>
            </a:r>
          </a:p>
          <a:p>
            <a:endParaRPr lang="en-US" sz="3600" dirty="0"/>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23</a:t>
            </a:fld>
            <a:endParaRPr lang="en-US"/>
          </a:p>
        </p:txBody>
      </p:sp>
    </p:spTree>
    <p:extLst>
      <p:ext uri="{BB962C8B-B14F-4D97-AF65-F5344CB8AC3E}">
        <p14:creationId xmlns:p14="http://schemas.microsoft.com/office/powerpoint/2010/main" val="683201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Alternative 1: Pattern Matching</a:t>
            </a:r>
          </a:p>
        </p:txBody>
      </p:sp>
      <p:sp>
        <p:nvSpPr>
          <p:cNvPr id="8" name="Content Placeholder 7"/>
          <p:cNvSpPr>
            <a:spLocks noGrp="1"/>
          </p:cNvSpPr>
          <p:nvPr>
            <p:ph idx="1"/>
          </p:nvPr>
        </p:nvSpPr>
        <p:spPr/>
        <p:txBody>
          <a:bodyPr/>
          <a:lstStyle/>
          <a:p>
            <a:r>
              <a:rPr lang="en-US" dirty="0"/>
              <a:t>What is a pattern?</a:t>
            </a:r>
          </a:p>
          <a:p>
            <a:pPr lvl="1"/>
            <a:r>
              <a:rPr lang="en-US" dirty="0"/>
              <a:t>a term representing an immediate predicate on an implicit argument</a:t>
            </a:r>
          </a:p>
          <a:p>
            <a:r>
              <a:rPr lang="en-US" dirty="0"/>
              <a:t>What is pattern matching?</a:t>
            </a:r>
          </a:p>
          <a:p>
            <a:pPr lvl="1"/>
            <a:r>
              <a:rPr lang="en-US" dirty="0"/>
              <a:t>a way of checking the structure of data and decomposing it into subcomponents</a:t>
            </a:r>
          </a:p>
          <a:p>
            <a:r>
              <a:rPr lang="en-US" dirty="0"/>
              <a:t>Examples of patterns</a:t>
            </a:r>
          </a:p>
          <a:p>
            <a:pPr lvl="1"/>
            <a:r>
              <a:rPr lang="en-US" dirty="0"/>
              <a:t>Wildcards, Variables, Values, Regular Expressions, Terms of the above etc.</a:t>
            </a:r>
          </a:p>
          <a:p>
            <a:endParaRPr lang="en-US" dirty="0"/>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24</a:t>
            </a:fld>
            <a:endParaRPr lang="en-US"/>
          </a:p>
        </p:txBody>
      </p:sp>
    </p:spTree>
    <p:extLst>
      <p:ext uri="{BB962C8B-B14F-4D97-AF65-F5344CB8AC3E}">
        <p14:creationId xmlns:p14="http://schemas.microsoft.com/office/powerpoint/2010/main" val="4164147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Alternative 1: Pattern Matching</a:t>
            </a:r>
            <a:endParaRPr lang="en-US" dirty="0"/>
          </a:p>
        </p:txBody>
      </p:sp>
      <p:sp>
        <p:nvSpPr>
          <p:cNvPr id="8" name="Content Placeholder 7"/>
          <p:cNvSpPr>
            <a:spLocks noGrp="1"/>
          </p:cNvSpPr>
          <p:nvPr>
            <p:ph idx="1"/>
          </p:nvPr>
        </p:nvSpPr>
        <p:spPr/>
        <p:txBody>
          <a:bodyPr>
            <a:noAutofit/>
          </a:bodyPr>
          <a:lstStyle/>
          <a:p>
            <a:r>
              <a:rPr lang="en-US" dirty="0" smtClean="0"/>
              <a:t>Declare your variants</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 </a:t>
            </a:r>
            <a:r>
              <a:rPr lang="en-US" sz="1800" dirty="0">
                <a:solidFill>
                  <a:srgbClr val="0000FF"/>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 name;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srgbClr val="0000FF"/>
                </a:solidFill>
                <a:latin typeface="Consolas" panose="020B0609020204030204" pitchFamily="49" charset="0"/>
              </a:rPr>
              <a:t>bool</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value;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e1;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e2; };</a:t>
            </a:r>
          </a:p>
          <a:p>
            <a:pPr marL="457200" lvl="2" indent="0">
              <a:lnSpc>
                <a:spcPct val="100000"/>
              </a:lnSpc>
              <a:spcBef>
                <a:spcPts val="0"/>
              </a:spcBef>
              <a:buNone/>
            </a:pP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e1;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e2; </a:t>
            </a:r>
            <a:r>
              <a:rPr lang="en-US" sz="1800" dirty="0" smtClean="0">
                <a:solidFill>
                  <a:prstClr val="black"/>
                </a:solidFill>
                <a:latin typeface="Consolas" panose="020B0609020204030204" pitchFamily="49" charset="0"/>
              </a:rPr>
              <a:t>};</a:t>
            </a:r>
            <a:endParaRPr lang="en-US" sz="1800" dirty="0" smtClean="0"/>
          </a:p>
          <a:p>
            <a:r>
              <a:rPr lang="en-US" dirty="0" smtClean="0"/>
              <a:t>Define bindings</a:t>
            </a:r>
          </a:p>
          <a:p>
            <a:pPr marL="457200" lvl="2" indent="0">
              <a:lnSpc>
                <a:spcPct val="110000"/>
              </a:lnSpc>
              <a:spcBef>
                <a:spcPts val="0"/>
              </a:spcBef>
              <a:buNone/>
            </a:pPr>
            <a:r>
              <a:rPr lang="en-US" sz="1800" dirty="0">
                <a:solidFill>
                  <a:srgbClr val="0000FF"/>
                </a:solidFill>
                <a:latin typeface="Consolas" panose="020B0609020204030204" pitchFamily="49" charset="0"/>
              </a:rPr>
              <a:t>namespace</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8000"/>
                </a:solidFill>
                <a:latin typeface="Consolas" panose="020B0609020204030204" pitchFamily="49" charset="0"/>
              </a:rPr>
              <a:t>///&lt; </a:t>
            </a:r>
            <a:r>
              <a:rPr lang="en-US" sz="1800" dirty="0">
                <a:solidFill>
                  <a:srgbClr val="008000"/>
                </a:solidFill>
                <a:latin typeface="Consolas" panose="020B0609020204030204" pitchFamily="49" charset="0"/>
              </a:rPr>
              <a:t>Mach7 library namespace</a:t>
            </a:r>
            <a:endParaRPr lang="en-US" sz="1800" dirty="0">
              <a:solidFill>
                <a:prstClr val="black"/>
              </a:solidFill>
              <a:latin typeface="Consolas" panose="020B0609020204030204" pitchFamily="49" charset="0"/>
            </a:endParaRPr>
          </a:p>
          <a:p>
            <a:pPr marL="457200" lvl="2" indent="0">
              <a:lnSpc>
                <a:spcPct val="110000"/>
              </a:lnSpc>
              <a:spcBef>
                <a:spcPts val="0"/>
              </a:spcBef>
              <a:buNone/>
            </a:pPr>
            <a:r>
              <a:rPr lang="en-US" sz="1800" dirty="0" smtClean="0">
                <a:solidFill>
                  <a:srgbClr val="0000FF"/>
                </a:solidFill>
                <a:latin typeface="Consolas" panose="020B0609020204030204" pitchFamily="49" charset="0"/>
              </a:rPr>
              <a:t>    template</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 { </a:t>
            </a:r>
            <a:r>
              <a:rPr lang="en-US" sz="1800" dirty="0" smtClean="0">
                <a:solidFill>
                  <a:prstClr val="black"/>
                </a:solidFill>
                <a:latin typeface="Consolas" panose="020B0609020204030204" pitchFamily="49" charset="0"/>
              </a:rPr>
              <a:t>Members(</a:t>
            </a:r>
            <a:r>
              <a:rPr lang="en-US" sz="1800" dirty="0" err="1" smtClean="0">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::name);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 { </a:t>
            </a:r>
            <a:r>
              <a:rPr lang="en-US" sz="1800" dirty="0" smtClean="0">
                <a:solidFill>
                  <a:prstClr val="black"/>
                </a:solidFill>
                <a:latin typeface="Consolas" panose="020B0609020204030204" pitchFamily="49" charset="0"/>
              </a:rPr>
              <a:t>Members(</a:t>
            </a:r>
            <a:r>
              <a:rPr lang="en-US" sz="1800" dirty="0" err="1" smtClean="0">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::value);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 { </a:t>
            </a:r>
            <a:r>
              <a:rPr lang="en-US" sz="1800" dirty="0" smtClean="0">
                <a:solidFill>
                  <a:prstClr val="black"/>
                </a:solidFill>
                <a:latin typeface="Consolas" panose="020B0609020204030204" pitchFamily="49" charset="0"/>
              </a:rPr>
              <a:t>Members(</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::e);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 { </a:t>
            </a:r>
            <a:r>
              <a:rPr lang="en-US" sz="1800" dirty="0" smtClean="0">
                <a:solidFill>
                  <a:prstClr val="black"/>
                </a:solidFill>
                <a:latin typeface="Consolas" panose="020B0609020204030204" pitchFamily="49" charset="0"/>
              </a:rPr>
              <a:t>Members(</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e1, </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::e2); };</a:t>
            </a:r>
          </a:p>
          <a:p>
            <a:pPr marL="457200" lvl="2" indent="0">
              <a:lnSpc>
                <a:spcPct val="110000"/>
              </a:lnSpc>
              <a:spcBef>
                <a:spcPts val="0"/>
              </a:spcBef>
              <a:buNone/>
            </a:pP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template</a:t>
            </a:r>
            <a:r>
              <a:rPr lang="en-US" sz="1800" dirty="0">
                <a:solidFill>
                  <a:prstClr val="black"/>
                </a:solidFill>
                <a:latin typeface="Consolas" panose="020B0609020204030204" pitchFamily="49" charset="0"/>
              </a:rPr>
              <a:t> &lt;&gt; </a:t>
            </a:r>
            <a:r>
              <a:rPr lang="en-US" sz="1800" dirty="0" err="1">
                <a:solidFill>
                  <a:srgbClr val="0000FF"/>
                </a:solidFill>
                <a:latin typeface="Consolas" panose="020B0609020204030204" pitchFamily="49" charset="0"/>
              </a:rPr>
              <a:t>struct</a:t>
            </a:r>
            <a:r>
              <a:rPr lang="en-US" sz="1800" dirty="0">
                <a:solidFill>
                  <a:prstClr val="black"/>
                </a:solidFill>
                <a:latin typeface="Consolas" panose="020B0609020204030204" pitchFamily="49" charset="0"/>
              </a:rPr>
              <a:t> bindings&lt;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  { </a:t>
            </a:r>
            <a:r>
              <a:rPr lang="en-US" sz="1800" dirty="0" smtClean="0">
                <a:solidFill>
                  <a:prstClr val="black"/>
                </a:solidFill>
                <a:latin typeface="Consolas" panose="020B0609020204030204" pitchFamily="49" charset="0"/>
              </a:rPr>
              <a:t>Members( </a:t>
            </a:r>
            <a:r>
              <a:rPr lang="en-US" sz="1800" dirty="0" err="1" smtClean="0">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e1,  </a:t>
            </a:r>
            <a:r>
              <a:rPr lang="en-US" sz="1800" dirty="0" err="1" smtClean="0">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::e2); };</a:t>
            </a:r>
          </a:p>
          <a:p>
            <a:pPr marL="457200" lvl="2" indent="0">
              <a:lnSpc>
                <a:spcPct val="110000"/>
              </a:lnSpc>
              <a:spcBef>
                <a:spcPts val="0"/>
              </a:spcBef>
              <a:buNone/>
            </a:pPr>
            <a:r>
              <a:rPr lang="en-US" sz="1800" dirty="0" smtClean="0">
                <a:solidFill>
                  <a:prstClr val="black"/>
                </a:solidFill>
                <a:latin typeface="Consolas" panose="020B0609020204030204" pitchFamily="49" charset="0"/>
              </a:rPr>
              <a:t>}</a:t>
            </a:r>
            <a:endParaRPr lang="en-US" sz="1800" dirty="0" smtClean="0"/>
          </a:p>
          <a:p>
            <a:r>
              <a:rPr lang="en-US" dirty="0" smtClean="0"/>
              <a:t>Pick the patterns you’d like to use</a:t>
            </a:r>
          </a:p>
          <a:p>
            <a:pPr marL="457200" lvl="1" indent="0">
              <a:lnSpc>
                <a:spcPct val="100000"/>
              </a:lnSpc>
              <a:spcBef>
                <a:spcPts val="0"/>
              </a:spcBef>
              <a:buNone/>
            </a:pPr>
            <a:r>
              <a:rPr lang="en-US" sz="1800" dirty="0">
                <a:solidFill>
                  <a:srgbClr val="0000FF"/>
                </a:solidFill>
                <a:latin typeface="Consolas" panose="020B0609020204030204" pitchFamily="49" charset="0"/>
              </a:rPr>
              <a:t>using</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a:t>
            </a:r>
            <a:r>
              <a:rPr lang="en-US" sz="1800" dirty="0" smtClean="0">
                <a:solidFill>
                  <a:prstClr val="black"/>
                </a:solidFill>
                <a:latin typeface="Consolas" panose="020B0609020204030204" pitchFamily="49" charset="0"/>
              </a:rPr>
              <a:t>C; </a:t>
            </a:r>
            <a:r>
              <a:rPr lang="en-US" sz="1800" dirty="0" smtClean="0">
                <a:solidFill>
                  <a:srgbClr val="0000FF"/>
                </a:solidFill>
                <a:latin typeface="Consolas" panose="020B0609020204030204" pitchFamily="49" charset="0"/>
              </a:rPr>
              <a:t>using</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using</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mch</a:t>
            </a:r>
            <a:r>
              <a:rPr lang="en-US" sz="1800" dirty="0">
                <a:solidFill>
                  <a:prstClr val="black"/>
                </a:solidFill>
                <a:latin typeface="Consolas" panose="020B0609020204030204" pitchFamily="49" charset="0"/>
              </a:rPr>
              <a:t>::_;</a:t>
            </a:r>
          </a:p>
          <a:p>
            <a:endParaRPr lang="en-US" dirty="0">
              <a:solidFill>
                <a:prstClr val="black"/>
              </a:solidFill>
              <a:latin typeface="Consolas" panose="020B0609020204030204" pitchFamily="49" charset="0"/>
            </a:endParaRPr>
          </a:p>
          <a:p>
            <a:endParaRPr lang="en-US" dirty="0"/>
          </a:p>
        </p:txBody>
      </p:sp>
      <p:sp>
        <p:nvSpPr>
          <p:cNvPr id="5" name="Footer Placeholder 4"/>
          <p:cNvSpPr>
            <a:spLocks noGrp="1"/>
          </p:cNvSpPr>
          <p:nvPr>
            <p:ph type="ftr" sz="quarter" idx="11"/>
          </p:nvPr>
        </p:nvSpPr>
        <p:spPr/>
        <p:txBody>
          <a:bodyPr/>
          <a:lstStyle/>
          <a:p>
            <a:r>
              <a:rPr lang="en-US" smtClean="0"/>
              <a:t>Accept No Visitors</a:t>
            </a:r>
            <a:endParaRPr lang="en-US"/>
          </a:p>
        </p:txBody>
      </p:sp>
      <p:sp>
        <p:nvSpPr>
          <p:cNvPr id="6" name="Slide Number Placeholder 5"/>
          <p:cNvSpPr>
            <a:spLocks noGrp="1"/>
          </p:cNvSpPr>
          <p:nvPr>
            <p:ph type="sldNum" sz="quarter" idx="12"/>
          </p:nvPr>
        </p:nvSpPr>
        <p:spPr/>
        <p:txBody>
          <a:bodyPr/>
          <a:lstStyle/>
          <a:p>
            <a:fld id="{F55F95B3-2394-46CA-BBD8-8280DA400771}" type="slidenum">
              <a:rPr lang="en-US" smtClean="0"/>
              <a:t>25</a:t>
            </a:fld>
            <a:endParaRPr lang="en-US"/>
          </a:p>
        </p:txBody>
      </p:sp>
      <p:sp>
        <p:nvSpPr>
          <p:cNvPr id="9" name="TextBox 8"/>
          <p:cNvSpPr txBox="1"/>
          <p:nvPr/>
        </p:nvSpPr>
        <p:spPr>
          <a:xfrm>
            <a:off x="7956680" y="854765"/>
            <a:ext cx="409562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Non-intrusive!</a:t>
            </a:r>
          </a:p>
          <a:p>
            <a:pPr marL="285750" indent="-285750">
              <a:buFont typeface="Wingdings" panose="05000000000000000000" pitchFamily="2" charset="2"/>
              <a:buChar char="§"/>
            </a:pPr>
            <a:r>
              <a:rPr lang="en-US" sz="2800" dirty="0" smtClean="0"/>
              <a:t>Respects member access</a:t>
            </a:r>
          </a:p>
        </p:txBody>
      </p:sp>
    </p:spTree>
    <p:extLst>
      <p:ext uri="{BB962C8B-B14F-4D97-AF65-F5344CB8AC3E}">
        <p14:creationId xmlns:p14="http://schemas.microsoft.com/office/powerpoint/2010/main" val="36024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print</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1800" dirty="0">
                <a:solidFill>
                  <a:srgbClr val="0000FF"/>
                </a:solidFill>
                <a:latin typeface="Consolas" panose="020B0609020204030204" pitchFamily="49" charset="0"/>
              </a:rPr>
              <a:t>void</a:t>
            </a:r>
            <a:r>
              <a:rPr lang="en-US" sz="1800" dirty="0">
                <a:solidFill>
                  <a:prstClr val="black"/>
                </a:solidFill>
                <a:latin typeface="Consolas" panose="020B0609020204030204" pitchFamily="49" charset="0"/>
              </a:rPr>
              <a:t> print(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a:t>
            </a:r>
            <a:r>
              <a:rPr lang="en-US" sz="1800" dirty="0">
                <a:solidFill>
                  <a:srgbClr val="0070C0"/>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err="1">
                <a:solidFill>
                  <a:srgbClr val="FF0000"/>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Match</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exp</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name</a:t>
            </a:r>
            <a:r>
              <a:rPr lang="en-US" sz="1800" dirty="0" smtClean="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0070C0"/>
                </a:solidFill>
                <a:latin typeface="Consolas" panose="020B0609020204030204" pitchFamily="49" charset="0"/>
              </a:rPr>
              <a:t>name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0070C0"/>
                </a:solidFill>
                <a:latin typeface="Consolas" panose="020B0609020204030204" pitchFamily="49" charset="0"/>
              </a:rPr>
              <a:t>value</a:t>
            </a: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e1</a:t>
            </a:r>
            <a:r>
              <a:rPr lang="en-US" sz="1800" dirty="0" smtClean="0">
                <a:solidFill>
                  <a:prstClr val="black"/>
                </a:solidFill>
                <a:latin typeface="Consolas" panose="020B0609020204030204" pitchFamily="49" charset="0"/>
              </a:rPr>
              <a:t>)   )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smtClean="0">
                <a:solidFill>
                  <a:srgbClr val="A31515"/>
                </a:solidFill>
                <a:latin typeface="Consolas" panose="020B0609020204030204" pitchFamily="49" charset="0"/>
              </a:rPr>
              <a:t>'&amp;'</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print(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a:solidFill>
                  <a:srgbClr val="7030A0"/>
                </a:solidFill>
                <a:latin typeface="Consolas" panose="020B0609020204030204" pitchFamily="49" charset="0"/>
              </a:rPr>
              <a:t>Case</a:t>
            </a:r>
            <a:r>
              <a:rPr lang="en-US" sz="1800" dirty="0">
                <a:solidFill>
                  <a:prstClr val="black"/>
                </a:solidFill>
                <a:latin typeface="Consolas" panose="020B0609020204030204" pitchFamily="49" charset="0"/>
              </a:rPr>
              <a:t>(</a:t>
            </a:r>
            <a:r>
              <a:rPr lang="en-US" sz="1800" dirty="0">
                <a:solidFill>
                  <a:srgbClr val="FF0000"/>
                </a:solidFill>
                <a:latin typeface="Consolas" panose="020B0609020204030204" pitchFamily="49" charset="0"/>
              </a:rPr>
              <a:t>C</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print(</a:t>
            </a:r>
            <a:r>
              <a:rPr lang="en-US" sz="1800" dirty="0">
                <a:solidFill>
                  <a:srgbClr val="0070C0"/>
                </a:solidFill>
                <a:latin typeface="Consolas" panose="020B0609020204030204" pitchFamily="49" charset="0"/>
              </a:rPr>
              <a:t>e1</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smtClean="0">
                <a:solidFill>
                  <a:srgbClr val="A31515"/>
                </a:solidFill>
                <a:latin typeface="Consolas" panose="020B0609020204030204" pitchFamily="49" charset="0"/>
              </a:rPr>
              <a:t>'|'</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print(</a:t>
            </a:r>
            <a:r>
              <a:rPr lang="en-US" sz="1800" dirty="0">
                <a:solidFill>
                  <a:srgbClr val="0070C0"/>
                </a:solidFill>
                <a:latin typeface="Consolas" panose="020B0609020204030204" pitchFamily="49" charset="0"/>
              </a:rPr>
              <a:t>e2</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cout</a:t>
            </a:r>
            <a:r>
              <a:rPr lang="en-US" sz="1800" dirty="0">
                <a:solidFill>
                  <a:prstClr val="black"/>
                </a:solidFill>
                <a:latin typeface="Consolas" panose="020B0609020204030204" pitchFamily="49" charset="0"/>
              </a:rPr>
              <a:t> &lt;&lt; </a:t>
            </a:r>
            <a:r>
              <a:rPr lang="en-US" sz="1800" dirty="0">
                <a:solidFill>
                  <a:srgbClr val="A31515"/>
                </a:solidFill>
                <a:latin typeface="Consolas" panose="020B0609020204030204" pitchFamily="49" charset="0"/>
              </a:rPr>
              <a:t>')'</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break</a:t>
            </a:r>
            <a:r>
              <a:rPr lang="en-US" sz="1800" dirty="0" smtClean="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srgbClr val="7030A0"/>
                </a:solidFill>
                <a:latin typeface="Consolas" panose="020B0609020204030204" pitchFamily="49" charset="0"/>
              </a:rPr>
              <a:t>EndMatch</a:t>
            </a:r>
            <a:endParaRPr lang="en-US" sz="1800" dirty="0">
              <a:solidFill>
                <a:srgbClr val="7030A0"/>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26</a:t>
            </a:fld>
            <a:endParaRPr lang="en-US"/>
          </a:p>
        </p:txBody>
      </p:sp>
      <p:sp>
        <p:nvSpPr>
          <p:cNvPr id="6" name="Rectangle 5"/>
          <p:cNvSpPr/>
          <p:nvPr/>
        </p:nvSpPr>
        <p:spPr>
          <a:xfrm>
            <a:off x="4096985" y="2187161"/>
            <a:ext cx="6023113" cy="2798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bIns="0" rtlCol="0" anchor="t"/>
          <a:lstStyle/>
          <a:p>
            <a:endParaRPr lang="en-US" sz="1600" dirty="0">
              <a:solidFill>
                <a:schemeClr val="tx1"/>
              </a:solidFill>
              <a:latin typeface="Consolas" panose="020B0609020204030204" pitchFamily="49" charset="0"/>
              <a:cs typeface="Consolas" panose="020B0609020204030204" pitchFamily="49" charset="0"/>
            </a:endParaRPr>
          </a:p>
        </p:txBody>
      </p:sp>
      <p:sp>
        <p:nvSpPr>
          <p:cNvPr id="7" name="TextBox 6"/>
          <p:cNvSpPr txBox="1"/>
          <p:nvPr/>
        </p:nvSpPr>
        <p:spPr>
          <a:xfrm>
            <a:off x="7532611" y="4986131"/>
            <a:ext cx="409562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Patterns in the LHS</a:t>
            </a:r>
          </a:p>
          <a:p>
            <a:pPr marL="285750" indent="-285750">
              <a:buFont typeface="Wingdings" panose="05000000000000000000" pitchFamily="2" charset="2"/>
              <a:buChar char="§"/>
            </a:pPr>
            <a:r>
              <a:rPr lang="en-US" sz="2800" dirty="0" smtClean="0"/>
              <a:t>Values in the RHS</a:t>
            </a:r>
          </a:p>
        </p:txBody>
      </p:sp>
    </p:spTree>
    <p:extLst>
      <p:ext uri="{BB962C8B-B14F-4D97-AF65-F5344CB8AC3E}">
        <p14:creationId xmlns:p14="http://schemas.microsoft.com/office/powerpoint/2010/main" val="30345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eval</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name;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value;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Match(</a:t>
            </a:r>
            <a:r>
              <a:rPr lang="en-US" sz="1800" dirty="0" err="1">
                <a:solidFill>
                  <a:prstClr val="black"/>
                </a:solidFill>
                <a:latin typeface="Consolas" panose="020B0609020204030204" pitchFamily="49" charset="0"/>
              </a:rPr>
              <a:t>exp</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&gt;(name</a:t>
            </a:r>
            <a:r>
              <a:rPr lang="en-US" sz="1800" dirty="0" smtClean="0">
                <a:solidFill>
                  <a:prstClr val="black"/>
                </a:solidFill>
                <a:latin typeface="Consolas" panose="020B0609020204030204" pitchFamily="49" charset="0"/>
              </a:rPr>
              <a:t>) )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[name];</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&gt;(value))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value;</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&gt;(e1</a:t>
            </a:r>
            <a:r>
              <a:rPr lang="en-US" sz="1800" dirty="0" smtClean="0">
                <a:solidFill>
                  <a:prstClr val="black"/>
                </a:solidFill>
                <a:latin typeface="Consolas" panose="020B0609020204030204" pitchFamily="49" charset="0"/>
              </a:rPr>
              <a:t>)   ) </a:t>
            </a:r>
            <a:r>
              <a:rPr lang="en-US" sz="1800" dirty="0" err="1" smtClean="0">
                <a:solidFill>
                  <a:srgbClr val="0000FF"/>
                </a:solidFill>
                <a:latin typeface="Consolas" panose="020B0609020204030204" pitchFamily="49" charset="0"/>
              </a:rPr>
              <a:t>return</a:t>
            </a:r>
            <a:r>
              <a:rPr lang="en-US" sz="1800" dirty="0" err="1" smtClean="0">
                <a:solidFill>
                  <a:prstClr val="black"/>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e1);</a:t>
            </a:r>
          </a:p>
          <a:p>
            <a:pPr marL="0" indent="0">
              <a:lnSpc>
                <a:spcPct val="100000"/>
              </a:lnSpc>
              <a:spcBef>
                <a:spcPts val="0"/>
              </a:spcBef>
              <a:buNone/>
            </a:pPr>
            <a:r>
              <a:rPr lang="pt-BR" sz="1800" dirty="0">
                <a:solidFill>
                  <a:prstClr val="black"/>
                </a:solidFill>
                <a:latin typeface="Consolas" panose="020B0609020204030204" pitchFamily="49" charset="0"/>
              </a:rPr>
              <a:t>        Case(C&lt;AndExp&gt;(e1,e2)) </a:t>
            </a:r>
            <a:r>
              <a:rPr lang="pt-BR" sz="1800" dirty="0">
                <a:solidFill>
                  <a:srgbClr val="0000FF"/>
                </a:solidFill>
                <a:latin typeface="Consolas" panose="020B0609020204030204" pitchFamily="49" charset="0"/>
              </a:rPr>
              <a:t>return</a:t>
            </a:r>
            <a:r>
              <a:rPr lang="pt-BR" sz="1800" dirty="0">
                <a:solidFill>
                  <a:prstClr val="black"/>
                </a:solidFill>
                <a:latin typeface="Consolas" panose="020B0609020204030204" pitchFamily="49" charset="0"/>
              </a:rPr>
              <a:t> eval(ctx, e1) &amp;&amp; eval(ctx, e2);</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&gt;(e1,e2))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e1) ||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e2);</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smtClean="0">
                <a:solidFill>
                  <a:prstClr val="black"/>
                </a:solidFill>
                <a:latin typeface="Consolas" panose="020B0609020204030204" pitchFamily="49" charset="0"/>
              </a:rPr>
              <a:t>}</a:t>
            </a:r>
          </a:p>
          <a:p>
            <a:pPr marL="0" indent="0">
              <a:lnSpc>
                <a:spcPct val="100000"/>
              </a:lnSpc>
              <a:spcBef>
                <a:spcPts val="0"/>
              </a:spcBef>
              <a:buNone/>
            </a:pPr>
            <a:endParaRPr lang="en-US" sz="18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27</a:t>
            </a:fld>
            <a:endParaRPr lang="en-US"/>
          </a:p>
        </p:txBody>
      </p:sp>
      <p:sp>
        <p:nvSpPr>
          <p:cNvPr id="6" name="TextBox 5"/>
          <p:cNvSpPr txBox="1"/>
          <p:nvPr/>
        </p:nvSpPr>
        <p:spPr>
          <a:xfrm>
            <a:off x="6083300" y="4256507"/>
            <a:ext cx="5956300" cy="1692771"/>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No control inversion!</a:t>
            </a:r>
          </a:p>
          <a:p>
            <a:pPr marL="742950" lvl="1" indent="-285750">
              <a:buFont typeface="Wingdings" panose="05000000000000000000" pitchFamily="2" charset="2"/>
              <a:buChar char="§"/>
            </a:pPr>
            <a:r>
              <a:rPr lang="en-US" sz="2400" dirty="0" smtClean="0"/>
              <a:t>Direct access to arguments</a:t>
            </a:r>
          </a:p>
          <a:p>
            <a:pPr marL="742950" lvl="1" indent="-285750">
              <a:buFont typeface="Wingdings" panose="05000000000000000000" pitchFamily="2" charset="2"/>
              <a:buChar char="§"/>
            </a:pPr>
            <a:r>
              <a:rPr lang="en-US" sz="2400" dirty="0" smtClean="0"/>
              <a:t>Direct return from the function</a:t>
            </a:r>
          </a:p>
        </p:txBody>
      </p:sp>
    </p:spTree>
    <p:extLst>
      <p:ext uri="{BB962C8B-B14F-4D97-AF65-F5344CB8AC3E}">
        <p14:creationId xmlns:p14="http://schemas.microsoft.com/office/powerpoint/2010/main" val="31075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inplace</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800" dirty="0" err="1">
                <a:latin typeface="Consolas" panose="020B0609020204030204" pitchFamily="49" charset="0"/>
              </a:rPr>
              <a:t>BoolExp</a:t>
            </a:r>
            <a:r>
              <a:rPr lang="en-US" sz="1800" dirty="0">
                <a:latin typeface="Consolas" panose="020B0609020204030204" pitchFamily="49" charset="0"/>
              </a:rPr>
              <a:t>* </a:t>
            </a:r>
            <a:r>
              <a:rPr lang="en-US" sz="1800" dirty="0" err="1">
                <a:latin typeface="Consolas" panose="020B0609020204030204" pitchFamily="49" charset="0"/>
              </a:rPr>
              <a:t>inplace</a:t>
            </a:r>
            <a:r>
              <a:rPr lang="en-US" sz="1800" dirty="0">
                <a:latin typeface="Consolas" panose="020B0609020204030204" pitchFamily="49" charset="0"/>
              </a:rPr>
              <a:t>(</a:t>
            </a:r>
            <a:r>
              <a:rPr lang="en-US" sz="1800" dirty="0" err="1">
                <a:latin typeface="Consolas" panose="020B0609020204030204" pitchFamily="49" charset="0"/>
              </a:rPr>
              <a:t>BoolExp</a:t>
            </a:r>
            <a:r>
              <a:rPr lang="en-US" sz="1800" dirty="0">
                <a:latin typeface="Consolas" panose="020B0609020204030204" pitchFamily="49" charset="0"/>
              </a:rPr>
              <a:t>* where</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prstClr val="black"/>
                </a:solidFill>
                <a:latin typeface="Consolas" panose="020B0609020204030204" pitchFamily="49" charset="0"/>
              </a:rPr>
              <a:t>* what,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with)</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name;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value; </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&lt;</a:t>
            </a:r>
            <a:r>
              <a:rPr lang="en-US" sz="1800" dirty="0" err="1" smtClean="0">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Match(</a:t>
            </a:r>
            <a:r>
              <a:rPr lang="en-US" sz="1800" dirty="0">
                <a:latin typeface="Consolas" panose="020B0609020204030204" pitchFamily="49" charset="0"/>
              </a:rPr>
              <a:t>where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&gt;(name))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name == what ? copy(with) : &amp;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&gt;(value))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&gt;(e1))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(e1, what, with);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a:t>
            </a:r>
            <a:r>
              <a:rPr lang="en-US" sz="1800" dirty="0">
                <a:solidFill>
                  <a:srgbClr val="FF0000"/>
                </a:solidFill>
                <a:latin typeface="Consolas" panose="020B0609020204030204" pitchFamily="49" charset="0"/>
              </a:rPr>
              <a:t>match0</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&gt;(e1,e2))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.e1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(e1,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.e2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(e2,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&amp;match0;</a:t>
            </a:r>
          </a:p>
          <a:p>
            <a:pPr marL="0" indent="0">
              <a:lnSpc>
                <a:spcPct val="100000"/>
              </a:lnSpc>
              <a:spcBef>
                <a:spcPts val="0"/>
              </a:spcBef>
              <a:buNone/>
            </a:pPr>
            <a:r>
              <a:rPr lang="en-US" sz="1800" dirty="0">
                <a:solidFill>
                  <a:prstClr val="black"/>
                </a:solidFill>
                <a:latin typeface="Consolas" panose="020B0609020204030204" pitchFamily="49" charset="0"/>
              </a:rPr>
              <a:t>        Case(C&lt;</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&gt;(e1,e2))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.e1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(e1,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FF0000"/>
                </a:solidFill>
                <a:latin typeface="Consolas" panose="020B0609020204030204" pitchFamily="49" charset="0"/>
              </a:rPr>
              <a:t>match0</a:t>
            </a:r>
            <a:r>
              <a:rPr lang="en-US" sz="1800" dirty="0" smtClean="0">
                <a:solidFill>
                  <a:prstClr val="black"/>
                </a:solidFill>
                <a:latin typeface="Consolas" panose="020B0609020204030204" pitchFamily="49" charset="0"/>
              </a:rPr>
              <a:t>.e2 </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inplace</a:t>
            </a:r>
            <a:r>
              <a:rPr lang="en-US" sz="1800" dirty="0">
                <a:solidFill>
                  <a:prstClr val="black"/>
                </a:solidFill>
                <a:latin typeface="Consolas" panose="020B0609020204030204" pitchFamily="49" charset="0"/>
              </a:rPr>
              <a:t>(e2, what, with);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&amp;match0;</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28</a:t>
            </a:fld>
            <a:endParaRPr lang="en-US"/>
          </a:p>
        </p:txBody>
      </p:sp>
      <p:sp>
        <p:nvSpPr>
          <p:cNvPr id="6" name="TextBox 5"/>
          <p:cNvSpPr txBox="1"/>
          <p:nvPr/>
        </p:nvSpPr>
        <p:spPr>
          <a:xfrm>
            <a:off x="7340958" y="3578551"/>
            <a:ext cx="4711342"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Mutability of match0 is </a:t>
            </a:r>
            <a:br>
              <a:rPr lang="en-US" sz="2800" dirty="0" smtClean="0"/>
            </a:br>
            <a:r>
              <a:rPr lang="en-US" sz="2800" dirty="0" smtClean="0"/>
              <a:t>mutability of the subject!</a:t>
            </a:r>
          </a:p>
          <a:p>
            <a:pPr marL="285750" indent="-285750">
              <a:buFont typeface="Wingdings" panose="05000000000000000000" pitchFamily="2" charset="2"/>
              <a:buChar char="§"/>
            </a:pPr>
            <a:r>
              <a:rPr lang="en-US" sz="2800" dirty="0" smtClean="0"/>
              <a:t>Forget the fall-through!</a:t>
            </a:r>
            <a:endParaRPr lang="en-US" sz="2400" dirty="0" smtClean="0"/>
          </a:p>
        </p:txBody>
      </p:sp>
    </p:spTree>
    <p:extLst>
      <p:ext uri="{BB962C8B-B14F-4D97-AF65-F5344CB8AC3E}">
        <p14:creationId xmlns:p14="http://schemas.microsoft.com/office/powerpoint/2010/main" val="345461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match</a:t>
            </a:r>
            <a:endParaRPr lang="en-US" dirty="0"/>
          </a:p>
        </p:txBody>
      </p:sp>
      <p:sp>
        <p:nvSpPr>
          <p:cNvPr id="3" name="Content Placeholder 2"/>
          <p:cNvSpPr>
            <a:spLocks noGrp="1"/>
          </p:cNvSpPr>
          <p:nvPr>
            <p:ph idx="1"/>
          </p:nvPr>
        </p:nvSpPr>
        <p:spPr>
          <a:xfrm>
            <a:off x="114300" y="838200"/>
            <a:ext cx="12077700" cy="5410199"/>
          </a:xfrm>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match(</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p,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x, Assignments&amp;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var</a:t>
            </a:r>
            <a:r>
              <a:rPr lang="en-US" sz="1800" dirty="0" smtClean="0">
                <a:solidFill>
                  <a:prstClr val="black"/>
                </a:solidFill>
                <a:latin typeface="Consolas" panose="020B0609020204030204" pitchFamily="49" charset="0"/>
              </a:rPr>
              <a:t>&lt;</a:t>
            </a:r>
            <a:r>
              <a:rPr lang="en-US" sz="1800" dirty="0" err="1" smtClean="0">
                <a:solidFill>
                  <a:prstClr val="black"/>
                </a:solidFill>
                <a:latin typeface="Consolas" panose="020B0609020204030204" pitchFamily="49" charset="0"/>
              </a:rPr>
              <a:t>std</a:t>
            </a:r>
            <a:r>
              <a:rPr lang="en-US" sz="1800" dirty="0">
                <a:solidFill>
                  <a:prstClr val="black"/>
                </a:solidFill>
                <a:latin typeface="Consolas" panose="020B0609020204030204" pitchFamily="49" charset="0"/>
              </a:rPr>
              <a:t>::string&gt; name;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&gt; value; </a:t>
            </a:r>
            <a:r>
              <a:rPr lang="en-US" sz="1800" dirty="0" err="1">
                <a:solidFill>
                  <a:prstClr val="black"/>
                </a:solidFill>
                <a:latin typeface="Consolas" panose="020B0609020204030204" pitchFamily="49" charset="0"/>
              </a:rPr>
              <a:t>var</a:t>
            </a:r>
            <a:r>
              <a:rPr lang="en-US" sz="1800" dirty="0">
                <a:solidFill>
                  <a:prstClr val="black"/>
                </a:solidFill>
                <a:latin typeface="Consolas" panose="020B0609020204030204" pitchFamily="49" charset="0"/>
              </a:rPr>
              <a:t>&lt;</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*&gt; p1, p2, e1, e2;</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Match( </a:t>
            </a:r>
            <a:r>
              <a:rPr lang="en-US" sz="1800" dirty="0" smtClean="0">
                <a:solidFill>
                  <a:srgbClr val="FF0000"/>
                </a:solidFill>
                <a:latin typeface="Consolas" panose="020B0609020204030204" pitchFamily="49" charset="0"/>
              </a:rPr>
              <a:t>p</a:t>
            </a:r>
            <a:r>
              <a:rPr lang="en-US" sz="1800" dirty="0" smtClean="0">
                <a:solidFill>
                  <a:prstClr val="black"/>
                </a:solidFill>
                <a:latin typeface="Consolas" panose="020B0609020204030204" pitchFamily="49" charset="0"/>
              </a:rPr>
              <a:t>               , </a:t>
            </a:r>
            <a:r>
              <a:rPr lang="en-US" sz="1800" dirty="0" smtClean="0">
                <a:solidFill>
                  <a:srgbClr val="FF0000"/>
                </a:solidFill>
                <a:latin typeface="Consolas" panose="020B0609020204030204" pitchFamily="49" charset="0"/>
              </a:rPr>
              <a:t>x</a:t>
            </a:r>
            <a:r>
              <a:rPr lang="en-US" sz="1800" dirty="0" smtClean="0">
                <a:solidFill>
                  <a:prstClr val="black"/>
                </a:solidFill>
                <a:latin typeface="Consolas" panose="020B0609020204030204" pitchFamily="49" charset="0"/>
              </a:rPr>
              <a:t>                )</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&gt;(name</a:t>
            </a:r>
            <a:r>
              <a:rPr lang="en-US" sz="1800" dirty="0" smtClean="0">
                <a:solidFill>
                  <a:prstClr val="black"/>
                </a:solidFill>
                <a:latin typeface="Consolas" panose="020B0609020204030204" pitchFamily="49" charset="0"/>
              </a:rPr>
              <a:t>) , </a:t>
            </a:r>
            <a:r>
              <a:rPr lang="en-US" sz="1800" b="1" dirty="0" smtClean="0">
                <a:solidFill>
                  <a:srgbClr val="FF0000"/>
                </a:solidFill>
                <a:latin typeface="Consolas" panose="020B0609020204030204" pitchFamily="49" charset="0"/>
              </a:rPr>
              <a:t>_</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if</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[name] == </a:t>
            </a:r>
            <a:r>
              <a:rPr lang="en-US" sz="1800" dirty="0" err="1">
                <a:solidFill>
                  <a:srgbClr val="0000FF"/>
                </a:solidFill>
                <a:latin typeface="Consolas" panose="020B0609020204030204" pitchFamily="49" charset="0"/>
              </a:rPr>
              <a:t>nullptr</a:t>
            </a:r>
            <a:r>
              <a:rPr lang="en-US" sz="1800" dirty="0">
                <a:solidFill>
                  <a:prstClr val="black"/>
                </a:solidFill>
                <a:latin typeface="Consolas" panose="020B0609020204030204" pitchFamily="49" charset="0"/>
              </a:rPr>
              <a:t>) {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ctx</a:t>
            </a:r>
            <a:r>
              <a:rPr lang="en-US" sz="1800" dirty="0" smtClean="0">
                <a:solidFill>
                  <a:prstClr val="black"/>
                </a:solidFill>
                <a:latin typeface="Consolas" panose="020B0609020204030204" pitchFamily="49" charset="0"/>
              </a:rPr>
              <a:t>[name</a:t>
            </a:r>
            <a:r>
              <a:rPr lang="en-US" sz="1800" dirty="0">
                <a:solidFill>
                  <a:prstClr val="black"/>
                </a:solidFill>
                <a:latin typeface="Consolas" panose="020B0609020204030204" pitchFamily="49" charset="0"/>
              </a:rPr>
              <a:t>] = copy(x);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prstClr val="black"/>
                </a:solidFill>
                <a:latin typeface="Consolas" panose="020B0609020204030204" pitchFamily="49" charset="0"/>
              </a:rPr>
              <a:t>; </a:t>
            </a:r>
            <a:endParaRPr lang="en-US" sz="1800" dirty="0" smtClean="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                                             } </a:t>
            </a:r>
            <a:r>
              <a:rPr lang="en-US" sz="1800" dirty="0">
                <a:solidFill>
                  <a:srgbClr val="0000FF"/>
                </a:solidFill>
                <a:latin typeface="Consolas" panose="020B0609020204030204" pitchFamily="49" charset="0"/>
              </a:rPr>
              <a:t>else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smtClean="0">
                <a:solidFill>
                  <a:prstClr val="black"/>
                </a:solidFill>
                <a:latin typeface="Consolas" panose="020B0609020204030204" pitchFamily="49" charset="0"/>
              </a:rPr>
              <a:t>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equal(</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[name],x</a:t>
            </a:r>
            <a:r>
              <a:rPr lang="en-US" sz="1800" dirty="0" smtClean="0">
                <a:solidFill>
                  <a:prstClr val="black"/>
                </a:solidFill>
                <a:latin typeface="Consolas" panose="020B0609020204030204" pitchFamily="49" charset="0"/>
              </a:rPr>
              <a:t>);</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&gt;(value), C&lt;</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&gt;(</a:t>
            </a:r>
            <a:r>
              <a:rPr lang="en-US" sz="1800" dirty="0">
                <a:solidFill>
                  <a:srgbClr val="FF0000"/>
                </a:solidFill>
                <a:latin typeface="Consolas" panose="020B0609020204030204" pitchFamily="49" charset="0"/>
              </a:rPr>
              <a:t>+</a:t>
            </a:r>
            <a:r>
              <a:rPr lang="en-US" sz="1800" dirty="0">
                <a:solidFill>
                  <a:prstClr val="black"/>
                </a:solidFill>
                <a:latin typeface="Consolas" panose="020B0609020204030204" pitchFamily="49" charset="0"/>
              </a:rPr>
              <a:t>value))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&gt;(p1</a:t>
            </a:r>
            <a:r>
              <a:rPr lang="en-US" sz="1800" dirty="0" smtClean="0">
                <a:solidFill>
                  <a:prstClr val="black"/>
                </a:solidFill>
                <a:latin typeface="Consolas" panose="020B0609020204030204" pitchFamily="49" charset="0"/>
              </a:rPr>
              <a:t>)   , C&lt;</a:t>
            </a:r>
            <a:r>
              <a:rPr lang="en-US" sz="1800" dirty="0" err="1" smtClean="0">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&gt;(e1)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Case(C&lt;</a:t>
            </a:r>
            <a:r>
              <a:rPr lang="en-US" sz="1800" dirty="0" err="1" smtClean="0">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&gt;(p1,p2), C&lt;</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&gt;(e1,e2) )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&amp;&amp; match(p2, e2,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Case(C</a:t>
            </a:r>
            <a:r>
              <a:rPr lang="en-US" sz="1800" dirty="0">
                <a:solidFill>
                  <a:prstClr val="black"/>
                </a:solidFill>
                <a:latin typeface="Consolas" panose="020B0609020204030204" pitchFamily="49" charset="0"/>
              </a:rPr>
              <a:t>&lt;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&gt;(p1,p2), C&lt;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&gt;(e1,e2) ) </a:t>
            </a:r>
            <a:r>
              <a:rPr lang="en-US" sz="1800" dirty="0" smtClean="0">
                <a:solidFill>
                  <a:srgbClr val="0000FF"/>
                </a:solidFill>
                <a:latin typeface="Consolas" panose="020B0609020204030204" pitchFamily="49" charset="0"/>
              </a:rPr>
              <a:t>return</a:t>
            </a:r>
            <a:r>
              <a:rPr lang="en-US" sz="1800" dirty="0" smtClean="0">
                <a:solidFill>
                  <a:prstClr val="black"/>
                </a:solidFill>
                <a:latin typeface="Consolas" panose="020B0609020204030204" pitchFamily="49" charset="0"/>
              </a:rPr>
              <a:t> </a:t>
            </a:r>
            <a:r>
              <a:rPr lang="en-US" sz="1800" dirty="0">
                <a:solidFill>
                  <a:prstClr val="black"/>
                </a:solidFill>
                <a:latin typeface="Consolas" panose="020B0609020204030204" pitchFamily="49" charset="0"/>
              </a:rPr>
              <a:t>match(p1, e1,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&amp;&amp; match(p2, e2,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smtClean="0">
                <a:solidFill>
                  <a:prstClr val="black"/>
                </a:solidFill>
                <a:latin typeface="Consolas" panose="020B0609020204030204" pitchFamily="49" charset="0"/>
              </a:rPr>
              <a:t>Otherwise</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a:t>
            </a:r>
          </a:p>
          <a:p>
            <a:pPr marL="0" indent="0">
              <a:lnSpc>
                <a:spcPct val="100000"/>
              </a:lnSpc>
              <a:spcBef>
                <a:spcPts val="0"/>
              </a:spcBef>
              <a:buNone/>
            </a:pPr>
            <a:r>
              <a:rPr lang="en-US" sz="1800" dirty="0">
                <a:solidFill>
                  <a:prstClr val="black"/>
                </a:solidFill>
                <a:latin typeface="Consolas" panose="020B0609020204030204" pitchFamily="49" charset="0"/>
              </a:rPr>
              <a:t>  </a:t>
            </a:r>
            <a:r>
              <a:rPr lang="en-US" sz="1800" dirty="0" err="1" smtClean="0">
                <a:solidFill>
                  <a:prstClr val="black"/>
                </a:solidFill>
                <a:latin typeface="Consolas" panose="020B0609020204030204" pitchFamily="49" charset="0"/>
              </a:rPr>
              <a:t>EndMatch</a:t>
            </a:r>
            <a:endParaRPr lang="en-US" sz="1800" dirty="0">
              <a:solidFill>
                <a:prstClr val="black"/>
              </a:solidFill>
              <a:latin typeface="Consolas" panose="020B0609020204030204" pitchFamily="49" charset="0"/>
            </a:endParaRPr>
          </a:p>
          <a:p>
            <a:pPr marL="0" indent="0">
              <a:lnSpc>
                <a:spcPct val="100000"/>
              </a:lnSpc>
              <a:spcBef>
                <a:spcPts val="0"/>
              </a:spcBef>
              <a:buNone/>
            </a:pPr>
            <a:r>
              <a:rPr lang="en-US" sz="1800" dirty="0" smtClean="0">
                <a:solidFill>
                  <a:prstClr val="black"/>
                </a:solidFill>
                <a:latin typeface="Consolas" panose="020B0609020204030204" pitchFamily="49" charset="0"/>
              </a:rPr>
              <a:t>}</a:t>
            </a:r>
            <a:endParaRPr lang="en-US" sz="18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29</a:t>
            </a:fld>
            <a:endParaRPr lang="en-US"/>
          </a:p>
        </p:txBody>
      </p:sp>
      <p:sp>
        <p:nvSpPr>
          <p:cNvPr id="6" name="TextBox 5"/>
          <p:cNvSpPr txBox="1"/>
          <p:nvPr/>
        </p:nvSpPr>
        <p:spPr>
          <a:xfrm>
            <a:off x="6096000" y="5062470"/>
            <a:ext cx="595630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Relational matching!</a:t>
            </a:r>
          </a:p>
          <a:p>
            <a:pPr marL="285750" indent="-285750">
              <a:buFont typeface="Wingdings" panose="05000000000000000000" pitchFamily="2" charset="2"/>
              <a:buChar char="§"/>
            </a:pPr>
            <a:r>
              <a:rPr lang="en-US" sz="2800" dirty="0" smtClean="0"/>
              <a:t>Pattern </a:t>
            </a:r>
            <a:r>
              <a:rPr lang="en-US" sz="2800" dirty="0" err="1" smtClean="0"/>
              <a:t>combinators</a:t>
            </a:r>
            <a:r>
              <a:rPr lang="en-US" sz="2800" dirty="0" smtClean="0"/>
              <a:t>!</a:t>
            </a:r>
            <a:endParaRPr lang="en-US" sz="2400" dirty="0" smtClean="0"/>
          </a:p>
        </p:txBody>
      </p:sp>
    </p:spTree>
    <p:extLst>
      <p:ext uri="{BB962C8B-B14F-4D97-AF65-F5344CB8AC3E}">
        <p14:creationId xmlns:p14="http://schemas.microsoft.com/office/powerpoint/2010/main" val="117347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Motivating Example</a:t>
            </a:r>
          </a:p>
          <a:p>
            <a:pPr lvl="1"/>
            <a:r>
              <a:rPr lang="en-US" dirty="0" err="1"/>
              <a:t>b</a:t>
            </a:r>
            <a:r>
              <a:rPr lang="en-US" dirty="0" err="1" smtClean="0"/>
              <a:t>oolean</a:t>
            </a:r>
            <a:r>
              <a:rPr lang="en-US" dirty="0" smtClean="0"/>
              <a:t> expressions</a:t>
            </a:r>
          </a:p>
          <a:p>
            <a:r>
              <a:rPr lang="en-US" dirty="0" smtClean="0"/>
              <a:t>Visitor Design Pattern</a:t>
            </a:r>
          </a:p>
          <a:p>
            <a:pPr lvl="1"/>
            <a:r>
              <a:rPr lang="en-US" dirty="0" smtClean="0"/>
              <a:t>Visitors are clever, but it is time to move the language on</a:t>
            </a:r>
          </a:p>
          <a:p>
            <a:pPr lvl="1"/>
            <a:r>
              <a:rPr lang="en-US" dirty="0" smtClean="0"/>
              <a:t>as demonstrated by 7 common examples</a:t>
            </a:r>
          </a:p>
          <a:p>
            <a:pPr lvl="1"/>
            <a:r>
              <a:rPr lang="en-US" dirty="0" smtClean="0"/>
              <a:t>no theory, no </a:t>
            </a:r>
            <a:r>
              <a:rPr lang="en-US" dirty="0" err="1" smtClean="0"/>
              <a:t>denotational</a:t>
            </a:r>
            <a:r>
              <a:rPr lang="en-US" dirty="0" smtClean="0"/>
              <a:t> nor operational semantics is given in this talk</a:t>
            </a:r>
          </a:p>
          <a:p>
            <a:pPr lvl="1"/>
            <a:r>
              <a:rPr lang="en-US" dirty="0" smtClean="0"/>
              <a:t>“whatever C++ compiler does” semantics is used exclusively to convince you in the soundness and completeness of this talk </a:t>
            </a:r>
            <a:r>
              <a:rPr lang="en-US" dirty="0" smtClean="0">
                <a:sym typeface="Wingdings" panose="05000000000000000000" pitchFamily="2" charset="2"/>
              </a:rPr>
              <a:t> </a:t>
            </a:r>
            <a:endParaRPr lang="en-US" dirty="0" smtClean="0"/>
          </a:p>
          <a:p>
            <a:r>
              <a:rPr lang="en-US" dirty="0" smtClean="0"/>
              <a:t>Two Alternatives</a:t>
            </a:r>
          </a:p>
          <a:p>
            <a:pPr lvl="1"/>
            <a:r>
              <a:rPr lang="en-US" dirty="0"/>
              <a:t>o</a:t>
            </a:r>
            <a:r>
              <a:rPr lang="en-US" dirty="0" smtClean="0"/>
              <a:t>ne based on a library solution</a:t>
            </a:r>
          </a:p>
          <a:p>
            <a:pPr lvl="1"/>
            <a:r>
              <a:rPr lang="en-US" dirty="0"/>
              <a:t>o</a:t>
            </a:r>
            <a:r>
              <a:rPr lang="en-US" dirty="0" smtClean="0"/>
              <a:t>ne based on a language solution </a:t>
            </a:r>
          </a:p>
          <a:p>
            <a:pPr lvl="1"/>
            <a:r>
              <a:rPr lang="en-US" dirty="0"/>
              <a:t>d</a:t>
            </a:r>
            <a:r>
              <a:rPr lang="en-US" dirty="0" smtClean="0"/>
              <a:t>emonstrated by reimplementation of some of the above examples</a:t>
            </a:r>
          </a:p>
          <a:p>
            <a:r>
              <a:rPr lang="en-US" dirty="0" smtClean="0"/>
              <a:t>Conclusions</a:t>
            </a:r>
          </a:p>
          <a:p>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a:t>
            </a:fld>
            <a:endParaRPr lang="en-US"/>
          </a:p>
        </p:txBody>
      </p:sp>
    </p:spTree>
    <p:extLst>
      <p:ext uri="{BB962C8B-B14F-4D97-AF65-F5344CB8AC3E}">
        <p14:creationId xmlns:p14="http://schemas.microsoft.com/office/powerpoint/2010/main" val="121891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Pattern Matching</a:t>
            </a:r>
            <a:endParaRPr lang="en-US" dirty="0"/>
          </a:p>
        </p:txBody>
      </p:sp>
      <p:sp>
        <p:nvSpPr>
          <p:cNvPr id="7" name="Content Placeholder 6"/>
          <p:cNvSpPr>
            <a:spLocks noGrp="1"/>
          </p:cNvSpPr>
          <p:nvPr>
            <p:ph sz="half" idx="1"/>
          </p:nvPr>
        </p:nvSpPr>
        <p:spPr/>
        <p:txBody>
          <a:bodyPr>
            <a:normAutofit fontScale="85000" lnSpcReduction="20000"/>
          </a:bodyPr>
          <a:lstStyle/>
          <a:p>
            <a:r>
              <a:rPr lang="en-US" dirty="0"/>
              <a:t>A library solution to pattern matching in C++</a:t>
            </a:r>
          </a:p>
          <a:p>
            <a:pPr lvl="1"/>
            <a:r>
              <a:rPr lang="en-US" dirty="0"/>
              <a:t>Implemented in standard C++ (mostly 03, but benefits from 11)</a:t>
            </a:r>
          </a:p>
          <a:p>
            <a:r>
              <a:rPr lang="en-US" dirty="0"/>
              <a:t>Open to new patterns</a:t>
            </a:r>
          </a:p>
          <a:p>
            <a:pPr lvl="1"/>
            <a:r>
              <a:rPr lang="en-US" dirty="0"/>
              <a:t>All patterns are user-definable</a:t>
            </a:r>
          </a:p>
          <a:p>
            <a:r>
              <a:rPr lang="en-US" dirty="0"/>
              <a:t>First-class patterns</a:t>
            </a:r>
          </a:p>
          <a:p>
            <a:pPr lvl="1"/>
            <a:r>
              <a:rPr lang="en-US" dirty="0"/>
              <a:t>Patterns can be saved in variables and passed to functions</a:t>
            </a:r>
          </a:p>
          <a:p>
            <a:r>
              <a:rPr lang="en-US" dirty="0"/>
              <a:t>Type safe</a:t>
            </a:r>
          </a:p>
          <a:p>
            <a:pPr lvl="1"/>
            <a:r>
              <a:rPr lang="en-US" dirty="0"/>
              <a:t>Incorrect application is manifested at compile time</a:t>
            </a:r>
          </a:p>
          <a:p>
            <a:r>
              <a:rPr lang="en-US" dirty="0"/>
              <a:t>Non-intrusive</a:t>
            </a:r>
          </a:p>
          <a:p>
            <a:pPr lvl="1"/>
            <a:r>
              <a:rPr lang="en-US" dirty="0"/>
              <a:t>Can be applied retroactively</a:t>
            </a:r>
          </a:p>
          <a:p>
            <a:r>
              <a:rPr lang="en-US" dirty="0"/>
              <a:t>Efficient</a:t>
            </a:r>
          </a:p>
          <a:p>
            <a:pPr lvl="1"/>
            <a:r>
              <a:rPr lang="en-US" dirty="0"/>
              <a:t>Works on top of an efficient type switch construct</a:t>
            </a:r>
          </a:p>
          <a:p>
            <a:pPr lvl="1"/>
            <a:r>
              <a:rPr lang="en-US" dirty="0"/>
              <a:t>Faster than existing alternatives to open pattern matching in C++</a:t>
            </a:r>
          </a:p>
          <a:p>
            <a:endParaRPr lang="en-US" dirty="0"/>
          </a:p>
        </p:txBody>
      </p:sp>
      <p:sp>
        <p:nvSpPr>
          <p:cNvPr id="8" name="Content Placeholder 7"/>
          <p:cNvSpPr>
            <a:spLocks noGrp="1"/>
          </p:cNvSpPr>
          <p:nvPr>
            <p:ph sz="half" idx="2"/>
          </p:nvPr>
        </p:nvSpPr>
        <p:spPr/>
        <p:txBody>
          <a:bodyPr>
            <a:noAutofit/>
          </a:bodyPr>
          <a:lstStyle/>
          <a:p>
            <a:pPr marL="0" indent="0">
              <a:buNone/>
            </a:pPr>
            <a:r>
              <a:rPr lang="en-US" dirty="0"/>
              <a:t>Pros</a:t>
            </a:r>
          </a:p>
          <a:p>
            <a:pPr lvl="1"/>
            <a:r>
              <a:rPr lang="en-US" dirty="0" smtClean="0"/>
              <a:t>Relational matching</a:t>
            </a:r>
          </a:p>
          <a:p>
            <a:pPr lvl="1"/>
            <a:r>
              <a:rPr lang="en-US" dirty="0" smtClean="0"/>
              <a:t>Nested matching</a:t>
            </a:r>
          </a:p>
          <a:p>
            <a:pPr lvl="1"/>
            <a:r>
              <a:rPr lang="en-US" dirty="0" smtClean="0"/>
              <a:t>No control inversion</a:t>
            </a:r>
          </a:p>
          <a:p>
            <a:pPr lvl="1"/>
            <a:r>
              <a:rPr lang="en-US" dirty="0" smtClean="0"/>
              <a:t>Local reasoning</a:t>
            </a:r>
            <a:endParaRPr lang="en-US" dirty="0" smtClean="0"/>
          </a:p>
          <a:p>
            <a:pPr marL="0" indent="0">
              <a:buNone/>
            </a:pPr>
            <a:r>
              <a:rPr lang="en-US" dirty="0" smtClean="0"/>
              <a:t>Cons</a:t>
            </a:r>
            <a:endParaRPr lang="en-US" dirty="0"/>
          </a:p>
          <a:p>
            <a:pPr lvl="1"/>
            <a:r>
              <a:rPr lang="en-US" dirty="0" smtClean="0"/>
              <a:t>Are there any? </a:t>
            </a:r>
            <a:r>
              <a:rPr lang="en-US" dirty="0" smtClean="0">
                <a:sym typeface="Wingdings" panose="05000000000000000000" pitchFamily="2" charset="2"/>
              </a:rPr>
              <a:t></a:t>
            </a:r>
            <a:endParaRPr lang="en-US" sz="2800" dirty="0"/>
          </a:p>
          <a:p>
            <a:endParaRPr lang="en-US" sz="32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30</a:t>
            </a:fld>
            <a:endParaRPr lang="en-US"/>
          </a:p>
        </p:txBody>
      </p:sp>
    </p:spTree>
    <p:extLst>
      <p:ext uri="{BB962C8B-B14F-4D97-AF65-F5344CB8AC3E}">
        <p14:creationId xmlns:p14="http://schemas.microsoft.com/office/powerpoint/2010/main" val="2574092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2: Open Multi-Methods</a:t>
            </a:r>
            <a:endParaRPr lang="en-US" dirty="0"/>
          </a:p>
        </p:txBody>
      </p:sp>
      <p:sp>
        <p:nvSpPr>
          <p:cNvPr id="3" name="Content Placeholder 2"/>
          <p:cNvSpPr>
            <a:spLocks noGrp="1"/>
          </p:cNvSpPr>
          <p:nvPr>
            <p:ph idx="1"/>
          </p:nvPr>
        </p:nvSpPr>
        <p:spPr/>
        <p:txBody>
          <a:bodyPr/>
          <a:lstStyle/>
          <a:p>
            <a:pPr marL="0" indent="0">
              <a:buNone/>
            </a:pPr>
            <a:r>
              <a:rPr lang="en-US" dirty="0"/>
              <a:t>Multi-Methods + Open Class Extensions</a:t>
            </a:r>
          </a:p>
          <a:p>
            <a:pPr lvl="1"/>
            <a:r>
              <a:rPr lang="en-US" dirty="0"/>
              <a:t>Multiple Dispatch</a:t>
            </a:r>
          </a:p>
          <a:p>
            <a:pPr lvl="2"/>
            <a:r>
              <a:rPr lang="en-US" dirty="0"/>
              <a:t>The selection of a function to be invoked based on the dynamic type of two or more arguments</a:t>
            </a:r>
          </a:p>
          <a:p>
            <a:pPr lvl="1"/>
            <a:r>
              <a:rPr lang="en-US" dirty="0"/>
              <a:t>Open Class Extensions</a:t>
            </a:r>
          </a:p>
          <a:p>
            <a:pPr lvl="2"/>
            <a:r>
              <a:rPr lang="en-US" dirty="0"/>
              <a:t>Ability to introduce polymorphic functions outside of their class</a:t>
            </a:r>
          </a:p>
          <a:p>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31</a:t>
            </a:fld>
            <a:endParaRPr lang="en-US"/>
          </a:p>
        </p:txBody>
      </p:sp>
    </p:spTree>
    <p:extLst>
      <p:ext uri="{BB962C8B-B14F-4D97-AF65-F5344CB8AC3E}">
        <p14:creationId xmlns:p14="http://schemas.microsoft.com/office/powerpoint/2010/main" val="1212307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Open Class Extension</a:t>
            </a:r>
            <a:endParaRPr lang="en-US" dirty="0"/>
          </a:p>
        </p:txBody>
      </p:sp>
      <p:sp>
        <p:nvSpPr>
          <p:cNvPr id="3" name="Content Placeholder 2"/>
          <p:cNvSpPr>
            <a:spLocks noGrp="1"/>
          </p:cNvSpPr>
          <p:nvPr>
            <p:ph idx="1"/>
          </p:nvPr>
        </p:nvSpPr>
        <p:spPr>
          <a:xfrm>
            <a:off x="114300" y="838200"/>
            <a:ext cx="12230100" cy="5410199"/>
          </a:xfrm>
        </p:spPr>
        <p:txBody>
          <a:bodyPr>
            <a:normAutofit/>
          </a:bodyPr>
          <a:lstStyle/>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BoolExp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prstClr val="black"/>
                </a:solidFill>
                <a:latin typeface="Consolas" panose="020B0609020204030204" pitchFamily="49" charset="0"/>
              </a:rPr>
              <a:t>;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VarExp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[x-&gt;name];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ValExp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x-&gt;value;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NotExp</a:t>
            </a:r>
            <a:r>
              <a:rPr lang="en-US" sz="1800" dirty="0">
                <a:solidFill>
                  <a:prstClr val="black"/>
                </a:solidFill>
                <a:latin typeface="Consolas" panose="020B0609020204030204" pitchFamily="49" charset="0"/>
              </a:rPr>
              <a:t>* x) { </a:t>
            </a:r>
            <a:r>
              <a:rPr lang="en-US" sz="1800" dirty="0" err="1">
                <a:solidFill>
                  <a:srgbClr val="0000FF"/>
                </a:solidFill>
                <a:latin typeface="Consolas" panose="020B0609020204030204" pitchFamily="49" charset="0"/>
              </a:rPr>
              <a:t>return</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AndExp</a:t>
            </a:r>
            <a:r>
              <a:rPr lang="en-US" sz="1800" dirty="0">
                <a:solidFill>
                  <a:prstClr val="black"/>
                </a:solidFill>
                <a:latin typeface="Consolas" panose="020B0609020204030204" pitchFamily="49" charset="0"/>
              </a:rPr>
              <a:t>*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x-&gt;e1</a:t>
            </a:r>
            <a:r>
              <a:rPr lang="en-US" sz="1800" dirty="0" smtClean="0">
                <a:solidFill>
                  <a:prstClr val="black"/>
                </a:solidFill>
                <a:latin typeface="Consolas" panose="020B0609020204030204" pitchFamily="49" charset="0"/>
              </a:rPr>
              <a:t>)&amp;&amp;</a:t>
            </a:r>
            <a:r>
              <a:rPr lang="en-US" sz="1800" dirty="0" err="1" smtClean="0">
                <a:solidFill>
                  <a:prstClr val="black"/>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x-&gt;e2); }</a:t>
            </a:r>
          </a:p>
          <a:p>
            <a:pPr marL="0" indent="0">
              <a:lnSpc>
                <a:spcPct val="100000"/>
              </a:lnSpc>
              <a:spcBef>
                <a:spcPts val="0"/>
              </a:spcBef>
              <a:buNone/>
            </a:pPr>
            <a:r>
              <a:rPr lang="en-US" sz="1800" dirty="0" err="1">
                <a:solidFill>
                  <a:srgbClr val="0000FF"/>
                </a:solidFill>
                <a:latin typeface="Consolas" panose="020B0609020204030204" pitchFamily="49" charset="0"/>
              </a:rPr>
              <a:t>bool</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(Context&amp; </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virtual</a:t>
            </a:r>
            <a:r>
              <a:rPr lang="en-US" sz="1800" dirty="0">
                <a:solidFill>
                  <a:prstClr val="black"/>
                </a:solidFill>
                <a:latin typeface="Consolas" panose="020B0609020204030204" pitchFamily="49" charset="0"/>
              </a:rPr>
              <a:t> </a:t>
            </a:r>
            <a:r>
              <a:rPr lang="en-US" sz="1800" dirty="0" err="1">
                <a:solidFill>
                  <a:srgbClr val="0000FF"/>
                </a:solidFill>
                <a:latin typeface="Consolas" panose="020B0609020204030204" pitchFamily="49" charset="0"/>
              </a:rPr>
              <a:t>const</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OrExp</a:t>
            </a:r>
            <a:r>
              <a:rPr lang="en-US" sz="1800" dirty="0">
                <a:solidFill>
                  <a:prstClr val="black"/>
                </a:solidFill>
                <a:latin typeface="Consolas" panose="020B0609020204030204" pitchFamily="49" charset="0"/>
              </a:rPr>
              <a:t> * x) { </a:t>
            </a:r>
            <a:r>
              <a:rPr lang="en-US" sz="1800" dirty="0">
                <a:solidFill>
                  <a:srgbClr val="0000FF"/>
                </a:solidFill>
                <a:latin typeface="Consolas" panose="020B0609020204030204" pitchFamily="49" charset="0"/>
              </a:rPr>
              <a:t>return</a:t>
            </a:r>
            <a:r>
              <a:rPr lang="en-US" sz="1800" dirty="0">
                <a:solidFill>
                  <a:prstClr val="black"/>
                </a:solidFill>
                <a:latin typeface="Consolas" panose="020B0609020204030204" pitchFamily="49" charset="0"/>
              </a:rPr>
              <a:t> </a:t>
            </a:r>
            <a:r>
              <a:rPr lang="en-US" sz="1800" dirty="0" err="1">
                <a:solidFill>
                  <a:prstClr val="black"/>
                </a:solidFill>
                <a:latin typeface="Consolas" panose="020B0609020204030204" pitchFamily="49" charset="0"/>
              </a:rPr>
              <a:t>eval</a:t>
            </a:r>
            <a:r>
              <a:rPr lang="en-US" sz="1800" dirty="0">
                <a:solidFill>
                  <a:prstClr val="black"/>
                </a:solidFill>
                <a:latin typeface="Consolas" panose="020B0609020204030204" pitchFamily="49" charset="0"/>
              </a:rPr>
              <a:t>(</a:t>
            </a:r>
            <a:r>
              <a:rPr lang="en-US" sz="1800" dirty="0" err="1">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x-&gt;e1</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eval</a:t>
            </a:r>
            <a:r>
              <a:rPr lang="en-US" sz="1800" dirty="0" smtClean="0">
                <a:solidFill>
                  <a:prstClr val="black"/>
                </a:solidFill>
                <a:latin typeface="Consolas" panose="020B0609020204030204" pitchFamily="49" charset="0"/>
              </a:rPr>
              <a:t>(</a:t>
            </a:r>
            <a:r>
              <a:rPr lang="en-US" sz="1800" dirty="0" err="1" smtClean="0">
                <a:solidFill>
                  <a:prstClr val="black"/>
                </a:solidFill>
                <a:latin typeface="Consolas" panose="020B0609020204030204" pitchFamily="49" charset="0"/>
              </a:rPr>
              <a:t>ctx</a:t>
            </a:r>
            <a:r>
              <a:rPr lang="en-US" sz="1800" dirty="0">
                <a:solidFill>
                  <a:prstClr val="black"/>
                </a:solidFill>
                <a:latin typeface="Consolas" panose="020B0609020204030204" pitchFamily="49" charset="0"/>
              </a:rPr>
              <a:t>, x-&gt;e2); }</a:t>
            </a:r>
          </a:p>
          <a:p>
            <a:pPr marL="0" indent="0">
              <a:lnSpc>
                <a:spcPct val="100000"/>
              </a:lnSpc>
              <a:spcBef>
                <a:spcPts val="0"/>
              </a:spcBef>
              <a:buNone/>
            </a:pPr>
            <a:endParaRPr lang="en-US" sz="1800" dirty="0">
              <a:solidFill>
                <a:prstClr val="black"/>
              </a:solidFill>
              <a:latin typeface="Consolas" panose="020B0609020204030204" pitchFamily="49" charset="0"/>
            </a:endParaRPr>
          </a:p>
          <a:p>
            <a:pPr marL="0" indent="0">
              <a:lnSpc>
                <a:spcPct val="100000"/>
              </a:lnSpc>
              <a:spcBef>
                <a:spcPts val="0"/>
              </a:spcBef>
              <a:buNone/>
            </a:pP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32</a:t>
            </a:fld>
            <a:endParaRPr lang="en-US"/>
          </a:p>
        </p:txBody>
      </p:sp>
      <p:sp>
        <p:nvSpPr>
          <p:cNvPr id="6" name="TextBox 5"/>
          <p:cNvSpPr txBox="1"/>
          <p:nvPr/>
        </p:nvSpPr>
        <p:spPr>
          <a:xfrm>
            <a:off x="5175339" y="3543299"/>
            <a:ext cx="7016661" cy="2246769"/>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No need to foresee all the virtual functions!</a:t>
            </a:r>
          </a:p>
          <a:p>
            <a:pPr marL="285750" indent="-285750">
              <a:buFont typeface="Wingdings" panose="05000000000000000000" pitchFamily="2" charset="2"/>
              <a:buChar char="§"/>
            </a:pPr>
            <a:r>
              <a:rPr lang="en-US" sz="2800" dirty="0" smtClean="0"/>
              <a:t>Mix of virtual and non-virtual arguments</a:t>
            </a:r>
          </a:p>
          <a:p>
            <a:pPr marL="285750" indent="-285750">
              <a:buFont typeface="Wingdings" panose="05000000000000000000" pitchFamily="2" charset="2"/>
              <a:buChar char="§"/>
            </a:pPr>
            <a:r>
              <a:rPr lang="en-US" sz="2800" dirty="0" smtClean="0"/>
              <a:t>Hard to reason locally about</a:t>
            </a:r>
          </a:p>
          <a:p>
            <a:pPr marL="285750" indent="-285750">
              <a:buFont typeface="Wingdings" panose="05000000000000000000" pitchFamily="2" charset="2"/>
              <a:buChar char="§"/>
            </a:pPr>
            <a:r>
              <a:rPr lang="en-US" sz="2800" dirty="0" smtClean="0"/>
              <a:t>Semi-inverted control</a:t>
            </a:r>
            <a:endParaRPr lang="en-US" sz="2400" dirty="0" smtClean="0"/>
          </a:p>
        </p:txBody>
      </p:sp>
    </p:spTree>
    <p:extLst>
      <p:ext uri="{BB962C8B-B14F-4D97-AF65-F5344CB8AC3E}">
        <p14:creationId xmlns:p14="http://schemas.microsoft.com/office/powerpoint/2010/main" val="18126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Open Multi-Method</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BoolExp</a:t>
            </a:r>
            <a:r>
              <a:rPr lang="en-US" sz="1600" dirty="0">
                <a:solidFill>
                  <a:prstClr val="black"/>
                </a:solidFill>
                <a:latin typeface="Consolas" panose="020B0609020204030204" pitchFamily="49" charset="0"/>
              </a:rPr>
              <a:t>&amp;  )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a.name  == b.name;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ValExp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a.value</a:t>
            </a:r>
            <a:r>
              <a:rPr lang="en-US" sz="1600" dirty="0">
                <a:solidFill>
                  <a:prstClr val="black"/>
                </a:solidFill>
                <a:latin typeface="Consolas" panose="020B0609020204030204" pitchFamily="49" charset="0"/>
              </a:rPr>
              <a:t> == </a:t>
            </a:r>
            <a:r>
              <a:rPr lang="en-US" sz="1600" dirty="0" err="1">
                <a:solidFill>
                  <a:prstClr val="black"/>
                </a:solidFill>
                <a:latin typeface="Consolas" panose="020B0609020204030204" pitchFamily="49" charset="0"/>
              </a:rPr>
              <a:t>b.value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NotExp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equal(*</a:t>
            </a:r>
            <a:r>
              <a:rPr lang="en-US" sz="1600" dirty="0" err="1">
                <a:solidFill>
                  <a:prstClr val="black"/>
                </a:solidFill>
                <a:latin typeface="Consolas" panose="020B0609020204030204" pitchFamily="49" charset="0"/>
              </a:rPr>
              <a:t>a.e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b.e</a:t>
            </a:r>
            <a:r>
              <a:rPr lang="en-US" sz="1600" dirty="0">
                <a:solidFill>
                  <a:prstClr val="black"/>
                </a:solidFill>
                <a:latin typeface="Consolas" panose="020B0609020204030204" pitchFamily="49" charset="0"/>
              </a:rPr>
              <a:t>);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AndExp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equal(*a.e1, *b.e1) </a:t>
            </a:r>
            <a:endParaRPr lang="en-US" sz="1600" dirty="0" smtClean="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&amp;&amp; </a:t>
            </a:r>
            <a:r>
              <a:rPr lang="en-US" sz="1600" dirty="0">
                <a:solidFill>
                  <a:prstClr val="black"/>
                </a:solidFill>
                <a:latin typeface="Consolas" panose="020B0609020204030204" pitchFamily="49" charset="0"/>
              </a:rPr>
              <a:t>equal(*a.e2, *b.e2); }</a:t>
            </a:r>
          </a:p>
          <a:p>
            <a:pPr marL="0" indent="0">
              <a:lnSpc>
                <a:spcPct val="100000"/>
              </a:lnSpc>
              <a:spcBef>
                <a:spcPts val="0"/>
              </a:spcBef>
              <a:buNone/>
            </a:pPr>
            <a:r>
              <a:rPr lang="en-US" sz="1600" dirty="0" err="1">
                <a:solidFill>
                  <a:srgbClr val="0000FF"/>
                </a:solidFill>
                <a:latin typeface="Consolas" panose="020B0609020204030204" pitchFamily="49" charset="0"/>
              </a:rPr>
              <a:t>bool</a:t>
            </a:r>
            <a:r>
              <a:rPr lang="en-US" sz="1600" dirty="0">
                <a:solidFill>
                  <a:prstClr val="black"/>
                </a:solidFill>
                <a:latin typeface="Consolas" panose="020B0609020204030204" pitchFamily="49" charset="0"/>
              </a:rPr>
              <a:t> equal(</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a, </a:t>
            </a:r>
            <a:r>
              <a:rPr lang="en-US" sz="1600" dirty="0">
                <a:solidFill>
                  <a:srgbClr val="0000FF"/>
                </a:solidFill>
                <a:latin typeface="Consolas" panose="020B0609020204030204" pitchFamily="49" charset="0"/>
              </a:rPr>
              <a:t>virtual</a:t>
            </a:r>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OrExp</a:t>
            </a:r>
            <a:r>
              <a:rPr lang="en-US" sz="1600" dirty="0">
                <a:solidFill>
                  <a:prstClr val="black"/>
                </a:solidFill>
                <a:latin typeface="Consolas" panose="020B0609020204030204" pitchFamily="49" charset="0"/>
              </a:rPr>
              <a:t>&amp; b) { </a:t>
            </a:r>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equal(*a.e1, *b.e1) </a:t>
            </a:r>
            <a:endParaRPr lang="en-US" sz="1600" dirty="0" smtClean="0">
              <a:solidFill>
                <a:prstClr val="black"/>
              </a:solidFill>
              <a:latin typeface="Consolas" panose="020B0609020204030204" pitchFamily="49" charset="0"/>
            </a:endParaRPr>
          </a:p>
          <a:p>
            <a:pPr marL="0" indent="0">
              <a:lnSpc>
                <a:spcPct val="100000"/>
              </a:lnSpc>
              <a:spcBef>
                <a:spcPts val="0"/>
              </a:spcBef>
              <a:buNone/>
            </a:pPr>
            <a:r>
              <a:rPr lang="en-US" sz="1600" dirty="0">
                <a:solidFill>
                  <a:prstClr val="black"/>
                </a:solidFill>
                <a:latin typeface="Consolas" panose="020B0609020204030204" pitchFamily="49" charset="0"/>
              </a:rPr>
              <a:t> </a:t>
            </a:r>
            <a:r>
              <a:rPr lang="en-US" sz="1600" dirty="0" smtClean="0">
                <a:solidFill>
                  <a:prstClr val="black"/>
                </a:solidFill>
                <a:latin typeface="Consolas" panose="020B0609020204030204" pitchFamily="49" charset="0"/>
              </a:rPr>
              <a:t>                                                                    &amp;&amp; </a:t>
            </a:r>
            <a:r>
              <a:rPr lang="en-US" sz="1600" dirty="0">
                <a:solidFill>
                  <a:prstClr val="black"/>
                </a:solidFill>
                <a:latin typeface="Consolas" panose="020B0609020204030204" pitchFamily="49" charset="0"/>
              </a:rPr>
              <a:t>equal(*a.e2, *b.e2); }</a:t>
            </a:r>
          </a:p>
          <a:p>
            <a:pPr marL="0" indent="0">
              <a:lnSpc>
                <a:spcPct val="100000"/>
              </a:lnSpc>
              <a:spcBef>
                <a:spcPts val="0"/>
              </a:spcBef>
              <a:buNone/>
            </a:pPr>
            <a:endParaRPr lang="en-US" sz="1600" dirty="0">
              <a:solidFill>
                <a:prstClr val="black"/>
              </a:solidFill>
              <a:latin typeface="Consolas" panose="020B0609020204030204" pitchFamily="49" charset="0"/>
            </a:endParaRPr>
          </a:p>
          <a:p>
            <a:pPr marL="0" indent="0">
              <a:lnSpc>
                <a:spcPct val="100000"/>
              </a:lnSpc>
              <a:spcBef>
                <a:spcPts val="0"/>
              </a:spcBef>
              <a:buNone/>
            </a:pPr>
            <a:endParaRPr lang="en-US" sz="16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33</a:t>
            </a:fld>
            <a:endParaRPr lang="en-US"/>
          </a:p>
        </p:txBody>
      </p:sp>
      <p:sp>
        <p:nvSpPr>
          <p:cNvPr id="6" name="TextBox 5"/>
          <p:cNvSpPr txBox="1"/>
          <p:nvPr/>
        </p:nvSpPr>
        <p:spPr>
          <a:xfrm>
            <a:off x="5175339" y="3543299"/>
            <a:ext cx="7016661" cy="1815882"/>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Subject to ambiguities</a:t>
            </a:r>
          </a:p>
          <a:p>
            <a:pPr marL="285750" indent="-285750">
              <a:buFont typeface="Wingdings" panose="05000000000000000000" pitchFamily="2" charset="2"/>
              <a:buChar char="§"/>
            </a:pPr>
            <a:r>
              <a:rPr lang="en-US" sz="2800" dirty="0" smtClean="0"/>
              <a:t>Requires changes to linker and loader</a:t>
            </a:r>
          </a:p>
          <a:p>
            <a:pPr marL="285750" indent="-285750">
              <a:buFont typeface="Wingdings" panose="05000000000000000000" pitchFamily="2" charset="2"/>
              <a:buChar char="§"/>
            </a:pPr>
            <a:r>
              <a:rPr lang="en-US" sz="2800" dirty="0" smtClean="0"/>
              <a:t>Works with current C++ object model</a:t>
            </a:r>
            <a:endParaRPr lang="en-US" sz="2400" dirty="0" smtClean="0"/>
          </a:p>
        </p:txBody>
      </p:sp>
    </p:spTree>
    <p:extLst>
      <p:ext uri="{BB962C8B-B14F-4D97-AF65-F5344CB8AC3E}">
        <p14:creationId xmlns:p14="http://schemas.microsoft.com/office/powerpoint/2010/main" val="414429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Open Multi-Methods</a:t>
            </a:r>
            <a:endParaRPr lang="en-US" dirty="0"/>
          </a:p>
        </p:txBody>
      </p:sp>
      <p:sp>
        <p:nvSpPr>
          <p:cNvPr id="7" name="Content Placeholder 6"/>
          <p:cNvSpPr>
            <a:spLocks noGrp="1"/>
          </p:cNvSpPr>
          <p:nvPr>
            <p:ph sz="half" idx="1"/>
          </p:nvPr>
        </p:nvSpPr>
        <p:spPr/>
        <p:txBody>
          <a:bodyPr/>
          <a:lstStyle/>
          <a:p>
            <a:endParaRPr lang="en-US" dirty="0"/>
          </a:p>
        </p:txBody>
      </p:sp>
      <p:sp>
        <p:nvSpPr>
          <p:cNvPr id="8" name="Content Placeholder 7"/>
          <p:cNvSpPr>
            <a:spLocks noGrp="1"/>
          </p:cNvSpPr>
          <p:nvPr>
            <p:ph sz="half" idx="2"/>
          </p:nvPr>
        </p:nvSpPr>
        <p:spPr/>
        <p:txBody>
          <a:bodyPr>
            <a:noAutofit/>
          </a:bodyPr>
          <a:lstStyle/>
          <a:p>
            <a:pPr marL="0" indent="0">
              <a:buNone/>
            </a:pPr>
            <a:r>
              <a:rPr lang="en-US" dirty="0"/>
              <a:t>Pros</a:t>
            </a:r>
          </a:p>
          <a:p>
            <a:pPr lvl="1"/>
            <a:r>
              <a:rPr lang="en-US" dirty="0"/>
              <a:t>Extensibility of functions</a:t>
            </a:r>
          </a:p>
          <a:p>
            <a:pPr lvl="1"/>
            <a:r>
              <a:rPr lang="en-US" dirty="0"/>
              <a:t>Extensibility of classes</a:t>
            </a:r>
          </a:p>
          <a:p>
            <a:pPr lvl="1"/>
            <a:r>
              <a:rPr lang="en-US" dirty="0"/>
              <a:t>Speed</a:t>
            </a:r>
          </a:p>
          <a:p>
            <a:pPr lvl="1"/>
            <a:r>
              <a:rPr lang="en-US" dirty="0"/>
              <a:t>Easy to teach</a:t>
            </a:r>
          </a:p>
          <a:p>
            <a:pPr lvl="1"/>
            <a:r>
              <a:rPr lang="en-US" dirty="0"/>
              <a:t>Non-intrusive</a:t>
            </a:r>
          </a:p>
          <a:p>
            <a:pPr lvl="1"/>
            <a:r>
              <a:rPr lang="en-US" dirty="0"/>
              <a:t>General</a:t>
            </a:r>
          </a:p>
          <a:p>
            <a:pPr lvl="1"/>
            <a:r>
              <a:rPr lang="en-US" dirty="0" err="1"/>
              <a:t>Breve</a:t>
            </a:r>
            <a:endParaRPr lang="en-US" dirty="0"/>
          </a:p>
          <a:p>
            <a:pPr lvl="1"/>
            <a:r>
              <a:rPr lang="en-US" dirty="0"/>
              <a:t>Relational</a:t>
            </a:r>
          </a:p>
          <a:p>
            <a:pPr marL="0" indent="0">
              <a:buNone/>
            </a:pPr>
            <a:r>
              <a:rPr lang="en-US" dirty="0"/>
              <a:t>Cons</a:t>
            </a:r>
          </a:p>
          <a:p>
            <a:pPr lvl="1"/>
            <a:r>
              <a:rPr lang="en-US" dirty="0"/>
              <a:t>Compiler solution</a:t>
            </a:r>
          </a:p>
          <a:p>
            <a:pPr lvl="1"/>
            <a:r>
              <a:rPr lang="en-US" dirty="0" smtClean="0"/>
              <a:t>Semi-inverted control</a:t>
            </a:r>
            <a:endParaRPr lang="en-US" dirty="0"/>
          </a:p>
          <a:p>
            <a:pPr lvl="1"/>
            <a:r>
              <a:rPr lang="en-US" dirty="0"/>
              <a:t>No local reasoning</a:t>
            </a:r>
            <a:endParaRPr lang="en-US" sz="2800" dirty="0"/>
          </a:p>
          <a:p>
            <a:endParaRPr lang="en-US" sz="32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34</a:t>
            </a:fld>
            <a:endParaRPr lang="en-US"/>
          </a:p>
        </p:txBody>
      </p:sp>
    </p:spTree>
    <p:extLst>
      <p:ext uri="{BB962C8B-B14F-4D97-AF65-F5344CB8AC3E}">
        <p14:creationId xmlns:p14="http://schemas.microsoft.com/office/powerpoint/2010/main" val="689517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Performance Comparison</a:t>
            </a:r>
            <a:endParaRPr lang="en-US" dirty="0"/>
          </a:p>
        </p:txBody>
      </p:sp>
      <p:sp>
        <p:nvSpPr>
          <p:cNvPr id="5" name="Footer Placeholder 4"/>
          <p:cNvSpPr>
            <a:spLocks noGrp="1"/>
          </p:cNvSpPr>
          <p:nvPr>
            <p:ph type="ftr" sz="quarter" idx="11"/>
          </p:nvPr>
        </p:nvSpPr>
        <p:spPr/>
        <p:txBody>
          <a:bodyPr/>
          <a:lstStyle/>
          <a:p>
            <a:r>
              <a:rPr lang="en-US" dirty="0" smtClean="0"/>
              <a:t>GPCE'13: Open Pattern Matching for C++</a:t>
            </a:r>
            <a:endParaRPr lang="en-US" dirty="0"/>
          </a:p>
        </p:txBody>
      </p:sp>
      <p:graphicFrame>
        <p:nvGraphicFramePr>
          <p:cNvPr id="9" name="Content Placeholder 8"/>
          <p:cNvGraphicFramePr>
            <a:graphicFrameLocks noGrp="1"/>
          </p:cNvGraphicFramePr>
          <p:nvPr>
            <p:ph idx="1"/>
            <p:extLst/>
          </p:nvPr>
        </p:nvGraphicFramePr>
        <p:xfrm>
          <a:off x="1992314" y="1676400"/>
          <a:ext cx="8135937" cy="456088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288273" y="5745712"/>
            <a:ext cx="877163" cy="1112288"/>
          </a:xfrm>
          <a:prstGeom prst="rect">
            <a:avLst/>
          </a:prstGeom>
          <a:noFill/>
        </p:spPr>
        <p:txBody>
          <a:bodyPr vert="vert270" wrap="square" rtlCol="0" anchor="t">
            <a:spAutoFit/>
          </a:bodyPr>
          <a:lstStyle/>
          <a:p>
            <a:pPr algn="r"/>
            <a:r>
              <a:rPr lang="en-US" sz="900" b="1" dirty="0"/>
              <a:t>GCC 4.5.2</a:t>
            </a:r>
          </a:p>
          <a:p>
            <a:pPr algn="r"/>
            <a:r>
              <a:rPr lang="en-US" sz="900" b="1" dirty="0"/>
              <a:t>GCC 4.6.1</a:t>
            </a:r>
          </a:p>
          <a:p>
            <a:pPr algn="r"/>
            <a:r>
              <a:rPr lang="en-US" sz="900" b="1" dirty="0"/>
              <a:t>GCC 4.7.2</a:t>
            </a:r>
          </a:p>
          <a:p>
            <a:pPr algn="r"/>
            <a:r>
              <a:rPr lang="en-US" sz="900" b="1" dirty="0"/>
              <a:t>Visual C++ 10</a:t>
            </a:r>
          </a:p>
          <a:p>
            <a:pPr algn="r"/>
            <a:r>
              <a:rPr lang="en-US" sz="900" b="1" dirty="0"/>
              <a:t>Visual C++ 11</a:t>
            </a:r>
          </a:p>
        </p:txBody>
      </p:sp>
      <mc:AlternateContent xmlns:mc="http://schemas.openxmlformats.org/markup-compatibility/2006" xmlns:a14="http://schemas.microsoft.com/office/drawing/2010/main">
        <mc:Choice Requires="a14">
          <p:sp>
            <p:nvSpPr>
              <p:cNvPr id="2" name="TextBox 1"/>
              <p:cNvSpPr txBox="1"/>
              <p:nvPr/>
            </p:nvSpPr>
            <p:spPr>
              <a:xfrm>
                <a:off x="2876174" y="1434756"/>
                <a:ext cx="215199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𝑁</m:t>
                          </m:r>
                        </m:sup>
                      </m:sSup>
                      <m:r>
                        <a:rPr lang="en-US" sz="1400" i="1">
                          <a:solidFill>
                            <a:srgbClr val="FF0000"/>
                          </a:solidFill>
                          <a:latin typeface="Cambria Math"/>
                        </a:rPr>
                        <m:t>+</m:t>
                      </m:r>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𝑁</m:t>
                          </m:r>
                          <m:r>
                            <a:rPr lang="en-US" sz="1400" i="1">
                              <a:solidFill>
                                <a:srgbClr val="FF0000"/>
                              </a:solidFill>
                              <a:latin typeface="Cambria Math"/>
                            </a:rPr>
                            <m:t>−1</m:t>
                          </m:r>
                        </m:sup>
                      </m:sSup>
                      <m:r>
                        <a:rPr lang="en-US" sz="1400" i="1">
                          <a:solidFill>
                            <a:srgbClr val="FF0000"/>
                          </a:solidFill>
                          <a:latin typeface="Cambria Math"/>
                        </a:rPr>
                        <m:t>+…+</m:t>
                      </m:r>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𝑛</m:t>
                          </m:r>
                        </m:e>
                        <m:sup>
                          <m:r>
                            <a:rPr lang="en-US" sz="1400" i="1">
                              <a:solidFill>
                                <a:srgbClr val="FF0000"/>
                              </a:solidFill>
                              <a:latin typeface="Cambria Math"/>
                            </a:rPr>
                            <m:t>2</m:t>
                          </m:r>
                        </m:sup>
                      </m:sSup>
                      <m:r>
                        <a:rPr lang="en-US" sz="1400" i="1">
                          <a:solidFill>
                            <a:srgbClr val="FF0000"/>
                          </a:solidFill>
                          <a:latin typeface="Cambria Math"/>
                        </a:rPr>
                        <m:t>+</m:t>
                      </m:r>
                      <m:r>
                        <a:rPr lang="en-US" sz="1400" i="1">
                          <a:solidFill>
                            <a:srgbClr val="FF0000"/>
                          </a:solidFill>
                          <a:latin typeface="Cambria Math"/>
                        </a:rPr>
                        <m:t>𝑛</m:t>
                      </m:r>
                    </m:oMath>
                  </m:oMathPara>
                </a14:m>
                <a:endParaRPr lang="en-US" sz="14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352173" y="1434755"/>
                <a:ext cx="2151999" cy="3077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028172" y="1434756"/>
                <a:ext cx="18119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1400" i="1">
                              <a:solidFill>
                                <a:srgbClr val="4F81BD"/>
                              </a:solidFill>
                              <a:latin typeface="Cambria Math" panose="02040503050406030204" pitchFamily="18" charset="0"/>
                            </a:rPr>
                          </m:ctrlPr>
                        </m:dPr>
                        <m:e>
                          <m:r>
                            <a:rPr lang="en-US" sz="1400" i="1">
                              <a:solidFill>
                                <a:srgbClr val="4F81BD"/>
                              </a:solidFill>
                              <a:latin typeface="Cambria Math"/>
                            </a:rPr>
                            <m:t>2</m:t>
                          </m:r>
                          <m:r>
                            <a:rPr lang="en-US" sz="1400" i="1">
                              <a:solidFill>
                                <a:srgbClr val="4F81BD"/>
                              </a:solidFill>
                              <a:latin typeface="Cambria Math"/>
                            </a:rPr>
                            <m:t>𝑁</m:t>
                          </m:r>
                          <m:r>
                            <a:rPr lang="en-US" sz="1400" i="1">
                              <a:solidFill>
                                <a:srgbClr val="4F81BD"/>
                              </a:solidFill>
                              <a:latin typeface="Cambria Math"/>
                            </a:rPr>
                            <m:t>+3</m:t>
                          </m:r>
                        </m:e>
                      </m:d>
                      <m:sSup>
                        <m:sSupPr>
                          <m:ctrlPr>
                            <a:rPr lang="en-US" sz="1400" i="1">
                              <a:solidFill>
                                <a:srgbClr val="4F81BD"/>
                              </a:solidFill>
                              <a:latin typeface="Cambria Math" panose="02040503050406030204" pitchFamily="18" charset="0"/>
                            </a:rPr>
                          </m:ctrlPr>
                        </m:sSupPr>
                        <m:e>
                          <m:r>
                            <a:rPr lang="en-US" sz="1400" i="1">
                              <a:solidFill>
                                <a:srgbClr val="4F81BD"/>
                              </a:solidFill>
                              <a:latin typeface="Cambria Math"/>
                            </a:rPr>
                            <m:t>𝑛</m:t>
                          </m:r>
                        </m:e>
                        <m:sup>
                          <m:r>
                            <a:rPr lang="en-US" sz="1400" i="1">
                              <a:solidFill>
                                <a:srgbClr val="4F81BD"/>
                              </a:solidFill>
                              <a:latin typeface="Cambria Math"/>
                            </a:rPr>
                            <m:t>𝑁</m:t>
                          </m:r>
                        </m:sup>
                      </m:sSup>
                      <m:r>
                        <a:rPr lang="en-US" sz="1400" i="1">
                          <a:solidFill>
                            <a:srgbClr val="4F81BD"/>
                          </a:solidFill>
                          <a:latin typeface="Cambria Math"/>
                        </a:rPr>
                        <m:t>+</m:t>
                      </m:r>
                      <m:r>
                        <a:rPr lang="en-US" sz="1400" i="1">
                          <a:solidFill>
                            <a:srgbClr val="4F81BD"/>
                          </a:solidFill>
                          <a:latin typeface="Cambria Math"/>
                        </a:rPr>
                        <m:t>𝑁</m:t>
                      </m:r>
                      <m:r>
                        <a:rPr lang="en-US" sz="1400" i="1">
                          <a:solidFill>
                            <a:srgbClr val="4F81BD"/>
                          </a:solidFill>
                          <a:latin typeface="Cambria Math"/>
                        </a:rPr>
                        <m:t>+7</m:t>
                      </m:r>
                    </m:oMath>
                  </m:oMathPara>
                </a14:m>
                <a:endParaRPr lang="en-US" sz="1400" dirty="0">
                  <a:solidFill>
                    <a:srgbClr val="4F81BD"/>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504172" y="1434755"/>
                <a:ext cx="1811970" cy="30777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612988" y="1434756"/>
                <a:ext cx="125168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00" i="1">
                              <a:solidFill>
                                <a:srgbClr val="8064A2"/>
                              </a:solidFill>
                              <a:latin typeface="Cambria Math" panose="02040503050406030204" pitchFamily="18" charset="0"/>
                            </a:rPr>
                          </m:ctrlPr>
                        </m:sSupPr>
                        <m:e>
                          <m:r>
                            <a:rPr lang="en-US" sz="1400" i="1">
                              <a:solidFill>
                                <a:srgbClr val="8064A2"/>
                              </a:solidFill>
                              <a:latin typeface="Cambria Math"/>
                            </a:rPr>
                            <m:t>𝑛</m:t>
                          </m:r>
                        </m:e>
                        <m:sup>
                          <m:r>
                            <a:rPr lang="en-US" sz="1400" i="1">
                              <a:solidFill>
                                <a:srgbClr val="8064A2"/>
                              </a:solidFill>
                              <a:latin typeface="Cambria Math"/>
                            </a:rPr>
                            <m:t>𝑁</m:t>
                          </m:r>
                        </m:sup>
                      </m:sSup>
                      <m:r>
                        <a:rPr lang="en-US" sz="1400" i="1">
                          <a:solidFill>
                            <a:srgbClr val="8064A2"/>
                          </a:solidFill>
                          <a:latin typeface="Cambria Math"/>
                        </a:rPr>
                        <m:t>+</m:t>
                      </m:r>
                      <m:r>
                        <a:rPr lang="en-US" sz="1400" i="1">
                          <a:solidFill>
                            <a:srgbClr val="8064A2"/>
                          </a:solidFill>
                          <a:latin typeface="Cambria Math"/>
                        </a:rPr>
                        <m:t>𝑁𝑛</m:t>
                      </m:r>
                      <m:r>
                        <a:rPr lang="en-US" sz="1400" i="1">
                          <a:solidFill>
                            <a:srgbClr val="8064A2"/>
                          </a:solidFill>
                          <a:latin typeface="Cambria Math"/>
                        </a:rPr>
                        <m:t>+</m:t>
                      </m:r>
                      <m:r>
                        <a:rPr lang="en-US" sz="1400" i="1">
                          <a:solidFill>
                            <a:srgbClr val="8064A2"/>
                          </a:solidFill>
                          <a:latin typeface="Cambria Math"/>
                        </a:rPr>
                        <m:t>𝑁</m:t>
                      </m:r>
                    </m:oMath>
                  </m:oMathPara>
                </a14:m>
                <a:endParaRPr lang="en-US" sz="1400" dirty="0">
                  <a:solidFill>
                    <a:srgbClr val="8064A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88987" y="1434755"/>
                <a:ext cx="1251689" cy="307777"/>
              </a:xfrm>
              <a:prstGeom prst="rect">
                <a:avLst/>
              </a:prstGeom>
              <a:blipFill rotWithShape="0">
                <a:blip r:embed="rId6"/>
                <a:stretch>
                  <a:fillRect/>
                </a:stretch>
              </a:blipFill>
            </p:spPr>
            <p:txBody>
              <a:bodyPr/>
              <a:lstStyle/>
              <a:p>
                <a:r>
                  <a:rPr lang="en-US">
                    <a:noFill/>
                  </a:rPr>
                  <a:t> </a:t>
                </a:r>
              </a:p>
            </p:txBody>
          </p:sp>
        </mc:Fallback>
      </mc:AlternateContent>
      <p:sp>
        <p:nvSpPr>
          <p:cNvPr id="8" name="TextBox 7"/>
          <p:cNvSpPr txBox="1"/>
          <p:nvPr/>
        </p:nvSpPr>
        <p:spPr>
          <a:xfrm>
            <a:off x="1968478" y="1434756"/>
            <a:ext cx="967141" cy="307777"/>
          </a:xfrm>
          <a:prstGeom prst="rect">
            <a:avLst/>
          </a:prstGeom>
          <a:noFill/>
        </p:spPr>
        <p:txBody>
          <a:bodyPr wrap="square" rtlCol="0">
            <a:spAutoFit/>
          </a:bodyPr>
          <a:lstStyle/>
          <a:p>
            <a:r>
              <a:rPr lang="en-US" sz="1400" dirty="0"/>
              <a:t>Memory:</a:t>
            </a:r>
          </a:p>
        </p:txBody>
      </p:sp>
      <p:sp>
        <p:nvSpPr>
          <p:cNvPr id="11" name="TextBox 10"/>
          <p:cNvSpPr txBox="1"/>
          <p:nvPr/>
        </p:nvSpPr>
        <p:spPr>
          <a:xfrm>
            <a:off x="8864676" y="1096202"/>
            <a:ext cx="1803324" cy="646331"/>
          </a:xfrm>
          <a:prstGeom prst="rect">
            <a:avLst/>
          </a:prstGeom>
          <a:noFill/>
        </p:spPr>
        <p:txBody>
          <a:bodyPr wrap="square" rtlCol="0">
            <a:spAutoFit/>
          </a:bodyPr>
          <a:lstStyle/>
          <a:p>
            <a:r>
              <a:rPr lang="en-US" sz="1200" i="1" dirty="0">
                <a:latin typeface="Times New Roman" pitchFamily="18" charset="0"/>
                <a:cs typeface="Times New Roman" pitchFamily="18" charset="0"/>
              </a:rPr>
              <a:t>n</a:t>
            </a:r>
            <a:r>
              <a:rPr lang="en-US" sz="1200" dirty="0"/>
              <a:t> is the number of subobjects in a class hierarchy of arguments</a:t>
            </a:r>
          </a:p>
        </p:txBody>
      </p:sp>
      <p:sp>
        <p:nvSpPr>
          <p:cNvPr id="6" name="Slide Number Placeholder 5"/>
          <p:cNvSpPr>
            <a:spLocks noGrp="1"/>
          </p:cNvSpPr>
          <p:nvPr>
            <p:ph type="sldNum" sz="quarter" idx="12"/>
          </p:nvPr>
        </p:nvSpPr>
        <p:spPr/>
        <p:txBody>
          <a:bodyPr/>
          <a:lstStyle/>
          <a:p>
            <a:fld id="{7CB0F8AB-AB33-4A54-BEC3-89055AD5FA98}" type="slidenum">
              <a:rPr lang="en-US" smtClean="0"/>
              <a:t>35</a:t>
            </a:fld>
            <a:endParaRPr lang="en-US" dirty="0"/>
          </a:p>
        </p:txBody>
      </p:sp>
    </p:spTree>
    <p:extLst>
      <p:ext uri="{BB962C8B-B14F-4D97-AF65-F5344CB8AC3E}">
        <p14:creationId xmlns:p14="http://schemas.microsoft.com/office/powerpoint/2010/main" val="3391436309"/>
      </p:ext>
    </p:extLst>
  </p:cSld>
  <p:clrMapOvr>
    <a:masterClrMapping/>
  </p:clrMapOvr>
  <mc:AlternateContent xmlns:mc="http://schemas.openxmlformats.org/markup-compatibility/2006" xmlns:p14="http://schemas.microsoft.com/office/powerpoint/2010/main">
    <mc:Choice Requires="p14">
      <p:transition spd="slow" p14:dur="2000" advTm="65948"/>
    </mc:Choice>
    <mc:Fallback xmlns="">
      <p:transition spd="slow" advTm="6594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Approaches to Dealing with AST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6477991"/>
              </p:ext>
            </p:extLst>
          </p:nvPr>
        </p:nvGraphicFramePr>
        <p:xfrm>
          <a:off x="1992299" y="1513487"/>
          <a:ext cx="7979663" cy="2998731"/>
        </p:xfrm>
        <a:graphic>
          <a:graphicData uri="http://schemas.openxmlformats.org/drawingml/2006/table">
            <a:tbl>
              <a:tblPr firstRow="1" bandRow="1">
                <a:tableStyleId>{5C22544A-7EE6-4342-B048-85BDC9FD1C3A}</a:tableStyleId>
              </a:tblPr>
              <a:tblGrid>
                <a:gridCol w="2591267"/>
                <a:gridCol w="449033"/>
                <a:gridCol w="449033"/>
                <a:gridCol w="449033"/>
                <a:gridCol w="449033"/>
                <a:gridCol w="449033"/>
                <a:gridCol w="449033"/>
                <a:gridCol w="449033"/>
                <a:gridCol w="449033"/>
                <a:gridCol w="449033"/>
                <a:gridCol w="449033"/>
                <a:gridCol w="449033"/>
                <a:gridCol w="449033"/>
              </a:tblGrid>
              <a:tr h="1535691">
                <a:tc>
                  <a:txBody>
                    <a:bodyPr/>
                    <a:lstStyle/>
                    <a:p>
                      <a:pPr algn="l"/>
                      <a:endParaRPr lang="en-US" sz="1600" dirty="0"/>
                    </a:p>
                  </a:txBody>
                  <a:tcPr anchor="ctr"/>
                </a:tc>
                <a:tc>
                  <a:txBody>
                    <a:bodyPr/>
                    <a:lstStyle/>
                    <a:p>
                      <a:pPr algn="l"/>
                      <a:r>
                        <a:rPr lang="en-US" sz="1600" dirty="0" smtClean="0"/>
                        <a:t>Extensibility of Functions</a:t>
                      </a:r>
                      <a:endParaRPr lang="en-US" sz="1600" dirty="0"/>
                    </a:p>
                  </a:txBody>
                  <a:tcPr vert="vert270" anchor="ctr"/>
                </a:tc>
                <a:tc>
                  <a:txBody>
                    <a:bodyPr/>
                    <a:lstStyle/>
                    <a:p>
                      <a:pPr algn="l"/>
                      <a:r>
                        <a:rPr lang="en-US" sz="1600" dirty="0" smtClean="0"/>
                        <a:t>Extensibility of</a:t>
                      </a:r>
                      <a:r>
                        <a:rPr lang="en-US" sz="1600" baseline="0" dirty="0" smtClean="0"/>
                        <a:t> Data</a:t>
                      </a:r>
                      <a:endParaRPr lang="en-US" sz="1600" dirty="0"/>
                    </a:p>
                  </a:txBody>
                  <a:tcPr vert="vert270" anchor="ctr"/>
                </a:tc>
                <a:tc>
                  <a:txBody>
                    <a:bodyPr/>
                    <a:lstStyle/>
                    <a:p>
                      <a:pPr algn="l"/>
                      <a:r>
                        <a:rPr lang="en-US" sz="1600" dirty="0" smtClean="0"/>
                        <a:t>Type Safe</a:t>
                      </a:r>
                      <a:endParaRPr lang="en-US" sz="1600" dirty="0"/>
                    </a:p>
                  </a:txBody>
                  <a:tcPr vert="vert270" anchor="ctr"/>
                </a:tc>
                <a:tc>
                  <a:txBody>
                    <a:bodyPr/>
                    <a:lstStyle/>
                    <a:p>
                      <a:pPr algn="l"/>
                      <a:r>
                        <a:rPr lang="en-US" sz="1600" dirty="0" smtClean="0"/>
                        <a:t>Multiple Inheritance</a:t>
                      </a:r>
                      <a:endParaRPr lang="en-US" sz="1600" dirty="0"/>
                    </a:p>
                  </a:txBody>
                  <a:tcPr vert="vert270" anchor="ctr"/>
                </a:tc>
                <a:tc>
                  <a:txBody>
                    <a:bodyPr/>
                    <a:lstStyle/>
                    <a:p>
                      <a:pPr algn="l"/>
                      <a:r>
                        <a:rPr lang="en-US" sz="1600" dirty="0" smtClean="0"/>
                        <a:t>Relational</a:t>
                      </a:r>
                      <a:endParaRPr lang="en-US" sz="1600" dirty="0"/>
                    </a:p>
                  </a:txBody>
                  <a:tcPr vert="vert270" anchor="ctr"/>
                </a:tc>
                <a:tc>
                  <a:txBody>
                    <a:bodyPr/>
                    <a:lstStyle/>
                    <a:p>
                      <a:pPr algn="l"/>
                      <a:r>
                        <a:rPr lang="en-US" sz="1600" dirty="0" smtClean="0"/>
                        <a:t>Nesting</a:t>
                      </a:r>
                      <a:endParaRPr lang="en-US" sz="1600" dirty="0"/>
                    </a:p>
                  </a:txBody>
                  <a:tcPr vert="vert270" anchor="ctr"/>
                </a:tc>
                <a:tc>
                  <a:txBody>
                    <a:bodyPr/>
                    <a:lstStyle/>
                    <a:p>
                      <a:pPr algn="l"/>
                      <a:r>
                        <a:rPr lang="en-US" sz="1600" dirty="0" smtClean="0"/>
                        <a:t>Retroactive</a:t>
                      </a:r>
                      <a:endParaRPr lang="en-US" sz="1600" dirty="0"/>
                    </a:p>
                  </a:txBody>
                  <a:tcPr vert="vert270" anchor="ctr"/>
                </a:tc>
                <a:tc>
                  <a:txBody>
                    <a:bodyPr/>
                    <a:lstStyle/>
                    <a:p>
                      <a:pPr algn="l"/>
                      <a:r>
                        <a:rPr lang="en-US" sz="1600" dirty="0" smtClean="0"/>
                        <a:t>Local Reasoning</a:t>
                      </a:r>
                      <a:endParaRPr lang="en-US" sz="1600" dirty="0"/>
                    </a:p>
                  </a:txBody>
                  <a:tcPr vert="vert270" anchor="ctr"/>
                </a:tc>
                <a:tc>
                  <a:txBody>
                    <a:bodyPr/>
                    <a:lstStyle/>
                    <a:p>
                      <a:pPr algn="l"/>
                      <a:r>
                        <a:rPr lang="en-US" sz="1600" dirty="0" smtClean="0"/>
                        <a:t>No Control</a:t>
                      </a:r>
                      <a:r>
                        <a:rPr lang="en-US" sz="1600" baseline="0" dirty="0" smtClean="0"/>
                        <a:t> </a:t>
                      </a:r>
                      <a:r>
                        <a:rPr lang="en-US" sz="1600" dirty="0" smtClean="0"/>
                        <a:t>Inversion</a:t>
                      </a:r>
                      <a:endParaRPr lang="en-US" sz="1600" dirty="0"/>
                    </a:p>
                  </a:txBody>
                  <a:tcPr vert="vert270" anchor="ctr"/>
                </a:tc>
                <a:tc>
                  <a:txBody>
                    <a:bodyPr/>
                    <a:lstStyle/>
                    <a:p>
                      <a:pPr algn="l"/>
                      <a:r>
                        <a:rPr lang="en-US" sz="1600" dirty="0" smtClean="0"/>
                        <a:t>Redundancy Checking</a:t>
                      </a:r>
                      <a:endParaRPr lang="en-US" sz="1600" dirty="0"/>
                    </a:p>
                  </a:txBody>
                  <a:tcPr vert="vert270" anchor="ctr"/>
                </a:tc>
                <a:tc>
                  <a:txBody>
                    <a:bodyPr/>
                    <a:lstStyle/>
                    <a:p>
                      <a:pPr algn="l"/>
                      <a:r>
                        <a:rPr lang="en-US" sz="1600" dirty="0" smtClean="0"/>
                        <a:t>Completeness Checking</a:t>
                      </a:r>
                      <a:endParaRPr lang="en-US" sz="1600" dirty="0"/>
                    </a:p>
                  </a:txBody>
                  <a:tcPr vert="vert270" anchor="ctr"/>
                </a:tc>
                <a:tc>
                  <a:txBody>
                    <a:bodyPr/>
                    <a:lstStyle/>
                    <a:p>
                      <a:pPr algn="l"/>
                      <a:r>
                        <a:rPr lang="en-US" sz="1600" dirty="0" smtClean="0"/>
                        <a:t>Speed in Cycles</a:t>
                      </a:r>
                      <a:endParaRPr lang="en-US" sz="1600" dirty="0"/>
                    </a:p>
                  </a:txBody>
                  <a:tcPr vert="vert270" anchor="ctr"/>
                </a:tc>
              </a:tr>
              <a:tr h="357238">
                <a:tc>
                  <a:txBody>
                    <a:bodyPr/>
                    <a:lstStyle/>
                    <a:p>
                      <a:r>
                        <a:rPr lang="en-US" dirty="0" smtClean="0"/>
                        <a:t>Virtual</a:t>
                      </a:r>
                      <a:r>
                        <a:rPr lang="en-US" baseline="0" dirty="0" smtClean="0"/>
                        <a:t> Functions</a:t>
                      </a:r>
                      <a:endParaRPr lang="en-US" dirty="0"/>
                    </a:p>
                  </a:txBody>
                  <a:tcP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p>
                  </a:txBody>
                  <a:tcPr marL="0" marR="0" marT="0" marB="0" anchor="ctr"/>
                </a:tc>
                <a:tc>
                  <a:txBody>
                    <a:bodyPr/>
                    <a:lstStyle/>
                    <a:p>
                      <a:pPr algn="ct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29</a:t>
                      </a:r>
                      <a:endParaRPr lang="en-US" sz="1800" dirty="0">
                        <a:solidFill>
                          <a:schemeClr val="tx2"/>
                        </a:solidFill>
                      </a:endParaRPr>
                    </a:p>
                  </a:txBody>
                  <a:tcPr marL="0" marR="0" marT="0" marB="0" anchor="ctr"/>
                </a:tc>
              </a:tr>
              <a:tr h="357238">
                <a:tc>
                  <a:txBody>
                    <a:bodyPr/>
                    <a:lstStyle/>
                    <a:p>
                      <a:r>
                        <a:rPr lang="en-US" dirty="0" smtClean="0"/>
                        <a:t>Visitor</a:t>
                      </a:r>
                      <a:r>
                        <a:rPr lang="en-US" baseline="0" dirty="0" smtClean="0"/>
                        <a:t> Design Pattern</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rgbClr val="7030A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rgbClr val="7030A0"/>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chemeClr val="tx1">
                            <a:lumMod val="60000"/>
                            <a:lumOff val="40000"/>
                          </a:schemeClr>
                        </a:solidFill>
                      </a:endParaRPr>
                    </a:p>
                  </a:txBody>
                  <a:tcPr marL="0" marR="0" marT="0" marB="0" anchor="ctr"/>
                </a:tc>
                <a:tc>
                  <a:txBody>
                    <a:bodyPr/>
                    <a:lstStyle/>
                    <a:p>
                      <a:pPr algn="ct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55</a:t>
                      </a:r>
                      <a:endParaRPr lang="en-US" sz="1800" dirty="0">
                        <a:solidFill>
                          <a:schemeClr val="tx2"/>
                        </a:solidFill>
                      </a:endParaRPr>
                    </a:p>
                  </a:txBody>
                  <a:tcPr marL="0" marR="0" marT="0" marB="0" anchor="ctr"/>
                </a:tc>
              </a:tr>
              <a:tr h="357238">
                <a:tc>
                  <a:txBody>
                    <a:bodyPr/>
                    <a:lstStyle/>
                    <a:p>
                      <a:r>
                        <a:rPr lang="en-US" dirty="0" smtClean="0"/>
                        <a:t>Open Pattern</a:t>
                      </a:r>
                      <a:r>
                        <a:rPr lang="en-US" baseline="0" dirty="0" smtClean="0"/>
                        <a:t> Matching</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7030A0"/>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1800" dirty="0" smtClean="0">
                          <a:solidFill>
                            <a:schemeClr val="tx2"/>
                          </a:solidFill>
                        </a:rPr>
                        <a:t>70</a:t>
                      </a:r>
                      <a:endParaRPr lang="en-US" sz="1800" dirty="0">
                        <a:solidFill>
                          <a:schemeClr val="tx2"/>
                        </a:solidFill>
                      </a:endParaRPr>
                    </a:p>
                  </a:txBody>
                  <a:tcPr marL="0" marR="0" marT="0" marB="0" anchor="ctr"/>
                </a:tc>
              </a:tr>
              <a:tr h="357238">
                <a:tc>
                  <a:txBody>
                    <a:bodyPr/>
                    <a:lstStyle/>
                    <a:p>
                      <a:r>
                        <a:rPr lang="en-US" dirty="0" smtClean="0"/>
                        <a:t>Open Multi-methods</a:t>
                      </a:r>
                      <a:endParaRPr lang="en-US" dirty="0"/>
                    </a:p>
                  </a:txBody>
                  <a:tcP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2400" dirty="0" smtClean="0">
                          <a:solidFill>
                            <a:srgbClr val="FF0000"/>
                          </a:solidFill>
                        </a:rPr>
                        <a:t>−</a:t>
                      </a:r>
                      <a:endParaRPr lang="en-US" sz="2400" dirty="0">
                        <a:solidFill>
                          <a:srgbClr val="FF0000"/>
                        </a:solidFill>
                      </a:endParaRPr>
                    </a:p>
                  </a:txBody>
                  <a:tcPr marL="0" marR="0" marT="0" marB="0" anchor="ctr"/>
                </a:tc>
                <a:tc>
                  <a:txBody>
                    <a:bodyPr/>
                    <a:lstStyle/>
                    <a:p>
                      <a:pPr algn="ctr"/>
                      <a:r>
                        <a:rPr lang="en-US" sz="2400" dirty="0" smtClean="0">
                          <a:solidFill>
                            <a:srgbClr val="FF0000"/>
                          </a:solidFill>
                        </a:rPr>
                        <a:t>−</a:t>
                      </a:r>
                      <a:endParaRPr lang="en-US" sz="2400" dirty="0"/>
                    </a:p>
                  </a:txBody>
                  <a:tcPr marL="0" marR="0" marT="0" marB="0" anchor="ctr"/>
                </a:tc>
                <a:tc>
                  <a:txBody>
                    <a:bodyPr/>
                    <a:lstStyle/>
                    <a:p>
                      <a:pPr algn="ctr"/>
                      <a:endParaRPr lang="en-US" sz="2400" dirty="0">
                        <a:solidFill>
                          <a:srgbClr val="FF0000"/>
                        </a:solidFill>
                      </a:endParaRPr>
                    </a:p>
                  </a:txBody>
                  <a:tcPr marL="0" marR="0" marT="0" marB="0" anchor="ctr"/>
                </a:tc>
                <a:tc>
                  <a:txBody>
                    <a:bodyPr/>
                    <a:lstStyle/>
                    <a:p>
                      <a:pPr algn="ctr"/>
                      <a:r>
                        <a:rPr lang="en-US" sz="2400" dirty="0" smtClean="0">
                          <a:solidFill>
                            <a:schemeClr val="tx1">
                              <a:lumMod val="60000"/>
                              <a:lumOff val="40000"/>
                            </a:schemeClr>
                          </a:solidFill>
                        </a:rPr>
                        <a:t>+</a:t>
                      </a:r>
                      <a:endParaRPr lang="en-US" sz="2400" dirty="0">
                        <a:solidFill>
                          <a:schemeClr val="tx1">
                            <a:lumMod val="60000"/>
                            <a:lumOff val="40000"/>
                          </a:schemeClr>
                        </a:solidFill>
                      </a:endParaRPr>
                    </a:p>
                  </a:txBody>
                  <a:tcPr marL="0" marR="0" marT="0" marB="0" anchor="ctr"/>
                </a:tc>
                <a:tc>
                  <a:txBody>
                    <a:bodyPr/>
                    <a:lstStyle/>
                    <a:p>
                      <a:pPr algn="ctr"/>
                      <a:r>
                        <a:rPr lang="en-US" sz="1800" dirty="0" smtClean="0">
                          <a:solidFill>
                            <a:schemeClr val="tx2"/>
                          </a:solidFill>
                        </a:rPr>
                        <a:t>38</a:t>
                      </a:r>
                      <a:endParaRPr lang="en-US" sz="1800" dirty="0">
                        <a:solidFill>
                          <a:schemeClr val="tx2"/>
                        </a:solidFill>
                      </a:endParaRPr>
                    </a:p>
                  </a:txBody>
                  <a:tcPr marL="0" marR="0" marT="0" marB="0" anchor="ctr"/>
                </a:tc>
              </a:tr>
            </a:tbl>
          </a:graphicData>
        </a:graphic>
      </p:graphicFrame>
      <p:sp>
        <p:nvSpPr>
          <p:cNvPr id="6" name="Slide Number Placeholder 5"/>
          <p:cNvSpPr>
            <a:spLocks noGrp="1"/>
          </p:cNvSpPr>
          <p:nvPr>
            <p:ph type="sldNum" sz="quarter" idx="12"/>
          </p:nvPr>
        </p:nvSpPr>
        <p:spPr/>
        <p:txBody>
          <a:bodyPr/>
          <a:lstStyle/>
          <a:p>
            <a:fld id="{A15218F7-2310-456D-A54D-B5ACEA070EA4}" type="slidenum">
              <a:rPr lang="en-US" smtClean="0"/>
              <a:pPr/>
              <a:t>36</a:t>
            </a:fld>
            <a:endParaRPr lang="en-US" dirty="0"/>
          </a:p>
        </p:txBody>
      </p:sp>
      <p:sp>
        <p:nvSpPr>
          <p:cNvPr id="2" name="Footer Placeholder 1"/>
          <p:cNvSpPr>
            <a:spLocks noGrp="1"/>
          </p:cNvSpPr>
          <p:nvPr>
            <p:ph type="ftr" sz="quarter" idx="11"/>
          </p:nvPr>
        </p:nvSpPr>
        <p:spPr/>
        <p:txBody>
          <a:bodyPr/>
          <a:lstStyle/>
          <a:p>
            <a:r>
              <a:rPr lang="en-US" smtClean="0"/>
              <a:t>Yuriy Solodkyy: Simplifying the Analysis of C++ Programs</a:t>
            </a:r>
            <a:endParaRPr lang="en-US" dirty="0"/>
          </a:p>
        </p:txBody>
      </p:sp>
    </p:spTree>
    <p:extLst>
      <p:ext uri="{BB962C8B-B14F-4D97-AF65-F5344CB8AC3E}">
        <p14:creationId xmlns:p14="http://schemas.microsoft.com/office/powerpoint/2010/main" val="6393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000" dirty="0" smtClean="0"/>
              <a:t>Visitor Design Pattern</a:t>
            </a:r>
            <a:endParaRPr lang="en-US" sz="2000" dirty="0"/>
          </a:p>
          <a:p>
            <a:pPr lvl="1"/>
            <a:r>
              <a:rPr lang="en-US" sz="1800" dirty="0" smtClean="0"/>
              <a:t>Unnecessarily complicates things</a:t>
            </a:r>
          </a:p>
          <a:p>
            <a:pPr lvl="1"/>
            <a:r>
              <a:rPr lang="en-US" sz="1800" dirty="0" smtClean="0"/>
              <a:t>Extremely hard to teach to novices</a:t>
            </a:r>
          </a:p>
          <a:p>
            <a:pPr lvl="1"/>
            <a:r>
              <a:rPr lang="en-US" sz="1800" dirty="0" smtClean="0"/>
              <a:t>Expert friendly</a:t>
            </a:r>
            <a:endParaRPr lang="en-US" sz="1800" dirty="0"/>
          </a:p>
          <a:p>
            <a:r>
              <a:rPr lang="en-US" sz="2000" dirty="0"/>
              <a:t>Open Pattern Matching</a:t>
            </a:r>
          </a:p>
          <a:p>
            <a:pPr lvl="1"/>
            <a:r>
              <a:rPr lang="en-US" sz="1800" dirty="0" smtClean="0"/>
              <a:t>Keeps simple things simple</a:t>
            </a:r>
          </a:p>
          <a:p>
            <a:pPr lvl="1"/>
            <a:r>
              <a:rPr lang="en-US" sz="1800" dirty="0" smtClean="0"/>
              <a:t>Does not sacrifice the performance</a:t>
            </a:r>
          </a:p>
          <a:p>
            <a:pPr lvl="1"/>
            <a:r>
              <a:rPr lang="en-US" sz="1800" dirty="0" smtClean="0"/>
              <a:t>Easy to teach novices</a:t>
            </a:r>
          </a:p>
          <a:p>
            <a:pPr lvl="1"/>
            <a:r>
              <a:rPr lang="en-US" sz="1800" dirty="0" smtClean="0"/>
              <a:t>Also available as a library solution</a:t>
            </a:r>
            <a:endParaRPr lang="en-US" sz="1800" dirty="0"/>
          </a:p>
          <a:p>
            <a:r>
              <a:rPr lang="en-US" sz="2000" dirty="0"/>
              <a:t>Open Multi-Methods</a:t>
            </a:r>
          </a:p>
          <a:p>
            <a:pPr lvl="1"/>
            <a:r>
              <a:rPr lang="en-US" sz="1800" dirty="0" smtClean="0"/>
              <a:t>Keeps simple things simple</a:t>
            </a:r>
          </a:p>
          <a:p>
            <a:pPr lvl="1"/>
            <a:r>
              <a:rPr lang="en-US" sz="1800" dirty="0" smtClean="0"/>
              <a:t>Ultimate performance</a:t>
            </a:r>
          </a:p>
          <a:p>
            <a:pPr lvl="1"/>
            <a:r>
              <a:rPr lang="en-US" sz="1800" dirty="0" smtClean="0"/>
              <a:t>Integrates with the rest of the language</a:t>
            </a:r>
            <a:endParaRPr lang="en-US" sz="1800" dirty="0"/>
          </a:p>
        </p:txBody>
      </p:sp>
      <p:sp>
        <p:nvSpPr>
          <p:cNvPr id="4" name="Footer Placeholder 3"/>
          <p:cNvSpPr>
            <a:spLocks noGrp="1"/>
          </p:cNvSpPr>
          <p:nvPr>
            <p:ph type="ftr" sz="quarter" idx="11"/>
          </p:nvPr>
        </p:nvSpPr>
        <p:spPr/>
        <p:txBody>
          <a:bodyPr/>
          <a:lstStyle/>
          <a:p>
            <a:r>
              <a:rPr lang="en-US" smtClean="0"/>
              <a:t>Yuriy Solodkyy: Simplifying the Analysis of C++ Programs</a:t>
            </a:r>
            <a:endParaRPr lang="en-US" dirty="0"/>
          </a:p>
        </p:txBody>
      </p:sp>
      <p:sp>
        <p:nvSpPr>
          <p:cNvPr id="5" name="Slide Number Placeholder 4"/>
          <p:cNvSpPr>
            <a:spLocks noGrp="1"/>
          </p:cNvSpPr>
          <p:nvPr>
            <p:ph type="sldNum" sz="quarter" idx="12"/>
          </p:nvPr>
        </p:nvSpPr>
        <p:spPr/>
        <p:txBody>
          <a:bodyPr/>
          <a:lstStyle/>
          <a:p>
            <a:fld id="{A15218F7-2310-456D-A54D-B5ACEA070EA4}" type="slidenum">
              <a:rPr lang="en-US" smtClean="0"/>
              <a:pPr/>
              <a:t>37</a:t>
            </a:fld>
            <a:endParaRPr lang="en-US" dirty="0"/>
          </a:p>
        </p:txBody>
      </p:sp>
    </p:spTree>
    <p:extLst>
      <p:ext uri="{BB962C8B-B14F-4D97-AF65-F5344CB8AC3E}">
        <p14:creationId xmlns:p14="http://schemas.microsoft.com/office/powerpoint/2010/main" val="164656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a:t>
            </a:r>
            <a:endParaRPr lang="en-US" dirty="0"/>
          </a:p>
        </p:txBody>
      </p:sp>
      <p:sp>
        <p:nvSpPr>
          <p:cNvPr id="3" name="Content Placeholder 2"/>
          <p:cNvSpPr>
            <a:spLocks noGrp="1"/>
          </p:cNvSpPr>
          <p:nvPr>
            <p:ph idx="1"/>
          </p:nvPr>
        </p:nvSpPr>
        <p:spPr/>
        <p:txBody>
          <a:bodyPr>
            <a:normAutofit/>
          </a:bodyPr>
          <a:lstStyle/>
          <a:p>
            <a:r>
              <a:rPr lang="en-US" dirty="0" smtClean="0"/>
              <a:t>Grammar</a:t>
            </a:r>
          </a:p>
          <a:p>
            <a:pPr marL="457200" lvl="1" indent="0">
              <a:buNone/>
            </a:pPr>
            <a:r>
              <a:rPr lang="en-US" sz="2200" dirty="0">
                <a:solidFill>
                  <a:srgbClr val="008000"/>
                </a:solidFill>
                <a:latin typeface="Consolas" panose="020B0609020204030204" pitchFamily="49" charset="0"/>
              </a:rPr>
              <a:t>// Abstract syntax of </a:t>
            </a:r>
            <a:r>
              <a:rPr lang="en-US" sz="2200" dirty="0" err="1">
                <a:solidFill>
                  <a:srgbClr val="008000"/>
                </a:solidFill>
                <a:latin typeface="Consolas" panose="020B0609020204030204" pitchFamily="49" charset="0"/>
              </a:rPr>
              <a:t>boolean</a:t>
            </a:r>
            <a:r>
              <a:rPr lang="en-US" sz="2200" dirty="0">
                <a:solidFill>
                  <a:srgbClr val="008000"/>
                </a:solidFill>
                <a:latin typeface="Consolas" panose="020B0609020204030204" pitchFamily="49" charset="0"/>
              </a:rPr>
              <a:t> expressions</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VarExp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ValExp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NotExp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AndExp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OrExp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VarExp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'A'</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'B'</a:t>
            </a:r>
            <a:r>
              <a:rPr lang="en-US" sz="2200" dirty="0">
                <a:solidFill>
                  <a:prstClr val="black"/>
                </a:solidFill>
                <a:latin typeface="Consolas" panose="020B0609020204030204" pitchFamily="49" charset="0"/>
              </a:rPr>
              <a:t> | ... | </a:t>
            </a:r>
            <a:r>
              <a:rPr lang="en-US" sz="2200" dirty="0">
                <a:solidFill>
                  <a:srgbClr val="A31515"/>
                </a:solidFill>
                <a:latin typeface="Consolas" panose="020B0609020204030204" pitchFamily="49" charset="0"/>
              </a:rPr>
              <a:t>'Z'</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ValExp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'true'</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'false'</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NotExp</a:t>
            </a:r>
            <a:r>
              <a:rPr lang="en-US" sz="2200" dirty="0">
                <a:solidFill>
                  <a:prstClr val="black"/>
                </a:solidFill>
                <a:latin typeface="Consolas" panose="020B0609020204030204" pitchFamily="49" charset="0"/>
              </a:rPr>
              <a:t>  ::= </a:t>
            </a:r>
            <a:r>
              <a:rPr lang="en-US" sz="2200" dirty="0">
                <a:solidFill>
                  <a:srgbClr val="A31515"/>
                </a:solidFill>
                <a:latin typeface="Consolas" panose="020B0609020204030204" pitchFamily="49" charset="0"/>
              </a:rPr>
              <a:t>'not'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AndExp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'and'</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BoolExp</a:t>
            </a:r>
            <a:endParaRPr lang="en-US" sz="2200" dirty="0">
              <a:solidFill>
                <a:prstClr val="black"/>
              </a:solidFill>
              <a:latin typeface="Consolas" panose="020B0609020204030204" pitchFamily="49" charset="0"/>
            </a:endParaRPr>
          </a:p>
          <a:p>
            <a:pPr marL="457200" lvl="1" indent="0">
              <a:buNone/>
            </a:pPr>
            <a:r>
              <a:rPr lang="en-US" sz="2200" dirty="0" err="1">
                <a:solidFill>
                  <a:prstClr val="black"/>
                </a:solidFill>
                <a:latin typeface="Consolas" panose="020B0609020204030204" pitchFamily="49" charset="0"/>
              </a:rPr>
              <a:t>OrExp</a:t>
            </a:r>
            <a:r>
              <a:rPr lang="en-US" sz="2200" dirty="0">
                <a:solidFill>
                  <a:prstClr val="black"/>
                </a:solidFill>
                <a:latin typeface="Consolas" panose="020B0609020204030204" pitchFamily="49" charset="0"/>
              </a:rPr>
              <a:t>   ::= </a:t>
            </a:r>
            <a:r>
              <a:rPr lang="en-US" sz="2200" dirty="0" err="1">
                <a:solidFill>
                  <a:prstClr val="black"/>
                </a:solidFill>
                <a:latin typeface="Consolas" panose="020B0609020204030204" pitchFamily="49" charset="0"/>
              </a:rPr>
              <a:t>BoolExp</a:t>
            </a:r>
            <a:r>
              <a:rPr lang="en-US" sz="2200" dirty="0">
                <a:solidFill>
                  <a:prstClr val="black"/>
                </a:solidFill>
                <a:latin typeface="Consolas" panose="020B0609020204030204" pitchFamily="49" charset="0"/>
              </a:rPr>
              <a:t> </a:t>
            </a:r>
            <a:r>
              <a:rPr lang="en-US" sz="2200" dirty="0" smtClean="0">
                <a:solidFill>
                  <a:srgbClr val="A31515"/>
                </a:solidFill>
                <a:latin typeface="Consolas" panose="020B0609020204030204" pitchFamily="49" charset="0"/>
              </a:rPr>
              <a:t>'or‘ </a:t>
            </a:r>
            <a:r>
              <a:rPr lang="en-US" sz="2200" dirty="0" smtClean="0">
                <a:solidFill>
                  <a:prstClr val="black"/>
                </a:solidFill>
                <a:latin typeface="Consolas" panose="020B0609020204030204" pitchFamily="49" charset="0"/>
              </a:rPr>
              <a:t> </a:t>
            </a:r>
            <a:r>
              <a:rPr lang="en-US" sz="2200" dirty="0" err="1" smtClean="0">
                <a:solidFill>
                  <a:prstClr val="black"/>
                </a:solidFill>
                <a:latin typeface="Consolas" panose="020B0609020204030204" pitchFamily="49" charset="0"/>
              </a:rPr>
              <a:t>BoolExp</a:t>
            </a:r>
            <a:endParaRPr lang="en-US" dirty="0" smtClean="0"/>
          </a:p>
          <a:p>
            <a:r>
              <a:rPr lang="en-US" dirty="0" smtClean="0"/>
              <a:t>Expression tree</a:t>
            </a:r>
          </a:p>
          <a:p>
            <a:r>
              <a:rPr lang="en-US" dirty="0" smtClean="0"/>
              <a:t>C++ definitions</a:t>
            </a:r>
            <a:endParaRPr lang="en-US"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4</a:t>
            </a:fld>
            <a:endParaRPr lang="en-US"/>
          </a:p>
        </p:txBody>
      </p:sp>
    </p:spTree>
    <p:extLst>
      <p:ext uri="{BB962C8B-B14F-4D97-AF65-F5344CB8AC3E}">
        <p14:creationId xmlns:p14="http://schemas.microsoft.com/office/powerpoint/2010/main" val="357824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 Perfect Interface</a:t>
            </a:r>
            <a:endParaRPr lang="en-US" dirty="0"/>
          </a:p>
        </p:txBody>
      </p:sp>
      <p:sp>
        <p:nvSpPr>
          <p:cNvPr id="3" name="Content Placeholder 2"/>
          <p:cNvSpPr>
            <a:spLocks noGrp="1"/>
          </p:cNvSpPr>
          <p:nvPr>
            <p:ph idx="1"/>
          </p:nvPr>
        </p:nvSpPr>
        <p:spPr/>
        <p:txBody>
          <a:bodyPr>
            <a:normAutofit fontScale="85000" lnSpcReduction="10000"/>
          </a:bodyPr>
          <a:lstStyle/>
          <a:p>
            <a:pPr marL="0" indent="0">
              <a:lnSpc>
                <a:spcPct val="110000"/>
              </a:lnSpc>
              <a:spcBef>
                <a:spcPts val="0"/>
              </a:spcBef>
              <a:buNone/>
            </a:pP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endParaRPr lang="en-US" dirty="0">
              <a:solidFill>
                <a:prstClr val="black"/>
              </a:solidFill>
              <a:latin typeface="Consolas" panose="020B0609020204030204" pitchFamily="49" charset="0"/>
            </a:endParaRPr>
          </a:p>
          <a:p>
            <a:pPr marL="0" indent="0">
              <a:lnSpc>
                <a:spcPct val="110000"/>
              </a:lnSpc>
              <a:spcBef>
                <a:spcPts val="0"/>
              </a:spcBef>
              <a:buNone/>
            </a:pPr>
            <a:r>
              <a:rPr lang="en-US" dirty="0">
                <a:solidFill>
                  <a:prstClr val="black"/>
                </a:solidFill>
                <a:latin typeface="Consolas" panose="020B0609020204030204" pitchFamily="49" charset="0"/>
              </a:rPr>
              <a:t>{</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print()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copy()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bool</a:t>
            </a:r>
            <a:r>
              <a:rPr lang="en-US" dirty="0">
                <a:solidFill>
                  <a:prstClr val="black"/>
                </a:solidFill>
                <a:latin typeface="Consolas" panose="020B0609020204030204" pitchFamily="49" charset="0"/>
              </a:rPr>
              <a:t>     </a:t>
            </a:r>
            <a:r>
              <a:rPr lang="en-US" dirty="0" err="1" smtClean="0">
                <a:solidFill>
                  <a:prstClr val="black"/>
                </a:solidFill>
                <a:latin typeface="Consolas" panose="020B0609020204030204" pitchFamily="49" charset="0"/>
              </a:rPr>
              <a:t>eval</a:t>
            </a:r>
            <a:r>
              <a:rPr lang="en-US" dirty="0" smtClean="0">
                <a:solidFill>
                  <a:prstClr val="black"/>
                </a:solidFill>
                <a:latin typeface="Consolas" panose="020B0609020204030204" pitchFamily="49" charset="0"/>
              </a:rPr>
              <a:t>(Context</a:t>
            </a:r>
            <a:r>
              <a:rPr lang="en-US" dirty="0">
                <a:solidFill>
                  <a:prstClr val="black"/>
                </a:solidFill>
                <a:latin typeface="Consolas" panose="020B0609020204030204" pitchFamily="49" charset="0"/>
              </a:rPr>
              <a:t>&amp;) </a:t>
            </a:r>
            <a:r>
              <a:rPr lang="en-US" dirty="0" smtClean="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replace(</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inplace</a:t>
            </a:r>
            <a:r>
              <a:rPr lang="en-US" dirty="0">
                <a:solidFill>
                  <a:prstClr val="black"/>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bool</a:t>
            </a:r>
            <a:r>
              <a:rPr lang="en-US" dirty="0">
                <a:solidFill>
                  <a:prstClr val="black"/>
                </a:solidFill>
                <a:latin typeface="Consolas" panose="020B0609020204030204" pitchFamily="49" charset="0"/>
              </a:rPr>
              <a:t>     equal(</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bool</a:t>
            </a:r>
            <a:r>
              <a:rPr lang="en-US" dirty="0">
                <a:solidFill>
                  <a:prstClr val="black"/>
                </a:solidFill>
                <a:latin typeface="Consolas" panose="020B0609020204030204" pitchFamily="49" charset="0"/>
              </a:rPr>
              <a:t>     match(</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BoolExp</a:t>
            </a:r>
            <a:r>
              <a:rPr lang="en-US" dirty="0">
                <a:solidFill>
                  <a:prstClr val="black"/>
                </a:solidFill>
                <a:latin typeface="Consolas" panose="020B0609020204030204" pitchFamily="49" charset="0"/>
              </a:rPr>
              <a:t>*, Assignments&amp;)  </a:t>
            </a:r>
            <a:r>
              <a:rPr lang="en-US" dirty="0" err="1">
                <a:solidFill>
                  <a:srgbClr val="0000FF"/>
                </a:solidFill>
                <a:latin typeface="Consolas" panose="020B0609020204030204" pitchFamily="49" charset="0"/>
              </a:rPr>
              <a:t>const</a:t>
            </a:r>
            <a:r>
              <a:rPr lang="en-US" dirty="0">
                <a:solidFill>
                  <a:prstClr val="black"/>
                </a:solidFill>
                <a:latin typeface="Consolas" panose="020B0609020204030204" pitchFamily="49" charset="0"/>
              </a:rPr>
              <a:t> = 0;</a:t>
            </a:r>
          </a:p>
          <a:p>
            <a:pPr marL="0" indent="0">
              <a:lnSpc>
                <a:spcPct val="110000"/>
              </a:lnSpc>
              <a:spcBef>
                <a:spcPts val="0"/>
              </a:spcBef>
              <a:buNone/>
            </a:pPr>
            <a:r>
              <a:rPr lang="en-US" dirty="0" smtClean="0">
                <a:solidFill>
                  <a:prstClr val="black"/>
                </a:solidFill>
                <a:latin typeface="Consolas" panose="020B0609020204030204" pitchFamily="49" charset="0"/>
              </a:rPr>
              <a:t>};</a:t>
            </a:r>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5</a:t>
            </a:fld>
            <a:endParaRPr lang="en-US"/>
          </a:p>
        </p:txBody>
      </p:sp>
      <p:sp>
        <p:nvSpPr>
          <p:cNvPr id="6" name="TextBox 5"/>
          <p:cNvSpPr txBox="1"/>
          <p:nvPr/>
        </p:nvSpPr>
        <p:spPr>
          <a:xfrm>
            <a:off x="6096000" y="4863404"/>
            <a:ext cx="5827511" cy="954107"/>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Did I miss any?</a:t>
            </a:r>
            <a:endParaRPr lang="en-US" sz="2800" dirty="0"/>
          </a:p>
        </p:txBody>
      </p:sp>
    </p:spTree>
    <p:extLst>
      <p:ext uri="{BB962C8B-B14F-4D97-AF65-F5344CB8AC3E}">
        <p14:creationId xmlns:p14="http://schemas.microsoft.com/office/powerpoint/2010/main" val="406923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Example: Perfect Interface</a:t>
            </a:r>
            <a:endParaRPr lang="en-US" dirty="0"/>
          </a:p>
        </p:txBody>
      </p:sp>
      <p:sp>
        <p:nvSpPr>
          <p:cNvPr id="3" name="Content Placeholder 2"/>
          <p:cNvSpPr>
            <a:spLocks noGrp="1"/>
          </p:cNvSpPr>
          <p:nvPr>
            <p:ph idx="1"/>
          </p:nvPr>
        </p:nvSpPr>
        <p:spPr/>
        <p:txBody>
          <a:bodyPr>
            <a:noAutofit/>
          </a:bodyPr>
          <a:lstStyle/>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VarExp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string   name;  </a:t>
            </a:r>
            <a:r>
              <a:rPr lang="en-US" sz="2400" dirty="0">
                <a:solidFill>
                  <a:prstClr val="black"/>
                </a:solidFill>
                <a:latin typeface="Consolas" panose="020B0609020204030204" pitchFamily="49" charset="0"/>
              </a:rPr>
              <a:t>};</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ValExp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value</a:t>
            </a:r>
            <a:r>
              <a:rPr lang="en-US" sz="2400" dirty="0">
                <a:solidFill>
                  <a:prstClr val="black"/>
                </a:solidFill>
                <a:latin typeface="Consolas" panose="020B0609020204030204" pitchFamily="49" charset="0"/>
              </a:rPr>
              <a:t>; };</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a:t>
            </a:r>
            <a:r>
              <a:rPr lang="en-US" sz="2400" dirty="0" smtClean="0">
                <a:solidFill>
                  <a:prstClr val="black"/>
                </a:solidFill>
                <a:latin typeface="Consolas" panose="020B0609020204030204" pitchFamily="49" charset="0"/>
              </a:rPr>
              <a:t>; };</a:t>
            </a:r>
            <a:endParaRPr lang="en-US" sz="2400" dirty="0">
              <a:solidFill>
                <a:prstClr val="black"/>
              </a:solidFill>
              <a:latin typeface="Consolas" panose="020B0609020204030204" pitchFamily="49" charset="0"/>
            </a:endParaRP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AndExp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e1;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e2; };</a:t>
            </a:r>
          </a:p>
          <a:p>
            <a:pPr marL="0" indent="0">
              <a:lnSpc>
                <a:spcPct val="110000"/>
              </a:lnSpc>
              <a:spcBef>
                <a:spcPts val="0"/>
              </a:spcBef>
              <a:buNone/>
            </a:pPr>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OrExp</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e1;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e2; </a:t>
            </a:r>
            <a:r>
              <a:rPr lang="en-US" sz="2400" dirty="0" smtClean="0">
                <a:solidFill>
                  <a:prstClr val="black"/>
                </a:solidFill>
                <a:latin typeface="Consolas" panose="020B0609020204030204" pitchFamily="49" charset="0"/>
              </a:rPr>
              <a:t>};</a:t>
            </a:r>
          </a:p>
          <a:p>
            <a:pPr marL="0" indent="0">
              <a:lnSpc>
                <a:spcPct val="110000"/>
              </a:lnSpc>
              <a:spcBef>
                <a:spcPts val="0"/>
              </a:spcBef>
              <a:buNone/>
            </a:pPr>
            <a:endParaRPr lang="en-US" sz="2400" dirty="0">
              <a:solidFill>
                <a:prstClr val="black"/>
              </a:solidFill>
              <a:latin typeface="Consolas" panose="020B0609020204030204" pitchFamily="49" charset="0"/>
            </a:endParaRPr>
          </a:p>
          <a:p>
            <a:pPr marL="0" indent="0">
              <a:lnSpc>
                <a:spcPct val="100000"/>
              </a:lnSpc>
              <a:spcBef>
                <a:spcPts val="0"/>
              </a:spcBef>
              <a:buNone/>
            </a:pPr>
            <a:r>
              <a:rPr lang="en-US" sz="2400" dirty="0">
                <a:solidFill>
                  <a:srgbClr val="0000FF"/>
                </a:solidFill>
                <a:latin typeface="Consolas" panose="020B0609020204030204" pitchFamily="49" charset="0"/>
              </a:rPr>
              <a:t>void</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::print()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a:solidFill>
                  <a:prstClr val="black"/>
                </a:solidFill>
                <a:latin typeface="Consolas" panose="020B0609020204030204" pitchFamily="49" charset="0"/>
              </a:rPr>
              <a:t>; e-&gt;print(); }</a:t>
            </a:r>
          </a:p>
          <a:p>
            <a:pPr marL="0" indent="0">
              <a:lnSpc>
                <a:spcPct val="100000"/>
              </a:lnSpc>
              <a:spcBef>
                <a:spcPts val="0"/>
              </a:spcBef>
              <a:buNone/>
            </a:pP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::copy()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(e-&gt;copy()); }</a:t>
            </a:r>
          </a:p>
          <a:p>
            <a:pPr marL="0" indent="0">
              <a:lnSpc>
                <a:spcPct val="100000"/>
              </a:lnSpc>
              <a:spcBef>
                <a:spcPts val="0"/>
              </a:spcBef>
              <a:buNone/>
            </a:pPr>
            <a:r>
              <a:rPr lang="en-US" sz="2400" dirty="0" err="1">
                <a:solidFill>
                  <a:srgbClr val="0000FF"/>
                </a:solidFill>
                <a:latin typeface="Consolas" panose="020B0609020204030204" pitchFamily="49" charset="0"/>
              </a:rPr>
              <a:t>bool</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a:t>
            </a:r>
            <a:r>
              <a:rPr lang="en-US" sz="2400" dirty="0" err="1" smtClean="0">
                <a:solidFill>
                  <a:prstClr val="black"/>
                </a:solidFill>
                <a:latin typeface="Consolas" panose="020B0609020204030204" pitchFamily="49" charset="0"/>
              </a:rPr>
              <a:t>eval</a:t>
            </a:r>
            <a:r>
              <a:rPr lang="en-US" sz="2400" dirty="0" smtClean="0">
                <a:solidFill>
                  <a:prstClr val="black"/>
                </a:solidFill>
                <a:latin typeface="Consolas" panose="020B0609020204030204" pitchFamily="49" charset="0"/>
              </a:rPr>
              <a:t>(Context</a:t>
            </a:r>
            <a:r>
              <a:rPr lang="en-US" sz="2400" dirty="0">
                <a:solidFill>
                  <a:prstClr val="black"/>
                </a:solidFill>
                <a:latin typeface="Consolas" panose="020B0609020204030204" pitchFamily="49" charset="0"/>
              </a:rPr>
              <a:t>&amp; c)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!e-&gt;</a:t>
            </a:r>
            <a:r>
              <a:rPr lang="en-US" sz="2400" dirty="0" err="1" smtClean="0">
                <a:solidFill>
                  <a:prstClr val="black"/>
                </a:solidFill>
                <a:latin typeface="Consolas" panose="020B0609020204030204" pitchFamily="49" charset="0"/>
              </a:rPr>
              <a:t>eval</a:t>
            </a:r>
            <a:r>
              <a:rPr lang="en-US" sz="2400" dirty="0" smtClean="0">
                <a:solidFill>
                  <a:prstClr val="black"/>
                </a:solidFill>
                <a:latin typeface="Consolas" panose="020B0609020204030204" pitchFamily="49" charset="0"/>
              </a:rPr>
              <a:t>(c</a:t>
            </a:r>
            <a:r>
              <a:rPr lang="en-US" sz="2400" dirty="0">
                <a:solidFill>
                  <a:prstClr val="black"/>
                </a:solidFill>
                <a:latin typeface="Consolas" panose="020B0609020204030204" pitchFamily="49" charset="0"/>
              </a:rPr>
              <a:t>); }</a:t>
            </a:r>
          </a:p>
          <a:p>
            <a:pPr marL="0" indent="0">
              <a:lnSpc>
                <a:spcPct val="100000"/>
              </a:lnSpc>
              <a:spcBef>
                <a:spcPts val="0"/>
              </a:spcBef>
              <a:buNone/>
            </a:pP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::replace(</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prstClr val="black"/>
                </a:solidFill>
                <a:latin typeface="Consolas" panose="020B0609020204030204" pitchFamily="49" charset="0"/>
              </a:rPr>
              <a:t>* n,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x)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endParaRPr lang="en-US" sz="2400" dirty="0" smtClean="0">
              <a:solidFill>
                <a:prstClr val="black"/>
              </a:solidFill>
              <a:latin typeface="Consolas" panose="020B0609020204030204" pitchFamily="49" charset="0"/>
            </a:endParaRPr>
          </a:p>
          <a:p>
            <a:pPr marL="0" indent="0">
              <a:lnSpc>
                <a:spcPct val="100000"/>
              </a:lnSpc>
              <a:spcBef>
                <a:spcPts val="0"/>
              </a:spcBef>
              <a:buNone/>
            </a:pP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                        {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new</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(e-&gt;replace(n, x)); }</a:t>
            </a:r>
          </a:p>
          <a:p>
            <a:pPr marL="0" indent="0">
              <a:lnSpc>
                <a:spcPct val="100000"/>
              </a:lnSpc>
              <a:spcBef>
                <a:spcPts val="0"/>
              </a:spcBef>
              <a:buNone/>
            </a:pP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NotExp</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inplace</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prstClr val="black"/>
                </a:solidFill>
                <a:latin typeface="Consolas" panose="020B0609020204030204" pitchFamily="49" charset="0"/>
              </a:rPr>
              <a:t>* n, </a:t>
            </a:r>
            <a:r>
              <a:rPr lang="en-US" sz="2400" dirty="0" err="1">
                <a:solidFill>
                  <a:srgbClr val="0000FF"/>
                </a:solidFill>
                <a:latin typeface="Consolas" panose="020B0609020204030204" pitchFamily="49" charset="0"/>
              </a:rPr>
              <a:t>const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BoolExp</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x)</a:t>
            </a:r>
          </a:p>
          <a:p>
            <a:pPr marL="0" indent="0">
              <a:lnSpc>
                <a:spcPct val="100000"/>
              </a:lnSpc>
              <a:spcBef>
                <a:spcPts val="0"/>
              </a:spcBef>
              <a:buNone/>
            </a:pPr>
            <a:r>
              <a:rPr lang="en-US" sz="2400" dirty="0" smtClean="0">
                <a:solidFill>
                  <a:prstClr val="black"/>
                </a:solidFill>
                <a:latin typeface="Consolas" panose="020B0609020204030204" pitchFamily="49" charset="0"/>
              </a:rPr>
              <a:t>                         { </a:t>
            </a:r>
            <a:r>
              <a:rPr lang="en-US" sz="2400" dirty="0">
                <a:solidFill>
                  <a:prstClr val="black"/>
                </a:solidFill>
                <a:latin typeface="Consolas" panose="020B0609020204030204" pitchFamily="49" charset="0"/>
              </a:rPr>
              <a:t>e = e-&gt;</a:t>
            </a:r>
            <a:r>
              <a:rPr lang="en-US" sz="2400" dirty="0" err="1">
                <a:solidFill>
                  <a:prstClr val="black"/>
                </a:solidFill>
                <a:latin typeface="Consolas" panose="020B0609020204030204" pitchFamily="49" charset="0"/>
              </a:rPr>
              <a:t>inplace</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n,x</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this</a:t>
            </a:r>
            <a:r>
              <a:rPr lang="en-US" sz="2400" dirty="0">
                <a:solidFill>
                  <a:prstClr val="black"/>
                </a:solidFill>
                <a:latin typeface="Consolas" panose="020B0609020204030204" pitchFamily="49" charset="0"/>
              </a:rPr>
              <a:t>; </a:t>
            </a:r>
            <a:r>
              <a:rPr lang="en-US" sz="2400" dirty="0" smtClean="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smtClean="0"/>
              <a:t>Accept No Visitors</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6</a:t>
            </a:fld>
            <a:endParaRPr lang="en-US"/>
          </a:p>
        </p:txBody>
      </p:sp>
      <p:sp>
        <p:nvSpPr>
          <p:cNvPr id="6" name="TextBox 5"/>
          <p:cNvSpPr txBox="1"/>
          <p:nvPr/>
        </p:nvSpPr>
        <p:spPr>
          <a:xfrm>
            <a:off x="6096000" y="3362394"/>
            <a:ext cx="5969000" cy="1384995"/>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Algebraic Data Types would be nice</a:t>
            </a:r>
          </a:p>
          <a:p>
            <a:pPr marL="285750" indent="-285750">
              <a:buFont typeface="Wingdings" panose="05000000000000000000" pitchFamily="2" charset="2"/>
              <a:buChar char="§"/>
            </a:pPr>
            <a:r>
              <a:rPr lang="en-US" sz="2800" dirty="0" smtClean="0"/>
              <a:t>But man it is easy to add new variants</a:t>
            </a:r>
            <a:endParaRPr lang="en-US" sz="2800" dirty="0"/>
          </a:p>
        </p:txBody>
      </p:sp>
      <p:sp>
        <p:nvSpPr>
          <p:cNvPr id="7" name="TextBox 6"/>
          <p:cNvSpPr txBox="1"/>
          <p:nvPr/>
        </p:nvSpPr>
        <p:spPr>
          <a:xfrm>
            <a:off x="427239" y="5509736"/>
            <a:ext cx="11625061" cy="954107"/>
          </a:xfrm>
          <a:prstGeom prst="rect">
            <a:avLst/>
          </a:prstGeom>
          <a:noFill/>
        </p:spPr>
        <p:txBody>
          <a:bodyPr wrap="square" rtlCol="0">
            <a:spAutoFit/>
          </a:bodyPr>
          <a:lstStyle/>
          <a:p>
            <a:r>
              <a:rPr lang="en-US" sz="2800" dirty="0" smtClean="0">
                <a:solidFill>
                  <a:srgbClr val="FF0000"/>
                </a:solidFill>
              </a:rPr>
              <a:t>Note to myself:</a:t>
            </a:r>
          </a:p>
          <a:p>
            <a:pPr marL="285750" indent="-285750">
              <a:buFont typeface="Wingdings" panose="05000000000000000000" pitchFamily="2" charset="2"/>
              <a:buChar char="§"/>
            </a:pPr>
            <a:r>
              <a:rPr lang="en-US" sz="2800" dirty="0" smtClean="0"/>
              <a:t>Should I group them by class or method in translation units?</a:t>
            </a:r>
            <a:endParaRPr lang="en-US" sz="2800" dirty="0"/>
          </a:p>
        </p:txBody>
      </p:sp>
    </p:spTree>
    <p:extLst>
      <p:ext uri="{BB962C8B-B14F-4D97-AF65-F5344CB8AC3E}">
        <p14:creationId xmlns:p14="http://schemas.microsoft.com/office/powerpoint/2010/main" val="195849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Problems</a:t>
            </a:r>
            <a:endParaRPr lang="en-US" dirty="0"/>
          </a:p>
        </p:txBody>
      </p:sp>
      <p:sp>
        <p:nvSpPr>
          <p:cNvPr id="3" name="Content Placeholder 2"/>
          <p:cNvSpPr>
            <a:spLocks noGrp="1"/>
          </p:cNvSpPr>
          <p:nvPr>
            <p:ph sz="half" idx="1"/>
          </p:nvPr>
        </p:nvSpPr>
        <p:spPr/>
        <p:txBody>
          <a:bodyPr/>
          <a:lstStyle/>
          <a:p>
            <a:r>
              <a:rPr lang="en-US" dirty="0" smtClean="0"/>
              <a:t>Did we miss any?</a:t>
            </a:r>
          </a:p>
          <a:p>
            <a:pPr lvl="1"/>
            <a:r>
              <a:rPr lang="en-US" dirty="0" smtClean="0"/>
              <a:t>unify, </a:t>
            </a:r>
            <a:r>
              <a:rPr lang="en-US" dirty="0" err="1" smtClean="0"/>
              <a:t>replace_subtree</a:t>
            </a:r>
            <a:r>
              <a:rPr lang="en-US" dirty="0" smtClean="0"/>
              <a:t>, </a:t>
            </a:r>
            <a:r>
              <a:rPr lang="en-US" dirty="0" err="1" smtClean="0"/>
              <a:t>cnf</a:t>
            </a:r>
            <a:r>
              <a:rPr lang="en-US" dirty="0" smtClean="0"/>
              <a:t>, </a:t>
            </a:r>
            <a:r>
              <a:rPr lang="en-US" dirty="0" err="1" smtClean="0"/>
              <a:t>dnf</a:t>
            </a:r>
            <a:r>
              <a:rPr lang="en-US" dirty="0" smtClean="0"/>
              <a:t>, etc.</a:t>
            </a:r>
          </a:p>
          <a:p>
            <a:r>
              <a:rPr lang="en-US" dirty="0" smtClean="0"/>
              <a:t>Adding new variant</a:t>
            </a:r>
          </a:p>
          <a:p>
            <a:pPr lvl="1"/>
            <a:r>
              <a:rPr lang="en-US" dirty="0" smtClean="0"/>
              <a:t>Just derive it from </a:t>
            </a:r>
            <a:r>
              <a:rPr lang="en-US" dirty="0" err="1" smtClean="0"/>
              <a:t>BoolExp</a:t>
            </a:r>
            <a:endParaRPr lang="en-US" dirty="0" smtClean="0"/>
          </a:p>
          <a:p>
            <a:r>
              <a:rPr lang="en-US" dirty="0" smtClean="0"/>
              <a:t>Adding </a:t>
            </a:r>
            <a:r>
              <a:rPr lang="en-US" dirty="0" smtClean="0"/>
              <a:t>new function:</a:t>
            </a:r>
          </a:p>
          <a:p>
            <a:pPr lvl="1"/>
            <a:r>
              <a:rPr lang="en-US" dirty="0" smtClean="0"/>
              <a:t>Add it to the </a:t>
            </a:r>
            <a:r>
              <a:rPr lang="en-US" dirty="0" err="1" smtClean="0"/>
              <a:t>BoolExp</a:t>
            </a:r>
            <a:r>
              <a:rPr lang="en-US" dirty="0" smtClean="0"/>
              <a:t> interface</a:t>
            </a:r>
          </a:p>
          <a:p>
            <a:pPr lvl="1"/>
            <a:r>
              <a:rPr lang="en-US" dirty="0" smtClean="0"/>
              <a:t>Implement it in all derived classes</a:t>
            </a:r>
          </a:p>
          <a:p>
            <a:pPr lvl="1"/>
            <a:r>
              <a:rPr lang="en-US" dirty="0" smtClean="0"/>
              <a:t>Recompile</a:t>
            </a:r>
          </a:p>
          <a:p>
            <a:pPr lvl="1"/>
            <a:endParaRPr lang="en-US" dirty="0"/>
          </a:p>
        </p:txBody>
      </p:sp>
      <p:sp>
        <p:nvSpPr>
          <p:cNvPr id="6" name="Content Placeholder 5"/>
          <p:cNvSpPr>
            <a:spLocks noGrp="1"/>
          </p:cNvSpPr>
          <p:nvPr>
            <p:ph sz="half" idx="2"/>
          </p:nvPr>
        </p:nvSpPr>
        <p:spPr/>
        <p:txBody>
          <a:bodyPr>
            <a:normAutofit/>
          </a:bodyPr>
          <a:lstStyle/>
          <a:p>
            <a:pPr marL="0" indent="0">
              <a:buNone/>
            </a:pPr>
            <a:r>
              <a:rPr lang="en-US" dirty="0"/>
              <a:t>Pros</a:t>
            </a:r>
          </a:p>
          <a:p>
            <a:pPr lvl="1"/>
            <a:r>
              <a:rPr lang="en-US" dirty="0"/>
              <a:t>Modularity</a:t>
            </a:r>
          </a:p>
          <a:p>
            <a:pPr lvl="1"/>
            <a:r>
              <a:rPr lang="en-US" dirty="0"/>
              <a:t>Encapsulation</a:t>
            </a:r>
          </a:p>
          <a:p>
            <a:pPr lvl="1"/>
            <a:r>
              <a:rPr lang="en-US" dirty="0"/>
              <a:t>Extensibility of data</a:t>
            </a:r>
          </a:p>
          <a:p>
            <a:pPr lvl="1"/>
            <a:r>
              <a:rPr lang="en-US" dirty="0"/>
              <a:t>Works in the presence of</a:t>
            </a:r>
          </a:p>
          <a:p>
            <a:pPr lvl="2"/>
            <a:r>
              <a:rPr lang="en-US" sz="1800" dirty="0"/>
              <a:t>multiple inheritance</a:t>
            </a:r>
          </a:p>
          <a:p>
            <a:pPr lvl="2"/>
            <a:r>
              <a:rPr lang="en-US" sz="1800" dirty="0"/>
              <a:t>dynamic linking</a:t>
            </a:r>
          </a:p>
          <a:p>
            <a:pPr marL="0" indent="0">
              <a:buNone/>
            </a:pPr>
            <a:r>
              <a:rPr lang="en-US" dirty="0"/>
              <a:t>Cons</a:t>
            </a:r>
          </a:p>
          <a:p>
            <a:pPr lvl="1"/>
            <a:r>
              <a:rPr lang="en-US" dirty="0"/>
              <a:t>No extensibility of </a:t>
            </a:r>
            <a:r>
              <a:rPr lang="en-US" dirty="0" smtClean="0"/>
              <a:t>functions</a:t>
            </a:r>
          </a:p>
          <a:p>
            <a:pPr lvl="2"/>
            <a:r>
              <a:rPr lang="en-US" sz="1800" dirty="0" smtClean="0"/>
              <a:t>Requires changing interface</a:t>
            </a:r>
            <a:endParaRPr lang="en-US" sz="1800" dirty="0"/>
          </a:p>
          <a:p>
            <a:pPr lvl="1"/>
            <a:r>
              <a:rPr lang="en-US" dirty="0"/>
              <a:t>No local </a:t>
            </a:r>
            <a:r>
              <a:rPr lang="en-US" dirty="0" smtClean="0"/>
              <a:t>reasoning</a:t>
            </a:r>
          </a:p>
          <a:p>
            <a:pPr lvl="2"/>
            <a:r>
              <a:rPr lang="en-US" sz="1800" dirty="0" smtClean="0"/>
              <a:t>Cases can be scattered around translation units</a:t>
            </a:r>
            <a:endParaRPr lang="en-US" sz="1800" dirty="0"/>
          </a:p>
          <a:p>
            <a:pPr lvl="1"/>
            <a:r>
              <a:rPr lang="en-US" dirty="0" smtClean="0"/>
              <a:t>Non-relational</a:t>
            </a:r>
          </a:p>
          <a:p>
            <a:pPr lvl="2"/>
            <a:r>
              <a:rPr lang="en-US" sz="1800" dirty="0" smtClean="0"/>
              <a:t>Inherently on a single argument</a:t>
            </a:r>
            <a:endParaRPr lang="en-US" sz="1800" dirty="0"/>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7</a:t>
            </a:fld>
            <a:endParaRPr lang="en-US"/>
          </a:p>
        </p:txBody>
      </p:sp>
    </p:spTree>
    <p:extLst>
      <p:ext uri="{BB962C8B-B14F-4D97-AF65-F5344CB8AC3E}">
        <p14:creationId xmlns:p14="http://schemas.microsoft.com/office/powerpoint/2010/main" val="198541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Chicken or </a:t>
            </a:r>
            <a:r>
              <a:rPr lang="en-US" dirty="0" smtClean="0"/>
              <a:t>Egg: Double Dispatch or Visitor Design Pattern?</a:t>
            </a:r>
            <a:endParaRPr lang="en-US" dirty="0"/>
          </a:p>
        </p:txBody>
      </p:sp>
      <p:sp>
        <p:nvSpPr>
          <p:cNvPr id="3" name="Content Placeholder 2"/>
          <p:cNvSpPr>
            <a:spLocks noGrp="1"/>
          </p:cNvSpPr>
          <p:nvPr>
            <p:ph idx="1"/>
          </p:nvPr>
        </p:nvSpPr>
        <p:spPr>
          <a:xfrm>
            <a:off x="114300" y="838200"/>
            <a:ext cx="12357100" cy="5410199"/>
          </a:xfrm>
        </p:spPr>
        <p:txBody>
          <a:bodyPr>
            <a:noAutofit/>
          </a:bodyPr>
          <a:lstStyle/>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VarExp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VarExp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name </a:t>
            </a:r>
            <a:r>
              <a:rPr lang="en-US" sz="1300" b="1" dirty="0" smtClean="0">
                <a:solidFill>
                  <a:prstClr val="black"/>
                </a:solidFill>
                <a:latin typeface="Consolas" panose="020B0609020204030204" pitchFamily="49" charset="0"/>
              </a:rPr>
              <a:t> == </a:t>
            </a:r>
            <a:r>
              <a:rPr lang="en-US" sz="1300" b="1" dirty="0">
                <a:solidFill>
                  <a:prstClr val="black"/>
                </a:solidFill>
                <a:latin typeface="Consolas" panose="020B0609020204030204" pitchFamily="49" charset="0"/>
              </a:rPr>
              <a:t>p-&gt;name;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ValExp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ValExp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value == p-&gt;value;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NotExp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NotExp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e-&gt;equal(p-&gt;e);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AndExp</a:t>
            </a:r>
            <a:r>
              <a:rPr lang="en-US" sz="1300" b="1" dirty="0">
                <a:solidFill>
                  <a:prstClr val="black"/>
                </a:solidFill>
                <a:latin typeface="Consolas" panose="020B0609020204030204" pitchFamily="49" charset="0"/>
              </a:rPr>
              <a:t>::equal(</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AndExp</a:t>
            </a:r>
            <a:r>
              <a:rPr lang="en-US" sz="1300" b="1" dirty="0">
                <a:solidFill>
                  <a:prstClr val="black"/>
                </a:solidFill>
                <a:latin typeface="Consolas" panose="020B0609020204030204" pitchFamily="49" charset="0"/>
              </a:rPr>
              <a:t>*&gt;(x);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e1-&gt;equal(p-&gt;e1</a:t>
            </a:r>
            <a:r>
              <a:rPr lang="en-US" sz="1300" b="1" dirty="0" smtClean="0">
                <a:solidFill>
                  <a:prstClr val="black"/>
                </a:solidFill>
                <a:latin typeface="Consolas" panose="020B0609020204030204" pitchFamily="49" charset="0"/>
              </a:rPr>
              <a:t>)&amp;&amp;e2-</a:t>
            </a:r>
            <a:r>
              <a:rPr lang="en-US" sz="1300" b="1" dirty="0">
                <a:solidFill>
                  <a:prstClr val="black"/>
                </a:solidFill>
                <a:latin typeface="Consolas" panose="020B0609020204030204" pitchFamily="49" charset="0"/>
              </a:rPr>
              <a:t>&gt;equal(p-&gt;e2); }</a:t>
            </a:r>
          </a:p>
          <a:p>
            <a:pPr marL="0" indent="0">
              <a:lnSpc>
                <a:spcPct val="100000"/>
              </a:lnSpc>
              <a:spcBef>
                <a:spcPts val="0"/>
              </a:spcBef>
              <a:buNone/>
            </a:pPr>
            <a:r>
              <a:rPr lang="en-US" sz="1300" b="1" dirty="0" err="1">
                <a:solidFill>
                  <a:srgbClr val="0000FF"/>
                </a:solidFill>
                <a:latin typeface="Consolas" panose="020B0609020204030204" pitchFamily="49" charset="0"/>
              </a:rPr>
              <a:t>bool</a:t>
            </a:r>
            <a:r>
              <a:rPr lang="en-US" sz="1300" b="1" dirty="0">
                <a:solidFill>
                  <a:prstClr val="black"/>
                </a:solidFill>
                <a:latin typeface="Consolas" panose="020B0609020204030204" pitchFamily="49" charset="0"/>
              </a:rPr>
              <a:t> </a:t>
            </a:r>
            <a:r>
              <a:rPr lang="en-US" sz="1300" b="1" dirty="0" err="1" smtClean="0">
                <a:solidFill>
                  <a:prstClr val="black"/>
                </a:solidFill>
                <a:latin typeface="Consolas" panose="020B0609020204030204" pitchFamily="49" charset="0"/>
              </a:rPr>
              <a:t>OrExp</a:t>
            </a:r>
            <a:r>
              <a:rPr lang="en-US" sz="1300" b="1" dirty="0" smtClean="0">
                <a:solidFill>
                  <a:prstClr val="black"/>
                </a:solidFill>
                <a:latin typeface="Consolas" panose="020B0609020204030204" pitchFamily="49" charset="0"/>
              </a:rPr>
              <a:t> </a:t>
            </a:r>
            <a:r>
              <a:rPr lang="en-US" sz="1300" b="1" dirty="0">
                <a:solidFill>
                  <a:prstClr val="black"/>
                </a:solidFill>
                <a:latin typeface="Consolas" panose="020B0609020204030204" pitchFamily="49" charset="0"/>
              </a:rPr>
              <a:t>::</a:t>
            </a:r>
            <a:r>
              <a:rPr lang="en-US" sz="1300" b="1" dirty="0" smtClean="0">
                <a:solidFill>
                  <a:prstClr val="black"/>
                </a:solidFill>
                <a:latin typeface="Consolas" panose="020B0609020204030204" pitchFamily="49" charset="0"/>
              </a:rPr>
              <a:t>equal(</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BoolExp</a:t>
            </a:r>
            <a:r>
              <a:rPr lang="en-US" sz="1300" b="1" dirty="0">
                <a:solidFill>
                  <a:prstClr val="black"/>
                </a:solidFill>
                <a:latin typeface="Consolas" panose="020B0609020204030204" pitchFamily="49" charset="0"/>
              </a:rPr>
              <a:t>* x) </a:t>
            </a:r>
            <a:r>
              <a:rPr lang="en-US" sz="1300" b="1" dirty="0" err="1">
                <a:solidFill>
                  <a:srgbClr val="0000FF"/>
                </a:solidFill>
                <a:latin typeface="Consolas" panose="020B0609020204030204" pitchFamily="49" charset="0"/>
              </a:rPr>
              <a:t>const</a:t>
            </a:r>
            <a:r>
              <a:rPr lang="en-US" sz="1300" b="1" dirty="0">
                <a:solidFill>
                  <a:prstClr val="black"/>
                </a:solidFill>
                <a:latin typeface="Consolas" panose="020B0609020204030204" pitchFamily="49" charset="0"/>
              </a:rPr>
              <a:t> { </a:t>
            </a:r>
            <a:r>
              <a:rPr lang="en-US" sz="1300" b="1" dirty="0" smtClean="0">
                <a:solidFill>
                  <a:srgbClr val="0000FF"/>
                </a:solidFill>
                <a:latin typeface="Consolas" panose="020B0609020204030204" pitchFamily="49" charset="0"/>
              </a:rPr>
              <a:t>auto</a:t>
            </a:r>
            <a:r>
              <a:rPr lang="en-US" sz="1300" b="1" dirty="0" smtClean="0">
                <a:solidFill>
                  <a:prstClr val="black"/>
                </a:solidFill>
                <a:latin typeface="Consolas" panose="020B0609020204030204" pitchFamily="49" charset="0"/>
              </a:rPr>
              <a:t> p=</a:t>
            </a:r>
            <a:r>
              <a:rPr lang="en-US" sz="1300" b="1" dirty="0" smtClean="0">
                <a:solidFill>
                  <a:srgbClr val="0000FF"/>
                </a:solidFill>
                <a:latin typeface="Consolas" panose="020B0609020204030204" pitchFamily="49" charset="0"/>
              </a:rPr>
              <a:t>dynamic_cast</a:t>
            </a:r>
            <a:r>
              <a:rPr lang="en-US" sz="1300" b="1" dirty="0" smtClean="0">
                <a:solidFill>
                  <a:prstClr val="black"/>
                </a:solidFill>
                <a:latin typeface="Consolas" panose="020B0609020204030204" pitchFamily="49" charset="0"/>
              </a:rPr>
              <a:t>&lt;</a:t>
            </a:r>
            <a:r>
              <a:rPr lang="en-US" sz="1300" b="1" dirty="0" err="1" smtClean="0">
                <a:solidFill>
                  <a:srgbClr val="0000FF"/>
                </a:solidFill>
                <a:latin typeface="Consolas" panose="020B0609020204030204" pitchFamily="49" charset="0"/>
              </a:rPr>
              <a:t>const</a:t>
            </a:r>
            <a:r>
              <a:rPr lang="en-US" sz="1300" b="1" dirty="0" smtClean="0">
                <a:solidFill>
                  <a:prstClr val="black"/>
                </a:solidFill>
                <a:latin typeface="Consolas" panose="020B0609020204030204" pitchFamily="49" charset="0"/>
              </a:rPr>
              <a:t> </a:t>
            </a:r>
            <a:r>
              <a:rPr lang="en-US" sz="1300" b="1" dirty="0" err="1">
                <a:solidFill>
                  <a:prstClr val="black"/>
                </a:solidFill>
                <a:latin typeface="Consolas" panose="020B0609020204030204" pitchFamily="49" charset="0"/>
              </a:rPr>
              <a:t>OrExp</a:t>
            </a:r>
            <a:r>
              <a:rPr lang="en-US" sz="1300" b="1" dirty="0">
                <a:solidFill>
                  <a:prstClr val="black"/>
                </a:solidFill>
                <a:latin typeface="Consolas" panose="020B0609020204030204" pitchFamily="49" charset="0"/>
              </a:rPr>
              <a:t> *&gt;(x); </a:t>
            </a:r>
            <a:r>
              <a:rPr lang="en-US" sz="1300" b="1" dirty="0">
                <a:solidFill>
                  <a:srgbClr val="0000FF"/>
                </a:solidFill>
                <a:latin typeface="Consolas" panose="020B0609020204030204" pitchFamily="49" charset="0"/>
              </a:rPr>
              <a:t>return</a:t>
            </a:r>
            <a:r>
              <a:rPr lang="en-US" sz="1300" b="1" dirty="0">
                <a:solidFill>
                  <a:prstClr val="black"/>
                </a:solidFill>
                <a:latin typeface="Consolas" panose="020B0609020204030204" pitchFamily="49" charset="0"/>
              </a:rPr>
              <a:t> p &amp;&amp; e1-&gt;equal(p-&gt;e1</a:t>
            </a:r>
            <a:r>
              <a:rPr lang="en-US" sz="1300" b="1" dirty="0" smtClean="0">
                <a:solidFill>
                  <a:prstClr val="black"/>
                </a:solidFill>
                <a:latin typeface="Consolas" panose="020B0609020204030204" pitchFamily="49" charset="0"/>
              </a:rPr>
              <a:t>)&amp;&amp;e2-</a:t>
            </a:r>
            <a:r>
              <a:rPr lang="en-US" sz="1300" b="1" dirty="0">
                <a:solidFill>
                  <a:prstClr val="black"/>
                </a:solidFill>
                <a:latin typeface="Consolas" panose="020B0609020204030204" pitchFamily="49" charset="0"/>
              </a:rPr>
              <a:t>&gt;equal(p-&gt;e2); </a:t>
            </a:r>
            <a:r>
              <a:rPr lang="en-US" sz="1300" b="1" dirty="0" smtClean="0">
                <a:solidFill>
                  <a:prstClr val="black"/>
                </a:solidFill>
                <a:latin typeface="Consolas" panose="020B0609020204030204" pitchFamily="49" charset="0"/>
              </a:rPr>
              <a:t>}</a:t>
            </a:r>
          </a:p>
          <a:p>
            <a:pPr marL="0" indent="0">
              <a:lnSpc>
                <a:spcPct val="100000"/>
              </a:lnSpc>
              <a:spcBef>
                <a:spcPts val="0"/>
              </a:spcBef>
              <a:buNone/>
            </a:pPr>
            <a:endParaRPr lang="en-US" sz="1200" dirty="0">
              <a:solidFill>
                <a:prstClr val="black"/>
              </a:solidFill>
              <a:latin typeface="Consolas" panose="020B0609020204030204" pitchFamily="49" charset="0"/>
            </a:endParaRPr>
          </a:p>
          <a:p>
            <a:pPr marL="0" indent="0">
              <a:lnSpc>
                <a:spcPct val="100000"/>
              </a:lnSpc>
              <a:spcBef>
                <a:spcPts val="0"/>
              </a:spcBef>
              <a:buNone/>
            </a:pP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BoolExp</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solidFill>
                  <a:prstClr val="black"/>
                </a:solidFill>
                <a:latin typeface="Consolas" panose="020B0609020204030204" pitchFamily="49" charset="0"/>
              </a:rPr>
              <a:t>{ …</a:t>
            </a: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smtClean="0">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equal_to_VarExp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equal_to_ValExp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ValExp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equal_to_NotExp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NotExp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equal_to_AndExp</a:t>
            </a:r>
            <a:r>
              <a:rPr lang="en-US" sz="2000" dirty="0">
                <a:solidFill>
                  <a:prstClr val="black"/>
                </a:solidFill>
                <a:latin typeface="Consolas" panose="020B0609020204030204" pitchFamily="49" charset="0"/>
              </a:rPr>
              <a:t>(</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AndExp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virtual</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bool</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equal_to_OrExp</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OrExp</a:t>
            </a:r>
            <a:r>
              <a:rPr lang="en-US" sz="2000" dirty="0">
                <a:solidFill>
                  <a:prstClr val="black"/>
                </a:solidFill>
                <a:latin typeface="Consolas" panose="020B0609020204030204" pitchFamily="49" charset="0"/>
              </a:rPr>
              <a:t> *) </a:t>
            </a:r>
            <a:r>
              <a:rPr lang="en-US" sz="2000" dirty="0" err="1">
                <a:solidFill>
                  <a:srgbClr val="0000FF"/>
                </a:solidFill>
                <a:latin typeface="Consolas" panose="020B0609020204030204" pitchFamily="49" charset="0"/>
              </a:rPr>
              <a:t>const</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return</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false</a:t>
            </a:r>
            <a:r>
              <a:rPr lang="en-US" sz="2000" dirty="0">
                <a:solidFill>
                  <a:prstClr val="black"/>
                </a:solidFill>
                <a:latin typeface="Consolas" panose="020B0609020204030204" pitchFamily="49" charset="0"/>
              </a:rPr>
              <a:t>; }</a:t>
            </a:r>
          </a:p>
          <a:p>
            <a:pPr marL="0" indent="0">
              <a:lnSpc>
                <a:spcPct val="100000"/>
              </a:lnSpc>
              <a:spcBef>
                <a:spcPts val="0"/>
              </a:spcBef>
              <a:buNone/>
            </a:pPr>
            <a:r>
              <a:rPr lang="en-US" sz="2000" dirty="0" smtClean="0">
                <a:solidFill>
                  <a:prstClr val="black"/>
                </a:solidFill>
                <a:latin typeface="Consolas" panose="020B0609020204030204" pitchFamily="49" charset="0"/>
              </a:rPr>
              <a:t>};</a:t>
            </a:r>
          </a:p>
          <a:p>
            <a:pPr marL="0" indent="0">
              <a:lnSpc>
                <a:spcPct val="100000"/>
              </a:lnSpc>
              <a:spcBef>
                <a:spcPts val="0"/>
              </a:spcBef>
              <a:buNone/>
            </a:pPr>
            <a:endParaRPr lang="en-US" sz="2000" dirty="0">
              <a:solidFill>
                <a:prstClr val="black"/>
              </a:solidFill>
              <a:latin typeface="Consolas" panose="020B0609020204030204" pitchFamily="49" charset="0"/>
            </a:endParaRP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VarExp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equal_to_VarExp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ValExp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equal_to_ValExp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NotExp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equal_to_NotExp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AndExp</a:t>
            </a:r>
            <a:r>
              <a:rPr lang="en-US" sz="2000" dirty="0" smtClean="0">
                <a:solidFill>
                  <a:prstClr val="black"/>
                </a:solidFill>
                <a:latin typeface="Consolas" panose="020B0609020204030204" pitchFamily="49" charset="0"/>
              </a:rPr>
              <a:t>::equal(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equal_to_AndExp</a:t>
            </a:r>
            <a:r>
              <a:rPr lang="en-US" sz="2000" dirty="0" smtClean="0">
                <a:solidFill>
                  <a:prstClr val="black"/>
                </a:solidFill>
                <a:latin typeface="Consolas" panose="020B0609020204030204" pitchFamily="49" charset="0"/>
              </a:rPr>
              <a:t>(</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pPr marL="0" indent="0">
              <a:lnSpc>
                <a:spcPct val="100000"/>
              </a:lnSpc>
              <a:spcBef>
                <a:spcPts val="0"/>
              </a:spcBef>
              <a:buNone/>
            </a:pPr>
            <a:r>
              <a:rPr lang="en-US" sz="2000" dirty="0" err="1" smtClean="0">
                <a:solidFill>
                  <a:srgbClr val="0000FF"/>
                </a:solidFill>
                <a:latin typeface="Consolas" panose="020B0609020204030204" pitchFamily="49" charset="0"/>
              </a:rPr>
              <a:t>bool</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OrExp</a:t>
            </a:r>
            <a:r>
              <a:rPr lang="en-US" sz="2000" dirty="0" smtClean="0">
                <a:solidFill>
                  <a:prstClr val="black"/>
                </a:solidFill>
                <a:latin typeface="Consolas" panose="020B0609020204030204" pitchFamily="49" charset="0"/>
              </a:rPr>
              <a:t> ::equal(</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BoolExp</a:t>
            </a:r>
            <a:r>
              <a:rPr lang="en-US" sz="2000" dirty="0" smtClean="0">
                <a:solidFill>
                  <a:prstClr val="black"/>
                </a:solidFill>
                <a:latin typeface="Consolas" panose="020B0609020204030204" pitchFamily="49" charset="0"/>
              </a:rPr>
              <a:t>* x) </a:t>
            </a:r>
            <a:r>
              <a:rPr lang="en-US" sz="2000" dirty="0" err="1" smtClean="0">
                <a:solidFill>
                  <a:srgbClr val="0000FF"/>
                </a:solidFill>
                <a:latin typeface="Consolas" panose="020B0609020204030204" pitchFamily="49" charset="0"/>
              </a:rPr>
              <a:t>const</a:t>
            </a:r>
            <a:r>
              <a:rPr lang="en-US" sz="2000" dirty="0" smtClean="0">
                <a:solidFill>
                  <a:prstClr val="black"/>
                </a:solidFill>
                <a:latin typeface="Consolas" panose="020B0609020204030204" pitchFamily="49" charset="0"/>
              </a:rPr>
              <a:t> { </a:t>
            </a:r>
            <a:r>
              <a:rPr lang="en-US" sz="2000" dirty="0" smtClean="0">
                <a:solidFill>
                  <a:srgbClr val="0000FF"/>
                </a:solidFill>
                <a:latin typeface="Consolas" panose="020B0609020204030204" pitchFamily="49" charset="0"/>
              </a:rPr>
              <a:t>return</a:t>
            </a:r>
            <a:r>
              <a:rPr lang="en-US" sz="2000" dirty="0" smtClean="0">
                <a:solidFill>
                  <a:prstClr val="black"/>
                </a:solidFill>
                <a:latin typeface="Consolas" panose="020B0609020204030204" pitchFamily="49" charset="0"/>
              </a:rPr>
              <a:t> </a:t>
            </a:r>
            <a:r>
              <a:rPr lang="en-US" sz="2000" dirty="0" err="1" smtClean="0">
                <a:solidFill>
                  <a:prstClr val="black"/>
                </a:solidFill>
                <a:latin typeface="Consolas" panose="020B0609020204030204" pitchFamily="49" charset="0"/>
              </a:rPr>
              <a:t>equal_to_OrExp</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this</a:t>
            </a:r>
            <a:r>
              <a:rPr lang="en-US" sz="2000" dirty="0" smtClean="0">
                <a:solidFill>
                  <a:prstClr val="black"/>
                </a:solidFill>
                <a:latin typeface="Consolas" panose="020B0609020204030204" pitchFamily="49" charset="0"/>
              </a:rPr>
              <a:t>); }</a:t>
            </a:r>
          </a:p>
          <a:p>
            <a:endParaRPr lang="en-US" sz="1200" dirty="0">
              <a:solidFill>
                <a:prstClr val="black"/>
              </a:solidFill>
              <a:latin typeface="Consolas" panose="020B0609020204030204" pitchFamily="49" charset="0"/>
            </a:endParaRPr>
          </a:p>
          <a:p>
            <a:pPr marL="0" indent="0">
              <a:lnSpc>
                <a:spcPct val="100000"/>
              </a:lnSpc>
              <a:spcBef>
                <a:spcPts val="0"/>
              </a:spcBef>
              <a:buNone/>
            </a:pPr>
            <a:endParaRPr lang="en-US" sz="12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Accept No Visitors</a:t>
            </a:r>
            <a:endParaRPr lang="en-US"/>
          </a:p>
        </p:txBody>
      </p:sp>
      <p:sp>
        <p:nvSpPr>
          <p:cNvPr id="5" name="Slide Number Placeholder 4"/>
          <p:cNvSpPr>
            <a:spLocks noGrp="1"/>
          </p:cNvSpPr>
          <p:nvPr>
            <p:ph type="sldNum" sz="quarter" idx="12"/>
          </p:nvPr>
        </p:nvSpPr>
        <p:spPr/>
        <p:txBody>
          <a:bodyPr/>
          <a:lstStyle/>
          <a:p>
            <a:fld id="{F55F95B3-2394-46CA-BBD8-8280DA400771}" type="slidenum">
              <a:rPr lang="en-US" smtClean="0"/>
              <a:t>8</a:t>
            </a:fld>
            <a:endParaRPr lang="en-US"/>
          </a:p>
        </p:txBody>
      </p:sp>
      <p:sp>
        <p:nvSpPr>
          <p:cNvPr id="6" name="Rounded Rectangle 5"/>
          <p:cNvSpPr/>
          <p:nvPr/>
        </p:nvSpPr>
        <p:spPr>
          <a:xfrm>
            <a:off x="557144" y="806451"/>
            <a:ext cx="689113" cy="1174749"/>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01700" y="4794251"/>
            <a:ext cx="876300" cy="145414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75248" y="4848226"/>
            <a:ext cx="876300" cy="145414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70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5" end="15"/>
                                            </p:txEl>
                                          </p:spTgt>
                                        </p:tgtEl>
                                        <p:attrNameLst>
                                          <p:attrName>style.visibility</p:attrName>
                                        </p:attrNameLst>
                                      </p:cBhvr>
                                      <p:to>
                                        <p:strVal val="visible"/>
                                      </p:to>
                                    </p:set>
                                    <p:animEffect transition="in" filter="fade">
                                      <p:cBhvr>
                                        <p:cTn id="12" dur="500"/>
                                        <p:tgtEl>
                                          <p:spTgt spid="3">
                                            <p:txEl>
                                              <p:pRg st="15" end="1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animEffect transition="in" filter="fade">
                                      <p:cBhvr>
                                        <p:cTn id="15" dur="500"/>
                                        <p:tgtEl>
                                          <p:spTgt spid="3">
                                            <p:txEl>
                                              <p:pRg st="16" end="1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9" end="19"/>
                                            </p:txEl>
                                          </p:spTgt>
                                        </p:tgtEl>
                                        <p:attrNameLst>
                                          <p:attrName>style.visibility</p:attrName>
                                        </p:attrNameLst>
                                      </p:cBhvr>
                                      <p:to>
                                        <p:strVal val="visible"/>
                                      </p:to>
                                    </p:set>
                                    <p:animEffect transition="in" filter="fade">
                                      <p:cBhvr>
                                        <p:cTn id="24" dur="500"/>
                                        <p:tgtEl>
                                          <p:spTgt spid="3">
                                            <p:txEl>
                                              <p:pRg st="19" end="19"/>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Chicken or Egg: Double Dispatch or Visitor Design Pattern?</a:t>
            </a:r>
            <a:endParaRPr lang="en-US" dirty="0"/>
          </a:p>
        </p:txBody>
      </p:sp>
      <p:sp>
        <p:nvSpPr>
          <p:cNvPr id="3" name="Content Placeholder 2"/>
          <p:cNvSpPr>
            <a:spLocks noGrp="1"/>
          </p:cNvSpPr>
          <p:nvPr>
            <p:ph idx="1"/>
          </p:nvPr>
        </p:nvSpPr>
        <p:spPr>
          <a:xfrm>
            <a:off x="114300" y="838200"/>
            <a:ext cx="12357100" cy="5410199"/>
          </a:xfrm>
        </p:spPr>
        <p:txBody>
          <a:bodyPr>
            <a:noAutofit/>
          </a:bodyPr>
          <a:lstStyle/>
          <a:p>
            <a:pPr marL="0" indent="0">
              <a:lnSpc>
                <a:spcPct val="100000"/>
              </a:lnSpc>
              <a:spcBef>
                <a:spcPts val="0"/>
              </a:spcBef>
              <a:buNone/>
            </a:pPr>
            <a:r>
              <a:rPr lang="en-US" sz="1700" dirty="0" err="1" smtClean="0">
                <a:solidFill>
                  <a:srgbClr val="0000FF"/>
                </a:solidFill>
                <a:latin typeface="Consolas" panose="020B0609020204030204" pitchFamily="49" charset="0"/>
              </a:rPr>
              <a:t>struct</a:t>
            </a:r>
            <a:r>
              <a:rPr lang="en-US" sz="1700" dirty="0" smtClean="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BoolExp</a:t>
            </a: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smtClean="0">
                <a:solidFill>
                  <a:prstClr val="black"/>
                </a:solidFill>
                <a:latin typeface="Consolas" panose="020B0609020204030204" pitchFamily="49" charset="0"/>
              </a:rPr>
              <a:t>{ …</a:t>
            </a: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smtClean="0">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equal_to_VarExp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equal_to_ValExp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equal_to_NotExp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equal_to_AndExp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virtual</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equal_to_OrExp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false</a:t>
            </a:r>
            <a:r>
              <a:rPr lang="en-US" sz="1700" dirty="0">
                <a:solidFill>
                  <a:prstClr val="black"/>
                </a:solidFill>
                <a:latin typeface="Consolas" panose="020B0609020204030204" pitchFamily="49" charset="0"/>
              </a:rPr>
              <a:t>; }</a:t>
            </a:r>
          </a:p>
          <a:p>
            <a:pPr marL="0" indent="0">
              <a:lnSpc>
                <a:spcPct val="100000"/>
              </a:lnSpc>
              <a:spcBef>
                <a:spcPts val="0"/>
              </a:spcBef>
              <a:buNone/>
            </a:pPr>
            <a:r>
              <a:rPr lang="en-US" sz="1700" dirty="0" smtClean="0">
                <a:solidFill>
                  <a:prstClr val="black"/>
                </a:solidFill>
                <a:latin typeface="Consolas" panose="020B0609020204030204" pitchFamily="49" charset="0"/>
              </a:rPr>
              <a:t>};</a:t>
            </a:r>
          </a:p>
          <a:p>
            <a:pPr marL="0" indent="0">
              <a:lnSpc>
                <a:spcPct val="100000"/>
              </a:lnSpc>
              <a:spcBef>
                <a:spcPts val="0"/>
              </a:spcBef>
              <a:buNone/>
            </a:pP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VarExp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equal_to_VarExp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ValExp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equal_to_ValExp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NotExp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equal_to_NotExp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AndExp</a:t>
            </a:r>
            <a:r>
              <a:rPr lang="en-US" sz="1700" dirty="0" smtClean="0">
                <a:solidFill>
                  <a:prstClr val="black"/>
                </a:solidFill>
                <a:latin typeface="Consolas" panose="020B0609020204030204" pitchFamily="49" charset="0"/>
              </a:rPr>
              <a:t>::equal(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equal_to_AndExp</a:t>
            </a:r>
            <a:r>
              <a:rPr lang="en-US" sz="1700" dirty="0" smtClean="0">
                <a:solidFill>
                  <a:prstClr val="black"/>
                </a:solidFill>
                <a:latin typeface="Consolas" panose="020B0609020204030204" pitchFamily="49" charset="0"/>
              </a:rPr>
              <a:t>(</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r>
              <a:rPr lang="en-US" sz="1700" dirty="0" err="1" smtClean="0">
                <a:solidFill>
                  <a:srgbClr val="0000FF"/>
                </a:solidFill>
                <a:latin typeface="Consolas" panose="020B0609020204030204" pitchFamily="49" charset="0"/>
              </a:rPr>
              <a:t>bool</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OrExp</a:t>
            </a:r>
            <a:r>
              <a:rPr lang="en-US" sz="1700" dirty="0" smtClean="0">
                <a:solidFill>
                  <a:prstClr val="black"/>
                </a:solidFill>
                <a:latin typeface="Consolas" panose="020B0609020204030204" pitchFamily="49" charset="0"/>
              </a:rPr>
              <a:t> ::equal(</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BoolExp</a:t>
            </a:r>
            <a:r>
              <a:rPr lang="en-US" sz="1700" dirty="0" smtClean="0">
                <a:solidFill>
                  <a:prstClr val="black"/>
                </a:solidFill>
                <a:latin typeface="Consolas" panose="020B0609020204030204" pitchFamily="49" charset="0"/>
              </a:rPr>
              <a:t>* x) </a:t>
            </a:r>
            <a:r>
              <a:rPr lang="en-US" sz="1700" dirty="0" err="1" smtClean="0">
                <a:solidFill>
                  <a:srgbClr val="0000FF"/>
                </a:solidFill>
                <a:latin typeface="Consolas" panose="020B0609020204030204" pitchFamily="49" charset="0"/>
              </a:rPr>
              <a:t>const</a:t>
            </a:r>
            <a:r>
              <a:rPr lang="en-US" sz="1700" dirty="0" smtClean="0">
                <a:solidFill>
                  <a:prstClr val="black"/>
                </a:solidFill>
                <a:latin typeface="Consolas" panose="020B0609020204030204" pitchFamily="49" charset="0"/>
              </a:rPr>
              <a:t> { </a:t>
            </a:r>
            <a:r>
              <a:rPr lang="en-US" sz="1700" dirty="0" smtClean="0">
                <a:solidFill>
                  <a:srgbClr val="0000FF"/>
                </a:solidFill>
                <a:latin typeface="Consolas" panose="020B0609020204030204" pitchFamily="49" charset="0"/>
              </a:rPr>
              <a:t>return</a:t>
            </a:r>
            <a:r>
              <a:rPr lang="en-US" sz="1700" dirty="0" smtClean="0">
                <a:solidFill>
                  <a:prstClr val="black"/>
                </a:solidFill>
                <a:latin typeface="Consolas" panose="020B0609020204030204" pitchFamily="49" charset="0"/>
              </a:rPr>
              <a:t> </a:t>
            </a:r>
            <a:r>
              <a:rPr lang="en-US" sz="1700" dirty="0" err="1" smtClean="0">
                <a:solidFill>
                  <a:prstClr val="black"/>
                </a:solidFill>
                <a:latin typeface="Consolas" panose="020B0609020204030204" pitchFamily="49" charset="0"/>
              </a:rPr>
              <a:t>equal_to_OrExp</a:t>
            </a:r>
            <a:r>
              <a:rPr lang="en-US" sz="1700" dirty="0" smtClean="0">
                <a:solidFill>
                  <a:prstClr val="black"/>
                </a:solidFill>
                <a:latin typeface="Consolas" panose="020B0609020204030204" pitchFamily="49" charset="0"/>
              </a:rPr>
              <a:t> (</a:t>
            </a:r>
            <a:r>
              <a:rPr lang="en-US" sz="1700" dirty="0" smtClean="0">
                <a:solidFill>
                  <a:srgbClr val="0000FF"/>
                </a:solidFill>
                <a:latin typeface="Consolas" panose="020B0609020204030204" pitchFamily="49" charset="0"/>
              </a:rPr>
              <a:t>this</a:t>
            </a:r>
            <a:r>
              <a:rPr lang="en-US" sz="1700" dirty="0" smtClean="0">
                <a:solidFill>
                  <a:prstClr val="black"/>
                </a:solidFill>
                <a:latin typeface="Consolas" panose="020B0609020204030204" pitchFamily="49" charset="0"/>
              </a:rPr>
              <a:t>); }</a:t>
            </a:r>
          </a:p>
          <a:p>
            <a:pPr marL="0" indent="0">
              <a:lnSpc>
                <a:spcPct val="100000"/>
              </a:lnSpc>
              <a:spcBef>
                <a:spcPts val="0"/>
              </a:spcBef>
              <a:buNone/>
            </a:pPr>
            <a:endParaRPr lang="en-US" sz="1700" dirty="0">
              <a:solidFill>
                <a:prstClr val="black"/>
              </a:solidFill>
              <a:latin typeface="Consolas" panose="020B0609020204030204" pitchFamily="49" charset="0"/>
            </a:endParaRP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equal_to_VarExp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VarExp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name  == p-&gt;name;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equal_to_ValExp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ValExp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value == p-&gt;value;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equal_to_NotExp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NotExp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e-&gt;equal(p-&gt;e);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a:t>
            </a:r>
            <a:r>
              <a:rPr lang="en-US" sz="1700" dirty="0" err="1">
                <a:solidFill>
                  <a:prstClr val="black"/>
                </a:solidFill>
                <a:latin typeface="Consolas" panose="020B0609020204030204" pitchFamily="49" charset="0"/>
              </a:rPr>
              <a:t>equal_to_AndExp</a:t>
            </a:r>
            <a:r>
              <a:rPr lang="en-US" sz="1700" dirty="0">
                <a:solidFill>
                  <a:prstClr val="black"/>
                </a:solidFill>
                <a:latin typeface="Consolas" panose="020B0609020204030204" pitchFamily="49" charset="0"/>
              </a:rPr>
              <a:t>(</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AndExp</a:t>
            </a:r>
            <a:r>
              <a:rPr lang="en-US" sz="1700" dirty="0">
                <a:solidFill>
                  <a:prstClr val="black"/>
                </a:solidFill>
                <a:latin typeface="Consolas" panose="020B0609020204030204" pitchFamily="49" charset="0"/>
              </a:rPr>
              <a:t>*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e1-&gt;equal(p-&gt;e1) &amp;&amp; e2-&gt;equal(p-&gt;e2); }</a:t>
            </a:r>
          </a:p>
          <a:p>
            <a:pPr marL="0" indent="0">
              <a:lnSpc>
                <a:spcPct val="100000"/>
              </a:lnSpc>
              <a:spcBef>
                <a:spcPts val="0"/>
              </a:spcBef>
              <a:buNone/>
            </a:pPr>
            <a:r>
              <a:rPr lang="en-US" sz="1700" dirty="0" err="1">
                <a:solidFill>
                  <a:srgbClr val="0000FF"/>
                </a:solidFill>
                <a:latin typeface="Consolas" panose="020B0609020204030204" pitchFamily="49" charset="0"/>
              </a:rPr>
              <a:t>bool</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equal_to_OrExp</a:t>
            </a:r>
            <a:r>
              <a:rPr lang="en-US" sz="1700" dirty="0">
                <a:solidFill>
                  <a:prstClr val="black"/>
                </a:solidFill>
                <a:latin typeface="Consolas" panose="020B0609020204030204" pitchFamily="49" charset="0"/>
              </a:rPr>
              <a:t>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a:t>
            </a:r>
            <a:r>
              <a:rPr lang="en-US" sz="1700" dirty="0" err="1">
                <a:solidFill>
                  <a:prstClr val="black"/>
                </a:solidFill>
                <a:latin typeface="Consolas" panose="020B0609020204030204" pitchFamily="49" charset="0"/>
              </a:rPr>
              <a:t>OrExp</a:t>
            </a:r>
            <a:r>
              <a:rPr lang="en-US" sz="1700" dirty="0">
                <a:solidFill>
                  <a:prstClr val="black"/>
                </a:solidFill>
                <a:latin typeface="Consolas" panose="020B0609020204030204" pitchFamily="49" charset="0"/>
              </a:rPr>
              <a:t> * p) </a:t>
            </a:r>
            <a:r>
              <a:rPr lang="en-US" sz="1700" dirty="0" err="1">
                <a:solidFill>
                  <a:srgbClr val="0000FF"/>
                </a:solidFill>
                <a:latin typeface="Consolas" panose="020B0609020204030204" pitchFamily="49" charset="0"/>
              </a:rPr>
              <a:t>const</a:t>
            </a:r>
            <a:r>
              <a:rPr lang="en-US" sz="1700" dirty="0">
                <a:solidFill>
                  <a:prstClr val="black"/>
                </a:solidFill>
                <a:latin typeface="Consolas" panose="020B0609020204030204" pitchFamily="49" charset="0"/>
              </a:rPr>
              <a:t> { </a:t>
            </a:r>
            <a:r>
              <a:rPr lang="en-US" sz="1700" dirty="0">
                <a:solidFill>
                  <a:srgbClr val="0000FF"/>
                </a:solidFill>
                <a:latin typeface="Consolas" panose="020B0609020204030204" pitchFamily="49" charset="0"/>
              </a:rPr>
              <a:t>return</a:t>
            </a:r>
            <a:r>
              <a:rPr lang="en-US" sz="1700" dirty="0">
                <a:solidFill>
                  <a:prstClr val="black"/>
                </a:solidFill>
                <a:latin typeface="Consolas" panose="020B0609020204030204" pitchFamily="49" charset="0"/>
              </a:rPr>
              <a:t> e1-&gt;equal(p-&gt;e1) &amp;&amp; e2-&gt;equal(p-&gt;e2); </a:t>
            </a:r>
            <a:r>
              <a:rPr lang="en-US" sz="1700" dirty="0" smtClean="0">
                <a:solidFill>
                  <a:prstClr val="black"/>
                </a:solidFill>
                <a:latin typeface="Consolas" panose="020B0609020204030204" pitchFamily="49" charset="0"/>
              </a:rPr>
              <a:t>}</a:t>
            </a:r>
            <a:endParaRPr lang="en-US" sz="1700" dirty="0">
              <a:solidFill>
                <a:prstClr val="black"/>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smtClean="0"/>
              <a:t>Accept No Visitors</a:t>
            </a:r>
            <a:endParaRPr lang="en-US" dirty="0"/>
          </a:p>
        </p:txBody>
      </p:sp>
      <p:sp>
        <p:nvSpPr>
          <p:cNvPr id="5" name="Slide Number Placeholder 4"/>
          <p:cNvSpPr>
            <a:spLocks noGrp="1"/>
          </p:cNvSpPr>
          <p:nvPr>
            <p:ph type="sldNum" sz="quarter" idx="12"/>
          </p:nvPr>
        </p:nvSpPr>
        <p:spPr/>
        <p:txBody>
          <a:bodyPr/>
          <a:lstStyle/>
          <a:p>
            <a:fld id="{F55F95B3-2394-46CA-BBD8-8280DA400771}" type="slidenum">
              <a:rPr lang="en-US" smtClean="0"/>
              <a:t>9</a:t>
            </a:fld>
            <a:endParaRPr lang="en-US"/>
          </a:p>
        </p:txBody>
      </p:sp>
    </p:spTree>
    <p:extLst>
      <p:ext uri="{BB962C8B-B14F-4D97-AF65-F5344CB8AC3E}">
        <p14:creationId xmlns:p14="http://schemas.microsoft.com/office/powerpoint/2010/main" val="321738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5913</Words>
  <Application>Microsoft Office PowerPoint</Application>
  <PresentationFormat>Widescreen</PresentationFormat>
  <Paragraphs>848</Paragraphs>
  <Slides>37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Calibri Light</vt:lpstr>
      <vt:lpstr>Cambria Math</vt:lpstr>
      <vt:lpstr>Consolas</vt:lpstr>
      <vt:lpstr>Times New Roman</vt:lpstr>
      <vt:lpstr>Wingdings</vt:lpstr>
      <vt:lpstr>Office Theme</vt:lpstr>
      <vt:lpstr>1_Office Theme</vt:lpstr>
      <vt:lpstr>Accept No Visitors</vt:lpstr>
      <vt:lpstr>Executive Summary</vt:lpstr>
      <vt:lpstr>Outline</vt:lpstr>
      <vt:lpstr>Motivating Example</vt:lpstr>
      <vt:lpstr>Motivating Example: Perfect Interface</vt:lpstr>
      <vt:lpstr>Motivating Example: Perfect Interface</vt:lpstr>
      <vt:lpstr>Motivating Problems</vt:lpstr>
      <vt:lpstr>Chicken or Egg: Double Dispatch or Visitor Design Pattern?</vt:lpstr>
      <vt:lpstr>Chicken or Egg: Double Dispatch or Visitor Design Pattern?</vt:lpstr>
      <vt:lpstr>Double Dispatch</vt:lpstr>
      <vt:lpstr>Visitor Design Pattern</vt:lpstr>
      <vt:lpstr>Visitor Design Pattern</vt:lpstr>
      <vt:lpstr>Example: print</vt:lpstr>
      <vt:lpstr>Returning Result</vt:lpstr>
      <vt:lpstr>Passing Extra Arguments</vt:lpstr>
      <vt:lpstr>Example: replace</vt:lpstr>
      <vt:lpstr>Example: inplace replacement</vt:lpstr>
      <vt:lpstr>Example: inplace replacement</vt:lpstr>
      <vt:lpstr>Mutable Visitation</vt:lpstr>
      <vt:lpstr>Binary Methods with Visitors: equal</vt:lpstr>
      <vt:lpstr>Binary Methods with Visitors: equal</vt:lpstr>
      <vt:lpstr>Binary Methods with Visitors: match</vt:lpstr>
      <vt:lpstr>Visitor Design Pattern</vt:lpstr>
      <vt:lpstr>Alternative 1: Pattern Matching</vt:lpstr>
      <vt:lpstr>Alternative 1: Pattern Matching</vt:lpstr>
      <vt:lpstr>Example: print</vt:lpstr>
      <vt:lpstr>Example: eval</vt:lpstr>
      <vt:lpstr>Example: inplace</vt:lpstr>
      <vt:lpstr>Example: match</vt:lpstr>
      <vt:lpstr>Pattern Matching</vt:lpstr>
      <vt:lpstr>Alternative 2: Open Multi-Methods</vt:lpstr>
      <vt:lpstr>Example: Open Class Extension</vt:lpstr>
      <vt:lpstr>Example: Open Multi-Method</vt:lpstr>
      <vt:lpstr>Open Multi-Methods</vt:lpstr>
      <vt:lpstr>Performance Comparison</vt:lpstr>
      <vt:lpstr>Approaches to Dealing with AST</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Yuriy Solodkyy</dc:creator>
  <cp:lastModifiedBy>Yuriy Solodkyy</cp:lastModifiedBy>
  <cp:revision>139</cp:revision>
  <dcterms:created xsi:type="dcterms:W3CDTF">2014-09-07T04:50:05Z</dcterms:created>
  <dcterms:modified xsi:type="dcterms:W3CDTF">2014-09-11T20:30:19Z</dcterms:modified>
</cp:coreProperties>
</file>