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4"/>
  </p:notesMasterIdLst>
  <p:handoutMasterIdLst>
    <p:handoutMasterId r:id="rId25"/>
  </p:handoutMasterIdLst>
  <p:sldIdLst>
    <p:sldId id="418" r:id="rId2"/>
    <p:sldId id="807" r:id="rId3"/>
    <p:sldId id="809" r:id="rId4"/>
    <p:sldId id="3934" r:id="rId5"/>
    <p:sldId id="3929" r:id="rId6"/>
    <p:sldId id="3931" r:id="rId7"/>
    <p:sldId id="3927" r:id="rId8"/>
    <p:sldId id="3932" r:id="rId9"/>
    <p:sldId id="3930" r:id="rId10"/>
    <p:sldId id="3933" r:id="rId11"/>
    <p:sldId id="290" r:id="rId12"/>
    <p:sldId id="3917" r:id="rId13"/>
    <p:sldId id="3918" r:id="rId14"/>
    <p:sldId id="3919" r:id="rId15"/>
    <p:sldId id="3926" r:id="rId16"/>
    <p:sldId id="3935" r:id="rId17"/>
    <p:sldId id="3928" r:id="rId18"/>
    <p:sldId id="3936" r:id="rId19"/>
    <p:sldId id="3937" r:id="rId20"/>
    <p:sldId id="3938" r:id="rId21"/>
    <p:sldId id="3939" r:id="rId22"/>
    <p:sldId id="392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528" userDrawn="1">
          <p15:clr>
            <a:srgbClr val="A4A3A4"/>
          </p15:clr>
        </p15:guide>
        <p15:guide id="3" orient="horz" pos="1152" userDrawn="1">
          <p15:clr>
            <a:srgbClr val="A4A3A4"/>
          </p15:clr>
        </p15:guide>
        <p15:guide id="4" pos="7152" userDrawn="1">
          <p15:clr>
            <a:srgbClr val="A4A3A4"/>
          </p15:clr>
        </p15:guide>
        <p15:guide id="5" orient="horz" pos="1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382"/>
    <a:srgbClr val="04AA73"/>
    <a:srgbClr val="7F7F99"/>
    <a:srgbClr val="00A971"/>
    <a:srgbClr val="EFF5FB"/>
    <a:srgbClr val="017F55"/>
    <a:srgbClr val="028F60"/>
    <a:srgbClr val="039D6A"/>
    <a:srgbClr val="888888"/>
    <a:srgbClr val="4F5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8" autoAdjust="0"/>
    <p:restoredTop sz="88987" autoAdjust="0"/>
  </p:normalViewPr>
  <p:slideViewPr>
    <p:cSldViewPr snapToGrid="0" showGuides="1">
      <p:cViewPr varScale="1">
        <p:scale>
          <a:sx n="87" d="100"/>
          <a:sy n="87" d="100"/>
        </p:scale>
        <p:origin x="114" y="894"/>
      </p:cViewPr>
      <p:guideLst>
        <p:guide orient="horz" pos="216"/>
        <p:guide pos="528"/>
        <p:guide orient="horz" pos="1152"/>
        <p:guide pos="7152"/>
        <p:guide orient="horz" pos="10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34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E958591-8B2E-4B48-B226-C4FCE2837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03E214-7EAC-41BB-87F2-988B56386A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4B046-5DB5-498C-805F-953D455C73C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2F6487-C967-44C7-AF88-CB100F8E5E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364DF9-AD51-4F40-B02D-B2AAD9F277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13012-06A2-42AF-8D67-BA673038E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6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CE9FB-84DC-F345-BDCE-DDAC900DD9EF}" type="datetimeFigureOut">
              <a:rPr kumimoji="1" lang="zh-CN" altLang="en-US" smtClean="0"/>
              <a:t>2022/11/15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EDB8E-A649-6D4A-924F-E89A4DDE6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036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年颁布的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中华人民共和国网络安全法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对运营者的要求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888888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第二十一条  国家实行网络安全等级保护制度。网络运营者应当按照网络安全等级保护制度的要求，履行下列安全保护义务，保障网络免受干扰、破坏或者未经授权的访问，防止网络数据泄露或者被窃取、篡改：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888888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（一）制定内部安全管理制度和操作规程，确定网络安全负责人，落实网络安全保护责任；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888888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（二）采取防范计算机病毒和网络攻击、网络侵入等危害网络安全行为的技术措施；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888888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（三）采取监测、记录网络运行状态、网络安全事件的技术措施，并按照规定留存相关的网络日志不少于六个月；（即日志留存）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888888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（四）采取数据分类、重要数据备份和加密等措施；（即数据安全）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888888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（五）法律、行政法规规定的其他义务。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运营者履行安全保护义务，保障网络免受干扰、破坏或者未经授权的访问、防止网络数据泄露或者被窃取、篡改。未有效履行安全保护义务的运营者，将根据情节严重程度，受到不同刑法的惩罚（具体见后面的需求点）。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DB8E-A649-6D4A-924F-E89A4DDE630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186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009CE-D86A-4CAF-9A50-9E207CB70E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22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009CE-D86A-4CAF-9A50-9E207CB70E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274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009CE-D86A-4CAF-9A50-9E207CB70E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4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009CE-D86A-4CAF-9A50-9E207CB70E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716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009CE-D86A-4CAF-9A50-9E207CB70E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69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EECFA-9B35-46C5-A86A-ADF7BADF78B6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91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009CE-D86A-4CAF-9A50-9E207CB70EF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20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009CE-D86A-4CAF-9A50-9E207CB70E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423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009CE-D86A-4CAF-9A50-9E207CB70EF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01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009CE-D86A-4CAF-9A50-9E207CB70EF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067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EECFA-9B35-46C5-A86A-ADF7BADF78B6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80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009CE-D86A-4CAF-9A50-9E207CB70EF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14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009CE-D86A-4CAF-9A50-9E207CB70EF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262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ECFA-9B35-46C5-A86A-ADF7BADF78B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66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EDB8E-A649-6D4A-924F-E89A4DDE630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72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EECFA-9B35-46C5-A86A-ADF7BADF78B6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03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EECFA-9B35-46C5-A86A-ADF7BADF78B6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1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009CE-D86A-4CAF-9A50-9E207CB70E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13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EECFA-9B35-46C5-A86A-ADF7BADF78B6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24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009CE-D86A-4CAF-9A50-9E207CB70E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94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EECFA-9B35-46C5-A86A-ADF7BADF78B6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5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3940-D334-9F4B-9D35-2D5EA0A211A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5DE6-6AC8-E842-B54D-E2493FB2B8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3940-D334-9F4B-9D35-2D5EA0A211A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5DE6-6AC8-E842-B54D-E2493FB2B8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3940-D334-9F4B-9D35-2D5EA0A211A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5DE6-6AC8-E842-B54D-E2493FB2B8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444500">
              <a:defRPr/>
            </a:lvl1pPr>
            <a:lvl2pPr marL="895350" indent="-438150">
              <a:defRPr/>
            </a:lvl2pPr>
            <a:lvl3pPr marL="1346200" indent="-431800">
              <a:defRPr/>
            </a:lvl3pPr>
            <a:lvl4pPr marL="1703388" indent="-331788">
              <a:defRPr/>
            </a:lvl4pPr>
            <a:lvl5pPr marL="2154238" indent="-325438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0821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FEC574F-272F-4940-BFA9-1F50E0F5276B}" type="datetime1">
              <a:rPr lang="zh-CN" altLang="en-US"/>
              <a:pPr>
                <a:defRPr/>
              </a:pPr>
              <a:t>2022/11/15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2F177D9-C833-4469-8DE4-D33AB59287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68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 hidden="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6" name="Picture 3"/>
            <p:cNvPicPr>
              <a:picLocks noChangeAspect="1"/>
            </p:cNvPicPr>
            <p:nvPr userDrawn="1"/>
          </p:nvPicPr>
          <p:blipFill rotWithShape="1">
            <a:blip r:embed="rId2" cstate="email"/>
            <a:srcRect/>
            <a:stretch>
              <a:fillRect/>
            </a:stretch>
          </p:blipFill>
          <p:spPr>
            <a:xfrm flipH="1">
              <a:off x="0" y="0"/>
              <a:ext cx="3018772" cy="2262484"/>
            </a:xfrm>
            <a:prstGeom prst="rect">
              <a:avLst/>
            </a:prstGeom>
          </p:spPr>
        </p:pic>
        <p:sp>
          <p:nvSpPr>
            <p:cNvPr id="7" name="Rectangle 4"/>
            <p:cNvSpPr/>
            <p:nvPr userDrawn="1"/>
          </p:nvSpPr>
          <p:spPr>
            <a:xfrm flipH="1">
              <a:off x="0" y="0"/>
              <a:ext cx="3018772" cy="2262484"/>
            </a:xfrm>
            <a:prstGeom prst="rect">
              <a:avLst/>
            </a:prstGeom>
            <a:gradFill>
              <a:gsLst>
                <a:gs pos="70000">
                  <a:srgbClr val="FFFFFF">
                    <a:alpha val="90000"/>
                  </a:srgbClr>
                </a:gs>
                <a:gs pos="52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-14581" y="-9000"/>
            <a:ext cx="2221753" cy="1665141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81200" y="450869"/>
            <a:ext cx="11410800" cy="3755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GB" altLang="zh-CN" dirty="0"/>
              <a:t>The Real Trust Issue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5250A17-6FE9-F747-9104-C49CE936C199}"/>
              </a:ext>
            </a:extLst>
          </p:cNvPr>
          <p:cNvCxnSpPr>
            <a:cxnSpLocks/>
          </p:cNvCxnSpPr>
          <p:nvPr userDrawn="1"/>
        </p:nvCxnSpPr>
        <p:spPr>
          <a:xfrm>
            <a:off x="766763" y="1016000"/>
            <a:ext cx="10658475" cy="0"/>
          </a:xfrm>
          <a:prstGeom prst="line">
            <a:avLst/>
          </a:prstGeom>
          <a:noFill/>
          <a:ln w="12700" cap="flat" cmpd="sng" algn="ctr">
            <a:solidFill>
              <a:srgbClr val="E7E7EB"/>
            </a:solidFill>
            <a:prstDash val="solid"/>
            <a:miter lim="800000"/>
          </a:ln>
          <a:effectLst/>
        </p:spPr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3FA5B1E3-A50E-F44A-96EF-7127B3B442F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9197" y="341014"/>
            <a:ext cx="1276040" cy="4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1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3940-D334-9F4B-9D35-2D5EA0A211A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5DE6-6AC8-E842-B54D-E2493FB2B8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3940-D334-9F4B-9D35-2D5EA0A211A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5DE6-6AC8-E842-B54D-E2493FB2B8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3940-D334-9F4B-9D35-2D5EA0A211A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5DE6-6AC8-E842-B54D-E2493FB2B8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3940-D334-9F4B-9D35-2D5EA0A211A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5DE6-6AC8-E842-B54D-E2493FB2B8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3940-D334-9F4B-9D35-2D5EA0A211A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5DE6-6AC8-E842-B54D-E2493FB2B8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3940-D334-9F4B-9D35-2D5EA0A211A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5DE6-6AC8-E842-B54D-E2493FB2B8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3940-D334-9F4B-9D35-2D5EA0A211A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5DE6-6AC8-E842-B54D-E2493FB2B8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3940-D334-9F4B-9D35-2D5EA0A211A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5DE6-6AC8-E842-B54D-E2493FB2B8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3940-D334-9F4B-9D35-2D5EA0A211A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85DE6-6AC8-E842-B54D-E2493FB2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21" r:id="rId12"/>
    <p:sldLayoutId id="2147483724" r:id="rId13"/>
    <p:sldLayoutId id="214748372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图片 3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-50800"/>
            <a:ext cx="12220518" cy="3955143"/>
          </a:xfrm>
          <a:prstGeom prst="rect">
            <a:avLst/>
          </a:prstGeom>
        </p:spPr>
      </p:pic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0" y="-53388"/>
            <a:ext cx="12188825" cy="3957731"/>
          </a:xfrm>
          <a:prstGeom prst="rect">
            <a:avLst/>
          </a:prstGeom>
          <a:solidFill>
            <a:srgbClr val="473F51">
              <a:alpha val="91000"/>
            </a:srgbClr>
          </a:solidFill>
          <a:ln>
            <a:noFill/>
          </a:ln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53"/>
          <p:cNvSpPr>
            <a:spLocks noChangeArrowheads="1"/>
          </p:cNvSpPr>
          <p:nvPr/>
        </p:nvSpPr>
        <p:spPr bwMode="auto">
          <a:xfrm rot="10800000">
            <a:off x="1106489" y="2152652"/>
            <a:ext cx="1164167" cy="1325033"/>
          </a:xfrm>
          <a:custGeom>
            <a:avLst/>
            <a:gdLst>
              <a:gd name="T0" fmla="*/ 860307 w 826161"/>
              <a:gd name="T1" fmla="*/ 1050021 h 940604"/>
              <a:gd name="T2" fmla="*/ 61957 w 826161"/>
              <a:gd name="T3" fmla="*/ 1050021 h 940604"/>
              <a:gd name="T4" fmla="*/ 0 w 826161"/>
              <a:gd name="T5" fmla="*/ 988065 h 940604"/>
              <a:gd name="T6" fmla="*/ 0 w 826161"/>
              <a:gd name="T7" fmla="*/ 189713 h 940604"/>
              <a:gd name="T8" fmla="*/ 61957 w 826161"/>
              <a:gd name="T9" fmla="*/ 127755 h 940604"/>
              <a:gd name="T10" fmla="*/ 387035 w 826161"/>
              <a:gd name="T11" fmla="*/ 127755 h 940604"/>
              <a:gd name="T12" fmla="*/ 461133 w 826161"/>
              <a:gd name="T13" fmla="*/ 0 h 940604"/>
              <a:gd name="T14" fmla="*/ 535230 w 826161"/>
              <a:gd name="T15" fmla="*/ 127755 h 940604"/>
              <a:gd name="T16" fmla="*/ 860307 w 826161"/>
              <a:gd name="T17" fmla="*/ 127755 h 940604"/>
              <a:gd name="T18" fmla="*/ 922264 w 826161"/>
              <a:gd name="T19" fmla="*/ 189713 h 940604"/>
              <a:gd name="T20" fmla="*/ 922264 w 826161"/>
              <a:gd name="T21" fmla="*/ 988065 h 940604"/>
              <a:gd name="T22" fmla="*/ 860307 w 826161"/>
              <a:gd name="T23" fmla="*/ 1050021 h 9406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6161"/>
              <a:gd name="T37" fmla="*/ 0 h 940604"/>
              <a:gd name="T38" fmla="*/ 826161 w 826161"/>
              <a:gd name="T39" fmla="*/ 940604 h 9406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6161" h="940604">
                <a:moveTo>
                  <a:pt x="770660" y="940604"/>
                </a:moveTo>
                <a:lnTo>
                  <a:pt x="55501" y="940604"/>
                </a:lnTo>
                <a:cubicBezTo>
                  <a:pt x="24849" y="940604"/>
                  <a:pt x="0" y="915755"/>
                  <a:pt x="0" y="885103"/>
                </a:cubicBezTo>
                <a:lnTo>
                  <a:pt x="0" y="169944"/>
                </a:lnTo>
                <a:cubicBezTo>
                  <a:pt x="0" y="139292"/>
                  <a:pt x="24849" y="114443"/>
                  <a:pt x="55501" y="114443"/>
                </a:cubicBezTo>
                <a:lnTo>
                  <a:pt x="346704" y="114443"/>
                </a:lnTo>
                <a:lnTo>
                  <a:pt x="413081" y="0"/>
                </a:lnTo>
                <a:lnTo>
                  <a:pt x="479458" y="114443"/>
                </a:lnTo>
                <a:lnTo>
                  <a:pt x="770660" y="114443"/>
                </a:lnTo>
                <a:cubicBezTo>
                  <a:pt x="801312" y="114443"/>
                  <a:pt x="826161" y="139292"/>
                  <a:pt x="826161" y="169944"/>
                </a:cubicBezTo>
                <a:lnTo>
                  <a:pt x="826161" y="885103"/>
                </a:lnTo>
                <a:cubicBezTo>
                  <a:pt x="826161" y="915755"/>
                  <a:pt x="801312" y="940604"/>
                  <a:pt x="770660" y="940604"/>
                </a:cubicBezTo>
                <a:close/>
              </a:path>
            </a:pathLst>
          </a:custGeom>
          <a:noFill/>
          <a:ln w="28575" cap="flat" cmpd="sng">
            <a:solidFill>
              <a:srgbClr val="56B382"/>
            </a:solidFill>
            <a:bevel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56"/>
          <p:cNvSpPr>
            <a:spLocks noChangeArrowheads="1"/>
          </p:cNvSpPr>
          <p:nvPr/>
        </p:nvSpPr>
        <p:spPr bwMode="auto">
          <a:xfrm rot="10800000">
            <a:off x="3957640" y="2152652"/>
            <a:ext cx="1164167" cy="1325033"/>
          </a:xfrm>
          <a:custGeom>
            <a:avLst/>
            <a:gdLst>
              <a:gd name="T0" fmla="*/ 860307 w 826161"/>
              <a:gd name="T1" fmla="*/ 1050021 h 940604"/>
              <a:gd name="T2" fmla="*/ 61957 w 826161"/>
              <a:gd name="T3" fmla="*/ 1050021 h 940604"/>
              <a:gd name="T4" fmla="*/ 0 w 826161"/>
              <a:gd name="T5" fmla="*/ 988065 h 940604"/>
              <a:gd name="T6" fmla="*/ 0 w 826161"/>
              <a:gd name="T7" fmla="*/ 189713 h 940604"/>
              <a:gd name="T8" fmla="*/ 61957 w 826161"/>
              <a:gd name="T9" fmla="*/ 127755 h 940604"/>
              <a:gd name="T10" fmla="*/ 387035 w 826161"/>
              <a:gd name="T11" fmla="*/ 127755 h 940604"/>
              <a:gd name="T12" fmla="*/ 461133 w 826161"/>
              <a:gd name="T13" fmla="*/ 0 h 940604"/>
              <a:gd name="T14" fmla="*/ 535230 w 826161"/>
              <a:gd name="T15" fmla="*/ 127755 h 940604"/>
              <a:gd name="T16" fmla="*/ 860307 w 826161"/>
              <a:gd name="T17" fmla="*/ 127755 h 940604"/>
              <a:gd name="T18" fmla="*/ 922264 w 826161"/>
              <a:gd name="T19" fmla="*/ 189713 h 940604"/>
              <a:gd name="T20" fmla="*/ 922264 w 826161"/>
              <a:gd name="T21" fmla="*/ 988065 h 940604"/>
              <a:gd name="T22" fmla="*/ 860307 w 826161"/>
              <a:gd name="T23" fmla="*/ 1050021 h 9406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6161"/>
              <a:gd name="T37" fmla="*/ 0 h 940604"/>
              <a:gd name="T38" fmla="*/ 826161 w 826161"/>
              <a:gd name="T39" fmla="*/ 940604 h 9406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6161" h="940604">
                <a:moveTo>
                  <a:pt x="770660" y="940604"/>
                </a:moveTo>
                <a:lnTo>
                  <a:pt x="55501" y="940604"/>
                </a:lnTo>
                <a:cubicBezTo>
                  <a:pt x="24849" y="940604"/>
                  <a:pt x="0" y="915755"/>
                  <a:pt x="0" y="885103"/>
                </a:cubicBezTo>
                <a:lnTo>
                  <a:pt x="0" y="169944"/>
                </a:lnTo>
                <a:cubicBezTo>
                  <a:pt x="0" y="139292"/>
                  <a:pt x="24849" y="114443"/>
                  <a:pt x="55501" y="114443"/>
                </a:cubicBezTo>
                <a:lnTo>
                  <a:pt x="346704" y="114443"/>
                </a:lnTo>
                <a:lnTo>
                  <a:pt x="413081" y="0"/>
                </a:lnTo>
                <a:lnTo>
                  <a:pt x="479458" y="114443"/>
                </a:lnTo>
                <a:lnTo>
                  <a:pt x="770660" y="114443"/>
                </a:lnTo>
                <a:cubicBezTo>
                  <a:pt x="801312" y="114443"/>
                  <a:pt x="826161" y="139292"/>
                  <a:pt x="826161" y="169944"/>
                </a:cubicBezTo>
                <a:lnTo>
                  <a:pt x="826161" y="885103"/>
                </a:lnTo>
                <a:cubicBezTo>
                  <a:pt x="826161" y="915755"/>
                  <a:pt x="801312" y="940604"/>
                  <a:pt x="770660" y="940604"/>
                </a:cubicBezTo>
                <a:close/>
              </a:path>
            </a:pathLst>
          </a:custGeom>
          <a:noFill/>
          <a:ln w="28575" cap="flat" cmpd="sng">
            <a:solidFill>
              <a:srgbClr val="56B38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61"/>
          <p:cNvSpPr>
            <a:spLocks noChangeArrowheads="1"/>
          </p:cNvSpPr>
          <p:nvPr/>
        </p:nvSpPr>
        <p:spPr bwMode="auto">
          <a:xfrm rot="10800000">
            <a:off x="6849006" y="2152652"/>
            <a:ext cx="1164167" cy="1325033"/>
          </a:xfrm>
          <a:custGeom>
            <a:avLst/>
            <a:gdLst>
              <a:gd name="T0" fmla="*/ 860768 w 826161"/>
              <a:gd name="T1" fmla="*/ 1049952 h 940604"/>
              <a:gd name="T2" fmla="*/ 61990 w 826161"/>
              <a:gd name="T3" fmla="*/ 1049952 h 940604"/>
              <a:gd name="T4" fmla="*/ 0 w 826161"/>
              <a:gd name="T5" fmla="*/ 987999 h 940604"/>
              <a:gd name="T6" fmla="*/ 0 w 826161"/>
              <a:gd name="T7" fmla="*/ 189701 h 940604"/>
              <a:gd name="T8" fmla="*/ 61990 w 826161"/>
              <a:gd name="T9" fmla="*/ 127747 h 940604"/>
              <a:gd name="T10" fmla="*/ 387242 w 826161"/>
              <a:gd name="T11" fmla="*/ 127747 h 940604"/>
              <a:gd name="T12" fmla="*/ 461380 w 826161"/>
              <a:gd name="T13" fmla="*/ 0 h 940604"/>
              <a:gd name="T14" fmla="*/ 535518 w 826161"/>
              <a:gd name="T15" fmla="*/ 127747 h 940604"/>
              <a:gd name="T16" fmla="*/ 860768 w 826161"/>
              <a:gd name="T17" fmla="*/ 127747 h 940604"/>
              <a:gd name="T18" fmla="*/ 922759 w 826161"/>
              <a:gd name="T19" fmla="*/ 189701 h 940604"/>
              <a:gd name="T20" fmla="*/ 922759 w 826161"/>
              <a:gd name="T21" fmla="*/ 987999 h 940604"/>
              <a:gd name="T22" fmla="*/ 860768 w 826161"/>
              <a:gd name="T23" fmla="*/ 1049952 h 9406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6161"/>
              <a:gd name="T37" fmla="*/ 0 h 940604"/>
              <a:gd name="T38" fmla="*/ 826161 w 826161"/>
              <a:gd name="T39" fmla="*/ 940604 h 9406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6161" h="940604">
                <a:moveTo>
                  <a:pt x="770660" y="940604"/>
                </a:moveTo>
                <a:lnTo>
                  <a:pt x="55501" y="940604"/>
                </a:lnTo>
                <a:cubicBezTo>
                  <a:pt x="24849" y="940604"/>
                  <a:pt x="0" y="915755"/>
                  <a:pt x="0" y="885103"/>
                </a:cubicBezTo>
                <a:lnTo>
                  <a:pt x="0" y="169944"/>
                </a:lnTo>
                <a:cubicBezTo>
                  <a:pt x="0" y="139292"/>
                  <a:pt x="24849" y="114443"/>
                  <a:pt x="55501" y="114443"/>
                </a:cubicBezTo>
                <a:lnTo>
                  <a:pt x="346704" y="114443"/>
                </a:lnTo>
                <a:lnTo>
                  <a:pt x="413081" y="0"/>
                </a:lnTo>
                <a:lnTo>
                  <a:pt x="479458" y="114443"/>
                </a:lnTo>
                <a:lnTo>
                  <a:pt x="770660" y="114443"/>
                </a:lnTo>
                <a:cubicBezTo>
                  <a:pt x="801312" y="114443"/>
                  <a:pt x="826161" y="139292"/>
                  <a:pt x="826161" y="169944"/>
                </a:cubicBezTo>
                <a:lnTo>
                  <a:pt x="826161" y="885103"/>
                </a:lnTo>
                <a:cubicBezTo>
                  <a:pt x="826161" y="915755"/>
                  <a:pt x="801312" y="940604"/>
                  <a:pt x="770660" y="940604"/>
                </a:cubicBezTo>
                <a:close/>
              </a:path>
            </a:pathLst>
          </a:custGeom>
          <a:noFill/>
          <a:ln w="28575" cap="flat" cmpd="sng">
            <a:solidFill>
              <a:srgbClr val="56B382"/>
            </a:solidFill>
            <a:bevel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68"/>
          <p:cNvSpPr>
            <a:spLocks noChangeArrowheads="1"/>
          </p:cNvSpPr>
          <p:nvPr/>
        </p:nvSpPr>
        <p:spPr bwMode="auto">
          <a:xfrm rot="10800000">
            <a:off x="9742489" y="2152652"/>
            <a:ext cx="1164167" cy="1325033"/>
          </a:xfrm>
          <a:custGeom>
            <a:avLst/>
            <a:gdLst>
              <a:gd name="T0" fmla="*/ 860307 w 826161"/>
              <a:gd name="T1" fmla="*/ 1050021 h 940604"/>
              <a:gd name="T2" fmla="*/ 61957 w 826161"/>
              <a:gd name="T3" fmla="*/ 1050021 h 940604"/>
              <a:gd name="T4" fmla="*/ 0 w 826161"/>
              <a:gd name="T5" fmla="*/ 988065 h 940604"/>
              <a:gd name="T6" fmla="*/ 0 w 826161"/>
              <a:gd name="T7" fmla="*/ 189713 h 940604"/>
              <a:gd name="T8" fmla="*/ 61957 w 826161"/>
              <a:gd name="T9" fmla="*/ 127755 h 940604"/>
              <a:gd name="T10" fmla="*/ 387035 w 826161"/>
              <a:gd name="T11" fmla="*/ 127755 h 940604"/>
              <a:gd name="T12" fmla="*/ 461133 w 826161"/>
              <a:gd name="T13" fmla="*/ 0 h 940604"/>
              <a:gd name="T14" fmla="*/ 535230 w 826161"/>
              <a:gd name="T15" fmla="*/ 127755 h 940604"/>
              <a:gd name="T16" fmla="*/ 860307 w 826161"/>
              <a:gd name="T17" fmla="*/ 127755 h 940604"/>
              <a:gd name="T18" fmla="*/ 922264 w 826161"/>
              <a:gd name="T19" fmla="*/ 189713 h 940604"/>
              <a:gd name="T20" fmla="*/ 922264 w 826161"/>
              <a:gd name="T21" fmla="*/ 988065 h 940604"/>
              <a:gd name="T22" fmla="*/ 860307 w 826161"/>
              <a:gd name="T23" fmla="*/ 1050021 h 9406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6161"/>
              <a:gd name="T37" fmla="*/ 0 h 940604"/>
              <a:gd name="T38" fmla="*/ 826161 w 826161"/>
              <a:gd name="T39" fmla="*/ 940604 h 9406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6161" h="940604">
                <a:moveTo>
                  <a:pt x="770660" y="940604"/>
                </a:moveTo>
                <a:lnTo>
                  <a:pt x="55501" y="940604"/>
                </a:lnTo>
                <a:cubicBezTo>
                  <a:pt x="24849" y="940604"/>
                  <a:pt x="0" y="915755"/>
                  <a:pt x="0" y="885103"/>
                </a:cubicBezTo>
                <a:lnTo>
                  <a:pt x="0" y="169944"/>
                </a:lnTo>
                <a:cubicBezTo>
                  <a:pt x="0" y="139292"/>
                  <a:pt x="24849" y="114443"/>
                  <a:pt x="55501" y="114443"/>
                </a:cubicBezTo>
                <a:lnTo>
                  <a:pt x="346704" y="114443"/>
                </a:lnTo>
                <a:lnTo>
                  <a:pt x="413081" y="0"/>
                </a:lnTo>
                <a:lnTo>
                  <a:pt x="479458" y="114443"/>
                </a:lnTo>
                <a:lnTo>
                  <a:pt x="770660" y="114443"/>
                </a:lnTo>
                <a:cubicBezTo>
                  <a:pt x="801312" y="114443"/>
                  <a:pt x="826161" y="139292"/>
                  <a:pt x="826161" y="169944"/>
                </a:cubicBezTo>
                <a:lnTo>
                  <a:pt x="826161" y="885103"/>
                </a:lnTo>
                <a:cubicBezTo>
                  <a:pt x="826161" y="915755"/>
                  <a:pt x="801312" y="940604"/>
                  <a:pt x="770660" y="940604"/>
                </a:cubicBezTo>
                <a:close/>
              </a:path>
            </a:pathLst>
          </a:custGeom>
          <a:noFill/>
          <a:ln w="28575" cap="flat" cmpd="sng">
            <a:solidFill>
              <a:srgbClr val="56B38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39"/>
          <p:cNvSpPr>
            <a:spLocks noChangeArrowheads="1"/>
          </p:cNvSpPr>
          <p:nvPr/>
        </p:nvSpPr>
        <p:spPr bwMode="auto">
          <a:xfrm>
            <a:off x="393173" y="135467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NeueLT Pro 67 MdCn" pitchFamily="2" charset="-122"/>
            </a:endParaRPr>
          </a:p>
        </p:txBody>
      </p:sp>
      <p:sp>
        <p:nvSpPr>
          <p:cNvPr id="15" name="Freeform 150"/>
          <p:cNvSpPr>
            <a:spLocks noEditPoints="1"/>
          </p:cNvSpPr>
          <p:nvPr/>
        </p:nvSpPr>
        <p:spPr bwMode="auto">
          <a:xfrm>
            <a:off x="7015123" y="2249899"/>
            <a:ext cx="773778" cy="926530"/>
          </a:xfrm>
          <a:custGeom>
            <a:avLst/>
            <a:gdLst/>
            <a:ahLst/>
            <a:cxnLst>
              <a:cxn ang="0">
                <a:pos x="3872" y="13772"/>
              </a:cxn>
              <a:cxn ang="0">
                <a:pos x="3080" y="12012"/>
              </a:cxn>
              <a:cxn ang="0">
                <a:pos x="1496" y="10560"/>
              </a:cxn>
              <a:cxn ang="0">
                <a:pos x="484" y="8888"/>
              </a:cxn>
              <a:cxn ang="0">
                <a:pos x="44" y="7128"/>
              </a:cxn>
              <a:cxn ang="0">
                <a:pos x="88" y="5324"/>
              </a:cxn>
              <a:cxn ang="0">
                <a:pos x="660" y="3608"/>
              </a:cxn>
              <a:cxn ang="0">
                <a:pos x="1628" y="2156"/>
              </a:cxn>
              <a:cxn ang="0">
                <a:pos x="2948" y="1012"/>
              </a:cxn>
              <a:cxn ang="0">
                <a:pos x="4664" y="308"/>
              </a:cxn>
              <a:cxn ang="0">
                <a:pos x="6688" y="0"/>
              </a:cxn>
              <a:cxn ang="0">
                <a:pos x="8800" y="308"/>
              </a:cxn>
              <a:cxn ang="0">
                <a:pos x="10824" y="1188"/>
              </a:cxn>
              <a:cxn ang="0">
                <a:pos x="12672" y="2816"/>
              </a:cxn>
              <a:cxn ang="0">
                <a:pos x="13156" y="4048"/>
              </a:cxn>
              <a:cxn ang="0">
                <a:pos x="12980" y="5852"/>
              </a:cxn>
              <a:cxn ang="0">
                <a:pos x="12936" y="7172"/>
              </a:cxn>
              <a:cxn ang="0">
                <a:pos x="12980" y="10912"/>
              </a:cxn>
              <a:cxn ang="0">
                <a:pos x="12936" y="12848"/>
              </a:cxn>
              <a:cxn ang="0">
                <a:pos x="12144" y="13288"/>
              </a:cxn>
              <a:cxn ang="0">
                <a:pos x="5588" y="9416"/>
              </a:cxn>
              <a:cxn ang="0">
                <a:pos x="3520" y="8051"/>
              </a:cxn>
              <a:cxn ang="0">
                <a:pos x="3432" y="8492"/>
              </a:cxn>
              <a:cxn ang="0">
                <a:pos x="5500" y="9988"/>
              </a:cxn>
              <a:cxn ang="0">
                <a:pos x="5720" y="9636"/>
              </a:cxn>
              <a:cxn ang="0">
                <a:pos x="10692" y="5456"/>
              </a:cxn>
              <a:cxn ang="0">
                <a:pos x="5544" y="2552"/>
              </a:cxn>
              <a:cxn ang="0">
                <a:pos x="5544" y="2552"/>
              </a:cxn>
              <a:cxn ang="0">
                <a:pos x="6512" y="2288"/>
              </a:cxn>
              <a:cxn ang="0">
                <a:pos x="10076" y="2992"/>
              </a:cxn>
              <a:cxn ang="0">
                <a:pos x="8976" y="1892"/>
              </a:cxn>
              <a:cxn ang="0">
                <a:pos x="6028" y="8668"/>
              </a:cxn>
              <a:cxn ang="0">
                <a:pos x="3960" y="7304"/>
              </a:cxn>
              <a:cxn ang="0">
                <a:pos x="3872" y="7744"/>
              </a:cxn>
              <a:cxn ang="0">
                <a:pos x="5940" y="9240"/>
              </a:cxn>
              <a:cxn ang="0">
                <a:pos x="6160" y="8844"/>
              </a:cxn>
              <a:cxn ang="0">
                <a:pos x="7392" y="3256"/>
              </a:cxn>
              <a:cxn ang="0">
                <a:pos x="5764" y="3300"/>
              </a:cxn>
              <a:cxn ang="0">
                <a:pos x="4796" y="4268"/>
              </a:cxn>
              <a:cxn ang="0">
                <a:pos x="4708" y="5588"/>
              </a:cxn>
              <a:cxn ang="0">
                <a:pos x="4576" y="7128"/>
              </a:cxn>
              <a:cxn ang="0">
                <a:pos x="7084" y="7304"/>
              </a:cxn>
              <a:cxn ang="0">
                <a:pos x="8448" y="6556"/>
              </a:cxn>
              <a:cxn ang="0">
                <a:pos x="8932" y="5500"/>
              </a:cxn>
              <a:cxn ang="0">
                <a:pos x="8448" y="4004"/>
              </a:cxn>
              <a:cxn ang="0">
                <a:pos x="3652" y="9108"/>
              </a:cxn>
              <a:cxn ang="0">
                <a:pos x="3872" y="9856"/>
              </a:cxn>
              <a:cxn ang="0">
                <a:pos x="4664" y="9944"/>
              </a:cxn>
            </a:cxnLst>
            <a:rect l="0" t="0" r="r" b="b"/>
            <a:pathLst>
              <a:path w="13596" h="16280">
                <a:moveTo>
                  <a:pt x="3784" y="16280"/>
                </a:moveTo>
                <a:lnTo>
                  <a:pt x="3872" y="15268"/>
                </a:lnTo>
                <a:lnTo>
                  <a:pt x="3872" y="14256"/>
                </a:lnTo>
                <a:lnTo>
                  <a:pt x="3872" y="13772"/>
                </a:lnTo>
                <a:lnTo>
                  <a:pt x="3784" y="13244"/>
                </a:lnTo>
                <a:lnTo>
                  <a:pt x="3696" y="12760"/>
                </a:lnTo>
                <a:lnTo>
                  <a:pt x="3608" y="12320"/>
                </a:lnTo>
                <a:lnTo>
                  <a:pt x="3080" y="12012"/>
                </a:lnTo>
                <a:lnTo>
                  <a:pt x="2640" y="11660"/>
                </a:lnTo>
                <a:lnTo>
                  <a:pt x="2200" y="11307"/>
                </a:lnTo>
                <a:lnTo>
                  <a:pt x="1848" y="10956"/>
                </a:lnTo>
                <a:lnTo>
                  <a:pt x="1496" y="10560"/>
                </a:lnTo>
                <a:lnTo>
                  <a:pt x="1188" y="10164"/>
                </a:lnTo>
                <a:lnTo>
                  <a:pt x="924" y="9768"/>
                </a:lnTo>
                <a:lnTo>
                  <a:pt x="704" y="9328"/>
                </a:lnTo>
                <a:lnTo>
                  <a:pt x="484" y="8888"/>
                </a:lnTo>
                <a:lnTo>
                  <a:pt x="308" y="8448"/>
                </a:lnTo>
                <a:lnTo>
                  <a:pt x="176" y="8008"/>
                </a:lnTo>
                <a:lnTo>
                  <a:pt x="88" y="7568"/>
                </a:lnTo>
                <a:lnTo>
                  <a:pt x="44" y="7128"/>
                </a:lnTo>
                <a:lnTo>
                  <a:pt x="0" y="6644"/>
                </a:lnTo>
                <a:lnTo>
                  <a:pt x="0" y="6204"/>
                </a:lnTo>
                <a:lnTo>
                  <a:pt x="44" y="5764"/>
                </a:lnTo>
                <a:lnTo>
                  <a:pt x="88" y="5324"/>
                </a:lnTo>
                <a:lnTo>
                  <a:pt x="220" y="4884"/>
                </a:lnTo>
                <a:lnTo>
                  <a:pt x="308" y="4444"/>
                </a:lnTo>
                <a:lnTo>
                  <a:pt x="484" y="4048"/>
                </a:lnTo>
                <a:lnTo>
                  <a:pt x="660" y="3608"/>
                </a:lnTo>
                <a:lnTo>
                  <a:pt x="836" y="3212"/>
                </a:lnTo>
                <a:lnTo>
                  <a:pt x="1056" y="2860"/>
                </a:lnTo>
                <a:lnTo>
                  <a:pt x="1320" y="2508"/>
                </a:lnTo>
                <a:lnTo>
                  <a:pt x="1628" y="2156"/>
                </a:lnTo>
                <a:lnTo>
                  <a:pt x="1892" y="1848"/>
                </a:lnTo>
                <a:lnTo>
                  <a:pt x="2244" y="1540"/>
                </a:lnTo>
                <a:lnTo>
                  <a:pt x="2596" y="1276"/>
                </a:lnTo>
                <a:lnTo>
                  <a:pt x="2948" y="1012"/>
                </a:lnTo>
                <a:lnTo>
                  <a:pt x="3344" y="792"/>
                </a:lnTo>
                <a:lnTo>
                  <a:pt x="3740" y="616"/>
                </a:lnTo>
                <a:lnTo>
                  <a:pt x="4180" y="484"/>
                </a:lnTo>
                <a:lnTo>
                  <a:pt x="4664" y="308"/>
                </a:lnTo>
                <a:lnTo>
                  <a:pt x="5148" y="176"/>
                </a:lnTo>
                <a:lnTo>
                  <a:pt x="5632" y="88"/>
                </a:lnTo>
                <a:lnTo>
                  <a:pt x="6160" y="44"/>
                </a:lnTo>
                <a:lnTo>
                  <a:pt x="6688" y="0"/>
                </a:lnTo>
                <a:lnTo>
                  <a:pt x="7216" y="44"/>
                </a:lnTo>
                <a:lnTo>
                  <a:pt x="7744" y="88"/>
                </a:lnTo>
                <a:lnTo>
                  <a:pt x="8272" y="176"/>
                </a:lnTo>
                <a:lnTo>
                  <a:pt x="8800" y="308"/>
                </a:lnTo>
                <a:lnTo>
                  <a:pt x="9328" y="484"/>
                </a:lnTo>
                <a:lnTo>
                  <a:pt x="9856" y="660"/>
                </a:lnTo>
                <a:lnTo>
                  <a:pt x="10340" y="924"/>
                </a:lnTo>
                <a:lnTo>
                  <a:pt x="10824" y="1188"/>
                </a:lnTo>
                <a:lnTo>
                  <a:pt x="11308" y="1496"/>
                </a:lnTo>
                <a:lnTo>
                  <a:pt x="11748" y="1848"/>
                </a:lnTo>
                <a:lnTo>
                  <a:pt x="12188" y="2244"/>
                </a:lnTo>
                <a:lnTo>
                  <a:pt x="12672" y="2816"/>
                </a:lnTo>
                <a:lnTo>
                  <a:pt x="12980" y="3256"/>
                </a:lnTo>
                <a:lnTo>
                  <a:pt x="13112" y="3608"/>
                </a:lnTo>
                <a:lnTo>
                  <a:pt x="13200" y="3872"/>
                </a:lnTo>
                <a:lnTo>
                  <a:pt x="13156" y="4048"/>
                </a:lnTo>
                <a:lnTo>
                  <a:pt x="13112" y="4180"/>
                </a:lnTo>
                <a:lnTo>
                  <a:pt x="12980" y="4268"/>
                </a:lnTo>
                <a:lnTo>
                  <a:pt x="12672" y="4444"/>
                </a:lnTo>
                <a:lnTo>
                  <a:pt x="12980" y="5852"/>
                </a:lnTo>
                <a:lnTo>
                  <a:pt x="13112" y="6468"/>
                </a:lnTo>
                <a:lnTo>
                  <a:pt x="13156" y="6776"/>
                </a:lnTo>
                <a:lnTo>
                  <a:pt x="13068" y="6996"/>
                </a:lnTo>
                <a:lnTo>
                  <a:pt x="12936" y="7172"/>
                </a:lnTo>
                <a:lnTo>
                  <a:pt x="12804" y="7304"/>
                </a:lnTo>
                <a:lnTo>
                  <a:pt x="13596" y="9988"/>
                </a:lnTo>
                <a:lnTo>
                  <a:pt x="12892" y="10252"/>
                </a:lnTo>
                <a:lnTo>
                  <a:pt x="12980" y="10912"/>
                </a:lnTo>
                <a:lnTo>
                  <a:pt x="13068" y="11484"/>
                </a:lnTo>
                <a:lnTo>
                  <a:pt x="13068" y="12056"/>
                </a:lnTo>
                <a:lnTo>
                  <a:pt x="13024" y="12672"/>
                </a:lnTo>
                <a:lnTo>
                  <a:pt x="12936" y="12848"/>
                </a:lnTo>
                <a:lnTo>
                  <a:pt x="12760" y="13024"/>
                </a:lnTo>
                <a:lnTo>
                  <a:pt x="12452" y="13200"/>
                </a:lnTo>
                <a:lnTo>
                  <a:pt x="12320" y="13244"/>
                </a:lnTo>
                <a:lnTo>
                  <a:pt x="12144" y="13288"/>
                </a:lnTo>
                <a:lnTo>
                  <a:pt x="9768" y="13420"/>
                </a:lnTo>
                <a:lnTo>
                  <a:pt x="9944" y="16280"/>
                </a:lnTo>
                <a:lnTo>
                  <a:pt x="3784" y="16280"/>
                </a:lnTo>
                <a:close/>
                <a:moveTo>
                  <a:pt x="5588" y="9416"/>
                </a:moveTo>
                <a:lnTo>
                  <a:pt x="3828" y="8096"/>
                </a:lnTo>
                <a:lnTo>
                  <a:pt x="3696" y="8008"/>
                </a:lnTo>
                <a:lnTo>
                  <a:pt x="3608" y="8008"/>
                </a:lnTo>
                <a:lnTo>
                  <a:pt x="3520" y="8051"/>
                </a:lnTo>
                <a:lnTo>
                  <a:pt x="3432" y="8140"/>
                </a:lnTo>
                <a:lnTo>
                  <a:pt x="3388" y="8272"/>
                </a:lnTo>
                <a:lnTo>
                  <a:pt x="3388" y="8404"/>
                </a:lnTo>
                <a:lnTo>
                  <a:pt x="3432" y="8492"/>
                </a:lnTo>
                <a:lnTo>
                  <a:pt x="3520" y="8624"/>
                </a:lnTo>
                <a:lnTo>
                  <a:pt x="5280" y="9944"/>
                </a:lnTo>
                <a:lnTo>
                  <a:pt x="5368" y="9988"/>
                </a:lnTo>
                <a:lnTo>
                  <a:pt x="5500" y="9988"/>
                </a:lnTo>
                <a:lnTo>
                  <a:pt x="5588" y="9944"/>
                </a:lnTo>
                <a:lnTo>
                  <a:pt x="5676" y="9856"/>
                </a:lnTo>
                <a:lnTo>
                  <a:pt x="5720" y="9768"/>
                </a:lnTo>
                <a:lnTo>
                  <a:pt x="5720" y="9636"/>
                </a:lnTo>
                <a:lnTo>
                  <a:pt x="5676" y="9504"/>
                </a:lnTo>
                <a:lnTo>
                  <a:pt x="5588" y="9416"/>
                </a:lnTo>
                <a:close/>
                <a:moveTo>
                  <a:pt x="9592" y="5456"/>
                </a:moveTo>
                <a:lnTo>
                  <a:pt x="10692" y="5456"/>
                </a:lnTo>
                <a:lnTo>
                  <a:pt x="10692" y="4972"/>
                </a:lnTo>
                <a:lnTo>
                  <a:pt x="9592" y="4972"/>
                </a:lnTo>
                <a:lnTo>
                  <a:pt x="9592" y="5456"/>
                </a:lnTo>
                <a:close/>
                <a:moveTo>
                  <a:pt x="5544" y="2552"/>
                </a:moveTo>
                <a:lnTo>
                  <a:pt x="4972" y="1584"/>
                </a:lnTo>
                <a:lnTo>
                  <a:pt x="4532" y="1848"/>
                </a:lnTo>
                <a:lnTo>
                  <a:pt x="5104" y="2816"/>
                </a:lnTo>
                <a:lnTo>
                  <a:pt x="5544" y="2552"/>
                </a:lnTo>
                <a:close/>
                <a:moveTo>
                  <a:pt x="6996" y="2288"/>
                </a:moveTo>
                <a:lnTo>
                  <a:pt x="6996" y="1188"/>
                </a:lnTo>
                <a:lnTo>
                  <a:pt x="6512" y="1188"/>
                </a:lnTo>
                <a:lnTo>
                  <a:pt x="6512" y="2288"/>
                </a:lnTo>
                <a:lnTo>
                  <a:pt x="6996" y="2288"/>
                </a:lnTo>
                <a:close/>
                <a:moveTo>
                  <a:pt x="9372" y="4004"/>
                </a:moveTo>
                <a:lnTo>
                  <a:pt x="10296" y="3432"/>
                </a:lnTo>
                <a:lnTo>
                  <a:pt x="10076" y="2992"/>
                </a:lnTo>
                <a:lnTo>
                  <a:pt x="9108" y="3564"/>
                </a:lnTo>
                <a:lnTo>
                  <a:pt x="9372" y="4004"/>
                </a:lnTo>
                <a:close/>
                <a:moveTo>
                  <a:pt x="8404" y="2816"/>
                </a:moveTo>
                <a:lnTo>
                  <a:pt x="8976" y="1892"/>
                </a:lnTo>
                <a:lnTo>
                  <a:pt x="8536" y="1628"/>
                </a:lnTo>
                <a:lnTo>
                  <a:pt x="7964" y="2596"/>
                </a:lnTo>
                <a:lnTo>
                  <a:pt x="8404" y="2816"/>
                </a:lnTo>
                <a:close/>
                <a:moveTo>
                  <a:pt x="6028" y="8668"/>
                </a:moveTo>
                <a:lnTo>
                  <a:pt x="4268" y="7304"/>
                </a:lnTo>
                <a:lnTo>
                  <a:pt x="4136" y="7260"/>
                </a:lnTo>
                <a:lnTo>
                  <a:pt x="4048" y="7260"/>
                </a:lnTo>
                <a:lnTo>
                  <a:pt x="3960" y="7304"/>
                </a:lnTo>
                <a:lnTo>
                  <a:pt x="3872" y="7392"/>
                </a:lnTo>
                <a:lnTo>
                  <a:pt x="3828" y="7524"/>
                </a:lnTo>
                <a:lnTo>
                  <a:pt x="3828" y="7656"/>
                </a:lnTo>
                <a:lnTo>
                  <a:pt x="3872" y="7744"/>
                </a:lnTo>
                <a:lnTo>
                  <a:pt x="3960" y="7832"/>
                </a:lnTo>
                <a:lnTo>
                  <a:pt x="5720" y="9196"/>
                </a:lnTo>
                <a:lnTo>
                  <a:pt x="5808" y="9240"/>
                </a:lnTo>
                <a:lnTo>
                  <a:pt x="5940" y="9240"/>
                </a:lnTo>
                <a:lnTo>
                  <a:pt x="6028" y="9196"/>
                </a:lnTo>
                <a:lnTo>
                  <a:pt x="6116" y="9108"/>
                </a:lnTo>
                <a:lnTo>
                  <a:pt x="6160" y="8976"/>
                </a:lnTo>
                <a:lnTo>
                  <a:pt x="6160" y="8844"/>
                </a:lnTo>
                <a:lnTo>
                  <a:pt x="6116" y="8756"/>
                </a:lnTo>
                <a:lnTo>
                  <a:pt x="6028" y="8668"/>
                </a:lnTo>
                <a:close/>
                <a:moveTo>
                  <a:pt x="7788" y="3432"/>
                </a:moveTo>
                <a:lnTo>
                  <a:pt x="7392" y="3256"/>
                </a:lnTo>
                <a:lnTo>
                  <a:pt x="6952" y="3124"/>
                </a:lnTo>
                <a:lnTo>
                  <a:pt x="6556" y="3124"/>
                </a:lnTo>
                <a:lnTo>
                  <a:pt x="6160" y="3168"/>
                </a:lnTo>
                <a:lnTo>
                  <a:pt x="5764" y="3300"/>
                </a:lnTo>
                <a:lnTo>
                  <a:pt x="5456" y="3476"/>
                </a:lnTo>
                <a:lnTo>
                  <a:pt x="5148" y="3740"/>
                </a:lnTo>
                <a:lnTo>
                  <a:pt x="4928" y="4048"/>
                </a:lnTo>
                <a:lnTo>
                  <a:pt x="4796" y="4268"/>
                </a:lnTo>
                <a:lnTo>
                  <a:pt x="4752" y="4444"/>
                </a:lnTo>
                <a:lnTo>
                  <a:pt x="4708" y="4795"/>
                </a:lnTo>
                <a:lnTo>
                  <a:pt x="4664" y="5192"/>
                </a:lnTo>
                <a:lnTo>
                  <a:pt x="4708" y="5588"/>
                </a:lnTo>
                <a:lnTo>
                  <a:pt x="4752" y="5940"/>
                </a:lnTo>
                <a:lnTo>
                  <a:pt x="4752" y="6336"/>
                </a:lnTo>
                <a:lnTo>
                  <a:pt x="4708" y="6732"/>
                </a:lnTo>
                <a:lnTo>
                  <a:pt x="4576" y="7128"/>
                </a:lnTo>
                <a:lnTo>
                  <a:pt x="6204" y="8051"/>
                </a:lnTo>
                <a:lnTo>
                  <a:pt x="6468" y="7744"/>
                </a:lnTo>
                <a:lnTo>
                  <a:pt x="6776" y="7524"/>
                </a:lnTo>
                <a:lnTo>
                  <a:pt x="7084" y="7304"/>
                </a:lnTo>
                <a:lnTo>
                  <a:pt x="7436" y="7172"/>
                </a:lnTo>
                <a:lnTo>
                  <a:pt x="7788" y="6996"/>
                </a:lnTo>
                <a:lnTo>
                  <a:pt x="8140" y="6820"/>
                </a:lnTo>
                <a:lnTo>
                  <a:pt x="8448" y="6556"/>
                </a:lnTo>
                <a:lnTo>
                  <a:pt x="8580" y="6423"/>
                </a:lnTo>
                <a:lnTo>
                  <a:pt x="8668" y="6248"/>
                </a:lnTo>
                <a:lnTo>
                  <a:pt x="8844" y="5852"/>
                </a:lnTo>
                <a:lnTo>
                  <a:pt x="8932" y="5500"/>
                </a:lnTo>
                <a:lnTo>
                  <a:pt x="8888" y="5104"/>
                </a:lnTo>
                <a:lnTo>
                  <a:pt x="8844" y="4708"/>
                </a:lnTo>
                <a:lnTo>
                  <a:pt x="8668" y="4312"/>
                </a:lnTo>
                <a:lnTo>
                  <a:pt x="8448" y="4004"/>
                </a:lnTo>
                <a:lnTo>
                  <a:pt x="8140" y="3696"/>
                </a:lnTo>
                <a:lnTo>
                  <a:pt x="7788" y="3432"/>
                </a:lnTo>
                <a:close/>
                <a:moveTo>
                  <a:pt x="3696" y="8976"/>
                </a:moveTo>
                <a:lnTo>
                  <a:pt x="3652" y="9108"/>
                </a:lnTo>
                <a:lnTo>
                  <a:pt x="3652" y="9240"/>
                </a:lnTo>
                <a:lnTo>
                  <a:pt x="3652" y="9504"/>
                </a:lnTo>
                <a:lnTo>
                  <a:pt x="3784" y="9724"/>
                </a:lnTo>
                <a:lnTo>
                  <a:pt x="3872" y="9856"/>
                </a:lnTo>
                <a:lnTo>
                  <a:pt x="4004" y="9944"/>
                </a:lnTo>
                <a:lnTo>
                  <a:pt x="4224" y="10032"/>
                </a:lnTo>
                <a:lnTo>
                  <a:pt x="4444" y="10032"/>
                </a:lnTo>
                <a:lnTo>
                  <a:pt x="4664" y="9944"/>
                </a:lnTo>
                <a:lnTo>
                  <a:pt x="4840" y="9856"/>
                </a:lnTo>
                <a:lnTo>
                  <a:pt x="3696" y="8976"/>
                </a:lnTo>
                <a:close/>
              </a:path>
            </a:pathLst>
          </a:custGeom>
          <a:solidFill>
            <a:srgbClr val="56B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60"/>
          <p:cNvGrpSpPr/>
          <p:nvPr/>
        </p:nvGrpSpPr>
        <p:grpSpPr>
          <a:xfrm>
            <a:off x="9969779" y="2322055"/>
            <a:ext cx="709584" cy="823913"/>
            <a:chOff x="5947568" y="2628900"/>
            <a:chExt cx="906463" cy="1052513"/>
          </a:xfrm>
          <a:solidFill>
            <a:srgbClr val="56B382"/>
          </a:solidFill>
        </p:grpSpPr>
        <p:sp>
          <p:nvSpPr>
            <p:cNvPr id="17" name="Freeform 772"/>
            <p:cNvSpPr>
              <a:spLocks/>
            </p:cNvSpPr>
            <p:nvPr/>
          </p:nvSpPr>
          <p:spPr bwMode="auto">
            <a:xfrm>
              <a:off x="6607968" y="2690813"/>
              <a:ext cx="157163" cy="157163"/>
            </a:xfrm>
            <a:custGeom>
              <a:avLst/>
              <a:gdLst/>
              <a:ahLst/>
              <a:cxnLst>
                <a:cxn ang="0">
                  <a:pos x="197" y="98"/>
                </a:cxn>
                <a:cxn ang="0">
                  <a:pos x="196" y="119"/>
                </a:cxn>
                <a:cxn ang="0">
                  <a:pos x="190" y="137"/>
                </a:cxn>
                <a:cxn ang="0">
                  <a:pos x="181" y="153"/>
                </a:cxn>
                <a:cxn ang="0">
                  <a:pos x="168" y="168"/>
                </a:cxn>
                <a:cxn ang="0">
                  <a:pos x="154" y="180"/>
                </a:cxn>
                <a:cxn ang="0">
                  <a:pos x="137" y="189"/>
                </a:cxn>
                <a:cxn ang="0">
                  <a:pos x="119" y="195"/>
                </a:cxn>
                <a:cxn ang="0">
                  <a:pos x="98" y="198"/>
                </a:cxn>
                <a:cxn ang="0">
                  <a:pos x="89" y="196"/>
                </a:cxn>
                <a:cxn ang="0">
                  <a:pos x="70" y="193"/>
                </a:cxn>
                <a:cxn ang="0">
                  <a:pos x="52" y="186"/>
                </a:cxn>
                <a:cxn ang="0">
                  <a:pos x="35" y="174"/>
                </a:cxn>
                <a:cxn ang="0">
                  <a:pos x="22" y="161"/>
                </a:cxn>
                <a:cxn ang="0">
                  <a:pos x="12" y="146"/>
                </a:cxn>
                <a:cxn ang="0">
                  <a:pos x="4" y="128"/>
                </a:cxn>
                <a:cxn ang="0">
                  <a:pos x="0" y="109"/>
                </a:cxn>
                <a:cxn ang="0">
                  <a:pos x="0" y="98"/>
                </a:cxn>
                <a:cxn ang="0">
                  <a:pos x="1" y="79"/>
                </a:cxn>
                <a:cxn ang="0">
                  <a:pos x="7" y="59"/>
                </a:cxn>
                <a:cxn ang="0">
                  <a:pos x="16" y="43"/>
                </a:cxn>
                <a:cxn ang="0">
                  <a:pos x="28" y="28"/>
                </a:cxn>
                <a:cxn ang="0">
                  <a:pos x="43" y="16"/>
                </a:cxn>
                <a:cxn ang="0">
                  <a:pos x="59" y="7"/>
                </a:cxn>
                <a:cxn ang="0">
                  <a:pos x="79" y="1"/>
                </a:cxn>
                <a:cxn ang="0">
                  <a:pos x="98" y="0"/>
                </a:cxn>
                <a:cxn ang="0">
                  <a:pos x="108" y="0"/>
                </a:cxn>
                <a:cxn ang="0">
                  <a:pos x="128" y="4"/>
                </a:cxn>
                <a:cxn ang="0">
                  <a:pos x="145" y="12"/>
                </a:cxn>
                <a:cxn ang="0">
                  <a:pos x="162" y="22"/>
                </a:cxn>
                <a:cxn ang="0">
                  <a:pos x="175" y="36"/>
                </a:cxn>
                <a:cxn ang="0">
                  <a:pos x="186" y="50"/>
                </a:cxn>
                <a:cxn ang="0">
                  <a:pos x="193" y="68"/>
                </a:cxn>
                <a:cxn ang="0">
                  <a:pos x="197" y="88"/>
                </a:cxn>
                <a:cxn ang="0">
                  <a:pos x="197" y="98"/>
                </a:cxn>
              </a:cxnLst>
              <a:rect l="0" t="0" r="r" b="b"/>
              <a:pathLst>
                <a:path w="197" h="198">
                  <a:moveTo>
                    <a:pt x="197" y="98"/>
                  </a:moveTo>
                  <a:lnTo>
                    <a:pt x="197" y="98"/>
                  </a:lnTo>
                  <a:lnTo>
                    <a:pt x="197" y="109"/>
                  </a:lnTo>
                  <a:lnTo>
                    <a:pt x="196" y="119"/>
                  </a:lnTo>
                  <a:lnTo>
                    <a:pt x="193" y="128"/>
                  </a:lnTo>
                  <a:lnTo>
                    <a:pt x="190" y="137"/>
                  </a:lnTo>
                  <a:lnTo>
                    <a:pt x="186" y="146"/>
                  </a:lnTo>
                  <a:lnTo>
                    <a:pt x="181" y="153"/>
                  </a:lnTo>
                  <a:lnTo>
                    <a:pt x="175" y="161"/>
                  </a:lnTo>
                  <a:lnTo>
                    <a:pt x="168" y="168"/>
                  </a:lnTo>
                  <a:lnTo>
                    <a:pt x="162" y="174"/>
                  </a:lnTo>
                  <a:lnTo>
                    <a:pt x="154" y="180"/>
                  </a:lnTo>
                  <a:lnTo>
                    <a:pt x="145" y="186"/>
                  </a:lnTo>
                  <a:lnTo>
                    <a:pt x="137" y="189"/>
                  </a:lnTo>
                  <a:lnTo>
                    <a:pt x="128" y="193"/>
                  </a:lnTo>
                  <a:lnTo>
                    <a:pt x="119" y="195"/>
                  </a:lnTo>
                  <a:lnTo>
                    <a:pt x="108" y="196"/>
                  </a:lnTo>
                  <a:lnTo>
                    <a:pt x="98" y="198"/>
                  </a:lnTo>
                  <a:lnTo>
                    <a:pt x="98" y="198"/>
                  </a:lnTo>
                  <a:lnTo>
                    <a:pt x="89" y="196"/>
                  </a:lnTo>
                  <a:lnTo>
                    <a:pt x="79" y="195"/>
                  </a:lnTo>
                  <a:lnTo>
                    <a:pt x="70" y="193"/>
                  </a:lnTo>
                  <a:lnTo>
                    <a:pt x="59" y="189"/>
                  </a:lnTo>
                  <a:lnTo>
                    <a:pt x="52" y="186"/>
                  </a:lnTo>
                  <a:lnTo>
                    <a:pt x="43" y="180"/>
                  </a:lnTo>
                  <a:lnTo>
                    <a:pt x="35" y="174"/>
                  </a:lnTo>
                  <a:lnTo>
                    <a:pt x="28" y="168"/>
                  </a:lnTo>
                  <a:lnTo>
                    <a:pt x="22" y="161"/>
                  </a:lnTo>
                  <a:lnTo>
                    <a:pt x="16" y="153"/>
                  </a:lnTo>
                  <a:lnTo>
                    <a:pt x="12" y="146"/>
                  </a:lnTo>
                  <a:lnTo>
                    <a:pt x="7" y="137"/>
                  </a:lnTo>
                  <a:lnTo>
                    <a:pt x="4" y="128"/>
                  </a:lnTo>
                  <a:lnTo>
                    <a:pt x="1" y="119"/>
                  </a:lnTo>
                  <a:lnTo>
                    <a:pt x="0" y="109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88"/>
                  </a:lnTo>
                  <a:lnTo>
                    <a:pt x="1" y="79"/>
                  </a:lnTo>
                  <a:lnTo>
                    <a:pt x="4" y="68"/>
                  </a:lnTo>
                  <a:lnTo>
                    <a:pt x="7" y="59"/>
                  </a:lnTo>
                  <a:lnTo>
                    <a:pt x="12" y="50"/>
                  </a:lnTo>
                  <a:lnTo>
                    <a:pt x="16" y="43"/>
                  </a:lnTo>
                  <a:lnTo>
                    <a:pt x="22" y="36"/>
                  </a:lnTo>
                  <a:lnTo>
                    <a:pt x="28" y="28"/>
                  </a:lnTo>
                  <a:lnTo>
                    <a:pt x="35" y="22"/>
                  </a:lnTo>
                  <a:lnTo>
                    <a:pt x="43" y="16"/>
                  </a:lnTo>
                  <a:lnTo>
                    <a:pt x="52" y="12"/>
                  </a:lnTo>
                  <a:lnTo>
                    <a:pt x="59" y="7"/>
                  </a:lnTo>
                  <a:lnTo>
                    <a:pt x="70" y="4"/>
                  </a:lnTo>
                  <a:lnTo>
                    <a:pt x="79" y="1"/>
                  </a:lnTo>
                  <a:lnTo>
                    <a:pt x="89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119" y="1"/>
                  </a:lnTo>
                  <a:lnTo>
                    <a:pt x="128" y="4"/>
                  </a:lnTo>
                  <a:lnTo>
                    <a:pt x="137" y="7"/>
                  </a:lnTo>
                  <a:lnTo>
                    <a:pt x="145" y="12"/>
                  </a:lnTo>
                  <a:lnTo>
                    <a:pt x="154" y="16"/>
                  </a:lnTo>
                  <a:lnTo>
                    <a:pt x="162" y="22"/>
                  </a:lnTo>
                  <a:lnTo>
                    <a:pt x="168" y="28"/>
                  </a:lnTo>
                  <a:lnTo>
                    <a:pt x="175" y="36"/>
                  </a:lnTo>
                  <a:lnTo>
                    <a:pt x="181" y="43"/>
                  </a:lnTo>
                  <a:lnTo>
                    <a:pt x="186" y="50"/>
                  </a:lnTo>
                  <a:lnTo>
                    <a:pt x="190" y="59"/>
                  </a:lnTo>
                  <a:lnTo>
                    <a:pt x="193" y="68"/>
                  </a:lnTo>
                  <a:lnTo>
                    <a:pt x="196" y="79"/>
                  </a:lnTo>
                  <a:lnTo>
                    <a:pt x="197" y="88"/>
                  </a:lnTo>
                  <a:lnTo>
                    <a:pt x="197" y="98"/>
                  </a:lnTo>
                  <a:lnTo>
                    <a:pt x="197" y="9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773"/>
            <p:cNvSpPr>
              <a:spLocks/>
            </p:cNvSpPr>
            <p:nvPr/>
          </p:nvSpPr>
          <p:spPr bwMode="auto">
            <a:xfrm>
              <a:off x="6520656" y="2868613"/>
              <a:ext cx="333375" cy="706438"/>
            </a:xfrm>
            <a:custGeom>
              <a:avLst/>
              <a:gdLst/>
              <a:ahLst/>
              <a:cxnLst>
                <a:cxn ang="0">
                  <a:pos x="421" y="80"/>
                </a:cxn>
                <a:cxn ang="0">
                  <a:pos x="421" y="80"/>
                </a:cxn>
                <a:cxn ang="0">
                  <a:pos x="420" y="64"/>
                </a:cxn>
                <a:cxn ang="0">
                  <a:pos x="417" y="49"/>
                </a:cxn>
                <a:cxn ang="0">
                  <a:pos x="412" y="36"/>
                </a:cxn>
                <a:cxn ang="0">
                  <a:pos x="406" y="24"/>
                </a:cxn>
                <a:cxn ang="0">
                  <a:pos x="397" y="14"/>
                </a:cxn>
                <a:cxn ang="0">
                  <a:pos x="388" y="6"/>
                </a:cxn>
                <a:cxn ang="0">
                  <a:pos x="379" y="2"/>
                </a:cxn>
                <a:cxn ang="0">
                  <a:pos x="369" y="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42" y="2"/>
                </a:cxn>
                <a:cxn ang="0">
                  <a:pos x="31" y="6"/>
                </a:cxn>
                <a:cxn ang="0">
                  <a:pos x="22" y="14"/>
                </a:cxn>
                <a:cxn ang="0">
                  <a:pos x="15" y="24"/>
                </a:cxn>
                <a:cxn ang="0">
                  <a:pos x="9" y="36"/>
                </a:cxn>
                <a:cxn ang="0">
                  <a:pos x="3" y="49"/>
                </a:cxn>
                <a:cxn ang="0">
                  <a:pos x="0" y="64"/>
                </a:cxn>
                <a:cxn ang="0">
                  <a:pos x="0" y="80"/>
                </a:cxn>
                <a:cxn ang="0">
                  <a:pos x="0" y="439"/>
                </a:cxn>
                <a:cxn ang="0">
                  <a:pos x="57" y="439"/>
                </a:cxn>
                <a:cxn ang="0">
                  <a:pos x="57" y="811"/>
                </a:cxn>
                <a:cxn ang="0">
                  <a:pos x="57" y="811"/>
                </a:cxn>
                <a:cxn ang="0">
                  <a:pos x="58" y="828"/>
                </a:cxn>
                <a:cxn ang="0">
                  <a:pos x="63" y="842"/>
                </a:cxn>
                <a:cxn ang="0">
                  <a:pos x="70" y="856"/>
                </a:cxn>
                <a:cxn ang="0">
                  <a:pos x="80" y="868"/>
                </a:cxn>
                <a:cxn ang="0">
                  <a:pos x="91" y="877"/>
                </a:cxn>
                <a:cxn ang="0">
                  <a:pos x="104" y="884"/>
                </a:cxn>
                <a:cxn ang="0">
                  <a:pos x="119" y="889"/>
                </a:cxn>
                <a:cxn ang="0">
                  <a:pos x="136" y="890"/>
                </a:cxn>
                <a:cxn ang="0">
                  <a:pos x="286" y="890"/>
                </a:cxn>
                <a:cxn ang="0">
                  <a:pos x="286" y="890"/>
                </a:cxn>
                <a:cxn ang="0">
                  <a:pos x="301" y="889"/>
                </a:cxn>
                <a:cxn ang="0">
                  <a:pos x="315" y="884"/>
                </a:cxn>
                <a:cxn ang="0">
                  <a:pos x="329" y="877"/>
                </a:cxn>
                <a:cxn ang="0">
                  <a:pos x="341" y="868"/>
                </a:cxn>
                <a:cxn ang="0">
                  <a:pos x="350" y="856"/>
                </a:cxn>
                <a:cxn ang="0">
                  <a:pos x="357" y="842"/>
                </a:cxn>
                <a:cxn ang="0">
                  <a:pos x="362" y="828"/>
                </a:cxn>
                <a:cxn ang="0">
                  <a:pos x="363" y="811"/>
                </a:cxn>
                <a:cxn ang="0">
                  <a:pos x="363" y="439"/>
                </a:cxn>
                <a:cxn ang="0">
                  <a:pos x="421" y="439"/>
                </a:cxn>
                <a:cxn ang="0">
                  <a:pos x="421" y="80"/>
                </a:cxn>
              </a:cxnLst>
              <a:rect l="0" t="0" r="r" b="b"/>
              <a:pathLst>
                <a:path w="421" h="890">
                  <a:moveTo>
                    <a:pt x="421" y="80"/>
                  </a:moveTo>
                  <a:lnTo>
                    <a:pt x="421" y="80"/>
                  </a:lnTo>
                  <a:lnTo>
                    <a:pt x="420" y="64"/>
                  </a:lnTo>
                  <a:lnTo>
                    <a:pt x="417" y="49"/>
                  </a:lnTo>
                  <a:lnTo>
                    <a:pt x="412" y="36"/>
                  </a:lnTo>
                  <a:lnTo>
                    <a:pt x="406" y="24"/>
                  </a:lnTo>
                  <a:lnTo>
                    <a:pt x="397" y="14"/>
                  </a:lnTo>
                  <a:lnTo>
                    <a:pt x="388" y="6"/>
                  </a:lnTo>
                  <a:lnTo>
                    <a:pt x="379" y="2"/>
                  </a:lnTo>
                  <a:lnTo>
                    <a:pt x="369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31" y="6"/>
                  </a:lnTo>
                  <a:lnTo>
                    <a:pt x="22" y="14"/>
                  </a:lnTo>
                  <a:lnTo>
                    <a:pt x="15" y="24"/>
                  </a:lnTo>
                  <a:lnTo>
                    <a:pt x="9" y="36"/>
                  </a:lnTo>
                  <a:lnTo>
                    <a:pt x="3" y="49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0" y="439"/>
                  </a:lnTo>
                  <a:lnTo>
                    <a:pt x="57" y="439"/>
                  </a:lnTo>
                  <a:lnTo>
                    <a:pt x="57" y="811"/>
                  </a:lnTo>
                  <a:lnTo>
                    <a:pt x="57" y="811"/>
                  </a:lnTo>
                  <a:lnTo>
                    <a:pt x="58" y="828"/>
                  </a:lnTo>
                  <a:lnTo>
                    <a:pt x="63" y="842"/>
                  </a:lnTo>
                  <a:lnTo>
                    <a:pt x="70" y="856"/>
                  </a:lnTo>
                  <a:lnTo>
                    <a:pt x="80" y="868"/>
                  </a:lnTo>
                  <a:lnTo>
                    <a:pt x="91" y="877"/>
                  </a:lnTo>
                  <a:lnTo>
                    <a:pt x="104" y="884"/>
                  </a:lnTo>
                  <a:lnTo>
                    <a:pt x="119" y="889"/>
                  </a:lnTo>
                  <a:lnTo>
                    <a:pt x="136" y="890"/>
                  </a:lnTo>
                  <a:lnTo>
                    <a:pt x="286" y="890"/>
                  </a:lnTo>
                  <a:lnTo>
                    <a:pt x="286" y="890"/>
                  </a:lnTo>
                  <a:lnTo>
                    <a:pt x="301" y="889"/>
                  </a:lnTo>
                  <a:lnTo>
                    <a:pt x="315" y="884"/>
                  </a:lnTo>
                  <a:lnTo>
                    <a:pt x="329" y="877"/>
                  </a:lnTo>
                  <a:lnTo>
                    <a:pt x="341" y="868"/>
                  </a:lnTo>
                  <a:lnTo>
                    <a:pt x="350" y="856"/>
                  </a:lnTo>
                  <a:lnTo>
                    <a:pt x="357" y="842"/>
                  </a:lnTo>
                  <a:lnTo>
                    <a:pt x="362" y="828"/>
                  </a:lnTo>
                  <a:lnTo>
                    <a:pt x="363" y="811"/>
                  </a:lnTo>
                  <a:lnTo>
                    <a:pt x="363" y="439"/>
                  </a:lnTo>
                  <a:lnTo>
                    <a:pt x="421" y="439"/>
                  </a:lnTo>
                  <a:lnTo>
                    <a:pt x="421" y="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774"/>
            <p:cNvSpPr>
              <a:spLocks/>
            </p:cNvSpPr>
            <p:nvPr/>
          </p:nvSpPr>
          <p:spPr bwMode="auto">
            <a:xfrm>
              <a:off x="6036468" y="2690813"/>
              <a:ext cx="157163" cy="157163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1" y="119"/>
                </a:cxn>
                <a:cxn ang="0">
                  <a:pos x="7" y="137"/>
                </a:cxn>
                <a:cxn ang="0">
                  <a:pos x="16" y="153"/>
                </a:cxn>
                <a:cxn ang="0">
                  <a:pos x="28" y="168"/>
                </a:cxn>
                <a:cxn ang="0">
                  <a:pos x="43" y="180"/>
                </a:cxn>
                <a:cxn ang="0">
                  <a:pos x="59" y="189"/>
                </a:cxn>
                <a:cxn ang="0">
                  <a:pos x="78" y="195"/>
                </a:cxn>
                <a:cxn ang="0">
                  <a:pos x="98" y="198"/>
                </a:cxn>
                <a:cxn ang="0">
                  <a:pos x="108" y="196"/>
                </a:cxn>
                <a:cxn ang="0">
                  <a:pos x="127" y="193"/>
                </a:cxn>
                <a:cxn ang="0">
                  <a:pos x="145" y="186"/>
                </a:cxn>
                <a:cxn ang="0">
                  <a:pos x="162" y="174"/>
                </a:cxn>
                <a:cxn ang="0">
                  <a:pos x="175" y="161"/>
                </a:cxn>
                <a:cxn ang="0">
                  <a:pos x="185" y="146"/>
                </a:cxn>
                <a:cxn ang="0">
                  <a:pos x="193" y="128"/>
                </a:cxn>
                <a:cxn ang="0">
                  <a:pos x="196" y="109"/>
                </a:cxn>
                <a:cxn ang="0">
                  <a:pos x="197" y="98"/>
                </a:cxn>
                <a:cxn ang="0">
                  <a:pos x="194" y="79"/>
                </a:cxn>
                <a:cxn ang="0">
                  <a:pos x="190" y="59"/>
                </a:cxn>
                <a:cxn ang="0">
                  <a:pos x="179" y="43"/>
                </a:cxn>
                <a:cxn ang="0">
                  <a:pos x="168" y="28"/>
                </a:cxn>
                <a:cxn ang="0">
                  <a:pos x="153" y="16"/>
                </a:cxn>
                <a:cxn ang="0">
                  <a:pos x="136" y="7"/>
                </a:cxn>
                <a:cxn ang="0">
                  <a:pos x="118" y="1"/>
                </a:cxn>
                <a:cxn ang="0">
                  <a:pos x="98" y="0"/>
                </a:cxn>
                <a:cxn ang="0">
                  <a:pos x="87" y="0"/>
                </a:cxn>
                <a:cxn ang="0">
                  <a:pos x="68" y="4"/>
                </a:cxn>
                <a:cxn ang="0">
                  <a:pos x="52" y="12"/>
                </a:cxn>
                <a:cxn ang="0">
                  <a:pos x="35" y="22"/>
                </a:cxn>
                <a:cxn ang="0">
                  <a:pos x="22" y="36"/>
                </a:cxn>
                <a:cxn ang="0">
                  <a:pos x="11" y="50"/>
                </a:cxn>
                <a:cxn ang="0">
                  <a:pos x="4" y="68"/>
                </a:cxn>
                <a:cxn ang="0">
                  <a:pos x="0" y="88"/>
                </a:cxn>
                <a:cxn ang="0">
                  <a:pos x="0" y="98"/>
                </a:cxn>
              </a:cxnLst>
              <a:rect l="0" t="0" r="r" b="b"/>
              <a:pathLst>
                <a:path w="197" h="198">
                  <a:moveTo>
                    <a:pt x="0" y="98"/>
                  </a:moveTo>
                  <a:lnTo>
                    <a:pt x="0" y="98"/>
                  </a:lnTo>
                  <a:lnTo>
                    <a:pt x="0" y="109"/>
                  </a:lnTo>
                  <a:lnTo>
                    <a:pt x="1" y="119"/>
                  </a:lnTo>
                  <a:lnTo>
                    <a:pt x="4" y="128"/>
                  </a:lnTo>
                  <a:lnTo>
                    <a:pt x="7" y="137"/>
                  </a:lnTo>
                  <a:lnTo>
                    <a:pt x="11" y="146"/>
                  </a:lnTo>
                  <a:lnTo>
                    <a:pt x="16" y="153"/>
                  </a:lnTo>
                  <a:lnTo>
                    <a:pt x="22" y="161"/>
                  </a:lnTo>
                  <a:lnTo>
                    <a:pt x="28" y="168"/>
                  </a:lnTo>
                  <a:lnTo>
                    <a:pt x="35" y="174"/>
                  </a:lnTo>
                  <a:lnTo>
                    <a:pt x="43" y="180"/>
                  </a:lnTo>
                  <a:lnTo>
                    <a:pt x="52" y="186"/>
                  </a:lnTo>
                  <a:lnTo>
                    <a:pt x="59" y="189"/>
                  </a:lnTo>
                  <a:lnTo>
                    <a:pt x="68" y="193"/>
                  </a:lnTo>
                  <a:lnTo>
                    <a:pt x="78" y="195"/>
                  </a:lnTo>
                  <a:lnTo>
                    <a:pt x="87" y="196"/>
                  </a:lnTo>
                  <a:lnTo>
                    <a:pt x="98" y="198"/>
                  </a:lnTo>
                  <a:lnTo>
                    <a:pt x="98" y="198"/>
                  </a:lnTo>
                  <a:lnTo>
                    <a:pt x="108" y="196"/>
                  </a:lnTo>
                  <a:lnTo>
                    <a:pt x="118" y="195"/>
                  </a:lnTo>
                  <a:lnTo>
                    <a:pt x="127" y="193"/>
                  </a:lnTo>
                  <a:lnTo>
                    <a:pt x="136" y="189"/>
                  </a:lnTo>
                  <a:lnTo>
                    <a:pt x="145" y="186"/>
                  </a:lnTo>
                  <a:lnTo>
                    <a:pt x="153" y="180"/>
                  </a:lnTo>
                  <a:lnTo>
                    <a:pt x="162" y="174"/>
                  </a:lnTo>
                  <a:lnTo>
                    <a:pt x="168" y="168"/>
                  </a:lnTo>
                  <a:lnTo>
                    <a:pt x="175" y="161"/>
                  </a:lnTo>
                  <a:lnTo>
                    <a:pt x="179" y="153"/>
                  </a:lnTo>
                  <a:lnTo>
                    <a:pt x="185" y="146"/>
                  </a:lnTo>
                  <a:lnTo>
                    <a:pt x="190" y="137"/>
                  </a:lnTo>
                  <a:lnTo>
                    <a:pt x="193" y="128"/>
                  </a:lnTo>
                  <a:lnTo>
                    <a:pt x="194" y="119"/>
                  </a:lnTo>
                  <a:lnTo>
                    <a:pt x="196" y="109"/>
                  </a:lnTo>
                  <a:lnTo>
                    <a:pt x="197" y="98"/>
                  </a:lnTo>
                  <a:lnTo>
                    <a:pt x="197" y="98"/>
                  </a:lnTo>
                  <a:lnTo>
                    <a:pt x="196" y="88"/>
                  </a:lnTo>
                  <a:lnTo>
                    <a:pt x="194" y="79"/>
                  </a:lnTo>
                  <a:lnTo>
                    <a:pt x="193" y="68"/>
                  </a:lnTo>
                  <a:lnTo>
                    <a:pt x="190" y="59"/>
                  </a:lnTo>
                  <a:lnTo>
                    <a:pt x="185" y="50"/>
                  </a:lnTo>
                  <a:lnTo>
                    <a:pt x="179" y="43"/>
                  </a:lnTo>
                  <a:lnTo>
                    <a:pt x="175" y="36"/>
                  </a:lnTo>
                  <a:lnTo>
                    <a:pt x="168" y="28"/>
                  </a:lnTo>
                  <a:lnTo>
                    <a:pt x="162" y="22"/>
                  </a:lnTo>
                  <a:lnTo>
                    <a:pt x="153" y="16"/>
                  </a:lnTo>
                  <a:lnTo>
                    <a:pt x="145" y="12"/>
                  </a:lnTo>
                  <a:lnTo>
                    <a:pt x="136" y="7"/>
                  </a:lnTo>
                  <a:lnTo>
                    <a:pt x="127" y="4"/>
                  </a:lnTo>
                  <a:lnTo>
                    <a:pt x="118" y="1"/>
                  </a:lnTo>
                  <a:lnTo>
                    <a:pt x="108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87" y="0"/>
                  </a:lnTo>
                  <a:lnTo>
                    <a:pt x="78" y="1"/>
                  </a:lnTo>
                  <a:lnTo>
                    <a:pt x="68" y="4"/>
                  </a:lnTo>
                  <a:lnTo>
                    <a:pt x="59" y="7"/>
                  </a:lnTo>
                  <a:lnTo>
                    <a:pt x="52" y="12"/>
                  </a:lnTo>
                  <a:lnTo>
                    <a:pt x="43" y="16"/>
                  </a:lnTo>
                  <a:lnTo>
                    <a:pt x="35" y="22"/>
                  </a:lnTo>
                  <a:lnTo>
                    <a:pt x="28" y="28"/>
                  </a:lnTo>
                  <a:lnTo>
                    <a:pt x="22" y="36"/>
                  </a:lnTo>
                  <a:lnTo>
                    <a:pt x="16" y="43"/>
                  </a:lnTo>
                  <a:lnTo>
                    <a:pt x="11" y="50"/>
                  </a:lnTo>
                  <a:lnTo>
                    <a:pt x="7" y="59"/>
                  </a:lnTo>
                  <a:lnTo>
                    <a:pt x="4" y="68"/>
                  </a:lnTo>
                  <a:lnTo>
                    <a:pt x="1" y="79"/>
                  </a:lnTo>
                  <a:lnTo>
                    <a:pt x="0" y="88"/>
                  </a:lnTo>
                  <a:lnTo>
                    <a:pt x="0" y="98"/>
                  </a:lnTo>
                  <a:lnTo>
                    <a:pt x="0" y="9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775"/>
            <p:cNvSpPr>
              <a:spLocks/>
            </p:cNvSpPr>
            <p:nvPr/>
          </p:nvSpPr>
          <p:spPr bwMode="auto">
            <a:xfrm>
              <a:off x="5947568" y="2868613"/>
              <a:ext cx="333375" cy="706438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0" y="80"/>
                </a:cxn>
                <a:cxn ang="0">
                  <a:pos x="0" y="64"/>
                </a:cxn>
                <a:cxn ang="0">
                  <a:pos x="3" y="49"/>
                </a:cxn>
                <a:cxn ang="0">
                  <a:pos x="9" y="36"/>
                </a:cxn>
                <a:cxn ang="0">
                  <a:pos x="15" y="24"/>
                </a:cxn>
                <a:cxn ang="0">
                  <a:pos x="22" y="14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2" y="0"/>
                </a:cxn>
                <a:cxn ang="0">
                  <a:pos x="369" y="0"/>
                </a:cxn>
                <a:cxn ang="0">
                  <a:pos x="369" y="0"/>
                </a:cxn>
                <a:cxn ang="0">
                  <a:pos x="379" y="2"/>
                </a:cxn>
                <a:cxn ang="0">
                  <a:pos x="388" y="6"/>
                </a:cxn>
                <a:cxn ang="0">
                  <a:pos x="397" y="14"/>
                </a:cxn>
                <a:cxn ang="0">
                  <a:pos x="406" y="24"/>
                </a:cxn>
                <a:cxn ang="0">
                  <a:pos x="412" y="36"/>
                </a:cxn>
                <a:cxn ang="0">
                  <a:pos x="416" y="49"/>
                </a:cxn>
                <a:cxn ang="0">
                  <a:pos x="419" y="64"/>
                </a:cxn>
                <a:cxn ang="0">
                  <a:pos x="421" y="80"/>
                </a:cxn>
                <a:cxn ang="0">
                  <a:pos x="421" y="439"/>
                </a:cxn>
                <a:cxn ang="0">
                  <a:pos x="363" y="439"/>
                </a:cxn>
                <a:cxn ang="0">
                  <a:pos x="363" y="811"/>
                </a:cxn>
                <a:cxn ang="0">
                  <a:pos x="363" y="811"/>
                </a:cxn>
                <a:cxn ang="0">
                  <a:pos x="361" y="828"/>
                </a:cxn>
                <a:cxn ang="0">
                  <a:pos x="357" y="842"/>
                </a:cxn>
                <a:cxn ang="0">
                  <a:pos x="349" y="856"/>
                </a:cxn>
                <a:cxn ang="0">
                  <a:pos x="341" y="868"/>
                </a:cxn>
                <a:cxn ang="0">
                  <a:pos x="329" y="877"/>
                </a:cxn>
                <a:cxn ang="0">
                  <a:pos x="315" y="884"/>
                </a:cxn>
                <a:cxn ang="0">
                  <a:pos x="300" y="889"/>
                </a:cxn>
                <a:cxn ang="0">
                  <a:pos x="286" y="890"/>
                </a:cxn>
                <a:cxn ang="0">
                  <a:pos x="135" y="890"/>
                </a:cxn>
                <a:cxn ang="0">
                  <a:pos x="135" y="890"/>
                </a:cxn>
                <a:cxn ang="0">
                  <a:pos x="119" y="889"/>
                </a:cxn>
                <a:cxn ang="0">
                  <a:pos x="104" y="884"/>
                </a:cxn>
                <a:cxn ang="0">
                  <a:pos x="91" y="877"/>
                </a:cxn>
                <a:cxn ang="0">
                  <a:pos x="80" y="868"/>
                </a:cxn>
                <a:cxn ang="0">
                  <a:pos x="70" y="856"/>
                </a:cxn>
                <a:cxn ang="0">
                  <a:pos x="62" y="842"/>
                </a:cxn>
                <a:cxn ang="0">
                  <a:pos x="58" y="828"/>
                </a:cxn>
                <a:cxn ang="0">
                  <a:pos x="57" y="811"/>
                </a:cxn>
                <a:cxn ang="0">
                  <a:pos x="57" y="439"/>
                </a:cxn>
                <a:cxn ang="0">
                  <a:pos x="0" y="439"/>
                </a:cxn>
                <a:cxn ang="0">
                  <a:pos x="0" y="80"/>
                </a:cxn>
              </a:cxnLst>
              <a:rect l="0" t="0" r="r" b="b"/>
              <a:pathLst>
                <a:path w="421" h="890">
                  <a:moveTo>
                    <a:pt x="0" y="80"/>
                  </a:moveTo>
                  <a:lnTo>
                    <a:pt x="0" y="80"/>
                  </a:lnTo>
                  <a:lnTo>
                    <a:pt x="0" y="64"/>
                  </a:lnTo>
                  <a:lnTo>
                    <a:pt x="3" y="49"/>
                  </a:lnTo>
                  <a:lnTo>
                    <a:pt x="9" y="36"/>
                  </a:lnTo>
                  <a:lnTo>
                    <a:pt x="15" y="24"/>
                  </a:lnTo>
                  <a:lnTo>
                    <a:pt x="22" y="14"/>
                  </a:lnTo>
                  <a:lnTo>
                    <a:pt x="31" y="6"/>
                  </a:lnTo>
                  <a:lnTo>
                    <a:pt x="42" y="2"/>
                  </a:lnTo>
                  <a:lnTo>
                    <a:pt x="52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79" y="2"/>
                  </a:lnTo>
                  <a:lnTo>
                    <a:pt x="388" y="6"/>
                  </a:lnTo>
                  <a:lnTo>
                    <a:pt x="397" y="14"/>
                  </a:lnTo>
                  <a:lnTo>
                    <a:pt x="406" y="24"/>
                  </a:lnTo>
                  <a:lnTo>
                    <a:pt x="412" y="36"/>
                  </a:lnTo>
                  <a:lnTo>
                    <a:pt x="416" y="49"/>
                  </a:lnTo>
                  <a:lnTo>
                    <a:pt x="419" y="64"/>
                  </a:lnTo>
                  <a:lnTo>
                    <a:pt x="421" y="80"/>
                  </a:lnTo>
                  <a:lnTo>
                    <a:pt x="421" y="439"/>
                  </a:lnTo>
                  <a:lnTo>
                    <a:pt x="363" y="439"/>
                  </a:lnTo>
                  <a:lnTo>
                    <a:pt x="363" y="811"/>
                  </a:lnTo>
                  <a:lnTo>
                    <a:pt x="363" y="811"/>
                  </a:lnTo>
                  <a:lnTo>
                    <a:pt x="361" y="828"/>
                  </a:lnTo>
                  <a:lnTo>
                    <a:pt x="357" y="842"/>
                  </a:lnTo>
                  <a:lnTo>
                    <a:pt x="349" y="856"/>
                  </a:lnTo>
                  <a:lnTo>
                    <a:pt x="341" y="868"/>
                  </a:lnTo>
                  <a:lnTo>
                    <a:pt x="329" y="877"/>
                  </a:lnTo>
                  <a:lnTo>
                    <a:pt x="315" y="884"/>
                  </a:lnTo>
                  <a:lnTo>
                    <a:pt x="300" y="889"/>
                  </a:lnTo>
                  <a:lnTo>
                    <a:pt x="286" y="890"/>
                  </a:lnTo>
                  <a:lnTo>
                    <a:pt x="135" y="890"/>
                  </a:lnTo>
                  <a:lnTo>
                    <a:pt x="135" y="890"/>
                  </a:lnTo>
                  <a:lnTo>
                    <a:pt x="119" y="889"/>
                  </a:lnTo>
                  <a:lnTo>
                    <a:pt x="104" y="884"/>
                  </a:lnTo>
                  <a:lnTo>
                    <a:pt x="91" y="877"/>
                  </a:lnTo>
                  <a:lnTo>
                    <a:pt x="80" y="868"/>
                  </a:lnTo>
                  <a:lnTo>
                    <a:pt x="70" y="856"/>
                  </a:lnTo>
                  <a:lnTo>
                    <a:pt x="62" y="842"/>
                  </a:lnTo>
                  <a:lnTo>
                    <a:pt x="58" y="828"/>
                  </a:lnTo>
                  <a:lnTo>
                    <a:pt x="57" y="811"/>
                  </a:lnTo>
                  <a:lnTo>
                    <a:pt x="57" y="439"/>
                  </a:lnTo>
                  <a:lnTo>
                    <a:pt x="0" y="439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776"/>
            <p:cNvSpPr>
              <a:spLocks/>
            </p:cNvSpPr>
            <p:nvPr/>
          </p:nvSpPr>
          <p:spPr bwMode="auto">
            <a:xfrm>
              <a:off x="6307931" y="2628900"/>
              <a:ext cx="185738" cy="187325"/>
            </a:xfrm>
            <a:custGeom>
              <a:avLst/>
              <a:gdLst/>
              <a:ahLst/>
              <a:cxnLst>
                <a:cxn ang="0">
                  <a:pos x="234" y="118"/>
                </a:cxn>
                <a:cxn ang="0">
                  <a:pos x="231" y="141"/>
                </a:cxn>
                <a:cxn ang="0">
                  <a:pos x="226" y="164"/>
                </a:cxn>
                <a:cxn ang="0">
                  <a:pos x="214" y="183"/>
                </a:cxn>
                <a:cxn ang="0">
                  <a:pos x="200" y="201"/>
                </a:cxn>
                <a:cxn ang="0">
                  <a:pos x="182" y="216"/>
                </a:cxn>
                <a:cxn ang="0">
                  <a:pos x="163" y="226"/>
                </a:cxn>
                <a:cxn ang="0">
                  <a:pos x="141" y="234"/>
                </a:cxn>
                <a:cxn ang="0">
                  <a:pos x="117" y="235"/>
                </a:cxn>
                <a:cxn ang="0">
                  <a:pos x="105" y="235"/>
                </a:cxn>
                <a:cxn ang="0">
                  <a:pos x="81" y="231"/>
                </a:cxn>
                <a:cxn ang="0">
                  <a:pos x="60" y="222"/>
                </a:cxn>
                <a:cxn ang="0">
                  <a:pos x="41" y="208"/>
                </a:cxn>
                <a:cxn ang="0">
                  <a:pos x="26" y="192"/>
                </a:cxn>
                <a:cxn ang="0">
                  <a:pos x="13" y="174"/>
                </a:cxn>
                <a:cxn ang="0">
                  <a:pos x="4" y="153"/>
                </a:cxn>
                <a:cxn ang="0">
                  <a:pos x="0" y="129"/>
                </a:cxn>
                <a:cxn ang="0">
                  <a:pos x="0" y="118"/>
                </a:cxn>
                <a:cxn ang="0">
                  <a:pos x="1" y="94"/>
                </a:cxn>
                <a:cxn ang="0">
                  <a:pos x="8" y="71"/>
                </a:cxn>
                <a:cxn ang="0">
                  <a:pos x="19" y="52"/>
                </a:cxn>
                <a:cxn ang="0">
                  <a:pos x="34" y="34"/>
                </a:cxn>
                <a:cxn ang="0">
                  <a:pos x="52" y="19"/>
                </a:cxn>
                <a:cxn ang="0">
                  <a:pos x="71" y="9"/>
                </a:cxn>
                <a:cxn ang="0">
                  <a:pos x="93" y="3"/>
                </a:cxn>
                <a:cxn ang="0">
                  <a:pos x="117" y="0"/>
                </a:cxn>
                <a:cxn ang="0">
                  <a:pos x="129" y="0"/>
                </a:cxn>
                <a:cxn ang="0">
                  <a:pos x="151" y="4"/>
                </a:cxn>
                <a:cxn ang="0">
                  <a:pos x="174" y="13"/>
                </a:cxn>
                <a:cxn ang="0">
                  <a:pos x="191" y="27"/>
                </a:cxn>
                <a:cxn ang="0">
                  <a:pos x="208" y="43"/>
                </a:cxn>
                <a:cxn ang="0">
                  <a:pos x="220" y="61"/>
                </a:cxn>
                <a:cxn ang="0">
                  <a:pos x="229" y="83"/>
                </a:cxn>
                <a:cxn ang="0">
                  <a:pos x="234" y="106"/>
                </a:cxn>
                <a:cxn ang="0">
                  <a:pos x="234" y="118"/>
                </a:cxn>
              </a:cxnLst>
              <a:rect l="0" t="0" r="r" b="b"/>
              <a:pathLst>
                <a:path w="234" h="235">
                  <a:moveTo>
                    <a:pt x="234" y="118"/>
                  </a:moveTo>
                  <a:lnTo>
                    <a:pt x="234" y="118"/>
                  </a:lnTo>
                  <a:lnTo>
                    <a:pt x="234" y="129"/>
                  </a:lnTo>
                  <a:lnTo>
                    <a:pt x="231" y="141"/>
                  </a:lnTo>
                  <a:lnTo>
                    <a:pt x="229" y="153"/>
                  </a:lnTo>
                  <a:lnTo>
                    <a:pt x="226" y="164"/>
                  </a:lnTo>
                  <a:lnTo>
                    <a:pt x="220" y="174"/>
                  </a:lnTo>
                  <a:lnTo>
                    <a:pt x="214" y="183"/>
                  </a:lnTo>
                  <a:lnTo>
                    <a:pt x="208" y="192"/>
                  </a:lnTo>
                  <a:lnTo>
                    <a:pt x="200" y="201"/>
                  </a:lnTo>
                  <a:lnTo>
                    <a:pt x="191" y="208"/>
                  </a:lnTo>
                  <a:lnTo>
                    <a:pt x="182" y="216"/>
                  </a:lnTo>
                  <a:lnTo>
                    <a:pt x="174" y="222"/>
                  </a:lnTo>
                  <a:lnTo>
                    <a:pt x="163" y="226"/>
                  </a:lnTo>
                  <a:lnTo>
                    <a:pt x="151" y="231"/>
                  </a:lnTo>
                  <a:lnTo>
                    <a:pt x="141" y="234"/>
                  </a:lnTo>
                  <a:lnTo>
                    <a:pt x="129" y="235"/>
                  </a:lnTo>
                  <a:lnTo>
                    <a:pt x="117" y="235"/>
                  </a:lnTo>
                  <a:lnTo>
                    <a:pt x="117" y="235"/>
                  </a:lnTo>
                  <a:lnTo>
                    <a:pt x="105" y="235"/>
                  </a:lnTo>
                  <a:lnTo>
                    <a:pt x="93" y="234"/>
                  </a:lnTo>
                  <a:lnTo>
                    <a:pt x="81" y="231"/>
                  </a:lnTo>
                  <a:lnTo>
                    <a:pt x="71" y="226"/>
                  </a:lnTo>
                  <a:lnTo>
                    <a:pt x="60" y="222"/>
                  </a:lnTo>
                  <a:lnTo>
                    <a:pt x="52" y="216"/>
                  </a:lnTo>
                  <a:lnTo>
                    <a:pt x="41" y="208"/>
                  </a:lnTo>
                  <a:lnTo>
                    <a:pt x="34" y="201"/>
                  </a:lnTo>
                  <a:lnTo>
                    <a:pt x="26" y="192"/>
                  </a:lnTo>
                  <a:lnTo>
                    <a:pt x="19" y="183"/>
                  </a:lnTo>
                  <a:lnTo>
                    <a:pt x="13" y="174"/>
                  </a:lnTo>
                  <a:lnTo>
                    <a:pt x="8" y="164"/>
                  </a:lnTo>
                  <a:lnTo>
                    <a:pt x="4" y="153"/>
                  </a:lnTo>
                  <a:lnTo>
                    <a:pt x="1" y="141"/>
                  </a:lnTo>
                  <a:lnTo>
                    <a:pt x="0" y="129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06"/>
                  </a:lnTo>
                  <a:lnTo>
                    <a:pt x="1" y="94"/>
                  </a:lnTo>
                  <a:lnTo>
                    <a:pt x="4" y="83"/>
                  </a:lnTo>
                  <a:lnTo>
                    <a:pt x="8" y="71"/>
                  </a:lnTo>
                  <a:lnTo>
                    <a:pt x="13" y="61"/>
                  </a:lnTo>
                  <a:lnTo>
                    <a:pt x="19" y="52"/>
                  </a:lnTo>
                  <a:lnTo>
                    <a:pt x="26" y="43"/>
                  </a:lnTo>
                  <a:lnTo>
                    <a:pt x="34" y="34"/>
                  </a:lnTo>
                  <a:lnTo>
                    <a:pt x="41" y="27"/>
                  </a:lnTo>
                  <a:lnTo>
                    <a:pt x="52" y="19"/>
                  </a:lnTo>
                  <a:lnTo>
                    <a:pt x="60" y="13"/>
                  </a:lnTo>
                  <a:lnTo>
                    <a:pt x="71" y="9"/>
                  </a:lnTo>
                  <a:lnTo>
                    <a:pt x="81" y="4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1" y="3"/>
                  </a:lnTo>
                  <a:lnTo>
                    <a:pt x="151" y="4"/>
                  </a:lnTo>
                  <a:lnTo>
                    <a:pt x="163" y="9"/>
                  </a:lnTo>
                  <a:lnTo>
                    <a:pt x="174" y="13"/>
                  </a:lnTo>
                  <a:lnTo>
                    <a:pt x="182" y="19"/>
                  </a:lnTo>
                  <a:lnTo>
                    <a:pt x="191" y="27"/>
                  </a:lnTo>
                  <a:lnTo>
                    <a:pt x="200" y="34"/>
                  </a:lnTo>
                  <a:lnTo>
                    <a:pt x="208" y="43"/>
                  </a:lnTo>
                  <a:lnTo>
                    <a:pt x="214" y="52"/>
                  </a:lnTo>
                  <a:lnTo>
                    <a:pt x="220" y="61"/>
                  </a:lnTo>
                  <a:lnTo>
                    <a:pt x="226" y="71"/>
                  </a:lnTo>
                  <a:lnTo>
                    <a:pt x="229" y="83"/>
                  </a:lnTo>
                  <a:lnTo>
                    <a:pt x="231" y="94"/>
                  </a:lnTo>
                  <a:lnTo>
                    <a:pt x="234" y="106"/>
                  </a:lnTo>
                  <a:lnTo>
                    <a:pt x="234" y="118"/>
                  </a:lnTo>
                  <a:lnTo>
                    <a:pt x="234" y="1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777"/>
            <p:cNvSpPr>
              <a:spLocks/>
            </p:cNvSpPr>
            <p:nvPr/>
          </p:nvSpPr>
          <p:spPr bwMode="auto">
            <a:xfrm>
              <a:off x="6201568" y="2840038"/>
              <a:ext cx="396875" cy="841375"/>
            </a:xfrm>
            <a:custGeom>
              <a:avLst/>
              <a:gdLst/>
              <a:ahLst/>
              <a:cxnLst>
                <a:cxn ang="0">
                  <a:pos x="501" y="96"/>
                </a:cxn>
                <a:cxn ang="0">
                  <a:pos x="501" y="96"/>
                </a:cxn>
                <a:cxn ang="0">
                  <a:pos x="501" y="76"/>
                </a:cxn>
                <a:cxn ang="0">
                  <a:pos x="496" y="58"/>
                </a:cxn>
                <a:cxn ang="0">
                  <a:pos x="490" y="42"/>
                </a:cxn>
                <a:cxn ang="0">
                  <a:pos x="483" y="29"/>
                </a:cxn>
                <a:cxn ang="0">
                  <a:pos x="474" y="17"/>
                </a:cxn>
                <a:cxn ang="0">
                  <a:pos x="464" y="8"/>
                </a:cxn>
                <a:cxn ang="0">
                  <a:pos x="458" y="5"/>
                </a:cxn>
                <a:cxn ang="0">
                  <a:pos x="452" y="2"/>
                </a:cxn>
                <a:cxn ang="0">
                  <a:pos x="446" y="0"/>
                </a:cxn>
                <a:cxn ang="0">
                  <a:pos x="438" y="0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44" y="5"/>
                </a:cxn>
                <a:cxn ang="0">
                  <a:pos x="38" y="8"/>
                </a:cxn>
                <a:cxn ang="0">
                  <a:pos x="28" y="17"/>
                </a:cxn>
                <a:cxn ang="0">
                  <a:pos x="19" y="29"/>
                </a:cxn>
                <a:cxn ang="0">
                  <a:pos x="10" y="42"/>
                </a:cxn>
                <a:cxn ang="0">
                  <a:pos x="6" y="58"/>
                </a:cxn>
                <a:cxn ang="0">
                  <a:pos x="1" y="76"/>
                </a:cxn>
                <a:cxn ang="0">
                  <a:pos x="0" y="96"/>
                </a:cxn>
                <a:cxn ang="0">
                  <a:pos x="0" y="523"/>
                </a:cxn>
                <a:cxn ang="0">
                  <a:pos x="68" y="523"/>
                </a:cxn>
                <a:cxn ang="0">
                  <a:pos x="68" y="966"/>
                </a:cxn>
                <a:cxn ang="0">
                  <a:pos x="68" y="966"/>
                </a:cxn>
                <a:cxn ang="0">
                  <a:pos x="68" y="975"/>
                </a:cxn>
                <a:cxn ang="0">
                  <a:pos x="70" y="984"/>
                </a:cxn>
                <a:cxn ang="0">
                  <a:pos x="73" y="993"/>
                </a:cxn>
                <a:cxn ang="0">
                  <a:pos x="76" y="1002"/>
                </a:cxn>
                <a:cxn ang="0">
                  <a:pos x="84" y="1018"/>
                </a:cxn>
                <a:cxn ang="0">
                  <a:pos x="95" y="1032"/>
                </a:cxn>
                <a:cxn ang="0">
                  <a:pos x="110" y="1044"/>
                </a:cxn>
                <a:cxn ang="0">
                  <a:pos x="125" y="1053"/>
                </a:cxn>
                <a:cxn ang="0">
                  <a:pos x="134" y="1056"/>
                </a:cxn>
                <a:cxn ang="0">
                  <a:pos x="142" y="1057"/>
                </a:cxn>
                <a:cxn ang="0">
                  <a:pos x="151" y="1059"/>
                </a:cxn>
                <a:cxn ang="0">
                  <a:pos x="162" y="1060"/>
                </a:cxn>
                <a:cxn ang="0">
                  <a:pos x="340" y="1060"/>
                </a:cxn>
                <a:cxn ang="0">
                  <a:pos x="340" y="1060"/>
                </a:cxn>
                <a:cxn ang="0">
                  <a:pos x="349" y="1059"/>
                </a:cxn>
                <a:cxn ang="0">
                  <a:pos x="358" y="1057"/>
                </a:cxn>
                <a:cxn ang="0">
                  <a:pos x="367" y="1056"/>
                </a:cxn>
                <a:cxn ang="0">
                  <a:pos x="376" y="1053"/>
                </a:cxn>
                <a:cxn ang="0">
                  <a:pos x="392" y="1044"/>
                </a:cxn>
                <a:cxn ang="0">
                  <a:pos x="406" y="1032"/>
                </a:cxn>
                <a:cxn ang="0">
                  <a:pos x="418" y="1018"/>
                </a:cxn>
                <a:cxn ang="0">
                  <a:pos x="426" y="1002"/>
                </a:cxn>
                <a:cxn ang="0">
                  <a:pos x="429" y="993"/>
                </a:cxn>
                <a:cxn ang="0">
                  <a:pos x="431" y="984"/>
                </a:cxn>
                <a:cxn ang="0">
                  <a:pos x="432" y="975"/>
                </a:cxn>
                <a:cxn ang="0">
                  <a:pos x="434" y="966"/>
                </a:cxn>
                <a:cxn ang="0">
                  <a:pos x="434" y="523"/>
                </a:cxn>
                <a:cxn ang="0">
                  <a:pos x="501" y="523"/>
                </a:cxn>
                <a:cxn ang="0">
                  <a:pos x="501" y="96"/>
                </a:cxn>
              </a:cxnLst>
              <a:rect l="0" t="0" r="r" b="b"/>
              <a:pathLst>
                <a:path w="501" h="1060">
                  <a:moveTo>
                    <a:pt x="501" y="96"/>
                  </a:moveTo>
                  <a:lnTo>
                    <a:pt x="501" y="96"/>
                  </a:lnTo>
                  <a:lnTo>
                    <a:pt x="501" y="76"/>
                  </a:lnTo>
                  <a:lnTo>
                    <a:pt x="496" y="58"/>
                  </a:lnTo>
                  <a:lnTo>
                    <a:pt x="490" y="42"/>
                  </a:lnTo>
                  <a:lnTo>
                    <a:pt x="483" y="29"/>
                  </a:lnTo>
                  <a:lnTo>
                    <a:pt x="474" y="17"/>
                  </a:lnTo>
                  <a:lnTo>
                    <a:pt x="464" y="8"/>
                  </a:lnTo>
                  <a:lnTo>
                    <a:pt x="458" y="5"/>
                  </a:lnTo>
                  <a:lnTo>
                    <a:pt x="452" y="2"/>
                  </a:lnTo>
                  <a:lnTo>
                    <a:pt x="446" y="0"/>
                  </a:lnTo>
                  <a:lnTo>
                    <a:pt x="43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44" y="5"/>
                  </a:lnTo>
                  <a:lnTo>
                    <a:pt x="38" y="8"/>
                  </a:lnTo>
                  <a:lnTo>
                    <a:pt x="28" y="17"/>
                  </a:lnTo>
                  <a:lnTo>
                    <a:pt x="19" y="29"/>
                  </a:lnTo>
                  <a:lnTo>
                    <a:pt x="10" y="42"/>
                  </a:lnTo>
                  <a:lnTo>
                    <a:pt x="6" y="58"/>
                  </a:lnTo>
                  <a:lnTo>
                    <a:pt x="1" y="76"/>
                  </a:lnTo>
                  <a:lnTo>
                    <a:pt x="0" y="96"/>
                  </a:lnTo>
                  <a:lnTo>
                    <a:pt x="0" y="523"/>
                  </a:lnTo>
                  <a:lnTo>
                    <a:pt x="68" y="523"/>
                  </a:lnTo>
                  <a:lnTo>
                    <a:pt x="68" y="966"/>
                  </a:lnTo>
                  <a:lnTo>
                    <a:pt x="68" y="966"/>
                  </a:lnTo>
                  <a:lnTo>
                    <a:pt x="68" y="975"/>
                  </a:lnTo>
                  <a:lnTo>
                    <a:pt x="70" y="984"/>
                  </a:lnTo>
                  <a:lnTo>
                    <a:pt x="73" y="993"/>
                  </a:lnTo>
                  <a:lnTo>
                    <a:pt x="76" y="1002"/>
                  </a:lnTo>
                  <a:lnTo>
                    <a:pt x="84" y="1018"/>
                  </a:lnTo>
                  <a:lnTo>
                    <a:pt x="95" y="1032"/>
                  </a:lnTo>
                  <a:lnTo>
                    <a:pt x="110" y="1044"/>
                  </a:lnTo>
                  <a:lnTo>
                    <a:pt x="125" y="1053"/>
                  </a:lnTo>
                  <a:lnTo>
                    <a:pt x="134" y="1056"/>
                  </a:lnTo>
                  <a:lnTo>
                    <a:pt x="142" y="1057"/>
                  </a:lnTo>
                  <a:lnTo>
                    <a:pt x="151" y="1059"/>
                  </a:lnTo>
                  <a:lnTo>
                    <a:pt x="162" y="1060"/>
                  </a:lnTo>
                  <a:lnTo>
                    <a:pt x="340" y="1060"/>
                  </a:lnTo>
                  <a:lnTo>
                    <a:pt x="340" y="1060"/>
                  </a:lnTo>
                  <a:lnTo>
                    <a:pt x="349" y="1059"/>
                  </a:lnTo>
                  <a:lnTo>
                    <a:pt x="358" y="1057"/>
                  </a:lnTo>
                  <a:lnTo>
                    <a:pt x="367" y="1056"/>
                  </a:lnTo>
                  <a:lnTo>
                    <a:pt x="376" y="1053"/>
                  </a:lnTo>
                  <a:lnTo>
                    <a:pt x="392" y="1044"/>
                  </a:lnTo>
                  <a:lnTo>
                    <a:pt x="406" y="1032"/>
                  </a:lnTo>
                  <a:lnTo>
                    <a:pt x="418" y="1018"/>
                  </a:lnTo>
                  <a:lnTo>
                    <a:pt x="426" y="1002"/>
                  </a:lnTo>
                  <a:lnTo>
                    <a:pt x="429" y="993"/>
                  </a:lnTo>
                  <a:lnTo>
                    <a:pt x="431" y="984"/>
                  </a:lnTo>
                  <a:lnTo>
                    <a:pt x="432" y="975"/>
                  </a:lnTo>
                  <a:lnTo>
                    <a:pt x="434" y="966"/>
                  </a:lnTo>
                  <a:lnTo>
                    <a:pt x="434" y="523"/>
                  </a:lnTo>
                  <a:lnTo>
                    <a:pt x="501" y="523"/>
                  </a:lnTo>
                  <a:lnTo>
                    <a:pt x="501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Freeform 20"/>
          <p:cNvSpPr>
            <a:spLocks noEditPoints="1"/>
          </p:cNvSpPr>
          <p:nvPr/>
        </p:nvSpPr>
        <p:spPr bwMode="auto">
          <a:xfrm>
            <a:off x="4056397" y="2342205"/>
            <a:ext cx="930275" cy="790575"/>
          </a:xfrm>
          <a:custGeom>
            <a:avLst/>
            <a:gdLst/>
            <a:ahLst/>
            <a:cxnLst>
              <a:cxn ang="0">
                <a:pos x="302" y="2"/>
              </a:cxn>
              <a:cxn ang="0">
                <a:pos x="376" y="32"/>
              </a:cxn>
              <a:cxn ang="0">
                <a:pos x="428" y="88"/>
              </a:cxn>
              <a:cxn ang="0">
                <a:pos x="448" y="112"/>
              </a:cxn>
              <a:cxn ang="0">
                <a:pos x="476" y="114"/>
              </a:cxn>
              <a:cxn ang="0">
                <a:pos x="514" y="128"/>
              </a:cxn>
              <a:cxn ang="0">
                <a:pos x="546" y="152"/>
              </a:cxn>
              <a:cxn ang="0">
                <a:pos x="570" y="186"/>
              </a:cxn>
              <a:cxn ang="0">
                <a:pos x="584" y="224"/>
              </a:cxn>
              <a:cxn ang="0">
                <a:pos x="586" y="252"/>
              </a:cxn>
              <a:cxn ang="0">
                <a:pos x="580" y="294"/>
              </a:cxn>
              <a:cxn ang="0">
                <a:pos x="562" y="330"/>
              </a:cxn>
              <a:cxn ang="0">
                <a:pos x="536" y="360"/>
              </a:cxn>
              <a:cxn ang="0">
                <a:pos x="502" y="380"/>
              </a:cxn>
              <a:cxn ang="0">
                <a:pos x="462" y="390"/>
              </a:cxn>
              <a:cxn ang="0">
                <a:pos x="442" y="158"/>
              </a:cxn>
              <a:cxn ang="0">
                <a:pos x="116" y="392"/>
              </a:cxn>
              <a:cxn ang="0">
                <a:pos x="92" y="388"/>
              </a:cxn>
              <a:cxn ang="0">
                <a:pos x="34" y="358"/>
              </a:cxn>
              <a:cxn ang="0">
                <a:pos x="2" y="298"/>
              </a:cxn>
              <a:cxn ang="0">
                <a:pos x="0" y="274"/>
              </a:cxn>
              <a:cxn ang="0">
                <a:pos x="16" y="216"/>
              </a:cxn>
              <a:cxn ang="0">
                <a:pos x="58" y="174"/>
              </a:cxn>
              <a:cxn ang="0">
                <a:pos x="98" y="160"/>
              </a:cxn>
              <a:cxn ang="0">
                <a:pos x="110" y="112"/>
              </a:cxn>
              <a:cxn ang="0">
                <a:pos x="134" y="70"/>
              </a:cxn>
              <a:cxn ang="0">
                <a:pos x="168" y="36"/>
              </a:cxn>
              <a:cxn ang="0">
                <a:pos x="210" y="14"/>
              </a:cxn>
              <a:cxn ang="0">
                <a:pos x="258" y="2"/>
              </a:cxn>
              <a:cxn ang="0">
                <a:pos x="180" y="262"/>
              </a:cxn>
              <a:cxn ang="0">
                <a:pos x="180" y="284"/>
              </a:cxn>
              <a:cxn ang="0">
                <a:pos x="180" y="226"/>
              </a:cxn>
              <a:cxn ang="0">
                <a:pos x="180" y="248"/>
              </a:cxn>
              <a:cxn ang="0">
                <a:pos x="180" y="190"/>
              </a:cxn>
              <a:cxn ang="0">
                <a:pos x="180" y="210"/>
              </a:cxn>
              <a:cxn ang="0">
                <a:pos x="160" y="172"/>
              </a:cxn>
              <a:cxn ang="0">
                <a:pos x="160" y="424"/>
              </a:cxn>
              <a:cxn ang="0">
                <a:pos x="448" y="488"/>
              </a:cxn>
              <a:cxn ang="0">
                <a:pos x="448" y="470"/>
              </a:cxn>
              <a:cxn ang="0">
                <a:pos x="194" y="488"/>
              </a:cxn>
              <a:cxn ang="0">
                <a:pos x="194" y="470"/>
              </a:cxn>
              <a:cxn ang="0">
                <a:pos x="336" y="488"/>
              </a:cxn>
              <a:cxn ang="0">
                <a:pos x="336" y="470"/>
              </a:cxn>
              <a:cxn ang="0">
                <a:pos x="374" y="462"/>
              </a:cxn>
              <a:cxn ang="0">
                <a:pos x="342" y="498"/>
              </a:cxn>
              <a:cxn ang="0">
                <a:pos x="354" y="434"/>
              </a:cxn>
              <a:cxn ang="0">
                <a:pos x="374" y="462"/>
              </a:cxn>
              <a:cxn ang="0">
                <a:pos x="244" y="498"/>
              </a:cxn>
              <a:cxn ang="0">
                <a:pos x="214" y="462"/>
              </a:cxn>
              <a:cxn ang="0">
                <a:pos x="232" y="462"/>
              </a:cxn>
              <a:cxn ang="0">
                <a:pos x="408" y="262"/>
              </a:cxn>
              <a:cxn ang="0">
                <a:pos x="320" y="262"/>
              </a:cxn>
              <a:cxn ang="0">
                <a:pos x="408" y="226"/>
              </a:cxn>
              <a:cxn ang="0">
                <a:pos x="320" y="226"/>
              </a:cxn>
              <a:cxn ang="0">
                <a:pos x="408" y="190"/>
              </a:cxn>
              <a:cxn ang="0">
                <a:pos x="320" y="190"/>
              </a:cxn>
              <a:cxn ang="0">
                <a:pos x="426" y="172"/>
              </a:cxn>
              <a:cxn ang="0">
                <a:pos x="302" y="172"/>
              </a:cxn>
            </a:cxnLst>
            <a:rect l="0" t="0" r="r" b="b"/>
            <a:pathLst>
              <a:path w="586" h="498">
                <a:moveTo>
                  <a:pt x="274" y="0"/>
                </a:moveTo>
                <a:lnTo>
                  <a:pt x="274" y="0"/>
                </a:lnTo>
                <a:lnTo>
                  <a:pt x="302" y="2"/>
                </a:lnTo>
                <a:lnTo>
                  <a:pt x="328" y="10"/>
                </a:lnTo>
                <a:lnTo>
                  <a:pt x="354" y="18"/>
                </a:lnTo>
                <a:lnTo>
                  <a:pt x="376" y="32"/>
                </a:lnTo>
                <a:lnTo>
                  <a:pt x="396" y="48"/>
                </a:lnTo>
                <a:lnTo>
                  <a:pt x="414" y="68"/>
                </a:lnTo>
                <a:lnTo>
                  <a:pt x="428" y="88"/>
                </a:lnTo>
                <a:lnTo>
                  <a:pt x="440" y="112"/>
                </a:lnTo>
                <a:lnTo>
                  <a:pt x="440" y="112"/>
                </a:lnTo>
                <a:lnTo>
                  <a:pt x="448" y="112"/>
                </a:lnTo>
                <a:lnTo>
                  <a:pt x="448" y="112"/>
                </a:lnTo>
                <a:lnTo>
                  <a:pt x="462" y="112"/>
                </a:lnTo>
                <a:lnTo>
                  <a:pt x="476" y="114"/>
                </a:lnTo>
                <a:lnTo>
                  <a:pt x="488" y="118"/>
                </a:lnTo>
                <a:lnTo>
                  <a:pt x="502" y="124"/>
                </a:lnTo>
                <a:lnTo>
                  <a:pt x="514" y="128"/>
                </a:lnTo>
                <a:lnTo>
                  <a:pt x="526" y="136"/>
                </a:lnTo>
                <a:lnTo>
                  <a:pt x="536" y="144"/>
                </a:lnTo>
                <a:lnTo>
                  <a:pt x="546" y="152"/>
                </a:lnTo>
                <a:lnTo>
                  <a:pt x="554" y="162"/>
                </a:lnTo>
                <a:lnTo>
                  <a:pt x="562" y="174"/>
                </a:lnTo>
                <a:lnTo>
                  <a:pt x="570" y="186"/>
                </a:lnTo>
                <a:lnTo>
                  <a:pt x="576" y="198"/>
                </a:lnTo>
                <a:lnTo>
                  <a:pt x="580" y="210"/>
                </a:lnTo>
                <a:lnTo>
                  <a:pt x="584" y="224"/>
                </a:lnTo>
                <a:lnTo>
                  <a:pt x="586" y="238"/>
                </a:lnTo>
                <a:lnTo>
                  <a:pt x="586" y="252"/>
                </a:lnTo>
                <a:lnTo>
                  <a:pt x="586" y="252"/>
                </a:lnTo>
                <a:lnTo>
                  <a:pt x="586" y="266"/>
                </a:lnTo>
                <a:lnTo>
                  <a:pt x="584" y="280"/>
                </a:lnTo>
                <a:lnTo>
                  <a:pt x="580" y="294"/>
                </a:lnTo>
                <a:lnTo>
                  <a:pt x="576" y="306"/>
                </a:lnTo>
                <a:lnTo>
                  <a:pt x="570" y="318"/>
                </a:lnTo>
                <a:lnTo>
                  <a:pt x="562" y="330"/>
                </a:lnTo>
                <a:lnTo>
                  <a:pt x="554" y="340"/>
                </a:lnTo>
                <a:lnTo>
                  <a:pt x="546" y="350"/>
                </a:lnTo>
                <a:lnTo>
                  <a:pt x="536" y="360"/>
                </a:lnTo>
                <a:lnTo>
                  <a:pt x="526" y="368"/>
                </a:lnTo>
                <a:lnTo>
                  <a:pt x="514" y="374"/>
                </a:lnTo>
                <a:lnTo>
                  <a:pt x="502" y="380"/>
                </a:lnTo>
                <a:lnTo>
                  <a:pt x="488" y="384"/>
                </a:lnTo>
                <a:lnTo>
                  <a:pt x="476" y="388"/>
                </a:lnTo>
                <a:lnTo>
                  <a:pt x="462" y="390"/>
                </a:lnTo>
                <a:lnTo>
                  <a:pt x="448" y="392"/>
                </a:lnTo>
                <a:lnTo>
                  <a:pt x="442" y="392"/>
                </a:lnTo>
                <a:lnTo>
                  <a:pt x="442" y="158"/>
                </a:lnTo>
                <a:lnTo>
                  <a:pt x="146" y="158"/>
                </a:lnTo>
                <a:lnTo>
                  <a:pt x="146" y="392"/>
                </a:lnTo>
                <a:lnTo>
                  <a:pt x="116" y="392"/>
                </a:lnTo>
                <a:lnTo>
                  <a:pt x="116" y="392"/>
                </a:lnTo>
                <a:lnTo>
                  <a:pt x="104" y="390"/>
                </a:lnTo>
                <a:lnTo>
                  <a:pt x="92" y="388"/>
                </a:lnTo>
                <a:lnTo>
                  <a:pt x="70" y="382"/>
                </a:lnTo>
                <a:lnTo>
                  <a:pt x="52" y="372"/>
                </a:lnTo>
                <a:lnTo>
                  <a:pt x="34" y="358"/>
                </a:lnTo>
                <a:lnTo>
                  <a:pt x="20" y="340"/>
                </a:lnTo>
                <a:lnTo>
                  <a:pt x="10" y="320"/>
                </a:lnTo>
                <a:lnTo>
                  <a:pt x="2" y="298"/>
                </a:lnTo>
                <a:lnTo>
                  <a:pt x="0" y="286"/>
                </a:lnTo>
                <a:lnTo>
                  <a:pt x="0" y="274"/>
                </a:lnTo>
                <a:lnTo>
                  <a:pt x="0" y="274"/>
                </a:lnTo>
                <a:lnTo>
                  <a:pt x="2" y="254"/>
                </a:lnTo>
                <a:lnTo>
                  <a:pt x="8" y="234"/>
                </a:lnTo>
                <a:lnTo>
                  <a:pt x="16" y="216"/>
                </a:lnTo>
                <a:lnTo>
                  <a:pt x="28" y="200"/>
                </a:lnTo>
                <a:lnTo>
                  <a:pt x="42" y="186"/>
                </a:lnTo>
                <a:lnTo>
                  <a:pt x="58" y="174"/>
                </a:lnTo>
                <a:lnTo>
                  <a:pt x="78" y="166"/>
                </a:lnTo>
                <a:lnTo>
                  <a:pt x="98" y="160"/>
                </a:lnTo>
                <a:lnTo>
                  <a:pt x="98" y="160"/>
                </a:lnTo>
                <a:lnTo>
                  <a:pt x="100" y="144"/>
                </a:lnTo>
                <a:lnTo>
                  <a:pt x="104" y="128"/>
                </a:lnTo>
                <a:lnTo>
                  <a:pt x="110" y="112"/>
                </a:lnTo>
                <a:lnTo>
                  <a:pt x="116" y="98"/>
                </a:lnTo>
                <a:lnTo>
                  <a:pt x="124" y="84"/>
                </a:lnTo>
                <a:lnTo>
                  <a:pt x="134" y="70"/>
                </a:lnTo>
                <a:lnTo>
                  <a:pt x="144" y="58"/>
                </a:lnTo>
                <a:lnTo>
                  <a:pt x="154" y="46"/>
                </a:lnTo>
                <a:lnTo>
                  <a:pt x="168" y="36"/>
                </a:lnTo>
                <a:lnTo>
                  <a:pt x="180" y="28"/>
                </a:lnTo>
                <a:lnTo>
                  <a:pt x="194" y="20"/>
                </a:lnTo>
                <a:lnTo>
                  <a:pt x="210" y="14"/>
                </a:lnTo>
                <a:lnTo>
                  <a:pt x="224" y="8"/>
                </a:lnTo>
                <a:lnTo>
                  <a:pt x="242" y="4"/>
                </a:lnTo>
                <a:lnTo>
                  <a:pt x="258" y="2"/>
                </a:lnTo>
                <a:lnTo>
                  <a:pt x="274" y="0"/>
                </a:lnTo>
                <a:lnTo>
                  <a:pt x="274" y="0"/>
                </a:lnTo>
                <a:close/>
                <a:moveTo>
                  <a:pt x="180" y="262"/>
                </a:moveTo>
                <a:lnTo>
                  <a:pt x="266" y="262"/>
                </a:lnTo>
                <a:lnTo>
                  <a:pt x="266" y="284"/>
                </a:lnTo>
                <a:lnTo>
                  <a:pt x="180" y="284"/>
                </a:lnTo>
                <a:lnTo>
                  <a:pt x="180" y="262"/>
                </a:lnTo>
                <a:lnTo>
                  <a:pt x="180" y="262"/>
                </a:lnTo>
                <a:close/>
                <a:moveTo>
                  <a:pt x="180" y="226"/>
                </a:moveTo>
                <a:lnTo>
                  <a:pt x="266" y="226"/>
                </a:lnTo>
                <a:lnTo>
                  <a:pt x="266" y="248"/>
                </a:lnTo>
                <a:lnTo>
                  <a:pt x="180" y="248"/>
                </a:lnTo>
                <a:lnTo>
                  <a:pt x="180" y="226"/>
                </a:lnTo>
                <a:lnTo>
                  <a:pt x="180" y="226"/>
                </a:lnTo>
                <a:close/>
                <a:moveTo>
                  <a:pt x="180" y="190"/>
                </a:moveTo>
                <a:lnTo>
                  <a:pt x="266" y="190"/>
                </a:lnTo>
                <a:lnTo>
                  <a:pt x="266" y="210"/>
                </a:lnTo>
                <a:lnTo>
                  <a:pt x="180" y="210"/>
                </a:lnTo>
                <a:lnTo>
                  <a:pt x="180" y="190"/>
                </a:lnTo>
                <a:lnTo>
                  <a:pt x="180" y="190"/>
                </a:lnTo>
                <a:close/>
                <a:moveTo>
                  <a:pt x="160" y="172"/>
                </a:moveTo>
                <a:lnTo>
                  <a:pt x="284" y="172"/>
                </a:lnTo>
                <a:lnTo>
                  <a:pt x="284" y="424"/>
                </a:lnTo>
                <a:lnTo>
                  <a:pt x="160" y="424"/>
                </a:lnTo>
                <a:lnTo>
                  <a:pt x="160" y="172"/>
                </a:lnTo>
                <a:lnTo>
                  <a:pt x="160" y="172"/>
                </a:lnTo>
                <a:close/>
                <a:moveTo>
                  <a:pt x="448" y="488"/>
                </a:moveTo>
                <a:lnTo>
                  <a:pt x="392" y="488"/>
                </a:lnTo>
                <a:lnTo>
                  <a:pt x="392" y="470"/>
                </a:lnTo>
                <a:lnTo>
                  <a:pt x="448" y="470"/>
                </a:lnTo>
                <a:lnTo>
                  <a:pt x="448" y="488"/>
                </a:lnTo>
                <a:lnTo>
                  <a:pt x="448" y="488"/>
                </a:lnTo>
                <a:close/>
                <a:moveTo>
                  <a:pt x="194" y="488"/>
                </a:moveTo>
                <a:lnTo>
                  <a:pt x="138" y="488"/>
                </a:lnTo>
                <a:lnTo>
                  <a:pt x="138" y="470"/>
                </a:lnTo>
                <a:lnTo>
                  <a:pt x="194" y="470"/>
                </a:lnTo>
                <a:lnTo>
                  <a:pt x="194" y="488"/>
                </a:lnTo>
                <a:lnTo>
                  <a:pt x="194" y="488"/>
                </a:lnTo>
                <a:close/>
                <a:moveTo>
                  <a:pt x="336" y="488"/>
                </a:moveTo>
                <a:lnTo>
                  <a:pt x="250" y="488"/>
                </a:lnTo>
                <a:lnTo>
                  <a:pt x="250" y="470"/>
                </a:lnTo>
                <a:lnTo>
                  <a:pt x="336" y="470"/>
                </a:lnTo>
                <a:lnTo>
                  <a:pt x="336" y="488"/>
                </a:lnTo>
                <a:lnTo>
                  <a:pt x="336" y="488"/>
                </a:lnTo>
                <a:close/>
                <a:moveTo>
                  <a:pt x="374" y="462"/>
                </a:moveTo>
                <a:lnTo>
                  <a:pt x="386" y="462"/>
                </a:lnTo>
                <a:lnTo>
                  <a:pt x="386" y="498"/>
                </a:lnTo>
                <a:lnTo>
                  <a:pt x="342" y="498"/>
                </a:lnTo>
                <a:lnTo>
                  <a:pt x="342" y="462"/>
                </a:lnTo>
                <a:lnTo>
                  <a:pt x="354" y="462"/>
                </a:lnTo>
                <a:lnTo>
                  <a:pt x="354" y="434"/>
                </a:lnTo>
                <a:lnTo>
                  <a:pt x="374" y="434"/>
                </a:lnTo>
                <a:lnTo>
                  <a:pt x="374" y="462"/>
                </a:lnTo>
                <a:lnTo>
                  <a:pt x="374" y="462"/>
                </a:lnTo>
                <a:close/>
                <a:moveTo>
                  <a:pt x="232" y="462"/>
                </a:moveTo>
                <a:lnTo>
                  <a:pt x="244" y="462"/>
                </a:lnTo>
                <a:lnTo>
                  <a:pt x="244" y="498"/>
                </a:lnTo>
                <a:lnTo>
                  <a:pt x="202" y="498"/>
                </a:lnTo>
                <a:lnTo>
                  <a:pt x="202" y="462"/>
                </a:lnTo>
                <a:lnTo>
                  <a:pt x="214" y="462"/>
                </a:lnTo>
                <a:lnTo>
                  <a:pt x="214" y="434"/>
                </a:lnTo>
                <a:lnTo>
                  <a:pt x="232" y="434"/>
                </a:lnTo>
                <a:lnTo>
                  <a:pt x="232" y="462"/>
                </a:lnTo>
                <a:lnTo>
                  <a:pt x="232" y="462"/>
                </a:lnTo>
                <a:close/>
                <a:moveTo>
                  <a:pt x="320" y="262"/>
                </a:moveTo>
                <a:lnTo>
                  <a:pt x="408" y="262"/>
                </a:lnTo>
                <a:lnTo>
                  <a:pt x="408" y="284"/>
                </a:lnTo>
                <a:lnTo>
                  <a:pt x="320" y="284"/>
                </a:lnTo>
                <a:lnTo>
                  <a:pt x="320" y="262"/>
                </a:lnTo>
                <a:lnTo>
                  <a:pt x="320" y="262"/>
                </a:lnTo>
                <a:close/>
                <a:moveTo>
                  <a:pt x="320" y="226"/>
                </a:moveTo>
                <a:lnTo>
                  <a:pt x="408" y="226"/>
                </a:lnTo>
                <a:lnTo>
                  <a:pt x="408" y="248"/>
                </a:lnTo>
                <a:lnTo>
                  <a:pt x="320" y="248"/>
                </a:lnTo>
                <a:lnTo>
                  <a:pt x="320" y="226"/>
                </a:lnTo>
                <a:lnTo>
                  <a:pt x="320" y="226"/>
                </a:lnTo>
                <a:close/>
                <a:moveTo>
                  <a:pt x="320" y="190"/>
                </a:moveTo>
                <a:lnTo>
                  <a:pt x="408" y="190"/>
                </a:lnTo>
                <a:lnTo>
                  <a:pt x="408" y="210"/>
                </a:lnTo>
                <a:lnTo>
                  <a:pt x="320" y="210"/>
                </a:lnTo>
                <a:lnTo>
                  <a:pt x="320" y="190"/>
                </a:lnTo>
                <a:lnTo>
                  <a:pt x="320" y="190"/>
                </a:lnTo>
                <a:close/>
                <a:moveTo>
                  <a:pt x="302" y="172"/>
                </a:moveTo>
                <a:lnTo>
                  <a:pt x="426" y="172"/>
                </a:lnTo>
                <a:lnTo>
                  <a:pt x="426" y="424"/>
                </a:lnTo>
                <a:lnTo>
                  <a:pt x="302" y="424"/>
                </a:lnTo>
                <a:lnTo>
                  <a:pt x="302" y="172"/>
                </a:lnTo>
                <a:lnTo>
                  <a:pt x="302" y="172"/>
                </a:lnTo>
                <a:close/>
              </a:path>
            </a:pathLst>
          </a:custGeom>
          <a:solidFill>
            <a:srgbClr val="56B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731838" y="4155598"/>
            <a:ext cx="8849848" cy="1696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484754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NeueLT Pro 67 MdCn" pitchFamily="2" charset="-122"/>
              </a:rPr>
              <a:t>代码</a:t>
            </a:r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NeueLT Pro 67 MdCn" pitchFamily="2" charset="-122"/>
              </a:rPr>
              <a:t>/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NeueLT Pro 67 MdCn" pitchFamily="2" charset="-122"/>
              </a:rPr>
              <a:t>应用的所见即所得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effectLst/>
              </a:rPr>
              <a:t> OSCRO 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octa services computing resources operator</a:t>
            </a: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4"/>
          <p:cNvSpPr/>
          <p:nvPr/>
        </p:nvSpPr>
        <p:spPr>
          <a:xfrm>
            <a:off x="485537" y="491011"/>
            <a:ext cx="6366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 dirty="0">
                <a:effectLst/>
              </a:rPr>
              <a:t>OSCRO</a:t>
            </a:r>
            <a:r>
              <a:rPr lang="zh-CN" altLang="en-US" sz="5400" dirty="0"/>
              <a:t>平台说明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NeueLT Pro 67 MdCn" pitchFamily="2" charset="-122"/>
            </a:endParaRPr>
          </a:p>
        </p:txBody>
      </p:sp>
      <p:pic>
        <p:nvPicPr>
          <p:cNvPr id="26" name="图片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92"/>
          <a:stretch/>
        </p:blipFill>
        <p:spPr>
          <a:xfrm>
            <a:off x="1294914" y="2249900"/>
            <a:ext cx="826571" cy="984817"/>
          </a:xfrm>
          <a:prstGeom prst="rect">
            <a:avLst/>
          </a:prstGeom>
        </p:spPr>
      </p:pic>
      <p:sp>
        <p:nvSpPr>
          <p:cNvPr id="28" name="任意多边形 68">
            <a:extLst>
              <a:ext uri="{FF2B5EF4-FFF2-40B4-BE49-F238E27FC236}">
                <a16:creationId xmlns:a16="http://schemas.microsoft.com/office/drawing/2014/main" id="{2859D535-F40F-4A98-BDC7-A1312A618BF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578322" y="294966"/>
            <a:ext cx="1164167" cy="1325033"/>
          </a:xfrm>
          <a:custGeom>
            <a:avLst/>
            <a:gdLst>
              <a:gd name="T0" fmla="*/ 860307 w 826161"/>
              <a:gd name="T1" fmla="*/ 1050021 h 940604"/>
              <a:gd name="T2" fmla="*/ 61957 w 826161"/>
              <a:gd name="T3" fmla="*/ 1050021 h 940604"/>
              <a:gd name="T4" fmla="*/ 0 w 826161"/>
              <a:gd name="T5" fmla="*/ 988065 h 940604"/>
              <a:gd name="T6" fmla="*/ 0 w 826161"/>
              <a:gd name="T7" fmla="*/ 189713 h 940604"/>
              <a:gd name="T8" fmla="*/ 61957 w 826161"/>
              <a:gd name="T9" fmla="*/ 127755 h 940604"/>
              <a:gd name="T10" fmla="*/ 387035 w 826161"/>
              <a:gd name="T11" fmla="*/ 127755 h 940604"/>
              <a:gd name="T12" fmla="*/ 461133 w 826161"/>
              <a:gd name="T13" fmla="*/ 0 h 940604"/>
              <a:gd name="T14" fmla="*/ 535230 w 826161"/>
              <a:gd name="T15" fmla="*/ 127755 h 940604"/>
              <a:gd name="T16" fmla="*/ 860307 w 826161"/>
              <a:gd name="T17" fmla="*/ 127755 h 940604"/>
              <a:gd name="T18" fmla="*/ 922264 w 826161"/>
              <a:gd name="T19" fmla="*/ 189713 h 940604"/>
              <a:gd name="T20" fmla="*/ 922264 w 826161"/>
              <a:gd name="T21" fmla="*/ 988065 h 940604"/>
              <a:gd name="T22" fmla="*/ 860307 w 826161"/>
              <a:gd name="T23" fmla="*/ 1050021 h 9406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6161"/>
              <a:gd name="T37" fmla="*/ 0 h 940604"/>
              <a:gd name="T38" fmla="*/ 826161 w 826161"/>
              <a:gd name="T39" fmla="*/ 940604 h 9406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6161" h="940604">
                <a:moveTo>
                  <a:pt x="770660" y="940604"/>
                </a:moveTo>
                <a:lnTo>
                  <a:pt x="55501" y="940604"/>
                </a:lnTo>
                <a:cubicBezTo>
                  <a:pt x="24849" y="940604"/>
                  <a:pt x="0" y="915755"/>
                  <a:pt x="0" y="885103"/>
                </a:cubicBezTo>
                <a:lnTo>
                  <a:pt x="0" y="169944"/>
                </a:lnTo>
                <a:cubicBezTo>
                  <a:pt x="0" y="139292"/>
                  <a:pt x="24849" y="114443"/>
                  <a:pt x="55501" y="114443"/>
                </a:cubicBezTo>
                <a:lnTo>
                  <a:pt x="346704" y="114443"/>
                </a:lnTo>
                <a:lnTo>
                  <a:pt x="413081" y="0"/>
                </a:lnTo>
                <a:lnTo>
                  <a:pt x="479458" y="114443"/>
                </a:lnTo>
                <a:lnTo>
                  <a:pt x="770660" y="114443"/>
                </a:lnTo>
                <a:cubicBezTo>
                  <a:pt x="801312" y="114443"/>
                  <a:pt x="826161" y="139292"/>
                  <a:pt x="826161" y="169944"/>
                </a:cubicBezTo>
                <a:lnTo>
                  <a:pt x="826161" y="885103"/>
                </a:lnTo>
                <a:cubicBezTo>
                  <a:pt x="826161" y="915755"/>
                  <a:pt x="801312" y="940604"/>
                  <a:pt x="770660" y="940604"/>
                </a:cubicBezTo>
                <a:close/>
              </a:path>
            </a:pathLst>
          </a:custGeom>
          <a:noFill/>
          <a:ln w="28575" cap="flat" cmpd="sng">
            <a:solidFill>
              <a:srgbClr val="56B38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6337024-8E64-4777-8AF8-E784D9927446}"/>
              </a:ext>
            </a:extLst>
          </p:cNvPr>
          <p:cNvSpPr txBox="1"/>
          <p:nvPr/>
        </p:nvSpPr>
        <p:spPr>
          <a:xfrm>
            <a:off x="8578321" y="365125"/>
            <a:ext cx="10033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6000" b="1" i="1" dirty="0">
                <a:solidFill>
                  <a:srgbClr val="04AA7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懿</a:t>
            </a:r>
          </a:p>
        </p:txBody>
      </p:sp>
    </p:spTree>
    <p:extLst>
      <p:ext uri="{BB962C8B-B14F-4D97-AF65-F5344CB8AC3E}">
        <p14:creationId xmlns:p14="http://schemas.microsoft.com/office/powerpoint/2010/main" val="51216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V1030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应用管控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  <a:p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  <a:p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CF1B0E-F402-3AEB-8A46-F72F119D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99" y="1853756"/>
            <a:ext cx="10447368" cy="41394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9FF646-15BA-40CA-C4C0-627897C86F86}"/>
              </a:ext>
            </a:extLst>
          </p:cNvPr>
          <p:cNvSpPr txBox="1"/>
          <p:nvPr/>
        </p:nvSpPr>
        <p:spPr>
          <a:xfrm>
            <a:off x="781199" y="1297180"/>
            <a:ext cx="6103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https://oscro.8lab.cn/opt/Appinstance</a:t>
            </a:r>
          </a:p>
        </p:txBody>
      </p:sp>
    </p:spTree>
    <p:extLst>
      <p:ext uri="{BB962C8B-B14F-4D97-AF65-F5344CB8AC3E}">
        <p14:creationId xmlns:p14="http://schemas.microsoft.com/office/powerpoint/2010/main" val="90320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圆角矩形 76">
            <a:extLst>
              <a:ext uri="{FF2B5EF4-FFF2-40B4-BE49-F238E27FC236}">
                <a16:creationId xmlns:a16="http://schemas.microsoft.com/office/drawing/2014/main" id="{5F1E52D4-BED6-4FD8-949B-931B5266C3F4}"/>
              </a:ext>
            </a:extLst>
          </p:cNvPr>
          <p:cNvSpPr/>
          <p:nvPr/>
        </p:nvSpPr>
        <p:spPr>
          <a:xfrm>
            <a:off x="2403176" y="5648442"/>
            <a:ext cx="7745942" cy="384443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an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 Medium" charset="-122"/>
                <a:ea typeface="PingFang SC Medium" charset="-122"/>
                <a:cs typeface="PingFang SC Medium" charset="-122"/>
              </a:rPr>
              <a:t>basal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PingFang SC Medium" charset="-122"/>
                <a:ea typeface="PingFang SC Medium" charset="-122"/>
                <a:cs typeface="PingFang SC Medium" charset="-122"/>
              </a:rPr>
              <a:t>基础资源层</a:t>
            </a:r>
            <a:endParaRPr lang="en-US" altLang="zh-CN" sz="1200" b="1" dirty="0">
              <a:solidFill>
                <a:schemeClr val="tx1"/>
              </a:solidFill>
              <a:latin typeface="PingFang SC Medium" charset="-122"/>
              <a:ea typeface="PingFang SC Medium" charset="-122"/>
              <a:cs typeface="PingFang SC Medium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dirty="0"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基础资源中心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PingFang SC Medium" charset="-122"/>
              <a:ea typeface="PingFang SC Medium" charset="-122"/>
              <a:cs typeface="PingFang SC Medium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C491B19-780B-3049-8AEC-1DE177E8B667}"/>
              </a:ext>
            </a:extLst>
          </p:cNvPr>
          <p:cNvGrpSpPr/>
          <p:nvPr/>
        </p:nvGrpSpPr>
        <p:grpSpPr>
          <a:xfrm>
            <a:off x="155895" y="1940565"/>
            <a:ext cx="4532827" cy="4841253"/>
            <a:chOff x="-1225680" y="-689227"/>
            <a:chExt cx="11917649" cy="7909991"/>
          </a:xfrm>
        </p:grpSpPr>
        <p:pic>
          <p:nvPicPr>
            <p:cNvPr id="6" name="追溯">
              <a:extLst>
                <a:ext uri="{FF2B5EF4-FFF2-40B4-BE49-F238E27FC236}">
                  <a16:creationId xmlns:a16="http://schemas.microsoft.com/office/drawing/2014/main" id="{0EA74CB3-7244-9C4A-A7A9-1CA001E9D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07612" y="2462773"/>
              <a:ext cx="2833461" cy="3700896"/>
            </a:xfrm>
            <a:prstGeom prst="rect">
              <a:avLst/>
            </a:prstGeom>
          </p:spPr>
        </p:pic>
        <p:pic>
          <p:nvPicPr>
            <p:cNvPr id="7" name="预判">
              <a:extLst>
                <a:ext uri="{FF2B5EF4-FFF2-40B4-BE49-F238E27FC236}">
                  <a16:creationId xmlns:a16="http://schemas.microsoft.com/office/drawing/2014/main" id="{6761C97C-8DBE-9E41-9EC4-7A5CD2F30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8967" y="2556107"/>
              <a:ext cx="8256208" cy="4396662"/>
            </a:xfrm>
            <a:prstGeom prst="rect">
              <a:avLst/>
            </a:prstGeom>
          </p:spPr>
        </p:pic>
        <p:pic>
          <p:nvPicPr>
            <p:cNvPr id="8" name="bg">
              <a:extLst>
                <a:ext uri="{FF2B5EF4-FFF2-40B4-BE49-F238E27FC236}">
                  <a16:creationId xmlns:a16="http://schemas.microsoft.com/office/drawing/2014/main" id="{93503CA9-B9F4-B441-910D-3C61A3882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225680" y="2055872"/>
              <a:ext cx="11917649" cy="5164892"/>
            </a:xfrm>
            <a:prstGeom prst="rect">
              <a:avLst/>
            </a:prstGeom>
          </p:spPr>
        </p:pic>
        <p:pic>
          <p:nvPicPr>
            <p:cNvPr id="9" name="shadow">
              <a:extLst>
                <a:ext uri="{FF2B5EF4-FFF2-40B4-BE49-F238E27FC236}">
                  <a16:creationId xmlns:a16="http://schemas.microsoft.com/office/drawing/2014/main" id="{DD1AD069-099C-7641-A715-D1B58E1F5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71358" y="4666378"/>
              <a:ext cx="1005840" cy="457734"/>
            </a:xfrm>
            <a:prstGeom prst="rect">
              <a:avLst/>
            </a:prstGeom>
          </p:spPr>
        </p:pic>
        <p:pic>
          <p:nvPicPr>
            <p:cNvPr id="10" name="engine">
              <a:extLst>
                <a:ext uri="{FF2B5EF4-FFF2-40B4-BE49-F238E27FC236}">
                  <a16:creationId xmlns:a16="http://schemas.microsoft.com/office/drawing/2014/main" id="{71C8B80E-29B4-6549-A7F6-2B4A65A8F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71293" y="3758183"/>
              <a:ext cx="1593751" cy="965845"/>
            </a:xfrm>
            <a:prstGeom prst="rect">
              <a:avLst/>
            </a:prstGeom>
          </p:spPr>
        </p:pic>
        <p:pic>
          <p:nvPicPr>
            <p:cNvPr id="11" name="glow">
              <a:extLst>
                <a:ext uri="{FF2B5EF4-FFF2-40B4-BE49-F238E27FC236}">
                  <a16:creationId xmlns:a16="http://schemas.microsoft.com/office/drawing/2014/main" id="{0F47E493-C630-3A4A-AC7D-CEDAAF131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44589" y="4140077"/>
              <a:ext cx="1862109" cy="622800"/>
            </a:xfrm>
            <a:prstGeom prst="rect">
              <a:avLst/>
            </a:prstGeom>
          </p:spPr>
        </p:pic>
        <p:pic>
          <p:nvPicPr>
            <p:cNvPr id="12" name="限制大-后">
              <a:extLst>
                <a:ext uri="{FF2B5EF4-FFF2-40B4-BE49-F238E27FC236}">
                  <a16:creationId xmlns:a16="http://schemas.microsoft.com/office/drawing/2014/main" id="{00351730-E78C-194A-AC47-41A0E1C9B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17357" y="6065438"/>
              <a:ext cx="1138166" cy="550676"/>
            </a:xfrm>
            <a:prstGeom prst="rect">
              <a:avLst/>
            </a:prstGeom>
          </p:spPr>
        </p:pic>
        <p:grpSp>
          <p:nvGrpSpPr>
            <p:cNvPr id="26" name="组合 47">
              <a:extLst>
                <a:ext uri="{FF2B5EF4-FFF2-40B4-BE49-F238E27FC236}">
                  <a16:creationId xmlns:a16="http://schemas.microsoft.com/office/drawing/2014/main" id="{ECED7812-1ABF-094B-A477-97B1E56F736B}"/>
                </a:ext>
              </a:extLst>
            </p:cNvPr>
            <p:cNvGrpSpPr/>
            <p:nvPr/>
          </p:nvGrpSpPr>
          <p:grpSpPr>
            <a:xfrm>
              <a:off x="-1211062" y="4673300"/>
              <a:ext cx="9058600" cy="761773"/>
              <a:chOff x="-3010642" y="2657838"/>
              <a:chExt cx="8764024" cy="737005"/>
            </a:xfrm>
            <a:solidFill>
              <a:schemeClr val="bg1"/>
            </a:solidFill>
          </p:grpSpPr>
          <p:sp>
            <p:nvSpPr>
              <p:cNvPr id="27" name="任意多边形: 形状 45">
                <a:extLst>
                  <a:ext uri="{FF2B5EF4-FFF2-40B4-BE49-F238E27FC236}">
                    <a16:creationId xmlns:a16="http://schemas.microsoft.com/office/drawing/2014/main" id="{8E4A5DD6-838B-1F40-A401-1562C94CD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5056" y="3102811"/>
                <a:ext cx="338326" cy="151359"/>
              </a:xfrm>
              <a:custGeom>
                <a:avLst/>
                <a:gdLst>
                  <a:gd name="connsiteX0" fmla="*/ 86989 w 338326"/>
                  <a:gd name="connsiteY0" fmla="*/ 0 h 151359"/>
                  <a:gd name="connsiteX1" fmla="*/ 247792 w 338326"/>
                  <a:gd name="connsiteY1" fmla="*/ 0 h 151359"/>
                  <a:gd name="connsiteX2" fmla="*/ 295598 w 338326"/>
                  <a:gd name="connsiteY2" fmla="*/ 47570 h 151359"/>
                  <a:gd name="connsiteX3" fmla="*/ 295598 w 338326"/>
                  <a:gd name="connsiteY3" fmla="*/ 133552 h 151359"/>
                  <a:gd name="connsiteX4" fmla="*/ 329651 w 338326"/>
                  <a:gd name="connsiteY4" fmla="*/ 133552 h 151359"/>
                  <a:gd name="connsiteX5" fmla="*/ 338326 w 338326"/>
                  <a:gd name="connsiteY5" fmla="*/ 142456 h 151359"/>
                  <a:gd name="connsiteX6" fmla="*/ 329651 w 338326"/>
                  <a:gd name="connsiteY6" fmla="*/ 151359 h 151359"/>
                  <a:gd name="connsiteX7" fmla="*/ 324636 w 338326"/>
                  <a:gd name="connsiteY7" fmla="*/ 151359 h 151359"/>
                  <a:gd name="connsiteX8" fmla="*/ 295598 w 338326"/>
                  <a:gd name="connsiteY8" fmla="*/ 151359 h 151359"/>
                  <a:gd name="connsiteX9" fmla="*/ 289529 w 338326"/>
                  <a:gd name="connsiteY9" fmla="*/ 151359 h 151359"/>
                  <a:gd name="connsiteX10" fmla="*/ 251288 w 338326"/>
                  <a:gd name="connsiteY10" fmla="*/ 151359 h 151359"/>
                  <a:gd name="connsiteX11" fmla="*/ 210961 w 338326"/>
                  <a:gd name="connsiteY11" fmla="*/ 151359 h 151359"/>
                  <a:gd name="connsiteX12" fmla="*/ 194240 w 338326"/>
                  <a:gd name="connsiteY12" fmla="*/ 151359 h 151359"/>
                  <a:gd name="connsiteX13" fmla="*/ 147358 w 338326"/>
                  <a:gd name="connsiteY13" fmla="*/ 151359 h 151359"/>
                  <a:gd name="connsiteX14" fmla="*/ 114622 w 338326"/>
                  <a:gd name="connsiteY14" fmla="*/ 151359 h 151359"/>
                  <a:gd name="connsiteX15" fmla="*/ 101784 w 338326"/>
                  <a:gd name="connsiteY15" fmla="*/ 151359 h 151359"/>
                  <a:gd name="connsiteX16" fmla="*/ 39182 w 338326"/>
                  <a:gd name="connsiteY16" fmla="*/ 151359 h 151359"/>
                  <a:gd name="connsiteX17" fmla="*/ 8675 w 338326"/>
                  <a:gd name="connsiteY17" fmla="*/ 151359 h 151359"/>
                  <a:gd name="connsiteX18" fmla="*/ 0 w 338326"/>
                  <a:gd name="connsiteY18" fmla="*/ 142456 h 151359"/>
                  <a:gd name="connsiteX19" fmla="*/ 8675 w 338326"/>
                  <a:gd name="connsiteY19" fmla="*/ 133552 h 151359"/>
                  <a:gd name="connsiteX20" fmla="*/ 13690 w 338326"/>
                  <a:gd name="connsiteY20" fmla="*/ 133552 h 151359"/>
                  <a:gd name="connsiteX21" fmla="*/ 39182 w 338326"/>
                  <a:gd name="connsiteY21" fmla="*/ 133552 h 151359"/>
                  <a:gd name="connsiteX22" fmla="*/ 39182 w 338326"/>
                  <a:gd name="connsiteY22" fmla="*/ 117101 h 151359"/>
                  <a:gd name="connsiteX23" fmla="*/ 39182 w 338326"/>
                  <a:gd name="connsiteY23" fmla="*/ 47570 h 151359"/>
                  <a:gd name="connsiteX24" fmla="*/ 86989 w 338326"/>
                  <a:gd name="connsiteY24" fmla="*/ 0 h 15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8326" h="151359">
                    <a:moveTo>
                      <a:pt x="86989" y="0"/>
                    </a:moveTo>
                    <a:cubicBezTo>
                      <a:pt x="247792" y="0"/>
                      <a:pt x="247792" y="0"/>
                      <a:pt x="247792" y="0"/>
                    </a:cubicBezTo>
                    <a:cubicBezTo>
                      <a:pt x="273868" y="0"/>
                      <a:pt x="295598" y="21623"/>
                      <a:pt x="295598" y="47570"/>
                    </a:cubicBezTo>
                    <a:lnTo>
                      <a:pt x="295598" y="133552"/>
                    </a:lnTo>
                    <a:lnTo>
                      <a:pt x="329651" y="133552"/>
                    </a:lnTo>
                    <a:cubicBezTo>
                      <a:pt x="333989" y="133552"/>
                      <a:pt x="338326" y="138004"/>
                      <a:pt x="338326" y="142456"/>
                    </a:cubicBezTo>
                    <a:cubicBezTo>
                      <a:pt x="338326" y="146907"/>
                      <a:pt x="333989" y="151359"/>
                      <a:pt x="329651" y="151359"/>
                    </a:cubicBezTo>
                    <a:cubicBezTo>
                      <a:pt x="329651" y="151359"/>
                      <a:pt x="329651" y="151359"/>
                      <a:pt x="324636" y="151359"/>
                    </a:cubicBezTo>
                    <a:lnTo>
                      <a:pt x="295598" y="151359"/>
                    </a:lnTo>
                    <a:lnTo>
                      <a:pt x="289529" y="151359"/>
                    </a:lnTo>
                    <a:lnTo>
                      <a:pt x="251288" y="151359"/>
                    </a:lnTo>
                    <a:lnTo>
                      <a:pt x="210961" y="151359"/>
                    </a:lnTo>
                    <a:lnTo>
                      <a:pt x="194240" y="151359"/>
                    </a:lnTo>
                    <a:lnTo>
                      <a:pt x="147358" y="151359"/>
                    </a:lnTo>
                    <a:lnTo>
                      <a:pt x="114622" y="151359"/>
                    </a:lnTo>
                    <a:lnTo>
                      <a:pt x="101784" y="151359"/>
                    </a:lnTo>
                    <a:cubicBezTo>
                      <a:pt x="39182" y="151359"/>
                      <a:pt x="39182" y="151359"/>
                      <a:pt x="39182" y="151359"/>
                    </a:cubicBezTo>
                    <a:lnTo>
                      <a:pt x="8675" y="151359"/>
                    </a:lnTo>
                    <a:cubicBezTo>
                      <a:pt x="4337" y="151359"/>
                      <a:pt x="0" y="146907"/>
                      <a:pt x="0" y="142456"/>
                    </a:cubicBezTo>
                    <a:cubicBezTo>
                      <a:pt x="0" y="138004"/>
                      <a:pt x="4337" y="133552"/>
                      <a:pt x="8675" y="133552"/>
                    </a:cubicBezTo>
                    <a:cubicBezTo>
                      <a:pt x="8675" y="133552"/>
                      <a:pt x="8675" y="133552"/>
                      <a:pt x="13690" y="133552"/>
                    </a:cubicBezTo>
                    <a:lnTo>
                      <a:pt x="39182" y="133552"/>
                    </a:lnTo>
                    <a:lnTo>
                      <a:pt x="39182" y="117101"/>
                    </a:lnTo>
                    <a:cubicBezTo>
                      <a:pt x="39182" y="47570"/>
                      <a:pt x="39182" y="47570"/>
                      <a:pt x="39182" y="47570"/>
                    </a:cubicBezTo>
                    <a:cubicBezTo>
                      <a:pt x="39182" y="21623"/>
                      <a:pt x="60912" y="0"/>
                      <a:pt x="8698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任意多边形: 形状 46">
                <a:extLst>
                  <a:ext uri="{FF2B5EF4-FFF2-40B4-BE49-F238E27FC236}">
                    <a16:creationId xmlns:a16="http://schemas.microsoft.com/office/drawing/2014/main" id="{E3F5B4C3-096E-D441-9BB4-B86D261FD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010642" y="2657838"/>
                <a:ext cx="448733" cy="252856"/>
              </a:xfrm>
              <a:custGeom>
                <a:avLst/>
                <a:gdLst>
                  <a:gd name="connsiteX0" fmla="*/ 81875 w 448733"/>
                  <a:gd name="connsiteY0" fmla="*/ 0 h 252857"/>
                  <a:gd name="connsiteX1" fmla="*/ 215461 w 448733"/>
                  <a:gd name="connsiteY1" fmla="*/ 38571 h 252857"/>
                  <a:gd name="connsiteX2" fmla="*/ 215461 w 448733"/>
                  <a:gd name="connsiteY2" fmla="*/ 210121 h 252857"/>
                  <a:gd name="connsiteX3" fmla="*/ 236833 w 448733"/>
                  <a:gd name="connsiteY3" fmla="*/ 210121 h 252857"/>
                  <a:gd name="connsiteX4" fmla="*/ 236833 w 448733"/>
                  <a:gd name="connsiteY4" fmla="*/ 38571 h 252857"/>
                  <a:gd name="connsiteX5" fmla="*/ 366568 w 448733"/>
                  <a:gd name="connsiteY5" fmla="*/ 0 h 252857"/>
                  <a:gd name="connsiteX6" fmla="*/ 340621 w 448733"/>
                  <a:gd name="connsiteY6" fmla="*/ 55714 h 252857"/>
                  <a:gd name="connsiteX7" fmla="*/ 340621 w 448733"/>
                  <a:gd name="connsiteY7" fmla="*/ 72857 h 252857"/>
                  <a:gd name="connsiteX8" fmla="*/ 405488 w 448733"/>
                  <a:gd name="connsiteY8" fmla="*/ 150000 h 252857"/>
                  <a:gd name="connsiteX9" fmla="*/ 448733 w 448733"/>
                  <a:gd name="connsiteY9" fmla="*/ 252857 h 252857"/>
                  <a:gd name="connsiteX10" fmla="*/ 359338 w 448733"/>
                  <a:gd name="connsiteY10" fmla="*/ 252857 h 252857"/>
                  <a:gd name="connsiteX11" fmla="*/ 327650 w 448733"/>
                  <a:gd name="connsiteY11" fmla="*/ 252857 h 252857"/>
                  <a:gd name="connsiteX12" fmla="*/ 306777 w 448733"/>
                  <a:gd name="connsiteY12" fmla="*/ 252857 h 252857"/>
                  <a:gd name="connsiteX13" fmla="*/ 236833 w 448733"/>
                  <a:gd name="connsiteY13" fmla="*/ 252857 h 252857"/>
                  <a:gd name="connsiteX14" fmla="*/ 215461 w 448733"/>
                  <a:gd name="connsiteY14" fmla="*/ 252857 h 252857"/>
                  <a:gd name="connsiteX15" fmla="*/ 144342 w 448733"/>
                  <a:gd name="connsiteY15" fmla="*/ 252857 h 252857"/>
                  <a:gd name="connsiteX16" fmla="*/ 115750 w 448733"/>
                  <a:gd name="connsiteY16" fmla="*/ 252857 h 252857"/>
                  <a:gd name="connsiteX17" fmla="*/ 90897 w 448733"/>
                  <a:gd name="connsiteY17" fmla="*/ 252857 h 252857"/>
                  <a:gd name="connsiteX18" fmla="*/ 0 w 448733"/>
                  <a:gd name="connsiteY18" fmla="*/ 252857 h 252857"/>
                  <a:gd name="connsiteX19" fmla="*/ 43092 w 448733"/>
                  <a:gd name="connsiteY19" fmla="*/ 150000 h 252857"/>
                  <a:gd name="connsiteX20" fmla="*/ 112039 w 448733"/>
                  <a:gd name="connsiteY20" fmla="*/ 72857 h 252857"/>
                  <a:gd name="connsiteX21" fmla="*/ 112039 w 448733"/>
                  <a:gd name="connsiteY21" fmla="*/ 55714 h 252857"/>
                  <a:gd name="connsiteX22" fmla="*/ 81875 w 448733"/>
                  <a:gd name="connsiteY22" fmla="*/ 0 h 25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48733" h="252857">
                    <a:moveTo>
                      <a:pt x="81875" y="0"/>
                    </a:moveTo>
                    <a:cubicBezTo>
                      <a:pt x="215461" y="38571"/>
                      <a:pt x="215461" y="38571"/>
                      <a:pt x="215461" y="38571"/>
                    </a:cubicBezTo>
                    <a:lnTo>
                      <a:pt x="215461" y="210121"/>
                    </a:lnTo>
                    <a:lnTo>
                      <a:pt x="236833" y="210121"/>
                    </a:lnTo>
                    <a:lnTo>
                      <a:pt x="236833" y="38571"/>
                    </a:lnTo>
                    <a:cubicBezTo>
                      <a:pt x="236833" y="38571"/>
                      <a:pt x="236833" y="38571"/>
                      <a:pt x="366568" y="0"/>
                    </a:cubicBezTo>
                    <a:cubicBezTo>
                      <a:pt x="366568" y="0"/>
                      <a:pt x="366568" y="0"/>
                      <a:pt x="340621" y="55714"/>
                    </a:cubicBezTo>
                    <a:cubicBezTo>
                      <a:pt x="340621" y="55714"/>
                      <a:pt x="340621" y="55714"/>
                      <a:pt x="340621" y="72857"/>
                    </a:cubicBezTo>
                    <a:cubicBezTo>
                      <a:pt x="340621" y="72857"/>
                      <a:pt x="370892" y="98571"/>
                      <a:pt x="405488" y="150000"/>
                    </a:cubicBezTo>
                    <a:cubicBezTo>
                      <a:pt x="431435" y="188571"/>
                      <a:pt x="448733" y="252857"/>
                      <a:pt x="448733" y="252857"/>
                    </a:cubicBezTo>
                    <a:cubicBezTo>
                      <a:pt x="448733" y="252857"/>
                      <a:pt x="448733" y="252857"/>
                      <a:pt x="359338" y="252857"/>
                    </a:cubicBezTo>
                    <a:lnTo>
                      <a:pt x="327650" y="252857"/>
                    </a:lnTo>
                    <a:lnTo>
                      <a:pt x="306777" y="252857"/>
                    </a:lnTo>
                    <a:lnTo>
                      <a:pt x="236833" y="252857"/>
                    </a:lnTo>
                    <a:lnTo>
                      <a:pt x="215461" y="252857"/>
                    </a:lnTo>
                    <a:lnTo>
                      <a:pt x="144342" y="252857"/>
                    </a:lnTo>
                    <a:lnTo>
                      <a:pt x="115750" y="252857"/>
                    </a:lnTo>
                    <a:lnTo>
                      <a:pt x="90897" y="252857"/>
                    </a:lnTo>
                    <a:cubicBezTo>
                      <a:pt x="0" y="252857"/>
                      <a:pt x="0" y="252857"/>
                      <a:pt x="0" y="252857"/>
                    </a:cubicBezTo>
                    <a:cubicBezTo>
                      <a:pt x="0" y="252857"/>
                      <a:pt x="17237" y="188571"/>
                      <a:pt x="43092" y="150000"/>
                    </a:cubicBezTo>
                    <a:cubicBezTo>
                      <a:pt x="77566" y="98571"/>
                      <a:pt x="112039" y="72857"/>
                      <a:pt x="112039" y="72857"/>
                    </a:cubicBezTo>
                    <a:cubicBezTo>
                      <a:pt x="112039" y="55714"/>
                      <a:pt x="112039" y="55714"/>
                      <a:pt x="112039" y="55714"/>
                    </a:cubicBezTo>
                    <a:cubicBezTo>
                      <a:pt x="81875" y="0"/>
                      <a:pt x="81875" y="0"/>
                      <a:pt x="818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61">
                <a:extLst>
                  <a:ext uri="{FF2B5EF4-FFF2-40B4-BE49-F238E27FC236}">
                    <a16:creationId xmlns:a16="http://schemas.microsoft.com/office/drawing/2014/main" id="{C32D1136-EC98-1F4E-B901-778F1C2828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23962" y="3266634"/>
                <a:ext cx="320521" cy="128209"/>
              </a:xfrm>
              <a:custGeom>
                <a:avLst/>
                <a:gdLst>
                  <a:gd name="T0" fmla="*/ 37 w 74"/>
                  <a:gd name="T1" fmla="*/ 10 h 30"/>
                  <a:gd name="T2" fmla="*/ 1 w 74"/>
                  <a:gd name="T3" fmla="*/ 0 h 30"/>
                  <a:gd name="T4" fmla="*/ 25 w 74"/>
                  <a:gd name="T5" fmla="*/ 30 h 30"/>
                  <a:gd name="T6" fmla="*/ 37 w 74"/>
                  <a:gd name="T7" fmla="*/ 27 h 30"/>
                  <a:gd name="T8" fmla="*/ 49 w 74"/>
                  <a:gd name="T9" fmla="*/ 30 h 30"/>
                  <a:gd name="T10" fmla="*/ 73 w 74"/>
                  <a:gd name="T11" fmla="*/ 0 h 30"/>
                  <a:gd name="T12" fmla="*/ 37 w 74"/>
                  <a:gd name="T13" fmla="*/ 10 h 30"/>
                  <a:gd name="T14" fmla="*/ 22 w 74"/>
                  <a:gd name="T15" fmla="*/ 24 h 30"/>
                  <a:gd name="T16" fmla="*/ 10 w 74"/>
                  <a:gd name="T17" fmla="*/ 10 h 30"/>
                  <a:gd name="T18" fmla="*/ 33 w 74"/>
                  <a:gd name="T19" fmla="*/ 16 h 30"/>
                  <a:gd name="T20" fmla="*/ 22 w 74"/>
                  <a:gd name="T21" fmla="*/ 24 h 30"/>
                  <a:gd name="T22" fmla="*/ 52 w 74"/>
                  <a:gd name="T23" fmla="*/ 24 h 30"/>
                  <a:gd name="T24" fmla="*/ 41 w 74"/>
                  <a:gd name="T25" fmla="*/ 16 h 30"/>
                  <a:gd name="T26" fmla="*/ 63 w 74"/>
                  <a:gd name="T27" fmla="*/ 10 h 30"/>
                  <a:gd name="T28" fmla="*/ 52 w 74"/>
                  <a:gd name="T29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" h="30">
                    <a:moveTo>
                      <a:pt x="37" y="1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7"/>
                      <a:pt x="8" y="30"/>
                      <a:pt x="25" y="30"/>
                    </a:cubicBezTo>
                    <a:cubicBezTo>
                      <a:pt x="29" y="30"/>
                      <a:pt x="33" y="29"/>
                      <a:pt x="37" y="27"/>
                    </a:cubicBezTo>
                    <a:cubicBezTo>
                      <a:pt x="41" y="29"/>
                      <a:pt x="45" y="30"/>
                      <a:pt x="49" y="30"/>
                    </a:cubicBezTo>
                    <a:cubicBezTo>
                      <a:pt x="66" y="30"/>
                      <a:pt x="74" y="17"/>
                      <a:pt x="73" y="0"/>
                    </a:cubicBezTo>
                    <a:lnTo>
                      <a:pt x="37" y="10"/>
                    </a:lnTo>
                    <a:close/>
                    <a:moveTo>
                      <a:pt x="22" y="24"/>
                    </a:moveTo>
                    <a:cubicBezTo>
                      <a:pt x="11" y="23"/>
                      <a:pt x="10" y="10"/>
                      <a:pt x="10" y="10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2" y="24"/>
                      <a:pt x="22" y="24"/>
                    </a:cubicBezTo>
                    <a:close/>
                    <a:moveTo>
                      <a:pt x="52" y="24"/>
                    </a:moveTo>
                    <a:cubicBezTo>
                      <a:pt x="42" y="24"/>
                      <a:pt x="41" y="16"/>
                      <a:pt x="41" y="16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0"/>
                      <a:pt x="63" y="23"/>
                      <a:pt x="5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14" name="限制大-前">
              <a:extLst>
                <a:ext uri="{FF2B5EF4-FFF2-40B4-BE49-F238E27FC236}">
                  <a16:creationId xmlns:a16="http://schemas.microsoft.com/office/drawing/2014/main" id="{E29E6F82-7C5A-7B47-8755-1BD7F420C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17357" y="6263864"/>
              <a:ext cx="831906" cy="538898"/>
            </a:xfrm>
            <a:prstGeom prst="rect">
              <a:avLst/>
            </a:prstGeom>
          </p:spPr>
        </p:pic>
        <p:grpSp>
          <p:nvGrpSpPr>
            <p:cNvPr id="15" name="组 80">
              <a:extLst>
                <a:ext uri="{FF2B5EF4-FFF2-40B4-BE49-F238E27FC236}">
                  <a16:creationId xmlns:a16="http://schemas.microsoft.com/office/drawing/2014/main" id="{A0FBBCAA-D014-9143-BCAF-9D82543B5F0E}"/>
                </a:ext>
              </a:extLst>
            </p:cNvPr>
            <p:cNvGrpSpPr/>
            <p:nvPr/>
          </p:nvGrpSpPr>
          <p:grpSpPr>
            <a:xfrm>
              <a:off x="1838099" y="-689227"/>
              <a:ext cx="6778112" cy="6207832"/>
              <a:chOff x="-640179" y="-781091"/>
              <a:chExt cx="6778112" cy="6207832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D9ED4390-F537-9740-99A3-BAF7E31F5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2038828" y="-781091"/>
                <a:ext cx="398240" cy="3813072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74923745-B253-A142-8896-6D35F47B1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3937838" y="3358053"/>
                <a:ext cx="143546" cy="895731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A3FF3B72-95F0-2D42-9009-FC5F9DA1C6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5994387" y="3632116"/>
                <a:ext cx="143546" cy="895731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A033A459-54C1-E746-B673-047DE4BF2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2812353" y="4184298"/>
                <a:ext cx="143546" cy="895731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9846E932-EDEE-414B-978E-A1B2EBE24D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-640179" y="4154547"/>
                <a:ext cx="143546" cy="895731"/>
              </a:xfrm>
              <a:prstGeom prst="rect">
                <a:avLst/>
              </a:prstGeom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054030D3-3DBB-F542-BB81-8E26647A1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1705248" y="4531010"/>
                <a:ext cx="143546" cy="895731"/>
              </a:xfrm>
              <a:prstGeom prst="rect">
                <a:avLst/>
              </a:prstGeom>
            </p:spPr>
          </p:pic>
        </p:grp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目前技术研发分组说明</a:t>
            </a:r>
            <a:endParaRPr kumimoji="1"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4AD3D09-6A46-47CE-AD09-AF8988EF1C98}"/>
              </a:ext>
            </a:extLst>
          </p:cNvPr>
          <p:cNvGrpSpPr/>
          <p:nvPr/>
        </p:nvGrpSpPr>
        <p:grpSpPr>
          <a:xfrm rot="277883">
            <a:off x="7561007" y="3508280"/>
            <a:ext cx="4581707" cy="3373880"/>
            <a:chOff x="-1225678" y="1968005"/>
            <a:chExt cx="11917648" cy="5252758"/>
          </a:xfrm>
        </p:grpSpPr>
        <p:pic>
          <p:nvPicPr>
            <p:cNvPr id="32" name="追溯">
              <a:extLst>
                <a:ext uri="{FF2B5EF4-FFF2-40B4-BE49-F238E27FC236}">
                  <a16:creationId xmlns:a16="http://schemas.microsoft.com/office/drawing/2014/main" id="{BE21635F-AE19-4B54-BB48-B61289D34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07612" y="2462773"/>
              <a:ext cx="2833461" cy="3700896"/>
            </a:xfrm>
            <a:prstGeom prst="rect">
              <a:avLst/>
            </a:prstGeom>
          </p:spPr>
        </p:pic>
        <p:pic>
          <p:nvPicPr>
            <p:cNvPr id="33" name="预判">
              <a:extLst>
                <a:ext uri="{FF2B5EF4-FFF2-40B4-BE49-F238E27FC236}">
                  <a16:creationId xmlns:a16="http://schemas.microsoft.com/office/drawing/2014/main" id="{53EC6F32-638F-48CF-9183-FFCFB01DB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8967" y="2556107"/>
              <a:ext cx="8256208" cy="4396662"/>
            </a:xfrm>
            <a:prstGeom prst="rect">
              <a:avLst/>
            </a:prstGeom>
          </p:spPr>
        </p:pic>
        <p:pic>
          <p:nvPicPr>
            <p:cNvPr id="34" name="bg">
              <a:extLst>
                <a:ext uri="{FF2B5EF4-FFF2-40B4-BE49-F238E27FC236}">
                  <a16:creationId xmlns:a16="http://schemas.microsoft.com/office/drawing/2014/main" id="{FC3D48E2-BCD8-485D-8DD0-F9E7AAF2F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225678" y="2055872"/>
              <a:ext cx="11917648" cy="5164891"/>
            </a:xfrm>
            <a:prstGeom prst="rect">
              <a:avLst/>
            </a:prstGeom>
          </p:spPr>
        </p:pic>
        <p:pic>
          <p:nvPicPr>
            <p:cNvPr id="35" name="shadow">
              <a:extLst>
                <a:ext uri="{FF2B5EF4-FFF2-40B4-BE49-F238E27FC236}">
                  <a16:creationId xmlns:a16="http://schemas.microsoft.com/office/drawing/2014/main" id="{AC20F136-DFA1-4D6B-9155-C0872EED8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71358" y="4666378"/>
              <a:ext cx="1005840" cy="457734"/>
            </a:xfrm>
            <a:prstGeom prst="rect">
              <a:avLst/>
            </a:prstGeom>
          </p:spPr>
        </p:pic>
        <p:pic>
          <p:nvPicPr>
            <p:cNvPr id="36" name="engine">
              <a:extLst>
                <a:ext uri="{FF2B5EF4-FFF2-40B4-BE49-F238E27FC236}">
                  <a16:creationId xmlns:a16="http://schemas.microsoft.com/office/drawing/2014/main" id="{3332C1EF-35C2-4EA6-AE0F-401C86ED2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71293" y="3758183"/>
              <a:ext cx="1593751" cy="965845"/>
            </a:xfrm>
            <a:prstGeom prst="rect">
              <a:avLst/>
            </a:prstGeom>
          </p:spPr>
        </p:pic>
        <p:pic>
          <p:nvPicPr>
            <p:cNvPr id="37" name="glow">
              <a:extLst>
                <a:ext uri="{FF2B5EF4-FFF2-40B4-BE49-F238E27FC236}">
                  <a16:creationId xmlns:a16="http://schemas.microsoft.com/office/drawing/2014/main" id="{5BBC7DE8-DCE1-4549-8025-0EC613572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44589" y="4140077"/>
              <a:ext cx="1862109" cy="622800"/>
            </a:xfrm>
            <a:prstGeom prst="rect">
              <a:avLst/>
            </a:prstGeom>
          </p:spPr>
        </p:pic>
        <p:pic>
          <p:nvPicPr>
            <p:cNvPr id="38" name="限制大-后">
              <a:extLst>
                <a:ext uri="{FF2B5EF4-FFF2-40B4-BE49-F238E27FC236}">
                  <a16:creationId xmlns:a16="http://schemas.microsoft.com/office/drawing/2014/main" id="{154F9448-B769-4694-94C3-50CBAB7AF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17357" y="6065438"/>
              <a:ext cx="1138166" cy="550676"/>
            </a:xfrm>
            <a:prstGeom prst="rect">
              <a:avLst/>
            </a:prstGeom>
          </p:spPr>
        </p:pic>
        <p:grpSp>
          <p:nvGrpSpPr>
            <p:cNvPr id="39" name="组合 47">
              <a:extLst>
                <a:ext uri="{FF2B5EF4-FFF2-40B4-BE49-F238E27FC236}">
                  <a16:creationId xmlns:a16="http://schemas.microsoft.com/office/drawing/2014/main" id="{DC901CFF-2A4E-4F59-87DB-AF3D15AAF687}"/>
                </a:ext>
              </a:extLst>
            </p:cNvPr>
            <p:cNvGrpSpPr/>
            <p:nvPr/>
          </p:nvGrpSpPr>
          <p:grpSpPr>
            <a:xfrm>
              <a:off x="-1211062" y="4673300"/>
              <a:ext cx="9058600" cy="761773"/>
              <a:chOff x="-3010642" y="2657838"/>
              <a:chExt cx="8764024" cy="737005"/>
            </a:xfrm>
            <a:solidFill>
              <a:schemeClr val="bg1"/>
            </a:solidFill>
          </p:grpSpPr>
          <p:sp>
            <p:nvSpPr>
              <p:cNvPr id="50" name="任意多边形: 形状 45">
                <a:extLst>
                  <a:ext uri="{FF2B5EF4-FFF2-40B4-BE49-F238E27FC236}">
                    <a16:creationId xmlns:a16="http://schemas.microsoft.com/office/drawing/2014/main" id="{B30E7F94-C03D-42B6-8C2C-49421FE12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5056" y="3102811"/>
                <a:ext cx="338326" cy="151359"/>
              </a:xfrm>
              <a:custGeom>
                <a:avLst/>
                <a:gdLst>
                  <a:gd name="connsiteX0" fmla="*/ 86989 w 338326"/>
                  <a:gd name="connsiteY0" fmla="*/ 0 h 151359"/>
                  <a:gd name="connsiteX1" fmla="*/ 247792 w 338326"/>
                  <a:gd name="connsiteY1" fmla="*/ 0 h 151359"/>
                  <a:gd name="connsiteX2" fmla="*/ 295598 w 338326"/>
                  <a:gd name="connsiteY2" fmla="*/ 47570 h 151359"/>
                  <a:gd name="connsiteX3" fmla="*/ 295598 w 338326"/>
                  <a:gd name="connsiteY3" fmla="*/ 133552 h 151359"/>
                  <a:gd name="connsiteX4" fmla="*/ 329651 w 338326"/>
                  <a:gd name="connsiteY4" fmla="*/ 133552 h 151359"/>
                  <a:gd name="connsiteX5" fmla="*/ 338326 w 338326"/>
                  <a:gd name="connsiteY5" fmla="*/ 142456 h 151359"/>
                  <a:gd name="connsiteX6" fmla="*/ 329651 w 338326"/>
                  <a:gd name="connsiteY6" fmla="*/ 151359 h 151359"/>
                  <a:gd name="connsiteX7" fmla="*/ 324636 w 338326"/>
                  <a:gd name="connsiteY7" fmla="*/ 151359 h 151359"/>
                  <a:gd name="connsiteX8" fmla="*/ 295598 w 338326"/>
                  <a:gd name="connsiteY8" fmla="*/ 151359 h 151359"/>
                  <a:gd name="connsiteX9" fmla="*/ 289529 w 338326"/>
                  <a:gd name="connsiteY9" fmla="*/ 151359 h 151359"/>
                  <a:gd name="connsiteX10" fmla="*/ 251288 w 338326"/>
                  <a:gd name="connsiteY10" fmla="*/ 151359 h 151359"/>
                  <a:gd name="connsiteX11" fmla="*/ 210961 w 338326"/>
                  <a:gd name="connsiteY11" fmla="*/ 151359 h 151359"/>
                  <a:gd name="connsiteX12" fmla="*/ 194240 w 338326"/>
                  <a:gd name="connsiteY12" fmla="*/ 151359 h 151359"/>
                  <a:gd name="connsiteX13" fmla="*/ 147358 w 338326"/>
                  <a:gd name="connsiteY13" fmla="*/ 151359 h 151359"/>
                  <a:gd name="connsiteX14" fmla="*/ 114622 w 338326"/>
                  <a:gd name="connsiteY14" fmla="*/ 151359 h 151359"/>
                  <a:gd name="connsiteX15" fmla="*/ 101784 w 338326"/>
                  <a:gd name="connsiteY15" fmla="*/ 151359 h 151359"/>
                  <a:gd name="connsiteX16" fmla="*/ 39182 w 338326"/>
                  <a:gd name="connsiteY16" fmla="*/ 151359 h 151359"/>
                  <a:gd name="connsiteX17" fmla="*/ 8675 w 338326"/>
                  <a:gd name="connsiteY17" fmla="*/ 151359 h 151359"/>
                  <a:gd name="connsiteX18" fmla="*/ 0 w 338326"/>
                  <a:gd name="connsiteY18" fmla="*/ 142456 h 151359"/>
                  <a:gd name="connsiteX19" fmla="*/ 8675 w 338326"/>
                  <a:gd name="connsiteY19" fmla="*/ 133552 h 151359"/>
                  <a:gd name="connsiteX20" fmla="*/ 13690 w 338326"/>
                  <a:gd name="connsiteY20" fmla="*/ 133552 h 151359"/>
                  <a:gd name="connsiteX21" fmla="*/ 39182 w 338326"/>
                  <a:gd name="connsiteY21" fmla="*/ 133552 h 151359"/>
                  <a:gd name="connsiteX22" fmla="*/ 39182 w 338326"/>
                  <a:gd name="connsiteY22" fmla="*/ 117101 h 151359"/>
                  <a:gd name="connsiteX23" fmla="*/ 39182 w 338326"/>
                  <a:gd name="connsiteY23" fmla="*/ 47570 h 151359"/>
                  <a:gd name="connsiteX24" fmla="*/ 86989 w 338326"/>
                  <a:gd name="connsiteY24" fmla="*/ 0 h 15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8326" h="151359">
                    <a:moveTo>
                      <a:pt x="86989" y="0"/>
                    </a:moveTo>
                    <a:cubicBezTo>
                      <a:pt x="247792" y="0"/>
                      <a:pt x="247792" y="0"/>
                      <a:pt x="247792" y="0"/>
                    </a:cubicBezTo>
                    <a:cubicBezTo>
                      <a:pt x="273868" y="0"/>
                      <a:pt x="295598" y="21623"/>
                      <a:pt x="295598" y="47570"/>
                    </a:cubicBezTo>
                    <a:lnTo>
                      <a:pt x="295598" y="133552"/>
                    </a:lnTo>
                    <a:lnTo>
                      <a:pt x="329651" y="133552"/>
                    </a:lnTo>
                    <a:cubicBezTo>
                      <a:pt x="333989" y="133552"/>
                      <a:pt x="338326" y="138004"/>
                      <a:pt x="338326" y="142456"/>
                    </a:cubicBezTo>
                    <a:cubicBezTo>
                      <a:pt x="338326" y="146907"/>
                      <a:pt x="333989" y="151359"/>
                      <a:pt x="329651" y="151359"/>
                    </a:cubicBezTo>
                    <a:cubicBezTo>
                      <a:pt x="329651" y="151359"/>
                      <a:pt x="329651" y="151359"/>
                      <a:pt x="324636" y="151359"/>
                    </a:cubicBezTo>
                    <a:lnTo>
                      <a:pt x="295598" y="151359"/>
                    </a:lnTo>
                    <a:lnTo>
                      <a:pt x="289529" y="151359"/>
                    </a:lnTo>
                    <a:lnTo>
                      <a:pt x="251288" y="151359"/>
                    </a:lnTo>
                    <a:lnTo>
                      <a:pt x="210961" y="151359"/>
                    </a:lnTo>
                    <a:lnTo>
                      <a:pt x="194240" y="151359"/>
                    </a:lnTo>
                    <a:lnTo>
                      <a:pt x="147358" y="151359"/>
                    </a:lnTo>
                    <a:lnTo>
                      <a:pt x="114622" y="151359"/>
                    </a:lnTo>
                    <a:lnTo>
                      <a:pt x="101784" y="151359"/>
                    </a:lnTo>
                    <a:cubicBezTo>
                      <a:pt x="39182" y="151359"/>
                      <a:pt x="39182" y="151359"/>
                      <a:pt x="39182" y="151359"/>
                    </a:cubicBezTo>
                    <a:lnTo>
                      <a:pt x="8675" y="151359"/>
                    </a:lnTo>
                    <a:cubicBezTo>
                      <a:pt x="4337" y="151359"/>
                      <a:pt x="0" y="146907"/>
                      <a:pt x="0" y="142456"/>
                    </a:cubicBezTo>
                    <a:cubicBezTo>
                      <a:pt x="0" y="138004"/>
                      <a:pt x="4337" y="133552"/>
                      <a:pt x="8675" y="133552"/>
                    </a:cubicBezTo>
                    <a:cubicBezTo>
                      <a:pt x="8675" y="133552"/>
                      <a:pt x="8675" y="133552"/>
                      <a:pt x="13690" y="133552"/>
                    </a:cubicBezTo>
                    <a:lnTo>
                      <a:pt x="39182" y="133552"/>
                    </a:lnTo>
                    <a:lnTo>
                      <a:pt x="39182" y="117101"/>
                    </a:lnTo>
                    <a:cubicBezTo>
                      <a:pt x="39182" y="47570"/>
                      <a:pt x="39182" y="47570"/>
                      <a:pt x="39182" y="47570"/>
                    </a:cubicBezTo>
                    <a:cubicBezTo>
                      <a:pt x="39182" y="21623"/>
                      <a:pt x="60912" y="0"/>
                      <a:pt x="8698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1" name="任意多边形: 形状 46">
                <a:extLst>
                  <a:ext uri="{FF2B5EF4-FFF2-40B4-BE49-F238E27FC236}">
                    <a16:creationId xmlns:a16="http://schemas.microsoft.com/office/drawing/2014/main" id="{0669415A-5F9C-4EDB-8E15-E200AE81A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010642" y="2657838"/>
                <a:ext cx="448733" cy="252856"/>
              </a:xfrm>
              <a:custGeom>
                <a:avLst/>
                <a:gdLst>
                  <a:gd name="connsiteX0" fmla="*/ 81875 w 448733"/>
                  <a:gd name="connsiteY0" fmla="*/ 0 h 252857"/>
                  <a:gd name="connsiteX1" fmla="*/ 215461 w 448733"/>
                  <a:gd name="connsiteY1" fmla="*/ 38571 h 252857"/>
                  <a:gd name="connsiteX2" fmla="*/ 215461 w 448733"/>
                  <a:gd name="connsiteY2" fmla="*/ 210121 h 252857"/>
                  <a:gd name="connsiteX3" fmla="*/ 236833 w 448733"/>
                  <a:gd name="connsiteY3" fmla="*/ 210121 h 252857"/>
                  <a:gd name="connsiteX4" fmla="*/ 236833 w 448733"/>
                  <a:gd name="connsiteY4" fmla="*/ 38571 h 252857"/>
                  <a:gd name="connsiteX5" fmla="*/ 366568 w 448733"/>
                  <a:gd name="connsiteY5" fmla="*/ 0 h 252857"/>
                  <a:gd name="connsiteX6" fmla="*/ 340621 w 448733"/>
                  <a:gd name="connsiteY6" fmla="*/ 55714 h 252857"/>
                  <a:gd name="connsiteX7" fmla="*/ 340621 w 448733"/>
                  <a:gd name="connsiteY7" fmla="*/ 72857 h 252857"/>
                  <a:gd name="connsiteX8" fmla="*/ 405488 w 448733"/>
                  <a:gd name="connsiteY8" fmla="*/ 150000 h 252857"/>
                  <a:gd name="connsiteX9" fmla="*/ 448733 w 448733"/>
                  <a:gd name="connsiteY9" fmla="*/ 252857 h 252857"/>
                  <a:gd name="connsiteX10" fmla="*/ 359338 w 448733"/>
                  <a:gd name="connsiteY10" fmla="*/ 252857 h 252857"/>
                  <a:gd name="connsiteX11" fmla="*/ 327650 w 448733"/>
                  <a:gd name="connsiteY11" fmla="*/ 252857 h 252857"/>
                  <a:gd name="connsiteX12" fmla="*/ 306777 w 448733"/>
                  <a:gd name="connsiteY12" fmla="*/ 252857 h 252857"/>
                  <a:gd name="connsiteX13" fmla="*/ 236833 w 448733"/>
                  <a:gd name="connsiteY13" fmla="*/ 252857 h 252857"/>
                  <a:gd name="connsiteX14" fmla="*/ 215461 w 448733"/>
                  <a:gd name="connsiteY14" fmla="*/ 252857 h 252857"/>
                  <a:gd name="connsiteX15" fmla="*/ 144342 w 448733"/>
                  <a:gd name="connsiteY15" fmla="*/ 252857 h 252857"/>
                  <a:gd name="connsiteX16" fmla="*/ 115750 w 448733"/>
                  <a:gd name="connsiteY16" fmla="*/ 252857 h 252857"/>
                  <a:gd name="connsiteX17" fmla="*/ 90897 w 448733"/>
                  <a:gd name="connsiteY17" fmla="*/ 252857 h 252857"/>
                  <a:gd name="connsiteX18" fmla="*/ 0 w 448733"/>
                  <a:gd name="connsiteY18" fmla="*/ 252857 h 252857"/>
                  <a:gd name="connsiteX19" fmla="*/ 43092 w 448733"/>
                  <a:gd name="connsiteY19" fmla="*/ 150000 h 252857"/>
                  <a:gd name="connsiteX20" fmla="*/ 112039 w 448733"/>
                  <a:gd name="connsiteY20" fmla="*/ 72857 h 252857"/>
                  <a:gd name="connsiteX21" fmla="*/ 112039 w 448733"/>
                  <a:gd name="connsiteY21" fmla="*/ 55714 h 252857"/>
                  <a:gd name="connsiteX22" fmla="*/ 81875 w 448733"/>
                  <a:gd name="connsiteY22" fmla="*/ 0 h 25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48733" h="252857">
                    <a:moveTo>
                      <a:pt x="81875" y="0"/>
                    </a:moveTo>
                    <a:cubicBezTo>
                      <a:pt x="215461" y="38571"/>
                      <a:pt x="215461" y="38571"/>
                      <a:pt x="215461" y="38571"/>
                    </a:cubicBezTo>
                    <a:lnTo>
                      <a:pt x="215461" y="210121"/>
                    </a:lnTo>
                    <a:lnTo>
                      <a:pt x="236833" y="210121"/>
                    </a:lnTo>
                    <a:lnTo>
                      <a:pt x="236833" y="38571"/>
                    </a:lnTo>
                    <a:cubicBezTo>
                      <a:pt x="236833" y="38571"/>
                      <a:pt x="236833" y="38571"/>
                      <a:pt x="366568" y="0"/>
                    </a:cubicBezTo>
                    <a:cubicBezTo>
                      <a:pt x="366568" y="0"/>
                      <a:pt x="366568" y="0"/>
                      <a:pt x="340621" y="55714"/>
                    </a:cubicBezTo>
                    <a:cubicBezTo>
                      <a:pt x="340621" y="55714"/>
                      <a:pt x="340621" y="55714"/>
                      <a:pt x="340621" y="72857"/>
                    </a:cubicBezTo>
                    <a:cubicBezTo>
                      <a:pt x="340621" y="72857"/>
                      <a:pt x="370892" y="98571"/>
                      <a:pt x="405488" y="150000"/>
                    </a:cubicBezTo>
                    <a:cubicBezTo>
                      <a:pt x="431435" y="188571"/>
                      <a:pt x="448733" y="252857"/>
                      <a:pt x="448733" y="252857"/>
                    </a:cubicBezTo>
                    <a:cubicBezTo>
                      <a:pt x="448733" y="252857"/>
                      <a:pt x="448733" y="252857"/>
                      <a:pt x="359338" y="252857"/>
                    </a:cubicBezTo>
                    <a:lnTo>
                      <a:pt x="327650" y="252857"/>
                    </a:lnTo>
                    <a:lnTo>
                      <a:pt x="306777" y="252857"/>
                    </a:lnTo>
                    <a:lnTo>
                      <a:pt x="236833" y="252857"/>
                    </a:lnTo>
                    <a:lnTo>
                      <a:pt x="215461" y="252857"/>
                    </a:lnTo>
                    <a:lnTo>
                      <a:pt x="144342" y="252857"/>
                    </a:lnTo>
                    <a:lnTo>
                      <a:pt x="115750" y="252857"/>
                    </a:lnTo>
                    <a:lnTo>
                      <a:pt x="90897" y="252857"/>
                    </a:lnTo>
                    <a:cubicBezTo>
                      <a:pt x="0" y="252857"/>
                      <a:pt x="0" y="252857"/>
                      <a:pt x="0" y="252857"/>
                    </a:cubicBezTo>
                    <a:cubicBezTo>
                      <a:pt x="0" y="252857"/>
                      <a:pt x="17237" y="188571"/>
                      <a:pt x="43092" y="150000"/>
                    </a:cubicBezTo>
                    <a:cubicBezTo>
                      <a:pt x="77566" y="98571"/>
                      <a:pt x="112039" y="72857"/>
                      <a:pt x="112039" y="72857"/>
                    </a:cubicBezTo>
                    <a:cubicBezTo>
                      <a:pt x="112039" y="55714"/>
                      <a:pt x="112039" y="55714"/>
                      <a:pt x="112039" y="55714"/>
                    </a:cubicBezTo>
                    <a:cubicBezTo>
                      <a:pt x="81875" y="0"/>
                      <a:pt x="81875" y="0"/>
                      <a:pt x="818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61">
                <a:extLst>
                  <a:ext uri="{FF2B5EF4-FFF2-40B4-BE49-F238E27FC236}">
                    <a16:creationId xmlns:a16="http://schemas.microsoft.com/office/drawing/2014/main" id="{BDFF92CE-A6FF-47A8-8A1F-D7BCCDB159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23962" y="3266634"/>
                <a:ext cx="320521" cy="128209"/>
              </a:xfrm>
              <a:custGeom>
                <a:avLst/>
                <a:gdLst>
                  <a:gd name="T0" fmla="*/ 37 w 74"/>
                  <a:gd name="T1" fmla="*/ 10 h 30"/>
                  <a:gd name="T2" fmla="*/ 1 w 74"/>
                  <a:gd name="T3" fmla="*/ 0 h 30"/>
                  <a:gd name="T4" fmla="*/ 25 w 74"/>
                  <a:gd name="T5" fmla="*/ 30 h 30"/>
                  <a:gd name="T6" fmla="*/ 37 w 74"/>
                  <a:gd name="T7" fmla="*/ 27 h 30"/>
                  <a:gd name="T8" fmla="*/ 49 w 74"/>
                  <a:gd name="T9" fmla="*/ 30 h 30"/>
                  <a:gd name="T10" fmla="*/ 73 w 74"/>
                  <a:gd name="T11" fmla="*/ 0 h 30"/>
                  <a:gd name="T12" fmla="*/ 37 w 74"/>
                  <a:gd name="T13" fmla="*/ 10 h 30"/>
                  <a:gd name="T14" fmla="*/ 22 w 74"/>
                  <a:gd name="T15" fmla="*/ 24 h 30"/>
                  <a:gd name="T16" fmla="*/ 10 w 74"/>
                  <a:gd name="T17" fmla="*/ 10 h 30"/>
                  <a:gd name="T18" fmla="*/ 33 w 74"/>
                  <a:gd name="T19" fmla="*/ 16 h 30"/>
                  <a:gd name="T20" fmla="*/ 22 w 74"/>
                  <a:gd name="T21" fmla="*/ 24 h 30"/>
                  <a:gd name="T22" fmla="*/ 52 w 74"/>
                  <a:gd name="T23" fmla="*/ 24 h 30"/>
                  <a:gd name="T24" fmla="*/ 41 w 74"/>
                  <a:gd name="T25" fmla="*/ 16 h 30"/>
                  <a:gd name="T26" fmla="*/ 63 w 74"/>
                  <a:gd name="T27" fmla="*/ 10 h 30"/>
                  <a:gd name="T28" fmla="*/ 52 w 74"/>
                  <a:gd name="T29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" h="30">
                    <a:moveTo>
                      <a:pt x="37" y="1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7"/>
                      <a:pt x="8" y="30"/>
                      <a:pt x="25" y="30"/>
                    </a:cubicBezTo>
                    <a:cubicBezTo>
                      <a:pt x="29" y="30"/>
                      <a:pt x="33" y="29"/>
                      <a:pt x="37" y="27"/>
                    </a:cubicBezTo>
                    <a:cubicBezTo>
                      <a:pt x="41" y="29"/>
                      <a:pt x="45" y="30"/>
                      <a:pt x="49" y="30"/>
                    </a:cubicBezTo>
                    <a:cubicBezTo>
                      <a:pt x="66" y="30"/>
                      <a:pt x="74" y="17"/>
                      <a:pt x="73" y="0"/>
                    </a:cubicBezTo>
                    <a:lnTo>
                      <a:pt x="37" y="10"/>
                    </a:lnTo>
                    <a:close/>
                    <a:moveTo>
                      <a:pt x="22" y="24"/>
                    </a:moveTo>
                    <a:cubicBezTo>
                      <a:pt x="11" y="23"/>
                      <a:pt x="10" y="10"/>
                      <a:pt x="10" y="10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2" y="24"/>
                      <a:pt x="22" y="24"/>
                    </a:cubicBezTo>
                    <a:close/>
                    <a:moveTo>
                      <a:pt x="52" y="24"/>
                    </a:moveTo>
                    <a:cubicBezTo>
                      <a:pt x="42" y="24"/>
                      <a:pt x="41" y="16"/>
                      <a:pt x="41" y="16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0"/>
                      <a:pt x="63" y="23"/>
                      <a:pt x="5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40" name="限制大-前">
              <a:extLst>
                <a:ext uri="{FF2B5EF4-FFF2-40B4-BE49-F238E27FC236}">
                  <a16:creationId xmlns:a16="http://schemas.microsoft.com/office/drawing/2014/main" id="{7F6590C2-A85E-4793-8A70-CAFA96396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17357" y="6263864"/>
              <a:ext cx="831906" cy="538898"/>
            </a:xfrm>
            <a:prstGeom prst="rect">
              <a:avLst/>
            </a:prstGeom>
          </p:spPr>
        </p:pic>
        <p:grpSp>
          <p:nvGrpSpPr>
            <p:cNvPr id="41" name="组 80">
              <a:extLst>
                <a:ext uri="{FF2B5EF4-FFF2-40B4-BE49-F238E27FC236}">
                  <a16:creationId xmlns:a16="http://schemas.microsoft.com/office/drawing/2014/main" id="{8CFC3FB3-0BDC-4432-8D61-698733E716B6}"/>
                </a:ext>
              </a:extLst>
            </p:cNvPr>
            <p:cNvGrpSpPr/>
            <p:nvPr/>
          </p:nvGrpSpPr>
          <p:grpSpPr>
            <a:xfrm>
              <a:off x="1838099" y="1968005"/>
              <a:ext cx="6778112" cy="3550600"/>
              <a:chOff x="-640179" y="1876141"/>
              <a:chExt cx="6778112" cy="3550600"/>
            </a:xfrm>
          </p:grpSpPr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40B3DF81-6EB0-44D0-9A9F-965AB710F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3282845" y="1876141"/>
                <a:ext cx="143546" cy="895731"/>
              </a:xfrm>
              <a:prstGeom prst="rect">
                <a:avLst/>
              </a:prstGeom>
            </p:spPr>
          </p:pic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E54DA42F-1E6D-4C3B-88A0-2122915E01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2095246" y="2753991"/>
                <a:ext cx="143546" cy="895731"/>
              </a:xfrm>
              <a:prstGeom prst="rect">
                <a:avLst/>
              </a:prstGeom>
            </p:spPr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B484B081-361E-4965-B8C0-3BEC586595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3937838" y="3358053"/>
                <a:ext cx="143546" cy="895731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80029A91-7035-4369-AA13-E39ECB420E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5994387" y="3632116"/>
                <a:ext cx="143546" cy="895731"/>
              </a:xfrm>
              <a:prstGeom prst="rect">
                <a:avLst/>
              </a:prstGeom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CD97B67F-3F3A-431B-BD94-E19A9DCA05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2812353" y="4184298"/>
                <a:ext cx="143546" cy="895731"/>
              </a:xfrm>
              <a:prstGeom prst="rect">
                <a:avLst/>
              </a:prstGeom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1FD3C8BA-65B4-40BF-9397-479BF3377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-640179" y="4154547"/>
                <a:ext cx="143546" cy="895731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2A6BA353-FEFE-4C3F-B3DE-C2B88512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1705248" y="4531010"/>
                <a:ext cx="143546" cy="895731"/>
              </a:xfrm>
              <a:prstGeom prst="rect">
                <a:avLst/>
              </a:prstGeom>
            </p:spPr>
          </p:pic>
        </p:grp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20C5C4B7-4255-44FF-B0C3-A62428ED00AB}"/>
              </a:ext>
            </a:extLst>
          </p:cNvPr>
          <p:cNvGrpSpPr/>
          <p:nvPr/>
        </p:nvGrpSpPr>
        <p:grpSpPr>
          <a:xfrm>
            <a:off x="3883787" y="2362875"/>
            <a:ext cx="4716362" cy="2914611"/>
            <a:chOff x="4444537" y="1061005"/>
            <a:chExt cx="7512943" cy="5662477"/>
          </a:xfrm>
        </p:grpSpPr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430799BC-4C07-4051-B434-93CF7E82CBCB}"/>
                </a:ext>
              </a:extLst>
            </p:cNvPr>
            <p:cNvGrpSpPr/>
            <p:nvPr/>
          </p:nvGrpSpPr>
          <p:grpSpPr>
            <a:xfrm>
              <a:off x="8053794" y="2130792"/>
              <a:ext cx="2413560" cy="2912089"/>
              <a:chOff x="6486600" y="3114264"/>
              <a:chExt cx="2413560" cy="2743313"/>
            </a:xfrm>
            <a:gradFill>
              <a:gsLst>
                <a:gs pos="99000">
                  <a:srgbClr val="E3B14C"/>
                </a:gs>
                <a:gs pos="7000">
                  <a:schemeClr val="bg2"/>
                </a:gs>
              </a:gsLst>
              <a:lin ang="2700000" scaled="1"/>
            </a:gradFill>
            <a:scene3d>
              <a:camera prst="isometricLeftDown"/>
              <a:lightRig rig="threePt" dir="t"/>
            </a:scene3d>
          </p:grpSpPr>
          <p:sp>
            <p:nvSpPr>
              <p:cNvPr id="195" name="圆角矩形 15">
                <a:extLst>
                  <a:ext uri="{FF2B5EF4-FFF2-40B4-BE49-F238E27FC236}">
                    <a16:creationId xmlns:a16="http://schemas.microsoft.com/office/drawing/2014/main" id="{55BB60A4-A7DA-4ACF-AB1B-93F887399472}"/>
                  </a:ext>
                </a:extLst>
              </p:cNvPr>
              <p:cNvSpPr/>
              <p:nvPr/>
            </p:nvSpPr>
            <p:spPr>
              <a:xfrm>
                <a:off x="6486600" y="3114264"/>
                <a:ext cx="2413560" cy="626568"/>
              </a:xfrm>
              <a:prstGeom prst="roundRect">
                <a:avLst>
                  <a:gd name="adj" fmla="val 8705"/>
                </a:avLst>
              </a:prstGeom>
              <a:grpFill/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0" rtlCol="0" anchor="ctr" anchorCtr="0"/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900" dirty="0">
                    <a:ln w="3175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用户分配</a:t>
                </a:r>
                <a:endParaRPr kumimoji="1" lang="en-US" altLang="zh-CN" sz="900" dirty="0">
                  <a:ln w="3175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97" name="圆角矩形 12">
                <a:extLst>
                  <a:ext uri="{FF2B5EF4-FFF2-40B4-BE49-F238E27FC236}">
                    <a16:creationId xmlns:a16="http://schemas.microsoft.com/office/drawing/2014/main" id="{B5AA8005-E941-4441-B781-0099342DD1E4}"/>
                  </a:ext>
                </a:extLst>
              </p:cNvPr>
              <p:cNvSpPr/>
              <p:nvPr/>
            </p:nvSpPr>
            <p:spPr>
              <a:xfrm>
                <a:off x="6486600" y="3828929"/>
                <a:ext cx="2413560" cy="626568"/>
              </a:xfrm>
              <a:prstGeom prst="roundRect">
                <a:avLst>
                  <a:gd name="adj" fmla="val 8705"/>
                </a:avLst>
              </a:prstGeom>
              <a:grpFill/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0" rtlCol="0" anchor="ctr" anchorCtr="0"/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900" dirty="0">
                    <a:ln w="3175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权限矩阵</a:t>
                </a:r>
              </a:p>
            </p:txBody>
          </p:sp>
          <p:sp>
            <p:nvSpPr>
              <p:cNvPr id="198" name="圆角矩形 13">
                <a:extLst>
                  <a:ext uri="{FF2B5EF4-FFF2-40B4-BE49-F238E27FC236}">
                    <a16:creationId xmlns:a16="http://schemas.microsoft.com/office/drawing/2014/main" id="{4EA2660C-3409-497A-B2BE-2C1AB9FB0539}"/>
                  </a:ext>
                </a:extLst>
              </p:cNvPr>
              <p:cNvSpPr/>
              <p:nvPr/>
            </p:nvSpPr>
            <p:spPr>
              <a:xfrm>
                <a:off x="6486600" y="4523873"/>
                <a:ext cx="2413560" cy="626568"/>
              </a:xfrm>
              <a:prstGeom prst="roundRect">
                <a:avLst>
                  <a:gd name="adj" fmla="val 8705"/>
                </a:avLst>
              </a:prstGeom>
              <a:grpFill/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0" rtlCol="0" anchor="ctr" anchorCtr="0"/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1200" dirty="0">
                    <a:ln w="3175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资源调度</a:t>
                </a:r>
              </a:p>
            </p:txBody>
          </p:sp>
          <p:sp>
            <p:nvSpPr>
              <p:cNvPr id="199" name="圆角矩形 14">
                <a:extLst>
                  <a:ext uri="{FF2B5EF4-FFF2-40B4-BE49-F238E27FC236}">
                    <a16:creationId xmlns:a16="http://schemas.microsoft.com/office/drawing/2014/main" id="{60D703B1-6E36-46C4-AED5-EA4477910AC1}"/>
                  </a:ext>
                </a:extLst>
              </p:cNvPr>
              <p:cNvSpPr/>
              <p:nvPr/>
            </p:nvSpPr>
            <p:spPr>
              <a:xfrm>
                <a:off x="6486600" y="5231009"/>
                <a:ext cx="2413560" cy="626568"/>
              </a:xfrm>
              <a:prstGeom prst="roundRect">
                <a:avLst>
                  <a:gd name="adj" fmla="val 8705"/>
                </a:avLst>
              </a:prstGeom>
              <a:grpFill/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0" rtlCol="0" anchor="ctr" anchorCtr="0"/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900" dirty="0">
                    <a:ln w="3175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资源度量</a:t>
                </a:r>
              </a:p>
            </p:txBody>
          </p:sp>
        </p:grp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974BC056-2311-4208-B166-13CF7E248DA4}"/>
                </a:ext>
              </a:extLst>
            </p:cNvPr>
            <p:cNvGrpSpPr/>
            <p:nvPr/>
          </p:nvGrpSpPr>
          <p:grpSpPr>
            <a:xfrm>
              <a:off x="5919942" y="2800876"/>
              <a:ext cx="2413560" cy="2153456"/>
              <a:chOff x="6486600" y="3114264"/>
              <a:chExt cx="2413560" cy="2028648"/>
            </a:xfrm>
            <a:gradFill>
              <a:gsLst>
                <a:gs pos="99000">
                  <a:srgbClr val="EB5651"/>
                </a:gs>
                <a:gs pos="6000">
                  <a:srgbClr val="EB3B35"/>
                </a:gs>
              </a:gsLst>
              <a:lin ang="2700000" scaled="1"/>
            </a:gradFill>
            <a:scene3d>
              <a:camera prst="isometricRightUp"/>
              <a:lightRig rig="threePt" dir="t"/>
            </a:scene3d>
          </p:grpSpPr>
          <p:sp>
            <p:nvSpPr>
              <p:cNvPr id="192" name="圆角矩形 19">
                <a:extLst>
                  <a:ext uri="{FF2B5EF4-FFF2-40B4-BE49-F238E27FC236}">
                    <a16:creationId xmlns:a16="http://schemas.microsoft.com/office/drawing/2014/main" id="{F7CABF3A-CAE5-4981-B897-E6477BB5A515}"/>
                  </a:ext>
                </a:extLst>
              </p:cNvPr>
              <p:cNvSpPr/>
              <p:nvPr/>
            </p:nvSpPr>
            <p:spPr>
              <a:xfrm>
                <a:off x="6486600" y="3114264"/>
                <a:ext cx="2413560" cy="626568"/>
              </a:xfrm>
              <a:prstGeom prst="roundRect">
                <a:avLst>
                  <a:gd name="adj" fmla="val 8705"/>
                </a:avLst>
              </a:prstGeom>
              <a:grpFill/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0" rtlCol="0" anchor="ctr" anchorCtr="0"/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900" dirty="0">
                    <a:ln w="3175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发布服务</a:t>
                </a:r>
              </a:p>
            </p:txBody>
          </p:sp>
          <p:sp>
            <p:nvSpPr>
              <p:cNvPr id="193" name="圆角矩形 20">
                <a:extLst>
                  <a:ext uri="{FF2B5EF4-FFF2-40B4-BE49-F238E27FC236}">
                    <a16:creationId xmlns:a16="http://schemas.microsoft.com/office/drawing/2014/main" id="{F041259C-3ABF-4710-96C2-C35B9DF417C6}"/>
                  </a:ext>
                </a:extLst>
              </p:cNvPr>
              <p:cNvSpPr/>
              <p:nvPr/>
            </p:nvSpPr>
            <p:spPr>
              <a:xfrm>
                <a:off x="6486600" y="3809208"/>
                <a:ext cx="2413560" cy="626568"/>
              </a:xfrm>
              <a:prstGeom prst="roundRect">
                <a:avLst>
                  <a:gd name="adj" fmla="val 8705"/>
                </a:avLst>
              </a:prstGeom>
              <a:grpFill/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0" rtlCol="0" anchor="ctr" anchorCtr="0"/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900" dirty="0">
                    <a:ln w="3175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任务执行</a:t>
                </a:r>
              </a:p>
            </p:txBody>
          </p:sp>
          <p:sp>
            <p:nvSpPr>
              <p:cNvPr id="194" name="圆角矩形 21">
                <a:extLst>
                  <a:ext uri="{FF2B5EF4-FFF2-40B4-BE49-F238E27FC236}">
                    <a16:creationId xmlns:a16="http://schemas.microsoft.com/office/drawing/2014/main" id="{D6B66F5D-962A-4CF5-AB3C-D59F2582839B}"/>
                  </a:ext>
                </a:extLst>
              </p:cNvPr>
              <p:cNvSpPr/>
              <p:nvPr/>
            </p:nvSpPr>
            <p:spPr>
              <a:xfrm>
                <a:off x="6486600" y="4516344"/>
                <a:ext cx="2413560" cy="626568"/>
              </a:xfrm>
              <a:prstGeom prst="roundRect">
                <a:avLst>
                  <a:gd name="adj" fmla="val 8705"/>
                </a:avLst>
              </a:prstGeom>
              <a:grpFill/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0" rtlCol="0" anchor="ctr" anchorCtr="0"/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900" dirty="0">
                    <a:ln w="3175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状态反馈</a:t>
                </a:r>
              </a:p>
            </p:txBody>
          </p:sp>
        </p:grpSp>
        <p:sp>
          <p:nvSpPr>
            <p:cNvPr id="190" name="圆角矩形 28">
              <a:extLst>
                <a:ext uri="{FF2B5EF4-FFF2-40B4-BE49-F238E27FC236}">
                  <a16:creationId xmlns:a16="http://schemas.microsoft.com/office/drawing/2014/main" id="{3B7CA89C-070E-43D7-B739-F14088C7102D}"/>
                </a:ext>
              </a:extLst>
            </p:cNvPr>
            <p:cNvSpPr/>
            <p:nvPr/>
          </p:nvSpPr>
          <p:spPr>
            <a:xfrm rot="20801509">
              <a:off x="6823060" y="5117965"/>
              <a:ext cx="2848847" cy="1341351"/>
            </a:xfrm>
            <a:prstGeom prst="roundRect">
              <a:avLst>
                <a:gd name="adj" fmla="val 8705"/>
              </a:avLst>
            </a:prstGeom>
            <a:gradFill flip="none" rotWithShape="1">
              <a:gsLst>
                <a:gs pos="0">
                  <a:srgbClr val="6F829E"/>
                </a:gs>
                <a:gs pos="100000">
                  <a:srgbClr val="535572"/>
                </a:gs>
              </a:gsLst>
              <a:lin ang="10800000" scaled="1"/>
              <a:tileRect/>
            </a:gradFill>
            <a:ln w="12700">
              <a:solidFill>
                <a:schemeClr val="bg1"/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ctr" anchorCtr="0"/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200" b="1" dirty="0">
                  <a:ln w="3175">
                    <a:noFill/>
                  </a:ln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lifecycle layer</a:t>
              </a: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200" b="1" dirty="0">
                  <a:ln w="3175">
                    <a:noFill/>
                  </a:ln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执行调度层</a:t>
              </a:r>
              <a:endParaRPr kumimoji="1" lang="en-US" altLang="zh-CN" sz="1200" b="1" dirty="0">
                <a:ln w="3175"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b="1" i="0" dirty="0">
                  <a:solidFill>
                    <a:schemeClr val="accent2">
                      <a:lumMod val="7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执行服务中心</a:t>
              </a:r>
              <a:endParaRPr kumimoji="1" lang="zh-CN" altLang="en-US" sz="1200" b="1" dirty="0">
                <a:ln w="3175"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83" name="直线连接符 48">
              <a:extLst>
                <a:ext uri="{FF2B5EF4-FFF2-40B4-BE49-F238E27FC236}">
                  <a16:creationId xmlns:a16="http://schemas.microsoft.com/office/drawing/2014/main" id="{FF8A1265-7232-4CE8-AFF1-CA02AEBE388C}"/>
                </a:ext>
              </a:extLst>
            </p:cNvPr>
            <p:cNvCxnSpPr>
              <a:cxnSpLocks/>
              <a:endCxn id="228" idx="2"/>
            </p:cNvCxnSpPr>
            <p:nvPr/>
          </p:nvCxnSpPr>
          <p:spPr>
            <a:xfrm flipH="1" flipV="1">
              <a:off x="8159197" y="1061005"/>
              <a:ext cx="36797" cy="3281649"/>
            </a:xfrm>
            <a:prstGeom prst="line">
              <a:avLst/>
            </a:prstGeom>
            <a:noFill/>
            <a:ln w="38100">
              <a:gradFill flip="none" rotWithShape="1">
                <a:gsLst>
                  <a:gs pos="0">
                    <a:schemeClr val="tx2">
                      <a:alpha val="40000"/>
                    </a:schemeClr>
                  </a:gs>
                  <a:gs pos="53000">
                    <a:schemeClr val="bg2"/>
                  </a:gs>
                </a:gsLst>
                <a:lin ang="5400000" scaled="1"/>
                <a:tileRect/>
              </a:gra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直线连接符 51">
              <a:extLst>
                <a:ext uri="{FF2B5EF4-FFF2-40B4-BE49-F238E27FC236}">
                  <a16:creationId xmlns:a16="http://schemas.microsoft.com/office/drawing/2014/main" id="{5B3AFC49-D6E8-464A-BAA5-85747EA93AE1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H="1">
              <a:off x="4444537" y="4342655"/>
              <a:ext cx="3751457" cy="2380827"/>
            </a:xfrm>
            <a:prstGeom prst="line">
              <a:avLst/>
            </a:prstGeom>
            <a:noFill/>
            <a:ln w="38100">
              <a:gradFill flip="none" rotWithShape="1">
                <a:gsLst>
                  <a:gs pos="0">
                    <a:srgbClr val="C00000">
                      <a:alpha val="0"/>
                    </a:srgbClr>
                  </a:gs>
                  <a:gs pos="53000">
                    <a:srgbClr val="FF2E32"/>
                  </a:gs>
                </a:gsLst>
                <a:lin ang="5400000" scaled="1"/>
                <a:tileRect/>
              </a:gra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5" name="直线连接符 58">
              <a:extLst>
                <a:ext uri="{FF2B5EF4-FFF2-40B4-BE49-F238E27FC236}">
                  <a16:creationId xmlns:a16="http://schemas.microsoft.com/office/drawing/2014/main" id="{79931D8B-B2D0-4F32-A981-D88A303B4387}"/>
                </a:ext>
              </a:extLst>
            </p:cNvPr>
            <p:cNvCxnSpPr>
              <a:cxnSpLocks/>
            </p:cNvCxnSpPr>
            <p:nvPr/>
          </p:nvCxnSpPr>
          <p:spPr>
            <a:xfrm>
              <a:off x="8180316" y="4348555"/>
              <a:ext cx="3777164" cy="2226816"/>
            </a:xfrm>
            <a:prstGeom prst="line">
              <a:avLst/>
            </a:prstGeom>
            <a:noFill/>
            <a:ln w="38100">
              <a:gradFill flip="none" rotWithShape="1">
                <a:gsLst>
                  <a:gs pos="0">
                    <a:srgbClr val="9494A5">
                      <a:alpha val="0"/>
                    </a:srgbClr>
                  </a:gs>
                  <a:gs pos="52000">
                    <a:srgbClr val="666885"/>
                  </a:gs>
                </a:gsLst>
                <a:lin ang="5400000" scaled="1"/>
                <a:tileRect/>
              </a:gra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267F40E1-44C4-4DC1-84C5-D58B03C9CD1E}"/>
              </a:ext>
            </a:extLst>
          </p:cNvPr>
          <p:cNvGrpSpPr/>
          <p:nvPr/>
        </p:nvGrpSpPr>
        <p:grpSpPr>
          <a:xfrm>
            <a:off x="1488968" y="1284017"/>
            <a:ext cx="9776136" cy="1333299"/>
            <a:chOff x="733208" y="2991500"/>
            <a:chExt cx="10459075" cy="3425105"/>
          </a:xfrm>
        </p:grpSpPr>
        <p:grpSp>
          <p:nvGrpSpPr>
            <p:cNvPr id="201" name="Group 15">
              <a:extLst>
                <a:ext uri="{FF2B5EF4-FFF2-40B4-BE49-F238E27FC236}">
                  <a16:creationId xmlns:a16="http://schemas.microsoft.com/office/drawing/2014/main" id="{2D138EE6-D689-450B-AC79-4FDE9C35F9C4}"/>
                </a:ext>
              </a:extLst>
            </p:cNvPr>
            <p:cNvGrpSpPr/>
            <p:nvPr/>
          </p:nvGrpSpPr>
          <p:grpSpPr>
            <a:xfrm>
              <a:off x="2041221" y="3263866"/>
              <a:ext cx="7869032" cy="3152739"/>
              <a:chOff x="1224280" y="2435544"/>
              <a:chExt cx="10047816" cy="4079783"/>
            </a:xfrm>
          </p:grpSpPr>
          <p:grpSp>
            <p:nvGrpSpPr>
              <p:cNvPr id="226" name="Group 66">
                <a:extLst>
                  <a:ext uri="{FF2B5EF4-FFF2-40B4-BE49-F238E27FC236}">
                    <a16:creationId xmlns:a16="http://schemas.microsoft.com/office/drawing/2014/main" id="{93119375-E9DB-43B7-BC75-E27DB3E546E4}"/>
                  </a:ext>
                </a:extLst>
              </p:cNvPr>
              <p:cNvGrpSpPr/>
              <p:nvPr/>
            </p:nvGrpSpPr>
            <p:grpSpPr>
              <a:xfrm>
                <a:off x="6596748" y="4629687"/>
                <a:ext cx="4675348" cy="1885640"/>
                <a:chOff x="1237625" y="4081159"/>
                <a:chExt cx="4675348" cy="1885640"/>
              </a:xfrm>
            </p:grpSpPr>
            <p:pic>
              <p:nvPicPr>
                <p:cNvPr id="238" name="底层">
                  <a:extLst>
                    <a:ext uri="{FF2B5EF4-FFF2-40B4-BE49-F238E27FC236}">
                      <a16:creationId xmlns:a16="http://schemas.microsoft.com/office/drawing/2014/main" id="{963608D9-52B0-4B2E-A5C4-B78991A7E7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49440" y="4400828"/>
                  <a:ext cx="4463533" cy="1448254"/>
                </a:xfrm>
                <a:prstGeom prst="rect">
                  <a:avLst/>
                </a:prstGeom>
              </p:spPr>
            </p:pic>
            <p:sp>
              <p:nvSpPr>
                <p:cNvPr id="239" name="椭圆 101">
                  <a:extLst>
                    <a:ext uri="{FF2B5EF4-FFF2-40B4-BE49-F238E27FC236}">
                      <a16:creationId xmlns:a16="http://schemas.microsoft.com/office/drawing/2014/main" id="{36AF15CE-D128-48C3-8E00-0AB218D0201D}"/>
                    </a:ext>
                  </a:extLst>
                </p:cNvPr>
                <p:cNvSpPr/>
                <p:nvPr/>
              </p:nvSpPr>
              <p:spPr>
                <a:xfrm>
                  <a:off x="1237625" y="4081159"/>
                  <a:ext cx="3885599" cy="16203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  <a:alpha val="35000"/>
                  </a:schemeClr>
                </a:solidFill>
                <a:ln>
                  <a:noFill/>
                </a:ln>
                <a:effectLst>
                  <a:softEdge rad="419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0" name="圆角矩形 76">
                  <a:extLst>
                    <a:ext uri="{FF2B5EF4-FFF2-40B4-BE49-F238E27FC236}">
                      <a16:creationId xmlns:a16="http://schemas.microsoft.com/office/drawing/2014/main" id="{2EDFAF2B-FD64-4164-9722-52DAAFA100F1}"/>
                    </a:ext>
                  </a:extLst>
                </p:cNvPr>
                <p:cNvSpPr/>
                <p:nvPr/>
              </p:nvSpPr>
              <p:spPr>
                <a:xfrm>
                  <a:off x="2046452" y="5341957"/>
                  <a:ext cx="2080156" cy="6248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PingFang SC Medium" charset="-122"/>
                      <a:ea typeface="PingFang SC Medium" charset="-122"/>
                      <a:cs typeface="PingFang SC Medium" charset="-122"/>
                    </a:rPr>
                    <a:t>可信共识</a:t>
                  </a:r>
                </a:p>
              </p:txBody>
            </p:sp>
          </p:grpSp>
          <p:grpSp>
            <p:nvGrpSpPr>
              <p:cNvPr id="227" name="Group 62">
                <a:extLst>
                  <a:ext uri="{FF2B5EF4-FFF2-40B4-BE49-F238E27FC236}">
                    <a16:creationId xmlns:a16="http://schemas.microsoft.com/office/drawing/2014/main" id="{046C92E9-5F9A-4E38-AB15-20BEC325792F}"/>
                  </a:ext>
                </a:extLst>
              </p:cNvPr>
              <p:cNvGrpSpPr/>
              <p:nvPr/>
            </p:nvGrpSpPr>
            <p:grpSpPr>
              <a:xfrm>
                <a:off x="1680865" y="4712309"/>
                <a:ext cx="4675348" cy="1788027"/>
                <a:chOff x="1237625" y="4081159"/>
                <a:chExt cx="4675348" cy="1788027"/>
              </a:xfrm>
            </p:grpSpPr>
            <p:pic>
              <p:nvPicPr>
                <p:cNvPr id="235" name="底层">
                  <a:extLst>
                    <a:ext uri="{FF2B5EF4-FFF2-40B4-BE49-F238E27FC236}">
                      <a16:creationId xmlns:a16="http://schemas.microsoft.com/office/drawing/2014/main" id="{859A0117-26B2-4A3E-92C8-4F3D818B3F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49440" y="4400828"/>
                  <a:ext cx="4463533" cy="1448254"/>
                </a:xfrm>
                <a:prstGeom prst="rect">
                  <a:avLst/>
                </a:prstGeom>
              </p:spPr>
            </p:pic>
            <p:sp>
              <p:nvSpPr>
                <p:cNvPr id="236" name="椭圆 101">
                  <a:extLst>
                    <a:ext uri="{FF2B5EF4-FFF2-40B4-BE49-F238E27FC236}">
                      <a16:creationId xmlns:a16="http://schemas.microsoft.com/office/drawing/2014/main" id="{DCF86D01-20A8-41FF-8C4A-2D9B8D2CC10A}"/>
                    </a:ext>
                  </a:extLst>
                </p:cNvPr>
                <p:cNvSpPr/>
                <p:nvPr/>
              </p:nvSpPr>
              <p:spPr>
                <a:xfrm>
                  <a:off x="1237625" y="4081159"/>
                  <a:ext cx="3885599" cy="16203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  <a:alpha val="35000"/>
                  </a:schemeClr>
                </a:solidFill>
                <a:ln>
                  <a:noFill/>
                </a:ln>
                <a:effectLst>
                  <a:softEdge rad="419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7" name="圆角矩形 76">
                  <a:extLst>
                    <a:ext uri="{FF2B5EF4-FFF2-40B4-BE49-F238E27FC236}">
                      <a16:creationId xmlns:a16="http://schemas.microsoft.com/office/drawing/2014/main" id="{A98BBA57-C83A-49BA-99DE-BD4F28A02425}"/>
                    </a:ext>
                  </a:extLst>
                </p:cNvPr>
                <p:cNvSpPr/>
                <p:nvPr/>
              </p:nvSpPr>
              <p:spPr>
                <a:xfrm>
                  <a:off x="2262040" y="5360684"/>
                  <a:ext cx="1648979" cy="5085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PingFang SC Medium" charset="-122"/>
                      <a:ea typeface="PingFang SC Medium" charset="-122"/>
                      <a:cs typeface="PingFang SC Medium" charset="-122"/>
                    </a:rPr>
                    <a:t>编译执行</a:t>
                  </a:r>
                </a:p>
              </p:txBody>
            </p:sp>
          </p:grpSp>
          <p:pic>
            <p:nvPicPr>
              <p:cNvPr id="228" name="Picture 14">
                <a:extLst>
                  <a:ext uri="{FF2B5EF4-FFF2-40B4-BE49-F238E27FC236}">
                    <a16:creationId xmlns:a16="http://schemas.microsoft.com/office/drawing/2014/main" id="{73837C89-6031-4DD2-946E-A816E5630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57730" y="3758800"/>
                <a:ext cx="8306996" cy="1910696"/>
              </a:xfrm>
              <a:prstGeom prst="rect">
                <a:avLst/>
              </a:prstGeom>
            </p:spPr>
          </p:pic>
          <p:sp>
            <p:nvSpPr>
              <p:cNvPr id="229" name="椭圆 40">
                <a:extLst>
                  <a:ext uri="{FF2B5EF4-FFF2-40B4-BE49-F238E27FC236}">
                    <a16:creationId xmlns:a16="http://schemas.microsoft.com/office/drawing/2014/main" id="{2CCC3080-DBB2-49D0-8F19-E5ED4ACFD8EC}"/>
                  </a:ext>
                </a:extLst>
              </p:cNvPr>
              <p:cNvSpPr/>
              <p:nvPr/>
            </p:nvSpPr>
            <p:spPr>
              <a:xfrm>
                <a:off x="1755126" y="3692197"/>
                <a:ext cx="3885599" cy="16203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35000"/>
                </a:schemeClr>
              </a:solidFill>
              <a:ln>
                <a:noFill/>
              </a:ln>
              <a:effectLst>
                <a:softEdge rad="419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30" name="椭圆 40">
                <a:extLst>
                  <a:ext uri="{FF2B5EF4-FFF2-40B4-BE49-F238E27FC236}">
                    <a16:creationId xmlns:a16="http://schemas.microsoft.com/office/drawing/2014/main" id="{00169C6D-672E-4FE4-BF53-B89B8768CD49}"/>
                  </a:ext>
                </a:extLst>
              </p:cNvPr>
              <p:cNvSpPr/>
              <p:nvPr/>
            </p:nvSpPr>
            <p:spPr>
              <a:xfrm>
                <a:off x="6519662" y="3692197"/>
                <a:ext cx="3885599" cy="16203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35000"/>
                </a:schemeClr>
              </a:solidFill>
              <a:ln>
                <a:noFill/>
              </a:ln>
              <a:effectLst>
                <a:softEdge rad="419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pic>
            <p:nvPicPr>
              <p:cNvPr id="231" name="Picture 70">
                <a:extLst>
                  <a:ext uri="{FF2B5EF4-FFF2-40B4-BE49-F238E27FC236}">
                    <a16:creationId xmlns:a16="http://schemas.microsoft.com/office/drawing/2014/main" id="{DAE0920D-5EE2-4F7C-B243-31CC7FA34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24280" y="2649279"/>
                <a:ext cx="9484570" cy="2491211"/>
              </a:xfrm>
              <a:prstGeom prst="rect">
                <a:avLst/>
              </a:prstGeom>
            </p:spPr>
          </p:pic>
          <p:pic>
            <p:nvPicPr>
              <p:cNvPr id="232" name="Picture 2">
                <a:extLst>
                  <a:ext uri="{FF2B5EF4-FFF2-40B4-BE49-F238E27FC236}">
                    <a16:creationId xmlns:a16="http://schemas.microsoft.com/office/drawing/2014/main" id="{5A2BBF60-6241-4285-9BAC-FD6814BCA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96208" y="2435544"/>
                <a:ext cx="3368518" cy="2161885"/>
              </a:xfrm>
              <a:prstGeom prst="rect">
                <a:avLst/>
              </a:prstGeom>
            </p:spPr>
          </p:pic>
          <p:pic>
            <p:nvPicPr>
              <p:cNvPr id="233" name="Picture 6">
                <a:extLst>
                  <a:ext uri="{FF2B5EF4-FFF2-40B4-BE49-F238E27FC236}">
                    <a16:creationId xmlns:a16="http://schemas.microsoft.com/office/drawing/2014/main" id="{BFF8BEE3-539A-47B8-A064-A0496A6933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57730" y="2483721"/>
                <a:ext cx="3398896" cy="2209495"/>
              </a:xfrm>
              <a:prstGeom prst="rect">
                <a:avLst/>
              </a:prstGeom>
            </p:spPr>
          </p:pic>
          <p:sp>
            <p:nvSpPr>
              <p:cNvPr id="234" name="圆角矩形 76">
                <a:extLst>
                  <a:ext uri="{FF2B5EF4-FFF2-40B4-BE49-F238E27FC236}">
                    <a16:creationId xmlns:a16="http://schemas.microsoft.com/office/drawing/2014/main" id="{6F30CA13-2FA5-447B-AA4A-E40C2C6793D8}"/>
                  </a:ext>
                </a:extLst>
              </p:cNvPr>
              <p:cNvSpPr/>
              <p:nvPr/>
            </p:nvSpPr>
            <p:spPr>
              <a:xfrm>
                <a:off x="4760247" y="3853356"/>
                <a:ext cx="2555940" cy="122747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1" i="1" dirty="0">
                    <a:solidFill>
                      <a:schemeClr val="tx1"/>
                    </a:solidFill>
                    <a:latin typeface="PingFang SC Medium" charset="-122"/>
                    <a:ea typeface="PingFang SC Medium" charset="-122"/>
                    <a:cs typeface="PingFang SC Medium" charset="-122"/>
                  </a:rPr>
                  <a:t>Applications layer</a:t>
                </a:r>
                <a:br>
                  <a:rPr lang="en-US" altLang="zh-CN" sz="1200" b="1" i="1" dirty="0">
                    <a:solidFill>
                      <a:schemeClr val="tx1"/>
                    </a:solidFill>
                    <a:latin typeface="PingFang SC Medium" charset="-122"/>
                    <a:ea typeface="PingFang SC Medium" charset="-122"/>
                    <a:cs typeface="PingFang SC Medium" charset="-122"/>
                  </a:rPr>
                </a:br>
                <a:r>
                  <a:rPr lang="zh-CN" altLang="en-US" sz="1200" b="1" i="1" dirty="0">
                    <a:solidFill>
                      <a:schemeClr val="tx1"/>
                    </a:solidFill>
                    <a:latin typeface="PingFang SC Medium" charset="-122"/>
                    <a:ea typeface="PingFang SC Medium" charset="-122"/>
                    <a:cs typeface="PingFang SC Medium" charset="-122"/>
                  </a:rPr>
                  <a:t>应用代码层</a:t>
                </a:r>
                <a:br>
                  <a:rPr lang="en-US" altLang="zh-CN" sz="1200" b="1" i="1" dirty="0">
                    <a:solidFill>
                      <a:schemeClr val="tx1"/>
                    </a:solidFill>
                    <a:latin typeface="PingFang SC Medium" charset="-122"/>
                    <a:ea typeface="PingFang SC Medium" charset="-122"/>
                    <a:cs typeface="PingFang SC Medium" charset="-122"/>
                  </a:rPr>
                </a:br>
                <a:r>
                  <a:rPr lang="zh-CN" altLang="en-US" sz="1200" b="1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应用开发中心</a:t>
                </a:r>
                <a:endParaRPr kumimoji="0" lang="zh-CN" alt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endParaRPr>
              </a:p>
            </p:txBody>
          </p:sp>
        </p:grpSp>
        <p:sp>
          <p:nvSpPr>
            <p:cNvPr id="202" name="圆角矩形 76">
              <a:extLst>
                <a:ext uri="{FF2B5EF4-FFF2-40B4-BE49-F238E27FC236}">
                  <a16:creationId xmlns:a16="http://schemas.microsoft.com/office/drawing/2014/main" id="{449C3BD3-2B04-4F3B-99A0-9E3A97775A34}"/>
                </a:ext>
              </a:extLst>
            </p:cNvPr>
            <p:cNvSpPr/>
            <p:nvPr/>
          </p:nvSpPr>
          <p:spPr>
            <a:xfrm>
              <a:off x="733208" y="2991500"/>
              <a:ext cx="1045223" cy="325245"/>
            </a:xfrm>
            <a:prstGeom prst="roundRect">
              <a:avLst>
                <a:gd name="adj" fmla="val 50000"/>
              </a:avLst>
            </a:prstGeom>
            <a:solidFill>
              <a:srgbClr val="75B2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an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1.</a:t>
              </a:r>
              <a:r>
                <a:rPr kumimoji="0" lang="zh-Han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 设计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gFang SC Medium" charset="-122"/>
                <a:ea typeface="PingFang SC Medium" charset="-122"/>
                <a:cs typeface="PingFang SC Medium" charset="-122"/>
              </a:endParaRPr>
            </a:p>
          </p:txBody>
        </p:sp>
        <p:sp>
          <p:nvSpPr>
            <p:cNvPr id="203" name="椭圆 98">
              <a:extLst>
                <a:ext uri="{FF2B5EF4-FFF2-40B4-BE49-F238E27FC236}">
                  <a16:creationId xmlns:a16="http://schemas.microsoft.com/office/drawing/2014/main" id="{B529AC67-9E1C-465F-84A7-1643A2011831}"/>
                </a:ext>
              </a:extLst>
            </p:cNvPr>
            <p:cNvSpPr/>
            <p:nvPr/>
          </p:nvSpPr>
          <p:spPr>
            <a:xfrm>
              <a:off x="4838571" y="3633351"/>
              <a:ext cx="140173" cy="62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4" name="圆角矩形 76">
              <a:extLst>
                <a:ext uri="{FF2B5EF4-FFF2-40B4-BE49-F238E27FC236}">
                  <a16:creationId xmlns:a16="http://schemas.microsoft.com/office/drawing/2014/main" id="{6006C249-6B3C-42AC-AA2F-4B3D26F95AD2}"/>
                </a:ext>
              </a:extLst>
            </p:cNvPr>
            <p:cNvSpPr/>
            <p:nvPr/>
          </p:nvSpPr>
          <p:spPr>
            <a:xfrm>
              <a:off x="747772" y="4365240"/>
              <a:ext cx="1020840" cy="298136"/>
            </a:xfrm>
            <a:prstGeom prst="roundRect">
              <a:avLst>
                <a:gd name="adj" fmla="val 50000"/>
              </a:avLst>
            </a:prstGeom>
            <a:solidFill>
              <a:srgbClr val="487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an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4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.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 </a:t>
              </a:r>
              <a:r>
                <a:rPr kumimoji="0" lang="zh-Han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分发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gFang SC Medium" charset="-122"/>
                <a:ea typeface="PingFang SC Medium" charset="-122"/>
                <a:cs typeface="PingFang SC Medium" charset="-122"/>
              </a:endParaRPr>
            </a:p>
          </p:txBody>
        </p:sp>
        <p:sp>
          <p:nvSpPr>
            <p:cNvPr id="205" name="椭圆 98">
              <a:extLst>
                <a:ext uri="{FF2B5EF4-FFF2-40B4-BE49-F238E27FC236}">
                  <a16:creationId xmlns:a16="http://schemas.microsoft.com/office/drawing/2014/main" id="{67333092-3DCE-4424-B6B7-874E2DFBF58C}"/>
                </a:ext>
              </a:extLst>
            </p:cNvPr>
            <p:cNvSpPr/>
            <p:nvPr/>
          </p:nvSpPr>
          <p:spPr>
            <a:xfrm>
              <a:off x="3769281" y="4482879"/>
              <a:ext cx="140173" cy="62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6" name="椭圆 98">
              <a:extLst>
                <a:ext uri="{FF2B5EF4-FFF2-40B4-BE49-F238E27FC236}">
                  <a16:creationId xmlns:a16="http://schemas.microsoft.com/office/drawing/2014/main" id="{CCD9F474-2EBD-4D30-99D6-A92DC77E466A}"/>
                </a:ext>
              </a:extLst>
            </p:cNvPr>
            <p:cNvSpPr/>
            <p:nvPr/>
          </p:nvSpPr>
          <p:spPr>
            <a:xfrm>
              <a:off x="3674173" y="3589673"/>
              <a:ext cx="140173" cy="62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7" name="圆角矩形 76">
              <a:extLst>
                <a:ext uri="{FF2B5EF4-FFF2-40B4-BE49-F238E27FC236}">
                  <a16:creationId xmlns:a16="http://schemas.microsoft.com/office/drawing/2014/main" id="{D2238065-AD78-4474-8A99-675EE9181EB6}"/>
                </a:ext>
              </a:extLst>
            </p:cNvPr>
            <p:cNvSpPr/>
            <p:nvPr/>
          </p:nvSpPr>
          <p:spPr>
            <a:xfrm>
              <a:off x="747250" y="3453814"/>
              <a:ext cx="1036764" cy="331640"/>
            </a:xfrm>
            <a:prstGeom prst="roundRect">
              <a:avLst>
                <a:gd name="adj" fmla="val 50000"/>
              </a:avLst>
            </a:prstGeom>
            <a:solidFill>
              <a:srgbClr val="3E8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an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2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.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 </a:t>
              </a:r>
              <a:r>
                <a:rPr kumimoji="0" lang="zh-Han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开发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gFang SC Medium" charset="-122"/>
                <a:ea typeface="PingFang SC Medium" charset="-122"/>
                <a:cs typeface="PingFang SC Medium" charset="-122"/>
              </a:endParaRPr>
            </a:p>
          </p:txBody>
        </p:sp>
        <p:sp>
          <p:nvSpPr>
            <p:cNvPr id="208" name="圆角矩形 76">
              <a:extLst>
                <a:ext uri="{FF2B5EF4-FFF2-40B4-BE49-F238E27FC236}">
                  <a16:creationId xmlns:a16="http://schemas.microsoft.com/office/drawing/2014/main" id="{500F1A7A-CEC6-4767-9EAE-A1DD582F2F8B}"/>
                </a:ext>
              </a:extLst>
            </p:cNvPr>
            <p:cNvSpPr/>
            <p:nvPr/>
          </p:nvSpPr>
          <p:spPr>
            <a:xfrm>
              <a:off x="747249" y="3922523"/>
              <a:ext cx="1026481" cy="305649"/>
            </a:xfrm>
            <a:prstGeom prst="roundRect">
              <a:avLst>
                <a:gd name="adj" fmla="val 50000"/>
              </a:avLst>
            </a:prstGeom>
            <a:solidFill>
              <a:srgbClr val="A9D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an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3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.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 </a:t>
              </a:r>
              <a:r>
                <a:rPr kumimoji="0" lang="zh-Han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编译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gFang SC Medium" charset="-122"/>
                <a:ea typeface="PingFang SC Medium" charset="-122"/>
                <a:cs typeface="PingFang SC Medium" charset="-122"/>
              </a:endParaRPr>
            </a:p>
          </p:txBody>
        </p:sp>
        <p:sp>
          <p:nvSpPr>
            <p:cNvPr id="209" name="椭圆 98">
              <a:extLst>
                <a:ext uri="{FF2B5EF4-FFF2-40B4-BE49-F238E27FC236}">
                  <a16:creationId xmlns:a16="http://schemas.microsoft.com/office/drawing/2014/main" id="{5E97A7DD-5C5D-4BE9-AB34-315D39F65AB0}"/>
                </a:ext>
              </a:extLst>
            </p:cNvPr>
            <p:cNvSpPr/>
            <p:nvPr/>
          </p:nvSpPr>
          <p:spPr>
            <a:xfrm>
              <a:off x="2979466" y="4039317"/>
              <a:ext cx="140173" cy="62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0" name="圆角矩形 76">
              <a:extLst>
                <a:ext uri="{FF2B5EF4-FFF2-40B4-BE49-F238E27FC236}">
                  <a16:creationId xmlns:a16="http://schemas.microsoft.com/office/drawing/2014/main" id="{47D66297-8376-400D-9925-9D0D070201C0}"/>
                </a:ext>
              </a:extLst>
            </p:cNvPr>
            <p:cNvSpPr/>
            <p:nvPr/>
          </p:nvSpPr>
          <p:spPr>
            <a:xfrm>
              <a:off x="10107403" y="3871750"/>
              <a:ext cx="1084880" cy="361688"/>
            </a:xfrm>
            <a:prstGeom prst="roundRect">
              <a:avLst>
                <a:gd name="adj" fmla="val 50000"/>
              </a:avLst>
            </a:prstGeom>
            <a:solidFill>
              <a:srgbClr val="3CB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an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7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.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 </a:t>
              </a:r>
              <a:r>
                <a:rPr kumimoji="0" lang="zh-Han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分析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gFang SC Medium" charset="-122"/>
                <a:ea typeface="PingFang SC Medium" charset="-122"/>
                <a:cs typeface="PingFang SC Medium" charset="-122"/>
              </a:endParaRPr>
            </a:p>
          </p:txBody>
        </p:sp>
        <p:sp>
          <p:nvSpPr>
            <p:cNvPr id="211" name="椭圆 98">
              <a:extLst>
                <a:ext uri="{FF2B5EF4-FFF2-40B4-BE49-F238E27FC236}">
                  <a16:creationId xmlns:a16="http://schemas.microsoft.com/office/drawing/2014/main" id="{C8B7C8B7-FDA6-4976-BD9D-18749C085EC6}"/>
                </a:ext>
              </a:extLst>
            </p:cNvPr>
            <p:cNvSpPr/>
            <p:nvPr/>
          </p:nvSpPr>
          <p:spPr>
            <a:xfrm>
              <a:off x="8454686" y="4021619"/>
              <a:ext cx="140173" cy="62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2" name="圆角矩形 76">
              <a:extLst>
                <a:ext uri="{FF2B5EF4-FFF2-40B4-BE49-F238E27FC236}">
                  <a16:creationId xmlns:a16="http://schemas.microsoft.com/office/drawing/2014/main" id="{D309ACA2-CA46-4BAB-990C-04989F2DA442}"/>
                </a:ext>
              </a:extLst>
            </p:cNvPr>
            <p:cNvSpPr/>
            <p:nvPr/>
          </p:nvSpPr>
          <p:spPr>
            <a:xfrm>
              <a:off x="10107403" y="4317668"/>
              <a:ext cx="1084880" cy="345708"/>
            </a:xfrm>
            <a:prstGeom prst="roundRect">
              <a:avLst>
                <a:gd name="adj" fmla="val 50000"/>
              </a:avLst>
            </a:prstGeom>
            <a:solidFill>
              <a:srgbClr val="464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an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8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.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 </a:t>
              </a:r>
              <a:r>
                <a:rPr kumimoji="0" lang="zh-Han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响应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gFang SC Medium" charset="-122"/>
                <a:ea typeface="PingFang SC Medium" charset="-122"/>
                <a:cs typeface="PingFang SC Medium" charset="-122"/>
              </a:endParaRPr>
            </a:p>
          </p:txBody>
        </p:sp>
        <p:sp>
          <p:nvSpPr>
            <p:cNvPr id="213" name="椭圆 98">
              <a:extLst>
                <a:ext uri="{FF2B5EF4-FFF2-40B4-BE49-F238E27FC236}">
                  <a16:creationId xmlns:a16="http://schemas.microsoft.com/office/drawing/2014/main" id="{49F1ADFC-DCA1-4F29-BBC9-78ECC6AA404A}"/>
                </a:ext>
              </a:extLst>
            </p:cNvPr>
            <p:cNvSpPr/>
            <p:nvPr/>
          </p:nvSpPr>
          <p:spPr>
            <a:xfrm>
              <a:off x="7630061" y="4459693"/>
              <a:ext cx="140173" cy="62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4" name="椭圆 98">
              <a:extLst>
                <a:ext uri="{FF2B5EF4-FFF2-40B4-BE49-F238E27FC236}">
                  <a16:creationId xmlns:a16="http://schemas.microsoft.com/office/drawing/2014/main" id="{A5696062-8784-49D3-B907-FF4210B03584}"/>
                </a:ext>
              </a:extLst>
            </p:cNvPr>
            <p:cNvSpPr/>
            <p:nvPr/>
          </p:nvSpPr>
          <p:spPr>
            <a:xfrm>
              <a:off x="7711979" y="3578813"/>
              <a:ext cx="140173" cy="62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5" name="圆角矩形 76">
              <a:extLst>
                <a:ext uri="{FF2B5EF4-FFF2-40B4-BE49-F238E27FC236}">
                  <a16:creationId xmlns:a16="http://schemas.microsoft.com/office/drawing/2014/main" id="{7233964C-6F53-4902-ACAA-6437D3A2979E}"/>
                </a:ext>
              </a:extLst>
            </p:cNvPr>
            <p:cNvSpPr/>
            <p:nvPr/>
          </p:nvSpPr>
          <p:spPr>
            <a:xfrm>
              <a:off x="10107403" y="3436165"/>
              <a:ext cx="1084880" cy="351356"/>
            </a:xfrm>
            <a:prstGeom prst="roundRect">
              <a:avLst>
                <a:gd name="adj" fmla="val 50000"/>
              </a:avLst>
            </a:prstGeom>
            <a:solidFill>
              <a:srgbClr val="3A5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an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6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.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 </a:t>
              </a:r>
              <a:r>
                <a:rPr kumimoji="0" lang="zh-Han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监控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gFang SC Medium" charset="-122"/>
                <a:ea typeface="PingFang SC Medium" charset="-122"/>
                <a:cs typeface="PingFang SC Medium" charset="-122"/>
              </a:endParaRPr>
            </a:p>
          </p:txBody>
        </p:sp>
        <p:sp>
          <p:nvSpPr>
            <p:cNvPr id="216" name="圆角矩形 76">
              <a:extLst>
                <a:ext uri="{FF2B5EF4-FFF2-40B4-BE49-F238E27FC236}">
                  <a16:creationId xmlns:a16="http://schemas.microsoft.com/office/drawing/2014/main" id="{6A65C8FF-AA8C-4213-A95A-DCC95923BB02}"/>
                </a:ext>
              </a:extLst>
            </p:cNvPr>
            <p:cNvSpPr/>
            <p:nvPr/>
          </p:nvSpPr>
          <p:spPr>
            <a:xfrm>
              <a:off x="10107403" y="2991500"/>
              <a:ext cx="1084880" cy="360436"/>
            </a:xfrm>
            <a:prstGeom prst="roundRect">
              <a:avLst>
                <a:gd name="adj" fmla="val 50000"/>
              </a:avLst>
            </a:prstGeom>
            <a:solidFill>
              <a:srgbClr val="4EA7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an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5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.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 </a:t>
              </a:r>
              <a:r>
                <a:rPr kumimoji="0" lang="zh-Han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ingFang SC Medium" charset="-122"/>
                  <a:ea typeface="PingFang SC Medium" charset="-122"/>
                  <a:cs typeface="PingFang SC Medium" charset="-122"/>
                </a:rPr>
                <a:t>部署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gFang SC Medium" charset="-122"/>
                <a:ea typeface="PingFang SC Medium" charset="-122"/>
                <a:cs typeface="PingFang SC Medium" charset="-122"/>
              </a:endParaRPr>
            </a:p>
          </p:txBody>
        </p:sp>
        <p:sp>
          <p:nvSpPr>
            <p:cNvPr id="217" name="椭圆 98">
              <a:extLst>
                <a:ext uri="{FF2B5EF4-FFF2-40B4-BE49-F238E27FC236}">
                  <a16:creationId xmlns:a16="http://schemas.microsoft.com/office/drawing/2014/main" id="{EDA8B813-9C00-4C6B-A64F-90BEBEC5D36B}"/>
                </a:ext>
              </a:extLst>
            </p:cNvPr>
            <p:cNvSpPr/>
            <p:nvPr/>
          </p:nvSpPr>
          <p:spPr>
            <a:xfrm>
              <a:off x="6731881" y="3630175"/>
              <a:ext cx="140173" cy="62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18" name="肘形连接符 5">
              <a:extLst>
                <a:ext uri="{FF2B5EF4-FFF2-40B4-BE49-F238E27FC236}">
                  <a16:creationId xmlns:a16="http://schemas.microsoft.com/office/drawing/2014/main" id="{2A23AD77-AD0E-4D17-A7F5-FD747ABE02C3}"/>
                </a:ext>
              </a:extLst>
            </p:cNvPr>
            <p:cNvCxnSpPr>
              <a:cxnSpLocks/>
              <a:stCxn id="202" idx="3"/>
              <a:endCxn id="203" idx="0"/>
            </p:cNvCxnSpPr>
            <p:nvPr/>
          </p:nvCxnSpPr>
          <p:spPr>
            <a:xfrm>
              <a:off x="1778431" y="3154123"/>
              <a:ext cx="3130227" cy="479228"/>
            </a:xfrm>
            <a:prstGeom prst="bentConnector2">
              <a:avLst/>
            </a:prstGeom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9" name="直线连接符 12">
              <a:extLst>
                <a:ext uri="{FF2B5EF4-FFF2-40B4-BE49-F238E27FC236}">
                  <a16:creationId xmlns:a16="http://schemas.microsoft.com/office/drawing/2014/main" id="{2A135F01-A218-4539-9FD3-2D4F91496C8B}"/>
                </a:ext>
              </a:extLst>
            </p:cNvPr>
            <p:cNvCxnSpPr>
              <a:stCxn id="207" idx="3"/>
              <a:endCxn id="206" idx="2"/>
            </p:cNvCxnSpPr>
            <p:nvPr/>
          </p:nvCxnSpPr>
          <p:spPr>
            <a:xfrm>
              <a:off x="1784014" y="3619634"/>
              <a:ext cx="1890159" cy="1469"/>
            </a:xfrm>
            <a:prstGeom prst="line">
              <a:avLst/>
            </a:prstGeom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0" name="直线连接符 14">
              <a:extLst>
                <a:ext uri="{FF2B5EF4-FFF2-40B4-BE49-F238E27FC236}">
                  <a16:creationId xmlns:a16="http://schemas.microsoft.com/office/drawing/2014/main" id="{ADEDA7E8-BFBC-41D7-8EE6-6F4387D99AA1}"/>
                </a:ext>
              </a:extLst>
            </p:cNvPr>
            <p:cNvCxnSpPr>
              <a:endCxn id="209" idx="2"/>
            </p:cNvCxnSpPr>
            <p:nvPr/>
          </p:nvCxnSpPr>
          <p:spPr>
            <a:xfrm>
              <a:off x="1784014" y="4070747"/>
              <a:ext cx="1195452" cy="0"/>
            </a:xfrm>
            <a:prstGeom prst="line">
              <a:avLst/>
            </a:prstGeom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1" name="直线连接符 16">
              <a:extLst>
                <a:ext uri="{FF2B5EF4-FFF2-40B4-BE49-F238E27FC236}">
                  <a16:creationId xmlns:a16="http://schemas.microsoft.com/office/drawing/2014/main" id="{E85D9390-7A7E-4CCE-97C5-12C4407DA757}"/>
                </a:ext>
              </a:extLst>
            </p:cNvPr>
            <p:cNvCxnSpPr>
              <a:endCxn id="205" idx="2"/>
            </p:cNvCxnSpPr>
            <p:nvPr/>
          </p:nvCxnSpPr>
          <p:spPr>
            <a:xfrm>
              <a:off x="1740410" y="4514308"/>
              <a:ext cx="2028871" cy="1"/>
            </a:xfrm>
            <a:prstGeom prst="line">
              <a:avLst/>
            </a:prstGeom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2" name="肘形连接符 69">
              <a:extLst>
                <a:ext uri="{FF2B5EF4-FFF2-40B4-BE49-F238E27FC236}">
                  <a16:creationId xmlns:a16="http://schemas.microsoft.com/office/drawing/2014/main" id="{C7ADD6AD-568C-4683-A50B-6B96E9EC7DDB}"/>
                </a:ext>
              </a:extLst>
            </p:cNvPr>
            <p:cNvCxnSpPr>
              <a:cxnSpLocks/>
              <a:stCxn id="216" idx="1"/>
              <a:endCxn id="217" idx="0"/>
            </p:cNvCxnSpPr>
            <p:nvPr/>
          </p:nvCxnSpPr>
          <p:spPr>
            <a:xfrm rot="10800000" flipV="1">
              <a:off x="6801969" y="3171717"/>
              <a:ext cx="3305435" cy="458457"/>
            </a:xfrm>
            <a:prstGeom prst="bentConnector2">
              <a:avLst/>
            </a:prstGeom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3" name="直线连接符 72">
              <a:extLst>
                <a:ext uri="{FF2B5EF4-FFF2-40B4-BE49-F238E27FC236}">
                  <a16:creationId xmlns:a16="http://schemas.microsoft.com/office/drawing/2014/main" id="{DF7B9717-A5B5-44AC-BB5A-911149ACAEA0}"/>
                </a:ext>
              </a:extLst>
            </p:cNvPr>
            <p:cNvCxnSpPr>
              <a:cxnSpLocks/>
              <a:stCxn id="214" idx="6"/>
              <a:endCxn id="215" idx="1"/>
            </p:cNvCxnSpPr>
            <p:nvPr/>
          </p:nvCxnSpPr>
          <p:spPr>
            <a:xfrm>
              <a:off x="7852152" y="3610243"/>
              <a:ext cx="2255251" cy="1600"/>
            </a:xfrm>
            <a:prstGeom prst="line">
              <a:avLst/>
            </a:prstGeom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4" name="直线连接符 75">
              <a:extLst>
                <a:ext uri="{FF2B5EF4-FFF2-40B4-BE49-F238E27FC236}">
                  <a16:creationId xmlns:a16="http://schemas.microsoft.com/office/drawing/2014/main" id="{296C4FA2-7BCD-49FB-AACF-9452510F4583}"/>
                </a:ext>
              </a:extLst>
            </p:cNvPr>
            <p:cNvCxnSpPr>
              <a:cxnSpLocks/>
              <a:stCxn id="211" idx="6"/>
              <a:endCxn id="210" idx="1"/>
            </p:cNvCxnSpPr>
            <p:nvPr/>
          </p:nvCxnSpPr>
          <p:spPr>
            <a:xfrm flipV="1">
              <a:off x="8594859" y="4052594"/>
              <a:ext cx="1512544" cy="455"/>
            </a:xfrm>
            <a:prstGeom prst="line">
              <a:avLst/>
            </a:prstGeom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5" name="直线连接符 79">
              <a:extLst>
                <a:ext uri="{FF2B5EF4-FFF2-40B4-BE49-F238E27FC236}">
                  <a16:creationId xmlns:a16="http://schemas.microsoft.com/office/drawing/2014/main" id="{1C312B9E-9E6E-40CE-AE94-70626DC3E6E0}"/>
                </a:ext>
              </a:extLst>
            </p:cNvPr>
            <p:cNvCxnSpPr>
              <a:cxnSpLocks/>
              <a:stCxn id="213" idx="6"/>
              <a:endCxn id="212" idx="1"/>
            </p:cNvCxnSpPr>
            <p:nvPr/>
          </p:nvCxnSpPr>
          <p:spPr>
            <a:xfrm flipV="1">
              <a:off x="7770234" y="4490522"/>
              <a:ext cx="2337169" cy="601"/>
            </a:xfrm>
            <a:prstGeom prst="line">
              <a:avLst/>
            </a:prstGeom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241" name="图片 240">
            <a:extLst>
              <a:ext uri="{FF2B5EF4-FFF2-40B4-BE49-F238E27FC236}">
                <a16:creationId xmlns:a16="http://schemas.microsoft.com/office/drawing/2014/main" id="{8107E9E2-4C4F-426D-B6D8-E90EA2BE103C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377847" y="3358358"/>
            <a:ext cx="111121" cy="1712100"/>
          </a:xfrm>
          <a:prstGeom prst="rect">
            <a:avLst/>
          </a:prstGeom>
        </p:spPr>
      </p:pic>
      <p:pic>
        <p:nvPicPr>
          <p:cNvPr id="242" name="图片 241">
            <a:extLst>
              <a:ext uri="{FF2B5EF4-FFF2-40B4-BE49-F238E27FC236}">
                <a16:creationId xmlns:a16="http://schemas.microsoft.com/office/drawing/2014/main" id="{C0C3ECFF-EB6A-49AF-A586-C3E8D52960D4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210123" y="3276945"/>
            <a:ext cx="163051" cy="2512224"/>
          </a:xfrm>
          <a:prstGeom prst="rect">
            <a:avLst/>
          </a:prstGeom>
        </p:spPr>
      </p:pic>
      <p:pic>
        <p:nvPicPr>
          <p:cNvPr id="243" name="图片 242">
            <a:extLst>
              <a:ext uri="{FF2B5EF4-FFF2-40B4-BE49-F238E27FC236}">
                <a16:creationId xmlns:a16="http://schemas.microsoft.com/office/drawing/2014/main" id="{093D30AA-0577-4723-AFBB-44B265855920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910539" y="2583972"/>
            <a:ext cx="139432" cy="2148309"/>
          </a:xfrm>
          <a:prstGeom prst="rect">
            <a:avLst/>
          </a:prstGeom>
        </p:spPr>
      </p:pic>
      <p:pic>
        <p:nvPicPr>
          <p:cNvPr id="244" name="图片 243">
            <a:extLst>
              <a:ext uri="{FF2B5EF4-FFF2-40B4-BE49-F238E27FC236}">
                <a16:creationId xmlns:a16="http://schemas.microsoft.com/office/drawing/2014/main" id="{6FFA5D29-A001-44A0-8236-D7FE1C78A3A6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338492" y="2612807"/>
            <a:ext cx="161714" cy="2491608"/>
          </a:xfrm>
          <a:prstGeom prst="rect">
            <a:avLst/>
          </a:prstGeom>
        </p:spPr>
      </p:pic>
      <p:pic>
        <p:nvPicPr>
          <p:cNvPr id="245" name="图片 244">
            <a:extLst>
              <a:ext uri="{FF2B5EF4-FFF2-40B4-BE49-F238E27FC236}">
                <a16:creationId xmlns:a16="http://schemas.microsoft.com/office/drawing/2014/main" id="{2CE366CA-BC7A-401F-A263-4EC00A843D57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221361" y="3310902"/>
            <a:ext cx="163051" cy="2512224"/>
          </a:xfrm>
          <a:prstGeom prst="rect">
            <a:avLst/>
          </a:prstGeom>
        </p:spPr>
      </p:pic>
      <p:pic>
        <p:nvPicPr>
          <p:cNvPr id="246" name="图片 245">
            <a:extLst>
              <a:ext uri="{FF2B5EF4-FFF2-40B4-BE49-F238E27FC236}">
                <a16:creationId xmlns:a16="http://schemas.microsoft.com/office/drawing/2014/main" id="{00F9189C-E676-46CD-A42F-BA0F42CEB4D9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65775" y="1755075"/>
            <a:ext cx="195434" cy="3011164"/>
          </a:xfrm>
          <a:prstGeom prst="rect">
            <a:avLst/>
          </a:prstGeom>
        </p:spPr>
      </p:pic>
      <p:sp>
        <p:nvSpPr>
          <p:cNvPr id="259" name="文本框 258">
            <a:extLst>
              <a:ext uri="{FF2B5EF4-FFF2-40B4-BE49-F238E27FC236}">
                <a16:creationId xmlns:a16="http://schemas.microsoft.com/office/drawing/2014/main" id="{BACF95DC-FAF0-4854-9D3C-E38C950E9C0D}"/>
              </a:ext>
            </a:extLst>
          </p:cNvPr>
          <p:cNvSpPr txBox="1"/>
          <p:nvPr/>
        </p:nvSpPr>
        <p:spPr>
          <a:xfrm>
            <a:off x="3387413" y="6385255"/>
            <a:ext cx="9567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0" i="0" dirty="0">
                <a:solidFill>
                  <a:srgbClr val="666666"/>
                </a:solidFill>
                <a:effectLst/>
                <a:latin typeface="tahoma" panose="020B0604030504040204" pitchFamily="34" charset="0"/>
              </a:rPr>
              <a:t>Request to use</a:t>
            </a:r>
            <a:endParaRPr lang="zh-CN" altLang="en-US" sz="8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274C2EDB-A161-4CBB-9298-405F89174DCA}"/>
              </a:ext>
            </a:extLst>
          </p:cNvPr>
          <p:cNvSpPr txBox="1"/>
          <p:nvPr/>
        </p:nvSpPr>
        <p:spPr>
          <a:xfrm>
            <a:off x="10747853" y="6513697"/>
            <a:ext cx="9567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0" i="0" dirty="0">
                <a:solidFill>
                  <a:srgbClr val="666666"/>
                </a:solidFill>
                <a:effectLst/>
                <a:latin typeface="tahoma" panose="020B0604030504040204" pitchFamily="34" charset="0"/>
              </a:rPr>
              <a:t>Request to use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339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目前技术研发分组说明</a:t>
            </a:r>
            <a:endParaRPr kumimoji="1"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BDC9AC4-7A58-4000-A6FB-038F893B199A}"/>
              </a:ext>
            </a:extLst>
          </p:cNvPr>
          <p:cNvSpPr txBox="1"/>
          <p:nvPr/>
        </p:nvSpPr>
        <p:spPr>
          <a:xfrm>
            <a:off x="1044677" y="1580224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Applications layer</a:t>
            </a:r>
            <a:r>
              <a:rPr lang="zh-CN" altLang="en-US" dirty="0">
                <a:effectLst/>
              </a:rPr>
              <a:t>（应用代码层）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D9D5C30-16D1-4E7B-BD7F-8E60170E4566}"/>
              </a:ext>
            </a:extLst>
          </p:cNvPr>
          <p:cNvSpPr txBox="1"/>
          <p:nvPr/>
        </p:nvSpPr>
        <p:spPr>
          <a:xfrm>
            <a:off x="2047568" y="2129984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ffectLst/>
              </a:rPr>
              <a:t>对接业务代码或者项目，通过规则生成对应的</a:t>
            </a:r>
            <a:r>
              <a:rPr lang="en-US" altLang="zh-CN" dirty="0">
                <a:effectLst/>
              </a:rPr>
              <a:t>APP</a:t>
            </a:r>
            <a:r>
              <a:rPr lang="zh-CN" altLang="en-US" dirty="0">
                <a:effectLst/>
              </a:rPr>
              <a:t>引擎，给调度层提供可运行的标准态服务，目前包含下面</a:t>
            </a:r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组服务。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95045D9-D8F2-42B0-821B-8FFFA33D4A02}"/>
              </a:ext>
            </a:extLst>
          </p:cNvPr>
          <p:cNvSpPr txBox="1"/>
          <p:nvPr/>
        </p:nvSpPr>
        <p:spPr>
          <a:xfrm>
            <a:off x="1044677" y="34290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ffectLst/>
              </a:rPr>
              <a:t>编排对接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orchestration</a:t>
            </a:r>
            <a:r>
              <a:rPr lang="en-US" altLang="zh-CN" dirty="0">
                <a:effectLst/>
              </a:rPr>
              <a:t>) </a:t>
            </a:r>
          </a:p>
          <a:p>
            <a:pPr algn="l"/>
            <a:r>
              <a:rPr lang="en-US" altLang="zh-CN" dirty="0">
                <a:effectLst/>
              </a:rPr>
              <a:t>	bitbucket.org:8labteam/</a:t>
            </a:r>
            <a:r>
              <a:rPr lang="en-US" altLang="zh-CN" dirty="0" err="1">
                <a:effectLst/>
              </a:rPr>
              <a:t>yaml-files.git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构架对接</a:t>
            </a:r>
            <a:r>
              <a:rPr lang="en-US" altLang="zh-CN" dirty="0">
                <a:effectLst/>
              </a:rPr>
              <a:t>(architecture) </a:t>
            </a:r>
          </a:p>
          <a:p>
            <a:pPr algn="l"/>
            <a:r>
              <a:rPr lang="en-US" altLang="zh-CN" dirty="0">
                <a:effectLst/>
              </a:rPr>
              <a:t>	bitbucket.org:8labteam/</a:t>
            </a:r>
            <a:r>
              <a:rPr lang="en-US" altLang="zh-CN" dirty="0" err="1">
                <a:effectLst/>
              </a:rPr>
              <a:t>dockerfile.git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solidFill>
                  <a:srgbClr val="172B4D"/>
                </a:solidFill>
                <a:effectLst/>
              </a:rPr>
              <a:t>抽象参数（</a:t>
            </a:r>
            <a:r>
              <a:rPr lang="en-US" altLang="zh-CN" dirty="0">
                <a:solidFill>
                  <a:srgbClr val="172B4D"/>
                </a:solidFill>
                <a:effectLst/>
              </a:rPr>
              <a:t>argument) 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solidFill>
                  <a:srgbClr val="172B4D"/>
                </a:solidFill>
                <a:effectLst/>
              </a:rPr>
              <a:t>	bitbucket.org:8labteam/</a:t>
            </a:r>
            <a:r>
              <a:rPr lang="en-US" altLang="zh-CN" dirty="0" err="1">
                <a:solidFill>
                  <a:srgbClr val="172B4D"/>
                </a:solidFill>
                <a:effectLst/>
              </a:rPr>
              <a:t>yaml-helm.git</a:t>
            </a:r>
            <a:endParaRPr lang="en-US" altLang="zh-CN" dirty="0"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8AF3F7-49D7-B253-1808-24655E662A22}"/>
              </a:ext>
            </a:extLst>
          </p:cNvPr>
          <p:cNvSpPr txBox="1"/>
          <p:nvPr/>
        </p:nvSpPr>
        <p:spPr>
          <a:xfrm>
            <a:off x="6820394" y="869124"/>
            <a:ext cx="2030681" cy="464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50"/>
              </a:lnSpc>
              <a:buClr>
                <a:srgbClr val="0099D1"/>
              </a:buClr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应用研发中心</a:t>
            </a:r>
          </a:p>
        </p:txBody>
      </p:sp>
    </p:spTree>
    <p:extLst>
      <p:ext uri="{BB962C8B-B14F-4D97-AF65-F5344CB8AC3E}">
        <p14:creationId xmlns:p14="http://schemas.microsoft.com/office/powerpoint/2010/main" val="159998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目前技术研发分组说明</a:t>
            </a:r>
            <a:endParaRPr kumimoji="1"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BDC9AC4-7A58-4000-A6FB-038F893B199A}"/>
              </a:ext>
            </a:extLst>
          </p:cNvPr>
          <p:cNvSpPr txBox="1"/>
          <p:nvPr/>
        </p:nvSpPr>
        <p:spPr>
          <a:xfrm>
            <a:off x="1044677" y="1580224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Lifecycle layer</a:t>
            </a:r>
            <a:r>
              <a:rPr lang="zh-CN" altLang="en-US" dirty="0">
                <a:effectLst/>
              </a:rPr>
              <a:t>（执行调度层）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D9D5C30-16D1-4E7B-BD7F-8E60170E4566}"/>
              </a:ext>
            </a:extLst>
          </p:cNvPr>
          <p:cNvSpPr txBox="1"/>
          <p:nvPr/>
        </p:nvSpPr>
        <p:spPr>
          <a:xfrm>
            <a:off x="2047568" y="2129984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ffectLst/>
              </a:rPr>
              <a:t>通过执行标准态的</a:t>
            </a:r>
            <a:r>
              <a:rPr lang="en-US" altLang="zh-CN" dirty="0">
                <a:effectLst/>
              </a:rPr>
              <a:t>APP</a:t>
            </a:r>
            <a:r>
              <a:rPr lang="zh-CN" altLang="en-US" dirty="0">
                <a:effectLst/>
              </a:rPr>
              <a:t>，明确权限责任，以及对应任务，引导到对应的资源群体中，具体人员进行直观可视化的操作入口。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95045D9-D8F2-42B0-821B-8FFFA33D4A02}"/>
              </a:ext>
            </a:extLst>
          </p:cNvPr>
          <p:cNvSpPr txBox="1"/>
          <p:nvPr/>
        </p:nvSpPr>
        <p:spPr>
          <a:xfrm>
            <a:off x="1044677" y="34290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ffectLst/>
              </a:rPr>
              <a:t>度量服务</a:t>
            </a:r>
            <a:r>
              <a:rPr lang="en-US" altLang="zh-CN" dirty="0">
                <a:effectLst/>
              </a:rPr>
              <a:t>(measure)</a:t>
            </a:r>
          </a:p>
          <a:p>
            <a:pPr algn="l"/>
            <a:r>
              <a:rPr lang="en-US" altLang="zh-CN" dirty="0">
                <a:solidFill>
                  <a:srgbClr val="172B4D"/>
                </a:solidFill>
                <a:effectLst/>
              </a:rPr>
              <a:t>	bitbucket.org:8labteam/</a:t>
            </a:r>
            <a:r>
              <a:rPr lang="en-US" altLang="zh-CN" dirty="0" err="1">
                <a:solidFill>
                  <a:srgbClr val="172B4D"/>
                </a:solidFill>
                <a:effectLst/>
              </a:rPr>
              <a:t>octa_ci_srv.git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调度服务</a:t>
            </a:r>
            <a:r>
              <a:rPr lang="en-US" altLang="zh-CN" dirty="0">
                <a:effectLst/>
              </a:rPr>
              <a:t>(dispatch)</a:t>
            </a:r>
          </a:p>
          <a:p>
            <a:pPr algn="l"/>
            <a:r>
              <a:rPr lang="en-US" altLang="zh-CN" dirty="0">
                <a:solidFill>
                  <a:srgbClr val="172B4D"/>
                </a:solidFill>
                <a:effectLst/>
              </a:rPr>
              <a:t>	bitbucket.org:8labteam/</a:t>
            </a:r>
            <a:r>
              <a:rPr lang="en-US" altLang="zh-CN" dirty="0" err="1">
                <a:solidFill>
                  <a:srgbClr val="172B4D"/>
                </a:solidFill>
                <a:effectLst/>
              </a:rPr>
              <a:t>octa_ci_srv_portal.git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solidFill>
                  <a:srgbClr val="172B4D"/>
                </a:solidFill>
                <a:effectLst/>
              </a:rPr>
              <a:t>操作服务</a:t>
            </a:r>
            <a:r>
              <a:rPr lang="en-US" altLang="zh-CN" dirty="0">
                <a:solidFill>
                  <a:srgbClr val="172B4D"/>
                </a:solidFill>
                <a:effectLst/>
              </a:rPr>
              <a:t>(</a:t>
            </a:r>
            <a:r>
              <a:rPr lang="en-US" altLang="zh-CN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operator</a:t>
            </a:r>
            <a:r>
              <a:rPr lang="en-US" altLang="zh-CN" dirty="0">
                <a:solidFill>
                  <a:srgbClr val="172B4D"/>
                </a:solidFill>
                <a:effectLst/>
              </a:rPr>
              <a:t>)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solidFill>
                  <a:srgbClr val="172B4D"/>
                </a:solidFill>
                <a:effectLst/>
              </a:rPr>
              <a:t>	bitbucket.org:8labteam/</a:t>
            </a:r>
            <a:r>
              <a:rPr lang="en-US" altLang="zh-CN" dirty="0" err="1">
                <a:solidFill>
                  <a:srgbClr val="172B4D"/>
                </a:solidFill>
                <a:effectLst/>
              </a:rPr>
              <a:t>octa_optmain_portal.git</a:t>
            </a:r>
            <a:endParaRPr lang="en-US" altLang="zh-CN" dirty="0"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1D061F-A946-025E-4506-497B49063F23}"/>
              </a:ext>
            </a:extLst>
          </p:cNvPr>
          <p:cNvSpPr txBox="1"/>
          <p:nvPr/>
        </p:nvSpPr>
        <p:spPr>
          <a:xfrm>
            <a:off x="6820394" y="869124"/>
            <a:ext cx="2030681" cy="464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50"/>
              </a:lnSpc>
              <a:buClr>
                <a:srgbClr val="0099D1"/>
              </a:buClr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执行服务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</a:p>
        </p:txBody>
      </p:sp>
    </p:spTree>
    <p:extLst>
      <p:ext uri="{BB962C8B-B14F-4D97-AF65-F5344CB8AC3E}">
        <p14:creationId xmlns:p14="http://schemas.microsoft.com/office/powerpoint/2010/main" val="204945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目前技术研发分组说明</a:t>
            </a:r>
            <a:endParaRPr kumimoji="1"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BDC9AC4-7A58-4000-A6FB-038F893B199A}"/>
              </a:ext>
            </a:extLst>
          </p:cNvPr>
          <p:cNvSpPr txBox="1"/>
          <p:nvPr/>
        </p:nvSpPr>
        <p:spPr>
          <a:xfrm>
            <a:off x="1044677" y="1580224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Basal layer</a:t>
            </a:r>
            <a:r>
              <a:rPr lang="zh-CN" altLang="en-US" dirty="0">
                <a:effectLst/>
              </a:rPr>
              <a:t>（基础资源层）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D9D5C30-16D1-4E7B-BD7F-8E60170E4566}"/>
              </a:ext>
            </a:extLst>
          </p:cNvPr>
          <p:cNvSpPr txBox="1"/>
          <p:nvPr/>
        </p:nvSpPr>
        <p:spPr>
          <a:xfrm>
            <a:off x="2047568" y="2129984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ffectLst/>
              </a:rPr>
              <a:t>收集资源（权限、算力、存储），条带化处理，提供给调度者，通过规则去分配给对应的</a:t>
            </a:r>
            <a:r>
              <a:rPr lang="en-US" altLang="zh-CN" dirty="0">
                <a:effectLst/>
              </a:rPr>
              <a:t>APP</a:t>
            </a:r>
            <a:r>
              <a:rPr lang="zh-CN" altLang="en-US" dirty="0">
                <a:effectLst/>
              </a:rPr>
              <a:t>建立服务运行态，并返回对应的状态数据。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95045D9-D8F2-42B0-821B-8FFFA33D4A02}"/>
              </a:ext>
            </a:extLst>
          </p:cNvPr>
          <p:cNvSpPr txBox="1"/>
          <p:nvPr/>
        </p:nvSpPr>
        <p:spPr>
          <a:xfrm>
            <a:off x="1044676" y="3429000"/>
            <a:ext cx="65851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ffectLst/>
              </a:rPr>
              <a:t>管控基础（</a:t>
            </a:r>
            <a:r>
              <a:rPr lang="en-US" altLang="zh-CN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management </a:t>
            </a:r>
            <a:r>
              <a:rPr lang="zh-CN" altLang="en-US" dirty="0">
                <a:effectLst/>
              </a:rPr>
              <a:t>）</a:t>
            </a:r>
          </a:p>
          <a:p>
            <a:pPr algn="l"/>
            <a:r>
              <a:rPr lang="en-US" altLang="zh-CN" dirty="0">
                <a:solidFill>
                  <a:srgbClr val="172B4D"/>
                </a:solidFill>
                <a:effectLst/>
              </a:rPr>
              <a:t>	bitbucket.org:8labteam/</a:t>
            </a:r>
            <a:r>
              <a:rPr lang="en-US" altLang="zh-CN" dirty="0" err="1">
                <a:solidFill>
                  <a:srgbClr val="172B4D"/>
                </a:solidFill>
                <a:effectLst/>
              </a:rPr>
              <a:t>octa_kubeopt.git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solidFill>
                  <a:srgbClr val="172B4D"/>
                </a:solidFill>
                <a:effectLst/>
              </a:rPr>
              <a:t>权限基础</a:t>
            </a:r>
            <a:r>
              <a:rPr lang="zh-CN" altLang="en-US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authority</a:t>
            </a:r>
            <a:r>
              <a:rPr lang="zh-CN" altLang="en-US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）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solidFill>
                  <a:srgbClr val="172B4D"/>
                </a:solidFill>
                <a:effectLst/>
              </a:rPr>
              <a:t>	bitbucket.org:8labteam/</a:t>
            </a:r>
            <a:r>
              <a:rPr lang="en-US" altLang="zh-CN" dirty="0" err="1">
                <a:solidFill>
                  <a:srgbClr val="172B4D"/>
                </a:solidFill>
                <a:effectLst/>
              </a:rPr>
              <a:t>octa_oauth_server.git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solidFill>
                  <a:srgbClr val="172B4D"/>
                </a:solidFill>
                <a:effectLst/>
              </a:rPr>
              <a:t>集结基础（</a:t>
            </a:r>
            <a:r>
              <a:rPr lang="en-US" altLang="zh-CN" dirty="0">
                <a:solidFill>
                  <a:srgbClr val="172B4D"/>
                </a:solidFill>
                <a:effectLst/>
              </a:rPr>
              <a:t>concentration</a:t>
            </a:r>
            <a:r>
              <a:rPr lang="zh-CN" altLang="en-US" dirty="0">
                <a:solidFill>
                  <a:srgbClr val="172B4D"/>
                </a:solidFill>
                <a:effectLst/>
              </a:rPr>
              <a:t>）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solidFill>
                  <a:srgbClr val="172B4D"/>
                </a:solidFill>
                <a:effectLst/>
              </a:rPr>
              <a:t>	bitbucket.org:8labteam/octa_8lab_deploy_ubt18_k8s.git</a:t>
            </a:r>
            <a:endParaRPr lang="en-US" altLang="zh-CN" dirty="0"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6D5DC1-E7B0-8D68-AC60-187C8071206C}"/>
              </a:ext>
            </a:extLst>
          </p:cNvPr>
          <p:cNvSpPr txBox="1"/>
          <p:nvPr/>
        </p:nvSpPr>
        <p:spPr>
          <a:xfrm>
            <a:off x="6820394" y="869124"/>
            <a:ext cx="2030681" cy="464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50"/>
              </a:lnSpc>
              <a:buClr>
                <a:srgbClr val="0099D1"/>
              </a:buClr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基础资源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</a:p>
        </p:txBody>
      </p:sp>
    </p:spTree>
    <p:extLst>
      <p:ext uri="{BB962C8B-B14F-4D97-AF65-F5344CB8AC3E}">
        <p14:creationId xmlns:p14="http://schemas.microsoft.com/office/powerpoint/2010/main" val="312823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平行四边形 154"/>
          <p:cNvSpPr/>
          <p:nvPr/>
        </p:nvSpPr>
        <p:spPr>
          <a:xfrm rot="599119">
            <a:off x="139408" y="5545187"/>
            <a:ext cx="2302815" cy="440489"/>
          </a:xfrm>
          <a:prstGeom prst="parallelogram">
            <a:avLst>
              <a:gd name="adj" fmla="val 140198"/>
            </a:avLst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13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4200000" scaled="0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标题 88">
            <a:extLst>
              <a:ext uri="{FF2B5EF4-FFF2-40B4-BE49-F238E27FC236}">
                <a16:creationId xmlns:a16="http://schemas.microsoft.com/office/drawing/2014/main" id="{28ECCBAA-CD08-B24C-B1B0-40B5614A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/>
                <a:ea typeface="Microsoft YaHei" charset="-122"/>
                <a:cs typeface="Arial"/>
              </a:rPr>
              <a:t>实现目标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F41DFF-3B59-415C-D79D-195449EB754A}"/>
              </a:ext>
            </a:extLst>
          </p:cNvPr>
          <p:cNvSpPr txBox="1"/>
          <p:nvPr/>
        </p:nvSpPr>
        <p:spPr>
          <a:xfrm>
            <a:off x="1530652" y="1951671"/>
            <a:ext cx="71286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实现技术变现</a:t>
            </a:r>
            <a:endParaRPr lang="en-US" altLang="zh-CN" dirty="0">
              <a:solidFill>
                <a:srgbClr val="FFC000"/>
              </a:solidFill>
              <a:effectLst/>
            </a:endParaRPr>
          </a:p>
          <a:p>
            <a:pPr algn="l"/>
            <a:r>
              <a:rPr lang="zh-CN" altLang="en-US" dirty="0">
                <a:solidFill>
                  <a:srgbClr val="FFC000"/>
                </a:solidFill>
                <a:effectLst/>
              </a:rPr>
              <a:t>提供企业级服务，</a:t>
            </a:r>
            <a:r>
              <a:rPr lang="zh-CN" altLang="en-US" dirty="0">
                <a:solidFill>
                  <a:srgbClr val="FFC000"/>
                </a:solidFill>
              </a:rPr>
              <a:t>合作项目进行推动，以技术在项目深耕</a:t>
            </a:r>
            <a:endParaRPr lang="en-US" altLang="zh-CN" dirty="0">
              <a:solidFill>
                <a:srgbClr val="FFC000"/>
              </a:solidFill>
            </a:endParaRPr>
          </a:p>
          <a:p>
            <a:pPr marL="342900" indent="-342900" algn="l">
              <a:buAutoNum type="arabicPeriod"/>
            </a:pPr>
            <a:endParaRPr lang="en-US" altLang="zh-CN" dirty="0">
              <a:solidFill>
                <a:srgbClr val="FFC000"/>
              </a:solidFill>
            </a:endParaRPr>
          </a:p>
          <a:p>
            <a:pPr algn="l"/>
            <a:r>
              <a:rPr lang="zh-CN" alt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实现品牌影响力</a:t>
            </a:r>
            <a:endParaRPr lang="en-US" altLang="zh-CN" b="1" u="sng" dirty="0">
              <a:solidFill>
                <a:schemeClr val="accent1"/>
              </a:solidFill>
            </a:endParaRPr>
          </a:p>
          <a:p>
            <a:pPr algn="l"/>
            <a:r>
              <a:rPr lang="zh-CN" altLang="en-US" dirty="0">
                <a:solidFill>
                  <a:schemeClr val="accent1"/>
                </a:solidFill>
                <a:effectLst/>
              </a:rPr>
              <a:t>技术社区形成，聚合技术人员的对接和使用，提升开源技术实力，推广规范和</a:t>
            </a:r>
            <a:r>
              <a:rPr lang="zh-CN" altLang="en-US" dirty="0">
                <a:solidFill>
                  <a:schemeClr val="accent1"/>
                </a:solidFill>
              </a:rPr>
              <a:t>标准累积</a:t>
            </a:r>
            <a:r>
              <a:rPr lang="zh-CN" altLang="en-US" dirty="0">
                <a:solidFill>
                  <a:schemeClr val="accent1"/>
                </a:solidFill>
                <a:effectLst/>
              </a:rPr>
              <a:t>，吸引更多业内爱好者加入</a:t>
            </a:r>
            <a:endParaRPr lang="en-US" altLang="zh-CN" dirty="0">
              <a:solidFill>
                <a:schemeClr val="accent1"/>
              </a:solidFill>
              <a:effectLst/>
            </a:endParaRPr>
          </a:p>
          <a:p>
            <a:pPr marL="342900" indent="-342900" algn="l">
              <a:buAutoNum type="arabicPeriod"/>
            </a:pPr>
            <a:endParaRPr lang="en-US" altLang="zh-CN" dirty="0">
              <a:solidFill>
                <a:schemeClr val="accent1"/>
              </a:solidFill>
              <a:effectLst/>
            </a:endParaRPr>
          </a:p>
          <a:p>
            <a:pPr algn="l"/>
            <a:r>
              <a:rPr lang="zh-CN" alt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</a:t>
            </a:r>
            <a:r>
              <a:rPr lang="en-US" altLang="zh-CN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zh-CN" alt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基建变革</a:t>
            </a:r>
            <a:endParaRPr lang="en-US" altLang="zh-CN" b="1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CN" altLang="en-US" dirty="0">
                <a:solidFill>
                  <a:schemeClr val="accent2"/>
                </a:solidFill>
              </a:rPr>
              <a:t>面对最终所需用户，针对中小企业，提供所见即所得的使用场景，缩减人员成本，精确资源使用，节省投入</a:t>
            </a:r>
            <a:endParaRPr lang="zh-CN" altLang="en-US" dirty="0">
              <a:solidFill>
                <a:schemeClr val="accent2"/>
              </a:solidFill>
              <a:effectLst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CEFC2E-8211-454A-3D4B-1BCA6B081362}"/>
              </a:ext>
            </a:extLst>
          </p:cNvPr>
          <p:cNvSpPr txBox="1"/>
          <p:nvPr/>
        </p:nvSpPr>
        <p:spPr>
          <a:xfrm>
            <a:off x="6356160" y="1232125"/>
            <a:ext cx="3625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商业投放，初版的方向实现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677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AC81E5F1-A515-0977-4BED-1F9C9A76F5EB}"/>
              </a:ext>
            </a:extLst>
          </p:cNvPr>
          <p:cNvSpPr/>
          <p:nvPr/>
        </p:nvSpPr>
        <p:spPr>
          <a:xfrm>
            <a:off x="2961929" y="1467931"/>
            <a:ext cx="3729212" cy="14147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案例场景</a:t>
            </a:r>
          </a:p>
        </p:txBody>
      </p:sp>
      <p:pic>
        <p:nvPicPr>
          <p:cNvPr id="1026" name="Picture 2" descr="蘑菇头尴尬-表情包大全-搞笑动图表情">
            <a:extLst>
              <a:ext uri="{FF2B5EF4-FFF2-40B4-BE49-F238E27FC236}">
                <a16:creationId xmlns:a16="http://schemas.microsoft.com/office/drawing/2014/main" id="{A7333B01-DAC7-6780-D51A-D1AA0715A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86" y="2014251"/>
            <a:ext cx="1414749" cy="14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25DE8B3-FA40-34B5-13AE-CD6843F9F530}"/>
              </a:ext>
            </a:extLst>
          </p:cNvPr>
          <p:cNvSpPr txBox="1"/>
          <p:nvPr/>
        </p:nvSpPr>
        <p:spPr>
          <a:xfrm>
            <a:off x="3414995" y="1735506"/>
            <a:ext cx="3276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项目经理：</a:t>
            </a:r>
          </a:p>
          <a:p>
            <a:r>
              <a:rPr lang="zh-CN" altLang="en-US" dirty="0">
                <a:effectLst/>
              </a:rPr>
              <a:t>这个项目要尽快上线，不能和上次一样搞半年</a:t>
            </a:r>
          </a:p>
          <a:p>
            <a:endParaRPr lang="zh-CN" altLang="en-US" dirty="0"/>
          </a:p>
        </p:txBody>
      </p:sp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9ABC6225-215D-FC41-D856-4BCF5B729780}"/>
              </a:ext>
            </a:extLst>
          </p:cNvPr>
          <p:cNvSpPr/>
          <p:nvPr/>
        </p:nvSpPr>
        <p:spPr>
          <a:xfrm rot="10800000">
            <a:off x="5100810" y="3707744"/>
            <a:ext cx="4307594" cy="1800689"/>
          </a:xfrm>
          <a:prstGeom prst="wedgeEllipse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DBE2C7-FBF2-4BC9-6659-26AF8D00202A}"/>
              </a:ext>
            </a:extLst>
          </p:cNvPr>
          <p:cNvSpPr txBox="1"/>
          <p:nvPr/>
        </p:nvSpPr>
        <p:spPr>
          <a:xfrm>
            <a:off x="5523923" y="4016665"/>
            <a:ext cx="3461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产品：</a:t>
            </a:r>
          </a:p>
          <a:p>
            <a:pPr algn="l"/>
            <a:r>
              <a:rPr lang="zh-CN" altLang="en-US" dirty="0">
                <a:effectLst/>
              </a:rPr>
              <a:t>这个需求，和我上家公司一样的，肯定没问题</a:t>
            </a:r>
          </a:p>
          <a:p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ACBCA35-9B98-A718-EC6E-574131172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771" y="2882681"/>
            <a:ext cx="2060322" cy="202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8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C6E8EF5E-5E35-B38E-5AD6-C22EC95A88D3}"/>
              </a:ext>
            </a:extLst>
          </p:cNvPr>
          <p:cNvSpPr/>
          <p:nvPr/>
        </p:nvSpPr>
        <p:spPr>
          <a:xfrm>
            <a:off x="1021584" y="1372385"/>
            <a:ext cx="206032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rgbClr val="FFC000"/>
                  </a:solidFill>
                </a:ln>
                <a:effectLst/>
              </a:rPr>
              <a:t>凌晨</a:t>
            </a:r>
            <a:r>
              <a:rPr lang="en-US" altLang="zh-CN" dirty="0">
                <a:ln>
                  <a:solidFill>
                    <a:srgbClr val="FFC000"/>
                  </a:solidFill>
                </a:ln>
                <a:effectLst/>
              </a:rPr>
              <a:t>2</a:t>
            </a:r>
            <a:r>
              <a:rPr lang="zh-CN" altLang="en-US" dirty="0">
                <a:ln>
                  <a:solidFill>
                    <a:srgbClr val="FFC000"/>
                  </a:solidFill>
                </a:ln>
                <a:effectLst/>
              </a:rPr>
              <a:t>点</a:t>
            </a:r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AC81E5F1-A515-0977-4BED-1F9C9A76F5EB}"/>
              </a:ext>
            </a:extLst>
          </p:cNvPr>
          <p:cNvSpPr/>
          <p:nvPr/>
        </p:nvSpPr>
        <p:spPr>
          <a:xfrm rot="11816511">
            <a:off x="6910673" y="2208240"/>
            <a:ext cx="3908643" cy="1479606"/>
          </a:xfrm>
          <a:prstGeom prst="wedgeEllipse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案例场景</a:t>
            </a:r>
          </a:p>
        </p:txBody>
      </p:sp>
      <p:pic>
        <p:nvPicPr>
          <p:cNvPr id="1026" name="Picture 2" descr="蘑菇头尴尬-表情包大全-搞笑动图表情">
            <a:extLst>
              <a:ext uri="{FF2B5EF4-FFF2-40B4-BE49-F238E27FC236}">
                <a16:creationId xmlns:a16="http://schemas.microsoft.com/office/drawing/2014/main" id="{A7333B01-DAC7-6780-D51A-D1AA0715A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84" y="4408407"/>
            <a:ext cx="1414749" cy="14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9ABC6225-215D-FC41-D856-4BCF5B729780}"/>
              </a:ext>
            </a:extLst>
          </p:cNvPr>
          <p:cNvSpPr/>
          <p:nvPr/>
        </p:nvSpPr>
        <p:spPr>
          <a:xfrm rot="265396">
            <a:off x="1397282" y="3111471"/>
            <a:ext cx="4307594" cy="1800689"/>
          </a:xfrm>
          <a:prstGeom prst="wedgeEllipse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DBE2C7-FBF2-4BC9-6659-26AF8D00202A}"/>
              </a:ext>
            </a:extLst>
          </p:cNvPr>
          <p:cNvSpPr txBox="1"/>
          <p:nvPr/>
        </p:nvSpPr>
        <p:spPr>
          <a:xfrm>
            <a:off x="1821366" y="3481356"/>
            <a:ext cx="3750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产品：</a:t>
            </a:r>
          </a:p>
          <a:p>
            <a:pPr algn="l"/>
            <a:r>
              <a:rPr lang="zh-CN" altLang="en-US" dirty="0"/>
              <a:t>我出了个需求，你们看一下如何实现，建了个群，大家随时沟通</a:t>
            </a: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0B619C7E-09FD-F852-1244-3143D72F61D4}"/>
              </a:ext>
            </a:extLst>
          </p:cNvPr>
          <p:cNvSpPr/>
          <p:nvPr/>
        </p:nvSpPr>
        <p:spPr>
          <a:xfrm rot="11816511">
            <a:off x="6208834" y="5119448"/>
            <a:ext cx="4299437" cy="1414750"/>
          </a:xfrm>
          <a:prstGeom prst="wedgeEllipse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C9988A-0D58-B813-75E1-9B0360D3D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961" y="1289679"/>
            <a:ext cx="1020118" cy="10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125FECB-E7F3-4062-B16D-A575A76D4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979" y="4325414"/>
            <a:ext cx="1020118" cy="10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3FB3275-DEA4-918F-03FC-C0F99023670A}"/>
              </a:ext>
            </a:extLst>
          </p:cNvPr>
          <p:cNvSpPr txBox="1"/>
          <p:nvPr/>
        </p:nvSpPr>
        <p:spPr>
          <a:xfrm>
            <a:off x="7582837" y="2180467"/>
            <a:ext cx="2713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后端：</a:t>
            </a:r>
          </a:p>
          <a:p>
            <a:pPr algn="l"/>
            <a:r>
              <a:rPr lang="zh-CN" altLang="en-US" dirty="0"/>
              <a:t>。。。那我去准备接口，把参考项目</a:t>
            </a:r>
            <a:r>
              <a:rPr lang="en-US" altLang="zh-CN" dirty="0"/>
              <a:t>GIT</a:t>
            </a:r>
            <a:r>
              <a:rPr lang="zh-CN" altLang="en-US" dirty="0"/>
              <a:t>地址发发一下吧。。。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E18569-6845-A4B8-1AA5-F70BE0DDE025}"/>
              </a:ext>
            </a:extLst>
          </p:cNvPr>
          <p:cNvSpPr txBox="1"/>
          <p:nvPr/>
        </p:nvSpPr>
        <p:spPr>
          <a:xfrm>
            <a:off x="6982359" y="5160319"/>
            <a:ext cx="2734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前端：</a:t>
            </a:r>
          </a:p>
          <a:p>
            <a:r>
              <a:rPr lang="zh-CN" altLang="en-US" dirty="0"/>
              <a:t>。。。前端写完，需要联调，不会现在去公司吧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908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C6E8EF5E-5E35-B38E-5AD6-C22EC95A88D3}"/>
              </a:ext>
            </a:extLst>
          </p:cNvPr>
          <p:cNvSpPr/>
          <p:nvPr/>
        </p:nvSpPr>
        <p:spPr>
          <a:xfrm>
            <a:off x="1345275" y="1384380"/>
            <a:ext cx="206032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rgbClr val="FFC000"/>
                  </a:solidFill>
                </a:ln>
                <a:effectLst/>
              </a:rPr>
              <a:t>进行账号授权，开启远程联调</a:t>
            </a:r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AC81E5F1-A515-0977-4BED-1F9C9A76F5EB}"/>
              </a:ext>
            </a:extLst>
          </p:cNvPr>
          <p:cNvSpPr/>
          <p:nvPr/>
        </p:nvSpPr>
        <p:spPr>
          <a:xfrm rot="11816511">
            <a:off x="6910673" y="2208240"/>
            <a:ext cx="3908643" cy="1479606"/>
          </a:xfrm>
          <a:prstGeom prst="wedgeEllipse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案例场景</a:t>
            </a:r>
          </a:p>
        </p:txBody>
      </p:sp>
      <p:pic>
        <p:nvPicPr>
          <p:cNvPr id="1026" name="Picture 2" descr="蘑菇头尴尬-表情包大全-搞笑动图表情">
            <a:extLst>
              <a:ext uri="{FF2B5EF4-FFF2-40B4-BE49-F238E27FC236}">
                <a16:creationId xmlns:a16="http://schemas.microsoft.com/office/drawing/2014/main" id="{A7333B01-DAC7-6780-D51A-D1AA0715A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84" y="4408407"/>
            <a:ext cx="1414749" cy="14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9ABC6225-215D-FC41-D856-4BCF5B729780}"/>
              </a:ext>
            </a:extLst>
          </p:cNvPr>
          <p:cNvSpPr/>
          <p:nvPr/>
        </p:nvSpPr>
        <p:spPr>
          <a:xfrm rot="265396">
            <a:off x="1397282" y="3111471"/>
            <a:ext cx="4307594" cy="1800689"/>
          </a:xfrm>
          <a:prstGeom prst="wedgeEllipse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DBE2C7-FBF2-4BC9-6659-26AF8D00202A}"/>
              </a:ext>
            </a:extLst>
          </p:cNvPr>
          <p:cNvSpPr txBox="1"/>
          <p:nvPr/>
        </p:nvSpPr>
        <p:spPr>
          <a:xfrm>
            <a:off x="1821366" y="3481356"/>
            <a:ext cx="3750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产品：</a:t>
            </a:r>
          </a:p>
          <a:p>
            <a:pPr algn="l"/>
            <a:r>
              <a:rPr lang="zh-CN" altLang="en-US" dirty="0">
                <a:effectLst/>
              </a:rPr>
              <a:t>上神器，我开启</a:t>
            </a:r>
            <a:r>
              <a:rPr lang="en-US" altLang="zh-CN" dirty="0">
                <a:effectLst/>
              </a:rPr>
              <a:t>WK</a:t>
            </a:r>
            <a:r>
              <a:rPr lang="zh-CN" altLang="en-US" dirty="0">
                <a:effectLst/>
              </a:rPr>
              <a:t>的调试环境，分授权</a:t>
            </a:r>
            <a:r>
              <a:rPr lang="en-US" altLang="zh-CN" dirty="0">
                <a:effectLst/>
              </a:rPr>
              <a:t>DEV_A  DEV_B</a:t>
            </a:r>
            <a:r>
              <a:rPr lang="zh-CN" altLang="en-US" dirty="0">
                <a:effectLst/>
              </a:rPr>
              <a:t>账号了。。。</a:t>
            </a: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0B619C7E-09FD-F852-1244-3143D72F61D4}"/>
              </a:ext>
            </a:extLst>
          </p:cNvPr>
          <p:cNvSpPr/>
          <p:nvPr/>
        </p:nvSpPr>
        <p:spPr>
          <a:xfrm rot="11816511">
            <a:off x="6208834" y="5119448"/>
            <a:ext cx="4299437" cy="1414750"/>
          </a:xfrm>
          <a:prstGeom prst="wedgeEllipse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C9988A-0D58-B813-75E1-9B0360D3D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961" y="1289679"/>
            <a:ext cx="1020118" cy="10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125FECB-E7F3-4062-B16D-A575A76D4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979" y="4325414"/>
            <a:ext cx="1020118" cy="10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3FB3275-DEA4-918F-03FC-C0F99023670A}"/>
              </a:ext>
            </a:extLst>
          </p:cNvPr>
          <p:cNvSpPr txBox="1"/>
          <p:nvPr/>
        </p:nvSpPr>
        <p:spPr>
          <a:xfrm>
            <a:off x="7582837" y="2180467"/>
            <a:ext cx="2713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后端：</a:t>
            </a:r>
          </a:p>
          <a:p>
            <a:pPr algn="l"/>
            <a:r>
              <a:rPr lang="zh-CN" altLang="en-US" dirty="0"/>
              <a:t>。。。咔咔。。</a:t>
            </a:r>
            <a:r>
              <a:rPr lang="en-US" altLang="zh-CN" dirty="0"/>
              <a:t> CLONE</a:t>
            </a:r>
            <a:r>
              <a:rPr lang="zh-CN" altLang="en-US" dirty="0"/>
              <a:t>新建项目了。。。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E18569-6845-A4B8-1AA5-F70BE0DDE025}"/>
              </a:ext>
            </a:extLst>
          </p:cNvPr>
          <p:cNvSpPr txBox="1"/>
          <p:nvPr/>
        </p:nvSpPr>
        <p:spPr>
          <a:xfrm>
            <a:off x="6982359" y="5160319"/>
            <a:ext cx="2734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前端：</a:t>
            </a:r>
          </a:p>
          <a:p>
            <a:r>
              <a:rPr lang="zh-CN" altLang="en-US" dirty="0"/>
              <a:t>。。。</a:t>
            </a:r>
            <a:r>
              <a:rPr lang="en-US" altLang="zh-CN" dirty="0"/>
              <a:t> BUILD</a:t>
            </a:r>
            <a:r>
              <a:rPr lang="zh-CN" altLang="en-US" dirty="0"/>
              <a:t>提交，发布联调访问了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246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C6E8EF5E-5E35-B38E-5AD6-C22EC95A88D3}"/>
              </a:ext>
            </a:extLst>
          </p:cNvPr>
          <p:cNvSpPr/>
          <p:nvPr/>
        </p:nvSpPr>
        <p:spPr>
          <a:xfrm>
            <a:off x="1406172" y="1359734"/>
            <a:ext cx="206032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rgbClr val="FFC000"/>
                  </a:solidFill>
                </a:ln>
                <a:effectLst/>
              </a:rPr>
              <a:t>调试开发完成</a:t>
            </a:r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AC81E5F1-A515-0977-4BED-1F9C9A76F5EB}"/>
              </a:ext>
            </a:extLst>
          </p:cNvPr>
          <p:cNvSpPr/>
          <p:nvPr/>
        </p:nvSpPr>
        <p:spPr>
          <a:xfrm rot="11816511">
            <a:off x="6910673" y="2208240"/>
            <a:ext cx="3908643" cy="1479606"/>
          </a:xfrm>
          <a:prstGeom prst="wedgeEllipse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案例场景</a:t>
            </a:r>
          </a:p>
        </p:txBody>
      </p:sp>
      <p:pic>
        <p:nvPicPr>
          <p:cNvPr id="1026" name="Picture 2" descr="蘑菇头尴尬-表情包大全-搞笑动图表情">
            <a:extLst>
              <a:ext uri="{FF2B5EF4-FFF2-40B4-BE49-F238E27FC236}">
                <a16:creationId xmlns:a16="http://schemas.microsoft.com/office/drawing/2014/main" id="{A7333B01-DAC7-6780-D51A-D1AA0715A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84" y="4408407"/>
            <a:ext cx="1414749" cy="14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9ABC6225-215D-FC41-D856-4BCF5B729780}"/>
              </a:ext>
            </a:extLst>
          </p:cNvPr>
          <p:cNvSpPr/>
          <p:nvPr/>
        </p:nvSpPr>
        <p:spPr>
          <a:xfrm rot="265396">
            <a:off x="1397282" y="3111471"/>
            <a:ext cx="4307594" cy="1800689"/>
          </a:xfrm>
          <a:prstGeom prst="wedgeEllipse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DBE2C7-FBF2-4BC9-6659-26AF8D00202A}"/>
              </a:ext>
            </a:extLst>
          </p:cNvPr>
          <p:cNvSpPr txBox="1"/>
          <p:nvPr/>
        </p:nvSpPr>
        <p:spPr>
          <a:xfrm>
            <a:off x="1821366" y="3481356"/>
            <a:ext cx="3750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产品：</a:t>
            </a:r>
          </a:p>
          <a:p>
            <a:pPr algn="l"/>
            <a:r>
              <a:rPr lang="zh-CN" altLang="en-US" dirty="0">
                <a:effectLst/>
              </a:rPr>
              <a:t>我看一下</a:t>
            </a:r>
            <a:r>
              <a:rPr lang="en-US" altLang="zh-CN" dirty="0"/>
              <a:t>REPO</a:t>
            </a:r>
            <a:r>
              <a:rPr lang="zh-CN" altLang="en-US" dirty="0"/>
              <a:t>。。。没问题，就开启</a:t>
            </a:r>
            <a:r>
              <a:rPr lang="en-US" altLang="zh-CN" dirty="0"/>
              <a:t>BUILD </a:t>
            </a:r>
            <a:r>
              <a:rPr lang="zh-CN" altLang="en-US" dirty="0"/>
              <a:t>准备测试资源启动鸟。。。</a:t>
            </a:r>
            <a:endParaRPr lang="zh-CN" altLang="en-US" dirty="0">
              <a:effectLst/>
            </a:endParaRP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0B619C7E-09FD-F852-1244-3143D72F61D4}"/>
              </a:ext>
            </a:extLst>
          </p:cNvPr>
          <p:cNvSpPr/>
          <p:nvPr/>
        </p:nvSpPr>
        <p:spPr>
          <a:xfrm rot="11816511">
            <a:off x="6208834" y="5119448"/>
            <a:ext cx="4299437" cy="1414750"/>
          </a:xfrm>
          <a:prstGeom prst="wedgeEllipse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C9988A-0D58-B813-75E1-9B0360D3D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961" y="1289679"/>
            <a:ext cx="1020118" cy="10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125FECB-E7F3-4062-B16D-A575A76D4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979" y="4325414"/>
            <a:ext cx="1020118" cy="10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3FB3275-DEA4-918F-03FC-C0F99023670A}"/>
              </a:ext>
            </a:extLst>
          </p:cNvPr>
          <p:cNvSpPr txBox="1"/>
          <p:nvPr/>
        </p:nvSpPr>
        <p:spPr>
          <a:xfrm>
            <a:off x="7582837" y="2180467"/>
            <a:ext cx="2713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后端：</a:t>
            </a:r>
          </a:p>
          <a:p>
            <a:pPr algn="l"/>
            <a:r>
              <a:rPr lang="zh-CN" altLang="en-US" dirty="0"/>
              <a:t>。。。调试功能看起来</a:t>
            </a:r>
            <a:r>
              <a:rPr lang="en-US" altLang="zh-CN" dirty="0"/>
              <a:t>OK</a:t>
            </a:r>
            <a:r>
              <a:rPr lang="zh-CN" altLang="en-US" dirty="0"/>
              <a:t>了，产品大神确认吧。。。</a:t>
            </a:r>
            <a:r>
              <a:rPr lang="en-US" altLang="zh-CN" dirty="0"/>
              <a:t>GIT</a:t>
            </a:r>
            <a:r>
              <a:rPr lang="zh-CN" altLang="en-US" dirty="0"/>
              <a:t>已提交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E18569-6845-A4B8-1AA5-F70BE0DDE025}"/>
              </a:ext>
            </a:extLst>
          </p:cNvPr>
          <p:cNvSpPr txBox="1"/>
          <p:nvPr/>
        </p:nvSpPr>
        <p:spPr>
          <a:xfrm>
            <a:off x="6982359" y="5160319"/>
            <a:ext cx="2734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前端：</a:t>
            </a:r>
          </a:p>
          <a:p>
            <a:r>
              <a:rPr lang="zh-CN" altLang="en-US" dirty="0"/>
              <a:t>。。。</a:t>
            </a:r>
            <a:r>
              <a:rPr lang="en-US" altLang="zh-CN" dirty="0"/>
              <a:t> </a:t>
            </a:r>
            <a:r>
              <a:rPr lang="zh-CN" altLang="en-US" dirty="0"/>
              <a:t>我也提交了，并且有新的</a:t>
            </a:r>
            <a:r>
              <a:rPr lang="en-US" altLang="zh-CN" dirty="0"/>
              <a:t>BUILD 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866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平行四边形 154"/>
          <p:cNvSpPr/>
          <p:nvPr/>
        </p:nvSpPr>
        <p:spPr>
          <a:xfrm rot="599119">
            <a:off x="139408" y="5545187"/>
            <a:ext cx="2302815" cy="440489"/>
          </a:xfrm>
          <a:prstGeom prst="parallelogram">
            <a:avLst>
              <a:gd name="adj" fmla="val 140198"/>
            </a:avLst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13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4200000" scaled="0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5" name="组 44"/>
          <p:cNvGrpSpPr/>
          <p:nvPr/>
        </p:nvGrpSpPr>
        <p:grpSpPr>
          <a:xfrm>
            <a:off x="4336061" y="743912"/>
            <a:ext cx="1461610" cy="520375"/>
            <a:chOff x="2628054" y="1040496"/>
            <a:chExt cx="1461610" cy="520375"/>
          </a:xfrm>
        </p:grpSpPr>
        <p:sp>
          <p:nvSpPr>
            <p:cNvPr id="64" name="圆角矩形 63"/>
            <p:cNvSpPr/>
            <p:nvPr/>
          </p:nvSpPr>
          <p:spPr>
            <a:xfrm rot="16200000">
              <a:off x="3098671" y="569879"/>
              <a:ext cx="520375" cy="14616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16460" y="1120320"/>
              <a:ext cx="1260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镜像生成</a:t>
              </a:r>
              <a:endPara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5745809" y="743912"/>
            <a:ext cx="2134433" cy="520375"/>
            <a:chOff x="4037802" y="1040496"/>
            <a:chExt cx="2134433" cy="520375"/>
          </a:xfrm>
        </p:grpSpPr>
        <p:sp>
          <p:nvSpPr>
            <p:cNvPr id="73" name="圆角矩形 72"/>
            <p:cNvSpPr/>
            <p:nvPr/>
          </p:nvSpPr>
          <p:spPr>
            <a:xfrm rot="16200000">
              <a:off x="5181242" y="569879"/>
              <a:ext cx="520375" cy="14616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835075" y="1120320"/>
              <a:ext cx="1260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选择资源</a:t>
              </a:r>
              <a:endPara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037802" y="1276402"/>
              <a:ext cx="722661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7841769" y="743912"/>
            <a:ext cx="2121044" cy="520375"/>
            <a:chOff x="6133762" y="1040496"/>
            <a:chExt cx="2121044" cy="520375"/>
          </a:xfrm>
        </p:grpSpPr>
        <p:sp>
          <p:nvSpPr>
            <p:cNvPr id="76" name="圆角矩形 75"/>
            <p:cNvSpPr/>
            <p:nvPr/>
          </p:nvSpPr>
          <p:spPr>
            <a:xfrm rot="16200000">
              <a:off x="7263813" y="569879"/>
              <a:ext cx="520375" cy="14616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6892874" y="1120320"/>
              <a:ext cx="1260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自主发布</a:t>
              </a:r>
              <a:endPara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133762" y="1273349"/>
              <a:ext cx="722661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68" name="组 67"/>
          <p:cNvGrpSpPr/>
          <p:nvPr/>
        </p:nvGrpSpPr>
        <p:grpSpPr>
          <a:xfrm>
            <a:off x="9946091" y="743912"/>
            <a:ext cx="2099292" cy="520375"/>
            <a:chOff x="8238084" y="1040496"/>
            <a:chExt cx="2099292" cy="520375"/>
          </a:xfrm>
        </p:grpSpPr>
        <p:sp>
          <p:nvSpPr>
            <p:cNvPr id="70" name="圆角矩形 69"/>
            <p:cNvSpPr/>
            <p:nvPr/>
          </p:nvSpPr>
          <p:spPr>
            <a:xfrm rot="16200000">
              <a:off x="9346383" y="569879"/>
              <a:ext cx="520375" cy="14616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960745" y="1120320"/>
              <a:ext cx="1260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自动维护</a:t>
              </a:r>
              <a:endPara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8238084" y="1273273"/>
              <a:ext cx="722661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89" name="标题 88">
            <a:extLst>
              <a:ext uri="{FF2B5EF4-FFF2-40B4-BE49-F238E27FC236}">
                <a16:creationId xmlns:a16="http://schemas.microsoft.com/office/drawing/2014/main" id="{28ECCBAA-CD08-B24C-B1B0-40B5614A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>
                <a:latin typeface="Arial"/>
                <a:ea typeface="Microsoft YaHei" charset="-122"/>
                <a:cs typeface="Arial"/>
              </a:rPr>
              <a:t>核心技术理念</a:t>
            </a:r>
            <a:endParaRPr lang="zh-CN" altLang="en-US" dirty="0">
              <a:latin typeface="Arial"/>
              <a:ea typeface="Microsoft YaHei" charset="-122"/>
              <a:cs typeface="Arial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3B8E94-1B6C-0DC1-7FC2-41771C2B31CA}"/>
              </a:ext>
            </a:extLst>
          </p:cNvPr>
          <p:cNvSpPr txBox="1"/>
          <p:nvPr/>
        </p:nvSpPr>
        <p:spPr>
          <a:xfrm>
            <a:off x="4572752" y="1395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404040"/>
                </a:solidFill>
                <a:effectLst/>
              </a:rPr>
              <a:t>实现应用的所见即所得状态，摒弃主机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(</a:t>
            </a:r>
            <a:r>
              <a:rPr lang="zh-CN" altLang="en-US" dirty="0">
                <a:solidFill>
                  <a:srgbClr val="404040"/>
                </a:solidFill>
                <a:effectLst/>
              </a:rPr>
              <a:t>服务器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)</a:t>
            </a:r>
            <a:r>
              <a:rPr lang="zh-CN" altLang="en-US" dirty="0">
                <a:solidFill>
                  <a:srgbClr val="404040"/>
                </a:solidFill>
                <a:effectLst/>
              </a:rPr>
              <a:t>概念</a:t>
            </a:r>
            <a:endParaRPr lang="zh-CN" altLang="en-US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0A0D95-4CFD-BB16-DEE0-36353744E769}"/>
              </a:ext>
            </a:extLst>
          </p:cNvPr>
          <p:cNvSpPr/>
          <p:nvPr/>
        </p:nvSpPr>
        <p:spPr>
          <a:xfrm>
            <a:off x="1218022" y="2305381"/>
            <a:ext cx="5931414" cy="340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50"/>
              </a:lnSpc>
              <a:buClr>
                <a:srgbClr val="0099D1"/>
              </a:buClr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轻松使代码或应用，变为所见即所得服务状态，摒弃主机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  <a:p>
            <a:pPr>
              <a:lnSpc>
                <a:spcPts val="3250"/>
              </a:lnSpc>
              <a:buClr>
                <a:srgbClr val="0099D1"/>
              </a:buClr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调试，自由转化镜像，便于开发协作</a:t>
            </a:r>
          </a:p>
          <a:p>
            <a:pPr>
              <a:lnSpc>
                <a:spcPts val="3250"/>
              </a:lnSpc>
              <a:buClr>
                <a:srgbClr val="0099D1"/>
              </a:buClr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自由发布项目和资源使用，节省人员成本</a:t>
            </a:r>
          </a:p>
          <a:p>
            <a:pPr>
              <a:lnSpc>
                <a:spcPts val="3250"/>
              </a:lnSpc>
              <a:buClr>
                <a:srgbClr val="0099D1"/>
              </a:buClr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应用运行维护支持，自动且智能，资源消耗精确，节省资源开销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50"/>
              </a:lnSpc>
              <a:buClr>
                <a:srgbClr val="0099D1"/>
              </a:buClr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资源使用，运行状态，清晰直观，实施掌握应用状态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50"/>
              </a:lnSpc>
              <a:buClr>
                <a:srgbClr val="0099D1"/>
              </a:buClr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运行状态数据，一体化收集，匹配计算，输出经分结果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50"/>
              </a:lnSpc>
              <a:buClr>
                <a:srgbClr val="0099D1"/>
              </a:buClr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3250"/>
              </a:lnSpc>
              <a:spcAft>
                <a:spcPts val="0"/>
              </a:spcAft>
              <a:buClr>
                <a:srgbClr val="0099D1"/>
              </a:buClr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2EFCA2-B5F8-BDF7-1F90-89A078581FD0}"/>
              </a:ext>
            </a:extLst>
          </p:cNvPr>
          <p:cNvSpPr txBox="1"/>
          <p:nvPr/>
        </p:nvSpPr>
        <p:spPr>
          <a:xfrm>
            <a:off x="5154181" y="5093602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https://oscro.8lab.cn</a:t>
            </a:r>
            <a:r>
              <a:rPr lang="zh-CN" alt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5354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64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C6E8EF5E-5E35-B38E-5AD6-C22EC95A88D3}"/>
              </a:ext>
            </a:extLst>
          </p:cNvPr>
          <p:cNvSpPr/>
          <p:nvPr/>
        </p:nvSpPr>
        <p:spPr>
          <a:xfrm>
            <a:off x="1406172" y="1359734"/>
            <a:ext cx="206032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rgbClr val="FFC000"/>
                  </a:solidFill>
                </a:ln>
                <a:effectLst/>
              </a:rPr>
              <a:t>测试迭代确认</a:t>
            </a:r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AC81E5F1-A515-0977-4BED-1F9C9A76F5EB}"/>
              </a:ext>
            </a:extLst>
          </p:cNvPr>
          <p:cNvSpPr/>
          <p:nvPr/>
        </p:nvSpPr>
        <p:spPr>
          <a:xfrm rot="10800000">
            <a:off x="6928853" y="4542562"/>
            <a:ext cx="3908643" cy="988830"/>
          </a:xfrm>
          <a:prstGeom prst="wedgeEllipse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案例场景</a:t>
            </a:r>
          </a:p>
        </p:txBody>
      </p:sp>
      <p:pic>
        <p:nvPicPr>
          <p:cNvPr id="1026" name="Picture 2" descr="蘑菇头尴尬-表情包大全-搞笑动图表情">
            <a:extLst>
              <a:ext uri="{FF2B5EF4-FFF2-40B4-BE49-F238E27FC236}">
                <a16:creationId xmlns:a16="http://schemas.microsoft.com/office/drawing/2014/main" id="{A7333B01-DAC7-6780-D51A-D1AA0715A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97" y="3003413"/>
            <a:ext cx="1414749" cy="14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9ABC6225-215D-FC41-D856-4BCF5B729780}"/>
              </a:ext>
            </a:extLst>
          </p:cNvPr>
          <p:cNvSpPr/>
          <p:nvPr/>
        </p:nvSpPr>
        <p:spPr>
          <a:xfrm>
            <a:off x="2732123" y="2244531"/>
            <a:ext cx="4307594" cy="988829"/>
          </a:xfrm>
          <a:prstGeom prst="wedgeEllipse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DBE2C7-FBF2-4BC9-6659-26AF8D00202A}"/>
              </a:ext>
            </a:extLst>
          </p:cNvPr>
          <p:cNvSpPr txBox="1"/>
          <p:nvPr/>
        </p:nvSpPr>
        <p:spPr>
          <a:xfrm>
            <a:off x="3177865" y="2424823"/>
            <a:ext cx="3750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effectLst/>
              </a:rPr>
              <a:t>产品：</a:t>
            </a:r>
          </a:p>
          <a:p>
            <a:pPr algn="l"/>
            <a:r>
              <a:rPr lang="zh-CN" altLang="en-US" sz="1400" dirty="0">
                <a:effectLst/>
              </a:rPr>
              <a:t>测试，测试，这里的</a:t>
            </a:r>
            <a:r>
              <a:rPr lang="en-US" altLang="zh-CN" sz="1400" dirty="0">
                <a:effectLst/>
              </a:rPr>
              <a:t>REPO</a:t>
            </a:r>
            <a:r>
              <a:rPr lang="zh-CN" altLang="en-US" sz="1400" dirty="0">
                <a:effectLst/>
              </a:rPr>
              <a:t>，就交给你了</a:t>
            </a:r>
            <a:r>
              <a:rPr lang="zh-CN" altLang="en-US" sz="1400" dirty="0"/>
              <a:t>。。。</a:t>
            </a:r>
            <a:endParaRPr lang="zh-CN" altLang="en-US" sz="1400" dirty="0">
              <a:effectLst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FB3275-DEA4-918F-03FC-C0F99023670A}"/>
              </a:ext>
            </a:extLst>
          </p:cNvPr>
          <p:cNvSpPr txBox="1"/>
          <p:nvPr/>
        </p:nvSpPr>
        <p:spPr>
          <a:xfrm>
            <a:off x="7228710" y="4648799"/>
            <a:ext cx="3153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effectLst/>
              </a:rPr>
              <a:t>测试：</a:t>
            </a:r>
          </a:p>
          <a:p>
            <a:pPr algn="l"/>
            <a:r>
              <a:rPr lang="zh-CN" altLang="en-US" sz="1400" dirty="0"/>
              <a:t>。。。已通知开发，我去建个发布</a:t>
            </a:r>
            <a:r>
              <a:rPr lang="en-US" altLang="zh-CN" sz="1400" dirty="0"/>
              <a:t>JOB,   </a:t>
            </a:r>
            <a:r>
              <a:rPr lang="zh-CN" altLang="en-US" sz="1400" dirty="0"/>
              <a:t>开发改完，跑一下。。。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7CE531-C4CF-F092-9AC0-3F32683BF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795" y="2056913"/>
            <a:ext cx="1469535" cy="1285843"/>
          </a:xfrm>
          <a:prstGeom prst="rect">
            <a:avLst/>
          </a:prstGeom>
        </p:spPr>
      </p:pic>
      <p:sp>
        <p:nvSpPr>
          <p:cNvPr id="14" name="对话气泡: 椭圆形 13">
            <a:extLst>
              <a:ext uri="{FF2B5EF4-FFF2-40B4-BE49-F238E27FC236}">
                <a16:creationId xmlns:a16="http://schemas.microsoft.com/office/drawing/2014/main" id="{9A021ECD-556E-B15C-F3B5-276AE6F189DC}"/>
              </a:ext>
            </a:extLst>
          </p:cNvPr>
          <p:cNvSpPr/>
          <p:nvPr/>
        </p:nvSpPr>
        <p:spPr>
          <a:xfrm>
            <a:off x="3031979" y="4029302"/>
            <a:ext cx="4307594" cy="988829"/>
          </a:xfrm>
          <a:prstGeom prst="wedgeEllipse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34AE22-2015-7B98-7866-D16D301D57A3}"/>
              </a:ext>
            </a:extLst>
          </p:cNvPr>
          <p:cNvSpPr txBox="1"/>
          <p:nvPr/>
        </p:nvSpPr>
        <p:spPr>
          <a:xfrm>
            <a:off x="3477721" y="4209594"/>
            <a:ext cx="3750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effectLst/>
              </a:rPr>
              <a:t>产品：</a:t>
            </a:r>
          </a:p>
          <a:p>
            <a:pPr algn="l"/>
            <a:r>
              <a:rPr lang="zh-CN" altLang="en-US" sz="1400" dirty="0"/>
              <a:t>看起来。。。不符合要求，你赶紧提</a:t>
            </a:r>
            <a:r>
              <a:rPr lang="en-US" altLang="zh-CN" sz="1400" dirty="0"/>
              <a:t>BUG</a:t>
            </a:r>
            <a:endParaRPr lang="zh-CN" altLang="en-US" sz="1400" dirty="0">
              <a:effectLst/>
            </a:endParaRPr>
          </a:p>
        </p:txBody>
      </p:sp>
      <p:sp>
        <p:nvSpPr>
          <p:cNvPr id="16" name="对话气泡: 椭圆形 15">
            <a:extLst>
              <a:ext uri="{FF2B5EF4-FFF2-40B4-BE49-F238E27FC236}">
                <a16:creationId xmlns:a16="http://schemas.microsoft.com/office/drawing/2014/main" id="{A78226F4-4925-4178-FDB0-809B7DDAA139}"/>
              </a:ext>
            </a:extLst>
          </p:cNvPr>
          <p:cNvSpPr/>
          <p:nvPr/>
        </p:nvSpPr>
        <p:spPr>
          <a:xfrm rot="10800000">
            <a:off x="5992318" y="3155137"/>
            <a:ext cx="3908643" cy="1111302"/>
          </a:xfrm>
          <a:prstGeom prst="wedgeEllipse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D6D2802-B12A-7F35-FAF7-E73AD28324AD}"/>
              </a:ext>
            </a:extLst>
          </p:cNvPr>
          <p:cNvSpPr txBox="1"/>
          <p:nvPr/>
        </p:nvSpPr>
        <p:spPr>
          <a:xfrm>
            <a:off x="6715119" y="3212068"/>
            <a:ext cx="2713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effectLst/>
              </a:rPr>
              <a:t>测试：</a:t>
            </a:r>
          </a:p>
          <a:p>
            <a:pPr algn="l"/>
            <a:r>
              <a:rPr lang="zh-CN" altLang="en-US" sz="1400" dirty="0"/>
              <a:t>好的，  已经开启建立测试</a:t>
            </a:r>
            <a:r>
              <a:rPr lang="en-US" altLang="zh-CN" sz="1400" dirty="0"/>
              <a:t>APP</a:t>
            </a:r>
            <a:r>
              <a:rPr lang="zh-CN" altLang="en-US" sz="1400" dirty="0"/>
              <a:t>了。。。测试完了，你确认一下</a:t>
            </a:r>
          </a:p>
        </p:txBody>
      </p:sp>
      <p:sp>
        <p:nvSpPr>
          <p:cNvPr id="19" name="对话气泡: 椭圆形 18">
            <a:extLst>
              <a:ext uri="{FF2B5EF4-FFF2-40B4-BE49-F238E27FC236}">
                <a16:creationId xmlns:a16="http://schemas.microsoft.com/office/drawing/2014/main" id="{AF773C2E-49E1-9E71-A9B3-A439DACF399F}"/>
              </a:ext>
            </a:extLst>
          </p:cNvPr>
          <p:cNvSpPr/>
          <p:nvPr/>
        </p:nvSpPr>
        <p:spPr>
          <a:xfrm>
            <a:off x="3252539" y="5319658"/>
            <a:ext cx="4307594" cy="988829"/>
          </a:xfrm>
          <a:prstGeom prst="wedgeEllipse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33D728-1655-4CA1-3734-E8BB93A88ACE}"/>
              </a:ext>
            </a:extLst>
          </p:cNvPr>
          <p:cNvSpPr txBox="1"/>
          <p:nvPr/>
        </p:nvSpPr>
        <p:spPr>
          <a:xfrm>
            <a:off x="3698281" y="5499950"/>
            <a:ext cx="3750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effectLst/>
              </a:rPr>
              <a:t>产品：</a:t>
            </a:r>
          </a:p>
          <a:p>
            <a:pPr algn="l"/>
            <a:r>
              <a:rPr lang="zh-CN" altLang="en-US" sz="1400" dirty="0"/>
              <a:t>这个回看起来符合了，测试赶紧推送上线</a:t>
            </a:r>
            <a:endParaRPr lang="zh-CN" altLang="en-US" sz="1400" dirty="0">
              <a:effectLst/>
            </a:endParaRPr>
          </a:p>
        </p:txBody>
      </p:sp>
      <p:sp>
        <p:nvSpPr>
          <p:cNvPr id="21" name="对话气泡: 椭圆形 20">
            <a:extLst>
              <a:ext uri="{FF2B5EF4-FFF2-40B4-BE49-F238E27FC236}">
                <a16:creationId xmlns:a16="http://schemas.microsoft.com/office/drawing/2014/main" id="{570B3936-FDD8-3071-D186-CD09699CD62F}"/>
              </a:ext>
            </a:extLst>
          </p:cNvPr>
          <p:cNvSpPr/>
          <p:nvPr/>
        </p:nvSpPr>
        <p:spPr>
          <a:xfrm rot="10800000">
            <a:off x="7441686" y="5807516"/>
            <a:ext cx="3908643" cy="923683"/>
          </a:xfrm>
          <a:prstGeom prst="wedgeEllipse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966BAEF-EDD5-A80E-39E4-54BFF46F75F1}"/>
              </a:ext>
            </a:extLst>
          </p:cNvPr>
          <p:cNvSpPr txBox="1"/>
          <p:nvPr/>
        </p:nvSpPr>
        <p:spPr>
          <a:xfrm>
            <a:off x="7741544" y="5913753"/>
            <a:ext cx="3153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effectLst/>
              </a:rPr>
              <a:t>测试：</a:t>
            </a:r>
          </a:p>
          <a:p>
            <a:pPr algn="l"/>
            <a:r>
              <a:rPr lang="zh-CN" altLang="en-US" sz="1400" dirty="0"/>
              <a:t>遵命。。。</a:t>
            </a:r>
          </a:p>
        </p:txBody>
      </p:sp>
    </p:spTree>
    <p:extLst>
      <p:ext uri="{BB962C8B-B14F-4D97-AF65-F5344CB8AC3E}">
        <p14:creationId xmlns:p14="http://schemas.microsoft.com/office/powerpoint/2010/main" val="395717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7ACBCA35-9B98-A718-EC6E-57413117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519" y="4795950"/>
            <a:ext cx="1639153" cy="1611181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AC81E5F1-A515-0977-4BED-1F9C9A76F5EB}"/>
              </a:ext>
            </a:extLst>
          </p:cNvPr>
          <p:cNvSpPr/>
          <p:nvPr/>
        </p:nvSpPr>
        <p:spPr>
          <a:xfrm>
            <a:off x="4998959" y="3551578"/>
            <a:ext cx="3729212" cy="14147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案例场景</a:t>
            </a:r>
          </a:p>
        </p:txBody>
      </p:sp>
      <p:pic>
        <p:nvPicPr>
          <p:cNvPr id="1026" name="Picture 2" descr="蘑菇头尴尬-表情包大全-搞笑动图表情">
            <a:extLst>
              <a:ext uri="{FF2B5EF4-FFF2-40B4-BE49-F238E27FC236}">
                <a16:creationId xmlns:a16="http://schemas.microsoft.com/office/drawing/2014/main" id="{A7333B01-DAC7-6780-D51A-D1AA0715A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759" y="2120964"/>
            <a:ext cx="1414749" cy="14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25DE8B3-FA40-34B5-13AE-CD6843F9F530}"/>
              </a:ext>
            </a:extLst>
          </p:cNvPr>
          <p:cNvSpPr txBox="1"/>
          <p:nvPr/>
        </p:nvSpPr>
        <p:spPr>
          <a:xfrm>
            <a:off x="5304096" y="3841862"/>
            <a:ext cx="327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项目经理：</a:t>
            </a:r>
          </a:p>
          <a:p>
            <a:r>
              <a:rPr lang="zh-CN" altLang="en-US" dirty="0"/>
              <a:t>同意启动</a:t>
            </a:r>
          </a:p>
        </p:txBody>
      </p:sp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9ABC6225-215D-FC41-D856-4BCF5B729780}"/>
              </a:ext>
            </a:extLst>
          </p:cNvPr>
          <p:cNvSpPr/>
          <p:nvPr/>
        </p:nvSpPr>
        <p:spPr>
          <a:xfrm>
            <a:off x="1788232" y="2645317"/>
            <a:ext cx="3845293" cy="1231360"/>
          </a:xfrm>
          <a:prstGeom prst="wedgeEllipse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DBE2C7-FBF2-4BC9-6659-26AF8D00202A}"/>
              </a:ext>
            </a:extLst>
          </p:cNvPr>
          <p:cNvSpPr txBox="1"/>
          <p:nvPr/>
        </p:nvSpPr>
        <p:spPr>
          <a:xfrm>
            <a:off x="2172158" y="2953347"/>
            <a:ext cx="3461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effectLst/>
              </a:rPr>
              <a:t>产品：</a:t>
            </a:r>
          </a:p>
          <a:p>
            <a:pPr algn="l"/>
            <a:r>
              <a:rPr lang="zh-CN" altLang="en-US" sz="1400" dirty="0">
                <a:effectLst/>
              </a:rPr>
              <a:t>报告，项目开发测试，灰度完成，请求上线业务</a:t>
            </a:r>
            <a:endParaRPr lang="zh-CN" altLang="en-US" sz="14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A3021D9-163F-DE6F-4059-629786A79588}"/>
              </a:ext>
            </a:extLst>
          </p:cNvPr>
          <p:cNvSpPr/>
          <p:nvPr/>
        </p:nvSpPr>
        <p:spPr>
          <a:xfrm>
            <a:off x="1406172" y="1359734"/>
            <a:ext cx="213024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rgbClr val="FFC000"/>
                  </a:solidFill>
                </a:ln>
                <a:effectLst/>
              </a:rPr>
              <a:t>开启资源承载</a:t>
            </a:r>
            <a:r>
              <a:rPr lang="zh-CN" altLang="en-US" dirty="0">
                <a:ln>
                  <a:solidFill>
                    <a:srgbClr val="FFC000"/>
                  </a:solidFill>
                </a:ln>
              </a:rPr>
              <a:t>业务</a:t>
            </a:r>
            <a:endParaRPr lang="zh-CN" altLang="en-US" dirty="0">
              <a:ln>
                <a:solidFill>
                  <a:srgbClr val="FFC000"/>
                </a:solidFill>
              </a:ln>
              <a:effectLst/>
            </a:endParaRPr>
          </a:p>
        </p:txBody>
      </p:sp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B3F381D5-40FB-2180-64C1-0A27FE499AFC}"/>
              </a:ext>
            </a:extLst>
          </p:cNvPr>
          <p:cNvSpPr/>
          <p:nvPr/>
        </p:nvSpPr>
        <p:spPr>
          <a:xfrm>
            <a:off x="7729134" y="1359734"/>
            <a:ext cx="4094490" cy="1476471"/>
          </a:xfrm>
          <a:prstGeom prst="wedgeEllipse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CA3C3E-2EF2-EA63-2388-64ADAC64B0DC}"/>
              </a:ext>
            </a:extLst>
          </p:cNvPr>
          <p:cNvSpPr txBox="1"/>
          <p:nvPr/>
        </p:nvSpPr>
        <p:spPr>
          <a:xfrm>
            <a:off x="8358093" y="1751632"/>
            <a:ext cx="3349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effectLst/>
              </a:rPr>
              <a:t>产品：</a:t>
            </a:r>
          </a:p>
          <a:p>
            <a:pPr algn="l"/>
            <a:r>
              <a:rPr lang="zh-CN" altLang="en-US" sz="1400" dirty="0"/>
              <a:t>点击</a:t>
            </a:r>
            <a:r>
              <a:rPr lang="zh-CN" altLang="en-US" sz="1400" dirty="0">
                <a:effectLst/>
              </a:rPr>
              <a:t>啪啪啪。。。</a:t>
            </a:r>
            <a:r>
              <a:rPr lang="zh-CN" altLang="en-US" sz="1400" dirty="0"/>
              <a:t>这次需求，我就用了</a:t>
            </a:r>
            <a:r>
              <a:rPr lang="en-US" altLang="zh-CN" sz="1400" dirty="0"/>
              <a:t>3</a:t>
            </a:r>
            <a:r>
              <a:rPr lang="zh-CN" altLang="en-US" sz="1400" dirty="0"/>
              <a:t>天搞定啦</a:t>
            </a:r>
          </a:p>
        </p:txBody>
      </p:sp>
      <p:pic>
        <p:nvPicPr>
          <p:cNvPr id="8" name="Picture 2" descr="蘑菇头尴尬-表情包大全-搞笑动图表情">
            <a:extLst>
              <a:ext uri="{FF2B5EF4-FFF2-40B4-BE49-F238E27FC236}">
                <a16:creationId xmlns:a16="http://schemas.microsoft.com/office/drawing/2014/main" id="{9E707A04-58BB-EBD4-2AC2-C0C1B8739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72" y="3876677"/>
            <a:ext cx="1414749" cy="14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6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1">
            <a:extLst>
              <a:ext uri="{FF2B5EF4-FFF2-40B4-BE49-F238E27FC236}">
                <a16:creationId xmlns:a16="http://schemas.microsoft.com/office/drawing/2014/main" id="{10AE3BF8-4EE7-4442-8C1D-950E2A1DF6E6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</a:t>
            </a:r>
            <a:r>
              <a:rPr kumimoji="0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you.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0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487">
        <p:fade/>
      </p:transition>
    </mc:Choice>
    <mc:Fallback xmlns="">
      <p:transition spd="med" advTm="648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圆角矩形 15">
            <a:extLst>
              <a:ext uri="{FF2B5EF4-FFF2-40B4-BE49-F238E27FC236}">
                <a16:creationId xmlns:a16="http://schemas.microsoft.com/office/drawing/2014/main" id="{F5743615-30E9-4484-A332-901C5C0479E0}"/>
              </a:ext>
            </a:extLst>
          </p:cNvPr>
          <p:cNvSpPr/>
          <p:nvPr/>
        </p:nvSpPr>
        <p:spPr>
          <a:xfrm>
            <a:off x="4745687" y="1434426"/>
            <a:ext cx="5451609" cy="4652586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5400" cap="flat" cmpd="sng">
            <a:solidFill>
              <a:srgbClr val="98794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indent="0" algn="ctr">
              <a:buClr>
                <a:srgbClr val="000000"/>
              </a:buClr>
            </a:pP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081DC79-DF1A-496E-A6C7-D8763B09CF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80" y="2670887"/>
            <a:ext cx="876985" cy="998294"/>
          </a:xfrm>
          <a:prstGeom prst="rect">
            <a:avLst/>
          </a:prstGeom>
        </p:spPr>
      </p:pic>
      <p:sp>
        <p:nvSpPr>
          <p:cNvPr id="12" name="圆角矩形 133">
            <a:extLst>
              <a:ext uri="{FF2B5EF4-FFF2-40B4-BE49-F238E27FC236}">
                <a16:creationId xmlns:a16="http://schemas.microsoft.com/office/drawing/2014/main" id="{FB2BC651-E865-4E84-A6FA-C5F5B1914FD0}"/>
              </a:ext>
            </a:extLst>
          </p:cNvPr>
          <p:cNvSpPr/>
          <p:nvPr/>
        </p:nvSpPr>
        <p:spPr>
          <a:xfrm>
            <a:off x="898202" y="3609634"/>
            <a:ext cx="1270988" cy="29869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代码仓库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6AEA7B83-8B90-453D-A4C4-BBE3F6ED13D5}"/>
              </a:ext>
            </a:extLst>
          </p:cNvPr>
          <p:cNvSpPr txBox="1">
            <a:spLocks/>
          </p:cNvSpPr>
          <p:nvPr/>
        </p:nvSpPr>
        <p:spPr>
          <a:xfrm>
            <a:off x="850232" y="354932"/>
            <a:ext cx="9027694" cy="1305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Arial"/>
                <a:ea typeface="Microsoft YaHei" charset="-122"/>
                <a:cs typeface="Arial"/>
              </a:rPr>
              <a:t>架构设计实现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D162A85-F1B2-4BDA-A58A-2AD8879EE0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7024" y="3970096"/>
            <a:ext cx="1023047" cy="890684"/>
          </a:xfrm>
          <a:prstGeom prst="rect">
            <a:avLst/>
          </a:prstGeom>
        </p:spPr>
      </p:pic>
      <p:sp>
        <p:nvSpPr>
          <p:cNvPr id="20" name="圆角矩形 136">
            <a:extLst>
              <a:ext uri="{FF2B5EF4-FFF2-40B4-BE49-F238E27FC236}">
                <a16:creationId xmlns:a16="http://schemas.microsoft.com/office/drawing/2014/main" id="{F6E5FE9D-40BB-4D5F-AA8E-A6158403ED64}"/>
              </a:ext>
            </a:extLst>
          </p:cNvPr>
          <p:cNvSpPr/>
          <p:nvPr/>
        </p:nvSpPr>
        <p:spPr>
          <a:xfrm>
            <a:off x="2226198" y="4809948"/>
            <a:ext cx="1041961" cy="298693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镜像</a:t>
            </a:r>
            <a:r>
              <a:rPr kumimoji="1" lang="en-US" altLang="zh-CN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APP</a:t>
            </a:r>
            <a:r>
              <a:rPr kumimoji="1" lang="zh-CN" alt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服务（</a:t>
            </a:r>
            <a:r>
              <a:rPr kumimoji="1" lang="en-US" altLang="zh-CN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STORE</a:t>
            </a:r>
            <a:r>
              <a:rPr kumimoji="1" lang="zh-CN" alt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BF48835-E5C2-4DA1-9291-84430E0B84A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0298" y="1390115"/>
            <a:ext cx="1034069" cy="858111"/>
          </a:xfrm>
          <a:prstGeom prst="rect">
            <a:avLst/>
          </a:prstGeom>
        </p:spPr>
      </p:pic>
      <p:sp>
        <p:nvSpPr>
          <p:cNvPr id="22" name="圆角矩形 132">
            <a:extLst>
              <a:ext uri="{FF2B5EF4-FFF2-40B4-BE49-F238E27FC236}">
                <a16:creationId xmlns:a16="http://schemas.microsoft.com/office/drawing/2014/main" id="{F1BB2DAA-9022-4450-8A26-1014EFEC32E6}"/>
              </a:ext>
            </a:extLst>
          </p:cNvPr>
          <p:cNvSpPr/>
          <p:nvPr/>
        </p:nvSpPr>
        <p:spPr>
          <a:xfrm>
            <a:off x="3322687" y="2265790"/>
            <a:ext cx="1061680" cy="29869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管控</a:t>
            </a:r>
            <a:r>
              <a:rPr kumimoji="1" lang="en-US" altLang="zh-CN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Portal</a:t>
            </a:r>
            <a:endParaRPr kumimoji="1" lang="zh-CN" altLang="en-US" sz="1100" dirty="0">
              <a:solidFill>
                <a:schemeClr val="tx2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3" name="肘形连接符 19">
            <a:extLst>
              <a:ext uri="{FF2B5EF4-FFF2-40B4-BE49-F238E27FC236}">
                <a16:creationId xmlns:a16="http://schemas.microsoft.com/office/drawing/2014/main" id="{78FBF399-6791-4A8B-9E39-72B94835189A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2050765" y="1819171"/>
            <a:ext cx="1299533" cy="135086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肘形连接符 19">
            <a:extLst>
              <a:ext uri="{FF2B5EF4-FFF2-40B4-BE49-F238E27FC236}">
                <a16:creationId xmlns:a16="http://schemas.microsoft.com/office/drawing/2014/main" id="{5A0F451F-A8A9-4419-BFAB-5B03C43FA20C}"/>
              </a:ext>
            </a:extLst>
          </p:cNvPr>
          <p:cNvCxnSpPr>
            <a:cxnSpLocks/>
            <a:stCxn id="11" idx="2"/>
            <a:endCxn id="19" idx="1"/>
          </p:cNvCxnSpPr>
          <p:nvPr/>
        </p:nvCxnSpPr>
        <p:spPr>
          <a:xfrm rot="16200000" flipH="1">
            <a:off x="1556520" y="3724933"/>
            <a:ext cx="746257" cy="634751"/>
          </a:xfrm>
          <a:prstGeom prst="bentConnector2">
            <a:avLst/>
          </a:prstGeom>
          <a:ln w="31750" cap="rnd">
            <a:gradFill>
              <a:gsLst>
                <a:gs pos="0">
                  <a:srgbClr val="00A8D2"/>
                </a:gs>
                <a:gs pos="100000">
                  <a:srgbClr val="1EBAA3"/>
                </a:gs>
              </a:gsLst>
              <a:lin ang="5400000" scaled="1"/>
            </a:gradFill>
            <a:prstDash val="sysDot"/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19">
            <a:extLst>
              <a:ext uri="{FF2B5EF4-FFF2-40B4-BE49-F238E27FC236}">
                <a16:creationId xmlns:a16="http://schemas.microsoft.com/office/drawing/2014/main" id="{B6664C8B-CECF-40C0-BE15-7F55545057C5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 rot="5400000">
            <a:off x="2452006" y="2554769"/>
            <a:ext cx="1721870" cy="110878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肘形连接符 19">
            <a:extLst>
              <a:ext uri="{FF2B5EF4-FFF2-40B4-BE49-F238E27FC236}">
                <a16:creationId xmlns:a16="http://schemas.microsoft.com/office/drawing/2014/main" id="{F9412ECD-71DE-4B08-98A5-1ACCA522F098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3270071" y="3914412"/>
            <a:ext cx="1609370" cy="501026"/>
          </a:xfrm>
          <a:prstGeom prst="bentConnector3">
            <a:avLst>
              <a:gd name="adj1" fmla="val 50000"/>
            </a:avLst>
          </a:prstGeom>
          <a:ln w="31750" cap="rnd">
            <a:gradFill>
              <a:gsLst>
                <a:gs pos="0">
                  <a:srgbClr val="00A8D2"/>
                </a:gs>
                <a:gs pos="100000">
                  <a:srgbClr val="1EBAA3"/>
                </a:gs>
              </a:gsLst>
              <a:lin ang="5400000" scaled="1"/>
            </a:gradFill>
            <a:prstDash val="sysDot"/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EA7DE723-21FE-42FE-A614-10C0521EB12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0207" y="3070150"/>
            <a:ext cx="862176" cy="779807"/>
          </a:xfrm>
          <a:prstGeom prst="rect">
            <a:avLst/>
          </a:prstGeom>
        </p:spPr>
      </p:pic>
      <p:cxnSp>
        <p:nvCxnSpPr>
          <p:cNvPr id="37" name="肘形连接符 19">
            <a:extLst>
              <a:ext uri="{FF2B5EF4-FFF2-40B4-BE49-F238E27FC236}">
                <a16:creationId xmlns:a16="http://schemas.microsoft.com/office/drawing/2014/main" id="{6C1B3142-4952-4C4F-96EB-5A4785208404}"/>
              </a:ext>
            </a:extLst>
          </p:cNvPr>
          <p:cNvCxnSpPr>
            <a:cxnSpLocks/>
            <a:stCxn id="36" idx="0"/>
            <a:endCxn id="109" idx="3"/>
          </p:cNvCxnSpPr>
          <p:nvPr/>
        </p:nvCxnSpPr>
        <p:spPr>
          <a:xfrm rot="16200000" flipV="1">
            <a:off x="8797383" y="2136238"/>
            <a:ext cx="1160043" cy="707782"/>
          </a:xfrm>
          <a:prstGeom prst="bentConnector2">
            <a:avLst/>
          </a:prstGeom>
          <a:ln w="31750" cap="rnd">
            <a:gradFill>
              <a:gsLst>
                <a:gs pos="0">
                  <a:srgbClr val="00A8D2"/>
                </a:gs>
                <a:gs pos="100000">
                  <a:srgbClr val="1EBAA3"/>
                </a:gs>
              </a:gsLst>
              <a:lin ang="5400000" scaled="1"/>
            </a:gradFill>
            <a:prstDash val="sysDot"/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 27">
            <a:extLst>
              <a:ext uri="{FF2B5EF4-FFF2-40B4-BE49-F238E27FC236}">
                <a16:creationId xmlns:a16="http://schemas.microsoft.com/office/drawing/2014/main" id="{A26E28A6-950F-4434-BE37-E2F31D36813C}"/>
              </a:ext>
            </a:extLst>
          </p:cNvPr>
          <p:cNvGrpSpPr/>
          <p:nvPr/>
        </p:nvGrpSpPr>
        <p:grpSpPr>
          <a:xfrm>
            <a:off x="10545028" y="1096034"/>
            <a:ext cx="1146870" cy="1353997"/>
            <a:chOff x="8367944" y="2262807"/>
            <a:chExt cx="2870549" cy="3813276"/>
          </a:xfrm>
        </p:grpSpPr>
        <p:grpSp>
          <p:nvGrpSpPr>
            <p:cNvPr id="42" name="组 154">
              <a:extLst>
                <a:ext uri="{FF2B5EF4-FFF2-40B4-BE49-F238E27FC236}">
                  <a16:creationId xmlns:a16="http://schemas.microsoft.com/office/drawing/2014/main" id="{6EBDFAFB-6EB3-4EF9-8C9E-4DF6BDB8B6FA}"/>
                </a:ext>
              </a:extLst>
            </p:cNvPr>
            <p:cNvGrpSpPr/>
            <p:nvPr/>
          </p:nvGrpSpPr>
          <p:grpSpPr>
            <a:xfrm>
              <a:off x="8367944" y="4325945"/>
              <a:ext cx="2870549" cy="1750138"/>
              <a:chOff x="1867584" y="1625297"/>
              <a:chExt cx="2870549" cy="1750138"/>
            </a:xfrm>
          </p:grpSpPr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19585FCB-A606-49EC-A5F5-4763BB5EE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8503" y="1625297"/>
                <a:ext cx="2779630" cy="1750138"/>
              </a:xfrm>
              <a:prstGeom prst="rect">
                <a:avLst/>
              </a:prstGeom>
            </p:spPr>
          </p:pic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2CF84A7-3D57-47E8-838E-614A5D05817B}"/>
                  </a:ext>
                </a:extLst>
              </p:cNvPr>
              <p:cNvSpPr/>
              <p:nvPr/>
            </p:nvSpPr>
            <p:spPr>
              <a:xfrm>
                <a:off x="1867584" y="2078856"/>
                <a:ext cx="2195488" cy="948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200" b="1" dirty="0">
                    <a:gradFill>
                      <a:gsLst>
                        <a:gs pos="0">
                          <a:srgbClr val="00A8D2"/>
                        </a:gs>
                        <a:gs pos="100000">
                          <a:srgbClr val="1EBAA3"/>
                        </a:gs>
                      </a:gsLst>
                      <a:lin ang="13500000" scaled="1"/>
                    </a:gradFill>
                    <a:latin typeface="PingFang SC Semibold" charset="-122"/>
                    <a:ea typeface="PingFang SC Semibold" charset="-122"/>
                    <a:cs typeface="PingFang SC Semibold" charset="-122"/>
                  </a:rPr>
                  <a:t>业务用户</a:t>
                </a:r>
                <a:endParaRPr kumimoji="1" lang="en-US" altLang="zh-CN" sz="1200" b="1" dirty="0">
                  <a:gradFill>
                    <a:gsLst>
                      <a:gs pos="0">
                        <a:srgbClr val="00A8D2"/>
                      </a:gs>
                      <a:gs pos="100000">
                        <a:srgbClr val="1EBAA3"/>
                      </a:gs>
                    </a:gsLst>
                    <a:lin ang="13500000" scaled="1"/>
                  </a:gradFill>
                  <a:latin typeface="PingFang SC Semibold" charset="-122"/>
                  <a:ea typeface="PingFang SC Semibold" charset="-122"/>
                  <a:cs typeface="PingFang SC Semibold" charset="-122"/>
                </a:endParaRPr>
              </a:p>
            </p:txBody>
          </p:sp>
        </p:grpSp>
        <p:grpSp>
          <p:nvGrpSpPr>
            <p:cNvPr id="43" name="组 157">
              <a:extLst>
                <a:ext uri="{FF2B5EF4-FFF2-40B4-BE49-F238E27FC236}">
                  <a16:creationId xmlns:a16="http://schemas.microsoft.com/office/drawing/2014/main" id="{42E67F55-D5AE-4232-816B-5630D833F099}"/>
                </a:ext>
              </a:extLst>
            </p:cNvPr>
            <p:cNvGrpSpPr/>
            <p:nvPr/>
          </p:nvGrpSpPr>
          <p:grpSpPr>
            <a:xfrm>
              <a:off x="9059500" y="4480872"/>
              <a:ext cx="980608" cy="445654"/>
              <a:chOff x="9059500" y="4605564"/>
              <a:chExt cx="980608" cy="445654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7144A300-934A-40D4-A96E-2EEAD0DCE3AA}"/>
                  </a:ext>
                </a:extLst>
              </p:cNvPr>
              <p:cNvSpPr/>
              <p:nvPr/>
            </p:nvSpPr>
            <p:spPr>
              <a:xfrm>
                <a:off x="9059500" y="4605564"/>
                <a:ext cx="980608" cy="44565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00A8D2">
                      <a:alpha val="20000"/>
                    </a:srgbClr>
                  </a:gs>
                  <a:gs pos="0">
                    <a:srgbClr val="1EBAA3">
                      <a:alpha val="2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F7B3B4F7-CDCF-44C6-9CE3-5F25B4D301E4}"/>
                  </a:ext>
                </a:extLst>
              </p:cNvPr>
              <p:cNvSpPr/>
              <p:nvPr/>
            </p:nvSpPr>
            <p:spPr>
              <a:xfrm>
                <a:off x="9226290" y="4681364"/>
                <a:ext cx="647030" cy="29405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00A8D2">
                      <a:alpha val="50000"/>
                    </a:srgbClr>
                  </a:gs>
                  <a:gs pos="0">
                    <a:srgbClr val="1EBAA3">
                      <a:alpha val="5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64C3DEDD-C766-4B9B-A1E2-BCF6F2112A9C}"/>
                  </a:ext>
                </a:extLst>
              </p:cNvPr>
              <p:cNvSpPr/>
              <p:nvPr/>
            </p:nvSpPr>
            <p:spPr>
              <a:xfrm>
                <a:off x="9339421" y="4731991"/>
                <a:ext cx="420767" cy="19122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00A8D2">
                      <a:alpha val="90000"/>
                    </a:srgbClr>
                  </a:gs>
                  <a:gs pos="0">
                    <a:srgbClr val="1EBAA3">
                      <a:alpha val="9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4" name="任意形状 161">
              <a:extLst>
                <a:ext uri="{FF2B5EF4-FFF2-40B4-BE49-F238E27FC236}">
                  <a16:creationId xmlns:a16="http://schemas.microsoft.com/office/drawing/2014/main" id="{31989BD1-6910-40C7-9335-F6C15ADCD87B}"/>
                </a:ext>
              </a:extLst>
            </p:cNvPr>
            <p:cNvSpPr/>
            <p:nvPr/>
          </p:nvSpPr>
          <p:spPr>
            <a:xfrm rot="10800000">
              <a:off x="8423343" y="2262807"/>
              <a:ext cx="2209284" cy="2432756"/>
            </a:xfrm>
            <a:custGeom>
              <a:avLst/>
              <a:gdLst>
                <a:gd name="connsiteX0" fmla="*/ 1541819 w 3083638"/>
                <a:gd name="connsiteY0" fmla="*/ 3395550 h 3395550"/>
                <a:gd name="connsiteX1" fmla="*/ 0 w 3083638"/>
                <a:gd name="connsiteY1" fmla="*/ 1853731 h 3395550"/>
                <a:gd name="connsiteX2" fmla="*/ 1231089 w 3083638"/>
                <a:gd name="connsiteY2" fmla="*/ 343236 h 3395550"/>
                <a:gd name="connsiteX3" fmla="*/ 1353585 w 3083638"/>
                <a:gd name="connsiteY3" fmla="*/ 324541 h 3395550"/>
                <a:gd name="connsiteX4" fmla="*/ 1541819 w 3083638"/>
                <a:gd name="connsiteY4" fmla="*/ 0 h 3395550"/>
                <a:gd name="connsiteX5" fmla="*/ 1730053 w 3083638"/>
                <a:gd name="connsiteY5" fmla="*/ 324541 h 3395550"/>
                <a:gd name="connsiteX6" fmla="*/ 1852550 w 3083638"/>
                <a:gd name="connsiteY6" fmla="*/ 343236 h 3395550"/>
                <a:gd name="connsiteX7" fmla="*/ 3083638 w 3083638"/>
                <a:gd name="connsiteY7" fmla="*/ 1853731 h 3395550"/>
                <a:gd name="connsiteX8" fmla="*/ 1541819 w 3083638"/>
                <a:gd name="connsiteY8" fmla="*/ 3395550 h 339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3638" h="3395550">
                  <a:moveTo>
                    <a:pt x="1541819" y="3395550"/>
                  </a:moveTo>
                  <a:cubicBezTo>
                    <a:pt x="690296" y="3395550"/>
                    <a:pt x="0" y="2705254"/>
                    <a:pt x="0" y="1853731"/>
                  </a:cubicBezTo>
                  <a:cubicBezTo>
                    <a:pt x="0" y="1108649"/>
                    <a:pt x="528508" y="487005"/>
                    <a:pt x="1231089" y="343236"/>
                  </a:cubicBezTo>
                  <a:lnTo>
                    <a:pt x="1353585" y="324541"/>
                  </a:lnTo>
                  <a:lnTo>
                    <a:pt x="1541819" y="0"/>
                  </a:lnTo>
                  <a:lnTo>
                    <a:pt x="1730053" y="324541"/>
                  </a:lnTo>
                  <a:lnTo>
                    <a:pt x="1852550" y="343236"/>
                  </a:lnTo>
                  <a:cubicBezTo>
                    <a:pt x="2555130" y="487005"/>
                    <a:pt x="3083638" y="1108649"/>
                    <a:pt x="3083638" y="1853731"/>
                  </a:cubicBezTo>
                  <a:cubicBezTo>
                    <a:pt x="3083638" y="2705254"/>
                    <a:pt x="2393342" y="3395550"/>
                    <a:pt x="1541819" y="33955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8D2"/>
                </a:gs>
                <a:gs pos="0">
                  <a:srgbClr val="1EBAA3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1" name="组合 144">
            <a:extLst>
              <a:ext uri="{FF2B5EF4-FFF2-40B4-BE49-F238E27FC236}">
                <a16:creationId xmlns:a16="http://schemas.microsoft.com/office/drawing/2014/main" id="{FF988A5A-BC0B-4A7F-A742-CFBB6C832E6A}"/>
              </a:ext>
            </a:extLst>
          </p:cNvPr>
          <p:cNvGrpSpPr/>
          <p:nvPr/>
        </p:nvGrpSpPr>
        <p:grpSpPr>
          <a:xfrm>
            <a:off x="10783831" y="1168703"/>
            <a:ext cx="466768" cy="588649"/>
            <a:chOff x="7734051" y="2756779"/>
            <a:chExt cx="396876" cy="545754"/>
          </a:xfrm>
          <a:solidFill>
            <a:schemeClr val="bg1"/>
          </a:solidFill>
        </p:grpSpPr>
        <p:grpSp>
          <p:nvGrpSpPr>
            <p:cNvPr id="52" name="组合 143">
              <a:extLst>
                <a:ext uri="{FF2B5EF4-FFF2-40B4-BE49-F238E27FC236}">
                  <a16:creationId xmlns:a16="http://schemas.microsoft.com/office/drawing/2014/main" id="{C8DFF73D-DEA3-44C6-B278-F20ED754198F}"/>
                </a:ext>
              </a:extLst>
            </p:cNvPr>
            <p:cNvGrpSpPr/>
            <p:nvPr/>
          </p:nvGrpSpPr>
          <p:grpSpPr>
            <a:xfrm>
              <a:off x="7734051" y="2756779"/>
              <a:ext cx="314744" cy="545754"/>
              <a:chOff x="7734051" y="2756779"/>
              <a:chExt cx="314744" cy="545754"/>
            </a:xfrm>
            <a:grpFill/>
          </p:grpSpPr>
          <p:sp>
            <p:nvSpPr>
              <p:cNvPr id="54" name="任意多边形: 形状 142">
                <a:extLst>
                  <a:ext uri="{FF2B5EF4-FFF2-40B4-BE49-F238E27FC236}">
                    <a16:creationId xmlns:a16="http://schemas.microsoft.com/office/drawing/2014/main" id="{8709A4E6-71AF-4DBF-A01C-3E79EFE45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9035" y="2756779"/>
                <a:ext cx="229760" cy="286991"/>
              </a:xfrm>
              <a:custGeom>
                <a:avLst/>
                <a:gdLst>
                  <a:gd name="connsiteX0" fmla="*/ 112030 w 229760"/>
                  <a:gd name="connsiteY0" fmla="*/ 1505 h 286991"/>
                  <a:gd name="connsiteX1" fmla="*/ 103552 w 229760"/>
                  <a:gd name="connsiteY1" fmla="*/ 7862 h 286991"/>
                  <a:gd name="connsiteX2" fmla="*/ 88192 w 229760"/>
                  <a:gd name="connsiteY2" fmla="*/ 16897 h 286991"/>
                  <a:gd name="connsiteX3" fmla="*/ 81594 w 229760"/>
                  <a:gd name="connsiteY3" fmla="*/ 24325 h 286991"/>
                  <a:gd name="connsiteX4" fmla="*/ 94434 w 229760"/>
                  <a:gd name="connsiteY4" fmla="*/ 14698 h 286991"/>
                  <a:gd name="connsiteX5" fmla="*/ 103552 w 229760"/>
                  <a:gd name="connsiteY5" fmla="*/ 7862 h 286991"/>
                  <a:gd name="connsiteX6" fmla="*/ 108701 w 229760"/>
                  <a:gd name="connsiteY6" fmla="*/ 4833 h 286991"/>
                  <a:gd name="connsiteX7" fmla="*/ 167887 w 229760"/>
                  <a:gd name="connsiteY7" fmla="*/ 11586 h 286991"/>
                  <a:gd name="connsiteX8" fmla="*/ 188090 w 229760"/>
                  <a:gd name="connsiteY8" fmla="*/ 23590 h 286991"/>
                  <a:gd name="connsiteX9" fmla="*/ 174329 w 229760"/>
                  <a:gd name="connsiteY9" fmla="*/ 20522 h 286991"/>
                  <a:gd name="connsiteX10" fmla="*/ 157685 w 229760"/>
                  <a:gd name="connsiteY10" fmla="*/ 24325 h 286991"/>
                  <a:gd name="connsiteX11" fmla="*/ 195730 w 229760"/>
                  <a:gd name="connsiteY11" fmla="*/ 28129 h 286991"/>
                  <a:gd name="connsiteX12" fmla="*/ 188090 w 229760"/>
                  <a:gd name="connsiteY12" fmla="*/ 23590 h 286991"/>
                  <a:gd name="connsiteX13" fmla="*/ 191390 w 229760"/>
                  <a:gd name="connsiteY13" fmla="*/ 24325 h 286991"/>
                  <a:gd name="connsiteX14" fmla="*/ 210948 w 229760"/>
                  <a:gd name="connsiteY14" fmla="*/ 39539 h 286991"/>
                  <a:gd name="connsiteX15" fmla="*/ 199535 w 229760"/>
                  <a:gd name="connsiteY15" fmla="*/ 39539 h 286991"/>
                  <a:gd name="connsiteX16" fmla="*/ 226166 w 229760"/>
                  <a:gd name="connsiteY16" fmla="*/ 66163 h 286991"/>
                  <a:gd name="connsiteX17" fmla="*/ 218557 w 229760"/>
                  <a:gd name="connsiteY17" fmla="*/ 66163 h 286991"/>
                  <a:gd name="connsiteX18" fmla="*/ 222362 w 229760"/>
                  <a:gd name="connsiteY18" fmla="*/ 127017 h 286991"/>
                  <a:gd name="connsiteX19" fmla="*/ 220161 w 229760"/>
                  <a:gd name="connsiteY19" fmla="*/ 128564 h 286991"/>
                  <a:gd name="connsiteX20" fmla="*/ 221403 w 229760"/>
                  <a:gd name="connsiteY20" fmla="*/ 134976 h 286991"/>
                  <a:gd name="connsiteX21" fmla="*/ 219420 w 229760"/>
                  <a:gd name="connsiteY21" fmla="*/ 145229 h 286991"/>
                  <a:gd name="connsiteX22" fmla="*/ 227356 w 229760"/>
                  <a:gd name="connsiteY22" fmla="*/ 153963 h 286991"/>
                  <a:gd name="connsiteX23" fmla="*/ 228763 w 229760"/>
                  <a:gd name="connsiteY23" fmla="*/ 173286 h 286991"/>
                  <a:gd name="connsiteX24" fmla="*/ 218913 w 229760"/>
                  <a:gd name="connsiteY24" fmla="*/ 191666 h 286991"/>
                  <a:gd name="connsiteX25" fmla="*/ 206974 w 229760"/>
                  <a:gd name="connsiteY25" fmla="*/ 195665 h 286991"/>
                  <a:gd name="connsiteX26" fmla="*/ 185420 w 229760"/>
                  <a:gd name="connsiteY26" fmla="*/ 236636 h 286991"/>
                  <a:gd name="connsiteX27" fmla="*/ 115347 w 229760"/>
                  <a:gd name="connsiteY27" fmla="*/ 286991 h 286991"/>
                  <a:gd name="connsiteX28" fmla="*/ 43380 w 229760"/>
                  <a:gd name="connsiteY28" fmla="*/ 236636 h 286991"/>
                  <a:gd name="connsiteX29" fmla="*/ 20194 w 229760"/>
                  <a:gd name="connsiteY29" fmla="*/ 194682 h 286991"/>
                  <a:gd name="connsiteX30" fmla="*/ 8768 w 229760"/>
                  <a:gd name="connsiteY30" fmla="*/ 191666 h 286991"/>
                  <a:gd name="connsiteX31" fmla="*/ 1461 w 229760"/>
                  <a:gd name="connsiteY31" fmla="*/ 173286 h 286991"/>
                  <a:gd name="connsiteX32" fmla="*/ 1461 w 229760"/>
                  <a:gd name="connsiteY32" fmla="*/ 153963 h 286991"/>
                  <a:gd name="connsiteX33" fmla="*/ 8125 w 229760"/>
                  <a:gd name="connsiteY33" fmla="*/ 147784 h 286991"/>
                  <a:gd name="connsiteX34" fmla="*/ 5503 w 229760"/>
                  <a:gd name="connsiteY34" fmla="*/ 134976 h 286991"/>
                  <a:gd name="connsiteX35" fmla="*/ 8450 w 229760"/>
                  <a:gd name="connsiteY35" fmla="*/ 119867 h 286991"/>
                  <a:gd name="connsiteX36" fmla="*/ 5503 w 229760"/>
                  <a:gd name="connsiteY36" fmla="*/ 119411 h 286991"/>
                  <a:gd name="connsiteX37" fmla="*/ 20721 w 229760"/>
                  <a:gd name="connsiteY37" fmla="*/ 50949 h 286991"/>
                  <a:gd name="connsiteX38" fmla="*/ 112030 w 229760"/>
                  <a:gd name="connsiteY38" fmla="*/ 1505 h 28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29760" h="286991">
                    <a:moveTo>
                      <a:pt x="112030" y="1505"/>
                    </a:moveTo>
                    <a:lnTo>
                      <a:pt x="103552" y="7862"/>
                    </a:lnTo>
                    <a:lnTo>
                      <a:pt x="88192" y="16897"/>
                    </a:lnTo>
                    <a:cubicBezTo>
                      <a:pt x="83734" y="20997"/>
                      <a:pt x="81594" y="24325"/>
                      <a:pt x="81594" y="24325"/>
                    </a:cubicBezTo>
                    <a:cubicBezTo>
                      <a:pt x="81594" y="24325"/>
                      <a:pt x="81594" y="24325"/>
                      <a:pt x="94434" y="14698"/>
                    </a:cubicBezTo>
                    <a:lnTo>
                      <a:pt x="103552" y="7862"/>
                    </a:lnTo>
                    <a:lnTo>
                      <a:pt x="108701" y="4833"/>
                    </a:lnTo>
                    <a:cubicBezTo>
                      <a:pt x="122611" y="198"/>
                      <a:pt x="142139" y="-426"/>
                      <a:pt x="167887" y="11586"/>
                    </a:cubicBezTo>
                    <a:lnTo>
                      <a:pt x="188090" y="23590"/>
                    </a:lnTo>
                    <a:lnTo>
                      <a:pt x="174329" y="20522"/>
                    </a:lnTo>
                    <a:cubicBezTo>
                      <a:pt x="164343" y="20522"/>
                      <a:pt x="157685" y="24325"/>
                      <a:pt x="157685" y="24325"/>
                    </a:cubicBezTo>
                    <a:cubicBezTo>
                      <a:pt x="157685" y="24325"/>
                      <a:pt x="157685" y="24325"/>
                      <a:pt x="195730" y="28129"/>
                    </a:cubicBezTo>
                    <a:lnTo>
                      <a:pt x="188090" y="23590"/>
                    </a:lnTo>
                    <a:lnTo>
                      <a:pt x="191390" y="24325"/>
                    </a:lnTo>
                    <a:cubicBezTo>
                      <a:pt x="197632" y="27178"/>
                      <a:pt x="204290" y="31932"/>
                      <a:pt x="210948" y="39539"/>
                    </a:cubicBezTo>
                    <a:cubicBezTo>
                      <a:pt x="199535" y="39539"/>
                      <a:pt x="199535" y="39539"/>
                      <a:pt x="199535" y="39539"/>
                    </a:cubicBezTo>
                    <a:cubicBezTo>
                      <a:pt x="199535" y="39539"/>
                      <a:pt x="222362" y="50949"/>
                      <a:pt x="226166" y="66163"/>
                    </a:cubicBezTo>
                    <a:cubicBezTo>
                      <a:pt x="218557" y="66163"/>
                      <a:pt x="218557" y="66163"/>
                      <a:pt x="218557" y="66163"/>
                    </a:cubicBezTo>
                    <a:cubicBezTo>
                      <a:pt x="218557" y="66163"/>
                      <a:pt x="226166" y="100394"/>
                      <a:pt x="222362" y="127017"/>
                    </a:cubicBezTo>
                    <a:lnTo>
                      <a:pt x="220161" y="128564"/>
                    </a:lnTo>
                    <a:lnTo>
                      <a:pt x="221403" y="134976"/>
                    </a:lnTo>
                    <a:lnTo>
                      <a:pt x="219420" y="145229"/>
                    </a:lnTo>
                    <a:lnTo>
                      <a:pt x="227356" y="153963"/>
                    </a:lnTo>
                    <a:cubicBezTo>
                      <a:pt x="229701" y="159147"/>
                      <a:pt x="230639" y="165745"/>
                      <a:pt x="228763" y="173286"/>
                    </a:cubicBezTo>
                    <a:cubicBezTo>
                      <a:pt x="226887" y="180826"/>
                      <a:pt x="223135" y="187425"/>
                      <a:pt x="218913" y="191666"/>
                    </a:cubicBezTo>
                    <a:lnTo>
                      <a:pt x="206974" y="195665"/>
                    </a:lnTo>
                    <a:lnTo>
                      <a:pt x="185420" y="236636"/>
                    </a:lnTo>
                    <a:cubicBezTo>
                      <a:pt x="164587" y="266089"/>
                      <a:pt x="138073" y="286991"/>
                      <a:pt x="115347" y="286991"/>
                    </a:cubicBezTo>
                    <a:cubicBezTo>
                      <a:pt x="92620" y="286991"/>
                      <a:pt x="65159" y="266089"/>
                      <a:pt x="43380" y="236636"/>
                    </a:cubicBezTo>
                    <a:lnTo>
                      <a:pt x="20194" y="194682"/>
                    </a:lnTo>
                    <a:lnTo>
                      <a:pt x="8768" y="191666"/>
                    </a:lnTo>
                    <a:cubicBezTo>
                      <a:pt x="4384" y="187425"/>
                      <a:pt x="1461" y="180826"/>
                      <a:pt x="1461" y="173286"/>
                    </a:cubicBezTo>
                    <a:cubicBezTo>
                      <a:pt x="-487" y="165745"/>
                      <a:pt x="-487" y="159147"/>
                      <a:pt x="1461" y="153963"/>
                    </a:cubicBezTo>
                    <a:lnTo>
                      <a:pt x="8125" y="147784"/>
                    </a:lnTo>
                    <a:lnTo>
                      <a:pt x="5503" y="134976"/>
                    </a:lnTo>
                    <a:lnTo>
                      <a:pt x="8450" y="119867"/>
                    </a:lnTo>
                    <a:lnTo>
                      <a:pt x="5503" y="119411"/>
                    </a:lnTo>
                    <a:cubicBezTo>
                      <a:pt x="5503" y="119411"/>
                      <a:pt x="5503" y="58556"/>
                      <a:pt x="20721" y="50949"/>
                    </a:cubicBezTo>
                    <a:cubicBezTo>
                      <a:pt x="20721" y="47146"/>
                      <a:pt x="39744" y="-9905"/>
                      <a:pt x="112030" y="15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8">
                <a:extLst>
                  <a:ext uri="{FF2B5EF4-FFF2-40B4-BE49-F238E27FC236}">
                    <a16:creationId xmlns:a16="http://schemas.microsoft.com/office/drawing/2014/main" id="{4C494A5E-36DC-4932-9D63-51B0A73A8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3914" y="3065995"/>
                <a:ext cx="57150" cy="34925"/>
              </a:xfrm>
              <a:custGeom>
                <a:avLst/>
                <a:gdLst>
                  <a:gd name="T0" fmla="*/ 26 w 36"/>
                  <a:gd name="T1" fmla="*/ 22 h 22"/>
                  <a:gd name="T2" fmla="*/ 19 w 36"/>
                  <a:gd name="T3" fmla="*/ 22 h 22"/>
                  <a:gd name="T4" fmla="*/ 10 w 36"/>
                  <a:gd name="T5" fmla="*/ 22 h 22"/>
                  <a:gd name="T6" fmla="*/ 0 w 36"/>
                  <a:gd name="T7" fmla="*/ 0 h 22"/>
                  <a:gd name="T8" fmla="*/ 36 w 36"/>
                  <a:gd name="T9" fmla="*/ 0 h 22"/>
                  <a:gd name="T10" fmla="*/ 26 w 36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2">
                    <a:moveTo>
                      <a:pt x="26" y="22"/>
                    </a:moveTo>
                    <a:lnTo>
                      <a:pt x="19" y="22"/>
                    </a:lnTo>
                    <a:lnTo>
                      <a:pt x="1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9">
                <a:extLst>
                  <a:ext uri="{FF2B5EF4-FFF2-40B4-BE49-F238E27FC236}">
                    <a16:creationId xmlns:a16="http://schemas.microsoft.com/office/drawing/2014/main" id="{B4E98ADF-48E4-44DB-8B9F-8BADD82194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3914" y="3104095"/>
                <a:ext cx="57150" cy="198438"/>
              </a:xfrm>
              <a:custGeom>
                <a:avLst/>
                <a:gdLst>
                  <a:gd name="T0" fmla="*/ 36 w 36"/>
                  <a:gd name="T1" fmla="*/ 125 h 125"/>
                  <a:gd name="T2" fmla="*/ 19 w 36"/>
                  <a:gd name="T3" fmla="*/ 125 h 125"/>
                  <a:gd name="T4" fmla="*/ 0 w 36"/>
                  <a:gd name="T5" fmla="*/ 125 h 125"/>
                  <a:gd name="T6" fmla="*/ 10 w 36"/>
                  <a:gd name="T7" fmla="*/ 0 h 125"/>
                  <a:gd name="T8" fmla="*/ 26 w 36"/>
                  <a:gd name="T9" fmla="*/ 0 h 125"/>
                  <a:gd name="T10" fmla="*/ 36 w 36"/>
                  <a:gd name="T11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25">
                    <a:moveTo>
                      <a:pt x="36" y="125"/>
                    </a:moveTo>
                    <a:lnTo>
                      <a:pt x="19" y="125"/>
                    </a:lnTo>
                    <a:lnTo>
                      <a:pt x="0" y="125"/>
                    </a:lnTo>
                    <a:lnTo>
                      <a:pt x="10" y="0"/>
                    </a:lnTo>
                    <a:lnTo>
                      <a:pt x="26" y="0"/>
                    </a:lnTo>
                    <a:lnTo>
                      <a:pt x="36" y="1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20">
                <a:extLst>
                  <a:ext uri="{FF2B5EF4-FFF2-40B4-BE49-F238E27FC236}">
                    <a16:creationId xmlns:a16="http://schemas.microsoft.com/office/drawing/2014/main" id="{21C4453B-0EE0-4375-A767-A07E21C2E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4051" y="3059645"/>
                <a:ext cx="147638" cy="242888"/>
              </a:xfrm>
              <a:custGeom>
                <a:avLst/>
                <a:gdLst>
                  <a:gd name="T0" fmla="*/ 0 w 39"/>
                  <a:gd name="T1" fmla="*/ 34 h 64"/>
                  <a:gd name="T2" fmla="*/ 0 w 39"/>
                  <a:gd name="T3" fmla="*/ 64 h 64"/>
                  <a:gd name="T4" fmla="*/ 39 w 39"/>
                  <a:gd name="T5" fmla="*/ 64 h 64"/>
                  <a:gd name="T6" fmla="*/ 27 w 39"/>
                  <a:gd name="T7" fmla="*/ 0 h 64"/>
                  <a:gd name="T8" fmla="*/ 0 w 39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64">
                    <a:moveTo>
                      <a:pt x="0" y="34"/>
                    </a:moveTo>
                    <a:cubicBezTo>
                      <a:pt x="0" y="64"/>
                      <a:pt x="0" y="64"/>
                      <a:pt x="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1" y="4"/>
                      <a:pt x="0" y="18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20FFB17B-AAD0-4414-AB75-846A639C3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3289" y="3059645"/>
              <a:ext cx="147638" cy="242888"/>
            </a:xfrm>
            <a:custGeom>
              <a:avLst/>
              <a:gdLst>
                <a:gd name="T0" fmla="*/ 39 w 39"/>
                <a:gd name="T1" fmla="*/ 34 h 64"/>
                <a:gd name="T2" fmla="*/ 12 w 39"/>
                <a:gd name="T3" fmla="*/ 0 h 64"/>
                <a:gd name="T4" fmla="*/ 0 w 39"/>
                <a:gd name="T5" fmla="*/ 64 h 64"/>
                <a:gd name="T6" fmla="*/ 39 w 39"/>
                <a:gd name="T7" fmla="*/ 64 h 64"/>
                <a:gd name="T8" fmla="*/ 39 w 39"/>
                <a:gd name="T9" fmla="*/ 3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4">
                  <a:moveTo>
                    <a:pt x="39" y="34"/>
                  </a:moveTo>
                  <a:cubicBezTo>
                    <a:pt x="39" y="18"/>
                    <a:pt x="28" y="4"/>
                    <a:pt x="12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9" y="64"/>
                    <a:pt x="39" y="64"/>
                    <a:pt x="39" y="64"/>
                  </a:cubicBezTo>
                  <a:lnTo>
                    <a:pt x="39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59" name="肘形连接符 19">
            <a:extLst>
              <a:ext uri="{FF2B5EF4-FFF2-40B4-BE49-F238E27FC236}">
                <a16:creationId xmlns:a16="http://schemas.microsoft.com/office/drawing/2014/main" id="{6432ECCC-4E4F-440E-BFF9-67CF200B6DE9}"/>
              </a:ext>
            </a:extLst>
          </p:cNvPr>
          <p:cNvCxnSpPr>
            <a:cxnSpLocks/>
            <a:stCxn id="48" idx="2"/>
            <a:endCxn id="36" idx="3"/>
          </p:cNvCxnSpPr>
          <p:nvPr/>
        </p:nvCxnSpPr>
        <p:spPr>
          <a:xfrm rot="5400000">
            <a:off x="10144494" y="2467921"/>
            <a:ext cx="1010023" cy="974243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2" name="组 28">
            <a:extLst>
              <a:ext uri="{FF2B5EF4-FFF2-40B4-BE49-F238E27FC236}">
                <a16:creationId xmlns:a16="http://schemas.microsoft.com/office/drawing/2014/main" id="{7D404C07-0511-41EA-AB86-0AE48092BCE0}"/>
              </a:ext>
            </a:extLst>
          </p:cNvPr>
          <p:cNvGrpSpPr/>
          <p:nvPr/>
        </p:nvGrpSpPr>
        <p:grpSpPr>
          <a:xfrm>
            <a:off x="6167876" y="4708622"/>
            <a:ext cx="1510378" cy="764065"/>
            <a:chOff x="6076533" y="1959428"/>
            <a:chExt cx="2381668" cy="1338580"/>
          </a:xfrm>
        </p:grpSpPr>
        <p:sp>
          <p:nvSpPr>
            <p:cNvPr id="63" name="圆角矩形 87">
              <a:extLst>
                <a:ext uri="{FF2B5EF4-FFF2-40B4-BE49-F238E27FC236}">
                  <a16:creationId xmlns:a16="http://schemas.microsoft.com/office/drawing/2014/main" id="{C8236C0E-938F-4C20-A55F-323BB5245201}"/>
                </a:ext>
              </a:extLst>
            </p:cNvPr>
            <p:cNvSpPr/>
            <p:nvPr/>
          </p:nvSpPr>
          <p:spPr>
            <a:xfrm>
              <a:off x="6076533" y="1959428"/>
              <a:ext cx="2381668" cy="1191985"/>
            </a:xfrm>
            <a:prstGeom prst="roundRect">
              <a:avLst>
                <a:gd name="adj" fmla="val 3888"/>
              </a:avLst>
            </a:prstGeom>
            <a:noFill/>
            <a:ln w="15875">
              <a:solidFill>
                <a:srgbClr val="D3DCE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圆角矩形 114">
              <a:extLst>
                <a:ext uri="{FF2B5EF4-FFF2-40B4-BE49-F238E27FC236}">
                  <a16:creationId xmlns:a16="http://schemas.microsoft.com/office/drawing/2014/main" id="{7AF62222-2B22-46B1-8220-222952A4B592}"/>
                </a:ext>
              </a:extLst>
            </p:cNvPr>
            <p:cNvSpPr/>
            <p:nvPr/>
          </p:nvSpPr>
          <p:spPr>
            <a:xfrm>
              <a:off x="6513315" y="2999315"/>
              <a:ext cx="1635995" cy="298693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Node</a:t>
              </a:r>
              <a:r>
                <a:rPr kumimoji="1" lang="zh-CN" altLang="en-US" sz="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计算资源</a:t>
              </a:r>
              <a:r>
                <a:rPr kumimoji="1" lang="en-US" altLang="zh-CN" sz="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-N</a:t>
              </a:r>
              <a:endParaRPr kumimoji="1" lang="zh-CN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grpSp>
          <p:nvGrpSpPr>
            <p:cNvPr id="65" name="组 17">
              <a:extLst>
                <a:ext uri="{FF2B5EF4-FFF2-40B4-BE49-F238E27FC236}">
                  <a16:creationId xmlns:a16="http://schemas.microsoft.com/office/drawing/2014/main" id="{E2052B25-3133-4CD6-B618-C856D96F4F93}"/>
                </a:ext>
              </a:extLst>
            </p:cNvPr>
            <p:cNvGrpSpPr/>
            <p:nvPr/>
          </p:nvGrpSpPr>
          <p:grpSpPr>
            <a:xfrm>
              <a:off x="6213037" y="2046645"/>
              <a:ext cx="2146291" cy="865407"/>
              <a:chOff x="6213037" y="2046645"/>
              <a:chExt cx="2146291" cy="865407"/>
            </a:xfrm>
          </p:grpSpPr>
          <p:pic>
            <p:nvPicPr>
              <p:cNvPr id="66" name="图片 65">
                <a:extLst>
                  <a:ext uri="{FF2B5EF4-FFF2-40B4-BE49-F238E27FC236}">
                    <a16:creationId xmlns:a16="http://schemas.microsoft.com/office/drawing/2014/main" id="{47DEB1E4-BA8D-4658-B66B-3E750FAD3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213037" y="2046645"/>
                <a:ext cx="630429" cy="846026"/>
              </a:xfrm>
              <a:prstGeom prst="rect">
                <a:avLst/>
              </a:prstGeom>
            </p:spPr>
          </p:pic>
          <p:pic>
            <p:nvPicPr>
              <p:cNvPr id="67" name="图片 66">
                <a:extLst>
                  <a:ext uri="{FF2B5EF4-FFF2-40B4-BE49-F238E27FC236}">
                    <a16:creationId xmlns:a16="http://schemas.microsoft.com/office/drawing/2014/main" id="{CC1F710A-B235-47B2-AA97-01BE13DBF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70968" y="2066026"/>
                <a:ext cx="630429" cy="846026"/>
              </a:xfrm>
              <a:prstGeom prst="rect">
                <a:avLst/>
              </a:prstGeom>
            </p:spPr>
          </p:pic>
          <p:pic>
            <p:nvPicPr>
              <p:cNvPr id="68" name="图片 67">
                <a:extLst>
                  <a:ext uri="{FF2B5EF4-FFF2-40B4-BE49-F238E27FC236}">
                    <a16:creationId xmlns:a16="http://schemas.microsoft.com/office/drawing/2014/main" id="{152F36D8-B0B1-453B-965A-D9E2C799C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28899" y="2056336"/>
                <a:ext cx="630429" cy="846026"/>
              </a:xfrm>
              <a:prstGeom prst="rect">
                <a:avLst/>
              </a:prstGeom>
            </p:spPr>
          </p:pic>
        </p:grp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EAF7319-AADE-4DD1-A928-AA16E770D8BF}"/>
              </a:ext>
            </a:extLst>
          </p:cNvPr>
          <p:cNvSpPr txBox="1"/>
          <p:nvPr/>
        </p:nvSpPr>
        <p:spPr>
          <a:xfrm>
            <a:off x="2463430" y="1987136"/>
            <a:ext cx="588991" cy="144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kumimoji="1" sz="1200">
                <a:gradFill>
                  <a:gsLst>
                    <a:gs pos="0">
                      <a:srgbClr val="00A8D2"/>
                    </a:gs>
                    <a:gs pos="100000">
                      <a:srgbClr val="1EBAA3"/>
                    </a:gs>
                  </a:gsLst>
                  <a:lin ang="13500000" scaled="1"/>
                </a:gradFill>
                <a:latin typeface="PingFang SC Medium" charset="-122"/>
                <a:ea typeface="PingFang SC Medium" charset="-122"/>
                <a:cs typeface="PingFang SC Medium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100" dirty="0"/>
              <a:t>准备发布代码</a:t>
            </a:r>
            <a:endParaRPr lang="en-US" altLang="zh-CN" sz="1100" dirty="0"/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6D7C746C-B724-4317-914D-B13025956842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9479" y="5281597"/>
            <a:ext cx="757395" cy="919377"/>
          </a:xfrm>
          <a:prstGeom prst="rect">
            <a:avLst/>
          </a:prstGeom>
        </p:spPr>
      </p:pic>
      <p:sp>
        <p:nvSpPr>
          <p:cNvPr id="107" name="圆角矩形 134">
            <a:extLst>
              <a:ext uri="{FF2B5EF4-FFF2-40B4-BE49-F238E27FC236}">
                <a16:creationId xmlns:a16="http://schemas.microsoft.com/office/drawing/2014/main" id="{4294FB98-595A-46F5-AF77-3133A23086DD}"/>
              </a:ext>
            </a:extLst>
          </p:cNvPr>
          <p:cNvSpPr/>
          <p:nvPr/>
        </p:nvSpPr>
        <p:spPr>
          <a:xfrm>
            <a:off x="3052421" y="6185642"/>
            <a:ext cx="1062032" cy="29869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微服务化</a:t>
            </a:r>
            <a:br>
              <a:rPr kumimoji="1" lang="en-US" altLang="zh-CN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ci/cd</a:t>
            </a:r>
            <a:endParaRPr kumimoji="1" lang="zh-CN" altLang="en-US" sz="1100" dirty="0">
              <a:solidFill>
                <a:schemeClr val="tx2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08" name="肘形连接符 19">
            <a:extLst>
              <a:ext uri="{FF2B5EF4-FFF2-40B4-BE49-F238E27FC236}">
                <a16:creationId xmlns:a16="http://schemas.microsoft.com/office/drawing/2014/main" id="{F2CBF8FF-3654-4308-8DFF-0A7189CD6D1A}"/>
              </a:ext>
            </a:extLst>
          </p:cNvPr>
          <p:cNvCxnSpPr>
            <a:cxnSpLocks/>
            <a:stCxn id="21" idx="3"/>
            <a:endCxn id="106" idx="0"/>
          </p:cNvCxnSpPr>
          <p:nvPr/>
        </p:nvCxnSpPr>
        <p:spPr>
          <a:xfrm flipH="1">
            <a:off x="3628177" y="1819171"/>
            <a:ext cx="756190" cy="3462426"/>
          </a:xfrm>
          <a:prstGeom prst="bentConnector4">
            <a:avLst>
              <a:gd name="adj1" fmla="val -30230"/>
              <a:gd name="adj2" fmla="val 56196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肘形连接符 19">
            <a:extLst>
              <a:ext uri="{FF2B5EF4-FFF2-40B4-BE49-F238E27FC236}">
                <a16:creationId xmlns:a16="http://schemas.microsoft.com/office/drawing/2014/main" id="{BB9DD8A5-D000-464D-AB89-B15DF1A21D26}"/>
              </a:ext>
            </a:extLst>
          </p:cNvPr>
          <p:cNvCxnSpPr>
            <a:cxnSpLocks/>
            <a:stCxn id="106" idx="1"/>
          </p:cNvCxnSpPr>
          <p:nvPr/>
        </p:nvCxnSpPr>
        <p:spPr>
          <a:xfrm rot="10800000">
            <a:off x="2766005" y="4728160"/>
            <a:ext cx="483475" cy="1013126"/>
          </a:xfrm>
          <a:prstGeom prst="bentConnector2">
            <a:avLst/>
          </a:prstGeom>
          <a:ln w="31750" cap="rnd">
            <a:gradFill>
              <a:gsLst>
                <a:gs pos="0">
                  <a:srgbClr val="00A8D2"/>
                </a:gs>
                <a:gs pos="100000">
                  <a:srgbClr val="1EBAA3"/>
                </a:gs>
              </a:gsLst>
              <a:lin ang="5400000" scaled="1"/>
            </a:gradFill>
            <a:prstDash val="sysDot"/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肘形连接符 19">
            <a:extLst>
              <a:ext uri="{FF2B5EF4-FFF2-40B4-BE49-F238E27FC236}">
                <a16:creationId xmlns:a16="http://schemas.microsoft.com/office/drawing/2014/main" id="{FE38C20F-54B8-4FEC-AB39-44355E300175}"/>
              </a:ext>
            </a:extLst>
          </p:cNvPr>
          <p:cNvCxnSpPr>
            <a:cxnSpLocks/>
            <a:stCxn id="101" idx="1"/>
            <a:endCxn id="106" idx="3"/>
          </p:cNvCxnSpPr>
          <p:nvPr/>
        </p:nvCxnSpPr>
        <p:spPr>
          <a:xfrm rot="10800000" flipV="1">
            <a:off x="4006874" y="4759304"/>
            <a:ext cx="1063620" cy="981981"/>
          </a:xfrm>
          <a:prstGeom prst="bentConnector3">
            <a:avLst>
              <a:gd name="adj1" fmla="val 50000"/>
            </a:avLst>
          </a:prstGeom>
          <a:ln w="31750" cap="rnd">
            <a:gradFill>
              <a:gsLst>
                <a:gs pos="0">
                  <a:srgbClr val="00A8D2"/>
                </a:gs>
                <a:gs pos="100000">
                  <a:srgbClr val="1EBAA3"/>
                </a:gs>
              </a:gsLst>
              <a:lin ang="5400000" scaled="1"/>
            </a:gradFill>
            <a:prstDash val="sysDot"/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00E26A85-4684-4BB2-B33E-E0B6C4988CA0}"/>
              </a:ext>
            </a:extLst>
          </p:cNvPr>
          <p:cNvSpPr txBox="1"/>
          <p:nvPr/>
        </p:nvSpPr>
        <p:spPr>
          <a:xfrm>
            <a:off x="3047270" y="2903885"/>
            <a:ext cx="588991" cy="144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kumimoji="1" sz="1200">
                <a:gradFill>
                  <a:gsLst>
                    <a:gs pos="0">
                      <a:srgbClr val="00A8D2"/>
                    </a:gs>
                    <a:gs pos="100000">
                      <a:srgbClr val="1EBAA3"/>
                    </a:gs>
                  </a:gsLst>
                  <a:lin ang="13500000" scaled="1"/>
                </a:gradFill>
                <a:latin typeface="PingFang SC Medium" charset="-122"/>
                <a:ea typeface="PingFang SC Medium" charset="-122"/>
                <a:cs typeface="PingFang SC Medium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100" dirty="0"/>
              <a:t>管控生成镜像</a:t>
            </a:r>
            <a:endParaRPr lang="en-US" altLang="zh-CN" sz="11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0C0A883-0B3D-460B-94B1-1977B2E6F316}"/>
              </a:ext>
            </a:extLst>
          </p:cNvPr>
          <p:cNvSpPr txBox="1"/>
          <p:nvPr/>
        </p:nvSpPr>
        <p:spPr>
          <a:xfrm>
            <a:off x="3715425" y="3650018"/>
            <a:ext cx="756190" cy="12854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kumimoji="1" sz="1200">
                <a:gradFill>
                  <a:gsLst>
                    <a:gs pos="0">
                      <a:srgbClr val="00A8D2"/>
                    </a:gs>
                    <a:gs pos="100000">
                      <a:srgbClr val="1EBAA3"/>
                    </a:gs>
                  </a:gsLst>
                  <a:lin ang="13500000" scaled="1"/>
                </a:gradFill>
                <a:latin typeface="PingFang SC Medium" charset="-122"/>
                <a:ea typeface="PingFang SC Medium" charset="-122"/>
                <a:cs typeface="PingFang SC Medium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900" dirty="0"/>
              <a:t>控制服务状态</a:t>
            </a:r>
            <a:r>
              <a:rPr lang="en-US" altLang="zh-CN" sz="900" dirty="0"/>
              <a:t>(YAML</a:t>
            </a:r>
            <a:r>
              <a:rPr lang="zh-CN" altLang="en-US" sz="900" dirty="0"/>
              <a:t>变更</a:t>
            </a:r>
            <a:r>
              <a:rPr lang="en-US" altLang="zh-CN" sz="900" dirty="0"/>
              <a:t>)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183E5074-D3B8-4D10-8FC4-792F6B004ECC}"/>
              </a:ext>
            </a:extLst>
          </p:cNvPr>
          <p:cNvSpPr txBox="1"/>
          <p:nvPr/>
        </p:nvSpPr>
        <p:spPr>
          <a:xfrm>
            <a:off x="1333227" y="4174529"/>
            <a:ext cx="588991" cy="144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kumimoji="1" sz="1200">
                <a:gradFill>
                  <a:gsLst>
                    <a:gs pos="0">
                      <a:srgbClr val="00A8D2"/>
                    </a:gs>
                    <a:gs pos="100000">
                      <a:srgbClr val="1EBAA3"/>
                    </a:gs>
                  </a:gsLst>
                  <a:lin ang="13500000" scaled="1"/>
                </a:gradFill>
                <a:latin typeface="PingFang SC Medium" charset="-122"/>
                <a:ea typeface="PingFang SC Medium" charset="-122"/>
                <a:cs typeface="PingFang SC Medium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100" dirty="0"/>
              <a:t>基于标准生成镜像</a:t>
            </a:r>
            <a:endParaRPr lang="en-US" altLang="zh-CN" sz="11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F97C8AD-D019-4146-A9CA-1F25710DF5F8}"/>
              </a:ext>
            </a:extLst>
          </p:cNvPr>
          <p:cNvSpPr txBox="1"/>
          <p:nvPr/>
        </p:nvSpPr>
        <p:spPr>
          <a:xfrm>
            <a:off x="2466154" y="5234723"/>
            <a:ext cx="588991" cy="144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kumimoji="1" sz="1200">
                <a:gradFill>
                  <a:gsLst>
                    <a:gs pos="0">
                      <a:srgbClr val="00A8D2"/>
                    </a:gs>
                    <a:gs pos="100000">
                      <a:srgbClr val="1EBAA3"/>
                    </a:gs>
                  </a:gsLst>
                  <a:lin ang="13500000" scaled="1"/>
                </a:gradFill>
                <a:latin typeface="PingFang SC Medium" charset="-122"/>
                <a:ea typeface="PingFang SC Medium" charset="-122"/>
                <a:cs typeface="PingFang SC Medium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100" dirty="0"/>
              <a:t>微服务镜像处理</a:t>
            </a:r>
            <a:endParaRPr lang="en-US" altLang="zh-CN" sz="11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B0ECA15-6E85-47E2-B64C-5B21FCC7A3A0}"/>
              </a:ext>
            </a:extLst>
          </p:cNvPr>
          <p:cNvSpPr txBox="1"/>
          <p:nvPr/>
        </p:nvSpPr>
        <p:spPr>
          <a:xfrm>
            <a:off x="4121223" y="5059355"/>
            <a:ext cx="588991" cy="144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kumimoji="1" sz="1200">
                <a:gradFill>
                  <a:gsLst>
                    <a:gs pos="0">
                      <a:srgbClr val="00A8D2"/>
                    </a:gs>
                    <a:gs pos="100000">
                      <a:srgbClr val="1EBAA3"/>
                    </a:gs>
                  </a:gsLst>
                  <a:lin ang="13500000" scaled="1"/>
                </a:gradFill>
                <a:latin typeface="PingFang SC Medium" charset="-122"/>
                <a:ea typeface="PingFang SC Medium" charset="-122"/>
                <a:cs typeface="PingFang SC Medium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100" dirty="0"/>
              <a:t>发布到容器云平台</a:t>
            </a:r>
            <a:endParaRPr lang="en-US" altLang="zh-CN" sz="11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5DADE384-EA12-45FD-A60B-D6A88516597A}"/>
              </a:ext>
            </a:extLst>
          </p:cNvPr>
          <p:cNvSpPr txBox="1"/>
          <p:nvPr/>
        </p:nvSpPr>
        <p:spPr>
          <a:xfrm>
            <a:off x="5233597" y="1227187"/>
            <a:ext cx="1501501" cy="786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kumimoji="1" sz="1200">
                <a:gradFill>
                  <a:gsLst>
                    <a:gs pos="0">
                      <a:srgbClr val="00A8D2"/>
                    </a:gs>
                    <a:gs pos="100000">
                      <a:srgbClr val="1EBAA3"/>
                    </a:gs>
                  </a:gsLst>
                  <a:lin ang="13500000" scaled="1"/>
                </a:gradFill>
                <a:latin typeface="PingFang SC Medium" charset="-122"/>
                <a:ea typeface="PingFang SC Medium" charset="-122"/>
                <a:cs typeface="PingFang SC Medium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100" dirty="0"/>
              <a:t>状态获取 资源管控</a:t>
            </a:r>
            <a:endParaRPr lang="en-US" altLang="zh-CN" sz="11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FC0A96E0-A8B3-4EAA-ADC1-6316901AE741}"/>
              </a:ext>
            </a:extLst>
          </p:cNvPr>
          <p:cNvSpPr txBox="1"/>
          <p:nvPr/>
        </p:nvSpPr>
        <p:spPr>
          <a:xfrm>
            <a:off x="10305613" y="3563078"/>
            <a:ext cx="588991" cy="144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kumimoji="1" sz="1200">
                <a:gradFill>
                  <a:gsLst>
                    <a:gs pos="0">
                      <a:srgbClr val="00A8D2"/>
                    </a:gs>
                    <a:gs pos="100000">
                      <a:srgbClr val="1EBAA3"/>
                    </a:gs>
                  </a:gsLst>
                  <a:lin ang="13500000" scaled="1"/>
                </a:gradFill>
                <a:latin typeface="PingFang SC Medium" charset="-122"/>
                <a:ea typeface="PingFang SC Medium" charset="-122"/>
                <a:cs typeface="PingFang SC Medium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100" dirty="0"/>
              <a:t>对外提供服务</a:t>
            </a:r>
            <a:endParaRPr lang="en-US" altLang="zh-CN" sz="11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54C7932-B580-41A0-BE6D-9A790FB2B062}"/>
              </a:ext>
            </a:extLst>
          </p:cNvPr>
          <p:cNvSpPr txBox="1"/>
          <p:nvPr/>
        </p:nvSpPr>
        <p:spPr>
          <a:xfrm>
            <a:off x="10268948" y="3882904"/>
            <a:ext cx="981651" cy="18056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kumimoji="1" sz="1200">
                <a:gradFill>
                  <a:gsLst>
                    <a:gs pos="0">
                      <a:srgbClr val="00A8D2"/>
                    </a:gs>
                    <a:gs pos="100000">
                      <a:srgbClr val="1EBAA3"/>
                    </a:gs>
                  </a:gsLst>
                  <a:lin ang="13500000" scaled="1"/>
                </a:gradFill>
                <a:latin typeface="PingFang SC Medium" charset="-122"/>
                <a:ea typeface="PingFang SC Medium" charset="-122"/>
                <a:cs typeface="PingFang SC Medium" charset="-122"/>
              </a:defRPr>
            </a:lvl1pPr>
          </a:lstStyle>
          <a:p>
            <a:pPr algn="l"/>
            <a:r>
              <a:rPr lang="en-US" altLang="zh-CN" sz="800" dirty="0">
                <a:effectLst/>
              </a:rPr>
              <a:t>(</a:t>
            </a:r>
            <a:r>
              <a:rPr lang="zh-CN" altLang="en-US" sz="800" dirty="0">
                <a:effectLst/>
              </a:rPr>
              <a:t>请求，</a:t>
            </a:r>
            <a:r>
              <a:rPr lang="en-US" altLang="zh-CN" sz="800" dirty="0">
                <a:effectLst/>
              </a:rPr>
              <a:t>SDK</a:t>
            </a:r>
            <a:r>
              <a:rPr lang="zh-CN" altLang="en-US" sz="800" dirty="0">
                <a:effectLst/>
              </a:rPr>
              <a:t>接入</a:t>
            </a:r>
            <a:r>
              <a:rPr lang="en-US" altLang="zh-CN" sz="800" dirty="0">
                <a:effectLst/>
              </a:rPr>
              <a:t>)</a:t>
            </a:r>
            <a:endParaRPr lang="zh-CN" altLang="en-US" sz="800" dirty="0">
              <a:effectLst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D15E238-1511-4371-BF78-8C7D5F09BAF0}"/>
              </a:ext>
            </a:extLst>
          </p:cNvPr>
          <p:cNvSpPr txBox="1"/>
          <p:nvPr/>
        </p:nvSpPr>
        <p:spPr>
          <a:xfrm>
            <a:off x="9404925" y="3908328"/>
            <a:ext cx="588991" cy="310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kumimoji="1" sz="1200">
                <a:gradFill>
                  <a:gsLst>
                    <a:gs pos="0">
                      <a:srgbClr val="00A8D2"/>
                    </a:gs>
                    <a:gs pos="100000">
                      <a:srgbClr val="1EBAA3"/>
                    </a:gs>
                  </a:gsLst>
                  <a:lin ang="13500000" scaled="1"/>
                </a:gradFill>
                <a:latin typeface="PingFang SC Medium" charset="-122"/>
                <a:ea typeface="PingFang SC Medium" charset="-122"/>
                <a:cs typeface="PingFang SC Medium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100" dirty="0"/>
              <a:t>对外负载</a:t>
            </a:r>
            <a:r>
              <a:rPr lang="en-US" altLang="zh-CN" sz="1100" dirty="0"/>
              <a:t>SVC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32CD305-58D0-4AB3-A52A-DAC18E56CD8A}"/>
              </a:ext>
            </a:extLst>
          </p:cNvPr>
          <p:cNvSpPr txBox="1"/>
          <p:nvPr/>
        </p:nvSpPr>
        <p:spPr>
          <a:xfrm>
            <a:off x="7730221" y="6090741"/>
            <a:ext cx="429540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100" dirty="0">
                <a:effectLst/>
              </a:rPr>
              <a:t>红色箭头</a:t>
            </a:r>
            <a:r>
              <a:rPr lang="en-US" altLang="zh-CN" sz="1100" dirty="0">
                <a:effectLst/>
              </a:rPr>
              <a:t>: </a:t>
            </a:r>
            <a:r>
              <a:rPr lang="zh-CN" altLang="en-US" sz="1100" dirty="0">
                <a:effectLst/>
              </a:rPr>
              <a:t>管控</a:t>
            </a:r>
            <a:r>
              <a:rPr lang="en-US" altLang="zh-CN" sz="1100" dirty="0">
                <a:effectLst/>
              </a:rPr>
              <a:t>ADMIN</a:t>
            </a:r>
            <a:r>
              <a:rPr lang="zh-CN" altLang="en-US" sz="1100" dirty="0">
                <a:effectLst/>
              </a:rPr>
              <a:t>操作</a:t>
            </a:r>
            <a:endParaRPr lang="en-US" altLang="zh-CN" sz="1100" dirty="0">
              <a:effectLst/>
            </a:endParaRPr>
          </a:p>
          <a:p>
            <a:pPr algn="l"/>
            <a:r>
              <a:rPr lang="zh-CN" altLang="en-US" sz="1100" dirty="0">
                <a:effectLst/>
              </a:rPr>
              <a:t>绿色虚线</a:t>
            </a:r>
            <a:r>
              <a:rPr lang="en-US" altLang="zh-CN" sz="1100" dirty="0">
                <a:effectLst/>
              </a:rPr>
              <a:t>: </a:t>
            </a:r>
            <a:r>
              <a:rPr lang="zh-CN" altLang="en-US" sz="1100" dirty="0">
                <a:effectLst/>
              </a:rPr>
              <a:t>服务建立过程</a:t>
            </a:r>
            <a:endParaRPr lang="en-US" altLang="zh-CN" sz="1100" dirty="0">
              <a:effectLst/>
            </a:endParaRPr>
          </a:p>
          <a:p>
            <a:pPr algn="l"/>
            <a:r>
              <a:rPr lang="zh-CN" altLang="en-US" sz="1100" dirty="0"/>
              <a:t>蓝色箭头</a:t>
            </a:r>
            <a:r>
              <a:rPr lang="en-US" altLang="zh-CN" sz="1100" dirty="0"/>
              <a:t>:</a:t>
            </a:r>
            <a:r>
              <a:rPr lang="zh-CN" altLang="en-US" sz="1100" dirty="0"/>
              <a:t> 用户的请求</a:t>
            </a:r>
            <a:endParaRPr lang="en-US" altLang="zh-CN" sz="1100" dirty="0"/>
          </a:p>
          <a:p>
            <a:pPr algn="l"/>
            <a:r>
              <a:rPr lang="zh-CN" altLang="en-US" sz="1100" dirty="0">
                <a:effectLst/>
              </a:rPr>
              <a:t>绿色框：当前</a:t>
            </a:r>
            <a:r>
              <a:rPr lang="en-US" altLang="zh-CN" sz="1100" dirty="0">
                <a:effectLst/>
              </a:rPr>
              <a:t>BAAS</a:t>
            </a:r>
            <a:r>
              <a:rPr lang="zh-CN" altLang="en-US" sz="1100" dirty="0"/>
              <a:t>运行平台，从下往上依次实现当前的业务运行</a:t>
            </a:r>
            <a:endParaRPr lang="zh-CN" altLang="en-US" sz="1100" dirty="0">
              <a:effectLst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9C1A9E3-DC68-4048-A34F-B5D3DFBD365E}"/>
              </a:ext>
            </a:extLst>
          </p:cNvPr>
          <p:cNvSpPr/>
          <p:nvPr/>
        </p:nvSpPr>
        <p:spPr>
          <a:xfrm>
            <a:off x="5085368" y="2673806"/>
            <a:ext cx="3936302" cy="733522"/>
          </a:xfrm>
          <a:prstGeom prst="rect">
            <a:avLst/>
          </a:prstGeom>
          <a:noFill/>
          <a:ln>
            <a:solidFill>
              <a:srgbClr val="2DC8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A32B503-EE29-4F65-AC9F-AEB5925BD3E9}"/>
              </a:ext>
            </a:extLst>
          </p:cNvPr>
          <p:cNvSpPr/>
          <p:nvPr/>
        </p:nvSpPr>
        <p:spPr>
          <a:xfrm>
            <a:off x="8005279" y="2658829"/>
            <a:ext cx="1018234" cy="3261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DC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PAAS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层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B8308F3-12BE-40ED-AF4F-1A1B1B55C4E3}"/>
              </a:ext>
            </a:extLst>
          </p:cNvPr>
          <p:cNvSpPr/>
          <p:nvPr/>
        </p:nvSpPr>
        <p:spPr>
          <a:xfrm>
            <a:off x="6547723" y="2719175"/>
            <a:ext cx="1011591" cy="264700"/>
          </a:xfrm>
          <a:prstGeom prst="rect">
            <a:avLst/>
          </a:prstGeom>
          <a:solidFill>
            <a:srgbClr val="2DC8FF"/>
          </a:solidFill>
          <a:ln>
            <a:solidFill>
              <a:srgbClr val="2DC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业务执行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7984683-889D-4C12-8A0B-874C81D55042}"/>
              </a:ext>
            </a:extLst>
          </p:cNvPr>
          <p:cNvSpPr/>
          <p:nvPr/>
        </p:nvSpPr>
        <p:spPr>
          <a:xfrm>
            <a:off x="5172043" y="2720483"/>
            <a:ext cx="1011591" cy="264700"/>
          </a:xfrm>
          <a:prstGeom prst="rect">
            <a:avLst/>
          </a:prstGeom>
          <a:solidFill>
            <a:srgbClr val="2DC8FF"/>
          </a:solidFill>
          <a:ln>
            <a:solidFill>
              <a:srgbClr val="2DC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服务计算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3B3D143-CCF4-49E5-9ADA-E2A33B53BCDF}"/>
              </a:ext>
            </a:extLst>
          </p:cNvPr>
          <p:cNvSpPr/>
          <p:nvPr/>
        </p:nvSpPr>
        <p:spPr>
          <a:xfrm>
            <a:off x="5538171" y="3048050"/>
            <a:ext cx="1011591" cy="264700"/>
          </a:xfrm>
          <a:prstGeom prst="rect">
            <a:avLst/>
          </a:prstGeom>
          <a:solidFill>
            <a:srgbClr val="2DC8FF"/>
          </a:solidFill>
          <a:ln>
            <a:solidFill>
              <a:srgbClr val="2DC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中间件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545CE8B-FAA9-4E32-A0DA-26FD79A99416}"/>
              </a:ext>
            </a:extLst>
          </p:cNvPr>
          <p:cNvSpPr/>
          <p:nvPr/>
        </p:nvSpPr>
        <p:spPr>
          <a:xfrm>
            <a:off x="7767651" y="3062256"/>
            <a:ext cx="1011591" cy="264700"/>
          </a:xfrm>
          <a:prstGeom prst="rect">
            <a:avLst/>
          </a:prstGeom>
          <a:solidFill>
            <a:srgbClr val="2DC8FF"/>
          </a:solidFill>
          <a:ln>
            <a:solidFill>
              <a:srgbClr val="2DC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多副本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JOB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65D7350F-2D67-4104-B907-DBC3C6CBE54C}"/>
              </a:ext>
            </a:extLst>
          </p:cNvPr>
          <p:cNvSpPr/>
          <p:nvPr/>
        </p:nvSpPr>
        <p:spPr>
          <a:xfrm>
            <a:off x="5089505" y="3604263"/>
            <a:ext cx="3936302" cy="733522"/>
          </a:xfrm>
          <a:prstGeom prst="rect">
            <a:avLst/>
          </a:prstGeom>
          <a:noFill/>
          <a:ln>
            <a:solidFill>
              <a:srgbClr val="2DC8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DAF5E31C-E780-4366-AE50-53B76349A7F8}"/>
              </a:ext>
            </a:extLst>
          </p:cNvPr>
          <p:cNvSpPr/>
          <p:nvPr/>
        </p:nvSpPr>
        <p:spPr>
          <a:xfrm>
            <a:off x="5081944" y="3590341"/>
            <a:ext cx="1018234" cy="3261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DC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业务数据层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1BABB72-422D-4E65-B8F4-3F68B9D6C747}"/>
              </a:ext>
            </a:extLst>
          </p:cNvPr>
          <p:cNvSpPr/>
          <p:nvPr/>
        </p:nvSpPr>
        <p:spPr>
          <a:xfrm>
            <a:off x="7624923" y="3675893"/>
            <a:ext cx="1011591" cy="264700"/>
          </a:xfrm>
          <a:prstGeom prst="rect">
            <a:avLst/>
          </a:prstGeom>
          <a:solidFill>
            <a:srgbClr val="2DC8FF"/>
          </a:solidFill>
          <a:ln>
            <a:solidFill>
              <a:srgbClr val="2DC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数据接口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4F58765-5CC7-49C2-AA07-DDE430063B0D}"/>
              </a:ext>
            </a:extLst>
          </p:cNvPr>
          <p:cNvSpPr/>
          <p:nvPr/>
        </p:nvSpPr>
        <p:spPr>
          <a:xfrm>
            <a:off x="6363873" y="3672164"/>
            <a:ext cx="1011591" cy="264700"/>
          </a:xfrm>
          <a:prstGeom prst="rect">
            <a:avLst/>
          </a:prstGeom>
          <a:solidFill>
            <a:srgbClr val="2DC8FF"/>
          </a:solidFill>
          <a:ln>
            <a:solidFill>
              <a:srgbClr val="2DC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数据流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1B05EA6-FAF4-4300-81EF-56D162E14A76}"/>
              </a:ext>
            </a:extLst>
          </p:cNvPr>
          <p:cNvSpPr/>
          <p:nvPr/>
        </p:nvSpPr>
        <p:spPr>
          <a:xfrm>
            <a:off x="6624228" y="4019100"/>
            <a:ext cx="1011591" cy="264700"/>
          </a:xfrm>
          <a:prstGeom prst="rect">
            <a:avLst/>
          </a:prstGeom>
          <a:solidFill>
            <a:srgbClr val="2DC8FF"/>
          </a:solidFill>
          <a:ln>
            <a:solidFill>
              <a:srgbClr val="2DC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条带副本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6360E18-32C8-4F80-9D64-246979DBCB2E}"/>
              </a:ext>
            </a:extLst>
          </p:cNvPr>
          <p:cNvSpPr/>
          <p:nvPr/>
        </p:nvSpPr>
        <p:spPr>
          <a:xfrm>
            <a:off x="7836864" y="3999053"/>
            <a:ext cx="1011591" cy="264700"/>
          </a:xfrm>
          <a:prstGeom prst="rect">
            <a:avLst/>
          </a:prstGeom>
          <a:solidFill>
            <a:srgbClr val="2DC8FF"/>
          </a:solidFill>
          <a:ln>
            <a:solidFill>
              <a:srgbClr val="2DC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归一处理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B0B1F5E-9262-42D8-BA5E-BA0AAA339580}"/>
              </a:ext>
            </a:extLst>
          </p:cNvPr>
          <p:cNvSpPr/>
          <p:nvPr/>
        </p:nvSpPr>
        <p:spPr>
          <a:xfrm>
            <a:off x="5087074" y="4596215"/>
            <a:ext cx="4480885" cy="926281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B54B864-6D99-4A31-A6D6-DFF8C330B375}"/>
              </a:ext>
            </a:extLst>
          </p:cNvPr>
          <p:cNvSpPr/>
          <p:nvPr/>
        </p:nvSpPr>
        <p:spPr>
          <a:xfrm>
            <a:off x="5070494" y="4596215"/>
            <a:ext cx="1018234" cy="3261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DC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资源层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F8821DA-B784-4399-A777-9394DBFC14C6}"/>
              </a:ext>
            </a:extLst>
          </p:cNvPr>
          <p:cNvSpPr/>
          <p:nvPr/>
        </p:nvSpPr>
        <p:spPr>
          <a:xfrm>
            <a:off x="5076734" y="1747017"/>
            <a:ext cx="3936302" cy="733522"/>
          </a:xfrm>
          <a:prstGeom prst="rect">
            <a:avLst/>
          </a:prstGeom>
          <a:noFill/>
          <a:ln>
            <a:solidFill>
              <a:srgbClr val="2DC8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9C3078B-58A6-43BF-8B81-868FC786266F}"/>
              </a:ext>
            </a:extLst>
          </p:cNvPr>
          <p:cNvSpPr/>
          <p:nvPr/>
        </p:nvSpPr>
        <p:spPr>
          <a:xfrm>
            <a:off x="8005279" y="1747017"/>
            <a:ext cx="1018234" cy="3261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DC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状态层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3729322B-688C-4F1E-A741-07ECFF3D4E2A}"/>
              </a:ext>
            </a:extLst>
          </p:cNvPr>
          <p:cNvSpPr/>
          <p:nvPr/>
        </p:nvSpPr>
        <p:spPr>
          <a:xfrm>
            <a:off x="6581290" y="1832850"/>
            <a:ext cx="1011591" cy="264700"/>
          </a:xfrm>
          <a:prstGeom prst="rect">
            <a:avLst/>
          </a:prstGeom>
          <a:solidFill>
            <a:srgbClr val="2DC8FF"/>
          </a:solidFill>
          <a:ln>
            <a:solidFill>
              <a:srgbClr val="2DC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业务状态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1B22444-26B6-4A78-B79A-9E44D0CD3D16}"/>
              </a:ext>
            </a:extLst>
          </p:cNvPr>
          <p:cNvSpPr/>
          <p:nvPr/>
        </p:nvSpPr>
        <p:spPr>
          <a:xfrm>
            <a:off x="5182294" y="1848789"/>
            <a:ext cx="1011591" cy="264700"/>
          </a:xfrm>
          <a:prstGeom prst="rect">
            <a:avLst/>
          </a:prstGeom>
          <a:solidFill>
            <a:srgbClr val="2DC8FF"/>
          </a:solidFill>
          <a:ln>
            <a:solidFill>
              <a:srgbClr val="2DC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服务状态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A01E8C2-4B3D-4096-9D9D-575D48EEE545}"/>
              </a:ext>
            </a:extLst>
          </p:cNvPr>
          <p:cNvSpPr/>
          <p:nvPr/>
        </p:nvSpPr>
        <p:spPr>
          <a:xfrm>
            <a:off x="5627072" y="2176279"/>
            <a:ext cx="1011591" cy="264700"/>
          </a:xfrm>
          <a:prstGeom prst="rect">
            <a:avLst/>
          </a:prstGeom>
          <a:solidFill>
            <a:srgbClr val="2DC8FF"/>
          </a:solidFill>
          <a:ln>
            <a:solidFill>
              <a:srgbClr val="2DC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资源状态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F641A16-3DD7-4D3F-993B-1250DA7D6471}"/>
              </a:ext>
            </a:extLst>
          </p:cNvPr>
          <p:cNvSpPr/>
          <p:nvPr/>
        </p:nvSpPr>
        <p:spPr>
          <a:xfrm>
            <a:off x="7163699" y="2188832"/>
            <a:ext cx="1011591" cy="264700"/>
          </a:xfrm>
          <a:prstGeom prst="rect">
            <a:avLst/>
          </a:prstGeom>
          <a:solidFill>
            <a:srgbClr val="2DC8FF"/>
          </a:solidFill>
          <a:ln>
            <a:solidFill>
              <a:srgbClr val="2DC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/SDK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状态</a:t>
            </a:r>
          </a:p>
        </p:txBody>
      </p:sp>
      <p:cxnSp>
        <p:nvCxnSpPr>
          <p:cNvPr id="133" name="肘形连接符 19">
            <a:extLst>
              <a:ext uri="{FF2B5EF4-FFF2-40B4-BE49-F238E27FC236}">
                <a16:creationId xmlns:a16="http://schemas.microsoft.com/office/drawing/2014/main" id="{1FB30A7A-E11A-4CED-945A-591A2F97F1F3}"/>
              </a:ext>
            </a:extLst>
          </p:cNvPr>
          <p:cNvCxnSpPr>
            <a:cxnSpLocks/>
            <a:stCxn id="36" idx="0"/>
            <a:endCxn id="77" idx="3"/>
          </p:cNvCxnSpPr>
          <p:nvPr/>
        </p:nvCxnSpPr>
        <p:spPr>
          <a:xfrm rot="16200000" flipV="1">
            <a:off x="9253289" y="2592144"/>
            <a:ext cx="248231" cy="707782"/>
          </a:xfrm>
          <a:prstGeom prst="bentConnector2">
            <a:avLst/>
          </a:prstGeom>
          <a:ln w="31750" cap="rnd">
            <a:gradFill>
              <a:gsLst>
                <a:gs pos="0">
                  <a:srgbClr val="00A8D2"/>
                </a:gs>
                <a:gs pos="100000">
                  <a:srgbClr val="1EBAA3"/>
                </a:gs>
              </a:gsLst>
              <a:lin ang="5400000" scaled="1"/>
            </a:gradFill>
            <a:prstDash val="sysDot"/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28">
            <a:extLst>
              <a:ext uri="{FF2B5EF4-FFF2-40B4-BE49-F238E27FC236}">
                <a16:creationId xmlns:a16="http://schemas.microsoft.com/office/drawing/2014/main" id="{20E221AF-9551-42EE-9D1A-AB0568F4D66F}"/>
              </a:ext>
            </a:extLst>
          </p:cNvPr>
          <p:cNvGrpSpPr/>
          <p:nvPr/>
        </p:nvGrpSpPr>
        <p:grpSpPr>
          <a:xfrm>
            <a:off x="7908469" y="4708621"/>
            <a:ext cx="1510378" cy="764065"/>
            <a:chOff x="6076533" y="1959428"/>
            <a:chExt cx="2381668" cy="1338580"/>
          </a:xfrm>
        </p:grpSpPr>
        <p:sp>
          <p:nvSpPr>
            <p:cNvPr id="135" name="圆角矩形 87">
              <a:extLst>
                <a:ext uri="{FF2B5EF4-FFF2-40B4-BE49-F238E27FC236}">
                  <a16:creationId xmlns:a16="http://schemas.microsoft.com/office/drawing/2014/main" id="{497032CB-CC6D-4C6B-847A-4D758C7994B9}"/>
                </a:ext>
              </a:extLst>
            </p:cNvPr>
            <p:cNvSpPr/>
            <p:nvPr/>
          </p:nvSpPr>
          <p:spPr>
            <a:xfrm>
              <a:off x="6076533" y="1959428"/>
              <a:ext cx="2381668" cy="1191985"/>
            </a:xfrm>
            <a:prstGeom prst="roundRect">
              <a:avLst>
                <a:gd name="adj" fmla="val 3888"/>
              </a:avLst>
            </a:prstGeom>
            <a:noFill/>
            <a:ln w="15875">
              <a:solidFill>
                <a:srgbClr val="D3DCE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7" name="圆角矩形 114">
              <a:extLst>
                <a:ext uri="{FF2B5EF4-FFF2-40B4-BE49-F238E27FC236}">
                  <a16:creationId xmlns:a16="http://schemas.microsoft.com/office/drawing/2014/main" id="{E0CBF249-A918-4A8A-BCBC-224D3C340517}"/>
                </a:ext>
              </a:extLst>
            </p:cNvPr>
            <p:cNvSpPr/>
            <p:nvPr/>
          </p:nvSpPr>
          <p:spPr>
            <a:xfrm>
              <a:off x="6513314" y="2999314"/>
              <a:ext cx="1508106" cy="298694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RDB</a:t>
              </a:r>
              <a:r>
                <a:rPr kumimoji="1" lang="zh-CN" altLang="en-US" sz="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块资源</a:t>
              </a:r>
              <a:r>
                <a:rPr kumimoji="1" lang="en-US" altLang="zh-CN" sz="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-N</a:t>
              </a:r>
              <a:endParaRPr kumimoji="1" lang="zh-CN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grpSp>
          <p:nvGrpSpPr>
            <p:cNvPr id="138" name="组 17">
              <a:extLst>
                <a:ext uri="{FF2B5EF4-FFF2-40B4-BE49-F238E27FC236}">
                  <a16:creationId xmlns:a16="http://schemas.microsoft.com/office/drawing/2014/main" id="{B4898DAE-DBC1-4824-A14B-F570575547C2}"/>
                </a:ext>
              </a:extLst>
            </p:cNvPr>
            <p:cNvGrpSpPr/>
            <p:nvPr/>
          </p:nvGrpSpPr>
          <p:grpSpPr>
            <a:xfrm>
              <a:off x="6213037" y="2046645"/>
              <a:ext cx="2146291" cy="865407"/>
              <a:chOff x="6213037" y="2046645"/>
              <a:chExt cx="2146291" cy="865407"/>
            </a:xfrm>
          </p:grpSpPr>
          <p:pic>
            <p:nvPicPr>
              <p:cNvPr id="139" name="图片 138">
                <a:extLst>
                  <a:ext uri="{FF2B5EF4-FFF2-40B4-BE49-F238E27FC236}">
                    <a16:creationId xmlns:a16="http://schemas.microsoft.com/office/drawing/2014/main" id="{03E737B7-5CCC-454B-9B95-FEA2AC6FC5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213037" y="2046645"/>
                <a:ext cx="630429" cy="846026"/>
              </a:xfrm>
              <a:prstGeom prst="rect">
                <a:avLst/>
              </a:prstGeom>
            </p:spPr>
          </p:pic>
          <p:pic>
            <p:nvPicPr>
              <p:cNvPr id="140" name="图片 139">
                <a:extLst>
                  <a:ext uri="{FF2B5EF4-FFF2-40B4-BE49-F238E27FC236}">
                    <a16:creationId xmlns:a16="http://schemas.microsoft.com/office/drawing/2014/main" id="{B65B95E4-3184-43BA-BD3D-6F495FDA2F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70968" y="2066026"/>
                <a:ext cx="630429" cy="846026"/>
              </a:xfrm>
              <a:prstGeom prst="rect">
                <a:avLst/>
              </a:prstGeom>
            </p:spPr>
          </p:pic>
          <p:pic>
            <p:nvPicPr>
              <p:cNvPr id="141" name="图片 140">
                <a:extLst>
                  <a:ext uri="{FF2B5EF4-FFF2-40B4-BE49-F238E27FC236}">
                    <a16:creationId xmlns:a16="http://schemas.microsoft.com/office/drawing/2014/main" id="{1B4754F8-6F0B-4A02-BCD2-6AD889DF46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28899" y="2056336"/>
                <a:ext cx="630429" cy="846026"/>
              </a:xfrm>
              <a:prstGeom prst="rect">
                <a:avLst/>
              </a:prstGeom>
            </p:spPr>
          </p:pic>
        </p:grpSp>
      </p:grpSp>
      <p:cxnSp>
        <p:nvCxnSpPr>
          <p:cNvPr id="142" name="肘形连接符 19">
            <a:extLst>
              <a:ext uri="{FF2B5EF4-FFF2-40B4-BE49-F238E27FC236}">
                <a16:creationId xmlns:a16="http://schemas.microsoft.com/office/drawing/2014/main" id="{144F1584-EF61-436E-9B10-7BA1068BF12C}"/>
              </a:ext>
            </a:extLst>
          </p:cNvPr>
          <p:cNvCxnSpPr>
            <a:cxnSpLocks/>
            <a:stCxn id="21" idx="3"/>
            <a:endCxn id="73" idx="0"/>
          </p:cNvCxnSpPr>
          <p:nvPr/>
        </p:nvCxnSpPr>
        <p:spPr>
          <a:xfrm flipV="1">
            <a:off x="4384367" y="1434426"/>
            <a:ext cx="3087125" cy="384745"/>
          </a:xfrm>
          <a:prstGeom prst="bentConnector4">
            <a:avLst>
              <a:gd name="adj1" fmla="val 5852"/>
              <a:gd name="adj2" fmla="val 170933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7" name="圆角矩形 114">
            <a:extLst>
              <a:ext uri="{FF2B5EF4-FFF2-40B4-BE49-F238E27FC236}">
                <a16:creationId xmlns:a16="http://schemas.microsoft.com/office/drawing/2014/main" id="{F67B39B6-56D4-4409-BA5E-709B9D22CE0F}"/>
              </a:ext>
            </a:extLst>
          </p:cNvPr>
          <p:cNvSpPr/>
          <p:nvPr/>
        </p:nvSpPr>
        <p:spPr>
          <a:xfrm>
            <a:off x="6879842" y="5725612"/>
            <a:ext cx="1508106" cy="29869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BAAS</a:t>
            </a:r>
            <a:r>
              <a:rPr kumimoji="1" lang="zh-CN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实现平台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4CFB2DEC-7A95-4FB8-BA51-8E541E94C81D}"/>
              </a:ext>
            </a:extLst>
          </p:cNvPr>
          <p:cNvSpPr/>
          <p:nvPr/>
        </p:nvSpPr>
        <p:spPr>
          <a:xfrm>
            <a:off x="6666762" y="3045208"/>
            <a:ext cx="1011591" cy="264700"/>
          </a:xfrm>
          <a:prstGeom prst="rect">
            <a:avLst/>
          </a:prstGeom>
          <a:solidFill>
            <a:srgbClr val="2DC8FF"/>
          </a:solidFill>
          <a:ln>
            <a:solidFill>
              <a:srgbClr val="2DC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基础框架服务</a:t>
            </a:r>
          </a:p>
        </p:txBody>
      </p:sp>
    </p:spTree>
    <p:extLst>
      <p:ext uri="{BB962C8B-B14F-4D97-AF65-F5344CB8AC3E}">
        <p14:creationId xmlns:p14="http://schemas.microsoft.com/office/powerpoint/2010/main" val="401522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平行四边形 154"/>
          <p:cNvSpPr/>
          <p:nvPr/>
        </p:nvSpPr>
        <p:spPr>
          <a:xfrm rot="599119">
            <a:off x="139408" y="5545187"/>
            <a:ext cx="2302815" cy="440489"/>
          </a:xfrm>
          <a:prstGeom prst="parallelogram">
            <a:avLst>
              <a:gd name="adj" fmla="val 140198"/>
            </a:avLst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13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4200000" scaled="0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5" name="组 44"/>
          <p:cNvGrpSpPr/>
          <p:nvPr/>
        </p:nvGrpSpPr>
        <p:grpSpPr>
          <a:xfrm>
            <a:off x="4336061" y="743912"/>
            <a:ext cx="1461610" cy="520375"/>
            <a:chOff x="2628054" y="1040496"/>
            <a:chExt cx="1461610" cy="520375"/>
          </a:xfrm>
        </p:grpSpPr>
        <p:sp>
          <p:nvSpPr>
            <p:cNvPr id="64" name="圆角矩形 63"/>
            <p:cNvSpPr/>
            <p:nvPr/>
          </p:nvSpPr>
          <p:spPr>
            <a:xfrm rot="16200000">
              <a:off x="3098671" y="569879"/>
              <a:ext cx="520375" cy="14616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16460" y="1120320"/>
              <a:ext cx="1260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镜像生成</a:t>
              </a:r>
              <a:endPara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5745809" y="743912"/>
            <a:ext cx="2134433" cy="520375"/>
            <a:chOff x="4037802" y="1040496"/>
            <a:chExt cx="2134433" cy="520375"/>
          </a:xfrm>
        </p:grpSpPr>
        <p:sp>
          <p:nvSpPr>
            <p:cNvPr id="73" name="圆角矩形 72"/>
            <p:cNvSpPr/>
            <p:nvPr/>
          </p:nvSpPr>
          <p:spPr>
            <a:xfrm rot="16200000">
              <a:off x="5181242" y="569879"/>
              <a:ext cx="520375" cy="14616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835075" y="1120320"/>
              <a:ext cx="1260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选择资源</a:t>
              </a:r>
              <a:endPara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037802" y="1276402"/>
              <a:ext cx="722661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7841769" y="743912"/>
            <a:ext cx="2121044" cy="520375"/>
            <a:chOff x="6133762" y="1040496"/>
            <a:chExt cx="2121044" cy="520375"/>
          </a:xfrm>
        </p:grpSpPr>
        <p:sp>
          <p:nvSpPr>
            <p:cNvPr id="76" name="圆角矩形 75"/>
            <p:cNvSpPr/>
            <p:nvPr/>
          </p:nvSpPr>
          <p:spPr>
            <a:xfrm rot="16200000">
              <a:off x="7263813" y="569879"/>
              <a:ext cx="520375" cy="14616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6892874" y="1120320"/>
              <a:ext cx="1260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自主发布</a:t>
              </a:r>
              <a:endPara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133762" y="1273349"/>
              <a:ext cx="722661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68" name="组 67"/>
          <p:cNvGrpSpPr/>
          <p:nvPr/>
        </p:nvGrpSpPr>
        <p:grpSpPr>
          <a:xfrm>
            <a:off x="9946091" y="743912"/>
            <a:ext cx="2099292" cy="520375"/>
            <a:chOff x="8238084" y="1040496"/>
            <a:chExt cx="2099292" cy="520375"/>
          </a:xfrm>
        </p:grpSpPr>
        <p:sp>
          <p:nvSpPr>
            <p:cNvPr id="70" name="圆角矩形 69"/>
            <p:cNvSpPr/>
            <p:nvPr/>
          </p:nvSpPr>
          <p:spPr>
            <a:xfrm rot="16200000">
              <a:off x="9346383" y="569879"/>
              <a:ext cx="520375" cy="14616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960745" y="1120320"/>
              <a:ext cx="1260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自动维护</a:t>
              </a:r>
              <a:endPara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8238084" y="1273273"/>
              <a:ext cx="722661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89" name="标题 88">
            <a:extLst>
              <a:ext uri="{FF2B5EF4-FFF2-40B4-BE49-F238E27FC236}">
                <a16:creationId xmlns:a16="http://schemas.microsoft.com/office/drawing/2014/main" id="{28ECCBAA-CD08-B24C-B1B0-40B5614A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>
                <a:latin typeface="Arial"/>
                <a:ea typeface="Microsoft YaHei" charset="-122"/>
                <a:cs typeface="Arial"/>
              </a:rPr>
              <a:t>核心技术理念</a:t>
            </a:r>
            <a:endParaRPr lang="zh-CN" altLang="en-US" dirty="0">
              <a:latin typeface="Arial"/>
              <a:ea typeface="Microsoft YaHei" charset="-122"/>
              <a:cs typeface="Arial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3B8E94-1B6C-0DC1-7FC2-41771C2B31CA}"/>
              </a:ext>
            </a:extLst>
          </p:cNvPr>
          <p:cNvSpPr txBox="1"/>
          <p:nvPr/>
        </p:nvSpPr>
        <p:spPr>
          <a:xfrm>
            <a:off x="4572752" y="1395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404040"/>
                </a:solidFill>
                <a:effectLst/>
              </a:rPr>
              <a:t>实现应用的所见即所得状态，摒弃主机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(</a:t>
            </a:r>
            <a:r>
              <a:rPr lang="zh-CN" altLang="en-US" dirty="0">
                <a:solidFill>
                  <a:srgbClr val="404040"/>
                </a:solidFill>
                <a:effectLst/>
              </a:rPr>
              <a:t>服务器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)</a:t>
            </a:r>
            <a:r>
              <a:rPr lang="zh-CN" altLang="en-US" dirty="0">
                <a:solidFill>
                  <a:srgbClr val="404040"/>
                </a:solidFill>
                <a:effectLst/>
              </a:rPr>
              <a:t>概念</a:t>
            </a:r>
            <a:endParaRPr lang="zh-CN" altLang="en-US" dirty="0">
              <a:effectLst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1B9500-20D4-C961-2489-579A4FF9539A}"/>
              </a:ext>
            </a:extLst>
          </p:cNvPr>
          <p:cNvSpPr txBox="1"/>
          <p:nvPr/>
        </p:nvSpPr>
        <p:spPr>
          <a:xfrm>
            <a:off x="2363284" y="2567653"/>
            <a:ext cx="68247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实现用户集中管理，资源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(opt/ci)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平台管理，以及工作空间下的资源分配管理</a:t>
            </a:r>
            <a:endParaRPr lang="en-US" altLang="zh-CN" sz="1800" kern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一个工作空间下可以绑定多个资源，资源类型可以相同，但所归属的节点一同。即本地环境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rPr>
              <a:t>/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国内联调环境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rPr>
              <a:t>/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线上环境等。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485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平行四边形 154"/>
          <p:cNvSpPr/>
          <p:nvPr/>
        </p:nvSpPr>
        <p:spPr>
          <a:xfrm rot="599119">
            <a:off x="139408" y="5545187"/>
            <a:ext cx="2302815" cy="440489"/>
          </a:xfrm>
          <a:prstGeom prst="parallelogram">
            <a:avLst>
              <a:gd name="adj" fmla="val 140198"/>
            </a:avLst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13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4200000" scaled="0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5" name="组 44"/>
          <p:cNvGrpSpPr/>
          <p:nvPr/>
        </p:nvGrpSpPr>
        <p:grpSpPr>
          <a:xfrm>
            <a:off x="4336061" y="743912"/>
            <a:ext cx="1461610" cy="520375"/>
            <a:chOff x="2628054" y="1040496"/>
            <a:chExt cx="1461610" cy="520375"/>
          </a:xfrm>
        </p:grpSpPr>
        <p:sp>
          <p:nvSpPr>
            <p:cNvPr id="64" name="圆角矩形 63"/>
            <p:cNvSpPr/>
            <p:nvPr/>
          </p:nvSpPr>
          <p:spPr>
            <a:xfrm rot="16200000">
              <a:off x="3098671" y="569879"/>
              <a:ext cx="520375" cy="14616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16460" y="1120320"/>
              <a:ext cx="1260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镜像生成</a:t>
              </a:r>
              <a:endPara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5745809" y="743912"/>
            <a:ext cx="2134433" cy="520375"/>
            <a:chOff x="4037802" y="1040496"/>
            <a:chExt cx="2134433" cy="520375"/>
          </a:xfrm>
        </p:grpSpPr>
        <p:sp>
          <p:nvSpPr>
            <p:cNvPr id="73" name="圆角矩形 72"/>
            <p:cNvSpPr/>
            <p:nvPr/>
          </p:nvSpPr>
          <p:spPr>
            <a:xfrm rot="16200000">
              <a:off x="5181242" y="569879"/>
              <a:ext cx="520375" cy="14616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835075" y="1120320"/>
              <a:ext cx="1260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选择资源</a:t>
              </a:r>
              <a:endPara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037802" y="1276402"/>
              <a:ext cx="722661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7841769" y="743912"/>
            <a:ext cx="2121044" cy="520375"/>
            <a:chOff x="6133762" y="1040496"/>
            <a:chExt cx="2121044" cy="520375"/>
          </a:xfrm>
        </p:grpSpPr>
        <p:sp>
          <p:nvSpPr>
            <p:cNvPr id="76" name="圆角矩形 75"/>
            <p:cNvSpPr/>
            <p:nvPr/>
          </p:nvSpPr>
          <p:spPr>
            <a:xfrm rot="16200000">
              <a:off x="7263813" y="569879"/>
              <a:ext cx="520375" cy="14616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6892874" y="1120320"/>
              <a:ext cx="1260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自主发布</a:t>
              </a:r>
              <a:endPara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133762" y="1273349"/>
              <a:ext cx="722661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68" name="组 67"/>
          <p:cNvGrpSpPr/>
          <p:nvPr/>
        </p:nvGrpSpPr>
        <p:grpSpPr>
          <a:xfrm>
            <a:off x="9946091" y="743912"/>
            <a:ext cx="2099292" cy="520375"/>
            <a:chOff x="8238084" y="1040496"/>
            <a:chExt cx="2099292" cy="520375"/>
          </a:xfrm>
        </p:grpSpPr>
        <p:sp>
          <p:nvSpPr>
            <p:cNvPr id="70" name="圆角矩形 69"/>
            <p:cNvSpPr/>
            <p:nvPr/>
          </p:nvSpPr>
          <p:spPr>
            <a:xfrm rot="16200000">
              <a:off x="9346383" y="569879"/>
              <a:ext cx="520375" cy="14616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960745" y="1120320"/>
              <a:ext cx="1260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自动维护</a:t>
              </a:r>
              <a:endPara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8238084" y="1273273"/>
              <a:ext cx="722661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89" name="标题 88">
            <a:extLst>
              <a:ext uri="{FF2B5EF4-FFF2-40B4-BE49-F238E27FC236}">
                <a16:creationId xmlns:a16="http://schemas.microsoft.com/office/drawing/2014/main" id="{28ECCBAA-CD08-B24C-B1B0-40B5614A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调用操作流说明</a:t>
            </a:r>
            <a:endParaRPr lang="zh-CN" altLang="en-US" sz="3600" dirty="0">
              <a:latin typeface="Arial"/>
              <a:ea typeface="Microsoft YaHei" charset="-122"/>
              <a:cs typeface="Arial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3B8E94-1B6C-0DC1-7FC2-41771C2B31CA}"/>
              </a:ext>
            </a:extLst>
          </p:cNvPr>
          <p:cNvSpPr txBox="1"/>
          <p:nvPr/>
        </p:nvSpPr>
        <p:spPr>
          <a:xfrm>
            <a:off x="4572752" y="1395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404040"/>
                </a:solidFill>
                <a:effectLst/>
              </a:rPr>
              <a:t>实现应用的所见即所得状态，摒弃主机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(</a:t>
            </a:r>
            <a:r>
              <a:rPr lang="zh-CN" altLang="en-US" dirty="0">
                <a:solidFill>
                  <a:srgbClr val="404040"/>
                </a:solidFill>
                <a:effectLst/>
              </a:rPr>
              <a:t>服务器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)</a:t>
            </a:r>
            <a:r>
              <a:rPr lang="zh-CN" altLang="en-US" dirty="0">
                <a:solidFill>
                  <a:srgbClr val="404040"/>
                </a:solidFill>
                <a:effectLst/>
              </a:rPr>
              <a:t>概念</a:t>
            </a:r>
            <a:endParaRPr lang="zh-CN" altLang="en-US" dirty="0">
              <a:effectLst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9C016D-B163-FB0C-9F15-9B28E7596A03}"/>
              </a:ext>
            </a:extLst>
          </p:cNvPr>
          <p:cNvSpPr/>
          <p:nvPr/>
        </p:nvSpPr>
        <p:spPr>
          <a:xfrm>
            <a:off x="1012904" y="2104331"/>
            <a:ext cx="8898450" cy="383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50"/>
              </a:lnSpc>
              <a:buClr>
                <a:srgbClr val="0099D1"/>
              </a:buClr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鉴权分组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  <a:p>
            <a:pPr marL="228600" indent="-228600">
              <a:lnSpc>
                <a:spcPts val="3250"/>
              </a:lnSpc>
              <a:buClr>
                <a:srgbClr val="0099D1"/>
              </a:buClr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一个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workspace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，即为一个组织的概念，用以建立应用或代码（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func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）与资源运行的动作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  <a:p>
            <a:pPr marL="228600" indent="-228600">
              <a:lnSpc>
                <a:spcPts val="3250"/>
              </a:lnSpc>
              <a:buClr>
                <a:srgbClr val="0099D1"/>
              </a:buClr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每个组织，都是由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oscro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管控中心所（超管）创建，并赋予运行所需的计算资源上限，以及初始化对应的管控权限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  <a:p>
            <a:pPr marL="228600" indent="-228600">
              <a:lnSpc>
                <a:spcPts val="3250"/>
              </a:lnSpc>
              <a:buClr>
                <a:srgbClr val="0099D1"/>
              </a:buClr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进入每个组织后，初始化的管理员，即可增加对应的人员，加入组织，成为应用流程中的一员，分配权限，划分应用（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app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）的操作域（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namespaces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  <a:p>
            <a:pPr marL="228600" indent="-228600">
              <a:lnSpc>
                <a:spcPts val="3250"/>
              </a:lnSpc>
              <a:buClr>
                <a:srgbClr val="0099D1"/>
              </a:buClr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通过注册的用户，被加入到对应的组织后，通过赋予的权责，即可以建立和使用对应资源，并开创属于组织的应用（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app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  <a:p>
            <a:pPr marL="228600" indent="-228600">
              <a:lnSpc>
                <a:spcPts val="3250"/>
              </a:lnSpc>
              <a:buClr>
                <a:srgbClr val="0099D1"/>
              </a:buClr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组织内通过的权限的辨识，即可参与到应用（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app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）项目的运行周期之中，行使自己的责权力，建立或处分当前应用的变更或业务状态的采集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  <a:p>
            <a:pPr>
              <a:lnSpc>
                <a:spcPts val="3250"/>
              </a:lnSpc>
              <a:buClr>
                <a:srgbClr val="0099D1"/>
              </a:buClr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9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64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V1030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鉴权分组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CE4A36-7275-0516-4E01-B815A8243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51" y="1879583"/>
            <a:ext cx="9614053" cy="45275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6A01B84-02BB-B0E1-39DE-36E334C94581}"/>
              </a:ext>
            </a:extLst>
          </p:cNvPr>
          <p:cNvSpPr txBox="1"/>
          <p:nvPr/>
        </p:nvSpPr>
        <p:spPr>
          <a:xfrm>
            <a:off x="1013551" y="1335661"/>
            <a:ext cx="6103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https://oscro.8lab.cn/main/user/list</a:t>
            </a:r>
          </a:p>
        </p:txBody>
      </p:sp>
    </p:spTree>
    <p:extLst>
      <p:ext uri="{BB962C8B-B14F-4D97-AF65-F5344CB8AC3E}">
        <p14:creationId xmlns:p14="http://schemas.microsoft.com/office/powerpoint/2010/main" val="235581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平行四边形 154"/>
          <p:cNvSpPr/>
          <p:nvPr/>
        </p:nvSpPr>
        <p:spPr>
          <a:xfrm rot="599119">
            <a:off x="139408" y="5545187"/>
            <a:ext cx="2302815" cy="440489"/>
          </a:xfrm>
          <a:prstGeom prst="parallelogram">
            <a:avLst>
              <a:gd name="adj" fmla="val 140198"/>
            </a:avLst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13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4200000" scaled="0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5" name="组 44"/>
          <p:cNvGrpSpPr/>
          <p:nvPr/>
        </p:nvGrpSpPr>
        <p:grpSpPr>
          <a:xfrm>
            <a:off x="4336061" y="743912"/>
            <a:ext cx="1461610" cy="520375"/>
            <a:chOff x="2628054" y="1040496"/>
            <a:chExt cx="1461610" cy="520375"/>
          </a:xfrm>
        </p:grpSpPr>
        <p:sp>
          <p:nvSpPr>
            <p:cNvPr id="64" name="圆角矩形 63"/>
            <p:cNvSpPr/>
            <p:nvPr/>
          </p:nvSpPr>
          <p:spPr>
            <a:xfrm rot="16200000">
              <a:off x="3098671" y="569879"/>
              <a:ext cx="520375" cy="14616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16460" y="1120320"/>
              <a:ext cx="1260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镜像生成</a:t>
              </a:r>
              <a:endPara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5745809" y="743912"/>
            <a:ext cx="2134433" cy="520375"/>
            <a:chOff x="4037802" y="1040496"/>
            <a:chExt cx="2134433" cy="520375"/>
          </a:xfrm>
        </p:grpSpPr>
        <p:sp>
          <p:nvSpPr>
            <p:cNvPr id="73" name="圆角矩形 72"/>
            <p:cNvSpPr/>
            <p:nvPr/>
          </p:nvSpPr>
          <p:spPr>
            <a:xfrm rot="16200000">
              <a:off x="5181242" y="569879"/>
              <a:ext cx="520375" cy="14616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835075" y="1120320"/>
              <a:ext cx="1260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选择资源</a:t>
              </a:r>
              <a:endPara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037802" y="1276402"/>
              <a:ext cx="722661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7841769" y="743912"/>
            <a:ext cx="2121044" cy="520375"/>
            <a:chOff x="6133762" y="1040496"/>
            <a:chExt cx="2121044" cy="520375"/>
          </a:xfrm>
        </p:grpSpPr>
        <p:sp>
          <p:nvSpPr>
            <p:cNvPr id="76" name="圆角矩形 75"/>
            <p:cNvSpPr/>
            <p:nvPr/>
          </p:nvSpPr>
          <p:spPr>
            <a:xfrm rot="16200000">
              <a:off x="7263813" y="569879"/>
              <a:ext cx="520375" cy="14616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6892874" y="1120320"/>
              <a:ext cx="1260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自主发布</a:t>
              </a:r>
              <a:endPara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133762" y="1273349"/>
              <a:ext cx="722661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68" name="组 67"/>
          <p:cNvGrpSpPr/>
          <p:nvPr/>
        </p:nvGrpSpPr>
        <p:grpSpPr>
          <a:xfrm>
            <a:off x="9946091" y="743912"/>
            <a:ext cx="2099292" cy="520375"/>
            <a:chOff x="8238084" y="1040496"/>
            <a:chExt cx="2099292" cy="520375"/>
          </a:xfrm>
        </p:grpSpPr>
        <p:sp>
          <p:nvSpPr>
            <p:cNvPr id="70" name="圆角矩形 69"/>
            <p:cNvSpPr/>
            <p:nvPr/>
          </p:nvSpPr>
          <p:spPr>
            <a:xfrm rot="16200000">
              <a:off x="9346383" y="569879"/>
              <a:ext cx="520375" cy="14616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960745" y="1120320"/>
              <a:ext cx="1260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自动维护</a:t>
              </a:r>
              <a:endPara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8238084" y="1273273"/>
              <a:ext cx="722661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89" name="标题 88">
            <a:extLst>
              <a:ext uri="{FF2B5EF4-FFF2-40B4-BE49-F238E27FC236}">
                <a16:creationId xmlns:a16="http://schemas.microsoft.com/office/drawing/2014/main" id="{28ECCBAA-CD08-B24C-B1B0-40B5614A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调用操作流说明</a:t>
            </a:r>
            <a:endParaRPr lang="zh-CN" altLang="en-US" sz="3600" dirty="0">
              <a:latin typeface="Arial"/>
              <a:ea typeface="Microsoft YaHei" charset="-122"/>
              <a:cs typeface="Arial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45190AA6-19B1-4D5D-8425-FBC96CC9903A}"/>
              </a:ext>
            </a:extLst>
          </p:cNvPr>
          <p:cNvSpPr/>
          <p:nvPr/>
        </p:nvSpPr>
        <p:spPr>
          <a:xfrm>
            <a:off x="1043850" y="2133929"/>
            <a:ext cx="8781002" cy="2985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50"/>
              </a:lnSpc>
              <a:buClr>
                <a:srgbClr val="0099D1"/>
              </a:buClr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资源界定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  <a:p>
            <a:pPr marL="228600" indent="-228600">
              <a:lnSpc>
                <a:spcPts val="3250"/>
              </a:lnSpc>
              <a:buClr>
                <a:srgbClr val="0099D1"/>
              </a:buClr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通过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oscro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中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opt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服务，将一组资源进行条带化处理，并对平台提供对应的操作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api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，及相关状态数据的提供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  <a:p>
            <a:pPr marL="228600" indent="-228600">
              <a:lnSpc>
                <a:spcPts val="3250"/>
              </a:lnSpc>
              <a:buClr>
                <a:srgbClr val="0099D1"/>
              </a:buClr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这种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opt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服务的建立使用，变为通用的标准，即可使计算资源满足的情况下，成为资源的提供者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  <a:p>
            <a:pPr marL="228600" indent="-228600">
              <a:lnSpc>
                <a:spcPts val="3250"/>
              </a:lnSpc>
              <a:buClr>
                <a:srgbClr val="0099D1"/>
              </a:buClr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资源加入也是要遵循，平台组织的管控要求，及使用时的分配条件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  <a:p>
            <a:pPr marL="228600" indent="-228600">
              <a:lnSpc>
                <a:spcPts val="3250"/>
              </a:lnSpc>
              <a:buClr>
                <a:srgbClr val="0099D1"/>
              </a:buClr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平台对资源加入后，通过基础的服务，即可实现当前的数据流转和状态上报功能，对接应用后台的功能需求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  <a:p>
            <a:pPr marL="228600" indent="-228600">
              <a:lnSpc>
                <a:spcPts val="3250"/>
              </a:lnSpc>
              <a:buClr>
                <a:srgbClr val="0099D1"/>
              </a:buClr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资源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site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 的使用，为了保证效率和业务使用效果，应用可以随意启动，但状态和数据的操作是不能跨越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site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的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  <a:p>
            <a:pPr marL="228600" indent="-228600">
              <a:lnSpc>
                <a:spcPts val="3250"/>
              </a:lnSpc>
              <a:buClr>
                <a:srgbClr val="0099D1"/>
              </a:buClr>
              <a:buAutoNum type="arabicPeriod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3B8E94-1B6C-0DC1-7FC2-41771C2B31CA}"/>
              </a:ext>
            </a:extLst>
          </p:cNvPr>
          <p:cNvSpPr txBox="1"/>
          <p:nvPr/>
        </p:nvSpPr>
        <p:spPr>
          <a:xfrm>
            <a:off x="4572752" y="1395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404040"/>
                </a:solidFill>
                <a:effectLst/>
              </a:rPr>
              <a:t>实现应用的所见即所得状态，摒弃主机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(</a:t>
            </a:r>
            <a:r>
              <a:rPr lang="zh-CN" altLang="en-US" dirty="0">
                <a:solidFill>
                  <a:srgbClr val="404040"/>
                </a:solidFill>
                <a:effectLst/>
              </a:rPr>
              <a:t>服务器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)</a:t>
            </a:r>
            <a:r>
              <a:rPr lang="zh-CN" altLang="en-US" dirty="0">
                <a:solidFill>
                  <a:srgbClr val="404040"/>
                </a:solidFill>
                <a:effectLst/>
              </a:rPr>
              <a:t>概念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408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64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V1030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资源界定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  <a:p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1E411A-A761-A350-92EC-299605F62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00" y="1777211"/>
            <a:ext cx="9607706" cy="44761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715795F-C911-962C-B899-DDBB37B651FB}"/>
              </a:ext>
            </a:extLst>
          </p:cNvPr>
          <p:cNvSpPr txBox="1"/>
          <p:nvPr/>
        </p:nvSpPr>
        <p:spPr>
          <a:xfrm>
            <a:off x="694062" y="1258543"/>
            <a:ext cx="6103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https://oscro.8lab.cn/main/resourcePool</a:t>
            </a:r>
          </a:p>
        </p:txBody>
      </p:sp>
    </p:spTree>
    <p:extLst>
      <p:ext uri="{BB962C8B-B14F-4D97-AF65-F5344CB8AC3E}">
        <p14:creationId xmlns:p14="http://schemas.microsoft.com/office/powerpoint/2010/main" val="144074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平行四边形 154"/>
          <p:cNvSpPr/>
          <p:nvPr/>
        </p:nvSpPr>
        <p:spPr>
          <a:xfrm rot="599119">
            <a:off x="139408" y="5545187"/>
            <a:ext cx="2302815" cy="440489"/>
          </a:xfrm>
          <a:prstGeom prst="parallelogram">
            <a:avLst>
              <a:gd name="adj" fmla="val 140198"/>
            </a:avLst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13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4200000" scaled="0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5" name="组 44"/>
          <p:cNvGrpSpPr/>
          <p:nvPr/>
        </p:nvGrpSpPr>
        <p:grpSpPr>
          <a:xfrm>
            <a:off x="4336061" y="743912"/>
            <a:ext cx="1461610" cy="520375"/>
            <a:chOff x="2628054" y="1040496"/>
            <a:chExt cx="1461610" cy="520375"/>
          </a:xfrm>
        </p:grpSpPr>
        <p:sp>
          <p:nvSpPr>
            <p:cNvPr id="64" name="圆角矩形 63"/>
            <p:cNvSpPr/>
            <p:nvPr/>
          </p:nvSpPr>
          <p:spPr>
            <a:xfrm rot="16200000">
              <a:off x="3098671" y="569879"/>
              <a:ext cx="520375" cy="14616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16460" y="1120320"/>
              <a:ext cx="1260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镜像生成</a:t>
              </a:r>
              <a:endPara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5745809" y="743912"/>
            <a:ext cx="2134433" cy="520375"/>
            <a:chOff x="4037802" y="1040496"/>
            <a:chExt cx="2134433" cy="520375"/>
          </a:xfrm>
        </p:grpSpPr>
        <p:sp>
          <p:nvSpPr>
            <p:cNvPr id="73" name="圆角矩形 72"/>
            <p:cNvSpPr/>
            <p:nvPr/>
          </p:nvSpPr>
          <p:spPr>
            <a:xfrm rot="16200000">
              <a:off x="5181242" y="569879"/>
              <a:ext cx="520375" cy="14616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835075" y="1120320"/>
              <a:ext cx="1260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选择资源</a:t>
              </a:r>
              <a:endPara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037802" y="1276402"/>
              <a:ext cx="722661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7841769" y="743912"/>
            <a:ext cx="2121044" cy="520375"/>
            <a:chOff x="6133762" y="1040496"/>
            <a:chExt cx="2121044" cy="520375"/>
          </a:xfrm>
        </p:grpSpPr>
        <p:sp>
          <p:nvSpPr>
            <p:cNvPr id="76" name="圆角矩形 75"/>
            <p:cNvSpPr/>
            <p:nvPr/>
          </p:nvSpPr>
          <p:spPr>
            <a:xfrm rot="16200000">
              <a:off x="7263813" y="569879"/>
              <a:ext cx="520375" cy="14616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6892874" y="1120320"/>
              <a:ext cx="1260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自主发布</a:t>
              </a:r>
              <a:endPara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133762" y="1273349"/>
              <a:ext cx="722661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68" name="组 67"/>
          <p:cNvGrpSpPr/>
          <p:nvPr/>
        </p:nvGrpSpPr>
        <p:grpSpPr>
          <a:xfrm>
            <a:off x="9946091" y="743912"/>
            <a:ext cx="2099292" cy="520375"/>
            <a:chOff x="8238084" y="1040496"/>
            <a:chExt cx="2099292" cy="520375"/>
          </a:xfrm>
        </p:grpSpPr>
        <p:sp>
          <p:nvSpPr>
            <p:cNvPr id="70" name="圆角矩形 69"/>
            <p:cNvSpPr/>
            <p:nvPr/>
          </p:nvSpPr>
          <p:spPr>
            <a:xfrm rot="16200000">
              <a:off x="9346383" y="569879"/>
              <a:ext cx="520375" cy="14616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960745" y="1120320"/>
              <a:ext cx="1260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自动维护</a:t>
              </a:r>
              <a:endPara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8238084" y="1273273"/>
              <a:ext cx="722661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89" name="标题 88">
            <a:extLst>
              <a:ext uri="{FF2B5EF4-FFF2-40B4-BE49-F238E27FC236}">
                <a16:creationId xmlns:a16="http://schemas.microsoft.com/office/drawing/2014/main" id="{28ECCBAA-CD08-B24C-B1B0-40B5614A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调用操作流说明</a:t>
            </a:r>
            <a:endParaRPr lang="zh-CN" altLang="en-US" sz="3600" dirty="0">
              <a:latin typeface="Arial"/>
              <a:ea typeface="Microsoft YaHei" charset="-122"/>
              <a:cs typeface="Arial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3B8E94-1B6C-0DC1-7FC2-41771C2B31CA}"/>
              </a:ext>
            </a:extLst>
          </p:cNvPr>
          <p:cNvSpPr txBox="1"/>
          <p:nvPr/>
        </p:nvSpPr>
        <p:spPr>
          <a:xfrm>
            <a:off x="4572752" y="1395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404040"/>
                </a:solidFill>
                <a:effectLst/>
              </a:rPr>
              <a:t>实现应用的所见即所得状态，摒弃主机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(</a:t>
            </a:r>
            <a:r>
              <a:rPr lang="zh-CN" altLang="en-US" dirty="0">
                <a:solidFill>
                  <a:srgbClr val="404040"/>
                </a:solidFill>
                <a:effectLst/>
              </a:rPr>
              <a:t>服务器</a:t>
            </a:r>
            <a:r>
              <a:rPr lang="en-US" altLang="zh-CN" dirty="0">
                <a:solidFill>
                  <a:srgbClr val="404040"/>
                </a:solidFill>
                <a:effectLst/>
              </a:rPr>
              <a:t>)</a:t>
            </a:r>
            <a:r>
              <a:rPr lang="zh-CN" altLang="en-US" dirty="0">
                <a:solidFill>
                  <a:srgbClr val="404040"/>
                </a:solidFill>
                <a:effectLst/>
              </a:rPr>
              <a:t>概念</a:t>
            </a:r>
            <a:endParaRPr lang="zh-CN" altLang="en-US" dirty="0">
              <a:effectLst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12AC5CD-2C0F-467F-8A79-7CE42A39FD3E}"/>
              </a:ext>
            </a:extLst>
          </p:cNvPr>
          <p:cNvSpPr/>
          <p:nvPr/>
        </p:nvSpPr>
        <p:spPr>
          <a:xfrm>
            <a:off x="1143787" y="2338456"/>
            <a:ext cx="8819025" cy="2985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50"/>
              </a:lnSpc>
              <a:buClr>
                <a:srgbClr val="0099D1"/>
              </a:buClr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应用管控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  <a:p>
            <a:pPr marL="228600" indent="-228600">
              <a:lnSpc>
                <a:spcPts val="3250"/>
              </a:lnSpc>
              <a:buClr>
                <a:srgbClr val="0099D1"/>
              </a:buClr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基于所属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ou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的合法用户，通过对接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REPO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或代码（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func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），建立对应授权的代码授权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  <a:p>
            <a:pPr marL="228600" indent="-228600">
              <a:lnSpc>
                <a:spcPts val="3250"/>
              </a:lnSpc>
              <a:buClr>
                <a:srgbClr val="0099D1"/>
              </a:buClr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代码授权后，即可建立对应的操作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event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，配合处理后续的应用逻辑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  <a:p>
            <a:pPr marL="228600" indent="-228600">
              <a:lnSpc>
                <a:spcPts val="3250"/>
              </a:lnSpc>
              <a:buClr>
                <a:srgbClr val="0099D1"/>
              </a:buClr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通过发送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event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不同的事件消息，来进行服务的不同方向的处理（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ci/cd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 </a:t>
            </a:r>
          </a:p>
          <a:p>
            <a:pPr marL="228600" indent="-228600">
              <a:lnSpc>
                <a:spcPts val="3250"/>
              </a:lnSpc>
              <a:buClr>
                <a:srgbClr val="0099D1"/>
              </a:buClr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通过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POD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授权，建立世界级的开发应用场景，通过运行测试结果，来实现对应用的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commit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修改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  <a:p>
            <a:pPr marL="228600" indent="-228600">
              <a:lnSpc>
                <a:spcPts val="3250"/>
              </a:lnSpc>
              <a:buClr>
                <a:srgbClr val="0099D1"/>
              </a:buClr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完成测试流程后，通过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APP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服务中转，创建对应的服务，并开启资源的运行态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ZhengHeiS-DB-GB" charset="-122"/>
            </a:endParaRPr>
          </a:p>
          <a:p>
            <a:pPr marL="228600" indent="-228600">
              <a:lnSpc>
                <a:spcPts val="3250"/>
              </a:lnSpc>
              <a:buClr>
                <a:srgbClr val="0099D1"/>
              </a:buClr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通过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app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的封装，调用对应的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OPT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基础服务（数据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状态），实现业务管控的后台，达到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FAAS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ZhengHeiS-DB-GB" charset="-122"/>
              </a:rPr>
              <a:t>态</a:t>
            </a:r>
          </a:p>
        </p:txBody>
      </p:sp>
    </p:spTree>
    <p:extLst>
      <p:ext uri="{BB962C8B-B14F-4D97-AF65-F5344CB8AC3E}">
        <p14:creationId xmlns:p14="http://schemas.microsoft.com/office/powerpoint/2010/main" val="265906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64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16098</TotalTime>
  <Words>2075</Words>
  <Application>Microsoft Office PowerPoint</Application>
  <PresentationFormat>宽屏</PresentationFormat>
  <Paragraphs>261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PingFang SC Medium</vt:lpstr>
      <vt:lpstr>PingFang SC Semibold</vt:lpstr>
      <vt:lpstr>等线</vt:lpstr>
      <vt:lpstr>微软雅黑</vt:lpstr>
      <vt:lpstr>微软雅黑</vt:lpstr>
      <vt:lpstr>Arial</vt:lpstr>
      <vt:lpstr>Calibri</vt:lpstr>
      <vt:lpstr>Calibri Light</vt:lpstr>
      <vt:lpstr>tahoma</vt:lpstr>
      <vt:lpstr>tahoma</vt:lpstr>
      <vt:lpstr>Times New Roman</vt:lpstr>
      <vt:lpstr>Verdana</vt:lpstr>
      <vt:lpstr>Office Theme</vt:lpstr>
      <vt:lpstr>PowerPoint 演示文稿</vt:lpstr>
      <vt:lpstr>核心技术理念</vt:lpstr>
      <vt:lpstr>PowerPoint 演示文稿</vt:lpstr>
      <vt:lpstr>核心技术理念</vt:lpstr>
      <vt:lpstr>调用操作流说明</vt:lpstr>
      <vt:lpstr>PowerPoint 演示文稿</vt:lpstr>
      <vt:lpstr>调用操作流说明</vt:lpstr>
      <vt:lpstr>PowerPoint 演示文稿</vt:lpstr>
      <vt:lpstr>调用操作流说明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实现目标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容器化实现</dc:title>
  <dc:creator>fey</dc:creator>
  <cp:lastModifiedBy>Administrator</cp:lastModifiedBy>
  <cp:revision>92</cp:revision>
  <dcterms:created xsi:type="dcterms:W3CDTF">2014-09-03T08:51:45Z</dcterms:created>
  <dcterms:modified xsi:type="dcterms:W3CDTF">2022-11-15T07:08:23Z</dcterms:modified>
</cp:coreProperties>
</file>