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85" r:id="rId6"/>
    <p:sldId id="284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1" r:id="rId16"/>
    <p:sldId id="288" r:id="rId17"/>
    <p:sldId id="287" r:id="rId18"/>
    <p:sldId id="289" r:id="rId19"/>
    <p:sldId id="267" r:id="rId20"/>
    <p:sldId id="290" r:id="rId21"/>
    <p:sldId id="294" r:id="rId22"/>
    <p:sldId id="293" r:id="rId23"/>
    <p:sldId id="268" r:id="rId24"/>
    <p:sldId id="269" r:id="rId25"/>
    <p:sldId id="270" r:id="rId26"/>
    <p:sldId id="291" r:id="rId27"/>
    <p:sldId id="271" r:id="rId28"/>
    <p:sldId id="272" r:id="rId29"/>
    <p:sldId id="273" r:id="rId30"/>
    <p:sldId id="292" r:id="rId31"/>
    <p:sldId id="274" r:id="rId32"/>
    <p:sldId id="275" r:id="rId33"/>
    <p:sldId id="276" r:id="rId34"/>
    <p:sldId id="277" r:id="rId35"/>
    <p:sldId id="279" r:id="rId36"/>
    <p:sldId id="295" r:id="rId37"/>
    <p:sldId id="297" r:id="rId38"/>
    <p:sldId id="296" r:id="rId39"/>
    <p:sldId id="280" r:id="rId40"/>
    <p:sldId id="298" r:id="rId41"/>
    <p:sldId id="299" r:id="rId42"/>
    <p:sldId id="278" r:id="rId43"/>
    <p:sldId id="283" r:id="rId4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8AF5-9E35-4D7F-8C55-69678851A280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9671-6D2A-467E-AA90-BAED2BB9B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65F33CB5-2AC7-BBCA-36CD-36ADC50037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/>
              <a:t>IES Clara del Rey 2011-2012</a:t>
            </a: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6DFC5D76-D59F-6510-5A04-61E94C45A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F848B3-CFB8-428E-A088-8DF6E3B0DCDA}" type="slidenum">
              <a:rPr lang="es-ES" altLang="es-ES"/>
              <a:pPr eaLnBrk="1" hangingPunct="1"/>
              <a:t>43</a:t>
            </a:fld>
            <a:endParaRPr lang="es-ES" altLang="es-ES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F1F71A9-F4DB-9DE7-70BE-5DF0A4BC9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DA6FC364-CEEF-2A15-7222-FF59732A5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6825" y="657376"/>
            <a:ext cx="182498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68313" y="141685"/>
            <a:ext cx="8229600" cy="8617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44154"/>
            <a:ext cx="4038600" cy="13080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844154"/>
            <a:ext cx="4038600" cy="13080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2844404"/>
            <a:ext cx="4038600" cy="13080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2844404"/>
            <a:ext cx="4038600" cy="13080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2A9E6E-E4BA-E5DB-8DEA-5C07E3C0E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06B6-C43C-4439-88FE-2EF53224ACD1}" type="datetime1">
              <a:rPr lang="es-ES"/>
              <a:pPr>
                <a:defRPr/>
              </a:pPr>
              <a:t>16/09/2022</a:t>
            </a:fld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EDF48C-BB6C-3546-9A8F-53272FE0E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08960" y="4783455"/>
            <a:ext cx="2926080" cy="55399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UT1. Almacenamiento de la información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69FC2F-F12F-78CF-0703-1CF8327DEB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  <a:ln/>
        </p:spPr>
        <p:txBody>
          <a:bodyPr/>
          <a:lstStyle>
            <a:lvl1pPr>
              <a:defRPr/>
            </a:lvl1pPr>
          </a:lstStyle>
          <a:p>
            <a:fld id="{36A0F9C3-F876-4E14-B204-E6C711D5913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66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840" y="356358"/>
            <a:ext cx="2577465" cy="2577465"/>
            <a:chOff x="5399840" y="356358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56" y="1186472"/>
                  </a:lnTo>
                  <a:lnTo>
                    <a:pt x="2567940" y="1135900"/>
                  </a:lnTo>
                  <a:lnTo>
                    <a:pt x="2560942" y="1085710"/>
                  </a:lnTo>
                  <a:lnTo>
                    <a:pt x="2552014" y="1035951"/>
                  </a:lnTo>
                  <a:lnTo>
                    <a:pt x="2541155" y="986663"/>
                  </a:lnTo>
                  <a:lnTo>
                    <a:pt x="2528392" y="937907"/>
                  </a:lnTo>
                  <a:lnTo>
                    <a:pt x="2513749" y="889749"/>
                  </a:lnTo>
                  <a:lnTo>
                    <a:pt x="2497251" y="842225"/>
                  </a:lnTo>
                  <a:lnTo>
                    <a:pt x="2478913" y="795413"/>
                  </a:lnTo>
                  <a:lnTo>
                    <a:pt x="2458770" y="749338"/>
                  </a:lnTo>
                  <a:lnTo>
                    <a:pt x="2436838" y="704075"/>
                  </a:lnTo>
                  <a:lnTo>
                    <a:pt x="2413127" y="659663"/>
                  </a:lnTo>
                  <a:lnTo>
                    <a:pt x="2387689" y="616165"/>
                  </a:lnTo>
                  <a:lnTo>
                    <a:pt x="2360511" y="573633"/>
                  </a:lnTo>
                  <a:lnTo>
                    <a:pt x="2331643" y="532130"/>
                  </a:lnTo>
                  <a:lnTo>
                    <a:pt x="2301100" y="491693"/>
                  </a:lnTo>
                  <a:lnTo>
                    <a:pt x="2268893" y="452386"/>
                  </a:lnTo>
                  <a:lnTo>
                    <a:pt x="2235047" y="414274"/>
                  </a:lnTo>
                  <a:lnTo>
                    <a:pt x="2199602" y="377393"/>
                  </a:lnTo>
                  <a:lnTo>
                    <a:pt x="2162721" y="341934"/>
                  </a:lnTo>
                  <a:lnTo>
                    <a:pt x="2124595" y="308102"/>
                  </a:lnTo>
                  <a:lnTo>
                    <a:pt x="2085301" y="275894"/>
                  </a:lnTo>
                  <a:lnTo>
                    <a:pt x="2044865" y="245351"/>
                  </a:lnTo>
                  <a:lnTo>
                    <a:pt x="2003361" y="216484"/>
                  </a:lnTo>
                  <a:lnTo>
                    <a:pt x="1960829" y="189306"/>
                  </a:lnTo>
                  <a:lnTo>
                    <a:pt x="1917331" y="163855"/>
                  </a:lnTo>
                  <a:lnTo>
                    <a:pt x="1872919" y="140157"/>
                  </a:lnTo>
                  <a:lnTo>
                    <a:pt x="1827657" y="118224"/>
                  </a:lnTo>
                  <a:lnTo>
                    <a:pt x="1781581" y="98082"/>
                  </a:lnTo>
                  <a:lnTo>
                    <a:pt x="1734756" y="79743"/>
                  </a:lnTo>
                  <a:lnTo>
                    <a:pt x="1687245" y="63246"/>
                  </a:lnTo>
                  <a:lnTo>
                    <a:pt x="1639074" y="48602"/>
                  </a:lnTo>
                  <a:lnTo>
                    <a:pt x="1590332" y="35839"/>
                  </a:lnTo>
                  <a:lnTo>
                    <a:pt x="1541043" y="24980"/>
                  </a:lnTo>
                  <a:lnTo>
                    <a:pt x="1491284" y="16052"/>
                  </a:lnTo>
                  <a:lnTo>
                    <a:pt x="1441094" y="9055"/>
                  </a:lnTo>
                  <a:lnTo>
                    <a:pt x="1390523" y="4038"/>
                  </a:lnTo>
                  <a:lnTo>
                    <a:pt x="1339646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39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24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73" y="84201"/>
                  </a:lnTo>
                  <a:lnTo>
                    <a:pt x="786955" y="101257"/>
                  </a:lnTo>
                  <a:lnTo>
                    <a:pt x="745299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67" y="259359"/>
                  </a:lnTo>
                  <a:lnTo>
                    <a:pt x="477596" y="287108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93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108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24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39"/>
                  </a:lnTo>
                  <a:lnTo>
                    <a:pt x="889" y="1240193"/>
                  </a:lnTo>
                  <a:lnTo>
                    <a:pt x="469" y="1262837"/>
                  </a:lnTo>
                  <a:lnTo>
                    <a:pt x="38" y="1277391"/>
                  </a:lnTo>
                  <a:lnTo>
                    <a:pt x="76" y="1284008"/>
                  </a:lnTo>
                  <a:lnTo>
                    <a:pt x="0" y="1288491"/>
                  </a:lnTo>
                  <a:lnTo>
                    <a:pt x="165" y="1298130"/>
                  </a:lnTo>
                  <a:lnTo>
                    <a:pt x="2400" y="1371892"/>
                  </a:lnTo>
                  <a:lnTo>
                    <a:pt x="6184" y="1419021"/>
                  </a:lnTo>
                  <a:lnTo>
                    <a:pt x="11696" y="1465986"/>
                  </a:lnTo>
                  <a:lnTo>
                    <a:pt x="18923" y="1512773"/>
                  </a:lnTo>
                  <a:lnTo>
                    <a:pt x="27876" y="1559293"/>
                  </a:lnTo>
                  <a:lnTo>
                    <a:pt x="38544" y="1605534"/>
                  </a:lnTo>
                  <a:lnTo>
                    <a:pt x="50939" y="1651406"/>
                  </a:lnTo>
                  <a:lnTo>
                    <a:pt x="65049" y="1696897"/>
                  </a:lnTo>
                  <a:lnTo>
                    <a:pt x="80873" y="1741944"/>
                  </a:lnTo>
                  <a:lnTo>
                    <a:pt x="98412" y="1786496"/>
                  </a:lnTo>
                  <a:lnTo>
                    <a:pt x="117652" y="1830501"/>
                  </a:lnTo>
                  <a:lnTo>
                    <a:pt x="138607" y="1873910"/>
                  </a:lnTo>
                  <a:lnTo>
                    <a:pt x="161264" y="1916684"/>
                  </a:lnTo>
                  <a:lnTo>
                    <a:pt x="185623" y="1958759"/>
                  </a:lnTo>
                  <a:lnTo>
                    <a:pt x="211683" y="2000097"/>
                  </a:lnTo>
                  <a:lnTo>
                    <a:pt x="213512" y="1998903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108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93" y="2199602"/>
                  </a:lnTo>
                  <a:lnTo>
                    <a:pt x="409727" y="2230844"/>
                  </a:lnTo>
                  <a:lnTo>
                    <a:pt x="443141" y="2260943"/>
                  </a:lnTo>
                  <a:lnTo>
                    <a:pt x="477596" y="2289886"/>
                  </a:lnTo>
                  <a:lnTo>
                    <a:pt x="513067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20"/>
                  </a:lnTo>
                  <a:lnTo>
                    <a:pt x="745299" y="2457234"/>
                  </a:lnTo>
                  <a:lnTo>
                    <a:pt x="786955" y="2475738"/>
                  </a:lnTo>
                  <a:lnTo>
                    <a:pt x="829373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70"/>
                  </a:lnTo>
                  <a:lnTo>
                    <a:pt x="1006017" y="2545931"/>
                  </a:lnTo>
                  <a:lnTo>
                    <a:pt x="1051763" y="2555290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39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39" y="2569095"/>
                  </a:lnTo>
                  <a:lnTo>
                    <a:pt x="1478902" y="2563025"/>
                  </a:lnTo>
                  <a:lnTo>
                    <a:pt x="1525231" y="2555290"/>
                  </a:lnTo>
                  <a:lnTo>
                    <a:pt x="1570977" y="2545931"/>
                  </a:lnTo>
                  <a:lnTo>
                    <a:pt x="1616125" y="2534970"/>
                  </a:lnTo>
                  <a:lnTo>
                    <a:pt x="1660639" y="2522448"/>
                  </a:lnTo>
                  <a:lnTo>
                    <a:pt x="1704479" y="2508377"/>
                  </a:lnTo>
                  <a:lnTo>
                    <a:pt x="1747621" y="2492794"/>
                  </a:lnTo>
                  <a:lnTo>
                    <a:pt x="1790039" y="2475738"/>
                  </a:lnTo>
                  <a:lnTo>
                    <a:pt x="1831695" y="2457234"/>
                  </a:lnTo>
                  <a:lnTo>
                    <a:pt x="1872564" y="2437320"/>
                  </a:lnTo>
                  <a:lnTo>
                    <a:pt x="1912607" y="2416035"/>
                  </a:lnTo>
                  <a:lnTo>
                    <a:pt x="1951799" y="2393378"/>
                  </a:lnTo>
                  <a:lnTo>
                    <a:pt x="1990102" y="2369413"/>
                  </a:lnTo>
                  <a:lnTo>
                    <a:pt x="2027491" y="2344153"/>
                  </a:lnTo>
                  <a:lnTo>
                    <a:pt x="2063927" y="2317635"/>
                  </a:lnTo>
                  <a:lnTo>
                    <a:pt x="2099398" y="2289886"/>
                  </a:lnTo>
                  <a:lnTo>
                    <a:pt x="2133854" y="2260943"/>
                  </a:lnTo>
                  <a:lnTo>
                    <a:pt x="2167267" y="2230844"/>
                  </a:lnTo>
                  <a:lnTo>
                    <a:pt x="2199602" y="2199602"/>
                  </a:lnTo>
                  <a:lnTo>
                    <a:pt x="2230844" y="2167255"/>
                  </a:lnTo>
                  <a:lnTo>
                    <a:pt x="2260955" y="2133841"/>
                  </a:lnTo>
                  <a:lnTo>
                    <a:pt x="2289886" y="2099386"/>
                  </a:lnTo>
                  <a:lnTo>
                    <a:pt x="2317635" y="2063927"/>
                  </a:lnTo>
                  <a:lnTo>
                    <a:pt x="2344153" y="2027491"/>
                  </a:lnTo>
                  <a:lnTo>
                    <a:pt x="2369413" y="1990102"/>
                  </a:lnTo>
                  <a:lnTo>
                    <a:pt x="2393378" y="1951799"/>
                  </a:lnTo>
                  <a:lnTo>
                    <a:pt x="2416035" y="1912607"/>
                  </a:lnTo>
                  <a:lnTo>
                    <a:pt x="2437333" y="1872564"/>
                  </a:lnTo>
                  <a:lnTo>
                    <a:pt x="2457246" y="1831695"/>
                  </a:lnTo>
                  <a:lnTo>
                    <a:pt x="2475738" y="1790039"/>
                  </a:lnTo>
                  <a:lnTo>
                    <a:pt x="2492794" y="1747621"/>
                  </a:lnTo>
                  <a:lnTo>
                    <a:pt x="2508377" y="1704479"/>
                  </a:lnTo>
                  <a:lnTo>
                    <a:pt x="2522448" y="1660626"/>
                  </a:lnTo>
                  <a:lnTo>
                    <a:pt x="2534970" y="1616125"/>
                  </a:lnTo>
                  <a:lnTo>
                    <a:pt x="2545931" y="1570977"/>
                  </a:lnTo>
                  <a:lnTo>
                    <a:pt x="2555303" y="1525219"/>
                  </a:lnTo>
                  <a:lnTo>
                    <a:pt x="2563025" y="1478902"/>
                  </a:lnTo>
                  <a:lnTo>
                    <a:pt x="2569095" y="1432039"/>
                  </a:lnTo>
                  <a:lnTo>
                    <a:pt x="2573464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94" y="867674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0" y="1554331"/>
                  </a:moveTo>
                  <a:lnTo>
                    <a:pt x="726029" y="1552718"/>
                  </a:lnTo>
                  <a:lnTo>
                    <a:pt x="681684" y="1548555"/>
                  </a:lnTo>
                  <a:lnTo>
                    <a:pt x="637486" y="1541819"/>
                  </a:lnTo>
                  <a:lnTo>
                    <a:pt x="593548" y="1532489"/>
                  </a:lnTo>
                  <a:lnTo>
                    <a:pt x="549984" y="1520544"/>
                  </a:lnTo>
                  <a:lnTo>
                    <a:pt x="506906" y="1505960"/>
                  </a:lnTo>
                  <a:lnTo>
                    <a:pt x="464428" y="1488718"/>
                  </a:lnTo>
                  <a:lnTo>
                    <a:pt x="422661" y="1468794"/>
                  </a:lnTo>
                  <a:lnTo>
                    <a:pt x="381719" y="1446167"/>
                  </a:lnTo>
                  <a:lnTo>
                    <a:pt x="341715" y="1420815"/>
                  </a:lnTo>
                  <a:lnTo>
                    <a:pt x="303300" y="1393114"/>
                  </a:lnTo>
                  <a:lnTo>
                    <a:pt x="267066" y="1363529"/>
                  </a:lnTo>
                  <a:lnTo>
                    <a:pt x="233034" y="1332172"/>
                  </a:lnTo>
                  <a:lnTo>
                    <a:pt x="201226" y="1299158"/>
                  </a:lnTo>
                  <a:lnTo>
                    <a:pt x="171663" y="1264597"/>
                  </a:lnTo>
                  <a:lnTo>
                    <a:pt x="144368" y="1228604"/>
                  </a:lnTo>
                  <a:lnTo>
                    <a:pt x="119362" y="1191291"/>
                  </a:lnTo>
                  <a:lnTo>
                    <a:pt x="96667" y="1152772"/>
                  </a:lnTo>
                  <a:lnTo>
                    <a:pt x="76304" y="1113158"/>
                  </a:lnTo>
                  <a:lnTo>
                    <a:pt x="58297" y="1072563"/>
                  </a:lnTo>
                  <a:lnTo>
                    <a:pt x="42665" y="1031100"/>
                  </a:lnTo>
                  <a:lnTo>
                    <a:pt x="29432" y="988882"/>
                  </a:lnTo>
                  <a:lnTo>
                    <a:pt x="18619" y="946021"/>
                  </a:lnTo>
                  <a:lnTo>
                    <a:pt x="10247" y="902630"/>
                  </a:lnTo>
                  <a:lnTo>
                    <a:pt x="4339" y="858823"/>
                  </a:lnTo>
                  <a:lnTo>
                    <a:pt x="916" y="814712"/>
                  </a:lnTo>
                  <a:lnTo>
                    <a:pt x="0" y="770410"/>
                  </a:lnTo>
                  <a:lnTo>
                    <a:pt x="1612" y="726029"/>
                  </a:lnTo>
                  <a:lnTo>
                    <a:pt x="5776" y="681684"/>
                  </a:lnTo>
                  <a:lnTo>
                    <a:pt x="12511" y="637486"/>
                  </a:lnTo>
                  <a:lnTo>
                    <a:pt x="21841" y="593548"/>
                  </a:lnTo>
                  <a:lnTo>
                    <a:pt x="33786" y="549984"/>
                  </a:lnTo>
                  <a:lnTo>
                    <a:pt x="48370" y="506906"/>
                  </a:lnTo>
                  <a:lnTo>
                    <a:pt x="65612" y="464428"/>
                  </a:lnTo>
                  <a:lnTo>
                    <a:pt x="85536" y="422661"/>
                  </a:lnTo>
                  <a:lnTo>
                    <a:pt x="108163" y="381719"/>
                  </a:lnTo>
                  <a:lnTo>
                    <a:pt x="133515" y="341715"/>
                  </a:lnTo>
                  <a:lnTo>
                    <a:pt x="161216" y="303300"/>
                  </a:lnTo>
                  <a:lnTo>
                    <a:pt x="190801" y="267066"/>
                  </a:lnTo>
                  <a:lnTo>
                    <a:pt x="222158" y="233034"/>
                  </a:lnTo>
                  <a:lnTo>
                    <a:pt x="255173" y="201226"/>
                  </a:lnTo>
                  <a:lnTo>
                    <a:pt x="289733" y="171663"/>
                  </a:lnTo>
                  <a:lnTo>
                    <a:pt x="325726" y="144368"/>
                  </a:lnTo>
                  <a:lnTo>
                    <a:pt x="363039" y="119362"/>
                  </a:lnTo>
                  <a:lnTo>
                    <a:pt x="401559" y="96667"/>
                  </a:lnTo>
                  <a:lnTo>
                    <a:pt x="441172" y="76304"/>
                  </a:lnTo>
                  <a:lnTo>
                    <a:pt x="481767" y="58297"/>
                  </a:lnTo>
                  <a:lnTo>
                    <a:pt x="523230" y="42665"/>
                  </a:lnTo>
                  <a:lnTo>
                    <a:pt x="565449" y="29432"/>
                  </a:lnTo>
                  <a:lnTo>
                    <a:pt x="608310" y="18619"/>
                  </a:lnTo>
                  <a:lnTo>
                    <a:pt x="651700" y="10247"/>
                  </a:lnTo>
                  <a:lnTo>
                    <a:pt x="695507" y="4339"/>
                  </a:lnTo>
                  <a:lnTo>
                    <a:pt x="739619" y="916"/>
                  </a:lnTo>
                  <a:lnTo>
                    <a:pt x="783921" y="0"/>
                  </a:lnTo>
                  <a:lnTo>
                    <a:pt x="828301" y="1612"/>
                  </a:lnTo>
                  <a:lnTo>
                    <a:pt x="872647" y="5776"/>
                  </a:lnTo>
                  <a:lnTo>
                    <a:pt x="916845" y="12511"/>
                  </a:lnTo>
                  <a:lnTo>
                    <a:pt x="960782" y="21841"/>
                  </a:lnTo>
                  <a:lnTo>
                    <a:pt x="1004346" y="33786"/>
                  </a:lnTo>
                  <a:lnTo>
                    <a:pt x="1047424" y="48370"/>
                  </a:lnTo>
                  <a:lnTo>
                    <a:pt x="1089903" y="65612"/>
                  </a:lnTo>
                  <a:lnTo>
                    <a:pt x="1131669" y="85536"/>
                  </a:lnTo>
                  <a:lnTo>
                    <a:pt x="1172611" y="108163"/>
                  </a:lnTo>
                  <a:lnTo>
                    <a:pt x="1212615" y="133515"/>
                  </a:lnTo>
                  <a:lnTo>
                    <a:pt x="1254175" y="163679"/>
                  </a:lnTo>
                  <a:lnTo>
                    <a:pt x="1293443" y="196334"/>
                  </a:lnTo>
                  <a:lnTo>
                    <a:pt x="1330327" y="231346"/>
                  </a:lnTo>
                  <a:lnTo>
                    <a:pt x="1364738" y="268576"/>
                  </a:lnTo>
                  <a:lnTo>
                    <a:pt x="1396587" y="307890"/>
                  </a:lnTo>
                  <a:lnTo>
                    <a:pt x="1425783" y="349149"/>
                  </a:lnTo>
                  <a:lnTo>
                    <a:pt x="1452235" y="392219"/>
                  </a:lnTo>
                  <a:lnTo>
                    <a:pt x="1475855" y="436963"/>
                  </a:lnTo>
                  <a:lnTo>
                    <a:pt x="1496552" y="483244"/>
                  </a:lnTo>
                  <a:lnTo>
                    <a:pt x="1514236" y="530925"/>
                  </a:lnTo>
                  <a:lnTo>
                    <a:pt x="1528817" y="579871"/>
                  </a:lnTo>
                  <a:lnTo>
                    <a:pt x="1540204" y="629945"/>
                  </a:lnTo>
                  <a:lnTo>
                    <a:pt x="1548263" y="680662"/>
                  </a:lnTo>
                  <a:lnTo>
                    <a:pt x="1552938" y="731519"/>
                  </a:lnTo>
                  <a:lnTo>
                    <a:pt x="1554263" y="782357"/>
                  </a:lnTo>
                  <a:lnTo>
                    <a:pt x="1552269" y="833016"/>
                  </a:lnTo>
                  <a:lnTo>
                    <a:pt x="1546991" y="883335"/>
                  </a:lnTo>
                  <a:lnTo>
                    <a:pt x="1538460" y="933154"/>
                  </a:lnTo>
                  <a:lnTo>
                    <a:pt x="1526710" y="982314"/>
                  </a:lnTo>
                  <a:lnTo>
                    <a:pt x="1511773" y="1030654"/>
                  </a:lnTo>
                  <a:lnTo>
                    <a:pt x="1493682" y="1078014"/>
                  </a:lnTo>
                  <a:lnTo>
                    <a:pt x="1472470" y="1124235"/>
                  </a:lnTo>
                  <a:lnTo>
                    <a:pt x="1448170" y="1169155"/>
                  </a:lnTo>
                  <a:lnTo>
                    <a:pt x="1420815" y="1212615"/>
                  </a:lnTo>
                  <a:lnTo>
                    <a:pt x="1393114" y="1251030"/>
                  </a:lnTo>
                  <a:lnTo>
                    <a:pt x="1363529" y="1287264"/>
                  </a:lnTo>
                  <a:lnTo>
                    <a:pt x="1332172" y="1321296"/>
                  </a:lnTo>
                  <a:lnTo>
                    <a:pt x="1299158" y="1353105"/>
                  </a:lnTo>
                  <a:lnTo>
                    <a:pt x="1264597" y="1382667"/>
                  </a:lnTo>
                  <a:lnTo>
                    <a:pt x="1228604" y="1409963"/>
                  </a:lnTo>
                  <a:lnTo>
                    <a:pt x="1191292" y="1434969"/>
                  </a:lnTo>
                  <a:lnTo>
                    <a:pt x="1152772" y="1457664"/>
                  </a:lnTo>
                  <a:lnTo>
                    <a:pt x="1113158" y="1478026"/>
                  </a:lnTo>
                  <a:lnTo>
                    <a:pt x="1072563" y="1496034"/>
                  </a:lnTo>
                  <a:lnTo>
                    <a:pt x="1031100" y="1511665"/>
                  </a:lnTo>
                  <a:lnTo>
                    <a:pt x="988882" y="1524898"/>
                  </a:lnTo>
                  <a:lnTo>
                    <a:pt x="946021" y="1535712"/>
                  </a:lnTo>
                  <a:lnTo>
                    <a:pt x="902631" y="1544083"/>
                  </a:lnTo>
                  <a:lnTo>
                    <a:pt x="858823" y="1549992"/>
                  </a:lnTo>
                  <a:lnTo>
                    <a:pt x="814712" y="1553415"/>
                  </a:lnTo>
                  <a:lnTo>
                    <a:pt x="770410" y="1554331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919" y="356358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5" y="1288500"/>
                  </a:moveTo>
                  <a:lnTo>
                    <a:pt x="0" y="659205"/>
                  </a:lnTo>
                  <a:lnTo>
                    <a:pt x="25176" y="616188"/>
                  </a:lnTo>
                  <a:lnTo>
                    <a:pt x="51855" y="574383"/>
                  </a:lnTo>
                  <a:lnTo>
                    <a:pt x="79991" y="533817"/>
                  </a:lnTo>
                  <a:lnTo>
                    <a:pt x="109539" y="494516"/>
                  </a:lnTo>
                  <a:lnTo>
                    <a:pt x="140453" y="456507"/>
                  </a:lnTo>
                  <a:lnTo>
                    <a:pt x="172688" y="419817"/>
                  </a:lnTo>
                  <a:lnTo>
                    <a:pt x="206199" y="384472"/>
                  </a:lnTo>
                  <a:lnTo>
                    <a:pt x="240940" y="350499"/>
                  </a:lnTo>
                  <a:lnTo>
                    <a:pt x="276867" y="317923"/>
                  </a:lnTo>
                  <a:lnTo>
                    <a:pt x="313933" y="286773"/>
                  </a:lnTo>
                  <a:lnTo>
                    <a:pt x="352094" y="257074"/>
                  </a:lnTo>
                  <a:lnTo>
                    <a:pt x="391304" y="228853"/>
                  </a:lnTo>
                  <a:lnTo>
                    <a:pt x="431518" y="202137"/>
                  </a:lnTo>
                  <a:lnTo>
                    <a:pt x="472690" y="176951"/>
                  </a:lnTo>
                  <a:lnTo>
                    <a:pt x="514776" y="153324"/>
                  </a:lnTo>
                  <a:lnTo>
                    <a:pt x="557730" y="131280"/>
                  </a:lnTo>
                  <a:lnTo>
                    <a:pt x="601506" y="110848"/>
                  </a:lnTo>
                  <a:lnTo>
                    <a:pt x="646059" y="92052"/>
                  </a:lnTo>
                  <a:lnTo>
                    <a:pt x="691345" y="74921"/>
                  </a:lnTo>
                  <a:lnTo>
                    <a:pt x="737317" y="59480"/>
                  </a:lnTo>
                  <a:lnTo>
                    <a:pt x="783930" y="45756"/>
                  </a:lnTo>
                  <a:lnTo>
                    <a:pt x="831140" y="33776"/>
                  </a:lnTo>
                  <a:lnTo>
                    <a:pt x="878900" y="23566"/>
                  </a:lnTo>
                  <a:lnTo>
                    <a:pt x="927165" y="15153"/>
                  </a:lnTo>
                  <a:lnTo>
                    <a:pt x="975891" y="8563"/>
                  </a:lnTo>
                  <a:lnTo>
                    <a:pt x="1025031" y="3823"/>
                  </a:lnTo>
                  <a:lnTo>
                    <a:pt x="1074541" y="960"/>
                  </a:lnTo>
                  <a:lnTo>
                    <a:pt x="1124375" y="0"/>
                  </a:lnTo>
                  <a:lnTo>
                    <a:pt x="1124375" y="1288500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7024" y="1966824"/>
            <a:ext cx="3719829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50" dirty="0">
                <a:solidFill>
                  <a:srgbClr val="FFFFFF"/>
                </a:solidFill>
              </a:rPr>
              <a:t>Almacenamiento </a:t>
            </a:r>
            <a:r>
              <a:rPr sz="3600" dirty="0">
                <a:solidFill>
                  <a:srgbClr val="FFFFFF"/>
                </a:solidFill>
              </a:rPr>
              <a:t>de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Información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4826300" y="4430872"/>
            <a:ext cx="2524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María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Isabel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Moreno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Muñoz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9424" y="3813597"/>
            <a:ext cx="2411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Ficheros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Bases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Bases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9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6833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75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colección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relacionados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lógicamente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entre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sí,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definición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descripción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comunes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están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estructurados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determinada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manera.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Metadatos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56471"/>
            <a:ext cx="28321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Almacenan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descripción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675" y="2025991"/>
            <a:ext cx="3043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diccionario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o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catálogo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exista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independencia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lógica</a:t>
            </a:r>
            <a:r>
              <a:rPr sz="1300" b="1" spc="-10" dirty="0">
                <a:solidFill>
                  <a:srgbClr val="424242"/>
                </a:solidFill>
                <a:latin typeface="MS PGothic"/>
                <a:cs typeface="MS PGothic"/>
              </a:rPr>
              <a:t>‐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física.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Elementos</a:t>
            </a:r>
            <a:r>
              <a:rPr spc="50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dirty="0"/>
              <a:t>una</a:t>
            </a:r>
            <a:r>
              <a:rPr spc="55" dirty="0"/>
              <a:t> base</a:t>
            </a:r>
            <a:r>
              <a:rPr spc="50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spc="7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3" y="2025991"/>
            <a:ext cx="669480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Entidades: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objeto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real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abstracto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características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diferenciadoras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otros,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del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que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Atributos: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entidad.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Registros: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donde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información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cada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entidad.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Campos: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donde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atributos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cada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registro.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/>
              <a:t>Perfiles</a:t>
            </a:r>
            <a:r>
              <a:rPr spc="-3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55" dirty="0"/>
              <a:t>personas</a:t>
            </a:r>
            <a:r>
              <a:rPr spc="-35" dirty="0"/>
              <a:t> </a:t>
            </a:r>
            <a:r>
              <a:rPr dirty="0"/>
              <a:t>que</a:t>
            </a:r>
            <a:r>
              <a:rPr spc="-30" dirty="0"/>
              <a:t> </a:t>
            </a:r>
            <a:r>
              <a:rPr spc="75" dirty="0"/>
              <a:t>usan</a:t>
            </a:r>
            <a:r>
              <a:rPr spc="-35" dirty="0"/>
              <a:t> </a:t>
            </a:r>
            <a:r>
              <a:rPr spc="70" dirty="0"/>
              <a:t>las</a:t>
            </a:r>
            <a:r>
              <a:rPr spc="-30" dirty="0"/>
              <a:t> </a:t>
            </a:r>
            <a:r>
              <a:rPr spc="60" dirty="0"/>
              <a:t>bases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datos.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3" y="2025991"/>
            <a:ext cx="661098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Administradores: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persona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encargada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creación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implementación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física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de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datos.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Diseñadores: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personas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encargadas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diseñar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cómo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será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  <a:p>
            <a:pPr marL="340360" marR="240029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Programadores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aplicaciones: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encargarán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implementar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programas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de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aplicación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servirán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finales.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finales: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clientes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finales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Modelos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100" dirty="0"/>
              <a:t>Bases</a:t>
            </a:r>
            <a:r>
              <a:rPr spc="-5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9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3" y="2025991"/>
            <a:ext cx="666940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65" dirty="0">
                <a:solidFill>
                  <a:srgbClr val="424242"/>
                </a:solidFill>
                <a:latin typeface="Arial"/>
                <a:cs typeface="Arial"/>
              </a:rPr>
              <a:t>Jerárquico: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organiza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jerarquía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relación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entre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las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entidades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siempre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tipo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padre/hijo.</a:t>
            </a:r>
            <a:endParaRPr sz="1300">
              <a:latin typeface="Arial"/>
              <a:cs typeface="Arial"/>
            </a:endParaRPr>
          </a:p>
          <a:p>
            <a:pPr marL="340360" marR="147955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b="1" spc="-75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Red: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red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organiza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información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registros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(también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llamados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nodos)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enlaces.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registros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datos,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mientras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enlaces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permiten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relacionar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340360" marR="71755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Relacional: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relacional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percibida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por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como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conjunto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tablas.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percepción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sólo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nivel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lógico,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nivel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físico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puede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estar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implementada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mediante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distintas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estructuras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almacenamiento.</a:t>
            </a:r>
            <a:endParaRPr sz="1300">
              <a:latin typeface="Arial"/>
              <a:cs typeface="Arial"/>
            </a:endParaRPr>
          </a:p>
          <a:p>
            <a:pPr marL="340360" marR="79883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Orientado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objetos: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define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términos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objetos,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sus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propiedades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sus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operaciones.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4E3C0-1B44-99A9-15C0-CF1741AA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Modelo de BASES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1B8A4-A698-874F-6C1C-5910B3E6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400110"/>
          </a:xfrm>
        </p:spPr>
        <p:txBody>
          <a:bodyPr/>
          <a:lstStyle/>
          <a:p>
            <a:r>
              <a:rPr lang="es-ES" dirty="0"/>
              <a:t> 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10885F-E48F-CF43-A316-B98E6AA6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3" y="1118052"/>
            <a:ext cx="6342867" cy="38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5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955EF-2EA2-5FBA-4AA2-2FC76B63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Modelo jerárquico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1D4E4-060F-873D-E9C0-6638501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E9FF72-500B-5E79-4D9E-16041D35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9144000" cy="31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3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C7E58-A32D-7184-60A8-55D29F36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Modelo en red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11F89-58F6-8B86-B547-716454C0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50CF07-6EE6-809E-9883-3B82AA4CF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3" y="1733550"/>
            <a:ext cx="626666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322BE-B954-737D-F19A-B5018117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Modelo relacional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FB6C1D-9AE4-EB72-0862-26C02C5A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E1AE5C-06DF-D529-2C35-B281586D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53" y="1428750"/>
            <a:ext cx="6736715" cy="33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Modelo</a:t>
            </a:r>
            <a:r>
              <a:rPr spc="-65" dirty="0"/>
              <a:t> </a:t>
            </a:r>
            <a:r>
              <a:rPr spc="-10" dirty="0"/>
              <a:t>Relacional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97155" indent="-328295">
              <a:lnSpc>
                <a:spcPct val="115399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dirty="0"/>
              <a:t>Utiliza</a:t>
            </a:r>
            <a:r>
              <a:rPr spc="-35" dirty="0"/>
              <a:t> </a:t>
            </a:r>
            <a:r>
              <a:rPr dirty="0"/>
              <a:t>tablas</a:t>
            </a:r>
            <a:r>
              <a:rPr spc="-25" dirty="0"/>
              <a:t> </a:t>
            </a:r>
            <a:r>
              <a:rPr dirty="0"/>
              <a:t>bidimensionales</a:t>
            </a:r>
            <a:r>
              <a:rPr spc="-25" dirty="0"/>
              <a:t> </a:t>
            </a:r>
            <a:r>
              <a:rPr dirty="0"/>
              <a:t>(relaciones)</a:t>
            </a:r>
            <a:r>
              <a:rPr spc="-25" dirty="0"/>
              <a:t> </a:t>
            </a:r>
            <a:r>
              <a:rPr dirty="0"/>
              <a:t>para</a:t>
            </a:r>
            <a:r>
              <a:rPr spc="-25" dirty="0"/>
              <a:t> </a:t>
            </a:r>
            <a:r>
              <a:rPr dirty="0"/>
              <a:t>la</a:t>
            </a:r>
            <a:r>
              <a:rPr spc="-25" dirty="0"/>
              <a:t> </a:t>
            </a:r>
            <a:r>
              <a:rPr dirty="0"/>
              <a:t>representación</a:t>
            </a:r>
            <a:r>
              <a:rPr spc="-25" dirty="0"/>
              <a:t> </a:t>
            </a:r>
            <a:r>
              <a:rPr dirty="0"/>
              <a:t>lógica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los</a:t>
            </a:r>
            <a:r>
              <a:rPr spc="-25" dirty="0"/>
              <a:t> </a:t>
            </a:r>
            <a:r>
              <a:rPr dirty="0"/>
              <a:t>datos</a:t>
            </a:r>
            <a:r>
              <a:rPr spc="-20" dirty="0"/>
              <a:t> </a:t>
            </a:r>
            <a:r>
              <a:rPr spc="-50" dirty="0"/>
              <a:t>y </a:t>
            </a:r>
            <a:r>
              <a:rPr dirty="0"/>
              <a:t>las</a:t>
            </a:r>
            <a:r>
              <a:rPr spc="-15" dirty="0"/>
              <a:t> </a:t>
            </a:r>
            <a:r>
              <a:rPr dirty="0"/>
              <a:t>relaciones</a:t>
            </a:r>
            <a:r>
              <a:rPr spc="-15" dirty="0"/>
              <a:t> </a:t>
            </a:r>
            <a:r>
              <a:rPr dirty="0"/>
              <a:t>entre</a:t>
            </a:r>
            <a:r>
              <a:rPr spc="-15" dirty="0"/>
              <a:t> </a:t>
            </a:r>
            <a:r>
              <a:rPr spc="-10" dirty="0"/>
              <a:t>ellos.</a:t>
            </a:r>
          </a:p>
          <a:p>
            <a:pPr marL="340360" marR="50927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dirty="0"/>
              <a:t>Cada</a:t>
            </a:r>
            <a:r>
              <a:rPr spc="-30" dirty="0"/>
              <a:t> </a:t>
            </a:r>
            <a:r>
              <a:rPr dirty="0"/>
              <a:t>relación</a:t>
            </a:r>
            <a:r>
              <a:rPr spc="-15" dirty="0"/>
              <a:t>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tabla</a:t>
            </a:r>
            <a:r>
              <a:rPr dirty="0"/>
              <a:t>)</a:t>
            </a:r>
            <a:r>
              <a:rPr spc="-15" dirty="0"/>
              <a:t> </a:t>
            </a:r>
            <a:r>
              <a:rPr dirty="0"/>
              <a:t>posee</a:t>
            </a:r>
            <a:r>
              <a:rPr spc="-15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nombre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es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único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contiene</a:t>
            </a:r>
            <a:r>
              <a:rPr spc="-15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dirty="0"/>
              <a:t>conjunto</a:t>
            </a:r>
            <a:r>
              <a:rPr spc="-15" dirty="0"/>
              <a:t> </a:t>
            </a:r>
            <a:r>
              <a:rPr spc="-25" dirty="0"/>
              <a:t>de </a:t>
            </a:r>
            <a:r>
              <a:rPr spc="-10" dirty="0"/>
              <a:t>columnas.</a:t>
            </a:r>
          </a:p>
          <a:p>
            <a:pPr marL="340360" marR="13462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dirty="0"/>
              <a:t>Se</a:t>
            </a:r>
            <a:r>
              <a:rPr spc="-30" dirty="0"/>
              <a:t> </a:t>
            </a:r>
            <a:r>
              <a:rPr dirty="0"/>
              <a:t>llamará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registro,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entidad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tupla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cada</a:t>
            </a:r>
            <a:r>
              <a:rPr spc="-15" dirty="0"/>
              <a:t> </a:t>
            </a:r>
            <a:r>
              <a:rPr dirty="0"/>
              <a:t>fila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tabla</a:t>
            </a:r>
            <a:r>
              <a:rPr spc="-20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campo</a:t>
            </a:r>
            <a:r>
              <a:rPr spc="-15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dirty="0"/>
              <a:t>atributo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20" dirty="0"/>
              <a:t>cada </a:t>
            </a:r>
            <a:r>
              <a:rPr dirty="0"/>
              <a:t>columna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la</a:t>
            </a:r>
            <a:r>
              <a:rPr spc="-5" dirty="0"/>
              <a:t> </a:t>
            </a:r>
            <a:r>
              <a:rPr spc="-10" dirty="0"/>
              <a:t>tabla.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los</a:t>
            </a:r>
            <a:r>
              <a:rPr spc="-20" dirty="0"/>
              <a:t> </a:t>
            </a:r>
            <a:r>
              <a:rPr dirty="0"/>
              <a:t>conjuntos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valores</a:t>
            </a:r>
            <a:r>
              <a:rPr spc="-15" dirty="0"/>
              <a:t> </a:t>
            </a:r>
            <a:r>
              <a:rPr dirty="0"/>
              <a:t>que</a:t>
            </a:r>
            <a:r>
              <a:rPr spc="-20" dirty="0"/>
              <a:t> </a:t>
            </a:r>
            <a:r>
              <a:rPr dirty="0"/>
              <a:t>puede</a:t>
            </a:r>
            <a:r>
              <a:rPr spc="-15" dirty="0"/>
              <a:t> </a:t>
            </a:r>
            <a:r>
              <a:rPr dirty="0"/>
              <a:t>tomar</a:t>
            </a:r>
            <a:r>
              <a:rPr spc="-2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dirty="0"/>
              <a:t>determinado</a:t>
            </a:r>
            <a:r>
              <a:rPr spc="-20" dirty="0"/>
              <a:t> </a:t>
            </a:r>
            <a:r>
              <a:rPr dirty="0"/>
              <a:t>atributo,</a:t>
            </a:r>
            <a:r>
              <a:rPr spc="-15" dirty="0"/>
              <a:t> </a:t>
            </a:r>
            <a:r>
              <a:rPr dirty="0"/>
              <a:t>se</a:t>
            </a:r>
            <a:r>
              <a:rPr spc="-20" dirty="0"/>
              <a:t> </a:t>
            </a:r>
            <a:r>
              <a:rPr dirty="0"/>
              <a:t>le</a:t>
            </a:r>
            <a:r>
              <a:rPr spc="-15" dirty="0"/>
              <a:t> </a:t>
            </a:r>
            <a:r>
              <a:rPr spc="-10" dirty="0"/>
              <a:t>denomina</a:t>
            </a: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b="1" spc="-10" dirty="0">
                <a:latin typeface="Arial"/>
                <a:cs typeface="Arial"/>
              </a:rPr>
              <a:t>dominio</a:t>
            </a:r>
            <a:r>
              <a:rPr spc="-10" dirty="0"/>
              <a:t>.</a:t>
            </a: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b="1" dirty="0">
                <a:latin typeface="Arial"/>
                <a:cs typeface="Arial"/>
              </a:rPr>
              <a:t>Una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clave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será</a:t>
            </a:r>
            <a:r>
              <a:rPr spc="-20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dirty="0"/>
              <a:t>atributo</a:t>
            </a:r>
            <a:r>
              <a:rPr spc="-20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dirty="0"/>
              <a:t>conjunto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atributos</a:t>
            </a:r>
            <a:r>
              <a:rPr spc="-20" dirty="0"/>
              <a:t> </a:t>
            </a:r>
            <a:r>
              <a:rPr dirty="0"/>
              <a:t>que</a:t>
            </a:r>
            <a:r>
              <a:rPr spc="-20" dirty="0"/>
              <a:t> </a:t>
            </a:r>
            <a:r>
              <a:rPr dirty="0"/>
              <a:t>identifique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forma</a:t>
            </a:r>
            <a:r>
              <a:rPr spc="-20" dirty="0"/>
              <a:t> </a:t>
            </a:r>
            <a:r>
              <a:rPr dirty="0"/>
              <a:t>única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25" dirty="0"/>
              <a:t>una </a:t>
            </a:r>
            <a:r>
              <a:rPr spc="-10" dirty="0"/>
              <a:t>tupla.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6430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fichero</a:t>
            </a:r>
            <a:r>
              <a:rPr sz="13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b="1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archivo</a:t>
            </a:r>
            <a:r>
              <a:rPr sz="13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conjunto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información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relacionada,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tratadacomo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todo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y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organizadade forma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estructurada.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E8A4C-92F2-55AB-2D53-854548E5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Modelo Relacional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DB45C-A88A-E5DC-15BE-D24F465E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6FFCC5-668F-3DA7-1E20-CC6775F2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76350"/>
            <a:ext cx="5740906" cy="32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361BD-1A60-CDEE-0CBC-C7AD25A6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Modelo orientado a 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F5C6A-76CC-CDF4-01BA-3B0F0C24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400657"/>
          </a:xfrm>
        </p:spPr>
        <p:txBody>
          <a:bodyPr/>
          <a:lstStyle/>
          <a:p>
            <a:r>
              <a:rPr lang="es-ES" dirty="0"/>
              <a:t>Define una base de datos en términos de </a:t>
            </a:r>
            <a:r>
              <a:rPr lang="es-ES" b="1" dirty="0"/>
              <a:t>objetos</a:t>
            </a:r>
            <a:r>
              <a:rPr lang="es-ES" dirty="0"/>
              <a:t>, sus propiedades  y sus operaciones.</a:t>
            </a:r>
          </a:p>
          <a:p>
            <a:r>
              <a:rPr lang="es-ES" dirty="0"/>
              <a:t>Los objetos con la misma estructura y comportamiento pertenecen a una clase.</a:t>
            </a:r>
          </a:p>
          <a:p>
            <a:r>
              <a:rPr lang="es-ES" dirty="0"/>
              <a:t>Las operaciones de cada clase se denominan </a:t>
            </a:r>
            <a:r>
              <a:rPr lang="es-ES" b="1" dirty="0"/>
              <a:t>métodos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Los conceptos más importantes son: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Encapsulación:</a:t>
            </a:r>
            <a:r>
              <a:rPr lang="es-ES" dirty="0"/>
              <a:t> propiedad de ocultar información al resto de objetos para evitar accesos incorrectos.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Herencia:</a:t>
            </a:r>
            <a:r>
              <a:rPr lang="es-ES" dirty="0"/>
              <a:t> propiedad a través de la cual los objetos heredan comportamientos dentro de una jerarquía de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Polimorfismo: </a:t>
            </a:r>
            <a:r>
              <a:rPr lang="es-ES" dirty="0"/>
              <a:t>propiedad de una operación mediante la cual puede será aplicada a distintos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17827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3DD79-F99D-8509-EC8E-233E121D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Modelo orientado a 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9E3C9-C1F8-DA37-9600-D99F7884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9B7477-9F4C-6B9B-9829-FD83AEA2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9" y="1428750"/>
            <a:ext cx="817646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/>
              <a:t>Tipos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70" dirty="0"/>
              <a:t>bases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80" dirty="0"/>
              <a:t>datos</a:t>
            </a:r>
            <a:r>
              <a:rPr spc="-35" dirty="0"/>
              <a:t> </a:t>
            </a:r>
            <a:r>
              <a:rPr spc="55" dirty="0"/>
              <a:t>(según</a:t>
            </a:r>
            <a:r>
              <a:rPr spc="-35" dirty="0"/>
              <a:t> </a:t>
            </a:r>
            <a:r>
              <a:rPr spc="60" dirty="0"/>
              <a:t>su </a:t>
            </a:r>
            <a:r>
              <a:rPr spc="-10" dirty="0"/>
              <a:t>localización)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3" y="2019248"/>
            <a:ext cx="6732270" cy="10318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Centralizadas: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ubicadas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único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lugar,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único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computador.</a:t>
            </a:r>
            <a:endParaRPr sz="1300">
              <a:latin typeface="Arial"/>
              <a:cs typeface="Arial"/>
            </a:endParaRPr>
          </a:p>
          <a:p>
            <a:pPr marL="797560" marR="159385" lvl="1" indent="-313055">
              <a:lnSpc>
                <a:spcPct val="113599"/>
              </a:lnSpc>
              <a:spcBef>
                <a:spcPts val="7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b="1" dirty="0">
                <a:solidFill>
                  <a:srgbClr val="424242"/>
                </a:solidFill>
                <a:latin typeface="Arial"/>
                <a:cs typeface="Arial"/>
              </a:rPr>
              <a:t>Basada</a:t>
            </a:r>
            <a:r>
              <a:rPr sz="11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1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424242"/>
                </a:solidFill>
                <a:latin typeface="Arial"/>
                <a:cs typeface="Arial"/>
              </a:rPr>
              <a:t>anfitrión:</a:t>
            </a:r>
            <a:r>
              <a:rPr sz="11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ocurre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cuando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máquina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cliente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máquina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servidor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misma.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conectarán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directamente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máquina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donde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encuentra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100">
              <a:latin typeface="Arial"/>
              <a:cs typeface="Arial"/>
            </a:endParaRPr>
          </a:p>
          <a:p>
            <a:pPr marL="797560" marR="508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b="1" dirty="0">
                <a:solidFill>
                  <a:srgbClr val="424242"/>
                </a:solidFill>
                <a:latin typeface="Arial"/>
                <a:cs typeface="Arial"/>
              </a:rPr>
              <a:t>Basada</a:t>
            </a:r>
            <a:r>
              <a:rPr sz="11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100" b="1" spc="-10" dirty="0">
                <a:solidFill>
                  <a:srgbClr val="424242"/>
                </a:solidFill>
                <a:latin typeface="Arial"/>
                <a:cs typeface="Arial"/>
              </a:rPr>
              <a:t> Cliente/Servidor:</a:t>
            </a:r>
            <a:r>
              <a:rPr sz="11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ocurrirá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cuando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reside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máquina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servidor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resultados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acceden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desde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su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máquina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cliente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través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733" y="3654766"/>
            <a:ext cx="6558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Distribuidas.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almacenen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único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punto,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sino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sitúen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un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lugar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lugares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diferentes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donde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encuentran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Sistemas</a:t>
            </a:r>
            <a:r>
              <a:rPr spc="10" dirty="0"/>
              <a:t> </a:t>
            </a:r>
            <a:r>
              <a:rPr dirty="0"/>
              <a:t>Gestores</a:t>
            </a:r>
            <a:r>
              <a:rPr spc="1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100" dirty="0"/>
              <a:t>Bases</a:t>
            </a:r>
            <a:r>
              <a:rPr spc="1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9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6739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Conjunto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coordinado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programas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procedimientos,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lenguajes,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etc.,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suministra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tanto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informáticos,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como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analistas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programadores,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administrador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los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medios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necesarios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para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describir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manipular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contenidos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datos,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manteniendo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su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integridad,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confidencialidad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seguridad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Ventajas.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3" y="2025991"/>
            <a:ext cx="6408420" cy="2540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Proporcionan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visión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abstracta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Ofrecen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Independencia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física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Disminuyen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redundancia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inconsistencia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Aseguran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integridad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Facilitan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acceso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Aumentan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seguridad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privacidad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Mejoran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eficiencia.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Permiten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compartir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accesos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concurrentes.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Facilitan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intercambio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entre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distintos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sistemas</a:t>
            </a:r>
            <a:endParaRPr sz="1300">
              <a:latin typeface="Arial"/>
              <a:cs typeface="Arial"/>
            </a:endParaRPr>
          </a:p>
          <a:p>
            <a:pPr marL="340360" marR="508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Incorporan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mecanismos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copias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seguridad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recuperación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para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restablecer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información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caso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fallos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sistema.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C4FC0-78DD-139F-C12E-CA71A3AD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SGBD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3D88F0-18A3-6224-E319-09112812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44FAB5-1322-1F70-C699-73EB8A0A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25" y="1352550"/>
            <a:ext cx="563357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Funciones</a:t>
            </a:r>
            <a:r>
              <a:rPr spc="-10" dirty="0"/>
              <a:t> </a:t>
            </a:r>
            <a:r>
              <a:rPr dirty="0"/>
              <a:t>del</a:t>
            </a:r>
            <a:r>
              <a:rPr spc="-10" dirty="0"/>
              <a:t> </a:t>
            </a:r>
            <a:r>
              <a:rPr spc="145" dirty="0"/>
              <a:t>SGDB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3" y="2025991"/>
            <a:ext cx="67144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10489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Descripción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función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realiza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mediante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lenguaje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descripción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o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DDL.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diseñador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crear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estructuras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apropiadas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para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integrar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adecuadamente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  <a:p>
            <a:pPr marL="340360" marR="558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Manipulación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llevará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cabo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por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medio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lenguaje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manipulación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datos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DML)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buscar,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añadir,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suprimir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modificar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misma,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siempre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acuerdo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especificaciones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normas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seguridad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dictadas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por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administrador</a:t>
            </a:r>
            <a:endParaRPr sz="1300">
              <a:latin typeface="Arial"/>
              <a:cs typeface="Arial"/>
            </a:endParaRPr>
          </a:p>
          <a:p>
            <a:pPr marL="340360" marR="508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control.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lenguaje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implementa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función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lenguaje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control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DCL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administrador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establecer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mecanismos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de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protección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diferentes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visiones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asociadas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cada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usuario,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proporcionando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elementos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creación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modificación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dichos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Componentes</a:t>
            </a:r>
            <a:r>
              <a:rPr spc="190" dirty="0"/>
              <a:t> </a:t>
            </a:r>
            <a:r>
              <a:rPr dirty="0"/>
              <a:t>del</a:t>
            </a:r>
            <a:r>
              <a:rPr spc="190" dirty="0"/>
              <a:t> </a:t>
            </a:r>
            <a:r>
              <a:rPr spc="145" dirty="0"/>
              <a:t>SGDB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56210" indent="-328295">
              <a:lnSpc>
                <a:spcPct val="115399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b="1" spc="-40" dirty="0">
                <a:latin typeface="Arial"/>
                <a:cs typeface="Arial"/>
              </a:rPr>
              <a:t>Lenguajes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base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datos: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spc="-10" dirty="0"/>
              <a:t>Lenguaje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Definición</a:t>
            </a:r>
            <a:r>
              <a:rPr spc="-4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los</a:t>
            </a:r>
            <a:r>
              <a:rPr spc="-45" dirty="0"/>
              <a:t> </a:t>
            </a:r>
            <a:r>
              <a:rPr dirty="0"/>
              <a:t>Datos</a:t>
            </a:r>
            <a:r>
              <a:rPr spc="-45" dirty="0"/>
              <a:t> </a:t>
            </a:r>
            <a:r>
              <a:rPr spc="-20" dirty="0"/>
              <a:t>(</a:t>
            </a:r>
            <a:r>
              <a:rPr b="1" spc="-20" dirty="0">
                <a:latin typeface="Arial"/>
                <a:cs typeface="Arial"/>
              </a:rPr>
              <a:t>DDL</a:t>
            </a:r>
            <a:r>
              <a:rPr spc="-20" dirty="0"/>
              <a:t>),</a:t>
            </a:r>
            <a:r>
              <a:rPr spc="-45" dirty="0"/>
              <a:t> </a:t>
            </a:r>
            <a:r>
              <a:rPr spc="-10" dirty="0"/>
              <a:t>Lenguaje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Manejo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Datos</a:t>
            </a:r>
            <a:r>
              <a:rPr spc="-35" dirty="0"/>
              <a:t> </a:t>
            </a:r>
            <a:r>
              <a:rPr spc="-10" dirty="0"/>
              <a:t>(</a:t>
            </a:r>
            <a:r>
              <a:rPr b="1" spc="-10" dirty="0">
                <a:latin typeface="Arial"/>
                <a:cs typeface="Arial"/>
              </a:rPr>
              <a:t>DML</a:t>
            </a:r>
            <a:r>
              <a:rPr spc="-10" dirty="0"/>
              <a:t>)</a:t>
            </a:r>
            <a:r>
              <a:rPr spc="-35" dirty="0"/>
              <a:t> 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/>
              <a:t>Lenguaje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Control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Datos</a:t>
            </a:r>
            <a:r>
              <a:rPr spc="-30" dirty="0"/>
              <a:t> </a:t>
            </a:r>
            <a:r>
              <a:rPr spc="-10" dirty="0"/>
              <a:t>(</a:t>
            </a:r>
            <a:r>
              <a:rPr b="1" spc="-10" dirty="0">
                <a:latin typeface="Arial"/>
                <a:cs typeface="Arial"/>
              </a:rPr>
              <a:t>DCL</a:t>
            </a:r>
            <a:r>
              <a:rPr spc="-10" dirty="0"/>
              <a:t>).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b="1" spc="-55" dirty="0">
                <a:latin typeface="Arial"/>
                <a:cs typeface="Arial"/>
              </a:rPr>
              <a:t>El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diccionario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datos.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Descripción</a:t>
            </a:r>
            <a:r>
              <a:rPr spc="-4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los</a:t>
            </a:r>
            <a:r>
              <a:rPr spc="-40" dirty="0"/>
              <a:t> </a:t>
            </a:r>
            <a:r>
              <a:rPr dirty="0"/>
              <a:t>datos</a:t>
            </a:r>
            <a:r>
              <a:rPr spc="-45" dirty="0"/>
              <a:t> </a:t>
            </a:r>
            <a:r>
              <a:rPr spc="-10" dirty="0"/>
              <a:t>almacenados.</a:t>
            </a:r>
          </a:p>
          <a:p>
            <a:pPr marL="340360" marR="508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b="1" spc="-55" dirty="0">
                <a:latin typeface="Arial"/>
                <a:cs typeface="Arial"/>
              </a:rPr>
              <a:t>El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gestor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base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25" dirty="0">
                <a:latin typeface="Arial"/>
                <a:cs typeface="Arial"/>
              </a:rPr>
              <a:t> datos.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spc="-75" dirty="0"/>
              <a:t>Es</a:t>
            </a:r>
            <a:r>
              <a:rPr spc="-30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intermediario</a:t>
            </a:r>
            <a:r>
              <a:rPr spc="-40" dirty="0"/>
              <a:t> </a:t>
            </a:r>
            <a:r>
              <a:rPr dirty="0"/>
              <a:t>entre</a:t>
            </a:r>
            <a:r>
              <a:rPr spc="-45" dirty="0"/>
              <a:t> </a:t>
            </a:r>
            <a:r>
              <a:rPr dirty="0"/>
              <a:t>el</a:t>
            </a:r>
            <a:r>
              <a:rPr spc="-45" dirty="0"/>
              <a:t> </a:t>
            </a:r>
            <a:r>
              <a:rPr dirty="0"/>
              <a:t>usuario</a:t>
            </a:r>
            <a:r>
              <a:rPr spc="-40" dirty="0"/>
              <a:t> </a:t>
            </a:r>
            <a:r>
              <a:rPr dirty="0"/>
              <a:t>y</a:t>
            </a:r>
            <a:r>
              <a:rPr spc="-45" dirty="0"/>
              <a:t> </a:t>
            </a:r>
            <a:r>
              <a:rPr dirty="0"/>
              <a:t>los</a:t>
            </a:r>
            <a:r>
              <a:rPr spc="-45" dirty="0"/>
              <a:t> </a:t>
            </a:r>
            <a:r>
              <a:rPr dirty="0"/>
              <a:t>datos.</a:t>
            </a:r>
            <a:r>
              <a:rPr spc="-40" dirty="0"/>
              <a:t> </a:t>
            </a:r>
            <a:r>
              <a:rPr spc="-75" dirty="0"/>
              <a:t>Es</a:t>
            </a:r>
            <a:r>
              <a:rPr spc="-30" dirty="0"/>
              <a:t> </a:t>
            </a:r>
            <a:r>
              <a:rPr spc="-25" dirty="0"/>
              <a:t>el </a:t>
            </a:r>
            <a:r>
              <a:rPr spc="-10" dirty="0"/>
              <a:t>encargado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garantizar</a:t>
            </a:r>
            <a:r>
              <a:rPr spc="-20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dirty="0"/>
              <a:t>privacidad,</a:t>
            </a:r>
            <a:r>
              <a:rPr spc="-20" dirty="0"/>
              <a:t> </a:t>
            </a:r>
            <a:r>
              <a:rPr dirty="0"/>
              <a:t>seguridad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integridad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los</a:t>
            </a:r>
            <a:r>
              <a:rPr spc="-20" dirty="0"/>
              <a:t> </a:t>
            </a:r>
            <a:r>
              <a:rPr dirty="0"/>
              <a:t>datos,</a:t>
            </a:r>
            <a:r>
              <a:rPr spc="-20" dirty="0"/>
              <a:t> </a:t>
            </a:r>
            <a:r>
              <a:rPr spc="-10" dirty="0"/>
              <a:t>controlando </a:t>
            </a:r>
            <a:r>
              <a:rPr dirty="0"/>
              <a:t>los</a:t>
            </a:r>
            <a:r>
              <a:rPr spc="-45" dirty="0"/>
              <a:t> </a:t>
            </a:r>
            <a:r>
              <a:rPr spc="-25" dirty="0"/>
              <a:t>accesos</a:t>
            </a:r>
            <a:r>
              <a:rPr spc="-40" dirty="0"/>
              <a:t> </a:t>
            </a:r>
            <a:r>
              <a:rPr dirty="0"/>
              <a:t>concurrentes</a:t>
            </a:r>
            <a:r>
              <a:rPr spc="-40" dirty="0"/>
              <a:t> </a:t>
            </a:r>
            <a:r>
              <a:rPr dirty="0"/>
              <a:t>e</a:t>
            </a:r>
            <a:r>
              <a:rPr spc="-45" dirty="0"/>
              <a:t> </a:t>
            </a:r>
            <a:r>
              <a:rPr dirty="0"/>
              <a:t>interactuando</a:t>
            </a:r>
            <a:r>
              <a:rPr spc="-40" dirty="0"/>
              <a:t> </a:t>
            </a:r>
            <a:r>
              <a:rPr dirty="0"/>
              <a:t>con</a:t>
            </a:r>
            <a:r>
              <a:rPr spc="-40" dirty="0"/>
              <a:t> </a:t>
            </a:r>
            <a:r>
              <a:rPr dirty="0"/>
              <a:t>el</a:t>
            </a:r>
            <a:r>
              <a:rPr spc="-45" dirty="0"/>
              <a:t> </a:t>
            </a:r>
            <a:r>
              <a:rPr dirty="0"/>
              <a:t>sistema</a:t>
            </a:r>
            <a:r>
              <a:rPr spc="-40" dirty="0"/>
              <a:t> </a:t>
            </a:r>
            <a:r>
              <a:rPr spc="-10" dirty="0"/>
              <a:t>operativo.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b="1" spc="-40" dirty="0">
                <a:latin typeface="Arial"/>
                <a:cs typeface="Arial"/>
              </a:rPr>
              <a:t>Usuarios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base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datos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-10" dirty="0"/>
              <a:t>Son</a:t>
            </a:r>
            <a:r>
              <a:rPr spc="-45" dirty="0"/>
              <a:t> </a:t>
            </a:r>
            <a:r>
              <a:rPr dirty="0"/>
              <a:t>el</a:t>
            </a:r>
            <a:r>
              <a:rPr spc="-40" dirty="0"/>
              <a:t> </a:t>
            </a:r>
            <a:r>
              <a:rPr dirty="0"/>
              <a:t>administrador</a:t>
            </a:r>
            <a:r>
              <a:rPr spc="-4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la</a:t>
            </a:r>
            <a:r>
              <a:rPr spc="-45" dirty="0"/>
              <a:t> </a:t>
            </a:r>
            <a:r>
              <a:rPr spc="-10" dirty="0"/>
              <a:t>base</a:t>
            </a:r>
            <a:r>
              <a:rPr spc="-4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datos</a:t>
            </a:r>
            <a:r>
              <a:rPr spc="-40" dirty="0"/>
              <a:t> </a:t>
            </a:r>
            <a:r>
              <a:rPr dirty="0"/>
              <a:t>y</a:t>
            </a:r>
            <a:r>
              <a:rPr spc="-45" dirty="0"/>
              <a:t> </a:t>
            </a:r>
            <a:r>
              <a:rPr dirty="0"/>
              <a:t>los</a:t>
            </a:r>
            <a:r>
              <a:rPr spc="-40" dirty="0"/>
              <a:t> </a:t>
            </a:r>
            <a:r>
              <a:rPr spc="-10" dirty="0"/>
              <a:t>usuarios</a:t>
            </a:r>
          </a:p>
          <a:p>
            <a:pPr marL="340360" marR="8255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b="1" spc="-20" dirty="0">
                <a:latin typeface="Arial"/>
                <a:cs typeface="Arial"/>
              </a:rPr>
              <a:t>Herramientas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base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datos.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-10" dirty="0"/>
              <a:t>Son</a:t>
            </a:r>
            <a:r>
              <a:rPr spc="-35" dirty="0"/>
              <a:t> </a:t>
            </a:r>
            <a:r>
              <a:rPr dirty="0"/>
              <a:t>un</a:t>
            </a:r>
            <a:r>
              <a:rPr spc="-35" dirty="0"/>
              <a:t> </a:t>
            </a:r>
            <a:r>
              <a:rPr dirty="0"/>
              <a:t>conjunto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aplicaciones</a:t>
            </a:r>
            <a:r>
              <a:rPr spc="-40" dirty="0"/>
              <a:t> </a:t>
            </a:r>
            <a:r>
              <a:rPr dirty="0"/>
              <a:t>que</a:t>
            </a:r>
            <a:r>
              <a:rPr spc="-35" dirty="0"/>
              <a:t> </a:t>
            </a:r>
            <a:r>
              <a:rPr dirty="0"/>
              <a:t>permiten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5" dirty="0"/>
              <a:t>los </a:t>
            </a:r>
            <a:r>
              <a:rPr dirty="0"/>
              <a:t>administradores</a:t>
            </a:r>
            <a:r>
              <a:rPr spc="-4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dirty="0"/>
              <a:t>gestión</a:t>
            </a:r>
            <a:r>
              <a:rPr spc="-4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base</a:t>
            </a:r>
            <a:r>
              <a:rPr spc="-4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datos,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los</a:t>
            </a:r>
            <a:r>
              <a:rPr spc="-40" dirty="0"/>
              <a:t> </a:t>
            </a:r>
            <a:r>
              <a:rPr dirty="0"/>
              <a:t>usuarios</a:t>
            </a:r>
            <a:r>
              <a:rPr spc="-35" dirty="0"/>
              <a:t> </a:t>
            </a:r>
            <a:r>
              <a:rPr dirty="0"/>
              <a:t>y</a:t>
            </a:r>
            <a:r>
              <a:rPr spc="-40" dirty="0"/>
              <a:t> </a:t>
            </a:r>
            <a:r>
              <a:rPr spc="-10" dirty="0"/>
              <a:t>permisos,</a:t>
            </a:r>
            <a:r>
              <a:rPr spc="500" dirty="0"/>
              <a:t> </a:t>
            </a:r>
            <a:r>
              <a:rPr spc="-10" dirty="0"/>
              <a:t>generadores</a:t>
            </a:r>
            <a:r>
              <a:rPr spc="-3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formularios,</a:t>
            </a:r>
            <a:r>
              <a:rPr spc="-30" dirty="0"/>
              <a:t> </a:t>
            </a:r>
            <a:r>
              <a:rPr dirty="0"/>
              <a:t>informes,</a:t>
            </a:r>
            <a:r>
              <a:rPr spc="-30" dirty="0"/>
              <a:t> </a:t>
            </a:r>
            <a:r>
              <a:rPr dirty="0"/>
              <a:t>interfaces</a:t>
            </a:r>
            <a:r>
              <a:rPr spc="-30" dirty="0"/>
              <a:t> </a:t>
            </a:r>
            <a:r>
              <a:rPr dirty="0"/>
              <a:t>gráficas,</a:t>
            </a:r>
            <a:r>
              <a:rPr spc="-30" dirty="0"/>
              <a:t> </a:t>
            </a:r>
            <a:r>
              <a:rPr spc="-10" dirty="0"/>
              <a:t>generadores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aplicaciones, </a:t>
            </a:r>
            <a:r>
              <a:rPr spc="-20" dirty="0"/>
              <a:t>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Arquitectura</a:t>
            </a:r>
            <a:r>
              <a:rPr spc="6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dirty="0"/>
              <a:t>un</a:t>
            </a:r>
            <a:r>
              <a:rPr spc="70" dirty="0"/>
              <a:t> </a:t>
            </a:r>
            <a:r>
              <a:rPr spc="145" dirty="0"/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6886575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4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objetivo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fundamental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separar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programas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aplicación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datos física.Ofrece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tres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niveles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abstracción: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Nivel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interno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físico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Nnivel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lógico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conceptual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Nivel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externo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visión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del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usuario.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Tipos</a:t>
            </a:r>
            <a:r>
              <a:rPr spc="20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dirty="0"/>
              <a:t>ficheros</a:t>
            </a:r>
            <a:r>
              <a:rPr spc="25" dirty="0"/>
              <a:t> </a:t>
            </a:r>
            <a:r>
              <a:rPr spc="160" dirty="0"/>
              <a:t>y</a:t>
            </a:r>
            <a:r>
              <a:rPr spc="20" dirty="0"/>
              <a:t> </a:t>
            </a:r>
            <a:r>
              <a:rPr spc="60" dirty="0"/>
              <a:t>formatos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32124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formato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tipo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fichero</a:t>
            </a:r>
            <a:r>
              <a:rPr sz="1300" b="1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determina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forma</a:t>
            </a:r>
            <a:r>
              <a:rPr sz="13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interpretar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información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que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contienen.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675" y="2025991"/>
            <a:ext cx="3088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Actividad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1.1:</a:t>
            </a:r>
            <a:r>
              <a:rPr sz="1300" b="1" spc="2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Buscar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ordenador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un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fichero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extensión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.doc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abrirlo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el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bloc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notas,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utilizando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botón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derecho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del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ratón,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eligiendo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opción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Abrir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62592-255F-D221-5B12-1357E4C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Arquitectura de SGBD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A467B-E883-5C3D-403F-CD5C92E4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6EDFEB-F63B-D601-229E-CBFAB826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2" y="1128510"/>
            <a:ext cx="6875928" cy="36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33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Nivel</a:t>
            </a:r>
            <a:r>
              <a:rPr spc="20" dirty="0"/>
              <a:t> </a:t>
            </a:r>
            <a:r>
              <a:rPr dirty="0"/>
              <a:t>interno</a:t>
            </a:r>
            <a:r>
              <a:rPr spc="25" dirty="0"/>
              <a:t> </a:t>
            </a:r>
            <a:r>
              <a:rPr spc="60" dirty="0"/>
              <a:t>o</a:t>
            </a:r>
            <a:r>
              <a:rPr spc="20" dirty="0"/>
              <a:t> </a:t>
            </a:r>
            <a:r>
              <a:rPr dirty="0"/>
              <a:t>físico</a:t>
            </a:r>
            <a:r>
              <a:rPr spc="25" dirty="0"/>
              <a:t> </a:t>
            </a:r>
            <a:r>
              <a:rPr spc="75" dirty="0"/>
              <a:t>(SGBD)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32416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En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nivel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estructura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física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través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esquema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interno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encargado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detallar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sistema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de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almacenamiento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sus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métodos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 acceso.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584" y="2025991"/>
            <a:ext cx="31565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  <a:tab pos="1330960" algn="l"/>
                <a:tab pos="1951355" algn="l"/>
                <a:tab pos="301752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Archivos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contienen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la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información,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Su</a:t>
            </a:r>
            <a:r>
              <a:rPr sz="13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organización,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Métodos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acceso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registros,</a:t>
            </a:r>
            <a:endParaRPr sz="1300">
              <a:latin typeface="Arial"/>
              <a:cs typeface="Arial"/>
            </a:endParaRPr>
          </a:p>
          <a:p>
            <a:pPr marL="340360" marR="508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Tipos</a:t>
            </a:r>
            <a:r>
              <a:rPr sz="1300" spc="75" dirty="0">
                <a:solidFill>
                  <a:srgbClr val="424242"/>
                </a:solidFill>
                <a:latin typeface="Arial"/>
                <a:cs typeface="Arial"/>
              </a:rPr>
              <a:t> 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80" dirty="0">
                <a:solidFill>
                  <a:srgbClr val="424242"/>
                </a:solidFill>
                <a:latin typeface="Arial"/>
                <a:cs typeface="Arial"/>
              </a:rPr>
              <a:t> 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registros,</a:t>
            </a:r>
            <a:r>
              <a:rPr sz="1300" spc="80" dirty="0">
                <a:solidFill>
                  <a:srgbClr val="424242"/>
                </a:solidFill>
                <a:latin typeface="Arial"/>
                <a:cs typeface="Arial"/>
              </a:rPr>
              <a:t> 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80" dirty="0">
                <a:solidFill>
                  <a:srgbClr val="424242"/>
                </a:solidFill>
                <a:latin typeface="Arial"/>
                <a:cs typeface="Arial"/>
              </a:rPr>
              <a:t> 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longitud,</a:t>
            </a:r>
            <a:r>
              <a:rPr sz="1300" spc="80" dirty="0">
                <a:solidFill>
                  <a:srgbClr val="424242"/>
                </a:solidFill>
                <a:latin typeface="Arial"/>
                <a:cs typeface="Arial"/>
              </a:rPr>
              <a:t> 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los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campos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componen,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unidades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almacenamiento,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Nivel</a:t>
            </a:r>
            <a:r>
              <a:rPr spc="20" dirty="0"/>
              <a:t> </a:t>
            </a:r>
            <a:r>
              <a:rPr dirty="0"/>
              <a:t>lógico</a:t>
            </a:r>
            <a:r>
              <a:rPr spc="25" dirty="0"/>
              <a:t> </a:t>
            </a:r>
            <a:r>
              <a:rPr spc="60" dirty="0"/>
              <a:t>o</a:t>
            </a:r>
            <a:r>
              <a:rPr spc="20" dirty="0"/>
              <a:t> </a:t>
            </a:r>
            <a:r>
              <a:rPr dirty="0"/>
              <a:t>conceptual</a:t>
            </a:r>
            <a:r>
              <a:rPr spc="25" dirty="0"/>
              <a:t> </a:t>
            </a:r>
            <a:r>
              <a:rPr spc="75" dirty="0"/>
              <a:t>(SGBD)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3188335" cy="1143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estructura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completa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la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través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esquema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que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detalla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entidades,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atributos,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relaciones, operaciones</a:t>
            </a: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restricciones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675" y="2025991"/>
            <a:ext cx="3285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300" dirty="0">
                <a:solidFill>
                  <a:srgbClr val="424242"/>
                </a:solidFill>
                <a:latin typeface="Arial"/>
                <a:cs typeface="Arial"/>
              </a:rPr>
              <a:t>  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detalles</a:t>
            </a:r>
            <a:r>
              <a:rPr sz="1300" spc="300" dirty="0">
                <a:solidFill>
                  <a:srgbClr val="424242"/>
                </a:solidFill>
                <a:latin typeface="Arial"/>
                <a:cs typeface="Arial"/>
              </a:rPr>
              <a:t>  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relacionados</a:t>
            </a:r>
            <a:r>
              <a:rPr sz="1300" spc="300" dirty="0">
                <a:solidFill>
                  <a:srgbClr val="424242"/>
                </a:solidFill>
                <a:latin typeface="Arial"/>
                <a:cs typeface="Arial"/>
              </a:rPr>
              <a:t>  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</a:t>
            </a:r>
            <a:r>
              <a:rPr sz="1300" spc="300" dirty="0">
                <a:solidFill>
                  <a:srgbClr val="424242"/>
                </a:solidFill>
                <a:latin typeface="Arial"/>
                <a:cs typeface="Arial"/>
              </a:rPr>
              <a:t>  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las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estructuras</a:t>
            </a:r>
            <a:r>
              <a:rPr sz="1300" spc="1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1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almacenamiento</a:t>
            </a:r>
            <a:r>
              <a:rPr sz="1300" spc="1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ocultan,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permitiendo</a:t>
            </a:r>
            <a:r>
              <a:rPr sz="1300" spc="1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realizar</a:t>
            </a:r>
            <a:r>
              <a:rPr sz="1300" spc="1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1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abstracción</a:t>
            </a:r>
            <a:r>
              <a:rPr sz="1300" spc="1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1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más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alto</a:t>
            </a:r>
            <a:r>
              <a:rPr sz="13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nivel.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pc="50" dirty="0"/>
              <a:t>Nivel</a:t>
            </a:r>
            <a:r>
              <a:rPr spc="-35" dirty="0"/>
              <a:t> </a:t>
            </a:r>
            <a:r>
              <a:rPr dirty="0"/>
              <a:t>externo</a:t>
            </a:r>
            <a:r>
              <a:rPr spc="-30" dirty="0"/>
              <a:t> </a:t>
            </a:r>
            <a:r>
              <a:rPr spc="60" dirty="0"/>
              <a:t>o</a:t>
            </a:r>
            <a:r>
              <a:rPr spc="-3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75" dirty="0"/>
              <a:t>visión</a:t>
            </a:r>
            <a:r>
              <a:rPr spc="-30" dirty="0"/>
              <a:t> </a:t>
            </a:r>
            <a:r>
              <a:rPr dirty="0"/>
              <a:t>del</a:t>
            </a:r>
            <a:r>
              <a:rPr spc="-30" dirty="0"/>
              <a:t> </a:t>
            </a:r>
            <a:r>
              <a:rPr spc="-10" dirty="0"/>
              <a:t>usuario </a:t>
            </a:r>
            <a:r>
              <a:rPr spc="75" dirty="0"/>
              <a:t>(SGBD)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3244850" cy="683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este</a:t>
            </a:r>
            <a:r>
              <a:rPr sz="13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nivel</a:t>
            </a:r>
            <a:r>
              <a:rPr sz="13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describen</a:t>
            </a:r>
            <a:r>
              <a:rPr sz="13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diferentes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vistas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percibirán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base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datos.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675" y="2025991"/>
            <a:ext cx="32848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Cada</a:t>
            </a:r>
            <a:r>
              <a:rPr sz="1300" spc="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tipo</a:t>
            </a:r>
            <a:r>
              <a:rPr sz="1300" spc="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</a:t>
            </a:r>
            <a:r>
              <a:rPr sz="1300" spc="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grupo</a:t>
            </a:r>
            <a:r>
              <a:rPr sz="1300" spc="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ellos</a:t>
            </a:r>
            <a:r>
              <a:rPr sz="1300" spc="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verá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sólo</a:t>
            </a:r>
            <a:r>
              <a:rPr sz="1300" spc="3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parte</a:t>
            </a:r>
            <a:r>
              <a:rPr sz="1300" spc="3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spc="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spc="3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3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le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interesa,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ocultando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resto.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Niveles</a:t>
            </a:r>
            <a:r>
              <a:rPr spc="45" dirty="0"/>
              <a:t> </a:t>
            </a:r>
            <a:r>
              <a:rPr dirty="0"/>
              <a:t>de</a:t>
            </a:r>
            <a:r>
              <a:rPr spc="45" dirty="0"/>
              <a:t> </a:t>
            </a:r>
            <a:r>
              <a:rPr dirty="0"/>
              <a:t>abstracción</a:t>
            </a:r>
            <a:r>
              <a:rPr spc="50" dirty="0"/>
              <a:t> </a:t>
            </a:r>
            <a:r>
              <a:rPr dirty="0"/>
              <a:t>de</a:t>
            </a:r>
            <a:r>
              <a:rPr spc="45" dirty="0"/>
              <a:t> </a:t>
            </a:r>
            <a:r>
              <a:rPr dirty="0"/>
              <a:t>un</a:t>
            </a:r>
            <a:r>
              <a:rPr spc="45" dirty="0"/>
              <a:t> </a:t>
            </a:r>
            <a:r>
              <a:rPr spc="145" dirty="0"/>
              <a:t>SGBD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925" y="1990050"/>
            <a:ext cx="6754374" cy="25415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525" y="657376"/>
            <a:ext cx="263398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424242"/>
                </a:solidFill>
                <a:latin typeface="Trebuchet MS"/>
                <a:cs typeface="Trebuchet MS"/>
              </a:rPr>
              <a:t>Tipos</a:t>
            </a:r>
            <a:r>
              <a:rPr sz="2800" b="1" spc="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800" b="1" spc="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424242"/>
                </a:solidFill>
                <a:latin typeface="Trebuchet MS"/>
                <a:cs typeface="Trebuchet MS"/>
              </a:rPr>
              <a:t>SGDB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Por</a:t>
            </a:r>
            <a:r>
              <a:rPr sz="13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lógico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BBDD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433" y="1675291"/>
            <a:ext cx="1805305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jerárquico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red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Relacional</a:t>
            </a:r>
            <a:endParaRPr sz="1300">
              <a:latin typeface="Arial"/>
              <a:cs typeface="Arial"/>
            </a:endParaRPr>
          </a:p>
          <a:p>
            <a:pPr marL="340360" marR="5080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Modelo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Orientado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objetos.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5025" y="203065"/>
            <a:ext cx="4077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0" dirty="0">
                <a:latin typeface="Arial"/>
                <a:cs typeface="Arial"/>
              </a:rPr>
              <a:t>Por</a:t>
            </a:r>
            <a:r>
              <a:rPr sz="1300" b="0" spc="180" dirty="0">
                <a:latin typeface="Arial"/>
                <a:cs typeface="Arial"/>
              </a:rPr>
              <a:t> </a:t>
            </a:r>
            <a:r>
              <a:rPr sz="1300" b="0" dirty="0">
                <a:latin typeface="Arial"/>
                <a:cs typeface="Arial"/>
              </a:rPr>
              <a:t>el</a:t>
            </a:r>
            <a:r>
              <a:rPr sz="1300" b="0" spc="1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número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usuarios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servicio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el </a:t>
            </a:r>
            <a:r>
              <a:rPr sz="1300" spc="-10" dirty="0">
                <a:latin typeface="Arial"/>
                <a:cs typeface="Arial"/>
              </a:rPr>
              <a:t>sistema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3934" y="860291"/>
            <a:ext cx="39662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 algn="just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995" algn="l"/>
              </a:tabLst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Monousuario:</a:t>
            </a:r>
            <a:r>
              <a:rPr sz="1300" b="1" spc="2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sólo</a:t>
            </a:r>
            <a:r>
              <a:rPr sz="1300" spc="2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atienden</a:t>
            </a:r>
            <a:r>
              <a:rPr sz="1300" spc="2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2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2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</a:t>
            </a:r>
            <a:r>
              <a:rPr sz="1300" spc="2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2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vez,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su</a:t>
            </a:r>
            <a:r>
              <a:rPr sz="13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principal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uso</a:t>
            </a:r>
            <a:r>
              <a:rPr sz="13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</a:t>
            </a:r>
            <a:r>
              <a:rPr sz="13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ordenadores personales.</a:t>
            </a:r>
            <a:endParaRPr sz="1300">
              <a:latin typeface="Arial"/>
              <a:cs typeface="Arial"/>
            </a:endParaRPr>
          </a:p>
          <a:p>
            <a:pPr marL="340360" marR="5080" indent="-328295" algn="just">
              <a:lnSpc>
                <a:spcPct val="115399"/>
              </a:lnSpc>
              <a:buFont typeface="Arial"/>
              <a:buChar char="●"/>
              <a:tabLst>
                <a:tab pos="340995" algn="l"/>
              </a:tabLst>
            </a:pP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Multiusuario:</a:t>
            </a:r>
            <a:r>
              <a:rPr sz="1300" b="1" spc="3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entre</a:t>
            </a:r>
            <a:r>
              <a:rPr sz="1300" spc="3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3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3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se</a:t>
            </a:r>
            <a:r>
              <a:rPr sz="1300" spc="3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encuentran</a:t>
            </a:r>
            <a:r>
              <a:rPr sz="1300" spc="3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la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mayor</a:t>
            </a:r>
            <a:r>
              <a:rPr sz="1300" spc="4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parte</a:t>
            </a:r>
            <a:r>
              <a:rPr sz="1300" spc="4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4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SGBD,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atienden</a:t>
            </a:r>
            <a:r>
              <a:rPr sz="1300" spc="4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varios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usuarios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al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mismo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tiempo.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625" y="2927196"/>
            <a:ext cx="532066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Por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número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sitios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está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distribuida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base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datos: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Centralizados: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Distribuidos.</a:t>
            </a:r>
            <a:endParaRPr sz="1300">
              <a:latin typeface="Arial"/>
              <a:cs typeface="Arial"/>
            </a:endParaRPr>
          </a:p>
          <a:p>
            <a:pPr marL="927100" lvl="1" indent="-313055">
              <a:lnSpc>
                <a:spcPct val="100000"/>
              </a:lnSpc>
              <a:spcBef>
                <a:spcPts val="250"/>
              </a:spcBef>
              <a:buChar char="○"/>
              <a:tabLst>
                <a:tab pos="926465" algn="l"/>
                <a:tab pos="927100" algn="l"/>
              </a:tabLst>
            </a:pP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Homogéneos</a:t>
            </a:r>
            <a:endParaRPr sz="1100">
              <a:latin typeface="Arial"/>
              <a:cs typeface="Arial"/>
            </a:endParaRPr>
          </a:p>
          <a:p>
            <a:pPr marL="927100" lvl="1" indent="-313055">
              <a:lnSpc>
                <a:spcPct val="100000"/>
              </a:lnSpc>
              <a:spcBef>
                <a:spcPts val="180"/>
              </a:spcBef>
              <a:buChar char="○"/>
              <a:tabLst>
                <a:tab pos="926465" algn="l"/>
                <a:tab pos="927100" algn="l"/>
              </a:tabLst>
            </a:pP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Heterogéneos.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615E7-5A05-85FD-2C87-627E5FB0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Fragmentación (vertical, horizontal)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D4FE5-5CCE-A600-0CE5-6A7FB91F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2BBDDE-B79C-22FC-111A-65B36033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25" y="1461932"/>
            <a:ext cx="5785975" cy="27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B9B2-F4BE-0541-B87F-ED6F3EBE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Fragmentación vertical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1D849-78E3-1D2F-CEF8-E4F3783A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DFEA32-746E-BB93-E9B3-A3FA442E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50"/>
            <a:ext cx="7920505" cy="38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3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BA8A4-A3FA-EF5F-0EA8-FA6AB09A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Fragmentación horizontal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36CBE1-563D-1269-BBFD-C7833591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07F4A8-CD14-220E-0153-339BBB7E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53" y="1456812"/>
            <a:ext cx="734480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1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SGBD</a:t>
            </a:r>
            <a:r>
              <a:rPr spc="20" dirty="0"/>
              <a:t> </a:t>
            </a:r>
            <a:r>
              <a:rPr dirty="0"/>
              <a:t>comerciales</a:t>
            </a:r>
            <a:r>
              <a:rPr spc="20" dirty="0"/>
              <a:t> </a:t>
            </a:r>
            <a:r>
              <a:rPr dirty="0"/>
              <a:t>vs.</a:t>
            </a:r>
            <a:r>
              <a:rPr spc="20" dirty="0"/>
              <a:t> </a:t>
            </a:r>
            <a:r>
              <a:rPr spc="-10" dirty="0"/>
              <a:t>libres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56471"/>
            <a:ext cx="14262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SGBD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comerciales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733" y="2454616"/>
            <a:ext cx="1148715" cy="115929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Oracle</a:t>
            </a:r>
            <a:endParaRPr lang="es-ES" sz="1300" spc="-10" dirty="0">
              <a:solidFill>
                <a:srgbClr val="424242"/>
              </a:solidFill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lang="es-ES" sz="1300" spc="-10" dirty="0">
                <a:solidFill>
                  <a:srgbClr val="424242"/>
                </a:solidFill>
                <a:latin typeface="Arial"/>
                <a:cs typeface="Arial"/>
              </a:rPr>
              <a:t>MySQL</a:t>
            </a:r>
            <a:endParaRPr sz="1300" dirty="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DB2</a:t>
            </a:r>
            <a:endParaRPr sz="1300" dirty="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SQLServer</a:t>
            </a:r>
            <a:endParaRPr sz="1300" dirty="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SYBASE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6675" y="2056471"/>
            <a:ext cx="9480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SGBD</a:t>
            </a:r>
            <a:r>
              <a:rPr sz="13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libres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584" y="2454616"/>
            <a:ext cx="1408430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MySQL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PostgreSQL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Firebird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SQLite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Apache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Derby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/>
              <a:t>Organización</a:t>
            </a:r>
            <a:r>
              <a:rPr spc="114" dirty="0"/>
              <a:t> </a:t>
            </a:r>
            <a:r>
              <a:rPr dirty="0"/>
              <a:t>de</a:t>
            </a:r>
            <a:r>
              <a:rPr spc="120" dirty="0"/>
              <a:t> </a:t>
            </a:r>
            <a:r>
              <a:rPr dirty="0"/>
              <a:t>ficheros</a:t>
            </a:r>
            <a:r>
              <a:rPr spc="120" dirty="0"/>
              <a:t> </a:t>
            </a:r>
            <a:r>
              <a:rPr spc="55" dirty="0"/>
              <a:t>(forma</a:t>
            </a:r>
            <a:r>
              <a:rPr spc="114" dirty="0"/>
              <a:t> </a:t>
            </a:r>
            <a:r>
              <a:rPr spc="-25" dirty="0"/>
              <a:t>de </a:t>
            </a:r>
            <a:r>
              <a:rPr dirty="0"/>
              <a:t>acceder</a:t>
            </a:r>
            <a:r>
              <a:rPr spc="-30" dirty="0"/>
              <a:t> </a:t>
            </a:r>
            <a:r>
              <a:rPr spc="100" dirty="0"/>
              <a:t>a</a:t>
            </a:r>
            <a:r>
              <a:rPr spc="-25" dirty="0"/>
              <a:t> </a:t>
            </a:r>
            <a:r>
              <a:rPr dirty="0"/>
              <a:t>los</a:t>
            </a:r>
            <a:r>
              <a:rPr spc="-25" dirty="0"/>
              <a:t> </a:t>
            </a:r>
            <a:r>
              <a:rPr spc="55" dirty="0"/>
              <a:t>datos)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2025991"/>
            <a:ext cx="31654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Secuencial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datos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están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ordenados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en secuencia;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decir,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ordenados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unos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detrás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otros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675" y="2025991"/>
            <a:ext cx="2927350" cy="91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25" dirty="0">
                <a:solidFill>
                  <a:srgbClr val="424242"/>
                </a:solidFill>
                <a:latin typeface="Arial"/>
                <a:cs typeface="Arial"/>
              </a:rPr>
              <a:t>Directa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permiten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acceder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dato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concreto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sin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necesidad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acceder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los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anteriores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 err="1">
                <a:solidFill>
                  <a:srgbClr val="424242"/>
                </a:solidFill>
                <a:latin typeface="Arial"/>
                <a:cs typeface="Arial"/>
              </a:rPr>
              <a:t>hacen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s-ES" sz="1300" dirty="0">
                <a:solidFill>
                  <a:srgbClr val="424242"/>
                </a:solidFill>
                <a:latin typeface="Arial"/>
                <a:cs typeface="Arial"/>
              </a:rPr>
              <a:t>de varias formas ´(directa, indexada, función hash)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BBD7F-674D-68C5-BA33-02D4F427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SGBD libres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BC0E4-35FE-12A6-9593-639B01827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0CCF2B-BCC1-2DD3-D4C7-60D741C4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1333326"/>
            <a:ext cx="8649907" cy="337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91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E3371-5E62-26B2-B75F-1AFE1F2D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SGBD comerciales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3832D8-6E65-9C42-628A-DB078B96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7C7DCF-78FC-EFB9-7135-4F178F67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1428750"/>
            <a:ext cx="8430802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29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5" y="657376"/>
            <a:ext cx="67367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55" dirty="0"/>
              <a:t>Implementar en el </a:t>
            </a:r>
            <a:r>
              <a:rPr lang="es-ES" spc="55" dirty="0" err="1"/>
              <a:t>phpmyAdmin</a:t>
            </a:r>
            <a:r>
              <a:rPr lang="es-ES" spc="55" dirty="0"/>
              <a:t>(MySQL)</a:t>
            </a:r>
            <a:endParaRPr spc="5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4113FAB-3A09-91D4-4E39-0D788A0493D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41685"/>
            <a:ext cx="8229600" cy="430887"/>
          </a:xfrm>
        </p:spPr>
        <p:txBody>
          <a:bodyPr/>
          <a:lstStyle/>
          <a:p>
            <a:pPr eaLnBrk="1" hangingPunct="1"/>
            <a:r>
              <a:rPr lang="es-ES" altLang="es-ES"/>
              <a:t>Niveles abstracción: Ejemplo</a:t>
            </a: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FB244BBC-4CDB-2435-43F1-A3A04773253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9150" y="1295400"/>
            <a:ext cx="3028950" cy="982266"/>
          </a:xfrm>
          <a:noFill/>
        </p:spPr>
      </p:pic>
      <p:pic>
        <p:nvPicPr>
          <p:cNvPr id="17413" name="Picture 6">
            <a:extLst>
              <a:ext uri="{FF2B5EF4-FFF2-40B4-BE49-F238E27FC236}">
                <a16:creationId xmlns:a16="http://schemas.microsoft.com/office/drawing/2014/main" id="{BBAEA035-A92A-29DC-0B2A-21D06F5E933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5887" y="2241947"/>
            <a:ext cx="2862263" cy="2343150"/>
          </a:xfrm>
          <a:noFill/>
        </p:spPr>
      </p:pic>
      <p:pic>
        <p:nvPicPr>
          <p:cNvPr id="17414" name="Picture 11">
            <a:extLst>
              <a:ext uri="{FF2B5EF4-FFF2-40B4-BE49-F238E27FC236}">
                <a16:creationId xmlns:a16="http://schemas.microsoft.com/office/drawing/2014/main" id="{CF0D80EB-7C83-2C69-CFF7-0D3D902E725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4235" y="1275160"/>
            <a:ext cx="3028950" cy="702469"/>
          </a:xfrm>
          <a:noFill/>
        </p:spPr>
      </p:pic>
      <p:pic>
        <p:nvPicPr>
          <p:cNvPr id="17415" name="Picture 12">
            <a:extLst>
              <a:ext uri="{FF2B5EF4-FFF2-40B4-BE49-F238E27FC236}">
                <a16:creationId xmlns:a16="http://schemas.microsoft.com/office/drawing/2014/main" id="{E8900FF5-E452-62DF-8394-6D6D47251FB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1728" y="3327797"/>
            <a:ext cx="3699272" cy="819150"/>
          </a:xfrm>
          <a:noFill/>
        </p:spPr>
      </p:pic>
      <p:sp>
        <p:nvSpPr>
          <p:cNvPr id="17416" name="1 Marcador de número de diapositiva">
            <a:extLst>
              <a:ext uri="{FF2B5EF4-FFF2-40B4-BE49-F238E27FC236}">
                <a16:creationId xmlns:a16="http://schemas.microsoft.com/office/drawing/2014/main" id="{E7A09F98-3D3C-317C-EFA3-35CA6828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BB444B-A635-440F-ADA9-491BFB7BC131}" type="slidenum">
              <a:rPr lang="es-ES" altLang="es-ES"/>
              <a:pPr eaLnBrk="1" hangingPunct="1"/>
              <a:t>43</a:t>
            </a:fld>
            <a:endParaRPr lang="es-ES" alt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3BB08-F779-CD00-7CE2-FA0A3E3E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Ficheros secuenciales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2F1DD-ACAD-BB9F-01DE-D1268E41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ABDCF-9BE4-6F8B-B323-7A27762B1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90485"/>
            <a:ext cx="4495800" cy="33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F222-8B39-9EE1-C6AF-4585EB10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Ficheros de acceso directo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6192AE-A7F6-C8C8-7A6D-6BDBFC90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733" y="2025991"/>
            <a:ext cx="6741795" cy="200055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5F6182-79D8-11BA-F377-734116DD0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00" y="1581011"/>
            <a:ext cx="5982800" cy="33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5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D2F10-989A-7BD5-34E4-3EFED401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25" y="657376"/>
            <a:ext cx="6736715" cy="430887"/>
          </a:xfrm>
        </p:spPr>
        <p:txBody>
          <a:bodyPr/>
          <a:lstStyle/>
          <a:p>
            <a:r>
              <a:rPr lang="es-ES" dirty="0"/>
              <a:t>Ficheros indexados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53512-8C45-F136-5F6A-B091E951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3352799" cy="1800493"/>
          </a:xfrm>
        </p:spPr>
        <p:txBody>
          <a:bodyPr/>
          <a:lstStyle/>
          <a:p>
            <a:r>
              <a:rPr lang="es-ES" dirty="0"/>
              <a:t>Se basan en la utilización de </a:t>
            </a:r>
            <a:r>
              <a:rPr lang="es-ES" b="1" dirty="0"/>
              <a:t>índices</a:t>
            </a:r>
            <a:r>
              <a:rPr lang="es-ES" dirty="0"/>
              <a:t> que permite el acceso a un fichero de forma directa.</a:t>
            </a:r>
          </a:p>
          <a:p>
            <a:endParaRPr lang="es-ES" dirty="0"/>
          </a:p>
          <a:p>
            <a:r>
              <a:rPr lang="es-ES" dirty="0"/>
              <a:t>Por tanto, existe una </a:t>
            </a:r>
            <a:r>
              <a:rPr lang="es-ES" b="1" dirty="0"/>
              <a:t>zona de registros </a:t>
            </a:r>
            <a:r>
              <a:rPr lang="es-ES" dirty="0"/>
              <a:t>en la que se encuentran los datos del archivo  y una zona de índices que contiene una tabla con la clave de  los registros y las posiciones donde se encuentran los mismos.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1D5286-A524-86D6-50EC-E70B2F09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76350"/>
            <a:ext cx="389620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3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5" y="657376"/>
            <a:ext cx="6028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Tipos</a:t>
            </a:r>
            <a:r>
              <a:rPr spc="45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dirty="0"/>
              <a:t>ficheros</a:t>
            </a:r>
            <a:r>
              <a:rPr spc="50" dirty="0"/>
              <a:t> </a:t>
            </a:r>
            <a:r>
              <a:rPr dirty="0"/>
              <a:t>desde</a:t>
            </a:r>
            <a:r>
              <a:rPr spc="50" dirty="0"/>
              <a:t> </a:t>
            </a:r>
            <a:r>
              <a:rPr dirty="0"/>
              <a:t>el</a:t>
            </a:r>
            <a:r>
              <a:rPr spc="50" dirty="0"/>
              <a:t> </a:t>
            </a:r>
            <a:r>
              <a:rPr dirty="0"/>
              <a:t>punto</a:t>
            </a:r>
            <a:r>
              <a:rPr spc="45" dirty="0"/>
              <a:t> </a:t>
            </a:r>
            <a:r>
              <a:rPr spc="-25" dirty="0"/>
              <a:t>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086001"/>
            <a:ext cx="2236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95" dirty="0">
                <a:solidFill>
                  <a:srgbClr val="424242"/>
                </a:solidFill>
                <a:latin typeface="Trebuchet MS"/>
                <a:cs typeface="Trebuchet MS"/>
              </a:rPr>
              <a:t>vista</a:t>
            </a:r>
            <a:r>
              <a:rPr sz="2800" b="1" spc="-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424242"/>
                </a:solidFill>
                <a:latin typeface="Trebuchet MS"/>
                <a:cs typeface="Trebuchet MS"/>
              </a:rPr>
              <a:t>del</a:t>
            </a:r>
            <a:r>
              <a:rPr sz="2800" b="1" spc="-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424242"/>
                </a:solidFill>
                <a:latin typeface="Trebuchet MS"/>
                <a:cs typeface="Trebuchet MS"/>
              </a:rPr>
              <a:t>S.O.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6825" y="2025991"/>
            <a:ext cx="31508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30" dirty="0">
                <a:solidFill>
                  <a:srgbClr val="424242"/>
                </a:solidFill>
                <a:latin typeface="Arial"/>
                <a:cs typeface="Arial"/>
              </a:rPr>
              <a:t>Texto:</a:t>
            </a:r>
            <a:r>
              <a:rPr sz="13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también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llamados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ficheros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planos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o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ficheros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ascii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(Amrican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Standard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Code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Information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Interchange);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decir,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que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asigna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valor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numérico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cada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carácter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y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legibles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por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los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seres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humanos.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6825" y="1228036"/>
            <a:ext cx="31864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0" dirty="0">
                <a:solidFill>
                  <a:srgbClr val="424242"/>
                </a:solidFill>
                <a:latin typeface="Arial"/>
                <a:cs typeface="Arial"/>
              </a:rPr>
              <a:t>Binarios:</a:t>
            </a:r>
            <a:r>
              <a:rPr sz="13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todos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aquellos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de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texto</a:t>
            </a:r>
            <a:r>
              <a:rPr sz="13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requieren</a:t>
            </a:r>
            <a:r>
              <a:rPr sz="13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</a:t>
            </a:r>
            <a:r>
              <a:rPr sz="13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formato</a:t>
            </a:r>
            <a:r>
              <a:rPr sz="13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para</a:t>
            </a:r>
            <a:r>
              <a:rPr sz="13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ser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representados.</a:t>
            </a:r>
            <a:r>
              <a:rPr sz="13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Ejemplo: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734" y="2113861"/>
            <a:ext cx="2747010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Imagen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.jpg,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.gif,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.tiff,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.bmp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Vídeo</a:t>
            </a:r>
            <a:r>
              <a:rPr sz="13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.mpg,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.mov,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.avi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Ejecutables: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.exe,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.com,</a:t>
            </a:r>
            <a:r>
              <a:rPr sz="13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.cgi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Procesadores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texto: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Arial"/>
                <a:cs typeface="Arial"/>
              </a:rPr>
              <a:t>.doc,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.odt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Actividades.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3" y="2025991"/>
            <a:ext cx="6712584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Conéctate</a:t>
            </a:r>
            <a:r>
              <a:rPr sz="1300" spc="3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internet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busca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una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tabla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códigos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ascii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50" dirty="0">
                <a:solidFill>
                  <a:srgbClr val="424242"/>
                </a:solidFill>
                <a:latin typeface="Arial"/>
                <a:cs typeface="Arial"/>
              </a:rPr>
              <a:t>8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bits.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Observa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las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siguientes características:</a:t>
            </a:r>
            <a:endParaRPr sz="1300">
              <a:latin typeface="Arial"/>
              <a:cs typeface="Arial"/>
            </a:endParaRPr>
          </a:p>
          <a:p>
            <a:pPr marL="797560" marR="180340" lvl="1" indent="-313055">
              <a:lnSpc>
                <a:spcPct val="113599"/>
              </a:lnSpc>
              <a:spcBef>
                <a:spcPts val="65"/>
              </a:spcBef>
              <a:buChar char="○"/>
              <a:tabLst>
                <a:tab pos="797560" algn="l"/>
                <a:tab pos="798195" algn="l"/>
              </a:tabLst>
            </a:pP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Los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32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primeros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caracteres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llaman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caracteres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imprimibles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yse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utilizaban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tradicionalmente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para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control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transmisiones</a:t>
            </a:r>
            <a:endParaRPr sz="1100">
              <a:latin typeface="Arial"/>
              <a:cs typeface="Arial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La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distancia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entre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mayúsculas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minúsculas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exactamente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32caracteres.</a:t>
            </a:r>
            <a:endParaRPr sz="1100">
              <a:latin typeface="Arial"/>
              <a:cs typeface="Arial"/>
            </a:endParaRPr>
          </a:p>
          <a:p>
            <a:pPr marL="797560" marR="308610" lvl="1" indent="-313055">
              <a:lnSpc>
                <a:spcPct val="113599"/>
              </a:lnSpc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Hay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caracteres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que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son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numéricos,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cuyo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valor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ascii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resultado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sumarle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48.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Por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ejemplo,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6+48=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54.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54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el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código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ascii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del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carácter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‘6’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1916</Words>
  <Application>Microsoft Office PowerPoint</Application>
  <PresentationFormat>Presentación en pantalla (16:9)</PresentationFormat>
  <Paragraphs>176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MS PGothic</vt:lpstr>
      <vt:lpstr>Arial</vt:lpstr>
      <vt:lpstr>Calibri</vt:lpstr>
      <vt:lpstr>Trebuchet MS</vt:lpstr>
      <vt:lpstr>Office Theme</vt:lpstr>
      <vt:lpstr>Almacenamiento de Información</vt:lpstr>
      <vt:lpstr>Definición</vt:lpstr>
      <vt:lpstr>Tipos de ficheros y formatos</vt:lpstr>
      <vt:lpstr>Organización de ficheros (forma de acceder a los datos)</vt:lpstr>
      <vt:lpstr>Ficheros secuenciales</vt:lpstr>
      <vt:lpstr>Ficheros de acceso directo</vt:lpstr>
      <vt:lpstr>Ficheros indexados</vt:lpstr>
      <vt:lpstr>Tipos de ficheros desde el punto de</vt:lpstr>
      <vt:lpstr>Actividades.</vt:lpstr>
      <vt:lpstr>Bases de Datos</vt:lpstr>
      <vt:lpstr>Metadatos</vt:lpstr>
      <vt:lpstr>Elementos de una base de datos</vt:lpstr>
      <vt:lpstr>Perfiles de personas que usan las bases de datos.</vt:lpstr>
      <vt:lpstr>Modelos de Bases de Datos</vt:lpstr>
      <vt:lpstr>Modelo de BASES DE DATOS</vt:lpstr>
      <vt:lpstr>Modelo jerárquico</vt:lpstr>
      <vt:lpstr>Modelo en red</vt:lpstr>
      <vt:lpstr>Modelo relacional</vt:lpstr>
      <vt:lpstr>Modelo Relacional</vt:lpstr>
      <vt:lpstr>Modelo Relacional</vt:lpstr>
      <vt:lpstr>Modelo orientado a objetos</vt:lpstr>
      <vt:lpstr>Modelo orientado a objetos</vt:lpstr>
      <vt:lpstr>Tipos de bases de datos (según su localización)</vt:lpstr>
      <vt:lpstr>Sistemas Gestores de Bases de Datos</vt:lpstr>
      <vt:lpstr>Ventajas.</vt:lpstr>
      <vt:lpstr>SGBD</vt:lpstr>
      <vt:lpstr>Funciones del SGDB</vt:lpstr>
      <vt:lpstr>Componentes del SGDB</vt:lpstr>
      <vt:lpstr>Arquitectura de un SGBD</vt:lpstr>
      <vt:lpstr>Arquitectura de SGBD</vt:lpstr>
      <vt:lpstr>Nivel interno o físico (SGBD)</vt:lpstr>
      <vt:lpstr>Nivel lógico o conceptual (SGBD)</vt:lpstr>
      <vt:lpstr>Nivel externo o de visión del usuario (SGBD)</vt:lpstr>
      <vt:lpstr>Niveles de abstracción de un SGBD</vt:lpstr>
      <vt:lpstr>Por el el número de usuarios al que da servicio el sistema</vt:lpstr>
      <vt:lpstr>Fragmentación (vertical, horizontal)</vt:lpstr>
      <vt:lpstr>Fragmentación vertical</vt:lpstr>
      <vt:lpstr>Fragmentación horizontal</vt:lpstr>
      <vt:lpstr>SGBD comerciales vs. libres</vt:lpstr>
      <vt:lpstr>SGBD libres</vt:lpstr>
      <vt:lpstr>SGBD comerciales</vt:lpstr>
      <vt:lpstr>Implementar en el phpmyAdmin(MySQL)</vt:lpstr>
      <vt:lpstr>Niveles abstracción: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Almacenamiento de Información</dc:title>
  <cp:lastModifiedBy>Isabel</cp:lastModifiedBy>
  <cp:revision>12</cp:revision>
  <dcterms:created xsi:type="dcterms:W3CDTF">2022-09-15T17:05:01Z</dcterms:created>
  <dcterms:modified xsi:type="dcterms:W3CDTF">2022-09-16T14:42:46Z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