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7" r:id="rId22"/>
    <p:sldId id="278" r:id="rId23"/>
    <p:sldId id="279" r:id="rId24"/>
    <p:sldId id="280" r:id="rId25"/>
    <p:sldId id="282" r:id="rId26"/>
    <p:sldId id="281" r:id="rId27"/>
    <p:sldId id="275" r:id="rId28"/>
  </p:sldIdLst>
  <p:sldSz cx="9144000" cy="6858000" type="screen4x3"/>
  <p:notesSz cx="6858000" cy="9144000"/>
  <p:custDataLst>
    <p:tags r:id="rId30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15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3819874-28A2-46DE-BF76-F34B292A9E61}" type="datetimeFigureOut">
              <a:rPr lang="ru-RU"/>
              <a:pPr>
                <a:defRPr/>
              </a:pPr>
              <a:t>27.04.2022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5B86B00-C1BB-4528-A816-F0ADC000884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6500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32772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71277B-C30F-421D-88E1-8CFF3B9B38DE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561AB-D646-4833-9284-2D03DABD630E}" type="datetimeFigureOut">
              <a:rPr lang="ru-RU"/>
              <a:pPr>
                <a:defRPr/>
              </a:pPr>
              <a:t>27.04.2022</a:t>
            </a:fld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3A56B-1EA7-4368-B8D9-1A42B48330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964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4B084-A238-4D78-85F0-732D2D7CAA08}" type="datetimeFigureOut">
              <a:rPr lang="ru-RU"/>
              <a:pPr>
                <a:defRPr/>
              </a:pPr>
              <a:t>27.04.2022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4E17F-762E-4905-82FA-CC46C74862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00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878C9-02D6-474A-9B40-D6094A19C23A}" type="datetimeFigureOut">
              <a:rPr lang="ru-RU"/>
              <a:pPr>
                <a:defRPr/>
              </a:pPr>
              <a:t>27.04.2022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EA666-2AC3-4163-A8C8-06D5025262A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07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F630E-364B-438E-9789-0E86A1DD4A6B}" type="datetimeFigureOut">
              <a:rPr lang="ru-RU"/>
              <a:pPr>
                <a:defRPr/>
              </a:pPr>
              <a:t>27.04.2022</a:t>
            </a:fld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98DFB-F1B4-4D74-A0F6-9AF5D912F8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66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FD3A3-03C2-4C7F-B514-98FDF065D5EA}" type="datetimeFigureOut">
              <a:rPr lang="ru-RU"/>
              <a:pPr>
                <a:defRPr/>
              </a:pPr>
              <a:t>27.04.2022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7AC6B-7D25-4415-AA17-A027B1BB1E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363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8415F-0798-4B2B-8BCA-0D66BA213D96}" type="datetimeFigureOut">
              <a:rPr lang="ru-RU"/>
              <a:pPr>
                <a:defRPr/>
              </a:pPr>
              <a:t>27.04.2022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03613-334C-4634-A363-729C5C6A6D8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30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C8C51-E5BB-4E48-8878-3475E7AF7F3B}" type="datetimeFigureOut">
              <a:rPr lang="ru-RU"/>
              <a:pPr>
                <a:defRPr/>
              </a:pPr>
              <a:t>27.04.2022</a:t>
            </a:fld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8254-9209-4AE6-8D2C-44734D1C5B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13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13CCC7-BACA-48AF-9B20-EC00E6CF1363}" type="datetimeFigureOut">
              <a:rPr lang="ru-RU"/>
              <a:pPr>
                <a:defRPr/>
              </a:pPr>
              <a:t>27.04.2022</a:t>
            </a:fld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533E3-CEDC-406F-8F1E-E8F3C5F354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0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AD1B4-09D2-40CF-964F-242F406872D7}" type="datetimeFigureOut">
              <a:rPr lang="ru-RU"/>
              <a:pPr>
                <a:defRPr/>
              </a:pPr>
              <a:t>27.04.2022</a:t>
            </a:fld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29B43-CFCE-4036-B78F-752CF046CD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93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92C2C-3695-4807-99EC-6EF5943D130A}" type="datetimeFigureOut">
              <a:rPr lang="ru-RU"/>
              <a:pPr>
                <a:defRPr/>
              </a:pPr>
              <a:t>27.04.2022</a:t>
            </a:fld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A4A85-687A-469B-ADAA-284C568346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99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ый треугольник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A2050-856B-4CD9-8080-3BC5C5B58500}" type="datetimeFigureOut">
              <a:rPr lang="ru-RU"/>
              <a:pPr>
                <a:defRPr/>
              </a:pPr>
              <a:t>27.04.2022</a:t>
            </a:fld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D0862-66A8-497F-9F8A-5566DCFFAC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91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BE3CD1-D157-4188-94EE-AEA5C8D1C554}" type="datetimeFigureOut">
              <a:rPr lang="ru-RU"/>
              <a:pPr>
                <a:defRPr/>
              </a:pPr>
              <a:t>27.04.2022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C870160-03D6-4BC6-AB74-BB216D46E3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3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7" r:id="rId2"/>
    <p:sldLayoutId id="2147483726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7" r:id="rId9"/>
    <p:sldLayoutId id="2147483723" r:id="rId10"/>
    <p:sldLayoutId id="214748372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wmf"/><Relationship Id="rId2" Type="http://schemas.openxmlformats.org/officeDocument/2006/relationships/tags" Target="../tags/tag19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wmf"/><Relationship Id="rId2" Type="http://schemas.openxmlformats.org/officeDocument/2006/relationships/tags" Target="../tags/tag20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jerome.jouvie.free.fr/OpenGl/Lessons/Lesson8.php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Практическое использование </a:t>
            </a:r>
            <a:r>
              <a:rPr lang="ru-RU" dirty="0" err="1"/>
              <a:t>шейдеров</a:t>
            </a:r>
            <a:endParaRPr lang="ru-RU" dirty="0"/>
          </a:p>
        </p:txBody>
      </p:sp>
      <p:sp>
        <p:nvSpPr>
          <p:cNvPr id="512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Исходный код фрагментного </a:t>
            </a:r>
            <a:r>
              <a:rPr lang="ru-RU" dirty="0" err="1"/>
              <a:t>шейдера</a:t>
            </a:r>
            <a:endParaRPr lang="ru-RU" dirty="0"/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428625" y="1960563"/>
            <a:ext cx="8501063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/* векторы нормали и направления на источник света, изменяющиеся при растеризации примитива */</a:t>
            </a: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varying vec3 L;</a:t>
            </a: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varying vec3 N;</a:t>
            </a:r>
          </a:p>
          <a:p>
            <a:pPr eaLnBrk="1" hangingPunct="1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void main (void)</a:t>
            </a: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i="1" dirty="0">
                <a:latin typeface="Courier New" pitchFamily="49" charset="0"/>
                <a:cs typeface="Courier New" pitchFamily="49" charset="0"/>
              </a:rPr>
              <a:t>нормируем вектора, т.к. при интерполяции они перестают быть единичными</a:t>
            </a:r>
            <a:endParaRPr lang="en-US" sz="14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vec3 N2    = normalize(N);</a:t>
            </a: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vec3 L2    = normalize(L);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    // вычисление диффузной составляющей освещения</a:t>
            </a:r>
            <a:endParaRPr lang="en-US" sz="14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vec4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vec4 ( 1.0, </a:t>
            </a:r>
            <a:r>
              <a:rPr lang="ru-RU" sz="14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.0, </a:t>
            </a:r>
            <a:r>
              <a:rPr lang="ru-RU" sz="14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.0, 1.0 ) * max(dot(N2,L2), 0.0);</a:t>
            </a:r>
          </a:p>
          <a:p>
            <a:pPr eaLnBrk="1" hangingPunct="1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i="1" dirty="0">
                <a:latin typeface="Courier New" pitchFamily="49" charset="0"/>
                <a:cs typeface="Courier New" pitchFamily="49" charset="0"/>
              </a:rPr>
              <a:t>необходимый шаг – формирование цвета фрагмента</a:t>
            </a:r>
            <a:endParaRPr lang="en-US" sz="14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gl_FragColor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Idiff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Результат</a:t>
            </a:r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55863" y="1935163"/>
            <a:ext cx="4232275" cy="4389437"/>
          </a:xfr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Дальнейшие улучшения</a:t>
            </a:r>
          </a:p>
        </p:txBody>
      </p:sp>
      <p:sp>
        <p:nvSpPr>
          <p:cNvPr id="1638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Наложение текстуры для детализации поверхности цветом</a:t>
            </a:r>
          </a:p>
          <a:p>
            <a:pPr eaLnBrk="1" hangingPunct="1"/>
            <a:r>
              <a:rPr lang="ru-RU" dirty="0"/>
              <a:t>Вычисление зеркальной составляющей освещения</a:t>
            </a:r>
          </a:p>
          <a:p>
            <a:pPr lvl="1" eaLnBrk="1" hangingPunct="1"/>
            <a:r>
              <a:rPr lang="ru-RU" dirty="0"/>
              <a:t>Можно использовать формулу </a:t>
            </a:r>
            <a:r>
              <a:rPr lang="ru-RU" dirty="0" err="1"/>
              <a:t>Фонга</a:t>
            </a:r>
            <a:endParaRPr lang="ru-RU" dirty="0"/>
          </a:p>
          <a:p>
            <a:pPr eaLnBrk="1" hangingPunct="1"/>
            <a:r>
              <a:rPr lang="ru-RU" dirty="0"/>
              <a:t>Применение более одного источника света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Примеры более сложных </a:t>
            </a:r>
            <a:r>
              <a:rPr lang="ru-RU" dirty="0" err="1"/>
              <a:t>шейдеров</a:t>
            </a:r>
            <a:endParaRPr lang="ru-RU" dirty="0"/>
          </a:p>
        </p:txBody>
      </p:sp>
      <p:sp>
        <p:nvSpPr>
          <p:cNvPr id="17411" name="Подзаголовок 4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800"/>
              <a:t>Наложение микрорельефа (</a:t>
            </a:r>
            <a:r>
              <a:rPr sz="4800"/>
              <a:t>bump mapping)</a:t>
            </a:r>
            <a:endParaRPr lang="ru-RU" sz="4800"/>
          </a:p>
        </p:txBody>
      </p:sp>
      <p:sp>
        <p:nvSpPr>
          <p:cNvPr id="18435" name="Текст 3"/>
          <p:cNvSpPr>
            <a:spLocks noGrp="1"/>
          </p:cNvSpPr>
          <p:nvPr>
            <p:ph type="body" idx="1"/>
          </p:nvPr>
        </p:nvSpPr>
        <p:spPr>
          <a:xfrm>
            <a:off x="530225" y="2705100"/>
            <a:ext cx="7772400" cy="1509713"/>
          </a:xfrm>
        </p:spPr>
        <p:txBody>
          <a:bodyPr/>
          <a:lstStyle/>
          <a:p>
            <a:pPr eaLnBrk="1" hangingPunct="1"/>
            <a:endParaRPr lang="ru-RU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3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pPr eaLnBrk="1" hangingPunct="1"/>
            <a:r>
              <a:rPr lang="ru-RU"/>
              <a:t>Что такое </a:t>
            </a:r>
            <a:r>
              <a:rPr lang="en-US"/>
              <a:t>Bump-mapping?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Данная технология применяется для визуализации поверхностей, имеющих мелкие неровности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Каменные стены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Кафельная плитка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Кожа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Фольга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Сам микрорельеф задается  при помощи </a:t>
            </a:r>
            <a:r>
              <a:rPr lang="ru-RU" b="1" dirty="0"/>
              <a:t>карт нормалей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ru-RU" dirty="0"/>
          </a:p>
        </p:txBody>
      </p:sp>
      <p:pic>
        <p:nvPicPr>
          <p:cNvPr id="1946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2043113"/>
            <a:ext cx="4038600" cy="4189412"/>
          </a:xfrm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4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pPr eaLnBrk="1" hangingPunct="1"/>
            <a:r>
              <a:rPr lang="ru-RU"/>
              <a:t>Карта нормалей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722813"/>
          </a:xfrm>
        </p:spPr>
        <p:txBody>
          <a:bodyPr>
            <a:normAutofit fontScale="77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Для создания эффекта необходима </a:t>
            </a:r>
            <a:r>
              <a:rPr lang="ru-RU" b="1" dirty="0"/>
              <a:t>карта нормалей</a:t>
            </a:r>
            <a:r>
              <a:rPr lang="ru-RU" dirty="0"/>
              <a:t> – специальная текстура, задающая отклонения вектора нормали в каждой точке объекта</a:t>
            </a:r>
            <a:endParaRPr lang="en-US" dirty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Направление вектора нормали кодируется при помощи </a:t>
            </a:r>
            <a:r>
              <a:rPr lang="en-US" dirty="0"/>
              <a:t>RGB-</a:t>
            </a:r>
            <a:r>
              <a:rPr lang="ru-RU" dirty="0"/>
              <a:t>компонент пикселей текстуры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Для практической реализации необходимо знать текстурные координаты вершин объекта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Значения в карте нормалей обычно задаются в т.н. «</a:t>
            </a:r>
            <a:r>
              <a:rPr lang="ru-RU" b="1" dirty="0"/>
              <a:t>касательном пространстве</a:t>
            </a:r>
            <a:r>
              <a:rPr lang="ru-RU" dirty="0"/>
              <a:t>»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ru-RU" dirty="0"/>
          </a:p>
        </p:txBody>
      </p:sp>
      <p:pic>
        <p:nvPicPr>
          <p:cNvPr id="2048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24363" y="2928938"/>
            <a:ext cx="4638675" cy="2500312"/>
          </a:xfrm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Касательное пространство (</a:t>
            </a:r>
            <a:r>
              <a:rPr lang="en-US" dirty="0"/>
              <a:t>tangent space)</a:t>
            </a:r>
            <a:endParaRPr lang="ru-RU" dirty="0"/>
          </a:p>
        </p:txBody>
      </p:sp>
      <p:sp>
        <p:nvSpPr>
          <p:cNvPr id="23555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ru-RU" dirty="0"/>
              <a:t>Система координат, начало которой меняется с каждой точкой поверхности</a:t>
            </a:r>
          </a:p>
          <a:p>
            <a:pPr lvl="1" eaLnBrk="1" hangingPunct="1">
              <a:defRPr/>
            </a:pPr>
            <a:r>
              <a:rPr lang="ru-RU" dirty="0"/>
              <a:t>Текущая точка поверхности имеет координаты (0,0,0)</a:t>
            </a:r>
          </a:p>
          <a:p>
            <a:pPr eaLnBrk="1" hangingPunct="1">
              <a:defRPr/>
            </a:pPr>
            <a:r>
              <a:rPr lang="ru-RU" dirty="0"/>
              <a:t>Направления координатных осей задают нормаль к текущей точке, касательная и бинормаль</a:t>
            </a:r>
          </a:p>
          <a:p>
            <a:pPr lvl="1" eaLnBrk="1" hangingPunct="1">
              <a:defRPr/>
            </a:pPr>
            <a:r>
              <a:rPr lang="ru-RU" b="1" dirty="0"/>
              <a:t>Нормаль</a:t>
            </a:r>
            <a:r>
              <a:rPr lang="ru-RU" dirty="0"/>
              <a:t> к поверхности в касательном пространстве имеет координаты (0,0,1)</a:t>
            </a:r>
          </a:p>
          <a:p>
            <a:pPr lvl="1" eaLnBrk="1" hangingPunct="1">
              <a:defRPr/>
            </a:pPr>
            <a:r>
              <a:rPr lang="ru-RU" b="1" dirty="0"/>
              <a:t>Касательная (</a:t>
            </a:r>
            <a:r>
              <a:rPr lang="en-US" b="1" dirty="0"/>
              <a:t>tangent)</a:t>
            </a:r>
            <a:r>
              <a:rPr lang="ru-RU" dirty="0"/>
              <a:t> – вектор касательной, лежащий в плоскости</a:t>
            </a:r>
          </a:p>
          <a:p>
            <a:pPr lvl="1" eaLnBrk="1" hangingPunct="1">
              <a:defRPr/>
            </a:pPr>
            <a:r>
              <a:rPr lang="ru-RU" b="1" dirty="0"/>
              <a:t>Бинормаль</a:t>
            </a:r>
            <a:r>
              <a:rPr lang="en-US" b="1" dirty="0"/>
              <a:t> (</a:t>
            </a:r>
            <a:r>
              <a:rPr lang="en-US" b="1" dirty="0" err="1"/>
              <a:t>binormal</a:t>
            </a:r>
            <a:r>
              <a:rPr lang="en-US" b="1" dirty="0"/>
              <a:t>)</a:t>
            </a:r>
            <a:r>
              <a:rPr lang="ru-RU" dirty="0"/>
              <a:t> – равен векторному произведению касательной и нормали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Задание тангенциального вектора</a:t>
            </a:r>
          </a:p>
        </p:txBody>
      </p:sp>
      <p:sp>
        <p:nvSpPr>
          <p:cNvPr id="22531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Тангенциальный (касательный) вектор по определению лежит в касательной плоскости перпендикулярно к нормали поверхности</a:t>
            </a:r>
          </a:p>
          <a:p>
            <a:pPr lvl="1" eaLnBrk="1" hangingPunct="1"/>
            <a:r>
              <a:rPr lang="ru-RU" dirty="0"/>
              <a:t>Тангенциальные векторы должны быть заданы согласованно для всех вершин полигональной сетки, задающей объект</a:t>
            </a:r>
            <a:endParaRPr lang="en-US" dirty="0"/>
          </a:p>
          <a:p>
            <a:pPr eaLnBrk="1" hangingPunct="1"/>
            <a:r>
              <a:rPr lang="ru-RU" dirty="0"/>
              <a:t>Если для вершин треугольника заданы текстурные координаты, можно с их помощью вычислить тангенс, нормаль и бинормаль касательного пространства данного треугольника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Вычисление касательной, нормали и бинормали</a:t>
            </a:r>
          </a:p>
        </p:txBody>
      </p:sp>
      <p:sp>
        <p:nvSpPr>
          <p:cNvPr id="23555" name="Содержимое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2636837"/>
          </a:xfrm>
        </p:spPr>
        <p:txBody>
          <a:bodyPr/>
          <a:lstStyle/>
          <a:p>
            <a:pPr eaLnBrk="1" hangingPunct="1"/>
            <a:r>
              <a:rPr lang="ru-RU" dirty="0"/>
              <a:t>Пусть известны координаты 3 вершин, задающих вершины треугольника </a:t>
            </a:r>
            <a:r>
              <a:rPr lang="en-US" dirty="0"/>
              <a:t>-</a:t>
            </a:r>
            <a:r>
              <a:rPr lang="ru-RU" dirty="0"/>
              <a:t> 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, p</a:t>
            </a:r>
            <a:r>
              <a:rPr lang="en-US" baseline="-25000" dirty="0"/>
              <a:t>2</a:t>
            </a:r>
            <a:r>
              <a:rPr lang="en-US" dirty="0"/>
              <a:t>, p</a:t>
            </a:r>
            <a:r>
              <a:rPr lang="en-US" baseline="-25000" dirty="0"/>
              <a:t>3</a:t>
            </a:r>
            <a:endParaRPr lang="ru-RU" dirty="0"/>
          </a:p>
          <a:p>
            <a:pPr eaLnBrk="1" hangingPunct="1"/>
            <a:r>
              <a:rPr lang="ru-RU" dirty="0"/>
              <a:t>Пусть для вершин треугольника заданы текстурные координаты </a:t>
            </a:r>
            <a:r>
              <a:rPr lang="en-US" dirty="0"/>
              <a:t>(u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1</a:t>
            </a:r>
            <a:r>
              <a:rPr lang="en-US" dirty="0"/>
              <a:t>), (u</a:t>
            </a:r>
            <a:r>
              <a:rPr lang="en-US" baseline="-25000" dirty="0"/>
              <a:t>2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ru-RU" dirty="0"/>
              <a:t>и</a:t>
            </a:r>
            <a:r>
              <a:rPr lang="en-US" dirty="0"/>
              <a:t> (u</a:t>
            </a:r>
            <a:r>
              <a:rPr lang="en-US" baseline="-25000" dirty="0"/>
              <a:t>3</a:t>
            </a:r>
            <a:r>
              <a:rPr lang="en-US" dirty="0"/>
              <a:t>, v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  <a:p>
            <a:pPr eaLnBrk="1" hangingPunct="1"/>
            <a:r>
              <a:rPr lang="ru-RU" dirty="0"/>
              <a:t>Тогда касательная, бинормаль и нормаль могут быть найдены по следующим формулам</a:t>
            </a:r>
          </a:p>
        </p:txBody>
      </p:sp>
      <p:graphicFrame>
        <p:nvGraphicFramePr>
          <p:cNvPr id="23556" name="Object 2"/>
          <p:cNvGraphicFramePr>
            <a:graphicFrameLocks noChangeAspect="1"/>
          </p:cNvGraphicFramePr>
          <p:nvPr/>
        </p:nvGraphicFramePr>
        <p:xfrm>
          <a:off x="815975" y="5643563"/>
          <a:ext cx="5408613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Формула" r:id="rId4" imgW="2514600" imgH="431800" progId="Equation.3">
                  <p:embed/>
                </p:oleObj>
              </mc:Choice>
              <mc:Fallback>
                <p:oleObj name="Формула" r:id="rId4" imgW="2514600" imgH="431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5643563"/>
                        <a:ext cx="5408613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3"/>
          <p:cNvGraphicFramePr>
            <a:graphicFrameLocks noChangeAspect="1"/>
          </p:cNvGraphicFramePr>
          <p:nvPr/>
        </p:nvGraphicFramePr>
        <p:xfrm>
          <a:off x="785813" y="4572000"/>
          <a:ext cx="5326062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Формула" r:id="rId6" imgW="2476500" imgH="431800" progId="Equation.3">
                  <p:embed/>
                </p:oleObj>
              </mc:Choice>
              <mc:Fallback>
                <p:oleObj name="Формула" r:id="rId6" imgW="2476500" imgH="431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4572000"/>
                        <a:ext cx="5326062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4"/>
          <p:cNvGraphicFramePr>
            <a:graphicFrameLocks noChangeAspect="1"/>
          </p:cNvGraphicFramePr>
          <p:nvPr/>
        </p:nvGraphicFramePr>
        <p:xfrm>
          <a:off x="6500813" y="5786438"/>
          <a:ext cx="13922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Формула" r:id="rId8" imgW="647419" imgH="215806" progId="Equation.3">
                  <p:embed/>
                </p:oleObj>
              </mc:Choice>
              <mc:Fallback>
                <p:oleObj name="Формула" r:id="rId8" imgW="647419" imgH="215806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13" y="5786438"/>
                        <a:ext cx="1392237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Простейший пример использования </a:t>
            </a:r>
            <a:r>
              <a:rPr lang="ru-RU" dirty="0" err="1"/>
              <a:t>шейдеров</a:t>
            </a:r>
            <a:endParaRPr lang="ru-RU" dirty="0"/>
          </a:p>
        </p:txBody>
      </p:sp>
      <p:sp>
        <p:nvSpPr>
          <p:cNvPr id="614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Разработаем вершинный и фрагментный шейдеры, выполняющие базовые преобразования вершин и фрагментов</a:t>
            </a:r>
          </a:p>
          <a:p>
            <a:pPr eaLnBrk="1" hangingPunct="1"/>
            <a:r>
              <a:rPr lang="ru-RU" dirty="0"/>
              <a:t>Простейший вершинный шейдер будет выполнять преобразование вершин в пространство координат канонический объем</a:t>
            </a:r>
          </a:p>
          <a:p>
            <a:pPr lvl="1" eaLnBrk="1" hangingPunct="1"/>
            <a:r>
              <a:rPr lang="ru-RU" dirty="0"/>
              <a:t>Сделать это можно при помощи встроенной функции </a:t>
            </a:r>
            <a:r>
              <a:rPr lang="en-US" dirty="0" err="1"/>
              <a:t>ftransform</a:t>
            </a:r>
            <a:r>
              <a:rPr lang="ru-RU" dirty="0"/>
              <a:t>()</a:t>
            </a:r>
            <a:endParaRPr lang="en-US" dirty="0"/>
          </a:p>
          <a:p>
            <a:pPr eaLnBrk="1" hangingPunct="1"/>
            <a:r>
              <a:rPr lang="ru-RU" dirty="0"/>
              <a:t>Простейший фрагментный шейдер будет задавать константное значение цвета фрагмента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Преобразование в касательное пространство</a:t>
            </a:r>
          </a:p>
        </p:txBody>
      </p:sp>
      <p:sp>
        <p:nvSpPr>
          <p:cNvPr id="24579" name="Содержимое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1493837"/>
          </a:xfrm>
        </p:spPr>
        <p:txBody>
          <a:bodyPr/>
          <a:lstStyle/>
          <a:p>
            <a:pPr eaLnBrk="1" hangingPunct="1"/>
            <a:r>
              <a:rPr lang="ru-RU"/>
              <a:t>Из пространственных координат объекта преобразование в касательное пространство задается при помощи следующей матрицы</a:t>
            </a:r>
          </a:p>
        </p:txBody>
      </p:sp>
      <p:graphicFrame>
        <p:nvGraphicFramePr>
          <p:cNvPr id="24580" name="Object 2"/>
          <p:cNvGraphicFramePr>
            <a:graphicFrameLocks noChangeAspect="1"/>
          </p:cNvGraphicFramePr>
          <p:nvPr/>
        </p:nvGraphicFramePr>
        <p:xfrm>
          <a:off x="468313" y="3284538"/>
          <a:ext cx="2611437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Формула" r:id="rId4" imgW="1028700" imgH="736600" progId="Equation.3">
                  <p:embed/>
                </p:oleObj>
              </mc:Choice>
              <mc:Fallback>
                <p:oleObj name="Формула" r:id="rId4" imgW="1028700" imgH="736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284538"/>
                        <a:ext cx="2611437" cy="187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3"/>
          <p:cNvGraphicFramePr>
            <a:graphicFrameLocks noChangeAspect="1"/>
          </p:cNvGraphicFramePr>
          <p:nvPr/>
        </p:nvGraphicFramePr>
        <p:xfrm>
          <a:off x="3348038" y="4724400"/>
          <a:ext cx="4224337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Формула" r:id="rId6" imgW="1790700" imgH="736600" progId="Equation.3">
                  <p:embed/>
                </p:oleObj>
              </mc:Choice>
              <mc:Fallback>
                <p:oleObj name="Формула" r:id="rId6" imgW="1790700" imgH="736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724400"/>
                        <a:ext cx="4224337" cy="173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Вершинный </a:t>
            </a:r>
            <a:r>
              <a:rPr lang="ru-RU" dirty="0" err="1"/>
              <a:t>шейдер</a:t>
            </a:r>
            <a:r>
              <a:rPr lang="ru-RU" dirty="0"/>
              <a:t>, выполняющий </a:t>
            </a:r>
            <a:r>
              <a:rPr lang="en-US" dirty="0"/>
              <a:t>bump-mapping</a:t>
            </a:r>
            <a:endParaRPr lang="ru-RU" dirty="0"/>
          </a:p>
        </p:txBody>
      </p:sp>
      <p:sp>
        <p:nvSpPr>
          <p:cNvPr id="2560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Выполняет стандартную трансформацию вершины</a:t>
            </a:r>
          </a:p>
          <a:p>
            <a:pPr eaLnBrk="1" hangingPunct="1"/>
            <a:r>
              <a:rPr lang="ru-RU" dirty="0"/>
              <a:t>Копирует текстурные координаты из атрибутов вершин в </a:t>
            </a:r>
            <a:r>
              <a:rPr lang="en-US" dirty="0"/>
              <a:t>varying-</a:t>
            </a:r>
            <a:r>
              <a:rPr lang="ru-RU" dirty="0"/>
              <a:t>атрибуты фрагментного шейдера</a:t>
            </a:r>
          </a:p>
          <a:p>
            <a:pPr eaLnBrk="1" hangingPunct="1"/>
            <a:r>
              <a:rPr lang="ru-RU" dirty="0"/>
              <a:t>Трансформирует нормаль и касательный вектор в систему координат наблюдателя</a:t>
            </a:r>
          </a:p>
          <a:p>
            <a:pPr eaLnBrk="1" hangingPunct="1"/>
            <a:r>
              <a:rPr lang="ru-RU" dirty="0"/>
              <a:t>Вычисляет бинормаль</a:t>
            </a:r>
            <a:endParaRPr lang="en-US" dirty="0"/>
          </a:p>
          <a:p>
            <a:pPr eaLnBrk="1" hangingPunct="1"/>
            <a:r>
              <a:rPr lang="ru-RU" dirty="0"/>
              <a:t>Трансформирует направление на источник света и координаты вершин в касательное пространство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Исходный код вершинного </a:t>
            </a:r>
            <a:r>
              <a:rPr lang="ru-RU" dirty="0" err="1"/>
              <a:t>шейдера</a:t>
            </a:r>
            <a:endParaRPr lang="ru-RU" dirty="0"/>
          </a:p>
        </p:txBody>
      </p:sp>
      <p:sp>
        <p:nvSpPr>
          <p:cNvPr id="26627" name="TextBox 3"/>
          <p:cNvSpPr txBox="1">
            <a:spLocks noChangeArrowheads="1"/>
          </p:cNvSpPr>
          <p:nvPr/>
        </p:nvSpPr>
        <p:spPr bwMode="auto">
          <a:xfrm>
            <a:off x="0" y="1773238"/>
            <a:ext cx="9144000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attribute vec3 Tangent;</a:t>
            </a:r>
            <a:r>
              <a:rPr lang="en-US" sz="1200" b="1" i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varying vec3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lightDir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Направление на источник света в касательном пространстве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varying vec3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eyeDir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  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Направление в сторону наблюдателя в касательном пространстве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200" i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 // 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Трансформация вершин и текстурных координат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gl_Position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ftransform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gl_TexCoord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[0] = gl_MultiTexCoord0;</a:t>
            </a:r>
          </a:p>
          <a:p>
            <a:pPr eaLnBrk="1" hangingPunct="1"/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// Compute the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binormal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vec3 n = normalize(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gl_NormalMatrix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gl_Normal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vec3 t = normalize(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gl_NormalMatrix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* Tangent);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vec3 b = cross(n, t);</a:t>
            </a:r>
          </a:p>
          <a:p>
            <a:pPr eaLnBrk="1" hangingPunct="1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Вычисляем координаты вершины в системе координат наблюдателя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vec3 vertex = 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gl_ModelViewMatrix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gl_Vertex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).xyz;</a:t>
            </a:r>
          </a:p>
          <a:p>
            <a:pPr eaLnBrk="1" hangingPunct="1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Направление из вершины на источник света и к наблюдателю в системе координат наблюдателя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vec3 l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gl_LightSource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[0].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position.xyz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– vertex;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vec3 eye = -vertex;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Направление из вершины на источник света и к наблюдателю в касательном пространстве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lightDir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vec3(dot(t, l), dot(b, l), dot(n, l));</a:t>
            </a:r>
          </a:p>
          <a:p>
            <a:pPr eaLnBrk="1" hangingPunct="1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eyeDir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vec3(dot(t, eye), dot(b, eye), dot(n, eye));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6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6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6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6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6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6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62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Функции фрагментного </a:t>
            </a:r>
            <a:r>
              <a:rPr lang="ru-RU" dirty="0" err="1"/>
              <a:t>шейдера</a:t>
            </a:r>
            <a:endParaRPr lang="ru-RU" dirty="0"/>
          </a:p>
        </p:txBody>
      </p:sp>
      <p:sp>
        <p:nvSpPr>
          <p:cNvPr id="27651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Распаковка вектора нормали из карты нормалей</a:t>
            </a:r>
            <a:endParaRPr lang="en-US" dirty="0"/>
          </a:p>
          <a:p>
            <a:pPr lvl="1" eaLnBrk="1" hangingPunct="1"/>
            <a:r>
              <a:rPr lang="ru-RU" dirty="0"/>
              <a:t>Координаты вектора нормали лежат в диапазоне -1 до +1, а значения в текстуре – от 0 до +1</a:t>
            </a:r>
          </a:p>
          <a:p>
            <a:pPr lvl="2" eaLnBrk="1" hangingPunct="1"/>
            <a:r>
              <a:rPr lang="en-US" dirty="0"/>
              <a:t>Color = (Normal / 2) + (0.5, 0.5, 0.5)</a:t>
            </a:r>
          </a:p>
          <a:p>
            <a:pPr lvl="2" eaLnBrk="1" hangingPunct="1"/>
            <a:r>
              <a:rPr lang="en-US" dirty="0"/>
              <a:t>Normal = (Color – ( 0.5, 0.5, 0.5)) * 2</a:t>
            </a:r>
            <a:endParaRPr lang="ru-RU" dirty="0"/>
          </a:p>
          <a:p>
            <a:pPr eaLnBrk="1" hangingPunct="1"/>
            <a:r>
              <a:rPr lang="ru-RU" dirty="0"/>
              <a:t>Вычисление диффузной составляющей</a:t>
            </a:r>
            <a:endParaRPr lang="en-US" dirty="0"/>
          </a:p>
          <a:p>
            <a:pPr lvl="1" eaLnBrk="1" hangingPunct="1"/>
            <a:r>
              <a:rPr lang="ru-RU" dirty="0"/>
              <a:t>Использование формулы Ламберта</a:t>
            </a:r>
          </a:p>
          <a:p>
            <a:pPr eaLnBrk="1" hangingPunct="1"/>
            <a:r>
              <a:rPr lang="ru-RU" dirty="0"/>
              <a:t>Вычисление зеркальной составляющей</a:t>
            </a:r>
          </a:p>
          <a:p>
            <a:pPr lvl="1" eaLnBrk="1" hangingPunct="1"/>
            <a:r>
              <a:rPr lang="ru-RU" dirty="0"/>
              <a:t>Использование формулы </a:t>
            </a:r>
            <a:r>
              <a:rPr lang="ru-RU" dirty="0" err="1"/>
              <a:t>Фонга</a:t>
            </a:r>
            <a:endParaRPr lang="ru-RU" dirty="0"/>
          </a:p>
          <a:p>
            <a:pPr eaLnBrk="1" hangingPunct="1"/>
            <a:r>
              <a:rPr lang="ru-RU" dirty="0"/>
              <a:t>Формирование цвета фрагмента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Исходный код фрагментного шейдера (начало)</a:t>
            </a:r>
          </a:p>
        </p:txBody>
      </p:sp>
      <p:sp>
        <p:nvSpPr>
          <p:cNvPr id="28675" name="TextBox 3"/>
          <p:cNvSpPr txBox="1">
            <a:spLocks noChangeArrowheads="1"/>
          </p:cNvSpPr>
          <p:nvPr/>
        </p:nvSpPr>
        <p:spPr bwMode="auto">
          <a:xfrm>
            <a:off x="0" y="1960563"/>
            <a:ext cx="91440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uniform sampler2D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diffuseMap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 // карта цвета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uniform sampler2D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normalMap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	// карта нормалей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varying vec3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lightDir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	// направление на источник света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varying vec3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eyeDir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	// направление в сторону наблюдателя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i="1" dirty="0">
                <a:latin typeface="Courier New" pitchFamily="49" charset="0"/>
                <a:cs typeface="Courier New" pitchFamily="49" charset="0"/>
              </a:rPr>
              <a:t>// Вычисление цвета диффузной составляющей отраженного света (формула Ламберта)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vec4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CalculateDiffuseColor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(vec3 normal,</a:t>
            </a:r>
            <a:r>
              <a:rPr lang="ru-RU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vec3 light,</a:t>
            </a:r>
            <a:r>
              <a:rPr lang="ru-RU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vec4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diffuseLight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vec4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diffuseMaterial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eaLnBrk="1" hangingPunct="1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float attenuation)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diffuseFactor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max(dot(normal, light), 0.0) * attenuation;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diffuseMaterial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diffuseFactor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diffuseLight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i="1" dirty="0">
                <a:latin typeface="Courier New" pitchFamily="49" charset="0"/>
                <a:cs typeface="Courier New" pitchFamily="49" charset="0"/>
              </a:rPr>
              <a:t>// Вычисление цвета зеркальной составляющей отраженного света (формула </a:t>
            </a:r>
            <a:r>
              <a:rPr lang="ru-RU" sz="1200" i="1" dirty="0" err="1">
                <a:latin typeface="Courier New" pitchFamily="49" charset="0"/>
                <a:cs typeface="Courier New" pitchFamily="49" charset="0"/>
              </a:rPr>
              <a:t>Фонга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vec4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CalculateSpecularColor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(vec3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reflectedLight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vec3 eye,</a:t>
            </a:r>
            <a:r>
              <a:rPr lang="ru-RU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vec4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specularLight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12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vec4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specularMaterial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float shininess,</a:t>
            </a:r>
            <a:r>
              <a:rPr lang="ru-RU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float attenuation)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specularFactor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max(dot(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reflectedLight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eye), 0.0);	</a:t>
            </a:r>
          </a:p>
          <a:p>
            <a:pPr eaLnBrk="1" hangingPunct="1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specularIntensity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pow(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specularFactor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shininess) * attenuation;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specularLight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specularIntensity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specularMaterial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6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6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6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6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67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67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67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67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7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Исходный код фрагментного шейдера (окончание)</a:t>
            </a:r>
          </a:p>
        </p:txBody>
      </p:sp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0" y="1773238"/>
            <a:ext cx="914400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i="1" dirty="0">
                <a:latin typeface="Courier New" pitchFamily="49" charset="0"/>
                <a:cs typeface="Courier New" pitchFamily="49" charset="0"/>
              </a:rPr>
              <a:t>	// координаты в текстуре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vec2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tex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gl_TexCoord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[0].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xy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	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i="1" dirty="0">
                <a:latin typeface="Courier New" pitchFamily="49" charset="0"/>
                <a:cs typeface="Courier New" pitchFamily="49" charset="0"/>
              </a:rPr>
              <a:t>	// Извлекаем и «распаковываем» вектор нормали из карты нормалей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vec3 normal = normalize((texture2D(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normalMap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tex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xyz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- 0.5));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i="1" dirty="0">
                <a:latin typeface="Courier New" pitchFamily="49" charset="0"/>
                <a:cs typeface="Courier New" pitchFamily="49" charset="0"/>
              </a:rPr>
              <a:t>	// Нормализация вектора направления в сторону наблюдателя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eyeDir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normalize(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eyeDir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i="1" dirty="0">
                <a:latin typeface="Courier New" pitchFamily="49" charset="0"/>
                <a:cs typeface="Courier New" pitchFamily="49" charset="0"/>
              </a:rPr>
              <a:t>	// Расстояние до источника света от текущего фрагмента до источника света и расчет</a:t>
            </a:r>
          </a:p>
          <a:p>
            <a:pPr eaLnBrk="1" hangingPunct="1"/>
            <a:r>
              <a:rPr lang="ru-RU" sz="1200" i="1" dirty="0">
                <a:latin typeface="Courier New" pitchFamily="49" charset="0"/>
                <a:cs typeface="Courier New" pitchFamily="49" charset="0"/>
              </a:rPr>
              <a:t>	// коэффициента ослабления света от расстояния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lightDistance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length(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lightDir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float attenuation = 1.0 / (0.005 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lightDistance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lightDistance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+ 1.0);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lightDir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normalize(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lightDir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i="1" dirty="0">
                <a:latin typeface="Courier New" pitchFamily="49" charset="0"/>
                <a:cs typeface="Courier New" pitchFamily="49" charset="0"/>
              </a:rPr>
              <a:t>	// Смешиваем цвет материала с цветом текстуры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vec4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diffuseMaterial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texture2D(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diffuseMap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tex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 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gl_FrontMaterial.diffuse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sz="12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// Вычисляем диффузную составляющую отраженного света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vec4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diffuseColor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CalculateDiffuseColor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(normal,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lightDir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gl_LightSource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[0].diffuse, 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diffuseMaterial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attenuation);</a:t>
            </a:r>
          </a:p>
          <a:p>
            <a:pPr eaLnBrk="1" hangingPunct="1"/>
            <a:r>
              <a:rPr lang="en-US" sz="12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Вычисляем направление отраженного луча света и зеркальную составляющую отраженного света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vec3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reflectedLight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reflect(-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lightDir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normal);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vec4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specularColor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CalculateSpecularColor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reflectedLight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eyeDir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2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gl_LightSource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[0].specular,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gl_FrontMaterial.specular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gl_FrontMaterial.shininess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attenuation);</a:t>
            </a:r>
          </a:p>
          <a:p>
            <a:pPr eaLnBrk="1" hangingPunct="1"/>
            <a:r>
              <a:rPr lang="en-US" sz="12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// Формируем цвет фрагмента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gl_FragColor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diffuseColor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specularColor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6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6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6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6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6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69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69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69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69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69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69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Bump mapping </a:t>
            </a:r>
            <a:r>
              <a:rPr lang="ru-RU" dirty="0"/>
              <a:t>в действии</a:t>
            </a:r>
          </a:p>
        </p:txBody>
      </p:sp>
      <p:pic>
        <p:nvPicPr>
          <p:cNvPr id="3072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838" y="1844675"/>
            <a:ext cx="6411912" cy="501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4" name="Picture 7" descr="F:\Temp\Release\fac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44675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8" descr="F:\Temp\Release\face-norma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395788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Ссылки</a:t>
            </a:r>
          </a:p>
        </p:txBody>
      </p:sp>
      <p:sp>
        <p:nvSpPr>
          <p:cNvPr id="3174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hlinkClick r:id="rId3"/>
              </a:rPr>
              <a:t>Tangent space</a:t>
            </a:r>
            <a:endParaRPr lang="ru-RU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</a:t>
            </a:r>
          </a:p>
        </p:txBody>
      </p:sp>
      <p:sp>
        <p:nvSpPr>
          <p:cNvPr id="7171" name="TextBox 3"/>
          <p:cNvSpPr txBox="1">
            <a:spLocks noChangeArrowheads="1"/>
          </p:cNvSpPr>
          <p:nvPr/>
        </p:nvSpPr>
        <p:spPr bwMode="auto">
          <a:xfrm>
            <a:off x="428625" y="2000250"/>
            <a:ext cx="85010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// Простейший вершинный </a:t>
            </a:r>
            <a:r>
              <a:rPr lang="ru-RU" sz="1400" i="1" dirty="0" err="1">
                <a:latin typeface="Courier New" pitchFamily="49" charset="0"/>
                <a:cs typeface="Courier New" pitchFamily="49" charset="0"/>
              </a:rPr>
              <a:t>шейдер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eaLnBrk="1" hangingPunct="1"/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аналогично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gl_Position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gl_ModelViewProjectionMatrix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gl_Vertex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gl_Position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ftransform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428625" y="3786188"/>
            <a:ext cx="8501063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1400" i="1">
                <a:latin typeface="Courier New" pitchFamily="49" charset="0"/>
                <a:cs typeface="Courier New" pitchFamily="49" charset="0"/>
              </a:rPr>
              <a:t>// Простейший фрагментный шейдер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gl_FragColor</a:t>
            </a:r>
            <a:r>
              <a:rPr lang="ru-RU" sz="1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= vec4(0.5, 0.2, 0.5, 1.0);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042737"/>
            <a:ext cx="3614564" cy="374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Простейшее диффузное освещение</a:t>
            </a:r>
          </a:p>
        </p:txBody>
      </p:sp>
      <p:sp>
        <p:nvSpPr>
          <p:cNvPr id="819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Применим формулу Ламберта для расчета диффузной составляющей освещения</a:t>
            </a:r>
          </a:p>
          <a:p>
            <a:pPr eaLnBrk="1" hangingPunct="1"/>
            <a:endParaRPr lang="ru-RU" dirty="0"/>
          </a:p>
          <a:p>
            <a:pPr eaLnBrk="1" hangingPunct="1"/>
            <a:endParaRPr lang="ru-RU" dirty="0"/>
          </a:p>
          <a:p>
            <a:pPr eaLnBrk="1" hangingPunct="1"/>
            <a:r>
              <a:rPr lang="en-US" dirty="0"/>
              <a:t>I</a:t>
            </a:r>
            <a:r>
              <a:rPr lang="en-US" baseline="-25000" dirty="0"/>
              <a:t>d</a:t>
            </a:r>
            <a:r>
              <a:rPr lang="en-US" dirty="0"/>
              <a:t> – </a:t>
            </a:r>
            <a:r>
              <a:rPr lang="ru-RU" dirty="0"/>
              <a:t>интенсивность рассеянного света</a:t>
            </a:r>
          </a:p>
          <a:p>
            <a:pPr eaLnBrk="1" hangingPunct="1"/>
            <a:r>
              <a:rPr lang="en-US" dirty="0"/>
              <a:t>I</a:t>
            </a:r>
            <a:r>
              <a:rPr lang="en-US" baseline="-25000" dirty="0"/>
              <a:t>s</a:t>
            </a:r>
            <a:r>
              <a:rPr lang="en-US" dirty="0"/>
              <a:t> – </a:t>
            </a:r>
            <a:r>
              <a:rPr lang="ru-RU" dirty="0"/>
              <a:t>интенсивность падающего света</a:t>
            </a:r>
          </a:p>
          <a:p>
            <a:pPr eaLnBrk="1" hangingPunct="1"/>
            <a:r>
              <a:rPr lang="en-US" dirty="0"/>
              <a:t>s –</a:t>
            </a:r>
            <a:r>
              <a:rPr lang="ru-RU" dirty="0"/>
              <a:t> направление на источник света</a:t>
            </a:r>
          </a:p>
          <a:p>
            <a:pPr eaLnBrk="1" hangingPunct="1"/>
            <a:r>
              <a:rPr lang="en-US" dirty="0"/>
              <a:t>m – </a:t>
            </a:r>
            <a:r>
              <a:rPr lang="ru-RU" dirty="0"/>
              <a:t>направление нормали в точке поверхности</a:t>
            </a:r>
            <a:endParaRPr lang="en-US" dirty="0"/>
          </a:p>
        </p:txBody>
      </p:sp>
      <p:graphicFrame>
        <p:nvGraphicFramePr>
          <p:cNvPr id="8196" name="Object 2"/>
          <p:cNvGraphicFramePr>
            <a:graphicFrameLocks noChangeAspect="1"/>
          </p:cNvGraphicFramePr>
          <p:nvPr/>
        </p:nvGraphicFramePr>
        <p:xfrm>
          <a:off x="985838" y="2714625"/>
          <a:ext cx="3268662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Формула" r:id="rId4" imgW="1485900" imgH="508000" progId="Equation.3">
                  <p:embed/>
                </p:oleObj>
              </mc:Choice>
              <mc:Fallback>
                <p:oleObj name="Формула" r:id="rId4" imgW="1485900" imgH="508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2714625"/>
                        <a:ext cx="3268662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Особенности реализации на </a:t>
            </a:r>
            <a:r>
              <a:rPr lang="en-US" dirty="0"/>
              <a:t>GLSL</a:t>
            </a:r>
            <a:endParaRPr lang="ru-RU" dirty="0"/>
          </a:p>
        </p:txBody>
      </p:sp>
      <p:sp>
        <p:nvSpPr>
          <p:cNvPr id="921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Стандартная модель освещения </a:t>
            </a:r>
            <a:r>
              <a:rPr lang="en-US" dirty="0"/>
              <a:t>OpenGL </a:t>
            </a:r>
            <a:r>
              <a:rPr lang="ru-RU" dirty="0"/>
              <a:t>вычисляет освещенность и цвет лишь в вершинах примитивов</a:t>
            </a:r>
          </a:p>
          <a:p>
            <a:pPr lvl="1" eaLnBrk="1" hangingPunct="1"/>
            <a:r>
              <a:rPr lang="ru-RU" dirty="0"/>
              <a:t>Цвет интерполируется вдоль фрагментов примитива</a:t>
            </a:r>
          </a:p>
          <a:p>
            <a:pPr eaLnBrk="1" hangingPunct="1"/>
            <a:r>
              <a:rPr lang="ru-RU" dirty="0"/>
              <a:t>Шейдеры</a:t>
            </a:r>
            <a:r>
              <a:rPr lang="en-US" dirty="0"/>
              <a:t> GLSL </a:t>
            </a:r>
            <a:r>
              <a:rPr lang="ru-RU" dirty="0"/>
              <a:t>позволяют вычислять освещённость для каждого фрагмента примитива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Принцип работы</a:t>
            </a:r>
          </a:p>
        </p:txBody>
      </p:sp>
      <p:sp>
        <p:nvSpPr>
          <p:cNvPr id="6" name="Полилиния 5"/>
          <p:cNvSpPr/>
          <p:nvPr/>
        </p:nvSpPr>
        <p:spPr>
          <a:xfrm>
            <a:off x="3357554" y="3429000"/>
            <a:ext cx="2786058" cy="1716542"/>
          </a:xfrm>
          <a:custGeom>
            <a:avLst/>
            <a:gdLst>
              <a:gd name="connsiteX0" fmla="*/ 0 w 3429000"/>
              <a:gd name="connsiteY0" fmla="*/ 391886 h 1502228"/>
              <a:gd name="connsiteX1" fmla="*/ 1850571 w 3429000"/>
              <a:gd name="connsiteY1" fmla="*/ 1502228 h 1502228"/>
              <a:gd name="connsiteX2" fmla="*/ 3429000 w 3429000"/>
              <a:gd name="connsiteY2" fmla="*/ 0 h 1502228"/>
              <a:gd name="connsiteX3" fmla="*/ 0 w 3429000"/>
              <a:gd name="connsiteY3" fmla="*/ 391886 h 1502228"/>
              <a:gd name="connsiteX0" fmla="*/ 0 w 3071778"/>
              <a:gd name="connsiteY0" fmla="*/ 963414 h 2073756"/>
              <a:gd name="connsiteX1" fmla="*/ 1850571 w 3071778"/>
              <a:gd name="connsiteY1" fmla="*/ 2073756 h 2073756"/>
              <a:gd name="connsiteX2" fmla="*/ 3071778 w 3071778"/>
              <a:gd name="connsiteY2" fmla="*/ 0 h 2073756"/>
              <a:gd name="connsiteX3" fmla="*/ 0 w 3071778"/>
              <a:gd name="connsiteY3" fmla="*/ 963414 h 2073756"/>
              <a:gd name="connsiteX0" fmla="*/ 0 w 2786058"/>
              <a:gd name="connsiteY0" fmla="*/ 820514 h 2073756"/>
              <a:gd name="connsiteX1" fmla="*/ 1564851 w 2786058"/>
              <a:gd name="connsiteY1" fmla="*/ 2073756 h 2073756"/>
              <a:gd name="connsiteX2" fmla="*/ 2786058 w 2786058"/>
              <a:gd name="connsiteY2" fmla="*/ 0 h 2073756"/>
              <a:gd name="connsiteX3" fmla="*/ 0 w 2786058"/>
              <a:gd name="connsiteY3" fmla="*/ 820514 h 2073756"/>
              <a:gd name="connsiteX0" fmla="*/ 0 w 2786058"/>
              <a:gd name="connsiteY0" fmla="*/ 820514 h 1716542"/>
              <a:gd name="connsiteX1" fmla="*/ 2064885 w 2786058"/>
              <a:gd name="connsiteY1" fmla="*/ 1716542 h 1716542"/>
              <a:gd name="connsiteX2" fmla="*/ 2786058 w 2786058"/>
              <a:gd name="connsiteY2" fmla="*/ 0 h 1716542"/>
              <a:gd name="connsiteX3" fmla="*/ 0 w 2786058"/>
              <a:gd name="connsiteY3" fmla="*/ 820514 h 1716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6058" h="1716542">
                <a:moveTo>
                  <a:pt x="0" y="820514"/>
                </a:moveTo>
                <a:lnTo>
                  <a:pt x="2064885" y="1716542"/>
                </a:lnTo>
                <a:lnTo>
                  <a:pt x="2786058" y="0"/>
                </a:lnTo>
                <a:lnTo>
                  <a:pt x="0" y="820514"/>
                </a:lnTo>
                <a:close/>
              </a:path>
            </a:pathLst>
          </a:custGeom>
          <a:gradFill flip="none" rotWithShape="1">
            <a:gsLst>
              <a:gs pos="0">
                <a:srgbClr val="FFFF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246" name="AutoShape 7"/>
          <p:cNvSpPr>
            <a:spLocks noChangeArrowheads="1"/>
          </p:cNvSpPr>
          <p:nvPr/>
        </p:nvSpPr>
        <p:spPr bwMode="auto">
          <a:xfrm>
            <a:off x="2016125" y="1849438"/>
            <a:ext cx="484188" cy="508000"/>
          </a:xfrm>
          <a:prstGeom prst="star16">
            <a:avLst>
              <a:gd name="adj" fmla="val 37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Constantia" pitchFamily="18" charset="0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2428875" y="3571875"/>
            <a:ext cx="928688" cy="67786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 flipV="1">
            <a:off x="5929313" y="2286000"/>
            <a:ext cx="214312" cy="11430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 flipV="1">
            <a:off x="5286375" y="3929063"/>
            <a:ext cx="136525" cy="121602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0" name="TextBox 23"/>
          <p:cNvSpPr txBox="1">
            <a:spLocks noChangeArrowheads="1"/>
          </p:cNvSpPr>
          <p:nvPr/>
        </p:nvSpPr>
        <p:spPr bwMode="auto">
          <a:xfrm>
            <a:off x="6000750" y="2357438"/>
            <a:ext cx="500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m</a:t>
            </a:r>
            <a:r>
              <a:rPr lang="en-US" baseline="-25000">
                <a:latin typeface="Constantia" pitchFamily="18" charset="0"/>
              </a:rPr>
              <a:t>1</a:t>
            </a:r>
            <a:endParaRPr lang="ru-RU" baseline="-25000">
              <a:latin typeface="Constantia" pitchFamily="18" charset="0"/>
            </a:endParaRPr>
          </a:p>
        </p:txBody>
      </p:sp>
      <p:sp>
        <p:nvSpPr>
          <p:cNvPr id="10251" name="TextBox 24"/>
          <p:cNvSpPr txBox="1">
            <a:spLocks noChangeArrowheads="1"/>
          </p:cNvSpPr>
          <p:nvPr/>
        </p:nvSpPr>
        <p:spPr bwMode="auto">
          <a:xfrm>
            <a:off x="2214563" y="3643313"/>
            <a:ext cx="500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m</a:t>
            </a:r>
            <a:r>
              <a:rPr lang="en-US" baseline="-25000">
                <a:latin typeface="Constantia" pitchFamily="18" charset="0"/>
              </a:rPr>
              <a:t>2</a:t>
            </a:r>
            <a:endParaRPr lang="ru-RU" baseline="-25000">
              <a:latin typeface="Constantia" pitchFamily="18" charset="0"/>
            </a:endParaRPr>
          </a:p>
        </p:txBody>
      </p:sp>
      <p:sp>
        <p:nvSpPr>
          <p:cNvPr id="10252" name="TextBox 25"/>
          <p:cNvSpPr txBox="1">
            <a:spLocks noChangeArrowheads="1"/>
          </p:cNvSpPr>
          <p:nvPr/>
        </p:nvSpPr>
        <p:spPr bwMode="auto">
          <a:xfrm>
            <a:off x="5357813" y="4071938"/>
            <a:ext cx="500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m</a:t>
            </a:r>
            <a:r>
              <a:rPr lang="en-US" baseline="-25000">
                <a:latin typeface="Constantia" pitchFamily="18" charset="0"/>
              </a:rPr>
              <a:t>3</a:t>
            </a:r>
            <a:endParaRPr lang="ru-RU" baseline="-25000">
              <a:latin typeface="Constantia" pitchFamily="18" charset="0"/>
            </a:endParaRPr>
          </a:p>
        </p:txBody>
      </p:sp>
      <p:cxnSp>
        <p:nvCxnSpPr>
          <p:cNvPr id="29" name="Прямая со стрелкой 28"/>
          <p:cNvCxnSpPr/>
          <p:nvPr/>
        </p:nvCxnSpPr>
        <p:spPr>
          <a:xfrm flipH="1" flipV="1">
            <a:off x="2786063" y="3357563"/>
            <a:ext cx="571500" cy="89217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 flipV="1">
            <a:off x="5072063" y="3071813"/>
            <a:ext cx="1071562" cy="35718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 flipV="1">
            <a:off x="4786313" y="4429125"/>
            <a:ext cx="636587" cy="71596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6" name="TextBox 41"/>
          <p:cNvSpPr txBox="1">
            <a:spLocks noChangeArrowheads="1"/>
          </p:cNvSpPr>
          <p:nvPr/>
        </p:nvSpPr>
        <p:spPr bwMode="auto">
          <a:xfrm>
            <a:off x="3000375" y="3286125"/>
            <a:ext cx="500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s</a:t>
            </a:r>
            <a:r>
              <a:rPr lang="en-US" baseline="-25000">
                <a:latin typeface="Constantia" pitchFamily="18" charset="0"/>
              </a:rPr>
              <a:t>2</a:t>
            </a:r>
            <a:endParaRPr lang="ru-RU" baseline="-25000">
              <a:latin typeface="Constantia" pitchFamily="18" charset="0"/>
            </a:endParaRPr>
          </a:p>
        </p:txBody>
      </p:sp>
      <p:sp>
        <p:nvSpPr>
          <p:cNvPr id="10257" name="TextBox 42"/>
          <p:cNvSpPr txBox="1">
            <a:spLocks noChangeArrowheads="1"/>
          </p:cNvSpPr>
          <p:nvPr/>
        </p:nvSpPr>
        <p:spPr bwMode="auto">
          <a:xfrm>
            <a:off x="5143500" y="2786063"/>
            <a:ext cx="500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s</a:t>
            </a:r>
            <a:r>
              <a:rPr lang="en-US" baseline="-25000">
                <a:latin typeface="Constantia" pitchFamily="18" charset="0"/>
              </a:rPr>
              <a:t>1</a:t>
            </a:r>
            <a:endParaRPr lang="ru-RU" baseline="-25000">
              <a:latin typeface="Constantia" pitchFamily="18" charset="0"/>
            </a:endParaRPr>
          </a:p>
        </p:txBody>
      </p:sp>
      <p:sp>
        <p:nvSpPr>
          <p:cNvPr id="10258" name="TextBox 43"/>
          <p:cNvSpPr txBox="1">
            <a:spLocks noChangeArrowheads="1"/>
          </p:cNvSpPr>
          <p:nvPr/>
        </p:nvSpPr>
        <p:spPr bwMode="auto">
          <a:xfrm>
            <a:off x="4500563" y="4286250"/>
            <a:ext cx="500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s</a:t>
            </a:r>
            <a:r>
              <a:rPr lang="en-US" baseline="-25000">
                <a:latin typeface="Constantia" pitchFamily="18" charset="0"/>
              </a:rPr>
              <a:t>3</a:t>
            </a:r>
            <a:endParaRPr lang="ru-RU" baseline="-25000">
              <a:latin typeface="Constantia" pitchFamily="18" charset="0"/>
            </a:endParaRPr>
          </a:p>
        </p:txBody>
      </p:sp>
      <p:cxnSp>
        <p:nvCxnSpPr>
          <p:cNvPr id="52" name="Прямая со стрелкой 51"/>
          <p:cNvCxnSpPr/>
          <p:nvPr/>
        </p:nvCxnSpPr>
        <p:spPr>
          <a:xfrm rot="10800000">
            <a:off x="4143375" y="3500438"/>
            <a:ext cx="857250" cy="60642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rot="16200000" flipV="1">
            <a:off x="4429125" y="3500438"/>
            <a:ext cx="785813" cy="357187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4929188" y="4000500"/>
            <a:ext cx="214312" cy="21431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3286125" y="4143375"/>
            <a:ext cx="214313" cy="2143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6072188" y="3286125"/>
            <a:ext cx="214312" cy="2143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286375" y="5000625"/>
            <a:ext cx="214313" cy="2143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265" name="TextBox 60"/>
          <p:cNvSpPr txBox="1">
            <a:spLocks noChangeArrowheads="1"/>
          </p:cNvSpPr>
          <p:nvPr/>
        </p:nvSpPr>
        <p:spPr bwMode="auto">
          <a:xfrm>
            <a:off x="0" y="5357813"/>
            <a:ext cx="91440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b="1" dirty="0">
                <a:latin typeface="Constantia" pitchFamily="18" charset="0"/>
              </a:rPr>
              <a:t>Вершинный шейдер</a:t>
            </a:r>
            <a:r>
              <a:rPr lang="ru-RU" dirty="0">
                <a:latin typeface="Constantia" pitchFamily="18" charset="0"/>
              </a:rPr>
              <a:t> вычисляет векторы </a:t>
            </a:r>
            <a:r>
              <a:rPr lang="en-US" b="1" dirty="0">
                <a:latin typeface="Constantia" pitchFamily="18" charset="0"/>
              </a:rPr>
              <a:t>s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ru-RU" dirty="0">
                <a:latin typeface="Constantia" pitchFamily="18" charset="0"/>
              </a:rPr>
              <a:t>и </a:t>
            </a:r>
            <a:r>
              <a:rPr lang="en-US" b="1" dirty="0">
                <a:latin typeface="Constantia" pitchFamily="18" charset="0"/>
              </a:rPr>
              <a:t>m</a:t>
            </a:r>
            <a:r>
              <a:rPr lang="ru-RU" dirty="0">
                <a:latin typeface="Constantia" pitchFamily="18" charset="0"/>
              </a:rPr>
              <a:t> в вершинах примитива</a:t>
            </a:r>
          </a:p>
          <a:p>
            <a:pPr eaLnBrk="1" hangingPunct="1"/>
            <a:r>
              <a:rPr lang="ru-RU" dirty="0">
                <a:latin typeface="Constantia" pitchFamily="18" charset="0"/>
              </a:rPr>
              <a:t>При растеризации значения, вычисленные вершинным шейдером</a:t>
            </a:r>
            <a:r>
              <a:rPr lang="en-US" dirty="0">
                <a:latin typeface="Constantia" pitchFamily="18" charset="0"/>
              </a:rPr>
              <a:t>,</a:t>
            </a:r>
            <a:r>
              <a:rPr lang="ru-RU" dirty="0">
                <a:latin typeface="Constantia" pitchFamily="18" charset="0"/>
              </a:rPr>
              <a:t> интерполируются и передаются через </a:t>
            </a:r>
            <a:r>
              <a:rPr lang="en-US" b="1" dirty="0">
                <a:latin typeface="Constantia" pitchFamily="18" charset="0"/>
              </a:rPr>
              <a:t>varying</a:t>
            </a:r>
            <a:r>
              <a:rPr lang="en-US" dirty="0">
                <a:latin typeface="Constantia" pitchFamily="18" charset="0"/>
              </a:rPr>
              <a:t>-</a:t>
            </a:r>
            <a:r>
              <a:rPr lang="ru-RU" dirty="0">
                <a:latin typeface="Constantia" pitchFamily="18" charset="0"/>
              </a:rPr>
              <a:t>переменные фрагментному шейдеру</a:t>
            </a:r>
          </a:p>
          <a:p>
            <a:pPr eaLnBrk="1" hangingPunct="1"/>
            <a:r>
              <a:rPr lang="ru-RU" b="1" dirty="0" err="1">
                <a:latin typeface="Constantia" pitchFamily="18" charset="0"/>
              </a:rPr>
              <a:t>Фрагментшый</a:t>
            </a:r>
            <a:r>
              <a:rPr lang="ru-RU" b="1" dirty="0">
                <a:latin typeface="Constantia" pitchFamily="18" charset="0"/>
              </a:rPr>
              <a:t> шейдер</a:t>
            </a:r>
            <a:r>
              <a:rPr lang="ru-RU" dirty="0">
                <a:latin typeface="Constantia" pitchFamily="18" charset="0"/>
              </a:rPr>
              <a:t> использует их, чтобы вычислить интенсивность диффузного освещения по </a:t>
            </a:r>
            <a:r>
              <a:rPr lang="ru-RU" b="1" dirty="0">
                <a:latin typeface="Constantia" pitchFamily="18" charset="0"/>
              </a:rPr>
              <a:t>формуле Ламберта</a:t>
            </a:r>
            <a:endParaRPr lang="ru-RU" dirty="0">
              <a:latin typeface="Constantia" pitchFamily="18" charset="0"/>
            </a:endParaRPr>
          </a:p>
        </p:txBody>
      </p:sp>
      <p:sp>
        <p:nvSpPr>
          <p:cNvPr id="10266" name="TextBox 23"/>
          <p:cNvSpPr txBox="1">
            <a:spLocks noChangeArrowheads="1"/>
          </p:cNvSpPr>
          <p:nvPr/>
        </p:nvSpPr>
        <p:spPr bwMode="auto">
          <a:xfrm>
            <a:off x="4392613" y="2941638"/>
            <a:ext cx="501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m</a:t>
            </a:r>
            <a:endParaRPr lang="ru-RU" baseline="-25000">
              <a:latin typeface="Constantia" pitchFamily="18" charset="0"/>
            </a:endParaRPr>
          </a:p>
        </p:txBody>
      </p:sp>
      <p:sp>
        <p:nvSpPr>
          <p:cNvPr id="10267" name="TextBox 24"/>
          <p:cNvSpPr txBox="1">
            <a:spLocks noChangeArrowheads="1"/>
          </p:cNvSpPr>
          <p:nvPr/>
        </p:nvSpPr>
        <p:spPr bwMode="auto">
          <a:xfrm>
            <a:off x="3708400" y="3208338"/>
            <a:ext cx="500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s</a:t>
            </a:r>
            <a:endParaRPr lang="ru-RU" baseline="-25000">
              <a:latin typeface="Constantia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Функции вершинного </a:t>
            </a:r>
            <a:r>
              <a:rPr lang="ru-RU" dirty="0" err="1"/>
              <a:t>шейдера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Трансформация вершин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Вычисление векторов </a:t>
            </a:r>
            <a:r>
              <a:rPr lang="en-US" b="1" dirty="0"/>
              <a:t>s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m</a:t>
            </a:r>
            <a:r>
              <a:rPr lang="ru-RU" dirty="0"/>
              <a:t> в вершинах примитива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Вычисленные векторы передаются через </a:t>
            </a:r>
            <a:r>
              <a:rPr lang="en-US" dirty="0"/>
              <a:t>varying</a:t>
            </a:r>
            <a:r>
              <a:rPr lang="ru-RU" dirty="0"/>
              <a:t>-переменные фрагментному </a:t>
            </a:r>
            <a:r>
              <a:rPr lang="ru-RU" dirty="0" err="1"/>
              <a:t>шейдеру</a:t>
            </a:r>
            <a:endParaRPr lang="ru-RU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Нововведения: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gl_ModelViewMatrix</a:t>
            </a:r>
            <a:r>
              <a:rPr lang="ru-RU" dirty="0"/>
              <a:t> – матрица моделирования-вида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gl_LightSource</a:t>
            </a:r>
            <a:r>
              <a:rPr lang="ru-RU" dirty="0"/>
              <a:t> – массив структур, определяющих характеристики встроенных источников света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gl_NormalMatrix</a:t>
            </a:r>
            <a:r>
              <a:rPr lang="ru-RU" dirty="0"/>
              <a:t> – матрица 3</a:t>
            </a:r>
            <a:r>
              <a:rPr lang="en-US" dirty="0"/>
              <a:t>x</a:t>
            </a:r>
            <a:r>
              <a:rPr lang="ru-RU" dirty="0"/>
              <a:t>3 для преобразования нормалей – получается из </a:t>
            </a:r>
            <a:r>
              <a:rPr lang="en-US" dirty="0" err="1"/>
              <a:t>glModelViewMatrix</a:t>
            </a:r>
            <a:endParaRPr lang="en-US" dirty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gl_Normal</a:t>
            </a:r>
            <a:r>
              <a:rPr lang="en-US" dirty="0"/>
              <a:t> – </a:t>
            </a:r>
            <a:r>
              <a:rPr lang="ru-RU" dirty="0"/>
              <a:t>вектор нормали, связанный с вершиной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Исходный код вершинного </a:t>
            </a:r>
            <a:r>
              <a:rPr lang="ru-RU" dirty="0" err="1"/>
              <a:t>шейдера</a:t>
            </a:r>
            <a:endParaRPr lang="ru-RU" dirty="0"/>
          </a:p>
        </p:txBody>
      </p:sp>
      <p:sp>
        <p:nvSpPr>
          <p:cNvPr id="12291" name="TextBox 4"/>
          <p:cNvSpPr txBox="1">
            <a:spLocks noChangeArrowheads="1"/>
          </p:cNvSpPr>
          <p:nvPr/>
        </p:nvSpPr>
        <p:spPr bwMode="auto">
          <a:xfrm>
            <a:off x="428625" y="2000250"/>
            <a:ext cx="8501063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Varying-</a:t>
            </a:r>
            <a:r>
              <a:rPr lang="ru-RU" sz="1400" i="1" dirty="0">
                <a:latin typeface="Courier New" pitchFamily="49" charset="0"/>
                <a:cs typeface="Courier New" pitchFamily="49" charset="0"/>
              </a:rPr>
              <a:t>переменные, передаваемые от вершинного шейдера во фрагментный</a:t>
            </a: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varying vec3 L;</a:t>
            </a:r>
            <a:r>
              <a:rPr lang="ru-RU" sz="14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400" i="1" dirty="0">
                <a:latin typeface="Courier New" pitchFamily="49" charset="0"/>
                <a:cs typeface="Courier New" pitchFamily="49" charset="0"/>
              </a:rPr>
              <a:t> направление на источник света</a:t>
            </a:r>
            <a:endParaRPr lang="en-US" sz="14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varying vec3 N;</a:t>
            </a:r>
            <a:r>
              <a:rPr lang="ru-RU" sz="1400" i="1" dirty="0">
                <a:latin typeface="Courier New" pitchFamily="49" charset="0"/>
                <a:cs typeface="Courier New" pitchFamily="49" charset="0"/>
              </a:rPr>
              <a:t>	// направление вектора нормали</a:t>
            </a:r>
            <a:endParaRPr lang="en-US" sz="14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ru-RU" sz="1400" i="1" dirty="0">
                <a:latin typeface="Courier New" pitchFamily="49" charset="0"/>
                <a:cs typeface="Courier New" pitchFamily="49" charset="0"/>
              </a:rPr>
              <a:t>вычисляем координаты вершины в системе координат наблюдателя</a:t>
            </a:r>
          </a:p>
          <a:p>
            <a:pPr eaLnBrk="1" hangingPunct="1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    // там же задается и положение источника света</a:t>
            </a:r>
            <a:endParaRPr lang="en-US" sz="14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vec3 p = vec3(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gl_ModelViewMatrix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gl_Vertex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    // вычисляем направление на источник света</a:t>
            </a:r>
          </a:p>
          <a:p>
            <a:pPr eaLnBrk="1" hangingPunct="1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L = normalize(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gl_LightSource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[0].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position.xyz</a:t>
            </a:r>
            <a:r>
              <a:rPr lang="ru-RU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ru-RU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    // трансформируем вектор нормали в систему координат наблюдателя</a:t>
            </a:r>
            <a:endParaRPr lang="en-US" sz="14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N = normalize(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gl_NormalMatrix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gl_Normal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endParaRPr lang="ru-RU" sz="14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    //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i="1" dirty="0">
                <a:latin typeface="Courier New" pitchFamily="49" charset="0"/>
                <a:cs typeface="Courier New" pitchFamily="49" charset="0"/>
              </a:rPr>
              <a:t>вычисляем позицию вершины – обязательный этап работы вершинного шейдера</a:t>
            </a:r>
            <a:endParaRPr lang="en-US" sz="14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gl_Position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ftransform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2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Функции фрагментного </a:t>
            </a:r>
            <a:r>
              <a:rPr lang="ru-RU" dirty="0" err="1"/>
              <a:t>шейдера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Нормализация вектора нормали и направления на источник света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При интерполяции векторов </a:t>
            </a:r>
            <a:r>
              <a:rPr lang="en-US" b="1" dirty="0"/>
              <a:t>L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N</a:t>
            </a:r>
            <a:r>
              <a:rPr lang="en-US" dirty="0"/>
              <a:t> </a:t>
            </a:r>
            <a:r>
              <a:rPr lang="ru-RU" dirty="0"/>
              <a:t>света они перестают быть единичными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Используется функция встроенная функция </a:t>
            </a:r>
            <a:r>
              <a:rPr lang="en-US" dirty="0"/>
              <a:t>normalize()</a:t>
            </a:r>
            <a:endParaRPr lang="ru-RU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Вычисление диффузной составляющей освещения по формуле Ламберта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Используется встроенная функция </a:t>
            </a:r>
            <a:r>
              <a:rPr lang="en-US" dirty="0"/>
              <a:t>dot</a:t>
            </a:r>
            <a:r>
              <a:rPr lang="ru-RU" dirty="0"/>
              <a:t>() для вычисления скалярного произведения и функция </a:t>
            </a:r>
            <a:r>
              <a:rPr lang="en-US" dirty="0"/>
              <a:t>max() </a:t>
            </a:r>
            <a:r>
              <a:rPr lang="ru-RU" dirty="0"/>
              <a:t>для определения максимального из 2-х значений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Формирование цвета фрагмента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84"/>
  <p:tag name="ISPRING_ULTRA_SCORM_DURATION" val="3600"/>
  <p:tag name="ISPRINGONLINETITLE" val="История развития OpenGL"/>
  <p:tag name="ISPRINGONLINETAGS" val="компьютерная графика GLSL лекция шейдеры шейдер shader"/>
  <p:tag name="ISPRINGONLINETOPIC" val="Education"/>
  <p:tag name="ISPRINGONLINELANG" val="ru"/>
  <p:tag name="ISPRINGONLINEALLOWACCESS" val="1"/>
  <p:tag name="ISPRINGONLINEUPLOADPRESENTATION" val="0"/>
  <p:tag name="ISPRINGONLINEALLOWDOWNLOAD" val="0"/>
  <p:tag name="ARTICULATE_PROJECT_OPEN" val="0"/>
  <p:tag name="ISPRING_RESOURCE_PATHS_HASH_2" val="8dd69b6a18244f33af0c398bd4f91ec2c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6aab6a5-c453-4349-8291-fb04f72ae9b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f8f5db2-12ea-4ea6-ab6c-24586d8c5c4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41ab8e4-75dd-4e67-ba06-5c0cb6c95ac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a7fb8f-46da-47ab-b179-11f495d44ec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788c7ec-c8b4-4793-b336-6ca791a2403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c4b9719-ec81-4df0-8fd5-5be2ba1331c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17eaa01-a556-45fd-b89a-4c677d1fc72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fa33693-c5c8-4722-b728-aad7e1d6556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5294936-4dc8-47e9-b11f-bcb1842ea3f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ec334d7-afb1-4d57-91ce-ad264f8b4dd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6edb653-5d3d-4ed3-87a4-26f428b34bd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971c42d-2288-4d5c-a1cc-9129079afa1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aec4fa8-803d-4f7d-8619-41ade57366e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9aa82f1-8560-4d6d-8c5d-5e4b3d3a174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dbaf7a-94b2-4df7-9b77-db6b75fde8d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36c6920-8594-439c-84a1-f443aa419d7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7e3082e-2e1d-4874-a084-77245a4ab54c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813a3dd-4bbd-44eb-b70d-a4d07f5427c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aa68ce0-982a-48b1-819a-a43bffd6da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75a57eb-c9f3-40b1-863a-6531da300b5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12b139-e01f-4781-9653-9fd57c263db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c9fff8e-c4c6-43be-b1bd-02696778192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38cbadd-44e5-4297-b46a-13aeab9ebfc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c5c0937-d22c-43a1-94d2-a531b2a3059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5717a02-ff6d-415e-bbd3-f2ea92b6bd4d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1979</TotalTime>
  <Words>1676</Words>
  <Application>Microsoft Office PowerPoint</Application>
  <PresentationFormat>Экран (4:3)</PresentationFormat>
  <Paragraphs>231</Paragraphs>
  <Slides>27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Constantia</vt:lpstr>
      <vt:lpstr>Courier New</vt:lpstr>
      <vt:lpstr>Wingdings 2</vt:lpstr>
      <vt:lpstr>Поток</vt:lpstr>
      <vt:lpstr>Формула</vt:lpstr>
      <vt:lpstr>Практическое использование шейдеров</vt:lpstr>
      <vt:lpstr>Простейший пример использования шейдеров</vt:lpstr>
      <vt:lpstr>Пример</vt:lpstr>
      <vt:lpstr>Простейшее диффузное освещение</vt:lpstr>
      <vt:lpstr>Особенности реализации на GLSL</vt:lpstr>
      <vt:lpstr>Принцип работы</vt:lpstr>
      <vt:lpstr>Функции вершинного шейдера</vt:lpstr>
      <vt:lpstr>Исходный код вершинного шейдера</vt:lpstr>
      <vt:lpstr>Функции фрагментного шейдера</vt:lpstr>
      <vt:lpstr>Исходный код фрагментного шейдера</vt:lpstr>
      <vt:lpstr>Результат</vt:lpstr>
      <vt:lpstr>Дальнейшие улучшения</vt:lpstr>
      <vt:lpstr>Примеры более сложных шейдеров</vt:lpstr>
      <vt:lpstr>Наложение микрорельефа (bump mapping)</vt:lpstr>
      <vt:lpstr>Что такое Bump-mapping?</vt:lpstr>
      <vt:lpstr>Карта нормалей</vt:lpstr>
      <vt:lpstr>Касательное пространство (tangent space)</vt:lpstr>
      <vt:lpstr>Задание тангенциального вектора</vt:lpstr>
      <vt:lpstr>Вычисление касательной, нормали и бинормали</vt:lpstr>
      <vt:lpstr>Преобразование в касательное пространство</vt:lpstr>
      <vt:lpstr>Вершинный шейдер, выполняющий bump-mapping</vt:lpstr>
      <vt:lpstr>Исходный код вершинного шейдера</vt:lpstr>
      <vt:lpstr>Функции фрагментного шейдера</vt:lpstr>
      <vt:lpstr>Исходный код фрагментного шейдера (начало)</vt:lpstr>
      <vt:lpstr>Исходный код фрагментного шейдера (окончание)</vt:lpstr>
      <vt:lpstr>Bump mapping в действии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развития OpenGL</dc:title>
  <dc:creator>Aleksey Malov</dc:creator>
  <cp:lastModifiedBy>Alexey Malov</cp:lastModifiedBy>
  <cp:revision>205</cp:revision>
  <dcterms:created xsi:type="dcterms:W3CDTF">2008-11-30T13:41:23Z</dcterms:created>
  <dcterms:modified xsi:type="dcterms:W3CDTF">2022-04-27T16:08:57Z</dcterms:modified>
</cp:coreProperties>
</file>