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405" r:id="rId71"/>
    <p:sldId id="325" r:id="rId72"/>
    <p:sldId id="326" r:id="rId73"/>
    <p:sldId id="327" r:id="rId74"/>
    <p:sldId id="328" r:id="rId75"/>
    <p:sldId id="407" r:id="rId76"/>
    <p:sldId id="406" r:id="rId77"/>
    <p:sldId id="329" r:id="rId78"/>
    <p:sldId id="408" r:id="rId79"/>
    <p:sldId id="332" r:id="rId80"/>
    <p:sldId id="409" r:id="rId81"/>
    <p:sldId id="334" r:id="rId82"/>
    <p:sldId id="335" r:id="rId83"/>
    <p:sldId id="336" r:id="rId84"/>
    <p:sldId id="338" r:id="rId85"/>
    <p:sldId id="337" r:id="rId86"/>
    <p:sldId id="339" r:id="rId87"/>
    <p:sldId id="340" r:id="rId88"/>
    <p:sldId id="341" r:id="rId89"/>
    <p:sldId id="342" r:id="rId90"/>
    <p:sldId id="343" r:id="rId91"/>
    <p:sldId id="411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410" r:id="rId105"/>
    <p:sldId id="356" r:id="rId106"/>
    <p:sldId id="357" r:id="rId107"/>
    <p:sldId id="358" r:id="rId108"/>
    <p:sldId id="359" r:id="rId109"/>
    <p:sldId id="360" r:id="rId110"/>
    <p:sldId id="362" r:id="rId111"/>
    <p:sldId id="361" r:id="rId112"/>
    <p:sldId id="363" r:id="rId113"/>
    <p:sldId id="364" r:id="rId114"/>
    <p:sldId id="365" r:id="rId115"/>
    <p:sldId id="366" r:id="rId116"/>
    <p:sldId id="368" r:id="rId117"/>
    <p:sldId id="369" r:id="rId118"/>
    <p:sldId id="370" r:id="rId119"/>
    <p:sldId id="371" r:id="rId120"/>
    <p:sldId id="373" r:id="rId121"/>
    <p:sldId id="375" r:id="rId122"/>
    <p:sldId id="374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1" r:id="rId148"/>
    <p:sldId id="402" r:id="rId149"/>
    <p:sldId id="403" r:id="rId150"/>
    <p:sldId id="404" r:id="rId151"/>
  </p:sldIdLst>
  <p:sldSz cx="9144000" cy="6858000" type="screen4x3"/>
  <p:notesSz cx="6858000" cy="9144000"/>
  <p:custDataLst>
    <p:tags r:id="rId153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90314" autoAdjust="0"/>
  </p:normalViewPr>
  <p:slideViewPr>
    <p:cSldViewPr>
      <p:cViewPr varScale="1">
        <p:scale>
          <a:sx n="68" d="100"/>
          <a:sy n="68" d="100"/>
        </p:scale>
        <p:origin x="811" y="58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gs" Target="tags/tag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114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115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0D449-EAD9-4F0D-B0F0-8B57520F5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22455-0021-446E-950A-28A188FB95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51646-46B6-414A-A0A7-0392DDF866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4C4D-0FD4-4186-B9FE-48BAFD3811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9F406-8601-43E8-BD3B-E4BB789FBE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3377E-1D6C-429B-8731-660B65875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BE34C-8A3A-4B22-BF13-9C5871A41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C8388-D50C-4F44-9073-F978E6C952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C7358-C33D-45F7-8C08-7E7647E1F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684A-D0A3-4FE5-885B-51EF10D8E7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5D98B-118F-419E-9F57-BF8B338926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710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710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4711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7" r:id="rId2"/>
    <p:sldLayoutId id="214748371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8" r:id="rId9"/>
    <p:sldLayoutId id="2147483713" r:id="rId10"/>
    <p:sldLayoutId id="2147483714" r:id="rId11"/>
    <p:sldLayoutId id="214748371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7.bin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2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w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9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5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6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9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0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1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3.wmf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4.wmf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6.wmf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7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4.wmf"/><Relationship Id="rId4" Type="http://schemas.openxmlformats.org/officeDocument/2006/relationships/notesSlide" Target="../notesSlides/notesSlide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21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2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4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6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7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Векторная графика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1050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4427538" y="1844675"/>
            <a:ext cx="4340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2628900" y="4651375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2916238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2916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3059113" y="4508500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3400425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2771775" y="4076700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435600" y="4508500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5364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5651500" y="4941888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5508625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6011863" y="45085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5003800" y="4149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3635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3563938" y="3500438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3132138" y="3213100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4932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280727" y="4036486"/>
          <a:ext cx="2850802" cy="169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Формула" r:id="rId3" imgW="1536700" imgH="914400" progId="Equation.3">
                  <p:embed/>
                </p:oleObj>
              </mc:Choice>
              <mc:Fallback>
                <p:oleObj name="Формула" r:id="rId3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7" y="4036486"/>
                        <a:ext cx="2850802" cy="1696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3032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Формула" r:id="rId5" imgW="1549400" imgH="914400" progId="Equation.3">
                  <p:embed/>
                </p:oleObj>
              </mc:Choice>
              <mc:Fallback>
                <p:oleObj name="Формула" r:id="rId5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6038831" y="3933825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Формула" r:id="rId7" imgW="1536700" imgH="914400" progId="Equation.3">
                  <p:embed/>
                </p:oleObj>
              </mc:Choice>
              <mc:Fallback>
                <p:oleObj name="Формула" r:id="rId7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31" y="3933825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1258887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Формула" r:id="rId9" imgW="672808" imgH="431613" progId="Equation.3">
                  <p:embed/>
                </p:oleObj>
              </mc:Choice>
              <mc:Fallback>
                <p:oleObj name="Формула" r:id="rId9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1043608" y="4959232"/>
            <a:ext cx="677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1194847" y="4144729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Формула" r:id="rId3" imgW="1612900" imgH="241300" progId="Equation.3">
                  <p:embed/>
                </p:oleObj>
              </mc:Choice>
              <mc:Fallback>
                <p:oleObj name="Формула" r:id="rId3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847" y="4144729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22050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133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4323619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11638" y="4357688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548452" y="2492897"/>
          <a:ext cx="8271698" cy="188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Формула" r:id="rId3" imgW="4127500" imgH="939800" progId="Equation.3">
                  <p:embed/>
                </p:oleObj>
              </mc:Choice>
              <mc:Fallback>
                <p:oleObj name="Формула" r:id="rId3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52" y="2492897"/>
                        <a:ext cx="8271698" cy="1883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1475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Формула" r:id="rId5" imgW="927100" imgH="939800" progId="Equation.3">
                  <p:embed/>
                </p:oleObj>
              </mc:Choice>
              <mc:Fallback>
                <p:oleObj name="Формула" r:id="rId5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Формула" r:id="rId3" imgW="1854200" imgH="914400" progId="Equation.3">
                  <p:embed/>
                </p:oleObj>
              </mc:Choice>
              <mc:Fallback>
                <p:oleObj name="Формула" r:id="rId3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900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Формула" r:id="rId5" imgW="2095500" imgH="812800" progId="Equation.3">
                  <p:embed/>
                </p:oleObj>
              </mc:Choice>
              <mc:Fallback>
                <p:oleObj name="Формула" r:id="rId5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6156325" y="4365625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Формула" r:id="rId7" imgW="927000" imgH="1307880" progId="Equation.3">
                  <p:embed/>
                </p:oleObj>
              </mc:Choice>
              <mc:Fallback>
                <p:oleObj name="Формула" r:id="rId7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365625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1043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592138" y="4813300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5940425" y="3860800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4165599" y="3773487"/>
          <a:ext cx="1670957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Формула" r:id="rId3" imgW="812447" imgH="710891" progId="Equation.3">
                  <p:embed/>
                </p:oleObj>
              </mc:Choice>
              <mc:Fallback>
                <p:oleObj name="Формула" r:id="rId3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99" y="3773487"/>
                        <a:ext cx="1670957" cy="146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2700338" y="50133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395288" y="3141663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1473200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1706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1558925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2741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2411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1692275" y="4502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1487488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-4958610">
            <a:off x="1082675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2160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1216025" y="45942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395288" y="63087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1116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2916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2389111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/>
              <a:t>j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Обзор векторов</a:t>
            </a: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Формула" r:id="rId4" imgW="1651000" imgH="711200" progId="Equation.3">
                  <p:embed/>
                </p:oleObj>
              </mc:Choice>
              <mc:Fallback>
                <p:oleObj name="Формула" r:id="rId4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684213" y="5373688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31913" y="1844675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2400300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563813" y="2168525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2555875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3911600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4127500" y="4440238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2484438" y="2060575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2452688" y="2079625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2555875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4427538" y="3213100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3059113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4427538" y="5229225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3111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4572000" y="32131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6227763" y="544512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547938" y="2168525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560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47675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7596188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1044575" y="3284538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5853113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6877050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4859338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2484438" y="3517900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2478088" y="3084513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9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1258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611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1189038" y="1844675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250825" y="2420938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3348038" y="3068638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3348038" y="3465513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2961482" y="2564606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257175" y="2447925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250825" y="2420938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6011863" y="3644900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6011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257174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2963069" y="2566194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250825" y="2420938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7019925" y="23495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4500563" y="2060575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6516688" y="2565400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3563938" y="2276475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5676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4859338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1071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87450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1835150" y="5661025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1836738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395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3779838" y="5678488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4427538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5508625" y="4437063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6084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792162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4427538" y="3068638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2627313" y="5300663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1166813" y="6397625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2916238" y="2349500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2051050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4283075" y="3959225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3130550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4283075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9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2051050" y="4194175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827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230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1114425" y="6353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2122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3182938" y="593725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5580063" y="5705475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995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2058988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2055813" y="4410075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3240088" y="4949825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4462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1979613" y="55610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466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1114425" y="4121150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6084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3465513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3233738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3419475" y="5053013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4067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1243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9388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1895475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6294438" y="4516438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7389813" y="5157788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7504113" y="48133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7380288" y="5235575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6156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 – это направленный отрезок</a:t>
            </a:r>
          </a:p>
          <a:p>
            <a:pPr lvl="1" eaLnBrk="1" hangingPunct="1"/>
            <a:r>
              <a:rPr lang="ru-RU"/>
              <a:t>Объект, имеющий </a:t>
            </a:r>
            <a:r>
              <a:rPr lang="ru-RU" b="1"/>
              <a:t>длину</a:t>
            </a:r>
            <a:r>
              <a:rPr lang="ru-RU"/>
              <a:t> и </a:t>
            </a:r>
            <a:r>
              <a:rPr lang="ru-RU" b="1"/>
              <a:t>направление</a:t>
            </a:r>
          </a:p>
          <a:p>
            <a:pPr lvl="1" eaLnBrk="1" hangingPunct="1"/>
            <a:r>
              <a:rPr lang="ru-RU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5724525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6084888" y="4721225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8027988" y="5372100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7453313" y="3429000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827088" y="2060575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6804025" y="48688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8316913" y="51562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5448300" y="4659313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5632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5940425" y="4940300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5613400" y="3284538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5992813" y="58928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6877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6877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6927850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4572000" y="4724400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5435600" y="5900738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800100" y="2819400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5451475" y="5900738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3986213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5451475" y="4773613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4494213" y="5900738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4025900" y="5461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4718050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5507038" y="4660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5453063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5454650" y="4943475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6382544" y="5364956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7339013" y="5900738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5395913" y="5843588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1116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1187450" y="3213100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1705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1187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1187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611188" y="2636838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323850" y="3213100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1187450" y="2349500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2747963" y="4773613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468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1476375" y="23495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684213" y="2349500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1908175" y="234950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1258888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3132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4716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3132138" y="1844675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4494213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6550025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6588125" y="4365625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8540"/>
                <a:ext cx="8003232" cy="3933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3203575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3000375" y="3165475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3348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1619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7419975" y="4768850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9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Формула" r:id="rId3" imgW="660113" imgH="431613" progId="Equation.3">
                  <p:embed/>
                </p:oleObj>
              </mc:Choice>
              <mc:Fallback>
                <p:oleObj name="Формула" r:id="rId3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1799431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1619250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5364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3006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3008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5364163" y="5013325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6661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5076825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7596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6661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8512175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6300788" y="42926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7380288" y="5734050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6227763" y="5013325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468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1331913" y="458152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6280150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-2517708">
            <a:off x="4937125" y="1890713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5056188" y="4092575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5435600" y="2924175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5003800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3119438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1631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5816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2195513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Формула" r:id="rId5" imgW="761669" imgH="431613" progId="Equation.3">
                  <p:embed/>
                </p:oleObj>
              </mc:Choice>
              <mc:Fallback>
                <p:oleObj name="Формула" r:id="rId5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1835150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Формула" r:id="rId7" imgW="672808" imgH="444307" progId="Equation.3">
                  <p:embed/>
                </p:oleObj>
              </mc:Choice>
              <mc:Fallback>
                <p:oleObj name="Формула" r:id="rId7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3635375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Формула" r:id="rId9" imgW="762000" imgH="457200" progId="Equation.3">
                  <p:embed/>
                </p:oleObj>
              </mc:Choice>
              <mc:Fallback>
                <p:oleObj name="Формула" r:id="rId9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6011863" y="3355975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6300788" y="2276475"/>
            <a:ext cx="2016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5338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5364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5292725" y="2924175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87313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0" y="6308725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7596188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2987675" y="393382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3348038" y="2924175"/>
            <a:ext cx="1841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539750" y="4581525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539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2484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539750" y="3322638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2484438" y="3327400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2484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468313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2843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663575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3059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3708400" y="3284538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1476375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2555875" y="2349500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2460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3635375" y="1557338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2555875" y="3213100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2555875" y="3500438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1763713" y="2595563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1042988" y="2420938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1476375" y="39338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2627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5003800" y="2060575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827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4787900" y="6308725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3851275" y="6021388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2916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5076825" y="4076700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2916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2555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1403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1892300" y="4481513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1836738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3060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1889125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3132138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2413000" y="4581525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3419475" y="5876925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971550" y="3716338"/>
            <a:ext cx="29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3708400" y="2997200"/>
            <a:ext cx="50514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/>
              <a:t>v</a:t>
            </a:r>
            <a:r>
              <a:rPr lang="en-US"/>
              <a:t> = Q – P</a:t>
            </a:r>
            <a:endParaRPr lang="ru-RU"/>
          </a:p>
          <a:p>
            <a:pPr lvl="1">
              <a:buFontTx/>
              <a:buChar char="•"/>
            </a:pPr>
            <a:r>
              <a:rPr lang="ru-RU" i="1"/>
              <a:t>Разность точки и точки есть </a:t>
            </a:r>
            <a:r>
              <a:rPr lang="ru-RU" b="1" i="1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3708400" y="4325938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получена путем перемещения точки </a:t>
            </a:r>
            <a:r>
              <a:rPr lang="en-US"/>
              <a:t>P </a:t>
            </a:r>
            <a:r>
              <a:rPr lang="ru-RU"/>
              <a:t>на вектор </a:t>
            </a:r>
            <a:r>
              <a:rPr lang="en-US" b="1"/>
              <a:t>v</a:t>
            </a:r>
          </a:p>
          <a:p>
            <a:pPr lvl="1">
              <a:buFontTx/>
              <a:buChar char="•"/>
            </a:pPr>
            <a:r>
              <a:rPr lang="en-US"/>
              <a:t>Q = P + </a:t>
            </a:r>
            <a:r>
              <a:rPr lang="en-US" b="1"/>
              <a:t>v</a:t>
            </a:r>
            <a:endParaRPr lang="en-US"/>
          </a:p>
          <a:p>
            <a:pPr lvl="1">
              <a:buFontTx/>
              <a:buChar char="•"/>
            </a:pPr>
            <a:r>
              <a:rPr lang="ru-RU" i="1"/>
              <a:t>Сумма точки и вектора есть </a:t>
            </a:r>
            <a:r>
              <a:rPr lang="ru-RU" b="1" i="1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1095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682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4284663" y="4365625"/>
          <a:ext cx="15113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Формула" r:id="rId3" imgW="939392" imgH="304668" progId="Equation.3">
                  <p:embed/>
                </p:oleObj>
              </mc:Choice>
              <mc:Fallback>
                <p:oleObj name="Формула" r:id="rId3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365625"/>
                        <a:ext cx="15113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9388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1644650" y="2516188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687388" y="3643313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219075" y="32035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911225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1700213" y="2403475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1589088" y="3586163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1581150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1581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1685925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1763713" y="3571875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1654969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2941638" y="3094038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2957513" y="3338513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2700338" y="1989138"/>
            <a:ext cx="615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1619250" y="2708275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4284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5580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4335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2916238" y="2212975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4211638" y="3933825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250825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187450" y="3284538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1258888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Формула" r:id="rId5" imgW="787058" imgH="393529" progId="Equation.3">
                  <p:embed/>
                </p:oleObj>
              </mc:Choice>
              <mc:Fallback>
                <p:oleObj name="Формула" r:id="rId5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4657725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Формула" r:id="rId7" imgW="698197" imgH="393529" progId="Equation.3">
                  <p:embed/>
                </p:oleObj>
              </mc:Choice>
              <mc:Fallback>
                <p:oleObj name="Формула" r:id="rId7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28825"/>
          <a:ext cx="8415338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Диаграмма" r:id="rId3" imgW="7962839" imgH="4191122" progId="Excel.Sheet.8">
                  <p:embed/>
                </p:oleObj>
              </mc:Choice>
              <mc:Fallback>
                <p:oleObj name="Диаграмма" r:id="rId3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28825"/>
                        <a:ext cx="8415338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1835696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Формула" r:id="rId3" imgW="2590800" imgH="914400" progId="Equation.3">
                  <p:embed/>
                </p:oleObj>
              </mc:Choice>
              <mc:Fallback>
                <p:oleObj name="Формула" r:id="rId3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Формула" r:id="rId3" imgW="1104900" imgH="914400" progId="Equation.3">
                  <p:embed/>
                </p:oleObj>
              </mc:Choice>
              <mc:Fallback>
                <p:oleObj name="Формула" r:id="rId3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1619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Формула" r:id="rId5" imgW="2413000" imgH="939800" progId="Equation.3">
                  <p:embed/>
                </p:oleObj>
              </mc:Choice>
              <mc:Fallback>
                <p:oleObj name="Формула" r:id="rId5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16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4500563" y="5229225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Формула" r:id="rId3" imgW="1612900" imgH="482600" progId="Equation.3">
                  <p:embed/>
                </p:oleObj>
              </mc:Choice>
              <mc:Fallback>
                <p:oleObj name="Формула" r:id="rId3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971600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4437063"/>
          <a:ext cx="26622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Формула" r:id="rId3" imgW="1117600" imgH="228600" progId="Equation.3">
                  <p:embed/>
                </p:oleObj>
              </mc:Choice>
              <mc:Fallback>
                <p:oleObj name="Формула" r:id="rId3" imgW="1117600" imgH="228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266223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248275" y="3590925"/>
          <a:ext cx="14541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Формула" r:id="rId5" imgW="609600" imgH="939800" progId="Equation.3">
                  <p:embed/>
                </p:oleObj>
              </mc:Choice>
              <mc:Fallback>
                <p:oleObj name="Формула" r:id="rId5" imgW="6096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590925"/>
                        <a:ext cx="1454150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4335463" y="438467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3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Формула" r:id="rId3" imgW="2425700" imgH="482600" progId="Equation.3">
                  <p:embed/>
                </p:oleObj>
              </mc:Choice>
              <mc:Fallback>
                <p:oleObj name="Формула" r:id="rId3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11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692275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Формула" r:id="rId5" imgW="2997200" imgH="482600" progId="Equation.3">
                  <p:embed/>
                </p:oleObj>
              </mc:Choice>
              <mc:Fallback>
                <p:oleObj name="Формула" r:id="rId5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2411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5143500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250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1330325" y="2563813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35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2047875" y="3213100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250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1401763" y="263525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1331913" y="3213100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1331913" y="3213100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1331913" y="4149725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1331913" y="4149725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7524750" y="41497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5803900" y="263525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5464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1908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1908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1908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1908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6094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4772025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468313" y="21336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6084888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6084888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4787900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7019925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4572000" y="2133600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251619" y="5339645"/>
          <a:ext cx="345598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Формула" r:id="rId3" imgW="3263900" imgH="1371600" progId="Equation.3">
                  <p:embed/>
                </p:oleObj>
              </mc:Choice>
              <mc:Fallback>
                <p:oleObj name="Формула" r:id="rId3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9" y="5339645"/>
                        <a:ext cx="3455988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1995488" y="2476500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1620044" y="3175794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187450" y="2636838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9388" y="4005263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187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0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827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1979613" y="4724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187450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187450" y="2852738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187450" y="4005263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187450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233204" y="2636838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7817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5874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025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242854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6953929" y="3284538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025366" y="2636838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161766" y="3357563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8590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7458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098391" y="1989138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4432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217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323850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3492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2555875" y="4437063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900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5940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Формула" r:id="rId5" imgW="1244600" imgH="1117600" progId="Equation.3">
                  <p:embed/>
                </p:oleObj>
              </mc:Choice>
              <mc:Fallback>
                <p:oleObj name="Формула" r:id="rId5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3779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1547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539750" y="2781300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4067175" y="3455988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3563938" y="2852738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6659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6011863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887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971550" y="2936875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971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971550" y="3789363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971550" y="3827463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971550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971550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971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2700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6156325" y="5157788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14313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2051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Формула" r:id="rId3" imgW="3124200" imgH="1295400" progId="Equation.3">
                  <p:embed/>
                </p:oleObj>
              </mc:Choice>
              <mc:Fallback>
                <p:oleObj name="Формула" r:id="rId3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0" y="5734050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Над векторами можно проделывать две основные операции</a:t>
            </a:r>
          </a:p>
          <a:p>
            <a:pPr lvl="1" eaLnBrk="1" hangingPunct="1"/>
            <a:r>
              <a:rPr lang="ru-RU"/>
              <a:t>Сложение векторов</a:t>
            </a:r>
            <a:r>
              <a:rPr lang="en-US"/>
              <a:t> </a:t>
            </a:r>
            <a:br>
              <a:rPr lang="en-US"/>
            </a:br>
            <a:r>
              <a:rPr lang="en-US" b="1"/>
              <a:t>c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b</a:t>
            </a:r>
            <a:endParaRPr lang="ru-RU" b="1"/>
          </a:p>
          <a:p>
            <a:pPr lvl="1" eaLnBrk="1" hangingPunct="1"/>
            <a:r>
              <a:rPr lang="ru-RU"/>
              <a:t>Умножение на скаляр</a:t>
            </a:r>
            <a:br>
              <a:rPr lang="en-US"/>
            </a:br>
            <a:r>
              <a:rPr lang="en-US" b="1"/>
              <a:t>c</a:t>
            </a:r>
            <a:r>
              <a:rPr lang="en-US"/>
              <a:t> = s</a:t>
            </a:r>
            <a:r>
              <a:rPr lang="en-US" b="1"/>
              <a:t>a</a:t>
            </a:r>
            <a:endParaRPr lang="en-US"/>
          </a:p>
          <a:p>
            <a:pPr eaLnBrk="1" hangingPunct="1"/>
            <a:r>
              <a:rPr lang="ru-RU"/>
              <a:t>Данные операции выполняются покомпонентно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252413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252413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2484438" y="3500438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1836738" y="2924175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252413" y="3500438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663575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1187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4787900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4787900" y="3573463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5580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7956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5867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7019925" y="3573463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1476375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4140200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2268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1960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5508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3205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/>
              <a:t>Линейной комбинацией</a:t>
            </a:r>
            <a:r>
              <a:rPr lang="ru-RU"/>
              <a:t> </a:t>
            </a:r>
            <a:r>
              <a:rPr lang="en-US" i="1"/>
              <a:t>m</a:t>
            </a:r>
            <a:r>
              <a:rPr lang="en-US"/>
              <a:t> </a:t>
            </a:r>
            <a:r>
              <a:rPr lang="ru-RU"/>
              <a:t>векторов </a:t>
            </a:r>
            <a:r>
              <a:rPr lang="en-US" b="1"/>
              <a:t>v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 i="1" baseline="-25000"/>
              <a:t>2</a:t>
            </a:r>
            <a:r>
              <a:rPr lang="en-US"/>
              <a:t>, … </a:t>
            </a:r>
            <a:r>
              <a:rPr lang="en-US" b="1"/>
              <a:t>v</a:t>
            </a:r>
            <a:r>
              <a:rPr lang="en-US" i="1" baseline="-25000"/>
              <a:t>m</a:t>
            </a:r>
            <a:r>
              <a:rPr lang="en-US"/>
              <a:t> </a:t>
            </a:r>
            <a:r>
              <a:rPr lang="ru-RU"/>
              <a:t>называется вектор вида</a:t>
            </a:r>
            <a:br>
              <a:rPr lang="ru-RU"/>
            </a:br>
            <a:r>
              <a:rPr lang="en-US" b="1">
                <a:solidFill>
                  <a:schemeClr val="tx2"/>
                </a:solidFill>
              </a:rPr>
              <a:t>w</a:t>
            </a:r>
            <a:r>
              <a:rPr lang="en-US">
                <a:solidFill>
                  <a:schemeClr val="tx2"/>
                </a:solidFill>
              </a:rPr>
              <a:t>=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1</a:t>
            </a:r>
            <a:r>
              <a:rPr lang="en-US">
                <a:solidFill>
                  <a:schemeClr val="tx2"/>
                </a:solidFill>
              </a:rPr>
              <a:t> +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2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 + … + </a:t>
            </a:r>
            <a:r>
              <a:rPr lang="en-US" i="1">
                <a:solidFill>
                  <a:schemeClr val="tx2"/>
                </a:solidFill>
              </a:rPr>
              <a:t>a</a:t>
            </a:r>
            <a:r>
              <a:rPr lang="en-US" i="1" baseline="-25000">
                <a:solidFill>
                  <a:schemeClr val="tx2"/>
                </a:solidFill>
              </a:rPr>
              <a:t>m</a:t>
            </a:r>
            <a:r>
              <a:rPr lang="en-US" b="1">
                <a:solidFill>
                  <a:schemeClr val="tx2"/>
                </a:solidFill>
              </a:rPr>
              <a:t>v</a:t>
            </a:r>
            <a:r>
              <a:rPr lang="en-US" i="1" baseline="-25000">
                <a:solidFill>
                  <a:schemeClr val="tx2"/>
                </a:solidFill>
              </a:rPr>
              <a:t>m</a:t>
            </a:r>
            <a:r>
              <a:rPr lang="ru-RU" i="1" baseline="-25000">
                <a:solidFill>
                  <a:schemeClr val="tx2"/>
                </a:solidFill>
              </a:rPr>
              <a:t> </a:t>
            </a:r>
            <a:endParaRPr lang="en-US" i="1">
              <a:solidFill>
                <a:schemeClr val="tx2"/>
              </a:solidFill>
            </a:endParaRPr>
          </a:p>
          <a:p>
            <a:pPr lvl="1" eaLnBrk="1" hangingPunct="1"/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i="1" baseline="-25000"/>
              <a:t>2</a:t>
            </a:r>
            <a:r>
              <a:rPr lang="en-US"/>
              <a:t>,…,</a:t>
            </a:r>
            <a:r>
              <a:rPr lang="en-US" i="1"/>
              <a:t>a</a:t>
            </a:r>
            <a:r>
              <a:rPr lang="en-US" i="1" baseline="-25000"/>
              <a:t>m</a:t>
            </a:r>
            <a:r>
              <a:rPr lang="en-US"/>
              <a:t> – </a:t>
            </a:r>
            <a:r>
              <a:rPr lang="ru-RU"/>
              <a:t>скаляры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/>
              <a:t>Линейная комбинация векторов называется </a:t>
            </a:r>
            <a:r>
              <a:rPr lang="ru-RU" sz="2400" b="1"/>
              <a:t>аффинной комбинацией</a:t>
            </a:r>
            <a:r>
              <a:rPr lang="ru-RU" sz="2400"/>
              <a:t>, если сумма коэффициентов</a:t>
            </a:r>
            <a:br>
              <a:rPr lang="ru-RU" sz="2400"/>
            </a:br>
            <a:r>
              <a:rPr lang="en-US" sz="2400" i="1"/>
              <a:t>a</a:t>
            </a:r>
            <a:r>
              <a:rPr lang="en-US" sz="2400" i="1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i="1" baseline="-25000"/>
              <a:t>2</a:t>
            </a:r>
            <a:r>
              <a:rPr lang="en-US" sz="2400"/>
              <a:t>,…,</a:t>
            </a:r>
            <a:r>
              <a:rPr lang="en-US" sz="2400" i="1"/>
              <a:t>a</a:t>
            </a:r>
            <a:r>
              <a:rPr lang="en-US" sz="2400" i="1" baseline="-25000"/>
              <a:t>m</a:t>
            </a:r>
            <a:r>
              <a:rPr lang="ru-RU" sz="2400"/>
              <a:t> </a:t>
            </a:r>
            <a:br>
              <a:rPr lang="ru-RU" sz="2400"/>
            </a:br>
            <a:r>
              <a:rPr lang="ru-RU" sz="2400"/>
              <a:t>равна 1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49463" y="5013325"/>
          <a:ext cx="187801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Формула" r:id="rId3" imgW="545863" imgH="431613" progId="Equation.3">
                  <p:embed/>
                </p:oleObj>
              </mc:Choice>
              <mc:Fallback>
                <p:oleObj name="Формула" r:id="rId3" imgW="545863" imgH="431613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013325"/>
                        <a:ext cx="1878012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/>
              <a:t>Выпуклая комбинация векторов</a:t>
            </a:r>
            <a:r>
              <a:rPr lang="ru-RU" sz="280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/>
              <a:t>Все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ru-RU" i="1"/>
              <a:t>должны находиться между 0 и 1. Почему?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365625"/>
          <a:ext cx="180022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Формула" r:id="rId3" imgW="545863" imgH="431613" progId="Equation.3">
                  <p:embed/>
                </p:oleObj>
              </mc:Choice>
              <mc:Fallback>
                <p:oleObj name="Формула" r:id="rId3" imgW="545863" imgH="431613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180022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016125" y="5805488"/>
          <a:ext cx="34766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Формула" r:id="rId5" imgW="1054100" imgH="228600" progId="Equation.3">
                  <p:embed/>
                </p:oleObj>
              </mc:Choice>
              <mc:Fallback>
                <p:oleObj name="Формула" r:id="rId5" imgW="10541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805488"/>
                        <a:ext cx="34766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1403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2411413" y="3284538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3563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1908175" y="2924175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11413" y="393382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3203575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2925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056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1403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1403350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1403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2924175"/>
          </a:xfrm>
        </p:spPr>
        <p:txBody>
          <a:bodyPr/>
          <a:lstStyle/>
          <a:p>
            <a:pPr eaLnBrk="1" hangingPunct="1"/>
            <a:r>
              <a:rPr lang="ru-RU" sz="2800"/>
              <a:t>Модулем или длиной вектора </a:t>
            </a:r>
            <a:r>
              <a:rPr lang="en-US" sz="2800"/>
              <a:t>w </a:t>
            </a:r>
            <a:r>
              <a:rPr lang="ru-RU" sz="2800"/>
              <a:t>называется расстояние от его начала до конца</a:t>
            </a:r>
          </a:p>
          <a:p>
            <a:pPr eaLnBrk="1" hangingPunct="1"/>
            <a:r>
              <a:rPr lang="ru-RU" sz="2800"/>
              <a:t>Для </a:t>
            </a:r>
            <a:r>
              <a:rPr lang="en-US" sz="2800"/>
              <a:t>n-</a:t>
            </a:r>
            <a:r>
              <a:rPr lang="ru-RU" sz="2800"/>
              <a:t>мерного вектора </a:t>
            </a:r>
            <a:r>
              <a:rPr lang="en-US" sz="2800"/>
              <a:t>w, </a:t>
            </a:r>
            <a:r>
              <a:rPr lang="ru-RU" sz="2800"/>
              <a:t>представленного </a:t>
            </a:r>
            <a:r>
              <a:rPr lang="en-US" sz="2800"/>
              <a:t>n-</a:t>
            </a:r>
            <a:r>
              <a:rPr lang="ru-RU" sz="2800"/>
              <a:t>кортежем (</a:t>
            </a:r>
            <a:r>
              <a:rPr lang="en-US" sz="2800"/>
              <a:t>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длина вычисляется по теореме Пифагора: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250" y="5143500"/>
          <a:ext cx="40909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Формула" r:id="rId3" imgW="1511300" imgH="292100" progId="Equation.3">
                  <p:embed/>
                </p:oleObj>
              </mc:Choice>
              <mc:Fallback>
                <p:oleObj name="Формула" r:id="rId3" imgW="1511300" imgH="2921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143500"/>
                        <a:ext cx="4090988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9138"/>
            <a:ext cx="7772400" cy="2879725"/>
          </a:xfrm>
        </p:spPr>
        <p:txBody>
          <a:bodyPr/>
          <a:lstStyle/>
          <a:p>
            <a:pPr eaLnBrk="1" hangingPunct="1"/>
            <a:r>
              <a:rPr lang="ru-RU" sz="2800" b="1"/>
              <a:t>Единичный вектор</a:t>
            </a:r>
            <a:r>
              <a:rPr lang="ru-RU" sz="2800"/>
              <a:t> – это вектор, имеющий единичную длину</a:t>
            </a:r>
          </a:p>
          <a:p>
            <a:pPr eaLnBrk="1" hangingPunct="1"/>
            <a:r>
              <a:rPr lang="ru-RU" sz="2800" b="1"/>
              <a:t>Нормирование</a:t>
            </a:r>
            <a:r>
              <a:rPr lang="ru-RU" sz="2800"/>
              <a:t> – масштабирование ненулевого вектора </a:t>
            </a:r>
            <a:r>
              <a:rPr lang="en-US" sz="2800" b="1"/>
              <a:t>a</a:t>
            </a:r>
            <a:r>
              <a:rPr lang="ru-RU" sz="2800"/>
              <a:t> так, чтобы получить в результате единичный вектор</a:t>
            </a:r>
            <a:r>
              <a:rPr lang="en-US" sz="2800"/>
              <a:t> </a:t>
            </a:r>
            <a:r>
              <a:rPr lang="en-US" sz="2800" b="1">
                <a:cs typeface="Tahoma" pitchFamily="34" charset="0"/>
              </a:rPr>
              <a:t>â</a:t>
            </a:r>
            <a:r>
              <a:rPr lang="ru-RU" sz="2800"/>
              <a:t>, с тем же направлением, что и вектор </a:t>
            </a:r>
            <a:r>
              <a:rPr lang="en-US" sz="2800" b="1"/>
              <a:t>a</a:t>
            </a:r>
            <a:endParaRPr lang="ru-RU" sz="2800" b="1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41488" y="5013325"/>
          <a:ext cx="1484312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Формула" r:id="rId3" imgW="431613" imgH="444307" progId="Equation.3">
                  <p:embed/>
                </p:oleObj>
              </mc:Choice>
              <mc:Fallback>
                <p:oleObj name="Формула" r:id="rId3" imgW="431613" imgH="444307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5013325"/>
                        <a:ext cx="1484312" cy="152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795963" y="5229225"/>
          <a:ext cx="17700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Формула" r:id="rId5" imgW="482391" imgH="253890" progId="Equation.3">
                  <p:embed/>
                </p:oleObj>
              </mc:Choice>
              <mc:Fallback>
                <p:oleObj name="Формула" r:id="rId5" imgW="482391" imgH="25389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229225"/>
                        <a:ext cx="17700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573463"/>
          <a:ext cx="32385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Формула" r:id="rId3" imgW="1117600" imgH="431800" progId="Equation.3">
                  <p:embed/>
                </p:oleObj>
              </mc:Choice>
              <mc:Fallback>
                <p:oleObj name="Формула" r:id="rId3" imgW="1117600" imgH="4318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463"/>
                        <a:ext cx="3238500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1403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403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1403350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1403350" y="4581525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3563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1908175" y="29241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1403350" y="5035550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1403350" y="5176838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1403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2771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1835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2484438" y="4149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3789363"/>
          <a:ext cx="2519363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Формула" r:id="rId3" imgW="812447" imgH="241195" progId="Equation.3">
                  <p:embed/>
                </p:oleObj>
              </mc:Choice>
              <mc:Fallback>
                <p:oleObj name="Формула" r:id="rId3" imgW="812447" imgH="241195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89363"/>
                        <a:ext cx="2519363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 sz="2800"/>
              <a:t>Связь между знаком косинуса и углом: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&gt;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=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/>
              <a:t>cos(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) &lt; 0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>
                <a:cs typeface="Tahoma" pitchFamily="34" charset="0"/>
              </a:rPr>
              <a:t>|</a:t>
            </a:r>
            <a:r>
              <a:rPr lang="el-GR">
                <a:cs typeface="Tahoma" pitchFamily="34" charset="0"/>
              </a:rPr>
              <a:t>θ</a:t>
            </a:r>
            <a:r>
              <a:rPr lang="en-US">
                <a:cs typeface="Tahoma" pitchFamily="34" charset="0"/>
              </a:rPr>
              <a:t>|</a:t>
            </a:r>
            <a:r>
              <a:rPr lang="ru-RU">
                <a:cs typeface="Tahoma" pitchFamily="34" charset="0"/>
              </a:rPr>
              <a:t> </a:t>
            </a:r>
            <a:r>
              <a:rPr lang="en-US">
                <a:cs typeface="Tahoma" pitchFamily="34" charset="0"/>
              </a:rPr>
              <a:t>&gt; 90°</a:t>
            </a:r>
            <a:endParaRPr lang="ru-RU">
              <a:cs typeface="Tahoma" pitchFamily="34" charset="0"/>
            </a:endParaRPr>
          </a:p>
          <a:p>
            <a:pPr eaLnBrk="1" hangingPunct="1"/>
            <a:r>
              <a:rPr lang="ru-RU" sz="280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/>
              <a:t>Менее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/>
              <a:t>Ровно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en-US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/>
              <a:t>Более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, если </a:t>
            </a:r>
            <a:r>
              <a:rPr lang="en-US" b="1">
                <a:cs typeface="Tahoma" pitchFamily="34" charset="0"/>
              </a:rPr>
              <a:t>b </a:t>
            </a:r>
            <a:r>
              <a:rPr lang="ru-RU">
                <a:cs typeface="Tahoma" pitchFamily="34" charset="0"/>
              </a:rPr>
              <a:t>∙</a:t>
            </a:r>
            <a:r>
              <a:rPr lang="en-US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&lt; 0</a:t>
            </a:r>
            <a:endParaRPr lang="ru-RU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Описание объектов, источников света, виртуальных камер, сред (жидкости, газы, туман)</a:t>
            </a:r>
          </a:p>
          <a:p>
            <a:pPr eaLnBrk="1" hangingPunct="1"/>
            <a:r>
              <a:rPr lang="ru-RU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Два ненулевых вектора являются перпендикулярными (т.е. угол между ними равен 90</a:t>
            </a:r>
            <a:r>
              <a:rPr lang="en-US">
                <a:cs typeface="Tahoma" pitchFamily="34" charset="0"/>
              </a:rPr>
              <a:t>°</a:t>
            </a:r>
            <a:r>
              <a:rPr lang="ru-RU">
                <a:cs typeface="Tahoma" pitchFamily="34" charset="0"/>
              </a:rPr>
              <a:t>)</a:t>
            </a:r>
            <a:r>
              <a:rPr lang="ru-RU"/>
              <a:t>, если их скалярное произведение равно нулю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3635375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1331118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5650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4551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476375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40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Перп-скалярное произведение – произведение перпа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endParaRPr lang="ru-RU" b="1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/>
              <a:t>Свойства (доказать, используя определение 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┴</a:t>
            </a:r>
            <a:r>
              <a:rPr lang="ru-RU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ru-RU" b="1">
                <a:cs typeface="Tahoma" pitchFamily="34" charset="0"/>
              </a:rPr>
              <a:t> </a:t>
            </a:r>
            <a:r>
              <a:rPr lang="ru-RU">
                <a:cs typeface="Tahoma" pitchFamily="34" charset="0"/>
              </a:rPr>
              <a:t>=</a:t>
            </a:r>
            <a:r>
              <a:rPr lang="ru-RU" b="1">
                <a:cs typeface="Tahoma" pitchFamily="34" charset="0"/>
              </a:rPr>
              <a:t> </a:t>
            </a:r>
            <a:r>
              <a:rPr lang="en-US" b="1">
                <a:cs typeface="Tahoma" pitchFamily="34" charset="0"/>
              </a:rPr>
              <a:t>a</a:t>
            </a:r>
            <a:r>
              <a:rPr lang="en-US" baseline="-25000">
                <a:cs typeface="Tahoma" pitchFamily="34" charset="0"/>
              </a:rPr>
              <a:t>x</a:t>
            </a:r>
            <a:r>
              <a:rPr lang="en-US" b="1">
                <a:cs typeface="Tahoma" pitchFamily="34" charset="0"/>
              </a:rPr>
              <a:t>b</a:t>
            </a:r>
            <a:r>
              <a:rPr lang="en-US" baseline="-25000">
                <a:cs typeface="Tahoma" pitchFamily="34" charset="0"/>
              </a:rPr>
              <a:t>y</a:t>
            </a:r>
            <a:r>
              <a:rPr lang="en-US">
                <a:cs typeface="Tahoma" pitchFamily="34" charset="0"/>
              </a:rPr>
              <a:t> – </a:t>
            </a:r>
            <a:r>
              <a:rPr lang="en-US" b="1">
                <a:cs typeface="Tahoma" pitchFamily="34" charset="0"/>
              </a:rPr>
              <a:t>a</a:t>
            </a:r>
            <a:r>
              <a:rPr lang="en-US" baseline="-25000">
                <a:cs typeface="Tahoma" pitchFamily="34" charset="0"/>
              </a:rPr>
              <a:t>y</a:t>
            </a:r>
            <a:r>
              <a:rPr lang="en-US" b="1">
                <a:cs typeface="Tahoma" pitchFamily="34" charset="0"/>
              </a:rPr>
              <a:t>b</a:t>
            </a:r>
            <a:r>
              <a:rPr lang="en-US" baseline="-25000">
                <a:cs typeface="Tahoma" pitchFamily="34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/>
              <a:t>a </a:t>
            </a:r>
            <a:r>
              <a:rPr lang="en-US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|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┴|</a:t>
            </a:r>
            <a:r>
              <a:rPr lang="en-US" baseline="30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>
                <a:latin typeface="Arial" charset="0"/>
              </a:rPr>
              <a:t>|</a:t>
            </a:r>
            <a:r>
              <a:rPr lang="en-US" baseline="3000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a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 </a:t>
            </a:r>
            <a:r>
              <a:rPr lang="en-US">
                <a:cs typeface="Tahoma" pitchFamily="34" charset="0"/>
              </a:rPr>
              <a:t>= -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latin typeface="Arial" charset="0"/>
              </a:rPr>
              <a:t>┴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/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/>
            <a:r>
              <a:rPr lang="ru-RU" sz="2800"/>
              <a:t>В графических приложениях часто возникают 3 геометрических задачи</a:t>
            </a:r>
          </a:p>
          <a:p>
            <a:pPr lvl="1" eaLnBrk="1" hangingPunct="1"/>
            <a:r>
              <a:rPr lang="ru-RU"/>
              <a:t>Проецирование вектора на данный вектор</a:t>
            </a:r>
          </a:p>
          <a:p>
            <a:pPr lvl="1" eaLnBrk="1" hangingPunct="1"/>
            <a:r>
              <a:rPr lang="ru-RU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/>
              <a:t>Определение расстояния между точкой и прямой</a:t>
            </a:r>
          </a:p>
          <a:p>
            <a:pPr eaLnBrk="1" hangingPunct="1"/>
            <a:r>
              <a:rPr lang="ru-RU" sz="2800"/>
              <a:t>Использование перп-вектора и перп-скалярного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950913" y="45974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5524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2811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79838" y="4005263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?</a:t>
            </a:r>
            <a:endParaRPr lang="ru-R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p:graphicFrame>
        <p:nvGraphicFramePr>
          <p:cNvPr id="72729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468313" y="5445125"/>
          <a:ext cx="15097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Формула" r:id="rId3" imgW="558558" imgH="393529" progId="Equation.3">
                  <p:embed/>
                </p:oleObj>
              </mc:Choice>
              <mc:Fallback>
                <p:oleObj name="Формула" r:id="rId3" imgW="558558" imgH="393529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45125"/>
                        <a:ext cx="1509712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250825" y="4005263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71550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059113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979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1835150" y="350202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3348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116013" y="50133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348038" y="27813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2862263" y="3429000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187450" y="2852738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250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187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-153193" y="3688556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364163" y="1789113"/>
            <a:ext cx="3779837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</a:t>
            </a:r>
            <a:r>
              <a:rPr lang="ru-RU" dirty="0"/>
              <a:t> мы говорим, что вектор </a:t>
            </a:r>
            <a:r>
              <a:rPr lang="en-US" dirty="0"/>
              <a:t>c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 мы имеем: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258888" y="4365625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3708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492500" y="45085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5364163" y="6308725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┴ </a:t>
            </a:r>
            <a:r>
              <a:rPr lang="ru-RU"/>
              <a:t>∙</a:t>
            </a:r>
            <a:r>
              <a:rPr lang="en-US"/>
              <a:t> </a:t>
            </a:r>
            <a:r>
              <a:rPr lang="en-US" b="1"/>
              <a:t>v</a:t>
            </a:r>
            <a:r>
              <a:rPr lang="en-US"/>
              <a:t> = 0</a:t>
            </a:r>
            <a:endParaRPr lang="ru-RU"/>
          </a:p>
        </p:txBody>
      </p:sp>
      <p:graphicFrame>
        <p:nvGraphicFramePr>
          <p:cNvPr id="72731" name="Object 27"/>
          <p:cNvGraphicFramePr>
            <a:graphicFrameLocks noChangeAspect="1"/>
          </p:cNvGraphicFramePr>
          <p:nvPr/>
        </p:nvGraphicFramePr>
        <p:xfrm>
          <a:off x="2540000" y="5445125"/>
          <a:ext cx="17891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Формула" r:id="rId5" imgW="660113" imgH="393529" progId="Equation.3">
                  <p:embed/>
                </p:oleObj>
              </mc:Choice>
              <mc:Fallback>
                <p:oleObj name="Формула" r:id="rId5" imgW="660113" imgH="3935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445125"/>
                        <a:ext cx="178911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graphicFrame>
        <p:nvGraphicFramePr>
          <p:cNvPr id="75805" name="Object 29"/>
          <p:cNvGraphicFramePr>
            <a:graphicFrameLocks noGrp="1" noChangeAspect="1"/>
          </p:cNvGraphicFramePr>
          <p:nvPr>
            <p:ph idx="1"/>
          </p:nvPr>
        </p:nvGraphicFramePr>
        <p:xfrm>
          <a:off x="3492500" y="1700213"/>
          <a:ext cx="26955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Формула" r:id="rId3" imgW="1244600" imgH="469900" progId="Equation.3">
                  <p:embed/>
                </p:oleObj>
              </mc:Choice>
              <mc:Fallback>
                <p:oleObj name="Формула" r:id="rId3" imgW="1244600" imgH="4699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00213"/>
                        <a:ext cx="2695575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116013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1692275" y="3284538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4716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4572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032000" y="3086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6516688" y="2924175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4572000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4033838" y="5157788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4695825" y="2797175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3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735013" y="53181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1692275" y="3284538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3096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7380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6047582" y="4833144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1187450" y="4292600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5580063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2916238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7451725" y="4149725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6804025" y="1916113"/>
          <a:ext cx="2119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Формула" r:id="rId5" imgW="977476" imgH="203112" progId="Equation.3">
                  <p:embed/>
                </p:oleObj>
              </mc:Choice>
              <mc:Fallback>
                <p:oleObj name="Формула" r:id="rId5" imgW="977476" imgH="203112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916113"/>
                        <a:ext cx="21193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5724525" y="0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e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7451725" y="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724525" y="476250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724525" y="90805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16113"/>
            <a:ext cx="7127875" cy="4718050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Векторное произведение</a:t>
            </a:r>
            <a:r>
              <a:rPr lang="en-US" sz="2800"/>
              <a:t> (cross product, vector product)</a:t>
            </a:r>
            <a:r>
              <a:rPr lang="ru-RU" sz="2800"/>
              <a:t> двух векторов – вектор</a:t>
            </a:r>
          </a:p>
          <a:p>
            <a:pPr eaLnBrk="1" hangingPunct="1"/>
            <a:r>
              <a:rPr lang="ru-RU" sz="2800"/>
              <a:t>Векторное произведение двух трехмерных векторов равно: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13000" y="4149725"/>
          <a:ext cx="41021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Формула" r:id="rId3" imgW="1231900" imgH="736600" progId="Equation.3">
                  <p:embed/>
                </p:oleObj>
              </mc:Choice>
              <mc:Fallback>
                <p:oleObj name="Формула" r:id="rId3" imgW="1231900" imgH="736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49725"/>
                        <a:ext cx="4102100" cy="245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595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325813" y="3575050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7110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795963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5003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732588" y="4221163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659563" y="3860800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1384300" y="2581275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2268538" y="2997200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6300788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940425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7164388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endParaRPr lang="ru-RU" b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Любые 3 точки </a:t>
            </a:r>
            <a:r>
              <a:rPr lang="en-US" sz="2800"/>
              <a:t>P</a:t>
            </a:r>
            <a:r>
              <a:rPr lang="en-US" sz="2800" baseline="-25000"/>
              <a:t>1</a:t>
            </a:r>
            <a:r>
              <a:rPr lang="en-US" sz="2800"/>
              <a:t>, P</a:t>
            </a:r>
            <a:r>
              <a:rPr lang="en-US" sz="2800" baseline="-25000"/>
              <a:t>2</a:t>
            </a:r>
            <a:r>
              <a:rPr lang="en-US" sz="2800"/>
              <a:t>, P</a:t>
            </a:r>
            <a:r>
              <a:rPr lang="en-US" sz="2800" baseline="-25000"/>
              <a:t>3</a:t>
            </a:r>
            <a:r>
              <a:rPr lang="en-US" sz="2800"/>
              <a:t> </a:t>
            </a:r>
            <a:r>
              <a:rPr lang="ru-RU" sz="2800"/>
              <a:t>определяют единственную плоскость, если они не находятся на одной прямой</a:t>
            </a:r>
          </a:p>
          <a:p>
            <a:pPr eaLnBrk="1" hangingPunct="1">
              <a:lnSpc>
                <a:spcPct val="80000"/>
              </a:lnSpc>
            </a:pPr>
            <a:r>
              <a:rPr lang="ru-RU" sz="2800"/>
              <a:t>Нормаль к плоскости, проходящей через 3 заданные точки можно решить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Построим два вектора</a:t>
            </a:r>
            <a:r>
              <a:rPr lang="en-US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/>
              <a:t>a</a:t>
            </a:r>
            <a:r>
              <a:rPr lang="en-US" sz="2000"/>
              <a:t> = P</a:t>
            </a:r>
            <a:r>
              <a:rPr lang="en-US" baseline="-25000"/>
              <a:t>2</a:t>
            </a:r>
            <a:r>
              <a:rPr lang="en-US" sz="2000"/>
              <a:t> – 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ru-RU"/>
              <a:t>и </a:t>
            </a:r>
            <a:r>
              <a:rPr lang="en-US"/>
              <a:t>b</a:t>
            </a:r>
            <a:r>
              <a:rPr lang="en-US" sz="2000"/>
              <a:t> = P</a:t>
            </a:r>
            <a:r>
              <a:rPr lang="en-US" baseline="-25000"/>
              <a:t>3</a:t>
            </a:r>
            <a:r>
              <a:rPr lang="en-US" sz="2000"/>
              <a:t> – P</a:t>
            </a:r>
            <a:r>
              <a:rPr lang="en-US" baseline="-25000"/>
              <a:t>1</a:t>
            </a:r>
            <a:endParaRPr lang="en-US"/>
          </a:p>
          <a:p>
            <a:pPr lvl="1" eaLnBrk="1" hangingPunct="1">
              <a:lnSpc>
                <a:spcPct val="80000"/>
              </a:lnSpc>
            </a:pPr>
            <a:r>
              <a:rPr lang="ru-RU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/>
              <a:t>v</a:t>
            </a:r>
            <a:r>
              <a:rPr lang="en-US"/>
              <a:t> = (3, 1, -8)</a:t>
            </a:r>
            <a:r>
              <a:rPr lang="ru-RU"/>
              <a:t> 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ru-RU" sz="280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/>
            <a:r>
              <a:rPr lang="ru-RU" b="1"/>
              <a:t>Координатный фрейм</a:t>
            </a:r>
            <a:r>
              <a:rPr lang="ru-RU"/>
              <a:t> состоит из заданной точки </a:t>
            </a:r>
            <a:r>
              <a:rPr lang="en-US"/>
              <a:t>O, </a:t>
            </a:r>
            <a:r>
              <a:rPr lang="ru-RU"/>
              <a:t>называемой </a:t>
            </a:r>
            <a:r>
              <a:rPr lang="ru-RU" b="1"/>
              <a:t>началом отсчета</a:t>
            </a:r>
            <a:r>
              <a:rPr lang="ru-RU"/>
              <a:t> и трех взаимно перпендикулярных единичных векторов </a:t>
            </a:r>
            <a:r>
              <a:rPr lang="en-US"/>
              <a:t>a, b </a:t>
            </a:r>
            <a:r>
              <a:rPr lang="ru-RU"/>
              <a:t>и </a:t>
            </a:r>
            <a:r>
              <a:rPr lang="en-US"/>
              <a:t>c</a:t>
            </a:r>
          </a:p>
          <a:p>
            <a:pPr lvl="1" eaLnBrk="1" hangingPunct="1"/>
            <a:r>
              <a:rPr lang="ru-RU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2268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3276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1979613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3924300" y="4508500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2916238" y="5300663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4572000" y="4797425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4140200" y="3933825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1887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6948488" y="4578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3492500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4067175" y="38608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4264025" y="3733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2124075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392363" y="3517900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2268538" y="2060575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2268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0" y="2060575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0" y="4941888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563938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703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5724525" y="3644900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5724525" y="2924175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3924300" y="3933825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5724525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5219700" y="5373688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Полезно представлять точки и векторы с помощью </a:t>
            </a:r>
            <a:r>
              <a:rPr lang="ru-RU" b="1" i="1"/>
              <a:t>одного и того же</a:t>
            </a:r>
            <a:r>
              <a:rPr lang="ru-RU"/>
              <a:t> набора базовых объектов (</a:t>
            </a:r>
            <a:r>
              <a:rPr lang="en-US" b="1"/>
              <a:t>a</a:t>
            </a:r>
            <a:r>
              <a:rPr lang="en-US"/>
              <a:t>, </a:t>
            </a:r>
            <a:r>
              <a:rPr lang="en-US" b="1"/>
              <a:t>b</a:t>
            </a:r>
            <a:r>
              <a:rPr lang="en-US"/>
              <a:t>, </a:t>
            </a:r>
            <a:r>
              <a:rPr lang="en-US" b="1"/>
              <a:t>c</a:t>
            </a:r>
            <a:r>
              <a:rPr lang="en-US"/>
              <a:t>, O)</a:t>
            </a:r>
            <a:endParaRPr lang="ru-RU"/>
          </a:p>
          <a:p>
            <a:pPr lvl="1" eaLnBrk="1" hangingPunct="1">
              <a:lnSpc>
                <a:spcPct val="90000"/>
              </a:lnSpc>
            </a:pPr>
            <a:r>
              <a:rPr lang="ru-RU"/>
              <a:t>Вектору </a:t>
            </a:r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v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v</a:t>
            </a:r>
            <a:r>
              <a:rPr lang="en-US" baseline="-25000"/>
              <a:t>2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v</a:t>
            </a:r>
            <a:r>
              <a:rPr lang="en-US" baseline="-25000"/>
              <a:t>3</a:t>
            </a:r>
            <a:r>
              <a:rPr lang="en-US"/>
              <a:t>, 0)</a:t>
            </a:r>
            <a:endParaRPr lang="ru-RU" b="1"/>
          </a:p>
          <a:p>
            <a:pPr lvl="1" eaLnBrk="1" hangingPunct="1">
              <a:lnSpc>
                <a:spcPct val="90000"/>
              </a:lnSpc>
            </a:pPr>
            <a:r>
              <a:rPr lang="ru-RU"/>
              <a:t>Точке </a:t>
            </a:r>
            <a:r>
              <a:rPr lang="en-US"/>
              <a:t>P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r>
              <a:rPr lang="en-US"/>
              <a:t> </a:t>
            </a:r>
            <a:r>
              <a:rPr lang="ru-RU"/>
              <a:t>требуется четыре коэффициента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 b="1"/>
              <a:t>,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Четвертый компонент показывает, входит ли в в состав объекта начало отсчета </a:t>
            </a:r>
            <a:r>
              <a:rPr lang="en-US"/>
              <a:t>O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03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Формула" r:id="rId3" imgW="1155700" imgH="914400" progId="Equation.3">
                  <p:embed/>
                </p:oleObj>
              </mc:Choice>
              <mc:Fallback>
                <p:oleObj name="Формула" r:id="rId3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759325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Формула" r:id="rId5" imgW="1219200" imgH="914400" progId="Equation.3">
                  <p:embed/>
                </p:oleObj>
              </mc:Choice>
              <mc:Fallback>
                <p:oleObj name="Формула" r:id="rId5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827088" y="4957763"/>
            <a:ext cx="8137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Данные уравнения являются примерами </a:t>
            </a:r>
            <a:r>
              <a:rPr lang="ru-RU" b="1"/>
              <a:t>однородного представления</a:t>
            </a:r>
            <a:r>
              <a:rPr lang="ru-RU"/>
              <a:t> векторов и точек</a:t>
            </a:r>
          </a:p>
          <a:p>
            <a:r>
              <a:rPr lang="ru-RU"/>
              <a:t>Однородное представление позволяет сохранять различие между точками и векторами и предоставляет компактную запись при работе с афинными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243887" cy="501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Разность двух точек</a:t>
            </a:r>
            <a:r>
              <a:rPr lang="en-US" sz="2400"/>
              <a:t> </a:t>
            </a:r>
            <a:r>
              <a:rPr lang="ru-RU" sz="240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(</a:t>
            </a:r>
            <a:r>
              <a:rPr lang="en-US" sz="2000"/>
              <a:t>x,y,z,1) – (u,v,w,1) = (x-u,</a:t>
            </a:r>
            <a:r>
              <a:rPr lang="ru-RU" sz="2000"/>
              <a:t> </a:t>
            </a:r>
            <a:r>
              <a:rPr lang="en-US" sz="2000"/>
              <a:t>y-v, z-w, 0)</a:t>
            </a:r>
            <a:endParaRPr lang="ru-RU" sz="2000"/>
          </a:p>
          <a:p>
            <a:pPr eaLnBrk="1" hangingPunct="1">
              <a:lnSpc>
                <a:spcPct val="90000"/>
              </a:lnSpc>
            </a:pPr>
            <a:r>
              <a:rPr lang="ru-RU" sz="240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(</a:t>
            </a:r>
            <a:r>
              <a:rPr lang="en-US" sz="2000"/>
              <a:t>x,y,z,1) + (d,e,f,0) = (x+d, u+e, z+f,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(d,e,f,0)</a:t>
            </a:r>
            <a:r>
              <a:rPr lang="ru-RU" sz="2000"/>
              <a:t> + (</a:t>
            </a:r>
            <a:r>
              <a:rPr lang="en-US" sz="2000"/>
              <a:t>m,n,r,0) = (d+m, e+n, f+r,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3(</a:t>
            </a:r>
            <a:r>
              <a:rPr lang="en-US" sz="200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Для векторов </a:t>
            </a:r>
            <a:r>
              <a:rPr lang="en-US" sz="2000" b="1"/>
              <a:t>v</a:t>
            </a:r>
            <a:r>
              <a:rPr lang="en-US" sz="2000"/>
              <a:t>=(v</a:t>
            </a:r>
            <a:r>
              <a:rPr lang="en-US" sz="2000" baseline="-25000"/>
              <a:t>1</a:t>
            </a:r>
            <a:r>
              <a:rPr lang="en-US" sz="2000"/>
              <a:t>,v</a:t>
            </a:r>
            <a:r>
              <a:rPr lang="en-US" sz="2000" baseline="-25000"/>
              <a:t>2</a:t>
            </a:r>
            <a:r>
              <a:rPr lang="en-US" sz="2000"/>
              <a:t>,v</a:t>
            </a:r>
            <a:r>
              <a:rPr lang="en-US" sz="2000" baseline="-25000"/>
              <a:t>3</a:t>
            </a:r>
            <a:r>
              <a:rPr lang="en-US" sz="2000"/>
              <a:t>,0) </a:t>
            </a:r>
            <a:r>
              <a:rPr lang="ru-RU" sz="2000"/>
              <a:t>и </a:t>
            </a:r>
            <a:r>
              <a:rPr lang="en-US" sz="2000" b="1"/>
              <a:t>w</a:t>
            </a:r>
            <a:r>
              <a:rPr lang="en-US" sz="2000"/>
              <a:t>=(w</a:t>
            </a:r>
            <a:r>
              <a:rPr lang="en-US" sz="2000" baseline="-25000"/>
              <a:t>1</a:t>
            </a:r>
            <a:r>
              <a:rPr lang="en-US" sz="2000"/>
              <a:t>,w</a:t>
            </a:r>
            <a:r>
              <a:rPr lang="en-US" sz="2000" baseline="-25000"/>
              <a:t>2</a:t>
            </a:r>
            <a:r>
              <a:rPr lang="en-US" sz="2000"/>
              <a:t>,w</a:t>
            </a:r>
            <a:r>
              <a:rPr lang="en-US" sz="2000" baseline="-25000"/>
              <a:t>3</a:t>
            </a:r>
            <a:r>
              <a:rPr lang="en-US" sz="2000"/>
              <a:t>,0) </a:t>
            </a:r>
            <a:r>
              <a:rPr lang="ru-RU" sz="2000"/>
              <a:t>и произвольных скаляров </a:t>
            </a:r>
            <a:r>
              <a:rPr lang="en-US" sz="2000"/>
              <a:t>a </a:t>
            </a:r>
            <a:r>
              <a:rPr lang="ru-RU" sz="2000"/>
              <a:t>и </a:t>
            </a:r>
            <a:r>
              <a:rPr lang="en-US" sz="2000"/>
              <a:t>b </a:t>
            </a:r>
            <a:r>
              <a:rPr lang="ru-RU" sz="2000"/>
              <a:t>имеем</a:t>
            </a:r>
            <a:br>
              <a:rPr lang="en-US" sz="2000"/>
            </a:br>
            <a:r>
              <a:rPr lang="en-US" sz="2000"/>
              <a:t>a</a:t>
            </a:r>
            <a:r>
              <a:rPr lang="en-US" sz="2000" b="1"/>
              <a:t>v</a:t>
            </a:r>
            <a:r>
              <a:rPr lang="en-US" sz="2000"/>
              <a:t>+b</a:t>
            </a:r>
            <a:r>
              <a:rPr lang="en-US" sz="2000" b="1"/>
              <a:t>w</a:t>
            </a:r>
            <a:r>
              <a:rPr lang="en-US" sz="2000"/>
              <a:t>=(av</a:t>
            </a:r>
            <a:r>
              <a:rPr lang="en-US" sz="2000" baseline="-25000"/>
              <a:t>1</a:t>
            </a:r>
            <a:r>
              <a:rPr lang="en-US" sz="2000"/>
              <a:t>+bw</a:t>
            </a:r>
            <a:r>
              <a:rPr lang="en-US" sz="2000" baseline="-25000"/>
              <a:t>1</a:t>
            </a:r>
            <a:r>
              <a:rPr lang="en-US" sz="2000"/>
              <a:t>, av</a:t>
            </a:r>
            <a:r>
              <a:rPr lang="en-US" sz="2000" baseline="-25000"/>
              <a:t>2</a:t>
            </a:r>
            <a:r>
              <a:rPr lang="en-US" sz="2000"/>
              <a:t>+bw</a:t>
            </a:r>
            <a:r>
              <a:rPr lang="en-US" sz="2000" baseline="-25000"/>
              <a:t>2</a:t>
            </a:r>
            <a:r>
              <a:rPr lang="en-US" sz="2000"/>
              <a:t>, av</a:t>
            </a:r>
            <a:r>
              <a:rPr lang="en-US" sz="2000" baseline="-25000"/>
              <a:t>3</a:t>
            </a:r>
            <a:r>
              <a:rPr lang="en-US" sz="2000"/>
              <a:t>+bw</a:t>
            </a:r>
            <a:r>
              <a:rPr lang="en-US" sz="2000" baseline="-25000"/>
              <a:t>3</a:t>
            </a:r>
            <a:r>
              <a:rPr lang="en-US" sz="2000"/>
              <a:t>, 0), </a:t>
            </a:r>
            <a:r>
              <a:rPr lang="ru-RU" sz="2000"/>
              <a:t>что является вектором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/>
              <a:t>Рассмотрим формирование линейной комбинации двух точек</a:t>
            </a:r>
            <a:br>
              <a:rPr lang="en-US" sz="2800"/>
            </a:br>
            <a:r>
              <a:rPr lang="en-US" sz="2800"/>
              <a:t>P=(P</a:t>
            </a:r>
            <a:r>
              <a:rPr lang="en-US" sz="2800" baseline="-25000"/>
              <a:t>1</a:t>
            </a:r>
            <a:r>
              <a:rPr lang="en-US" sz="2800"/>
              <a:t>,P</a:t>
            </a:r>
            <a:r>
              <a:rPr lang="en-US" sz="2800" baseline="-25000"/>
              <a:t>2</a:t>
            </a:r>
            <a:r>
              <a:rPr lang="en-US" sz="2800"/>
              <a:t>,P</a:t>
            </a:r>
            <a:r>
              <a:rPr lang="en-US" sz="2800" baseline="-25000"/>
              <a:t>3</a:t>
            </a:r>
            <a:r>
              <a:rPr lang="en-US" sz="2800"/>
              <a:t>,1) </a:t>
            </a:r>
            <a:r>
              <a:rPr lang="ru-RU" sz="2800"/>
              <a:t>и </a:t>
            </a:r>
            <a:r>
              <a:rPr lang="en-US" sz="2800"/>
              <a:t>R=(R</a:t>
            </a:r>
            <a:r>
              <a:rPr lang="en-US" sz="2800" baseline="-25000"/>
              <a:t>1</a:t>
            </a:r>
            <a:r>
              <a:rPr lang="en-US" sz="2800"/>
              <a:t>,R</a:t>
            </a:r>
            <a:r>
              <a:rPr lang="en-US" sz="2800" baseline="-25000"/>
              <a:t>2</a:t>
            </a:r>
            <a:r>
              <a:rPr lang="en-US" sz="2800"/>
              <a:t>,R</a:t>
            </a:r>
            <a:r>
              <a:rPr lang="en-US" sz="2800" baseline="-25000"/>
              <a:t>3</a:t>
            </a:r>
            <a:r>
              <a:rPr lang="en-US" sz="2800"/>
              <a:t>,1)</a:t>
            </a:r>
            <a:r>
              <a:rPr lang="ru-RU" sz="2800"/>
              <a:t> со скалярами </a:t>
            </a:r>
            <a:r>
              <a:rPr lang="en-US" sz="2800"/>
              <a:t>f </a:t>
            </a:r>
            <a:r>
              <a:rPr lang="ru-RU" sz="2800"/>
              <a:t>и </a:t>
            </a:r>
            <a:r>
              <a:rPr lang="en-US" sz="280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>
                <a:latin typeface="Times New Roman" pitchFamily="18" charset="0"/>
              </a:rPr>
              <a:t>fP+gR=(fP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, fP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+gR</a:t>
            </a:r>
            <a:r>
              <a:rPr lang="en-US" i="1" baseline="-25000">
                <a:latin typeface="Times New Roman" pitchFamily="18" charset="0"/>
              </a:rPr>
              <a:t>3</a:t>
            </a:r>
            <a:r>
              <a:rPr lang="en-US" i="1">
                <a:latin typeface="Times New Roman" pitchFamily="18" charset="0"/>
              </a:rPr>
              <a:t>, f+g)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Результат является истинной точкой лишь в том случае, когда </a:t>
            </a:r>
            <a:r>
              <a:rPr lang="en-US" i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/>
              <a:t>Если сумма коэффициентов линейной равна 1, такая комбинация является аффинной, т.о.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Пусть дана линейная комбинация двух точек </a:t>
            </a:r>
            <a:r>
              <a:rPr lang="en-US" sz="2800" i="1">
                <a:latin typeface="Times New Roman" pitchFamily="18" charset="0"/>
              </a:rPr>
              <a:t>E=fP+gR,</a:t>
            </a:r>
            <a:r>
              <a:rPr lang="ru-RU" sz="2800" i="1">
                <a:latin typeface="Times New Roman" pitchFamily="18" charset="0"/>
              </a:rPr>
              <a:t> </a:t>
            </a:r>
            <a:r>
              <a:rPr lang="ru-RU" sz="2800">
                <a:latin typeface="Arial" charset="0"/>
              </a:rPr>
              <a:t>такая, что</a:t>
            </a:r>
            <a:r>
              <a:rPr lang="en-US" sz="2800" i="1">
                <a:latin typeface="Times New Roman" pitchFamily="18" charset="0"/>
              </a:rPr>
              <a:t> f+g≠</a:t>
            </a:r>
            <a:r>
              <a:rPr lang="en-US" sz="2800">
                <a:latin typeface="Times New Roman" pitchFamily="18" charset="0"/>
              </a:rPr>
              <a:t>0</a:t>
            </a:r>
            <a:endParaRPr lang="ru-RU" sz="28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P</a:t>
            </a:r>
            <a:r>
              <a:rPr lang="ru-RU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R</a:t>
            </a:r>
            <a:r>
              <a:rPr lang="en-US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>
                <a:latin typeface="Times New Roman" pitchFamily="18" charset="0"/>
                <a:cs typeface="Tahoma" pitchFamily="34" charset="0"/>
              </a:rPr>
              <a:t>E </a:t>
            </a:r>
            <a:r>
              <a:rPr lang="ru-RU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>
                <a:latin typeface="Times New Roman" pitchFamily="18" charset="0"/>
                <a:cs typeface="Tahoma" pitchFamily="34" charset="0"/>
              </a:rPr>
              <a:t>E’=E+</a:t>
            </a:r>
            <a:r>
              <a:rPr lang="en-US" b="1" i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>
                <a:latin typeface="Times New Roman" pitchFamily="18" charset="0"/>
                <a:cs typeface="Tahoma" pitchFamily="34" charset="0"/>
              </a:rPr>
              <a:t>, </a:t>
            </a:r>
            <a:r>
              <a:rPr lang="ru-RU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>
                <a:latin typeface="Times New Roman" pitchFamily="18" charset="0"/>
                <a:cs typeface="Tahoma" pitchFamily="34" charset="0"/>
              </a:rPr>
              <a:t>E’=fP + gR + (f+g)</a:t>
            </a:r>
            <a:r>
              <a:rPr lang="en-US" sz="2000" b="1" i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>
                <a:latin typeface="Times New Roman" pitchFamily="18" charset="0"/>
                <a:cs typeface="Tahoma" pitchFamily="34" charset="0"/>
              </a:rPr>
              <a:t>Иными словами, неаффинная комбинация точек в различных системах координат дает различные точки</a:t>
            </a:r>
            <a:endParaRPr lang="en-US" b="1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79937"/>
          </a:xfrm>
        </p:spPr>
        <p:txBody>
          <a:bodyPr/>
          <a:lstStyle/>
          <a:p>
            <a:pPr eaLnBrk="1" hangingPunct="1"/>
            <a:r>
              <a:rPr lang="ru-RU"/>
              <a:t>Рассмотрим формирование точки </a:t>
            </a:r>
            <a:r>
              <a:rPr lang="en-US"/>
              <a:t>P </a:t>
            </a:r>
            <a:r>
              <a:rPr lang="ru-RU"/>
              <a:t>как смещение точки </a:t>
            </a:r>
            <a:r>
              <a:rPr lang="en-US"/>
              <a:t>A </a:t>
            </a:r>
            <a:r>
              <a:rPr lang="ru-RU"/>
              <a:t>на вектор </a:t>
            </a:r>
            <a:r>
              <a:rPr lang="en-US" b="1"/>
              <a:t>v</a:t>
            </a:r>
            <a:r>
              <a:rPr lang="ru-RU"/>
              <a:t>, масштабированный скаляром </a:t>
            </a:r>
            <a:r>
              <a:rPr lang="en-US"/>
              <a:t>t</a:t>
            </a:r>
          </a:p>
          <a:p>
            <a:pPr lvl="1" eaLnBrk="1" hangingPunct="1"/>
            <a:r>
              <a:rPr lang="en-US"/>
              <a:t>P = A + t</a:t>
            </a:r>
            <a:r>
              <a:rPr lang="en-US" b="1"/>
              <a:t>v</a:t>
            </a:r>
          </a:p>
          <a:p>
            <a:pPr lvl="1" eaLnBrk="1" hangingPunct="1"/>
            <a:r>
              <a:rPr lang="ru-RU"/>
              <a:t>Пусть </a:t>
            </a:r>
            <a:r>
              <a:rPr lang="en-US" b="1"/>
              <a:t>v</a:t>
            </a:r>
            <a:r>
              <a:rPr lang="en-US"/>
              <a:t>=B-A, </a:t>
            </a:r>
            <a:r>
              <a:rPr lang="ru-RU"/>
              <a:t>тогда:</a:t>
            </a:r>
            <a:endParaRPr lang="en-US"/>
          </a:p>
          <a:p>
            <a:pPr lvl="1" eaLnBrk="1" hangingPunct="1"/>
            <a:r>
              <a:rPr lang="en-US"/>
              <a:t>P = A + t(B-A)</a:t>
            </a:r>
          </a:p>
          <a:p>
            <a:pPr lvl="1" eaLnBrk="1" hangingPunct="1"/>
            <a:r>
              <a:rPr lang="en-US"/>
              <a:t>P = tB + (1-t)A</a:t>
            </a:r>
          </a:p>
          <a:p>
            <a:pPr lvl="2" eaLnBrk="1" hangingPunct="1"/>
            <a:r>
              <a:rPr lang="ru-RU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166813" y="2239963"/>
            <a:ext cx="76533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>
                <a:latin typeface="Courier New" pitchFamily="49" charset="0"/>
              </a:rPr>
              <a:t>}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1166813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  <a:r>
              <a:rPr lang="en-US"/>
              <a:t> Tweening-</a:t>
            </a:r>
            <a:r>
              <a:rPr lang="ru-RU"/>
              <a:t>а геометрической фигуры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4" r:id="rId2" imgW="1828800" imgH="1828800"/>
        </mc:Choice>
        <mc:Fallback>
          <p:control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27313" y="2349500"/>
                  <a:ext cx="3810000" cy="3810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63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2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3059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4284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2484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084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/>
              <a:t>Система координат имеет точку </a:t>
            </a:r>
            <a:r>
              <a:rPr lang="ru-RU" b="1"/>
              <a:t>начала координат</a:t>
            </a:r>
            <a:r>
              <a:rPr lang="ru-RU"/>
              <a:t> и несколько </a:t>
            </a:r>
            <a:r>
              <a:rPr lang="ru-RU" b="1"/>
              <a:t>координатных осей</a:t>
            </a:r>
            <a:r>
              <a:rPr lang="ru-RU"/>
              <a:t>, обычно направленных под прямым углом друг к другу</a:t>
            </a:r>
            <a:endParaRPr lang="ru-RU" b="1"/>
          </a:p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Введение в преобразования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1547813" y="4581525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1116013" y="2924175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1116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3419475" y="3573463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3327400" y="5245100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735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5219700" y="616585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4716463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539750" y="2060575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1908175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4284663" y="2060575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1979613" y="3644900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3779838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5076825" y="2708275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2700338" y="4076700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3635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5795963" y="1916113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5292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8538" y="2276475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Пусть исходный 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Любое преобразование переводит каждую точку </a:t>
            </a:r>
            <a:r>
              <a:rPr lang="en-US"/>
              <a:t>P </a:t>
            </a:r>
            <a:r>
              <a:rPr lang="ru-RU"/>
              <a:t>в пространстве в новую точку </a:t>
            </a:r>
            <a:r>
              <a:rPr lang="en-US"/>
              <a:t>Q </a:t>
            </a:r>
            <a:r>
              <a:rPr lang="ru-RU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1403350" y="3860800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1403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900113" y="3860800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843213" y="59499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1619250" y="47974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2987675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1766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1835150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2843213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1908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4048125" y="2149475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4067175" y="3716338"/>
            <a:ext cx="47879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объекта осуществляется посредством преобразования каждой из его точек.</a:t>
            </a:r>
          </a:p>
          <a:p>
            <a:r>
              <a:rPr lang="ru-RU"/>
              <a:t>Для каждой точки используется та же самая функция </a:t>
            </a:r>
            <a:r>
              <a:rPr lang="en-US"/>
              <a:t>T()</a:t>
            </a:r>
            <a:endParaRPr lang="ru-RU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4119563" y="5389563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75988066"/>
              </p:ext>
            </p:extLst>
          </p:nvPr>
        </p:nvGraphicFramePr>
        <p:xfrm>
          <a:off x="427211" y="2916237"/>
          <a:ext cx="1006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Формула" r:id="rId3" imgW="583947" imgH="710891" progId="Equation.3">
                  <p:embed/>
                </p:oleObj>
              </mc:Choice>
              <mc:Fallback>
                <p:oleObj name="Формула" r:id="rId3" imgW="583947" imgH="710891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11" y="2916237"/>
                        <a:ext cx="10064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395288" y="2276475"/>
            <a:ext cx="84978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 любом двухмерном координатном фрейме точки </a:t>
            </a:r>
            <a:r>
              <a:rPr lang="en-US"/>
              <a:t>P </a:t>
            </a:r>
            <a:r>
              <a:rPr lang="ru-RU"/>
              <a:t>и </a:t>
            </a:r>
            <a:r>
              <a:rPr lang="en-US"/>
              <a:t>Q </a:t>
            </a:r>
            <a:r>
              <a:rPr lang="ru-RU"/>
              <a:t>имеют следующее представление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915068"/>
              </p:ext>
            </p:extLst>
          </p:nvPr>
        </p:nvGraphicFramePr>
        <p:xfrm>
          <a:off x="2119486" y="2916237"/>
          <a:ext cx="10731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Формула" r:id="rId5" imgW="622030" imgH="710891" progId="Equation.3">
                  <p:embed/>
                </p:oleObj>
              </mc:Choice>
              <mc:Fallback>
                <p:oleObj name="Формула" r:id="rId5" imgW="622030" imgH="71089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486" y="2916237"/>
                        <a:ext cx="107315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323850" y="4292600"/>
            <a:ext cx="8497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воздействует на представление координаты точки </a:t>
            </a:r>
            <a:r>
              <a:rPr lang="en-US" b="1"/>
              <a:t>P</a:t>
            </a:r>
            <a:r>
              <a:rPr lang="en-US"/>
              <a:t> </a:t>
            </a:r>
            <a:r>
              <a:rPr lang="ru-RU"/>
              <a:t>и дает представление точки </a:t>
            </a:r>
            <a:r>
              <a:rPr lang="en-US" b="1"/>
              <a:t>Q</a:t>
            </a:r>
            <a:r>
              <a:rPr lang="en-US"/>
              <a:t> </a:t>
            </a:r>
            <a:r>
              <a:rPr lang="ru-RU"/>
              <a:t>в соответствии с некоторой функцией </a:t>
            </a:r>
            <a:r>
              <a:rPr lang="en-US" b="1"/>
              <a:t>T</a:t>
            </a:r>
            <a:r>
              <a:rPr lang="ru-RU" b="1"/>
              <a:t>()</a:t>
            </a:r>
            <a:r>
              <a:rPr lang="en-US"/>
              <a:t>:</a:t>
            </a:r>
            <a:endParaRPr lang="ru-RU"/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23850" y="5084763"/>
          <a:ext cx="15525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Формула" r:id="rId7" imgW="901309" imgH="710891" progId="Equation.3">
                  <p:embed/>
                </p:oleObj>
              </mc:Choice>
              <mc:Fallback>
                <p:oleObj name="Формула" r:id="rId7" imgW="901309" imgH="7108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55257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219700" y="5373688"/>
          <a:ext cx="1027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Формула" r:id="rId9" imgW="596641" imgH="215806" progId="Equation.3">
                  <p:embed/>
                </p:oleObj>
              </mc:Choice>
              <mc:Fallback>
                <p:oleObj name="Формула" r:id="rId9" imgW="596641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373688"/>
                        <a:ext cx="1027113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195513" y="5445125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  <p:bldP spid="126987" grpId="0"/>
      <p:bldP spid="1269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 eaLnBrk="1" hangingPunct="1"/>
            <a:r>
              <a:rPr lang="ru-RU" dirty="0"/>
              <a:t>Сохраняется параллельность прямых</a:t>
            </a:r>
          </a:p>
          <a:p>
            <a:pPr lvl="1" eaLnBrk="1" hangingPunct="1"/>
            <a:r>
              <a:rPr lang="ru-RU" dirty="0"/>
              <a:t>Пересекающиеся прямые пересекаются</a:t>
            </a:r>
          </a:p>
          <a:p>
            <a:pPr lvl="1" eaLnBrk="1" hangingPunct="1"/>
            <a:r>
              <a:rPr lang="ru-RU" dirty="0"/>
              <a:t>Скрещивающиеся прямые скрещиваются</a:t>
            </a:r>
          </a:p>
          <a:p>
            <a:pPr eaLnBrk="1" hangingPunct="1"/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 eaLnBrk="1" hangingPunct="1"/>
            <a:r>
              <a:rPr lang="ru-RU" dirty="0"/>
              <a:t>Упрощают масштабирование, поворот, перенос изображений</a:t>
            </a:r>
          </a:p>
          <a:p>
            <a:pPr lvl="1" eaLnBrk="1" hangingPunct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11413" y="1916113"/>
            <a:ext cx="4656137" cy="4656137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p:graphicFrame>
        <p:nvGraphicFramePr>
          <p:cNvPr id="130055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428317"/>
              </p:ext>
            </p:extLst>
          </p:nvPr>
        </p:nvGraphicFramePr>
        <p:xfrm>
          <a:off x="1547664" y="4005064"/>
          <a:ext cx="4518931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Формула" r:id="rId3" imgW="1828800" imgH="711200" progId="Equation.3">
                  <p:embed/>
                </p:oleObj>
              </mc:Choice>
              <mc:Fallback>
                <p:oleObj name="Формула" r:id="rId3" imgW="18288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05064"/>
                        <a:ext cx="4518931" cy="175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98609"/>
            <a:ext cx="7772400" cy="1981200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692275" y="5949950"/>
            <a:ext cx="564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11</a:t>
            </a:r>
            <a:r>
              <a:rPr lang="en-US" dirty="0"/>
              <a:t>, m</a:t>
            </a:r>
            <a:r>
              <a:rPr lang="en-US" baseline="-25000" dirty="0"/>
              <a:t>12</a:t>
            </a:r>
            <a:r>
              <a:rPr lang="ru-RU" dirty="0"/>
              <a:t>, </a:t>
            </a:r>
            <a:r>
              <a:rPr lang="en-US" dirty="0"/>
              <a:t>m</a:t>
            </a:r>
            <a:r>
              <a:rPr lang="en-US" baseline="-25000" dirty="0"/>
              <a:t>13</a:t>
            </a:r>
            <a:r>
              <a:rPr lang="en-US" dirty="0"/>
              <a:t>, m</a:t>
            </a:r>
            <a:r>
              <a:rPr lang="en-US" baseline="-25000" dirty="0"/>
              <a:t>21</a:t>
            </a:r>
            <a:r>
              <a:rPr lang="en-US" dirty="0"/>
              <a:t>, m</a:t>
            </a:r>
            <a:r>
              <a:rPr lang="en-US" baseline="-25000" dirty="0"/>
              <a:t>22</a:t>
            </a:r>
            <a:r>
              <a:rPr lang="en-US" dirty="0"/>
              <a:t>, m</a:t>
            </a:r>
            <a:r>
              <a:rPr lang="en-US" baseline="-25000" dirty="0"/>
              <a:t>23</a:t>
            </a:r>
            <a:r>
              <a:rPr lang="en-US" dirty="0"/>
              <a:t> – </a:t>
            </a:r>
            <a:r>
              <a:rPr lang="ru-RU" dirty="0"/>
              <a:t>некоторые константы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5708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Для </a:t>
            </a:r>
            <a:r>
              <a:rPr lang="ru-RU" b="1"/>
              <a:t>любого аффинного преобразования</a:t>
            </a:r>
            <a:r>
              <a:rPr lang="ru-RU"/>
              <a:t> третья строка матрицы всегда равняется (0</a:t>
            </a:r>
            <a:r>
              <a:rPr lang="en-US"/>
              <a:t>, 0, 1)</a:t>
            </a:r>
            <a:endParaRPr lang="ru-RU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333904" y="4275273"/>
            <a:ext cx="70545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Аффинные преобразования могут применяться не только к точкам, но и к векторам</a:t>
            </a:r>
            <a:r>
              <a:rPr lang="en-US" dirty="0"/>
              <a:t>.</a:t>
            </a:r>
          </a:p>
          <a:p>
            <a:r>
              <a:rPr lang="ru-RU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147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7" y="5445224"/>
                <a:ext cx="7211143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27A592-3BC1-4D14-B959-8675B442640D}"/>
                  </a:ext>
                </a:extLst>
              </p:cNvPr>
              <p:cNvSpPr txBox="1"/>
              <p:nvPr/>
            </p:nvSpPr>
            <p:spPr>
              <a:xfrm>
                <a:off x="827584" y="2204864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27A592-3BC1-4D14-B959-8675B4426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04864"/>
                <a:ext cx="7488831" cy="990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2008188"/>
            <a:ext cx="7772400" cy="1627187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Перенос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699792" y="357301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4539496" y="2780928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3376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899592" y="3804838"/>
                <a:ext cx="7488831" cy="1848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804838"/>
                <a:ext cx="7488831" cy="1848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827585" y="3717032"/>
                <a:ext cx="6120680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5" y="3717032"/>
                <a:ext cx="6120680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2226729" y="3838872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1907704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1971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24" y="4984224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1916113"/>
            <a:ext cx="4891087" cy="4941887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2627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683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1951383" y="4077076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При сдвиг вдоль оси </a:t>
            </a:r>
            <a:r>
              <a:rPr lang="en-US" sz="2400"/>
              <a:t>x</a:t>
            </a:r>
            <a:r>
              <a:rPr lang="ru-RU" sz="2400"/>
              <a:t> координата </a:t>
            </a:r>
            <a:r>
              <a:rPr lang="en-US" sz="2400"/>
              <a:t>y </a:t>
            </a:r>
            <a:r>
              <a:rPr lang="ru-RU" sz="2400"/>
              <a:t>каждой точки остается неизменной, а координата </a:t>
            </a:r>
            <a:r>
              <a:rPr lang="en-US" sz="2400"/>
              <a:t>x </a:t>
            </a:r>
            <a:r>
              <a:rPr lang="ru-RU" sz="2400"/>
              <a:t>перемещается на величину, линейно возрастающую с ростом </a:t>
            </a:r>
            <a:r>
              <a:rPr lang="en-US" sz="2400"/>
              <a:t>y</a:t>
            </a:r>
          </a:p>
          <a:p>
            <a:pPr lvl="1" eaLnBrk="1" hangingPunct="1"/>
            <a:r>
              <a:rPr lang="ru-RU" sz="2000"/>
              <a:t>При сдвиге вдоль оси </a:t>
            </a:r>
            <a:r>
              <a:rPr lang="en-US" sz="2000"/>
              <a:t>y – </a:t>
            </a:r>
            <a:r>
              <a:rPr lang="ru-RU" sz="2000"/>
              <a:t>ситуация противоположная</a:t>
            </a:r>
          </a:p>
        </p:txBody>
      </p:sp>
      <p:graphicFrame>
        <p:nvGraphicFramePr>
          <p:cNvPr id="15155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6870568"/>
              </p:ext>
            </p:extLst>
          </p:nvPr>
        </p:nvGraphicFramePr>
        <p:xfrm>
          <a:off x="1358548" y="3998913"/>
          <a:ext cx="3732566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Формула" r:id="rId3" imgW="2247900" imgH="711200" progId="Equation.3">
                  <p:embed/>
                </p:oleObj>
              </mc:Choice>
              <mc:Fallback>
                <p:oleObj name="Формула" r:id="rId3" imgW="2247900" imgH="7112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8" y="3998913"/>
                        <a:ext cx="3732566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196641"/>
              </p:ext>
            </p:extLst>
          </p:nvPr>
        </p:nvGraphicFramePr>
        <p:xfrm>
          <a:off x="1358544" y="5373688"/>
          <a:ext cx="373257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Формула" r:id="rId5" imgW="2247900" imgH="711200" progId="Equation.3">
                  <p:embed/>
                </p:oleObj>
              </mc:Choice>
              <mc:Fallback>
                <p:oleObj name="Формула" r:id="rId5" imgW="2247900" imgH="71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44" y="5373688"/>
                        <a:ext cx="373257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343525" y="4310063"/>
            <a:ext cx="214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x</a:t>
            </a:r>
            <a:endParaRPr lang="ru-RU"/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5364163" y="5373688"/>
            <a:ext cx="2147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Сдвиг вдоль оси </a:t>
            </a:r>
            <a:r>
              <a:rPr lang="en-US"/>
              <a:t>y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/>
      <p:bldP spid="1515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323850" y="1916113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859338" y="1916113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323850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323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4859338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4859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0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Формула" r:id="rId3" imgW="2082800" imgH="482600" progId="Equation.3">
                  <p:embed/>
                </p:oleObj>
              </mc:Choice>
              <mc:Fallback>
                <p:oleObj name="Формула" r:id="rId3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50825" y="4797425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4343400" imgH="939800" progId="Equation.3">
                  <p:embed/>
                </p:oleObj>
              </mc:Choice>
              <mc:Fallback>
                <p:oleObj name="Equation" r:id="rId5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97425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4984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82231E0-D280-4C0A-8311-203AF40A0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080942"/>
              </p:ext>
            </p:extLst>
          </p:nvPr>
        </p:nvGraphicFramePr>
        <p:xfrm>
          <a:off x="3379750" y="4725144"/>
          <a:ext cx="2384500" cy="183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Формула" r:id="rId3" imgW="609600" imgH="469900" progId="Equation.3">
                  <p:embed/>
                </p:oleObj>
              </mc:Choice>
              <mc:Fallback>
                <p:oleObj name="Формула" r:id="rId3" imgW="609600" imgH="469900" progId="Equation.3">
                  <p:embed/>
                  <p:pic>
                    <p:nvPicPr>
                      <p:cNvPr id="15770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50" y="4725144"/>
                        <a:ext cx="2384500" cy="18380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Матрица размерностью </a:t>
            </a:r>
            <a:r>
              <a:rPr lang="en-US" sz="2400" dirty="0"/>
              <a:t>n </a:t>
            </a:r>
            <a:r>
              <a:rPr lang="ru-RU" sz="2400" dirty="0"/>
              <a:t>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отличен от нуля</a:t>
            </a:r>
            <a:r>
              <a:rPr lang="en-US" sz="2400" dirty="0"/>
              <a:t>. </a:t>
            </a:r>
            <a:r>
              <a:rPr lang="ru-RU" sz="2400" dirty="0"/>
              <a:t>В этом случае она имеет </a:t>
            </a:r>
            <a:r>
              <a:rPr lang="ru-RU" sz="2400" b="1" dirty="0"/>
              <a:t>обратную матрицу</a:t>
            </a:r>
            <a:r>
              <a:rPr lang="ru-RU" sz="2400" dirty="0"/>
              <a:t>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ru-RU" sz="2400" dirty="0"/>
              <a:t>, обладающую свойством:</a:t>
            </a:r>
            <a:endParaRPr lang="en-US" sz="2400" dirty="0"/>
          </a:p>
          <a:p>
            <a:pPr lvl="1" eaLnBrk="1" hangingPunct="1"/>
            <a:r>
              <a:rPr lang="en-US" sz="2000" dirty="0"/>
              <a:t>MM</a:t>
            </a:r>
            <a:r>
              <a:rPr lang="en-US" baseline="30000" dirty="0"/>
              <a:t>-1</a:t>
            </a:r>
            <a:r>
              <a:rPr lang="en-US" sz="2000" dirty="0"/>
              <a:t> = M</a:t>
            </a:r>
            <a:r>
              <a:rPr lang="en-US" baseline="30000" dirty="0"/>
              <a:t>-1</a:t>
            </a:r>
            <a:r>
              <a:rPr lang="en-US" sz="2000" dirty="0"/>
              <a:t>M = I</a:t>
            </a:r>
          </a:p>
          <a:p>
            <a:pPr lvl="1" eaLnBrk="1" hangingPunct="1"/>
            <a:r>
              <a:rPr lang="ru-RU" sz="2000" dirty="0"/>
              <a:t>Кроме того, </a:t>
            </a:r>
            <a:r>
              <a:rPr lang="en-US" sz="2000" dirty="0"/>
              <a:t>(AB)</a:t>
            </a:r>
            <a:r>
              <a:rPr lang="en-US" sz="2000" baseline="30000" dirty="0"/>
              <a:t>-1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</a:p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случае ее </a:t>
            </a:r>
            <a:r>
              <a:rPr lang="en-US" sz="2400" dirty="0" err="1"/>
              <a:t>ij</a:t>
            </a:r>
            <a:r>
              <a:rPr lang="en-US" sz="2400" dirty="0"/>
              <a:t>-</a:t>
            </a:r>
            <a:r>
              <a:rPr lang="ru-RU" sz="2400" dirty="0"/>
              <a:t>элемент равен: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323850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323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611188" y="4005263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339975" y="29972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3851275" y="4365625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684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2411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684213" y="3860800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735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268538" y="2565400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3995738" y="4149725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900113" y="27813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1908175" y="429260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3419475" y="29972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1835150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643438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188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5076825" y="2349500"/>
            <a:ext cx="38433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5004048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Формула" r:id="rId3" imgW="723586" imgH="431613" progId="Equation.3">
                  <p:embed/>
                </p:oleObj>
              </mc:Choice>
              <mc:Fallback>
                <p:oleObj name="Формула" r:id="rId3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1619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Формула" r:id="rId5" imgW="736600" imgH="431800" progId="Equation.3">
                  <p:embed/>
                </p:oleObj>
              </mc:Choice>
              <mc:Fallback>
                <p:oleObj name="Формула" r:id="rId5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3923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Формула" r:id="rId3" imgW="2819400" imgH="914400" progId="Equation.3">
                  <p:embed/>
                </p:oleObj>
              </mc:Choice>
              <mc:Fallback>
                <p:oleObj name="Формула" r:id="rId3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251520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Формула" r:id="rId5" imgW="1778000" imgH="914400" progId="Equation.3">
                  <p:embed/>
                </p:oleObj>
              </mc:Choice>
              <mc:Fallback>
                <p:oleObj name="Формула" r:id="rId5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1619250" y="3765721"/>
          <a:ext cx="3384798" cy="21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Формула" r:id="rId3" imgW="1447800" imgH="914400" progId="Equation.3">
                  <p:embed/>
                </p:oleObj>
              </mc:Choice>
              <mc:Fallback>
                <p:oleObj name="Формула" r:id="rId3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5721"/>
                        <a:ext cx="3384798" cy="21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Формула" r:id="rId3" imgW="1257300" imgH="914400" progId="Equation.3">
                  <p:embed/>
                </p:oleObj>
              </mc:Choice>
              <mc:Fallback>
                <p:oleObj name="Формула" r:id="rId3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4335463" y="4449763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3032</TotalTime>
  <Words>5414</Words>
  <Application>Microsoft Office PowerPoint</Application>
  <PresentationFormat>Экран (4:3)</PresentationFormat>
  <Paragraphs>774</Paragraphs>
  <Slides>150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150</vt:i4>
      </vt:variant>
    </vt:vector>
  </HeadingPairs>
  <TitlesOfParts>
    <vt:vector size="164" baseType="lpstr">
      <vt:lpstr>Arial</vt:lpstr>
      <vt:lpstr>Calibri</vt:lpstr>
      <vt:lpstr>Cambria Math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Поток</vt:lpstr>
      <vt:lpstr>Формула</vt:lpstr>
      <vt:lpstr>Equation</vt:lpstr>
      <vt:lpstr>Диаграмма</vt:lpstr>
      <vt:lpstr>Векторная графика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геометрической фигуры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Перенос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Alexey Malov</cp:lastModifiedBy>
  <cp:revision>300</cp:revision>
  <dcterms:created xsi:type="dcterms:W3CDTF">2006-10-11T18:13:04Z</dcterms:created>
  <dcterms:modified xsi:type="dcterms:W3CDTF">2022-03-22T20:54:48Z</dcterms:modified>
</cp:coreProperties>
</file>