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412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4" r:id="rId70"/>
    <p:sldId id="323" r:id="rId71"/>
    <p:sldId id="413" r:id="rId72"/>
    <p:sldId id="405" r:id="rId73"/>
    <p:sldId id="325" r:id="rId74"/>
    <p:sldId id="326" r:id="rId75"/>
    <p:sldId id="327" r:id="rId76"/>
    <p:sldId id="328" r:id="rId77"/>
    <p:sldId id="407" r:id="rId78"/>
    <p:sldId id="414" r:id="rId79"/>
    <p:sldId id="406" r:id="rId80"/>
    <p:sldId id="329" r:id="rId81"/>
    <p:sldId id="408" r:id="rId82"/>
    <p:sldId id="332" r:id="rId83"/>
    <p:sldId id="409" r:id="rId84"/>
    <p:sldId id="334" r:id="rId85"/>
    <p:sldId id="335" r:id="rId86"/>
    <p:sldId id="336" r:id="rId87"/>
    <p:sldId id="338" r:id="rId88"/>
    <p:sldId id="337" r:id="rId89"/>
    <p:sldId id="415" r:id="rId90"/>
    <p:sldId id="339" r:id="rId91"/>
    <p:sldId id="340" r:id="rId92"/>
    <p:sldId id="341" r:id="rId93"/>
    <p:sldId id="342" r:id="rId94"/>
    <p:sldId id="343" r:id="rId95"/>
    <p:sldId id="411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410" r:id="rId109"/>
    <p:sldId id="356" r:id="rId110"/>
    <p:sldId id="357" r:id="rId111"/>
    <p:sldId id="358" r:id="rId112"/>
    <p:sldId id="359" r:id="rId113"/>
    <p:sldId id="360" r:id="rId114"/>
    <p:sldId id="362" r:id="rId115"/>
    <p:sldId id="361" r:id="rId116"/>
    <p:sldId id="363" r:id="rId117"/>
    <p:sldId id="364" r:id="rId118"/>
    <p:sldId id="365" r:id="rId119"/>
    <p:sldId id="366" r:id="rId120"/>
    <p:sldId id="368" r:id="rId121"/>
    <p:sldId id="369" r:id="rId122"/>
    <p:sldId id="370" r:id="rId123"/>
    <p:sldId id="371" r:id="rId124"/>
    <p:sldId id="373" r:id="rId125"/>
    <p:sldId id="375" r:id="rId126"/>
    <p:sldId id="374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1" r:id="rId152"/>
    <p:sldId id="402" r:id="rId153"/>
    <p:sldId id="403" r:id="rId154"/>
    <p:sldId id="404" r:id="rId155"/>
  </p:sldIdLst>
  <p:sldSz cx="9144000" cy="6858000" type="screen4x3"/>
  <p:notesSz cx="6858000" cy="9144000"/>
  <p:custDataLst>
    <p:tags r:id="rId15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333333"/>
    <a:srgbClr val="9999FF"/>
    <a:srgbClr val="E1DD37"/>
    <a:srgbClr val="DDDDDD"/>
    <a:srgbClr val="C0C0C0"/>
    <a:srgbClr val="535E46"/>
    <a:srgbClr val="A4B195"/>
    <a:srgbClr val="74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 autoAdjust="0"/>
    <p:restoredTop sz="81992" autoAdjust="0"/>
  </p:normalViewPr>
  <p:slideViewPr>
    <p:cSldViewPr>
      <p:cViewPr varScale="1">
        <p:scale>
          <a:sx n="61" d="100"/>
          <a:sy n="61" d="100"/>
        </p:scale>
        <p:origin x="898" y="53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118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119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0D449-EAD9-4F0D-B0F0-8B57520F57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22455-0021-446E-950A-28A188FB95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51646-46B6-414A-A0A7-0392DDF866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94C4D-0FD4-4186-B9FE-48BAFD3811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9F406-8601-43E8-BD3B-E4BB789FB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3377E-1D6C-429B-8731-660B65875F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BE34C-8A3A-4B22-BF13-9C5871A41D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C8388-D50C-4F44-9073-F978E6C952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C7358-C33D-45F7-8C08-7E7647E1F6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684A-D0A3-4FE5-885B-51EF10D8E7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5D98B-118F-419E-9F57-BF8B338926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710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710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4711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7" r:id="rId2"/>
    <p:sldLayoutId id="214748371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8" r:id="rId9"/>
    <p:sldLayoutId id="2147483713" r:id="rId10"/>
    <p:sldLayoutId id="2147483714" r:id="rId11"/>
    <p:sldLayoutId id="214748371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59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25.bin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71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35.bin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40.bin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43.bin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wmf"/><Relationship Id="rId4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24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Relationship Id="rId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8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0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2.bin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4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Векторная графика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1050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4427538" y="1844675"/>
            <a:ext cx="4340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2411760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1619250" y="3765721"/>
          <a:ext cx="3384798" cy="213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47800" imgH="914400" progId="Equation.3">
                  <p:embed/>
                </p:oleObj>
              </mc:Choice>
              <mc:Fallback>
                <p:oleObj name="Формула" r:id="rId2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65721"/>
                        <a:ext cx="3384798" cy="213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257300" imgH="914400" progId="Equation.3">
                  <p:embed/>
                </p:oleObj>
              </mc:Choice>
              <mc:Fallback>
                <p:oleObj name="Формула" r:id="rId2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4335463" y="4449763"/>
            <a:ext cx="2845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4211638" y="22050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2195513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4211638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2268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6227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4284663" y="2133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2628900" y="4651375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2916238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2916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3059113" y="4508500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3400425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2771775" y="4076700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5435600" y="4508500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5364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5651500" y="4941888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5508625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6011863" y="45085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5003800" y="41497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3635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3563938" y="3500438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3132138" y="3213100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4932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01467"/>
              </p:ext>
            </p:extLst>
          </p:nvPr>
        </p:nvGraphicFramePr>
        <p:xfrm>
          <a:off x="280727" y="4036486"/>
          <a:ext cx="2850802" cy="169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536700" imgH="914400" progId="Equation.3">
                  <p:embed/>
                </p:oleObj>
              </mc:Choice>
              <mc:Fallback>
                <p:oleObj name="Формула" r:id="rId2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27" y="4036486"/>
                        <a:ext cx="2850802" cy="1696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3032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549400" imgH="914400" progId="Equation.3">
                  <p:embed/>
                </p:oleObj>
              </mc:Choice>
              <mc:Fallback>
                <p:oleObj name="Формула" r:id="rId4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98484"/>
              </p:ext>
            </p:extLst>
          </p:nvPr>
        </p:nvGraphicFramePr>
        <p:xfrm>
          <a:off x="6038831" y="3933825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36700" imgH="914400" progId="Equation.3">
                  <p:embed/>
                </p:oleObj>
              </mc:Choice>
              <mc:Fallback>
                <p:oleObj name="Формула" r:id="rId6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31" y="3933825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1258887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672808" imgH="431613" progId="Equation.3">
                  <p:embed/>
                </p:oleObj>
              </mc:Choice>
              <mc:Fallback>
                <p:oleObj name="Формула" r:id="rId8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043608" y="4959232"/>
            <a:ext cx="677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1194847" y="4144729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900" imgH="241300" progId="Equation.3">
                  <p:embed/>
                </p:oleObj>
              </mc:Choice>
              <mc:Fallback>
                <p:oleObj name="Формула" r:id="rId2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847" y="4144729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22050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133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4323619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211638" y="4357688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548452" y="2492897"/>
          <a:ext cx="8271698" cy="188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127500" imgH="939800" progId="Equation.3">
                  <p:embed/>
                </p:oleObj>
              </mc:Choice>
              <mc:Fallback>
                <p:oleObj name="Формула" r:id="rId2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52" y="2492897"/>
                        <a:ext cx="8271698" cy="1883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1475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27100" imgH="939800" progId="Equation.3">
                  <p:embed/>
                </p:oleObj>
              </mc:Choice>
              <mc:Fallback>
                <p:oleObj name="Формула" r:id="rId4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Обзор векторов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7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54200" imgH="914400" progId="Equation.3">
                  <p:embed/>
                </p:oleObj>
              </mc:Choice>
              <mc:Fallback>
                <p:oleObj name="Формула" r:id="rId2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900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095500" imgH="812800" progId="Equation.3">
                  <p:embed/>
                </p:oleObj>
              </mc:Choice>
              <mc:Fallback>
                <p:oleObj name="Формула" r:id="rId4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6156325" y="4365625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27000" imgH="1307880" progId="Equation.3">
                  <p:embed/>
                </p:oleObj>
              </mc:Choice>
              <mc:Fallback>
                <p:oleObj name="Формула" r:id="rId6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365625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1043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592138" y="4813300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5940425" y="3860800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4165599" y="3773487"/>
          <a:ext cx="1670957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12447" imgH="710891" progId="Equation.3">
                  <p:embed/>
                </p:oleObj>
              </mc:Choice>
              <mc:Fallback>
                <p:oleObj name="Формула" r:id="rId2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599" y="3773487"/>
                        <a:ext cx="1670957" cy="1462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2700338" y="501332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395288" y="3141663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1473200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1706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1558925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2741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2411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1692275" y="4502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1487488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-4958610">
            <a:off x="1082675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2160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1216025" y="45942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395288" y="63087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1116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2916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2389111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/>
              <a:t>j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651000" imgH="711200" progId="Equation.3">
                  <p:embed/>
                </p:oleObj>
              </mc:Choice>
              <mc:Fallback>
                <p:oleObj name="Формула" r:id="rId3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611188" y="4292600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684213" y="5373688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31913" y="1844675"/>
            <a:ext cx="7561262" cy="1368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Рисование трехмерных сцен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2400300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2563813" y="2168525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2555875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3911600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4127500" y="4440238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2484438" y="2060575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2452688" y="2079625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2555875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4427538" y="3213100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3059113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4427538" y="5229225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3111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4572000" y="32131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6227763" y="544512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2547938" y="2168525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2560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447675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7596188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1044575" y="3284538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5853113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6877050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4859338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2484438" y="3517900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2478088" y="3084513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9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1258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611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1189038" y="1844675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250825" y="2420938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3348038" y="3068638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3348038" y="3465513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2961482" y="2564606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257175" y="2447925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250825" y="2420938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6011863" y="3644900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6011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257174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2963069" y="2566194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250825" y="2420938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7019925" y="23495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4500563" y="2060575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6516688" y="2565400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3563938" y="2276475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5676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4859338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1071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1187450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1835150" y="5661025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1836738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395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3779838" y="5678488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 – это направленный отрезок</a:t>
            </a:r>
          </a:p>
          <a:p>
            <a:pPr lvl="1" eaLnBrk="1" hangingPunct="1"/>
            <a:r>
              <a:rPr lang="ru-RU"/>
              <a:t>Объект, имеющий </a:t>
            </a:r>
            <a:r>
              <a:rPr lang="ru-RU" b="1"/>
              <a:t>длину</a:t>
            </a:r>
            <a:r>
              <a:rPr lang="ru-RU"/>
              <a:t> и </a:t>
            </a:r>
            <a:r>
              <a:rPr lang="ru-RU" b="1"/>
              <a:t>направление</a:t>
            </a:r>
          </a:p>
          <a:p>
            <a:pPr lvl="1" eaLnBrk="1" hangingPunct="1"/>
            <a:r>
              <a:rPr lang="ru-RU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4427538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5508625" y="4437063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6084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792162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4427538" y="30686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2627313" y="5300663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1166813" y="6397625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2916238" y="2349500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2051050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4283075" y="3959225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3130550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4283075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9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2051050" y="4194175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827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230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1114425" y="635317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2122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3182938" y="593725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5580063" y="570547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3995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2058988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2055813" y="4410075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3240088" y="4949825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4462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1979613" y="55610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466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1114425" y="4121150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6084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3465513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3233738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3419475" y="5053013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4067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1243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9388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1895475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6294438" y="4516438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7389813" y="5157788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7504113" y="48133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7380288" y="5235575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6156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5724525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6084888" y="4721225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8027988" y="5372100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7453313" y="3429000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827088" y="2060575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6804025" y="48688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8316913" y="51562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5448300" y="4659313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5632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5940425" y="4940300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5613400" y="3284538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5992813" y="58928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6877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6877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6927850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4572000" y="4724400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5435600" y="5900738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800100" y="2819400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5451475" y="5900738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3986213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5451475" y="4773613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4494213" y="5900738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4025900" y="5461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4718050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5507038" y="46609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5453063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5454650" y="4943475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6382544" y="5364956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7339013" y="5900738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5395913" y="5843588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1116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1187450" y="3213100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1705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1187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1187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611188" y="2636838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323850" y="3213100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1187450" y="2349500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2747963" y="4773613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468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1476375" y="23495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684213" y="23495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1908175" y="2349500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1258888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3132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4716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3132138" y="1844675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4494213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6550025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6588125" y="4365625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683568" y="2638540"/>
                <a:ext cx="8003232" cy="3933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38540"/>
                <a:ext cx="8003232" cy="3933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3203575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3000375" y="3165475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3348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1619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7419975" y="4768850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682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9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60113" imgH="431613" progId="Equation.3">
                  <p:embed/>
                </p:oleObj>
              </mc:Choice>
              <mc:Fallback>
                <p:oleObj name="Формула" r:id="rId2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9388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1644650" y="2516188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687388" y="3643313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219075" y="32035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911225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1700213" y="2403475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1589088" y="3586163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1581150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1581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1685925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1763713" y="3571875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1799431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1619250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5364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3006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3008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5364163" y="5013325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6661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5076825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7596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6661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8512175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6300788" y="4292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7380288" y="57340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6227763" y="5013325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468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1331913" y="45815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2941638" y="30940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6280150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-2517708">
            <a:off x="4937125" y="1890713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5056188" y="4092575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5435600" y="2924175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5003800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3119438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1631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5816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2195513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61669" imgH="431613" progId="Equation.3">
                  <p:embed/>
                </p:oleObj>
              </mc:Choice>
              <mc:Fallback>
                <p:oleObj name="Формула" r:id="rId4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1835150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72808" imgH="444307" progId="Equation.3">
                  <p:embed/>
                </p:oleObj>
              </mc:Choice>
              <mc:Fallback>
                <p:oleObj name="Формула" r:id="rId6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3635375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762000" imgH="457200" progId="Equation.3">
                  <p:embed/>
                </p:oleObj>
              </mc:Choice>
              <mc:Fallback>
                <p:oleObj name="Формула" r:id="rId8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2957513" y="3338513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6011863" y="3355975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6300788" y="2276475"/>
            <a:ext cx="2016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5338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5364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5292725" y="2924175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87313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0" y="6308725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7596188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2987675" y="3933825"/>
            <a:ext cx="184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3348038" y="2924175"/>
            <a:ext cx="184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1403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1403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1892300" y="4481513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1836738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3060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1889125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3132138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2413000" y="45815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3419475" y="5876925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971550" y="37163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3708400" y="2997200"/>
            <a:ext cx="50514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/>
              <a:t>v</a:t>
            </a:r>
            <a:r>
              <a:rPr lang="en-US"/>
              <a:t> = Q – P</a:t>
            </a:r>
            <a:endParaRPr lang="ru-RU"/>
          </a:p>
          <a:p>
            <a:pPr lvl="1">
              <a:buFontTx/>
              <a:buChar char="•"/>
            </a:pPr>
            <a:r>
              <a:rPr lang="ru-RU" i="1"/>
              <a:t>Разность точки и точки есть </a:t>
            </a:r>
            <a:r>
              <a:rPr lang="ru-RU" b="1" i="1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3708400" y="4325938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получена путем перемещения точки </a:t>
            </a:r>
            <a:r>
              <a:rPr lang="en-US"/>
              <a:t>P </a:t>
            </a:r>
            <a:r>
              <a:rPr lang="ru-RU"/>
              <a:t>на вектор </a:t>
            </a:r>
            <a:r>
              <a:rPr lang="en-US" b="1"/>
              <a:t>v</a:t>
            </a:r>
          </a:p>
          <a:p>
            <a:pPr lvl="1">
              <a:buFontTx/>
              <a:buChar char="•"/>
            </a:pPr>
            <a:r>
              <a:rPr lang="en-US"/>
              <a:t>Q = P + </a:t>
            </a:r>
            <a:r>
              <a:rPr lang="en-US" b="1"/>
              <a:t>v</a:t>
            </a:r>
            <a:endParaRPr lang="en-US"/>
          </a:p>
          <a:p>
            <a:pPr lvl="1">
              <a:buFontTx/>
              <a:buChar char="•"/>
            </a:pPr>
            <a:r>
              <a:rPr lang="ru-RU" i="1"/>
              <a:t>Сумма точки и вектора есть </a:t>
            </a:r>
            <a:r>
              <a:rPr lang="ru-RU" b="1" i="1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1095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539750" y="4581525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539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2484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539750" y="3322638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2484438" y="3327400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2484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468313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2843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663575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3059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3708400" y="328453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1476375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2555875" y="2349500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2460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3635375" y="1557338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2555875" y="3213100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2555875" y="3500438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1763713" y="2595563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1042988" y="2420938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1476375" y="39338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2627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5003800" y="2060575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827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4787900" y="6308725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3851275" y="6021388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2916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5076825" y="4076700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2916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2555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682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4284663" y="4365625"/>
          <a:ext cx="1511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39392" imgH="304668" progId="Equation.3">
                  <p:embed/>
                </p:oleObj>
              </mc:Choice>
              <mc:Fallback>
                <p:oleObj name="Формула" r:id="rId2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365625"/>
                        <a:ext cx="15113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9388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1644650" y="2516188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687388" y="3643313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219075" y="32035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911225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1700213" y="2403475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1589088" y="3586163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1581150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1581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1685925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1763713" y="3571875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1654969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2941638" y="30940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2957513" y="3338513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2700338" y="1989138"/>
            <a:ext cx="615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1619250" y="2708275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4284663" y="3090863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5580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4335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5651500" y="2924175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2916238" y="2212975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4211638" y="3933825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Расстояние от точки </a:t>
            </a:r>
            <a:r>
              <a:rPr lang="en-US"/>
              <a:t>P </a:t>
            </a:r>
            <a:r>
              <a:rPr lang="ru-RU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250825" y="5229225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Извлечение квадратных корней – довольно дорогостоящая операция, поэтому для </a:t>
            </a:r>
            <a:r>
              <a:rPr lang="ru-RU" b="1" dirty="0"/>
              <a:t>оценки расстояния</a:t>
            </a:r>
            <a:r>
              <a:rPr lang="ru-RU" dirty="0"/>
              <a:t> от точки </a:t>
            </a:r>
            <a:r>
              <a:rPr lang="en-US" dirty="0"/>
              <a:t>P </a:t>
            </a:r>
            <a:r>
              <a:rPr lang="ru-RU" dirty="0"/>
              <a:t>до глаза вычисляют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5" grpId="0" animBg="1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более дальней из них соответствует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p:graphicFrame>
        <p:nvGraphicFramePr>
          <p:cNvPr id="262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133600"/>
          <a:ext cx="55451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425700" imgH="482600" progId="Equation.3">
                  <p:embed/>
                </p:oleObj>
              </mc:Choice>
              <mc:Fallback>
                <p:oleObj name="Формула" r:id="rId2" imgW="2425700" imgH="4826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554513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187450" y="3284538"/>
            <a:ext cx="779621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 – </a:t>
            </a:r>
            <a:r>
              <a:rPr lang="ru-RU" sz="1600"/>
              <a:t>некоторые константы</a:t>
            </a:r>
          </a:p>
          <a:p>
            <a:endParaRPr lang="ru-RU" sz="1600"/>
          </a:p>
          <a:p>
            <a:r>
              <a:rPr lang="ru-RU" sz="1600"/>
              <a:t>Удачным решением было бы выбрать </a:t>
            </a:r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</a:t>
            </a:r>
            <a:r>
              <a:rPr lang="ru-RU" sz="1600"/>
              <a:t> таким образом, чтобы значение псевдоглубины изменялось в пределах -1 до +1:</a:t>
            </a:r>
          </a:p>
          <a:p>
            <a:r>
              <a:rPr lang="en-US" sz="1600"/>
              <a:t>z* = -1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-N</a:t>
            </a:r>
          </a:p>
          <a:p>
            <a:r>
              <a:rPr lang="en-US" sz="1600"/>
              <a:t>z* = +1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-F</a:t>
            </a:r>
          </a:p>
          <a:p>
            <a:r>
              <a:rPr lang="en-US" sz="1600"/>
              <a:t>N – </a:t>
            </a:r>
            <a:r>
              <a:rPr lang="ru-RU" sz="1600"/>
              <a:t>расстояние до ближней плоскости проецирования</a:t>
            </a:r>
          </a:p>
          <a:p>
            <a:r>
              <a:rPr lang="en-US" sz="1600"/>
              <a:t>F – </a:t>
            </a:r>
            <a:r>
              <a:rPr lang="ru-RU" sz="1600"/>
              <a:t>расстояние до дальней плоскости проецирования</a:t>
            </a:r>
          </a:p>
          <a:p>
            <a:endParaRPr lang="ru-RU" sz="1600"/>
          </a:p>
          <a:p>
            <a:r>
              <a:rPr lang="ru-RU" sz="1600"/>
              <a:t>В этом случае: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1258888" y="5957888"/>
          <a:ext cx="1800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87058" imgH="393529" progId="Equation.3">
                  <p:embed/>
                </p:oleObj>
              </mc:Choice>
              <mc:Fallback>
                <p:oleObj name="Формула" r:id="rId4" imgW="787058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57888"/>
                        <a:ext cx="1800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4657725" y="5957888"/>
          <a:ext cx="15970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98197" imgH="393529" progId="Equation.3">
                  <p:embed/>
                </p:oleObj>
              </mc:Choice>
              <mc:Fallback>
                <p:oleObj name="Формула" r:id="rId6" imgW="698197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5957888"/>
                        <a:ext cx="15970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3891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539750" y="2028825"/>
          <a:ext cx="8415338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7962839" imgH="4191122" progId="Excel.Sheet.8">
                  <p:embed/>
                </p:oleObj>
              </mc:Choice>
              <mc:Fallback>
                <p:oleObj name="Диаграмма" r:id="rId2" imgW="7962839" imgH="4191122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28825"/>
                        <a:ext cx="8415338" cy="442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sz="2800" dirty="0"/>
              <a:t>Такой подход позволил 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1 (при необходимости,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266825"/>
          </a:xfrm>
        </p:spPr>
        <p:txBody>
          <a:bodyPr/>
          <a:lstStyle/>
          <a:p>
            <a:pPr eaLnBrk="1" hangingPunct="1"/>
            <a:r>
              <a:rPr lang="en-US" sz="2800"/>
              <a:t>n-</a:t>
            </a:r>
            <a:r>
              <a:rPr lang="ru-RU" sz="2800"/>
              <a:t>мерный вектор задается посредством его </a:t>
            </a:r>
            <a:r>
              <a:rPr lang="en-US" sz="2800"/>
              <a:t>n-</a:t>
            </a:r>
            <a:r>
              <a:rPr lang="ru-RU" sz="280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422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422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5248274" y="3590925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8274" y="3590925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4335463" y="4384675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1835696" y="3989870"/>
          <a:ext cx="6139579" cy="216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90800" imgH="914400" progId="Equation.3">
                  <p:embed/>
                </p:oleObj>
              </mc:Choice>
              <mc:Fallback>
                <p:oleObj name="Формула" r:id="rId2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989870"/>
                        <a:ext cx="6139579" cy="216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Что, если четвертая строка матрицы будет отличной от </a:t>
            </a:r>
            <a:r>
              <a:rPr lang="en-US" sz="240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3141663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04900" imgH="914400" progId="Equation.3">
                  <p:embed/>
                </p:oleObj>
              </mc:Choice>
              <mc:Fallback>
                <p:oleObj name="Формула" r:id="rId2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41663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1619250" y="5229225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413000" imgH="939800" progId="Equation.3">
                  <p:embed/>
                </p:oleObj>
              </mc:Choice>
              <mc:Fallback>
                <p:oleObj name="Формула" r:id="rId4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241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116013" y="4076700"/>
            <a:ext cx="7772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При умножении такой матрицы на точку в однородных координатах с любым значением </a:t>
            </a:r>
            <a:r>
              <a:rPr lang="en-US" sz="2400"/>
              <a:t>w</a:t>
            </a:r>
            <a:r>
              <a:rPr lang="ru-RU" sz="240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4500563" y="5229225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2017713"/>
            <a:ext cx="8199512" cy="1981200"/>
          </a:xfrm>
        </p:spPr>
        <p:txBody>
          <a:bodyPr/>
          <a:lstStyle/>
          <a:p>
            <a:pPr eaLnBrk="1" hangingPunct="1"/>
            <a:r>
              <a:rPr lang="ru-RU" sz="2800" dirty="0"/>
              <a:t>Для выяснения фактических координат данной точки разделим компоненты данной точки на четвертый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3789363"/>
          <a:ext cx="38782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900" imgH="482600" progId="Equation.3">
                  <p:embed/>
                </p:oleObj>
              </mc:Choice>
              <mc:Fallback>
                <p:oleObj name="Формула" r:id="rId2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89363"/>
                        <a:ext cx="38782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971600" y="5013325"/>
            <a:ext cx="770091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Данный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Данное </a:t>
            </a:r>
            <a:r>
              <a:rPr lang="ru-RU" b="1" u="sng" dirty="0"/>
              <a:t>преобразование</a:t>
            </a:r>
            <a:r>
              <a:rPr lang="ru-RU" dirty="0"/>
              <a:t>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данного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Получение перспективной проекции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2017713"/>
            <a:ext cx="8343528" cy="1555750"/>
          </a:xfrm>
        </p:spPr>
        <p:txBody>
          <a:bodyPr/>
          <a:lstStyle/>
          <a:p>
            <a:pPr eaLnBrk="1" hangingPunct="1"/>
            <a:r>
              <a:rPr lang="ru-RU" sz="2400" b="1" dirty="0"/>
              <a:t>Перспективное преобразование</a:t>
            </a:r>
            <a:r>
              <a:rPr lang="ru-RU" sz="2400" dirty="0"/>
              <a:t> переносит трехмерную точку </a:t>
            </a:r>
            <a:r>
              <a:rPr lang="en-US" sz="2400" dirty="0"/>
              <a:t>P </a:t>
            </a:r>
            <a:r>
              <a:rPr lang="ru-RU" sz="2400" dirty="0"/>
              <a:t>в другую трехмерную точку в соответствии с отображением:</a:t>
            </a:r>
          </a:p>
        </p:txBody>
      </p:sp>
      <p:graphicFrame>
        <p:nvGraphicFramePr>
          <p:cNvPr id="281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3863" y="3284538"/>
          <a:ext cx="481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425700" imgH="482600" progId="Equation.3">
                  <p:embed/>
                </p:oleObj>
              </mc:Choice>
              <mc:Fallback>
                <p:oleObj name="Формула" r:id="rId2" imgW="24257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284538"/>
                        <a:ext cx="4819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11560" y="4221163"/>
            <a:ext cx="841972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Для получения </a:t>
            </a:r>
            <a:r>
              <a:rPr lang="ru-RU" sz="2400" b="1" dirty="0"/>
              <a:t>проекции точки</a:t>
            </a:r>
            <a:r>
              <a:rPr lang="ru-RU" sz="2400" dirty="0"/>
              <a:t> мы можем просто проигнорировать третий компонент, заменив его на нуль:</a:t>
            </a:r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1692275" y="5516563"/>
          <a:ext cx="5961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997200" imgH="482600" progId="Equation.3">
                  <p:embed/>
                </p:oleObj>
              </mc:Choice>
              <mc:Fallback>
                <p:oleObj name="Формула" r:id="rId4" imgW="29972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16563"/>
                        <a:ext cx="5961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Геометрическая природа перспективного преобразования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2411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5143500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250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1330325" y="2563813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35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2047875" y="3213100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250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1401763" y="263525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1331913" y="3213100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1331913" y="3213100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1331913" y="4149725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1331913" y="4149725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7524750" y="41497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5803900" y="263525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5464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1908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1908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1908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1908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6094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4772025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468313" y="21336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6084888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6084888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4787900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7019925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4572000" y="2133600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251619" y="5339645"/>
          <a:ext cx="3455988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263900" imgH="1371600" progId="Equation.3">
                  <p:embed/>
                </p:oleObj>
              </mc:Choice>
              <mc:Fallback>
                <p:oleObj name="Формула" r:id="rId2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9" y="5339645"/>
                        <a:ext cx="3455988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1995488" y="2476500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1620044" y="3175794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1187450" y="2636838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9388" y="4005263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1187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0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827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1979613" y="4724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1187450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1187450" y="2852738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1187450" y="4005263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1187450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6233204" y="2636838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7817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5874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7025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7242854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6953929" y="3284538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7025366" y="2636838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6161766" y="3357563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8590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7458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7098391" y="1989138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4432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4217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323850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3492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2555875" y="4437063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900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5940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44600" imgH="1117600" progId="Equation.3">
                  <p:embed/>
                </p:oleObj>
              </mc:Choice>
              <mc:Fallback>
                <p:oleObj name="Формула" r:id="rId4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3779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После преобразования отображаемого объема в канонический возникают искажения</a:t>
            </a:r>
          </a:p>
          <a:p>
            <a:pPr lvl="1" eaLnBrk="1" hangingPunct="1"/>
            <a:r>
              <a:rPr lang="ru-RU"/>
              <a:t>соотношение сторон отображаемого объема, как правило не равно 1:1</a:t>
            </a:r>
          </a:p>
          <a:p>
            <a:pPr eaLnBrk="1" hangingPunct="1"/>
            <a:r>
              <a:rPr lang="ru-RU" sz="2800"/>
              <a:t>Отображение в порт просмотра решает эту задачу</a:t>
            </a:r>
          </a:p>
          <a:p>
            <a:pPr lvl="1" eaLnBrk="1" hangingPunct="1"/>
            <a:r>
              <a:rPr lang="ru-RU" b="1"/>
              <a:t>Порт просмотра</a:t>
            </a:r>
            <a:r>
              <a:rPr lang="ru-RU"/>
              <a:t> – прямоугольная область экрана, в которую происходит отображение двумерной проекции трехмерной сцены</a:t>
            </a:r>
          </a:p>
          <a:p>
            <a:pPr lvl="1" eaLnBrk="1" hangingPunct="1"/>
            <a:r>
              <a:rPr lang="ru-RU"/>
              <a:t>Имеет заданные координаты и размер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1547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539750" y="2781300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4067175" y="3455988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3563938" y="2852738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6659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6011863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887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971550" y="2936875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971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971550" y="3789363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971550" y="3827463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971550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971550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971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2700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6156325" y="5157788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14313"/>
            <a:ext cx="8476431" cy="1462087"/>
          </a:xfrm>
        </p:spPr>
        <p:txBody>
          <a:bodyPr/>
          <a:lstStyle/>
          <a:p>
            <a:pPr eaLnBrk="1" hangingPunct="1"/>
            <a:r>
              <a:rPr lang="ru-RU" dirty="0"/>
              <a:t>Преобразование в порт просмотра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2017713"/>
            <a:ext cx="8703568" cy="1916112"/>
          </a:xfrm>
        </p:spPr>
        <p:txBody>
          <a:bodyPr/>
          <a:lstStyle/>
          <a:p>
            <a:pPr eaLnBrk="1" hangingPunct="1"/>
            <a:r>
              <a:rPr lang="ru-RU" sz="2400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 eaLnBrk="1" hangingPunct="1"/>
            <a:r>
              <a:rPr lang="ru-RU" sz="2000" dirty="0"/>
              <a:t>Матрица преобразования в порт просмотра:</a:t>
            </a:r>
          </a:p>
        </p:txBody>
      </p:sp>
      <p:graphicFrame>
        <p:nvGraphicFramePr>
          <p:cNvPr id="4505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8712356"/>
              </p:ext>
            </p:extLst>
          </p:nvPr>
        </p:nvGraphicFramePr>
        <p:xfrm>
          <a:off x="2051050" y="4076700"/>
          <a:ext cx="367188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124200" imgH="1295400" progId="Equation.3">
                  <p:embed/>
                </p:oleObj>
              </mc:Choice>
              <mc:Fallback>
                <p:oleObj name="Формула" r:id="rId2" imgW="3124200" imgH="1295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76700"/>
                        <a:ext cx="3671888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0" y="5734050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(left, top) – </a:t>
            </a:r>
            <a:r>
              <a:rPr lang="ru-RU" sz="1600"/>
              <a:t>координаты верхнего левого угла порта просмотра в экранных координатах</a:t>
            </a:r>
          </a:p>
          <a:p>
            <a:r>
              <a:rPr lang="en-US" sz="1600"/>
              <a:t>(width, height</a:t>
            </a:r>
            <a:r>
              <a:rPr lang="ru-RU" sz="1600"/>
              <a:t>) – размеры порта просмотра в экранных координатах</a:t>
            </a:r>
          </a:p>
          <a:p>
            <a:r>
              <a:rPr lang="en-US" sz="1600"/>
              <a:t>(sx, sy) </a:t>
            </a:r>
            <a:r>
              <a:rPr lang="ru-RU" sz="1600"/>
              <a:t>– координаты точки в экране</a:t>
            </a:r>
          </a:p>
          <a:p>
            <a:r>
              <a:rPr lang="en-US" sz="1600"/>
              <a:t>dz – </a:t>
            </a:r>
            <a:r>
              <a:rPr lang="ru-RU" sz="1600"/>
              <a:t>мера расстояния до точки (от 0 до 1)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252413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252413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2484438" y="3500438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1836738" y="2924175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252413" y="3500438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663575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1187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1331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4787900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4787900" y="3573463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5580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7956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5867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7019925" y="3573463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1476375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4140200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2268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1960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5508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3205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/>
              <a:t>Линейная комбинация векторов называется </a:t>
            </a:r>
            <a:r>
              <a:rPr lang="ru-RU" sz="2400" b="1"/>
              <a:t>аффинной комбинацией</a:t>
            </a:r>
            <a:r>
              <a:rPr lang="ru-RU" sz="2400"/>
              <a:t>, если сумма коэффициентов</a:t>
            </a:r>
            <a:br>
              <a:rPr lang="ru-RU" sz="2400"/>
            </a:br>
            <a:r>
              <a:rPr lang="en-US" sz="2400" i="1"/>
              <a:t>a</a:t>
            </a:r>
            <a:r>
              <a:rPr lang="en-US" sz="2400" i="1" baseline="-25000"/>
              <a:t>1</a:t>
            </a:r>
            <a:r>
              <a:rPr lang="en-US" sz="2400"/>
              <a:t>, </a:t>
            </a:r>
            <a:r>
              <a:rPr lang="en-US" sz="2400" i="1"/>
              <a:t>a</a:t>
            </a:r>
            <a:r>
              <a:rPr lang="en-US" sz="2400" i="1" baseline="-25000"/>
              <a:t>2</a:t>
            </a:r>
            <a:r>
              <a:rPr lang="en-US" sz="2400"/>
              <a:t>,…,</a:t>
            </a:r>
            <a:r>
              <a:rPr lang="en-US" sz="2400" i="1"/>
              <a:t>a</a:t>
            </a:r>
            <a:r>
              <a:rPr lang="en-US" sz="2400" i="1" baseline="-25000"/>
              <a:t>m</a:t>
            </a:r>
            <a:r>
              <a:rPr lang="ru-RU" sz="2400"/>
              <a:t> </a:t>
            </a:r>
            <a:br>
              <a:rPr lang="ru-RU" sz="2400"/>
            </a:br>
            <a:r>
              <a:rPr lang="ru-RU" sz="2400"/>
              <a:t>равна 1</a:t>
            </a:r>
          </a:p>
          <a:p>
            <a:pPr eaLnBrk="1" hangingPunct="1">
              <a:lnSpc>
                <a:spcPct val="80000"/>
              </a:lnSpc>
            </a:pPr>
            <a:r>
              <a:rPr lang="ru-RU" sz="240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049463" y="5013325"/>
                <a:ext cx="1878012" cy="14843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049463" y="5013325"/>
                <a:ext cx="1878012" cy="1484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961312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/>
              <a:t>Выпуклая комбинация векторов</a:t>
            </a:r>
            <a:r>
              <a:rPr lang="ru-RU" sz="280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/>
              <a:t>Все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ru-RU" i="1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547813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547813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2016125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6125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1403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1403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1403350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1403350" y="4581525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1403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2411413" y="3284538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3563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1908175" y="2924175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411413" y="3933825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3203575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2925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056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1403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1403350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1403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924175"/>
          </a:xfrm>
        </p:spPr>
        <p:txBody>
          <a:bodyPr/>
          <a:lstStyle/>
          <a:p>
            <a:pPr eaLnBrk="1" hangingPunct="1"/>
            <a:r>
              <a:rPr lang="ru-RU" sz="2800"/>
              <a:t>Модулем или длиной вектора </a:t>
            </a:r>
            <a:r>
              <a:rPr lang="en-US" sz="2800"/>
              <a:t>w </a:t>
            </a:r>
            <a:r>
              <a:rPr lang="ru-RU" sz="2800"/>
              <a:t>называется расстояние от его начала до конца</a:t>
            </a:r>
          </a:p>
          <a:p>
            <a:pPr eaLnBrk="1" hangingPunct="1"/>
            <a:r>
              <a:rPr lang="ru-RU" sz="2800"/>
              <a:t>Для </a:t>
            </a:r>
            <a:r>
              <a:rPr lang="en-US" sz="2800"/>
              <a:t>n-</a:t>
            </a:r>
            <a:r>
              <a:rPr lang="ru-RU" sz="2800"/>
              <a:t>мерного вектора </a:t>
            </a:r>
            <a:r>
              <a:rPr lang="en-US" sz="2800"/>
              <a:t>w, </a:t>
            </a:r>
            <a:r>
              <a:rPr lang="ru-RU" sz="2800"/>
              <a:t>представленного </a:t>
            </a:r>
            <a:r>
              <a:rPr lang="en-US" sz="2800"/>
              <a:t>n-</a:t>
            </a:r>
            <a:r>
              <a:rPr lang="ru-RU" sz="2800"/>
              <a:t>кортежем (</a:t>
            </a:r>
            <a:r>
              <a:rPr lang="en-US" sz="2800"/>
              <a:t>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43250" y="5143500"/>
                <a:ext cx="4090988" cy="79057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43250" y="5143500"/>
                <a:ext cx="4090988" cy="790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72400" cy="2879725"/>
          </a:xfrm>
        </p:spPr>
        <p:txBody>
          <a:bodyPr/>
          <a:lstStyle/>
          <a:p>
            <a:pPr eaLnBrk="1" hangingPunct="1"/>
            <a:r>
              <a:rPr lang="ru-RU" sz="2800" b="1"/>
              <a:t>Единичный вектор</a:t>
            </a:r>
            <a:r>
              <a:rPr lang="ru-RU" sz="2800"/>
              <a:t> – это вектор, имеющий единичную длину</a:t>
            </a:r>
          </a:p>
          <a:p>
            <a:pPr eaLnBrk="1" hangingPunct="1"/>
            <a:r>
              <a:rPr lang="ru-RU" sz="2800" b="1"/>
              <a:t>Нормирование</a:t>
            </a:r>
            <a:r>
              <a:rPr lang="ru-RU" sz="2800"/>
              <a:t> – масштабирование ненулевого вектора </a:t>
            </a:r>
            <a:r>
              <a:rPr lang="en-US" sz="2800" b="1"/>
              <a:t>a</a:t>
            </a:r>
            <a:r>
              <a:rPr lang="ru-RU" sz="2800"/>
              <a:t> так, чтобы получить в результате единичный вектор</a:t>
            </a:r>
            <a:r>
              <a:rPr lang="en-US" sz="2800"/>
              <a:t> </a:t>
            </a:r>
            <a:r>
              <a:rPr lang="en-US" sz="2800" b="1">
                <a:cs typeface="Tahoma" pitchFamily="34" charset="0"/>
              </a:rPr>
              <a:t>â</a:t>
            </a:r>
            <a:r>
              <a:rPr lang="ru-RU" sz="2800"/>
              <a:t>, с тем же направлением, что и вектор </a:t>
            </a:r>
            <a:r>
              <a:rPr lang="en-US" sz="2800" b="1"/>
              <a:t>a</a:t>
            </a:r>
            <a:endParaRPr lang="ru-RU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741488" y="5013325"/>
                <a:ext cx="1484312" cy="1528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741488" y="5013325"/>
                <a:ext cx="1484312" cy="152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5"/>
              <p:cNvSpPr txBox="1"/>
              <p:nvPr/>
            </p:nvSpPr>
            <p:spPr bwMode="auto">
              <a:xfrm>
                <a:off x="5795963" y="5229225"/>
                <a:ext cx="1770062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5963" y="5229225"/>
                <a:ext cx="1770062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619250" y="3573462"/>
                <a:ext cx="6841182" cy="172774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619250" y="3573462"/>
                <a:ext cx="6841182" cy="1727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1403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1403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1403350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1403350" y="4581525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3563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1908175" y="29241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1403350" y="5035550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1403350" y="5176838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1403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2771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1835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2484438" y="4149725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619250" y="3789362"/>
                <a:ext cx="4608934" cy="1439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619250" y="3789362"/>
                <a:ext cx="4608934" cy="14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 sz="2800"/>
              <a:t>Связь между знаком косинуса и углом: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&gt;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=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&lt;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&gt; 90°</a:t>
            </a:r>
            <a:endParaRPr lang="ru-RU">
              <a:cs typeface="Tahoma" pitchFamily="34" charset="0"/>
            </a:endParaRPr>
          </a:p>
          <a:p>
            <a:pPr eaLnBrk="1" hangingPunct="1"/>
            <a:r>
              <a:rPr lang="ru-RU" sz="280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/>
              <a:t>Менее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/>
              <a:t>Ровно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</a:t>
            </a:r>
            <a:r>
              <a:rPr lang="ru-RU">
                <a:cs typeface="Tahoma" pitchFamily="34" charset="0"/>
              </a:rPr>
              <a:t>=</a:t>
            </a:r>
            <a:r>
              <a:rPr lang="en-US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/>
              <a:t>Более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&lt; 0</a:t>
            </a:r>
            <a:endParaRPr lang="ru-RU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Описание объектов, источников света, виртуальных камер, сред (жидкости, газы, туман)</a:t>
            </a:r>
          </a:p>
          <a:p>
            <a:pPr eaLnBrk="1" hangingPunct="1"/>
            <a:r>
              <a:rPr lang="ru-RU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Два ненулевых вектора являются перпендикулярными (т.е. угол между ними равен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)</a:t>
            </a:r>
            <a:r>
              <a:rPr lang="ru-RU"/>
              <a:t>, если их скалярное произведение равно нулю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3635375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1331118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5650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4551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476375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40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Докажите следующие свойства оператора </a:t>
            </a:r>
            <a:r>
              <a:rPr lang="ru-RU">
                <a:latin typeface="Arial" charset="0"/>
              </a:rPr>
              <a:t>┴:</a:t>
            </a:r>
          </a:p>
          <a:p>
            <a:pPr lvl="1" eaLnBrk="1" hangingPunct="1"/>
            <a:r>
              <a:rPr lang="ru-RU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>
                <a:latin typeface="Arial" charset="0"/>
              </a:rPr>
              <a:t>(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 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ru-RU">
                <a:latin typeface="Arial" charset="0"/>
              </a:rPr>
              <a:t>┴</a:t>
            </a:r>
            <a:endParaRPr lang="en-US">
              <a:latin typeface="Arial" charset="0"/>
            </a:endParaRPr>
          </a:p>
          <a:p>
            <a:pPr lvl="2" eaLnBrk="1" hangingPunct="1"/>
            <a:r>
              <a:rPr lang="en-US">
                <a:latin typeface="Arial" charset="0"/>
              </a:rPr>
              <a:t>(A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A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, </a:t>
            </a:r>
            <a:r>
              <a:rPr lang="ru-RU">
                <a:latin typeface="Arial" charset="0"/>
              </a:rPr>
              <a:t>для любого скаляра </a:t>
            </a:r>
            <a:r>
              <a:rPr lang="en-US">
                <a:latin typeface="Arial" charset="0"/>
              </a:rPr>
              <a:t>A</a:t>
            </a:r>
          </a:p>
          <a:p>
            <a:pPr lvl="1" eaLnBrk="1" hangingPunct="1"/>
            <a:r>
              <a:rPr lang="ru-RU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(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)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-</a:t>
            </a:r>
            <a:r>
              <a:rPr lang="en-US" b="1">
                <a:latin typeface="Arial" charset="0"/>
              </a:rPr>
              <a:t>a</a:t>
            </a:r>
            <a:endParaRPr lang="ru-RU"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err="1"/>
              <a:t>Перп</a:t>
            </a:r>
            <a:r>
              <a:rPr lang="ru-RU" dirty="0"/>
              <a:t>-скалярное произведение – произведение </a:t>
            </a:r>
            <a:r>
              <a:rPr lang="ru-RU" dirty="0" err="1"/>
              <a:t>перпа</a:t>
            </a:r>
            <a:r>
              <a:rPr lang="ru-RU" dirty="0"/>
              <a:t>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endParaRPr lang="ru-RU" b="1" dirty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dirty="0"/>
              <a:t>Свойства (доказать, используя определение 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</a:t>
            </a:r>
            <a:r>
              <a:rPr lang="ru-RU" dirty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x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dirty="0">
                <a:cs typeface="Tahoma" pitchFamily="34" charset="0"/>
              </a:rPr>
              <a:t> –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x</a:t>
            </a:r>
            <a:endParaRPr lang="en-US" baseline="-25000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 </a:t>
            </a:r>
            <a:r>
              <a:rPr lang="en-US" dirty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┴|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|</a:t>
            </a:r>
            <a:r>
              <a:rPr lang="en-US" baseline="30000" dirty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en-US" dirty="0">
                <a:cs typeface="Tahoma" pitchFamily="34" charset="0"/>
              </a:rPr>
              <a:t>= -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/>
            <a:r>
              <a:rPr lang="ru-RU" sz="2800"/>
              <a:t>В графических приложениях часто возникают 3 геометрических задачи</a:t>
            </a:r>
          </a:p>
          <a:p>
            <a:pPr lvl="1" eaLnBrk="1" hangingPunct="1"/>
            <a:r>
              <a:rPr lang="ru-RU"/>
              <a:t>Проецирование вектора на данный вектор</a:t>
            </a:r>
          </a:p>
          <a:p>
            <a:pPr lvl="1" eaLnBrk="1" hangingPunct="1"/>
            <a:r>
              <a:rPr lang="ru-RU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/>
              <a:t>Определение расстояния между точкой и прямой</a:t>
            </a:r>
          </a:p>
          <a:p>
            <a:pPr eaLnBrk="1" hangingPunct="1"/>
            <a:r>
              <a:rPr lang="ru-RU" sz="2800"/>
              <a:t>Использование перп-вектора и перп-скалярного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250825" y="4005263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1187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950913" y="45974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059113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979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835150" y="35020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348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5524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116013" y="50133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3348038" y="2781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2811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779838" y="40052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?</a:t>
            </a:r>
            <a:endParaRPr lang="ru-RU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1187450" y="2852738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45282" y="5693305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45282" y="5693305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250825" y="4005263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971550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059113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1835150" y="35020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348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1116013" y="50133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348038" y="2781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2862263" y="3429000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1187450" y="2852738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50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1187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-153193" y="3688556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5364163" y="1789113"/>
            <a:ext cx="377983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L,</a:t>
            </a:r>
            <a:r>
              <a:rPr lang="ru-RU" dirty="0"/>
              <a:t> мы говорим, что вектор </a:t>
            </a:r>
            <a:r>
              <a:rPr lang="en-US" dirty="0"/>
              <a:t>c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1258888" y="4365625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3708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3492500" y="45085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5364163" y="6308725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2541057" y="5524500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1057" y="5524500"/>
                <a:ext cx="1794933" cy="10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636963" y="1789906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636963" y="1789906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116013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1692275" y="3284538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4716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4572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2032000" y="30861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516688" y="2924175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4572000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4033838" y="5157788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695825" y="279717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23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35013" y="53181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1692275" y="3284538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3096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7380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6047582" y="4833144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1187450" y="4292600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5580063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2916238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7451725" y="4149725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6804025" y="1916113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4025" y="1916113"/>
                <a:ext cx="2119313" cy="441325"/>
              </a:xfrm>
              <a:prstGeom prst="rect">
                <a:avLst/>
              </a:prstGeom>
              <a:blipFill>
                <a:blip r:embed="rId3"/>
                <a:stretch>
                  <a:fillRect t="-2740" r="-12644" b="-68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5724525" y="0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e</a:t>
            </a:r>
            <a:r>
              <a:rPr lang="en-US" dirty="0"/>
              <a:t> - </a:t>
            </a:r>
            <a:r>
              <a:rPr lang="en-US" b="1" dirty="0"/>
              <a:t>m</a:t>
            </a:r>
            <a:endParaRPr lang="ru-RU" b="1" dirty="0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7451725" y="0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724525" y="476250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724525" y="908050"/>
            <a:ext cx="2403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916113"/>
            <a:ext cx="7127875" cy="4718050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457200" y="1935163"/>
            <a:ext cx="8229600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457200" y="3861048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61048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6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5436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1595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3325813" y="3575050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7110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5795963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5003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6732588" y="4221163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6659563" y="3860800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1384300" y="2581275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2268538" y="2997200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6300788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5940425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7164388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b="1" dirty="0">
                <a:sym typeface="Symbol" pitchFamily="18" charset="2"/>
              </a:rPr>
              <a:t>b</a:t>
            </a:r>
            <a:endParaRPr lang="ru-RU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Любые 3 точки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ru-RU" sz="2800" dirty="0"/>
              <a:t>не лежащие на одной прямой, определяют единственную плоскость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Нормаль к плоскости, проходящей через 3 заданные точки можно найти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Построим два вектора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/>
              <a:t>a</a:t>
            </a:r>
            <a:r>
              <a:rPr lang="en-US" sz="2000" dirty="0"/>
              <a:t> = P</a:t>
            </a:r>
            <a:r>
              <a:rPr lang="en-US" baseline="-25000" dirty="0"/>
              <a:t>2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en-US" sz="2000" dirty="0"/>
              <a:t> = P</a:t>
            </a:r>
            <a:r>
              <a:rPr lang="en-US" baseline="-25000" dirty="0"/>
              <a:t>3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6876256" y="4581128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v</a:t>
            </a:r>
            <a:r>
              <a:rPr lang="en-US"/>
              <a:t> = (3, 1, -8)</a:t>
            </a:r>
            <a:r>
              <a:rPr lang="ru-RU"/>
              <a:t> 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ru-RU" sz="280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b="1"/>
              <a:t>Координатный фрейм</a:t>
            </a:r>
            <a:r>
              <a:rPr lang="ru-RU"/>
              <a:t> состоит из заданной точки </a:t>
            </a:r>
            <a:r>
              <a:rPr lang="en-US"/>
              <a:t>O, </a:t>
            </a:r>
            <a:r>
              <a:rPr lang="ru-RU"/>
              <a:t>называемой </a:t>
            </a:r>
            <a:r>
              <a:rPr lang="ru-RU" b="1"/>
              <a:t>началом отсчета</a:t>
            </a:r>
            <a:r>
              <a:rPr lang="ru-RU"/>
              <a:t> и трех взаимно перпендикулярных единичных векторов </a:t>
            </a:r>
            <a:r>
              <a:rPr lang="en-US"/>
              <a:t>a, b </a:t>
            </a:r>
            <a:r>
              <a:rPr lang="ru-RU"/>
              <a:t>и </a:t>
            </a:r>
            <a:r>
              <a:rPr lang="en-US"/>
              <a:t>c</a:t>
            </a:r>
          </a:p>
          <a:p>
            <a:pPr lvl="1" eaLnBrk="1" hangingPunct="1"/>
            <a:r>
              <a:rPr lang="ru-RU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2268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3276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1979613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3924300" y="4508500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2916238" y="5300663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4572000" y="4797425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4140200" y="3933825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1887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6948488" y="45783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3492500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4067175" y="38608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4264025" y="3733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2124075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392363" y="35179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2268538" y="2060575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2268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0" y="2060575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0" y="4941888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3563938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5703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5724525" y="364490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5724525" y="2924175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3924300" y="3933825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5724525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5219700" y="5373688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Полезно представлять точки и векторы с помощью </a:t>
            </a:r>
            <a:r>
              <a:rPr lang="ru-RU" b="1" i="1"/>
              <a:t>одного и того же</a:t>
            </a:r>
            <a:r>
              <a:rPr lang="ru-RU"/>
              <a:t> набора базовых объектов (</a:t>
            </a:r>
            <a:r>
              <a:rPr lang="en-US" b="1"/>
              <a:t>a</a:t>
            </a:r>
            <a:r>
              <a:rPr lang="en-US"/>
              <a:t>, </a:t>
            </a:r>
            <a:r>
              <a:rPr lang="en-US" b="1"/>
              <a:t>b</a:t>
            </a:r>
            <a:r>
              <a:rPr lang="en-US"/>
              <a:t>, </a:t>
            </a:r>
            <a:r>
              <a:rPr lang="en-US" b="1"/>
              <a:t>c</a:t>
            </a:r>
            <a:r>
              <a:rPr lang="en-US"/>
              <a:t>, O)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Вектору </a:t>
            </a:r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r>
              <a:rPr lang="en-US"/>
              <a:t> </a:t>
            </a:r>
            <a:r>
              <a:rPr lang="ru-RU"/>
              <a:t>требуется четыре коэффициента (</a:t>
            </a:r>
            <a:r>
              <a:rPr lang="en-US"/>
              <a:t>v</a:t>
            </a:r>
            <a:r>
              <a:rPr lang="en-US" baseline="-25000"/>
              <a:t>1</a:t>
            </a:r>
            <a:r>
              <a:rPr lang="en-US" b="1"/>
              <a:t>, </a:t>
            </a:r>
            <a:r>
              <a:rPr lang="en-US"/>
              <a:t>v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/>
              <a:t>v</a:t>
            </a:r>
            <a:r>
              <a:rPr lang="en-US" baseline="-25000"/>
              <a:t>3</a:t>
            </a:r>
            <a:r>
              <a:rPr lang="en-US"/>
              <a:t>, 0)</a:t>
            </a:r>
            <a:endParaRPr lang="ru-RU" b="1"/>
          </a:p>
          <a:p>
            <a:pPr lvl="1" eaLnBrk="1" hangingPunct="1">
              <a:lnSpc>
                <a:spcPct val="90000"/>
              </a:lnSpc>
            </a:pPr>
            <a:r>
              <a:rPr lang="ru-RU"/>
              <a:t>Точке </a:t>
            </a:r>
            <a:r>
              <a:rPr lang="en-US"/>
              <a:t>P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r>
              <a:rPr lang="en-US"/>
              <a:t> </a:t>
            </a:r>
            <a:r>
              <a:rPr lang="ru-RU"/>
              <a:t>требуется четыре коэффициента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 b="1"/>
              <a:t>, 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Четвертый компонент показывает, входит ли в в состав объекта начало отсчета </a:t>
            </a:r>
            <a:r>
              <a:rPr lang="en-US"/>
              <a:t>O</a:t>
            </a:r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03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55700" imgH="914400" progId="Equation.3">
                  <p:embed/>
                </p:oleObj>
              </mc:Choice>
              <mc:Fallback>
                <p:oleObj name="Формула" r:id="rId2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4759325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19200" imgH="914400" progId="Equation.3">
                  <p:embed/>
                </p:oleObj>
              </mc:Choice>
              <mc:Fallback>
                <p:oleObj name="Формула" r:id="rId4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827088" y="4957763"/>
            <a:ext cx="81375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Данные уравнения являются примерами </a:t>
            </a:r>
            <a:r>
              <a:rPr lang="ru-RU" b="1"/>
              <a:t>однородного представления</a:t>
            </a:r>
            <a:r>
              <a:rPr lang="ru-RU"/>
              <a:t> векторов и точек</a:t>
            </a:r>
          </a:p>
          <a:p>
            <a:r>
              <a:rPr lang="ru-RU"/>
              <a:t>Однородное представление позволяет сохранять различие между точками и векторами и предоставляет компактную запись при работе с афинными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017713"/>
            <a:ext cx="8243887" cy="5011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Рассмотрим формирование линейной комбинации двух точек</a:t>
            </a:r>
            <a:br>
              <a:rPr lang="en-US" sz="2800"/>
            </a:br>
            <a:r>
              <a:rPr lang="en-US" sz="2800"/>
              <a:t>P=(P</a:t>
            </a:r>
            <a:r>
              <a:rPr lang="en-US" sz="2800" baseline="-25000"/>
              <a:t>1</a:t>
            </a:r>
            <a:r>
              <a:rPr lang="en-US" sz="2800"/>
              <a:t>,P</a:t>
            </a:r>
            <a:r>
              <a:rPr lang="en-US" sz="2800" baseline="-25000"/>
              <a:t>2</a:t>
            </a:r>
            <a:r>
              <a:rPr lang="en-US" sz="2800"/>
              <a:t>,P</a:t>
            </a:r>
            <a:r>
              <a:rPr lang="en-US" sz="2800" baseline="-25000"/>
              <a:t>3</a:t>
            </a:r>
            <a:r>
              <a:rPr lang="en-US" sz="2800"/>
              <a:t>,1) </a:t>
            </a:r>
            <a:r>
              <a:rPr lang="ru-RU" sz="2800"/>
              <a:t>и </a:t>
            </a:r>
            <a:r>
              <a:rPr lang="en-US" sz="2800"/>
              <a:t>R=(R</a:t>
            </a:r>
            <a:r>
              <a:rPr lang="en-US" sz="2800" baseline="-25000"/>
              <a:t>1</a:t>
            </a:r>
            <a:r>
              <a:rPr lang="en-US" sz="2800"/>
              <a:t>,R</a:t>
            </a:r>
            <a:r>
              <a:rPr lang="en-US" sz="2800" baseline="-25000"/>
              <a:t>2</a:t>
            </a:r>
            <a:r>
              <a:rPr lang="en-US" sz="2800"/>
              <a:t>,R</a:t>
            </a:r>
            <a:r>
              <a:rPr lang="en-US" sz="2800" baseline="-25000"/>
              <a:t>3</a:t>
            </a:r>
            <a:r>
              <a:rPr lang="en-US" sz="2800"/>
              <a:t>,1)</a:t>
            </a:r>
            <a:r>
              <a:rPr lang="ru-RU" sz="2800"/>
              <a:t> со скалярами </a:t>
            </a:r>
            <a:r>
              <a:rPr lang="en-US" sz="2800"/>
              <a:t>f </a:t>
            </a:r>
            <a:r>
              <a:rPr lang="ru-RU" sz="2800"/>
              <a:t>и </a:t>
            </a:r>
            <a:r>
              <a:rPr lang="en-US" sz="280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>
                <a:latin typeface="Times New Roman" pitchFamily="18" charset="0"/>
              </a:rPr>
              <a:t>fP+gR=(fP</a:t>
            </a:r>
            <a:r>
              <a:rPr lang="en-US" i="1" baseline="-25000">
                <a:latin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</a:rPr>
              <a:t>, fP</a:t>
            </a:r>
            <a:r>
              <a:rPr lang="en-US" i="1" baseline="-25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, fP</a:t>
            </a:r>
            <a:r>
              <a:rPr lang="en-US" i="1" baseline="-25000">
                <a:latin typeface="Times New Roman" pitchFamily="18" charset="0"/>
              </a:rPr>
              <a:t>3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3</a:t>
            </a:r>
            <a:r>
              <a:rPr lang="en-US" i="1">
                <a:latin typeface="Times New Roman" pitchFamily="18" charset="0"/>
              </a:rPr>
              <a:t>, f+g)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Результат является истинной точкой лишь в том случае, когда </a:t>
            </a:r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Если сумма коэффициентов линейной равна 1, такая комбинация является аффинной, т.о.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>
                <a:latin typeface="Times New Roman" pitchFamily="18" charset="0"/>
              </a:rPr>
              <a:t>E=</a:t>
            </a:r>
            <a:r>
              <a:rPr lang="en-US" sz="2800" i="1" dirty="0" err="1">
                <a:latin typeface="Times New Roman" pitchFamily="18" charset="0"/>
              </a:rPr>
              <a:t>fP+gR</a:t>
            </a:r>
            <a:r>
              <a:rPr lang="en-US" sz="2800" i="1" dirty="0">
                <a:latin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</a:rPr>
              <a:t> </a:t>
            </a:r>
            <a:r>
              <a:rPr lang="ru-RU" sz="2800" dirty="0">
                <a:latin typeface="Arial" charset="0"/>
              </a:rPr>
              <a:t>такая, что</a:t>
            </a:r>
            <a:r>
              <a:rPr lang="en-US" sz="2800" i="1" dirty="0">
                <a:latin typeface="Times New Roman" pitchFamily="18" charset="0"/>
              </a:rPr>
              <a:t> f+g≠1</a:t>
            </a:r>
            <a:endParaRPr lang="ru-RU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endParaRPr lang="en-US" b="1" i="1" dirty="0">
              <a:latin typeface="Times New Roman" pitchFamily="18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E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E+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fP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gR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(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f+g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 dirty="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latin typeface="Times New Roman" pitchFamily="18" charset="0"/>
                <a:cs typeface="Tahoma" pitchFamily="34" charset="0"/>
              </a:rPr>
              <a:t>Иными словами, </a:t>
            </a:r>
            <a:r>
              <a:rPr lang="ru-RU" b="1" dirty="0" err="1">
                <a:latin typeface="Times New Roman" pitchFamily="18" charset="0"/>
                <a:cs typeface="Tahoma" pitchFamily="34" charset="0"/>
              </a:rPr>
              <a:t>неаффинная</a:t>
            </a:r>
            <a:r>
              <a:rPr lang="ru-RU" b="1" dirty="0">
                <a:latin typeface="Times New Roman" pitchFamily="18" charset="0"/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/>
              <a:t>Рассмотрим формирование точки </a:t>
            </a:r>
            <a:r>
              <a:rPr lang="en-US"/>
              <a:t>P </a:t>
            </a:r>
            <a:r>
              <a:rPr lang="ru-RU"/>
              <a:t>как смещение точки </a:t>
            </a:r>
            <a:r>
              <a:rPr lang="en-US"/>
              <a:t>A </a:t>
            </a:r>
            <a:r>
              <a:rPr lang="ru-RU"/>
              <a:t>на вектор </a:t>
            </a:r>
            <a:r>
              <a:rPr lang="en-US" b="1"/>
              <a:t>v</a:t>
            </a:r>
            <a:r>
              <a:rPr lang="ru-RU"/>
              <a:t>, масштабированный скаляром </a:t>
            </a:r>
            <a:r>
              <a:rPr lang="en-US"/>
              <a:t>t</a:t>
            </a:r>
          </a:p>
          <a:p>
            <a:pPr lvl="1" eaLnBrk="1" hangingPunct="1"/>
            <a:r>
              <a:rPr lang="en-US"/>
              <a:t>P = A + t</a:t>
            </a:r>
            <a:r>
              <a:rPr lang="en-US" b="1"/>
              <a:t>v</a:t>
            </a:r>
          </a:p>
          <a:p>
            <a:pPr lvl="1" eaLnBrk="1" hangingPunct="1"/>
            <a:r>
              <a:rPr lang="ru-RU"/>
              <a:t>Пусть </a:t>
            </a:r>
            <a:r>
              <a:rPr lang="en-US" b="1"/>
              <a:t>v</a:t>
            </a:r>
            <a:r>
              <a:rPr lang="en-US"/>
              <a:t>=B-A, </a:t>
            </a:r>
            <a:r>
              <a:rPr lang="ru-RU"/>
              <a:t>тогда:</a:t>
            </a:r>
            <a:endParaRPr lang="en-US"/>
          </a:p>
          <a:p>
            <a:pPr lvl="1" eaLnBrk="1" hangingPunct="1"/>
            <a:r>
              <a:rPr lang="en-US"/>
              <a:t>P = A + t(B-A)</a:t>
            </a:r>
          </a:p>
          <a:p>
            <a:pPr lvl="1" eaLnBrk="1" hangingPunct="1"/>
            <a:r>
              <a:rPr lang="en-US"/>
              <a:t>P = tB + (1-t)A</a:t>
            </a:r>
          </a:p>
          <a:p>
            <a:pPr lvl="2" eaLnBrk="1" hangingPunct="1"/>
            <a:r>
              <a:rPr lang="ru-RU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1166813" y="2239963"/>
            <a:ext cx="76533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}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1166813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  <a:r>
              <a:rPr lang="en-US"/>
              <a:t> Tweening-</a:t>
            </a:r>
            <a:r>
              <a:rPr lang="ru-RU"/>
              <a:t>а геометрической фигуры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1828800" imgH="1828800"/>
        </mc:Choice>
        <mc:Fallback>
          <p:control r:id="rId1" imgW="1828800" imgH="1828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27313" y="2349500"/>
                  <a:ext cx="3810000" cy="3810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/>
              <a:t>Система координат имеет точку </a:t>
            </a:r>
            <a:r>
              <a:rPr lang="ru-RU" b="1"/>
              <a:t>начала координат</a:t>
            </a:r>
            <a:r>
              <a:rPr lang="ru-RU"/>
              <a:t> и несколько </a:t>
            </a:r>
            <a:r>
              <a:rPr lang="ru-RU" b="1"/>
              <a:t>координатных осей</a:t>
            </a:r>
            <a:r>
              <a:rPr lang="ru-RU"/>
              <a:t>, обычно направленных под прямым углом друг к другу</a:t>
            </a:r>
            <a:endParaRPr lang="ru-RU" b="1"/>
          </a:p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2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63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2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3059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3059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4284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2484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6084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Введение в преобразования</a:t>
            </a:r>
          </a:p>
        </p:txBody>
      </p:sp>
      <p:sp>
        <p:nvSpPr>
          <p:cNvPr id="993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1547813" y="4581525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1116013" y="29241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1116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3419475" y="3573463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3327400" y="52451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735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5219700" y="61658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4716463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539750" y="2060575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1908175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4284663" y="2060575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1979613" y="3644900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3779838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5076825" y="2708275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2700338" y="4076700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3635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795963" y="1916113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292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Любое преобразование переводит каждую точку </a:t>
            </a:r>
            <a:r>
              <a:rPr lang="en-US"/>
              <a:t>P </a:t>
            </a:r>
            <a:r>
              <a:rPr lang="ru-RU"/>
              <a:t>в пространстве в новую точку </a:t>
            </a:r>
            <a:r>
              <a:rPr lang="en-US"/>
              <a:t>Q </a:t>
            </a:r>
            <a:r>
              <a:rPr lang="ru-RU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1403350" y="3860800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1403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900113" y="3860800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2843213" y="5949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1619250" y="47974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2987675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1766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1835150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2843213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1908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4048125" y="2149475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4067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4119563" y="5389563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75988066"/>
              </p:ext>
            </p:extLst>
          </p:nvPr>
        </p:nvGraphicFramePr>
        <p:xfrm>
          <a:off x="427211" y="2916237"/>
          <a:ext cx="10064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83947" imgH="710891" progId="Equation.3">
                  <p:embed/>
                </p:oleObj>
              </mc:Choice>
              <mc:Fallback>
                <p:oleObj name="Формула" r:id="rId2" imgW="583947" imgH="710891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11" y="2916237"/>
                        <a:ext cx="1006475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395288" y="2276475"/>
            <a:ext cx="849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 любом двухмерном координатном фрейме точки </a:t>
            </a:r>
            <a:r>
              <a:rPr lang="en-US"/>
              <a:t>P </a:t>
            </a:r>
            <a:r>
              <a:rPr lang="ru-RU"/>
              <a:t>и </a:t>
            </a:r>
            <a:r>
              <a:rPr lang="en-US"/>
              <a:t>Q </a:t>
            </a:r>
            <a:r>
              <a:rPr lang="ru-RU"/>
              <a:t>имеют следующее представление</a:t>
            </a:r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915068"/>
              </p:ext>
            </p:extLst>
          </p:nvPr>
        </p:nvGraphicFramePr>
        <p:xfrm>
          <a:off x="2119486" y="2916237"/>
          <a:ext cx="1073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22030" imgH="710891" progId="Equation.3">
                  <p:embed/>
                </p:oleObj>
              </mc:Choice>
              <mc:Fallback>
                <p:oleObj name="Формула" r:id="rId4" imgW="622030" imgH="710891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486" y="2916237"/>
                        <a:ext cx="107315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323850" y="4292600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воздействует на представление координаты точки </a:t>
            </a:r>
            <a:r>
              <a:rPr lang="en-US" b="1"/>
              <a:t>P</a:t>
            </a:r>
            <a:r>
              <a:rPr lang="en-US"/>
              <a:t> </a:t>
            </a:r>
            <a:r>
              <a:rPr lang="ru-RU"/>
              <a:t>и дает представление точки </a:t>
            </a:r>
            <a:r>
              <a:rPr lang="en-US" b="1"/>
              <a:t>Q</a:t>
            </a:r>
            <a:r>
              <a:rPr lang="en-US"/>
              <a:t> </a:t>
            </a:r>
            <a:r>
              <a:rPr lang="ru-RU"/>
              <a:t>в соответствии с некоторой функцией </a:t>
            </a:r>
            <a:r>
              <a:rPr lang="en-US" b="1"/>
              <a:t>T</a:t>
            </a:r>
            <a:r>
              <a:rPr lang="ru-RU" b="1"/>
              <a:t>()</a:t>
            </a:r>
            <a:r>
              <a:rPr lang="en-US"/>
              <a:t>:</a:t>
            </a:r>
            <a:endParaRPr lang="ru-RU"/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54356"/>
              </p:ext>
            </p:extLst>
          </p:nvPr>
        </p:nvGraphicFramePr>
        <p:xfrm>
          <a:off x="323850" y="5084763"/>
          <a:ext cx="15525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01309" imgH="710891" progId="Equation.3">
                  <p:embed/>
                </p:oleObj>
              </mc:Choice>
              <mc:Fallback>
                <p:oleObj name="Формула" r:id="rId6" imgW="901309" imgH="710891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15525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5219700" y="5373688"/>
          <a:ext cx="10271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596641" imgH="215806" progId="Equation.3">
                  <p:embed/>
                </p:oleObj>
              </mc:Choice>
              <mc:Fallback>
                <p:oleObj name="Формула" r:id="rId8" imgW="596641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373688"/>
                        <a:ext cx="102711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195513" y="5445125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7" grpId="0"/>
      <p:bldP spid="1269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11413" y="1916113"/>
            <a:ext cx="4656137" cy="4656137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 eaLnBrk="1" hangingPunct="1"/>
            <a:r>
              <a:rPr lang="ru-RU" dirty="0"/>
              <a:t>Сохраняется параллельность прямых</a:t>
            </a:r>
          </a:p>
          <a:p>
            <a:pPr lvl="1" eaLnBrk="1" hangingPunct="1"/>
            <a:r>
              <a:rPr lang="ru-RU" dirty="0"/>
              <a:t>Пересекающиеся прямые пересекаются</a:t>
            </a:r>
          </a:p>
          <a:p>
            <a:pPr lvl="1" eaLnBrk="1" hangingPunct="1"/>
            <a:r>
              <a:rPr lang="ru-RU" dirty="0"/>
              <a:t>Скрещивающиеся прямые скрещиваются</a:t>
            </a:r>
          </a:p>
          <a:p>
            <a:pPr eaLnBrk="1" hangingPunct="1"/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 eaLnBrk="1" hangingPunct="1"/>
            <a:r>
              <a:rPr lang="ru-RU" dirty="0"/>
              <a:t>Упрощают масштабирование, поворот, перенос изображений</a:t>
            </a:r>
          </a:p>
          <a:p>
            <a:pPr lvl="1" eaLnBrk="1" hangingPunct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055" name="Object 7"/>
              <p:cNvSpPr txBox="1"/>
              <p:nvPr>
                <p:ph idx="1"/>
              </p:nvPr>
            </p:nvSpPr>
            <p:spPr bwMode="auto">
              <a:xfrm>
                <a:off x="1547813" y="4005263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3005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47813" y="4005263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098609"/>
            <a:ext cx="7772400" cy="1981200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1692275" y="5949950"/>
            <a:ext cx="5642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11</a:t>
            </a:r>
            <a:r>
              <a:rPr lang="en-US" dirty="0"/>
              <a:t>, m</a:t>
            </a:r>
            <a:r>
              <a:rPr lang="en-US" baseline="-25000" dirty="0"/>
              <a:t>12</a:t>
            </a:r>
            <a:r>
              <a:rPr lang="ru-RU" dirty="0"/>
              <a:t>, </a:t>
            </a:r>
            <a:r>
              <a:rPr lang="en-US" dirty="0"/>
              <a:t>m</a:t>
            </a:r>
            <a:r>
              <a:rPr lang="en-US" baseline="-25000" dirty="0"/>
              <a:t>13</a:t>
            </a:r>
            <a:r>
              <a:rPr lang="en-US" dirty="0"/>
              <a:t>, m</a:t>
            </a:r>
            <a:r>
              <a:rPr lang="en-US" baseline="-25000" dirty="0"/>
              <a:t>21</a:t>
            </a:r>
            <a:r>
              <a:rPr lang="en-US" dirty="0"/>
              <a:t>, m</a:t>
            </a:r>
            <a:r>
              <a:rPr lang="en-US" baseline="-25000" dirty="0"/>
              <a:t>22</a:t>
            </a:r>
            <a:r>
              <a:rPr lang="en-US" dirty="0"/>
              <a:t>, m</a:t>
            </a:r>
            <a:r>
              <a:rPr lang="en-US" baseline="-25000" dirty="0"/>
              <a:t>23</a:t>
            </a:r>
            <a:r>
              <a:rPr lang="en-US" dirty="0"/>
              <a:t> – </a:t>
            </a:r>
            <a:r>
              <a:rPr lang="ru-RU" dirty="0"/>
              <a:t>некоторые константы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331913" y="3573463"/>
            <a:ext cx="570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Для </a:t>
            </a:r>
            <a:r>
              <a:rPr lang="ru-RU" b="1"/>
              <a:t>любого аффинного преобразования</a:t>
            </a:r>
            <a:r>
              <a:rPr lang="ru-RU"/>
              <a:t> третья строка матрицы всегда равняется (0</a:t>
            </a:r>
            <a:r>
              <a:rPr lang="en-US"/>
              <a:t>, 0, 1)</a:t>
            </a:r>
            <a:endParaRPr lang="ru-RU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333904" y="4275273"/>
            <a:ext cx="70545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Аффинные преобразования могут применяться не только к точкам, но и к векторам</a:t>
            </a:r>
            <a:r>
              <a:rPr lang="en-US" dirty="0"/>
              <a:t>.</a:t>
            </a:r>
          </a:p>
          <a:p>
            <a:r>
              <a:rPr lang="ru-RU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27584" y="220147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0147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966427" y="5445224"/>
                <a:ext cx="7211143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7" y="5445224"/>
                <a:ext cx="7211143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008188"/>
            <a:ext cx="7772400" cy="1627187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899592" y="3804838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804838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2699792" y="3573016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4539496" y="2780928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3376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395536" y="3429000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29000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683568" y="2132856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899592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95513" y="1916113"/>
            <a:ext cx="4891087" cy="4941887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827585" y="3717032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3717032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2226729" y="3838872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1907704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1971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-144524" y="4984224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24" y="4984224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1951383" y="4077076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aphicFrame>
        <p:nvGraphicFramePr>
          <p:cNvPr id="15155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702664"/>
              </p:ext>
            </p:extLst>
          </p:nvPr>
        </p:nvGraphicFramePr>
        <p:xfrm>
          <a:off x="1358548" y="3998913"/>
          <a:ext cx="3732566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247900" imgH="711200" progId="Equation.3">
                  <p:embed/>
                </p:oleObj>
              </mc:Choice>
              <mc:Fallback>
                <p:oleObj name="Формула" r:id="rId2" imgW="2247900" imgH="7112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548" y="3998913"/>
                        <a:ext cx="3732566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96641"/>
              </p:ext>
            </p:extLst>
          </p:nvPr>
        </p:nvGraphicFramePr>
        <p:xfrm>
          <a:off x="1358544" y="5373688"/>
          <a:ext cx="373257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247900" imgH="711200" progId="Equation.3">
                  <p:embed/>
                </p:oleObj>
              </mc:Choice>
              <mc:Fallback>
                <p:oleObj name="Формула" r:id="rId4" imgW="2247900" imgH="71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544" y="5373688"/>
                        <a:ext cx="373257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343525" y="4310063"/>
            <a:ext cx="214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Сдвиг вдоль оси </a:t>
            </a:r>
            <a:r>
              <a:rPr lang="en-US"/>
              <a:t>x</a:t>
            </a:r>
            <a:endParaRPr lang="ru-RU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5364163" y="5373688"/>
            <a:ext cx="2147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Сдвиг вдоль оси </a:t>
            </a:r>
            <a:r>
              <a:rPr lang="en-US"/>
              <a:t>y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  <p:bldP spid="15156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323850" y="1916113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>
                <a:latin typeface="Verdana" pitchFamily="34" charset="0"/>
              </a:rPr>
              <a:t>T</a:t>
            </a:r>
            <a:endParaRPr lang="ru-RU" sz="3000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859338" y="1916113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>
                <a:latin typeface="Verdana" pitchFamily="34" charset="0"/>
              </a:rPr>
              <a:t>T</a:t>
            </a:r>
            <a:endParaRPr lang="ru-RU" sz="30000" i="1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323850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323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4859338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4859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Матрица </a:t>
            </a:r>
            <a:r>
              <a:rPr lang="en-US" sz="2400" i="1"/>
              <a:t>M</a:t>
            </a:r>
            <a:r>
              <a:rPr lang="en-US" sz="2400"/>
              <a:t> </a:t>
            </a:r>
            <a:r>
              <a:rPr lang="ru-RU" sz="2400"/>
              <a:t>размерностью </a:t>
            </a:r>
            <a:r>
              <a:rPr lang="en-US" sz="2400"/>
              <a:t>n</a:t>
            </a:r>
            <a:r>
              <a:rPr lang="ru-RU" sz="2400"/>
              <a:t> на </a:t>
            </a:r>
            <a:r>
              <a:rPr lang="en-US" sz="2400"/>
              <a:t>n </a:t>
            </a:r>
            <a:r>
              <a:rPr lang="ru-RU" sz="2400"/>
              <a:t>называется </a:t>
            </a:r>
            <a:r>
              <a:rPr lang="ru-RU" sz="2400" b="1"/>
              <a:t>невырожденной</a:t>
            </a:r>
            <a:r>
              <a:rPr lang="ru-RU" sz="2400"/>
              <a:t>, если ее определитель </a:t>
            </a:r>
            <a:r>
              <a:rPr lang="en-US" sz="2400"/>
              <a:t>|M| </a:t>
            </a:r>
            <a:r>
              <a:rPr lang="ru-RU" sz="2400"/>
              <a:t>отличен от нуля</a:t>
            </a:r>
          </a:p>
          <a:p>
            <a:pPr eaLnBrk="1" hangingPunct="1"/>
            <a:r>
              <a:rPr lang="ru-RU" sz="2400"/>
              <a:t>В этом случае матрица </a:t>
            </a:r>
            <a:r>
              <a:rPr lang="en-US" sz="2400"/>
              <a:t>M </a:t>
            </a:r>
            <a:r>
              <a:rPr lang="ru-RU" sz="2400"/>
              <a:t>имеет обратную матрицу </a:t>
            </a:r>
            <a:r>
              <a:rPr lang="en-US" sz="2400"/>
              <a:t>M</a:t>
            </a:r>
            <a:r>
              <a:rPr lang="en-US" sz="2400" baseline="30000"/>
              <a:t>-1</a:t>
            </a:r>
            <a:r>
              <a:rPr lang="en-US" sz="2400"/>
              <a:t>, </a:t>
            </a:r>
            <a:r>
              <a:rPr lang="ru-RU" sz="2400"/>
              <a:t>обладающую свойством:</a:t>
            </a:r>
          </a:p>
          <a:p>
            <a:pPr lvl="1" eaLnBrk="1" hangingPunct="1"/>
            <a:r>
              <a:rPr lang="en-US" sz="2000" b="1"/>
              <a:t>MM</a:t>
            </a:r>
            <a:r>
              <a:rPr lang="en-US" sz="2000" b="1" baseline="30000"/>
              <a:t>-1</a:t>
            </a:r>
            <a:r>
              <a:rPr lang="en-US" sz="2000" b="1"/>
              <a:t> = M</a:t>
            </a:r>
            <a:r>
              <a:rPr lang="en-US" sz="2000" b="1" baseline="30000"/>
              <a:t>-1</a:t>
            </a:r>
            <a:r>
              <a:rPr lang="en-US" sz="2000" b="1"/>
              <a:t>M = I,</a:t>
            </a:r>
            <a:br>
              <a:rPr lang="en-US" sz="2000" b="1"/>
            </a:br>
            <a:r>
              <a:rPr lang="ru-RU" sz="2000"/>
              <a:t>где </a:t>
            </a:r>
            <a:r>
              <a:rPr lang="en-US" sz="2000"/>
              <a:t>I – </a:t>
            </a:r>
            <a:r>
              <a:rPr lang="ru-RU" sz="2000"/>
              <a:t>единичная матрица размерностью </a:t>
            </a:r>
            <a:r>
              <a:rPr lang="en-US" sz="2000"/>
              <a:t>n </a:t>
            </a:r>
            <a:r>
              <a:rPr lang="ru-RU" sz="2000"/>
              <a:t>на </a:t>
            </a:r>
            <a:r>
              <a:rPr lang="en-US" sz="2000"/>
              <a:t>n</a:t>
            </a:r>
            <a:endParaRPr lang="ru-RU" sz="2000"/>
          </a:p>
          <a:p>
            <a:pPr eaLnBrk="1" hangingPunct="1"/>
            <a:r>
              <a:rPr lang="ru-RU" sz="240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/>
              <a:t>(</a:t>
            </a:r>
            <a:r>
              <a:rPr lang="en-US" sz="2000"/>
              <a:t>AB)</a:t>
            </a:r>
            <a:r>
              <a:rPr lang="en-US" sz="2000" b="1" baseline="30000"/>
              <a:t>-</a:t>
            </a:r>
            <a:r>
              <a:rPr lang="en-US" sz="2000" baseline="30000"/>
              <a:t>1</a:t>
            </a:r>
            <a:r>
              <a:rPr lang="en-US" sz="2000"/>
              <a:t> = B</a:t>
            </a:r>
            <a:r>
              <a:rPr lang="en-US" sz="2000" baseline="30000"/>
              <a:t>-1</a:t>
            </a:r>
            <a:r>
              <a:rPr lang="en-US" sz="2000"/>
              <a:t>A</a:t>
            </a:r>
            <a:r>
              <a:rPr lang="en-US" sz="2000" baseline="30000"/>
              <a:t>-1</a:t>
            </a:r>
            <a:endParaRPr lang="ru-RU" sz="2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82800" imgH="482600" progId="Equation.3">
                  <p:embed/>
                </p:oleObj>
              </mc:Choice>
              <mc:Fallback>
                <p:oleObj name="Формула" r:id="rId2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50825" y="4797425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43400" imgH="939800" progId="Equation.3">
                  <p:embed/>
                </p:oleObj>
              </mc:Choice>
              <mc:Fallback>
                <p:oleObj name="Equation" r:id="rId4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97425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4984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случае ее </a:t>
            </a:r>
            <a:r>
              <a:rPr lang="en-US" sz="2400" dirty="0" err="1"/>
              <a:t>ij</a:t>
            </a:r>
            <a:r>
              <a:rPr lang="en-US" sz="2400" dirty="0"/>
              <a:t>-</a:t>
            </a:r>
            <a:r>
              <a:rPr lang="ru-RU" sz="2400" dirty="0"/>
              <a:t>элемент равен: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3059832" y="2996952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2996952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163"/>
                <a:ext cx="8229600" cy="437795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163"/>
                <a:ext cx="8229600" cy="4377955"/>
              </a:xfrm>
              <a:blipFill>
                <a:blip r:embed="rId2"/>
                <a:stretch>
                  <a:fillRect l="-741" t="-2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5076825" y="2349500"/>
            <a:ext cx="3843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323850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323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611188" y="4005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2339975" y="29972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3851275" y="43656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684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2411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684213" y="3860800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735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268538" y="2565400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995738" y="4149725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900113" y="27813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1908175" y="429260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419475" y="29972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1835150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643438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5004048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23586" imgH="431613" progId="Equation.3">
                  <p:embed/>
                </p:oleObj>
              </mc:Choice>
              <mc:Fallback>
                <p:oleObj name="Формула" r:id="rId2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1619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36600" imgH="431800" progId="Equation.3">
                  <p:embed/>
                </p:oleObj>
              </mc:Choice>
              <mc:Fallback>
                <p:oleObj name="Формула" r:id="rId4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4860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889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3923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819400" imgH="914400" progId="Equation.3">
                  <p:embed/>
                </p:oleObj>
              </mc:Choice>
              <mc:Fallback>
                <p:oleObj name="Формула" r:id="rId2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251520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78000" imgH="914400" progId="Equation.3">
                  <p:embed/>
                </p:oleObj>
              </mc:Choice>
              <mc:Fallback>
                <p:oleObj name="Формула" r:id="rId4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4865</TotalTime>
  <Words>5535</Words>
  <Application>Microsoft Office PowerPoint</Application>
  <PresentationFormat>Экран (4:3)</PresentationFormat>
  <Paragraphs>813</Paragraphs>
  <Slides>154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154</vt:i4>
      </vt:variant>
    </vt:vector>
  </HeadingPairs>
  <TitlesOfParts>
    <vt:vector size="168" baseType="lpstr">
      <vt:lpstr>Arial</vt:lpstr>
      <vt:lpstr>Calibri</vt:lpstr>
      <vt:lpstr>Cambria Math</vt:lpstr>
      <vt:lpstr>Constantia</vt:lpstr>
      <vt:lpstr>Courier New</vt:lpstr>
      <vt:lpstr>Tahoma</vt:lpstr>
      <vt:lpstr>Times New Roman</vt:lpstr>
      <vt:lpstr>Verdana</vt:lpstr>
      <vt:lpstr>Wingdings</vt:lpstr>
      <vt:lpstr>Wingdings 2</vt:lpstr>
      <vt:lpstr>Поток</vt:lpstr>
      <vt:lpstr>Формула</vt:lpstr>
      <vt:lpstr>Equation</vt:lpstr>
      <vt:lpstr>Диаграмма</vt:lpstr>
      <vt:lpstr>Векторная графика</vt:lpstr>
      <vt:lpstr>Презентация PowerPoint</vt:lpstr>
      <vt:lpstr>Задачи визуализации трехмерных объектов</vt:lpstr>
      <vt:lpstr>Презентация PowerPoint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Обзор векторов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Аффинная комбинация векторов (affine combination)</vt:lpstr>
      <vt:lpstr>Выпуклая комбинация векторов (convex combination)</vt:lpstr>
      <vt:lpstr>Множество всех выпуклых комбинаций</vt:lpstr>
      <vt:lpstr>Пример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геометрической фигуры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Презентация PowerPoint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Презентация PowerPoint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Презентация PowerPoint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Презентация PowerPoint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Порт просмотра</vt:lpstr>
      <vt:lpstr>Презентация PowerPoint</vt:lpstr>
      <vt:lpstr>Презентация PowerPoint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Алексей Малов</cp:lastModifiedBy>
  <cp:revision>305</cp:revision>
  <dcterms:created xsi:type="dcterms:W3CDTF">2006-10-11T18:13:04Z</dcterms:created>
  <dcterms:modified xsi:type="dcterms:W3CDTF">2023-03-25T09:45:50Z</dcterms:modified>
</cp:coreProperties>
</file>