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66" d="100"/>
          <a:sy n="66" d="100"/>
        </p:scale>
        <p:origin x="111"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66055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227309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402849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348281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17655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294416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184690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293027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245548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182301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C491C2-4FC6-4EF0-9F39-DB7169BD09C4}" type="datetimeFigureOut">
              <a:rPr kumimoji="1" lang="ja-JP" altLang="en-US" smtClean="0"/>
              <a:t>2016/7/20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11803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491C2-4FC6-4EF0-9F39-DB7169BD09C4}" type="datetimeFigureOut">
              <a:rPr kumimoji="1" lang="ja-JP" altLang="en-US" smtClean="0"/>
              <a:t>2016/7/20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8A703-83E8-4B9D-8AA9-9B8741ECF73D}" type="slidenum">
              <a:rPr kumimoji="1" lang="ja-JP" altLang="en-US" smtClean="0"/>
              <a:t>‹#›</a:t>
            </a:fld>
            <a:endParaRPr kumimoji="1" lang="ja-JP" altLang="en-US"/>
          </a:p>
        </p:txBody>
      </p:sp>
    </p:spTree>
    <p:extLst>
      <p:ext uri="{BB962C8B-B14F-4D97-AF65-F5344CB8AC3E}">
        <p14:creationId xmlns:p14="http://schemas.microsoft.com/office/powerpoint/2010/main" val="200277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521868" y="115888"/>
            <a:ext cx="4681537" cy="384175"/>
          </a:xfrm>
        </p:spPr>
        <p:txBody>
          <a:bodyPr>
            <a:normAutofit lnSpcReduction="10000"/>
          </a:bodyPr>
          <a:lstStyle/>
          <a:p>
            <a:r>
              <a:rPr kumimoji="1" lang="ja-JP" altLang="en-US" dirty="0" smtClean="0">
                <a:latin typeface="HG丸ｺﾞｼｯｸM-PRO" panose="020F0600000000000000" pitchFamily="50" charset="-128"/>
                <a:ea typeface="HG丸ｺﾞｼｯｸM-PRO" panose="020F0600000000000000" pitchFamily="50" charset="-128"/>
              </a:rPr>
              <a:t>オブジェクト指向　基礎編課題</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サブタイトル 2"/>
          <p:cNvSpPr txBox="1">
            <a:spLocks/>
          </p:cNvSpPr>
          <p:nvPr/>
        </p:nvSpPr>
        <p:spPr>
          <a:xfrm>
            <a:off x="64293" y="575470"/>
            <a:ext cx="9665495" cy="68897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latin typeface="HG丸ｺﾞｼｯｸM-PRO" panose="020F0600000000000000" pitchFamily="50" charset="-128"/>
                <a:ea typeface="HG丸ｺﾞｼｯｸM-PRO" panose="020F0600000000000000" pitchFamily="50" charset="-128"/>
              </a:rPr>
              <a:t>課題</a:t>
            </a:r>
            <a:r>
              <a:rPr lang="en-US" altLang="ja-JP" dirty="0" smtClean="0">
                <a:latin typeface="HG丸ｺﾞｼｯｸM-PRO" panose="020F0600000000000000" pitchFamily="50" charset="-128"/>
                <a:ea typeface="HG丸ｺﾞｼｯｸM-PRO" panose="020F0600000000000000" pitchFamily="50" charset="-128"/>
              </a:rPr>
              <a:t>1 </a:t>
            </a:r>
            <a:r>
              <a:rPr lang="ja-JP" altLang="en-US" dirty="0" smtClean="0">
                <a:latin typeface="HG丸ｺﾞｼｯｸM-PRO" panose="020F0600000000000000" pitchFamily="50" charset="-128"/>
                <a:ea typeface="HG丸ｺﾞｼｯｸM-PRO" panose="020F0600000000000000" pitchFamily="50" charset="-128"/>
              </a:rPr>
              <a:t>身</a:t>
            </a:r>
            <a:r>
              <a:rPr lang="ja-JP" altLang="en-US" dirty="0">
                <a:latin typeface="HG丸ｺﾞｼｯｸM-PRO" panose="020F0600000000000000" pitchFamily="50" charset="-128"/>
                <a:ea typeface="HG丸ｺﾞｼｯｸM-PRO" panose="020F0600000000000000" pitchFamily="50" charset="-128"/>
              </a:rPr>
              <a:t>の回りにあるものをオブジェクト指向で抽象化してみましょう。</a:t>
            </a:r>
            <a:endParaRPr lang="ja-JP" altLang="en-US" b="0" dirty="0" smtClean="0">
              <a:effectLst/>
              <a:latin typeface="HG丸ｺﾞｼｯｸM-PRO" panose="020F0600000000000000" pitchFamily="50" charset="-128"/>
              <a:ea typeface="HG丸ｺﾞｼｯｸM-PRO" panose="020F0600000000000000" pitchFamily="50" charset="-128"/>
            </a:endParaRPr>
          </a:p>
          <a:p>
            <a:pPr algn="l"/>
            <a:r>
              <a:rPr lang="en-US" altLang="ja-JP" dirty="0">
                <a:latin typeface="HG丸ｺﾞｼｯｸM-PRO" panose="020F0600000000000000" pitchFamily="50" charset="-128"/>
                <a:ea typeface="HG丸ｺﾞｼｯｸM-PRO" panose="020F0600000000000000" pitchFamily="50" charset="-128"/>
              </a:rPr>
              <a:t> </a:t>
            </a:r>
            <a:r>
              <a:rPr lang="en-US" altLang="ja-JP" dirty="0" smtClean="0">
                <a:latin typeface="HG丸ｺﾞｼｯｸM-PRO" panose="020F0600000000000000" pitchFamily="50" charset="-128"/>
                <a:ea typeface="HG丸ｺﾞｼｯｸM-PRO" panose="020F0600000000000000" pitchFamily="50" charset="-128"/>
              </a:rPr>
              <a:t>        </a:t>
            </a:r>
            <a:r>
              <a:rPr lang="ja-JP" altLang="en-US" dirty="0" smtClean="0">
                <a:latin typeface="HG丸ｺﾞｼｯｸM-PRO" panose="020F0600000000000000" pitchFamily="50" charset="-128"/>
                <a:ea typeface="HG丸ｺﾞｼｯｸM-PRO" panose="020F0600000000000000" pitchFamily="50" charset="-128"/>
              </a:rPr>
              <a:t>自分</a:t>
            </a:r>
            <a:r>
              <a:rPr lang="ja-JP" altLang="en-US" dirty="0">
                <a:latin typeface="HG丸ｺﾞｼｯｸM-PRO" panose="020F0600000000000000" pitchFamily="50" charset="-128"/>
                <a:ea typeface="HG丸ｺﾞｼｯｸM-PRO" panose="020F0600000000000000" pitchFamily="50" charset="-128"/>
              </a:rPr>
              <a:t>が興味あるもので構いません。また、抽象化するレベルも問いません。</a:t>
            </a:r>
          </a:p>
        </p:txBody>
      </p:sp>
      <p:sp>
        <p:nvSpPr>
          <p:cNvPr id="5" name="テキスト ボックス 4"/>
          <p:cNvSpPr txBox="1"/>
          <p:nvPr/>
        </p:nvSpPr>
        <p:spPr>
          <a:xfrm>
            <a:off x="739378" y="1919169"/>
            <a:ext cx="1335881" cy="369332"/>
          </a:xfrm>
          <a:prstGeom prst="rect">
            <a:avLst/>
          </a:prstGeom>
          <a:noFill/>
        </p:spPr>
        <p:txBody>
          <a:bodyPr wrap="square" rtlCol="0">
            <a:spAutoFit/>
          </a:bodyPr>
          <a:lstStyle/>
          <a:p>
            <a:r>
              <a:rPr kumimoji="1" lang="ja-JP" altLang="en-US" dirty="0" smtClean="0"/>
              <a:t>自動販売機</a:t>
            </a:r>
            <a:endParaRPr kumimoji="1" lang="ja-JP" altLang="en-US" dirty="0"/>
          </a:p>
        </p:txBody>
      </p:sp>
      <p:sp>
        <p:nvSpPr>
          <p:cNvPr id="6" name="テキスト ボックス 5"/>
          <p:cNvSpPr txBox="1"/>
          <p:nvPr/>
        </p:nvSpPr>
        <p:spPr>
          <a:xfrm>
            <a:off x="950118" y="3215751"/>
            <a:ext cx="914400" cy="369332"/>
          </a:xfrm>
          <a:prstGeom prst="rect">
            <a:avLst/>
          </a:prstGeom>
          <a:noFill/>
        </p:spPr>
        <p:txBody>
          <a:bodyPr wrap="square" rtlCol="0">
            <a:spAutoFit/>
          </a:bodyPr>
          <a:lstStyle/>
          <a:p>
            <a:r>
              <a:rPr lang="ja-JP" altLang="en-US" dirty="0" smtClean="0"/>
              <a:t>自転車</a:t>
            </a:r>
            <a:endParaRPr lang="en-US" altLang="ja-JP" dirty="0" smtClean="0"/>
          </a:p>
        </p:txBody>
      </p:sp>
      <p:sp>
        <p:nvSpPr>
          <p:cNvPr id="7" name="テキスト ボックス 6"/>
          <p:cNvSpPr txBox="1"/>
          <p:nvPr/>
        </p:nvSpPr>
        <p:spPr>
          <a:xfrm>
            <a:off x="950118" y="4458779"/>
            <a:ext cx="914400" cy="369332"/>
          </a:xfrm>
          <a:prstGeom prst="rect">
            <a:avLst/>
          </a:prstGeom>
          <a:noFill/>
        </p:spPr>
        <p:txBody>
          <a:bodyPr wrap="square" rtlCol="0">
            <a:spAutoFit/>
          </a:bodyPr>
          <a:lstStyle/>
          <a:p>
            <a:r>
              <a:rPr lang="ja-JP" altLang="en-US" dirty="0" smtClean="0"/>
              <a:t>洗濯機</a:t>
            </a:r>
            <a:endParaRPr lang="en-US" altLang="ja-JP" dirty="0" smtClean="0"/>
          </a:p>
        </p:txBody>
      </p:sp>
      <p:sp>
        <p:nvSpPr>
          <p:cNvPr id="8" name="テキスト ボックス 7"/>
          <p:cNvSpPr txBox="1"/>
          <p:nvPr/>
        </p:nvSpPr>
        <p:spPr>
          <a:xfrm>
            <a:off x="692944" y="5773213"/>
            <a:ext cx="1514475" cy="369332"/>
          </a:xfrm>
          <a:prstGeom prst="rect">
            <a:avLst/>
          </a:prstGeom>
          <a:noFill/>
        </p:spPr>
        <p:txBody>
          <a:bodyPr wrap="square" rtlCol="0">
            <a:spAutoFit/>
          </a:bodyPr>
          <a:lstStyle/>
          <a:p>
            <a:r>
              <a:rPr lang="ja-JP" altLang="en-US" dirty="0" smtClean="0"/>
              <a:t>リュックサック</a:t>
            </a:r>
            <a:endParaRPr lang="en-US" altLang="ja-JP" dirty="0" smtClean="0"/>
          </a:p>
        </p:txBody>
      </p:sp>
      <p:sp>
        <p:nvSpPr>
          <p:cNvPr id="9" name="正方形/長方形 8"/>
          <p:cNvSpPr/>
          <p:nvPr/>
        </p:nvSpPr>
        <p:spPr>
          <a:xfrm>
            <a:off x="692944" y="4021931"/>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92944" y="2743200"/>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92944" y="5300662"/>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92944" y="1464469"/>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121693" y="1469113"/>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121693" y="2747844"/>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2121694" y="4026575"/>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121694" y="5305306"/>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2121692" y="1649136"/>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kumimoji="1" lang="ja-JP" altLang="en-US" dirty="0" smtClean="0"/>
              <a:t>自動販売機</a:t>
            </a:r>
            <a:endParaRPr kumimoji="1" lang="en-US" altLang="ja-JP" dirty="0" smtClean="0"/>
          </a:p>
          <a:p>
            <a:r>
              <a:rPr lang="ja-JP" altLang="en-US" dirty="0" smtClean="0"/>
              <a:t>情報</a:t>
            </a:r>
            <a:r>
              <a:rPr lang="en-US" altLang="ja-JP" dirty="0" smtClean="0"/>
              <a:t>:</a:t>
            </a:r>
            <a:r>
              <a:rPr lang="ja-JP" altLang="en-US" dirty="0" smtClean="0"/>
              <a:t>名前、取り扱い商品、取引可能金額、製造年月日、製造元メーカー</a:t>
            </a:r>
            <a:endParaRPr lang="en-US" altLang="ja-JP" dirty="0" smtClean="0"/>
          </a:p>
          <a:p>
            <a:r>
              <a:rPr kumimoji="1" lang="ja-JP" altLang="en-US" dirty="0" smtClean="0"/>
              <a:t>動作</a:t>
            </a:r>
            <a:r>
              <a:rPr lang="en-US" altLang="ja-JP" dirty="0" smtClean="0"/>
              <a:t>:</a:t>
            </a:r>
            <a:r>
              <a:rPr lang="ja-JP" altLang="en-US" dirty="0" smtClean="0"/>
              <a:t>金額を表示する、金銭を管理する、商品を提供する、商品を管理する</a:t>
            </a:r>
            <a:endParaRPr kumimoji="1" lang="ja-JP" altLang="en-US" dirty="0"/>
          </a:p>
        </p:txBody>
      </p:sp>
      <p:sp>
        <p:nvSpPr>
          <p:cNvPr id="19" name="テキスト ボックス 18"/>
          <p:cNvSpPr txBox="1"/>
          <p:nvPr/>
        </p:nvSpPr>
        <p:spPr>
          <a:xfrm>
            <a:off x="2175270" y="2920900"/>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a:t>自転車</a:t>
            </a:r>
            <a:endParaRPr kumimoji="1" lang="en-US" altLang="ja-JP" dirty="0" smtClean="0"/>
          </a:p>
          <a:p>
            <a:r>
              <a:rPr lang="ja-JP" altLang="en-US" dirty="0" smtClean="0"/>
              <a:t>情報</a:t>
            </a:r>
            <a:r>
              <a:rPr lang="en-US" altLang="ja-JP" dirty="0" smtClean="0"/>
              <a:t>:</a:t>
            </a:r>
            <a:r>
              <a:rPr lang="ja-JP" altLang="en-US" dirty="0" smtClean="0"/>
              <a:t>名前、何輪可動、素材、製造年月日、製造元メーカー、ギア数</a:t>
            </a:r>
            <a:endParaRPr lang="en-US" altLang="ja-JP" dirty="0" smtClean="0"/>
          </a:p>
          <a:p>
            <a:r>
              <a:rPr kumimoji="1" lang="ja-JP" altLang="en-US" dirty="0" smtClean="0"/>
              <a:t>動作</a:t>
            </a:r>
            <a:r>
              <a:rPr lang="en-US" altLang="ja-JP" dirty="0" smtClean="0"/>
              <a:t>:</a:t>
            </a:r>
            <a:r>
              <a:rPr lang="ja-JP" altLang="en-US" dirty="0" smtClean="0"/>
              <a:t>路面を滑走する、人</a:t>
            </a:r>
            <a:r>
              <a:rPr lang="en-US" altLang="ja-JP" dirty="0" smtClean="0"/>
              <a:t>,</a:t>
            </a:r>
            <a:r>
              <a:rPr lang="ja-JP" altLang="en-US" dirty="0" smtClean="0"/>
              <a:t>物を乗せる、ブレーキで止まる、ライトを点ける</a:t>
            </a:r>
            <a:endParaRPr kumimoji="1" lang="ja-JP" altLang="en-US" dirty="0"/>
          </a:p>
        </p:txBody>
      </p:sp>
      <p:sp>
        <p:nvSpPr>
          <p:cNvPr id="20" name="テキスト ボックス 19"/>
          <p:cNvSpPr txBox="1"/>
          <p:nvPr/>
        </p:nvSpPr>
        <p:spPr>
          <a:xfrm>
            <a:off x="2175270" y="4181780"/>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smtClean="0"/>
              <a:t>自動洗濯</a:t>
            </a:r>
            <a:endParaRPr kumimoji="1" lang="en-US" altLang="ja-JP" dirty="0" smtClean="0"/>
          </a:p>
          <a:p>
            <a:r>
              <a:rPr lang="ja-JP" altLang="en-US" dirty="0" smtClean="0"/>
              <a:t>情報</a:t>
            </a:r>
            <a:r>
              <a:rPr lang="en-US" altLang="ja-JP" dirty="0" smtClean="0"/>
              <a:t>:</a:t>
            </a:r>
            <a:r>
              <a:rPr lang="ja-JP" altLang="en-US" dirty="0" smtClean="0"/>
              <a:t>名前、洗濯時間、必要洗剤量、製造年月日、形状、洗濯コース</a:t>
            </a:r>
            <a:endParaRPr lang="en-US" altLang="ja-JP" dirty="0" smtClean="0"/>
          </a:p>
          <a:p>
            <a:r>
              <a:rPr kumimoji="1" lang="ja-JP" altLang="en-US" dirty="0" smtClean="0"/>
              <a:t>動作</a:t>
            </a:r>
            <a:r>
              <a:rPr lang="en-US" altLang="ja-JP" dirty="0" smtClean="0"/>
              <a:t>:</a:t>
            </a:r>
            <a:r>
              <a:rPr lang="ja-JP" altLang="en-US" dirty="0" smtClean="0"/>
              <a:t>洗濯する、洗剤をまぜる、乾燥させる、音で完了を知らせる</a:t>
            </a:r>
            <a:endParaRPr kumimoji="1" lang="ja-JP" altLang="en-US" dirty="0"/>
          </a:p>
        </p:txBody>
      </p:sp>
      <p:sp>
        <p:nvSpPr>
          <p:cNvPr id="21" name="テキスト ボックス 20"/>
          <p:cNvSpPr txBox="1"/>
          <p:nvPr/>
        </p:nvSpPr>
        <p:spPr>
          <a:xfrm>
            <a:off x="2121692" y="5457661"/>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a:t>リュックサック</a:t>
            </a:r>
            <a:endParaRPr kumimoji="1" lang="en-US" altLang="ja-JP" dirty="0" smtClean="0"/>
          </a:p>
          <a:p>
            <a:r>
              <a:rPr lang="ja-JP" altLang="en-US" dirty="0" smtClean="0"/>
              <a:t>情報</a:t>
            </a:r>
            <a:r>
              <a:rPr lang="en-US" altLang="ja-JP" dirty="0" smtClean="0"/>
              <a:t>:</a:t>
            </a:r>
            <a:r>
              <a:rPr lang="ja-JP" altLang="en-US" dirty="0" smtClean="0"/>
              <a:t>メーカー、色、ポケットの数、許容容量、素材、形状</a:t>
            </a:r>
            <a:endParaRPr lang="en-US" altLang="ja-JP" dirty="0" smtClean="0"/>
          </a:p>
          <a:p>
            <a:r>
              <a:rPr kumimoji="1" lang="ja-JP" altLang="en-US" dirty="0" smtClean="0"/>
              <a:t>動作</a:t>
            </a:r>
            <a:r>
              <a:rPr lang="en-US" altLang="ja-JP" dirty="0" smtClean="0"/>
              <a:t>:</a:t>
            </a:r>
            <a:r>
              <a:rPr lang="ja-JP" altLang="en-US" dirty="0" smtClean="0"/>
              <a:t>物品の出し入れ、運搬</a:t>
            </a:r>
            <a:endParaRPr kumimoji="1" lang="ja-JP" altLang="en-US" dirty="0"/>
          </a:p>
        </p:txBody>
      </p:sp>
    </p:spTree>
    <p:extLst>
      <p:ext uri="{BB962C8B-B14F-4D97-AF65-F5344CB8AC3E}">
        <p14:creationId xmlns:p14="http://schemas.microsoft.com/office/powerpoint/2010/main" val="393693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p:cNvSpPr txBox="1"/>
          <p:nvPr/>
        </p:nvSpPr>
        <p:spPr>
          <a:xfrm>
            <a:off x="0" y="5014016"/>
            <a:ext cx="1124857" cy="369332"/>
          </a:xfrm>
          <a:prstGeom prst="rect">
            <a:avLst/>
          </a:prstGeom>
          <a:noFill/>
        </p:spPr>
        <p:txBody>
          <a:bodyPr wrap="square" rtlCol="0">
            <a:spAutoFit/>
          </a:bodyPr>
          <a:lstStyle/>
          <a:p>
            <a:r>
              <a:rPr lang="ja-JP" altLang="en-US" dirty="0"/>
              <a:t>アウトドア</a:t>
            </a:r>
            <a:endParaRPr kumimoji="1" lang="ja-JP" altLang="en-US" dirty="0"/>
          </a:p>
        </p:txBody>
      </p:sp>
      <p:cxnSp>
        <p:nvCxnSpPr>
          <p:cNvPr id="39" name="直線コネクタ 38"/>
          <p:cNvCxnSpPr/>
          <p:nvPr/>
        </p:nvCxnSpPr>
        <p:spPr>
          <a:xfrm flipH="1" flipV="1">
            <a:off x="1081378" y="5204221"/>
            <a:ext cx="189018" cy="297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4" name="サブタイトル 2"/>
          <p:cNvSpPr txBox="1">
            <a:spLocks/>
          </p:cNvSpPr>
          <p:nvPr/>
        </p:nvSpPr>
        <p:spPr>
          <a:xfrm>
            <a:off x="3521868" y="115888"/>
            <a:ext cx="4681537" cy="3841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latin typeface="HG丸ｺﾞｼｯｸM-PRO" panose="020F0600000000000000" pitchFamily="50" charset="-128"/>
                <a:ea typeface="HG丸ｺﾞｼｯｸM-PRO" panose="020F0600000000000000" pitchFamily="50" charset="-128"/>
              </a:rPr>
              <a:t>オブジェクト指向　基礎編課題</a:t>
            </a:r>
            <a:endParaRPr lang="ja-JP" altLang="en-US" dirty="0">
              <a:latin typeface="HG丸ｺﾞｼｯｸM-PRO" panose="020F0600000000000000" pitchFamily="50" charset="-128"/>
              <a:ea typeface="HG丸ｺﾞｼｯｸM-PRO" panose="020F0600000000000000" pitchFamily="50" charset="-128"/>
            </a:endParaRPr>
          </a:p>
        </p:txBody>
      </p:sp>
      <p:sp>
        <p:nvSpPr>
          <p:cNvPr id="5" name="サブタイトル 2"/>
          <p:cNvSpPr txBox="1">
            <a:spLocks/>
          </p:cNvSpPr>
          <p:nvPr/>
        </p:nvSpPr>
        <p:spPr>
          <a:xfrm>
            <a:off x="64293" y="575470"/>
            <a:ext cx="9665495" cy="688974"/>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smtClean="0">
                <a:latin typeface="HG丸ｺﾞｼｯｸM-PRO" panose="020F0600000000000000" pitchFamily="50" charset="-128"/>
                <a:ea typeface="HG丸ｺﾞｼｯｸM-PRO" panose="020F0600000000000000" pitchFamily="50" charset="-128"/>
              </a:rPr>
              <a:t>課題</a:t>
            </a:r>
            <a:r>
              <a:rPr lang="en-US" altLang="ja-JP" dirty="0" smtClean="0">
                <a:latin typeface="HG丸ｺﾞｼｯｸM-PRO" panose="020F0600000000000000" pitchFamily="50" charset="-128"/>
                <a:ea typeface="HG丸ｺﾞｼｯｸM-PRO" panose="020F0600000000000000" pitchFamily="50" charset="-128"/>
              </a:rPr>
              <a:t>2 </a:t>
            </a:r>
            <a:r>
              <a:rPr lang="ja-JP" altLang="en-US" dirty="0" smtClean="0">
                <a:latin typeface="HG丸ｺﾞｼｯｸM-PRO" panose="020F0600000000000000" pitchFamily="50" charset="-128"/>
                <a:ea typeface="HG丸ｺﾞｼｯｸM-PRO" panose="020F0600000000000000" pitchFamily="50" charset="-128"/>
              </a:rPr>
              <a:t>１で作成したオブジェクト群からクラスにできそうなものを考えましょう。</a:t>
            </a:r>
          </a:p>
          <a:p>
            <a:pPr algn="l"/>
            <a:r>
              <a:rPr lang="ja-JP" altLang="en-US" dirty="0" smtClean="0">
                <a:latin typeface="HG丸ｺﾞｼｯｸM-PRO" panose="020F0600000000000000" pitchFamily="50" charset="-128"/>
                <a:ea typeface="HG丸ｺﾞｼｯｸM-PRO" panose="020F0600000000000000" pitchFamily="50" charset="-128"/>
              </a:rPr>
              <a:t>　　　クラスにどういったデータを持たせるかが重要です。</a:t>
            </a:r>
          </a:p>
        </p:txBody>
      </p:sp>
      <p:sp>
        <p:nvSpPr>
          <p:cNvPr id="6" name="テキスト ボックス 5"/>
          <p:cNvSpPr txBox="1"/>
          <p:nvPr/>
        </p:nvSpPr>
        <p:spPr>
          <a:xfrm>
            <a:off x="2646760" y="1926313"/>
            <a:ext cx="1335881" cy="369332"/>
          </a:xfrm>
          <a:prstGeom prst="rect">
            <a:avLst/>
          </a:prstGeom>
          <a:noFill/>
        </p:spPr>
        <p:txBody>
          <a:bodyPr wrap="square" rtlCol="0">
            <a:spAutoFit/>
          </a:bodyPr>
          <a:lstStyle/>
          <a:p>
            <a:r>
              <a:rPr kumimoji="1" lang="ja-JP" altLang="en-US" dirty="0" smtClean="0"/>
              <a:t>自動販売機</a:t>
            </a:r>
            <a:endParaRPr kumimoji="1" lang="ja-JP" altLang="en-US" dirty="0"/>
          </a:p>
        </p:txBody>
      </p:sp>
      <p:sp>
        <p:nvSpPr>
          <p:cNvPr id="7" name="テキスト ボックス 6"/>
          <p:cNvSpPr txBox="1"/>
          <p:nvPr/>
        </p:nvSpPr>
        <p:spPr>
          <a:xfrm>
            <a:off x="2857500" y="3222895"/>
            <a:ext cx="914400" cy="369332"/>
          </a:xfrm>
          <a:prstGeom prst="rect">
            <a:avLst/>
          </a:prstGeom>
          <a:noFill/>
        </p:spPr>
        <p:txBody>
          <a:bodyPr wrap="square" rtlCol="0">
            <a:spAutoFit/>
          </a:bodyPr>
          <a:lstStyle/>
          <a:p>
            <a:r>
              <a:rPr lang="ja-JP" altLang="en-US" dirty="0" smtClean="0"/>
              <a:t>自転車</a:t>
            </a:r>
            <a:endParaRPr lang="en-US" altLang="ja-JP" dirty="0" smtClean="0"/>
          </a:p>
        </p:txBody>
      </p:sp>
      <p:sp>
        <p:nvSpPr>
          <p:cNvPr id="8" name="テキスト ボックス 7"/>
          <p:cNvSpPr txBox="1"/>
          <p:nvPr/>
        </p:nvSpPr>
        <p:spPr>
          <a:xfrm>
            <a:off x="2857500" y="4465923"/>
            <a:ext cx="914400" cy="369332"/>
          </a:xfrm>
          <a:prstGeom prst="rect">
            <a:avLst/>
          </a:prstGeom>
          <a:noFill/>
        </p:spPr>
        <p:txBody>
          <a:bodyPr wrap="square" rtlCol="0">
            <a:spAutoFit/>
          </a:bodyPr>
          <a:lstStyle/>
          <a:p>
            <a:r>
              <a:rPr lang="ja-JP" altLang="en-US" dirty="0" smtClean="0"/>
              <a:t>洗濯機</a:t>
            </a:r>
            <a:endParaRPr lang="en-US" altLang="ja-JP" dirty="0" smtClean="0"/>
          </a:p>
        </p:txBody>
      </p:sp>
      <p:sp>
        <p:nvSpPr>
          <p:cNvPr id="9" name="テキスト ボックス 8"/>
          <p:cNvSpPr txBox="1"/>
          <p:nvPr/>
        </p:nvSpPr>
        <p:spPr>
          <a:xfrm>
            <a:off x="2600326" y="5780357"/>
            <a:ext cx="1514475" cy="369332"/>
          </a:xfrm>
          <a:prstGeom prst="rect">
            <a:avLst/>
          </a:prstGeom>
          <a:noFill/>
        </p:spPr>
        <p:txBody>
          <a:bodyPr wrap="square" rtlCol="0">
            <a:spAutoFit/>
          </a:bodyPr>
          <a:lstStyle/>
          <a:p>
            <a:r>
              <a:rPr lang="ja-JP" altLang="en-US" dirty="0" smtClean="0"/>
              <a:t>リュックサック</a:t>
            </a:r>
            <a:endParaRPr lang="en-US" altLang="ja-JP" dirty="0" smtClean="0"/>
          </a:p>
        </p:txBody>
      </p:sp>
      <p:sp>
        <p:nvSpPr>
          <p:cNvPr id="10" name="正方形/長方形 9"/>
          <p:cNvSpPr/>
          <p:nvPr/>
        </p:nvSpPr>
        <p:spPr>
          <a:xfrm>
            <a:off x="2600326" y="4029075"/>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00326" y="2750344"/>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600326" y="5307806"/>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00326" y="1471613"/>
            <a:ext cx="1428750"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029075" y="1476257"/>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029075" y="2754988"/>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029076" y="4033719"/>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029076" y="5312450"/>
            <a:ext cx="7900988" cy="1278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029074" y="1656280"/>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kumimoji="1" lang="ja-JP" altLang="en-US" dirty="0" smtClean="0"/>
              <a:t>自動販売機</a:t>
            </a:r>
            <a:endParaRPr kumimoji="1" lang="en-US" altLang="ja-JP" dirty="0" smtClean="0"/>
          </a:p>
          <a:p>
            <a:r>
              <a:rPr lang="ja-JP" altLang="en-US" dirty="0" smtClean="0"/>
              <a:t>情報</a:t>
            </a:r>
            <a:r>
              <a:rPr lang="en-US" altLang="ja-JP" dirty="0" smtClean="0"/>
              <a:t>:</a:t>
            </a:r>
            <a:r>
              <a:rPr lang="ja-JP" altLang="en-US" dirty="0" smtClean="0"/>
              <a:t>名前、取り扱い商品、取引可能金額、製造年月日、製造元メーカー</a:t>
            </a:r>
            <a:endParaRPr lang="en-US" altLang="ja-JP" dirty="0" smtClean="0"/>
          </a:p>
          <a:p>
            <a:r>
              <a:rPr kumimoji="1" lang="ja-JP" altLang="en-US" dirty="0" smtClean="0"/>
              <a:t>動作</a:t>
            </a:r>
            <a:r>
              <a:rPr lang="en-US" altLang="ja-JP" dirty="0" smtClean="0"/>
              <a:t>:</a:t>
            </a:r>
            <a:r>
              <a:rPr lang="ja-JP" altLang="en-US" dirty="0" smtClean="0"/>
              <a:t>金額を表示する、金銭を管理する、商品を提供する、商品を管理する</a:t>
            </a:r>
            <a:endParaRPr kumimoji="1" lang="ja-JP" altLang="en-US" dirty="0"/>
          </a:p>
        </p:txBody>
      </p:sp>
      <p:sp>
        <p:nvSpPr>
          <p:cNvPr id="19" name="テキスト ボックス 18"/>
          <p:cNvSpPr txBox="1"/>
          <p:nvPr/>
        </p:nvSpPr>
        <p:spPr>
          <a:xfrm>
            <a:off x="4082652" y="2928044"/>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a:t>自転車</a:t>
            </a:r>
            <a:endParaRPr kumimoji="1" lang="en-US" altLang="ja-JP" dirty="0" smtClean="0"/>
          </a:p>
          <a:p>
            <a:r>
              <a:rPr lang="ja-JP" altLang="en-US" dirty="0" smtClean="0"/>
              <a:t>情報</a:t>
            </a:r>
            <a:r>
              <a:rPr lang="en-US" altLang="ja-JP" dirty="0" smtClean="0"/>
              <a:t>:</a:t>
            </a:r>
            <a:r>
              <a:rPr lang="ja-JP" altLang="en-US" dirty="0" smtClean="0"/>
              <a:t>名前、何輪可動、素材、製造年月日、製造元メーカー、ギア数</a:t>
            </a:r>
            <a:endParaRPr lang="en-US" altLang="ja-JP" dirty="0" smtClean="0"/>
          </a:p>
          <a:p>
            <a:r>
              <a:rPr kumimoji="1" lang="ja-JP" altLang="en-US" dirty="0" smtClean="0"/>
              <a:t>動作</a:t>
            </a:r>
            <a:r>
              <a:rPr lang="en-US" altLang="ja-JP" dirty="0" smtClean="0"/>
              <a:t>:</a:t>
            </a:r>
            <a:r>
              <a:rPr lang="ja-JP" altLang="en-US" dirty="0" smtClean="0"/>
              <a:t>路面を滑走する、人</a:t>
            </a:r>
            <a:r>
              <a:rPr lang="en-US" altLang="ja-JP" dirty="0" smtClean="0"/>
              <a:t>,</a:t>
            </a:r>
            <a:r>
              <a:rPr lang="ja-JP" altLang="en-US" dirty="0" smtClean="0"/>
              <a:t>物を乗せる、ブレーキで止まる、ライトを点ける</a:t>
            </a:r>
            <a:endParaRPr kumimoji="1" lang="ja-JP" altLang="en-US" dirty="0"/>
          </a:p>
        </p:txBody>
      </p:sp>
      <p:sp>
        <p:nvSpPr>
          <p:cNvPr id="20" name="テキスト ボックス 19"/>
          <p:cNvSpPr txBox="1"/>
          <p:nvPr/>
        </p:nvSpPr>
        <p:spPr>
          <a:xfrm>
            <a:off x="4082652" y="4188924"/>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smtClean="0"/>
              <a:t>自動洗濯</a:t>
            </a:r>
            <a:endParaRPr kumimoji="1" lang="en-US" altLang="ja-JP" dirty="0" smtClean="0"/>
          </a:p>
          <a:p>
            <a:r>
              <a:rPr lang="ja-JP" altLang="en-US" dirty="0" smtClean="0"/>
              <a:t>情報</a:t>
            </a:r>
            <a:r>
              <a:rPr lang="en-US" altLang="ja-JP" dirty="0" smtClean="0"/>
              <a:t>:</a:t>
            </a:r>
            <a:r>
              <a:rPr lang="ja-JP" altLang="en-US" dirty="0" smtClean="0"/>
              <a:t>名前、洗濯時間、必要洗剤量、製造年月日、形状、洗濯コース</a:t>
            </a:r>
            <a:endParaRPr lang="en-US" altLang="ja-JP" dirty="0" smtClean="0"/>
          </a:p>
          <a:p>
            <a:r>
              <a:rPr kumimoji="1" lang="ja-JP" altLang="en-US" dirty="0" smtClean="0"/>
              <a:t>動作</a:t>
            </a:r>
            <a:r>
              <a:rPr lang="en-US" altLang="ja-JP" dirty="0" smtClean="0"/>
              <a:t>:</a:t>
            </a:r>
            <a:r>
              <a:rPr lang="ja-JP" altLang="en-US" dirty="0" smtClean="0"/>
              <a:t>洗濯する、洗剤をまぜる、乾燥させる、音で完了を知らせる</a:t>
            </a:r>
            <a:endParaRPr kumimoji="1" lang="ja-JP" altLang="en-US" dirty="0"/>
          </a:p>
        </p:txBody>
      </p:sp>
      <p:sp>
        <p:nvSpPr>
          <p:cNvPr id="21" name="テキスト ボックス 20"/>
          <p:cNvSpPr txBox="1"/>
          <p:nvPr/>
        </p:nvSpPr>
        <p:spPr>
          <a:xfrm>
            <a:off x="4029074" y="5464805"/>
            <a:ext cx="7793834" cy="923330"/>
          </a:xfrm>
          <a:prstGeom prst="rect">
            <a:avLst/>
          </a:prstGeom>
          <a:noFill/>
        </p:spPr>
        <p:txBody>
          <a:bodyPr wrap="square" rtlCol="0">
            <a:spAutoFit/>
          </a:bodyPr>
          <a:lstStyle/>
          <a:p>
            <a:r>
              <a:rPr kumimoji="1" lang="ja-JP" altLang="en-US" dirty="0" smtClean="0"/>
              <a:t>役目</a:t>
            </a:r>
            <a:r>
              <a:rPr kumimoji="1" lang="en-US" altLang="ja-JP" dirty="0" smtClean="0"/>
              <a:t>:</a:t>
            </a:r>
            <a:r>
              <a:rPr lang="ja-JP" altLang="en-US" dirty="0"/>
              <a:t>リュックサック</a:t>
            </a:r>
            <a:endParaRPr kumimoji="1" lang="en-US" altLang="ja-JP" dirty="0" smtClean="0"/>
          </a:p>
          <a:p>
            <a:r>
              <a:rPr lang="ja-JP" altLang="en-US" dirty="0" smtClean="0"/>
              <a:t>情報</a:t>
            </a:r>
            <a:r>
              <a:rPr lang="en-US" altLang="ja-JP" dirty="0" smtClean="0"/>
              <a:t>:</a:t>
            </a:r>
            <a:r>
              <a:rPr lang="ja-JP" altLang="en-US" dirty="0" smtClean="0"/>
              <a:t>メーカー、色、ポケットの数、許容容量、素材、形状</a:t>
            </a:r>
            <a:endParaRPr lang="en-US" altLang="ja-JP" dirty="0" smtClean="0"/>
          </a:p>
          <a:p>
            <a:r>
              <a:rPr kumimoji="1" lang="ja-JP" altLang="en-US" dirty="0" smtClean="0"/>
              <a:t>動作</a:t>
            </a:r>
            <a:r>
              <a:rPr lang="en-US" altLang="ja-JP" dirty="0" smtClean="0"/>
              <a:t>:</a:t>
            </a:r>
            <a:r>
              <a:rPr lang="ja-JP" altLang="en-US" dirty="0" smtClean="0"/>
              <a:t>物品の出し入れ、運搬</a:t>
            </a:r>
            <a:endParaRPr kumimoji="1" lang="ja-JP" altLang="en-US" dirty="0"/>
          </a:p>
        </p:txBody>
      </p:sp>
      <p:sp>
        <p:nvSpPr>
          <p:cNvPr id="22" name="テキスト ボックス 21"/>
          <p:cNvSpPr txBox="1"/>
          <p:nvPr/>
        </p:nvSpPr>
        <p:spPr>
          <a:xfrm>
            <a:off x="284561" y="3143664"/>
            <a:ext cx="644127" cy="378736"/>
          </a:xfrm>
          <a:prstGeom prst="rect">
            <a:avLst/>
          </a:prstGeom>
          <a:noFill/>
        </p:spPr>
        <p:txBody>
          <a:bodyPr wrap="square" rtlCol="0">
            <a:spAutoFit/>
          </a:bodyPr>
          <a:lstStyle/>
          <a:p>
            <a:r>
              <a:rPr kumimoji="1" lang="ja-JP" altLang="en-US" dirty="0" smtClean="0"/>
              <a:t>機械</a:t>
            </a:r>
            <a:endParaRPr kumimoji="1" lang="ja-JP" altLang="en-US" dirty="0"/>
          </a:p>
        </p:txBody>
      </p:sp>
      <p:cxnSp>
        <p:nvCxnSpPr>
          <p:cNvPr id="25" name="直線コネクタ 24"/>
          <p:cNvCxnSpPr/>
          <p:nvPr/>
        </p:nvCxnSpPr>
        <p:spPr>
          <a:xfrm flipH="1" flipV="1">
            <a:off x="1288256" y="2127649"/>
            <a:ext cx="1288854" cy="4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H="1">
            <a:off x="1270396" y="2130028"/>
            <a:ext cx="17860" cy="2481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270397" y="4611292"/>
            <a:ext cx="1329927" cy="2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897431" y="3333032"/>
            <a:ext cx="3818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H="1" flipV="1">
            <a:off x="1284684" y="3605864"/>
            <a:ext cx="1288854" cy="458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1279326" y="3598597"/>
            <a:ext cx="17860" cy="248126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1279327" y="6079861"/>
            <a:ext cx="1329927" cy="238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351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353</Words>
  <Application>Microsoft Office PowerPoint</Application>
  <PresentationFormat>ワイド画面</PresentationFormat>
  <Paragraphs>40</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HG丸ｺﾞｼｯｸM-PRO</vt:lpstr>
      <vt:lpstr>ＭＳ Ｐゴシック</vt:lpstr>
      <vt:lpstr>Arial</vt:lpstr>
      <vt:lpstr>Calibri</vt:lpstr>
      <vt:lpstr>Calibri Light</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長島奨</dc:creator>
  <cp:lastModifiedBy>長島奨</cp:lastModifiedBy>
  <cp:revision>6</cp:revision>
  <dcterms:created xsi:type="dcterms:W3CDTF">2016-07-20T07:55:30Z</dcterms:created>
  <dcterms:modified xsi:type="dcterms:W3CDTF">2016-07-20T08:31:40Z</dcterms:modified>
</cp:coreProperties>
</file>