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4"/>
  </p:notesMasterIdLst>
  <p:sldIdLst>
    <p:sldId id="256" r:id="rId2"/>
    <p:sldId id="262" r:id="rId3"/>
    <p:sldId id="263" r:id="rId4"/>
    <p:sldId id="257" r:id="rId5"/>
    <p:sldId id="265" r:id="rId6"/>
    <p:sldId id="258" r:id="rId7"/>
    <p:sldId id="269" r:id="rId8"/>
    <p:sldId id="271" r:id="rId9"/>
    <p:sldId id="270" r:id="rId10"/>
    <p:sldId id="292" r:id="rId11"/>
    <p:sldId id="273" r:id="rId12"/>
    <p:sldId id="278" r:id="rId13"/>
    <p:sldId id="283" r:id="rId14"/>
    <p:sldId id="280" r:id="rId15"/>
    <p:sldId id="279" r:id="rId16"/>
    <p:sldId id="290" r:id="rId17"/>
    <p:sldId id="285" r:id="rId18"/>
    <p:sldId id="288" r:id="rId19"/>
    <p:sldId id="289" r:id="rId20"/>
    <p:sldId id="267" r:id="rId21"/>
    <p:sldId id="268" r:id="rId22"/>
    <p:sldId id="29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362"/>
  </p:normalViewPr>
  <p:slideViewPr>
    <p:cSldViewPr snapToGrid="0" snapToObjects="1">
      <p:cViewPr varScale="1">
        <p:scale>
          <a:sx n="97" d="100"/>
          <a:sy n="97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FD1A0-24F4-4F84-8717-2DAAC9E8F510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57C8E5D-3DA9-4070-8B00-DDEC8269D8FC}">
      <dgm:prSet custT="1"/>
      <dgm:spPr/>
      <dgm:t>
        <a:bodyPr/>
        <a:lstStyle/>
        <a:p>
          <a:r>
            <a:rPr lang="en-US" sz="2200"/>
            <a:t>Prepare</a:t>
          </a:r>
        </a:p>
      </dgm:t>
    </dgm:pt>
    <dgm:pt modelId="{BA934F60-06DE-45B9-8107-48B1DECFD9E2}" type="parTrans" cxnId="{2E5D0CC1-9EBE-4C18-82C8-24B27435B782}">
      <dgm:prSet/>
      <dgm:spPr/>
      <dgm:t>
        <a:bodyPr/>
        <a:lstStyle/>
        <a:p>
          <a:endParaRPr lang="en-US"/>
        </a:p>
      </dgm:t>
    </dgm:pt>
    <dgm:pt modelId="{55E55C6C-C4A8-43FA-816E-B6CAAFE044CD}" type="sibTrans" cxnId="{2E5D0CC1-9EBE-4C18-82C8-24B27435B782}">
      <dgm:prSet/>
      <dgm:spPr/>
      <dgm:t>
        <a:bodyPr/>
        <a:lstStyle/>
        <a:p>
          <a:endParaRPr lang="en-US"/>
        </a:p>
      </dgm:t>
    </dgm:pt>
    <dgm:pt modelId="{72F2A2C5-FB05-4E48-AD05-1741BF25E58A}">
      <dgm:prSet custT="1"/>
      <dgm:spPr/>
      <dgm:t>
        <a:bodyPr/>
        <a:lstStyle/>
        <a:p>
          <a:r>
            <a:rPr lang="en-US" sz="1800" dirty="0"/>
            <a:t>Prepare input states</a:t>
          </a:r>
        </a:p>
      </dgm:t>
    </dgm:pt>
    <dgm:pt modelId="{D3C7C223-812C-4FAB-B444-5B3BA9A058A6}" type="parTrans" cxnId="{80FCF060-63BD-421A-829C-7F5DFF63C2B9}">
      <dgm:prSet/>
      <dgm:spPr/>
      <dgm:t>
        <a:bodyPr/>
        <a:lstStyle/>
        <a:p>
          <a:endParaRPr lang="en-US"/>
        </a:p>
      </dgm:t>
    </dgm:pt>
    <dgm:pt modelId="{806E29C0-D074-4206-A241-93F4413ADD23}" type="sibTrans" cxnId="{80FCF060-63BD-421A-829C-7F5DFF63C2B9}">
      <dgm:prSet/>
      <dgm:spPr/>
      <dgm:t>
        <a:bodyPr/>
        <a:lstStyle/>
        <a:p>
          <a:endParaRPr lang="en-US"/>
        </a:p>
      </dgm:t>
    </dgm:pt>
    <dgm:pt modelId="{B0864949-2FAD-438B-A0A7-080C7311352E}">
      <dgm:prSet custT="1"/>
      <dgm:spPr/>
      <dgm:t>
        <a:bodyPr/>
        <a:lstStyle/>
        <a:p>
          <a:r>
            <a:rPr lang="en-US" sz="2200" dirty="0"/>
            <a:t>Create</a:t>
          </a:r>
        </a:p>
      </dgm:t>
    </dgm:pt>
    <dgm:pt modelId="{C91640FC-1492-4427-B7B6-1E5E052FF360}" type="parTrans" cxnId="{136079A9-54B0-44CB-B8A6-2353EE54D3D5}">
      <dgm:prSet/>
      <dgm:spPr/>
      <dgm:t>
        <a:bodyPr/>
        <a:lstStyle/>
        <a:p>
          <a:endParaRPr lang="en-US"/>
        </a:p>
      </dgm:t>
    </dgm:pt>
    <dgm:pt modelId="{8B0D589B-6CC0-4276-8D56-A38FE1BF339B}" type="sibTrans" cxnId="{136079A9-54B0-44CB-B8A6-2353EE54D3D5}">
      <dgm:prSet/>
      <dgm:spPr/>
      <dgm:t>
        <a:bodyPr/>
        <a:lstStyle/>
        <a:p>
          <a:endParaRPr lang="en-US"/>
        </a:p>
      </dgm:t>
    </dgm:pt>
    <dgm:pt modelId="{C19FD6F3-48B6-4F9D-95CD-C33255BA9426}">
      <dgm:prSet custT="1"/>
      <dgm:spPr/>
      <dgm:t>
        <a:bodyPr/>
        <a:lstStyle/>
        <a:p>
          <a:r>
            <a:rPr lang="en-US" sz="1800" dirty="0"/>
            <a:t>Create an encoding architecture</a:t>
          </a:r>
        </a:p>
      </dgm:t>
    </dgm:pt>
    <dgm:pt modelId="{566B4B0E-B2B3-42E0-BECA-89703900DCA6}" type="parTrans" cxnId="{73614251-D7D1-460C-8EC5-B12783362BB1}">
      <dgm:prSet/>
      <dgm:spPr/>
      <dgm:t>
        <a:bodyPr/>
        <a:lstStyle/>
        <a:p>
          <a:endParaRPr lang="en-US"/>
        </a:p>
      </dgm:t>
    </dgm:pt>
    <dgm:pt modelId="{BD4054B2-0EB5-4E99-9B19-A7447595B226}" type="sibTrans" cxnId="{73614251-D7D1-460C-8EC5-B12783362BB1}">
      <dgm:prSet/>
      <dgm:spPr/>
      <dgm:t>
        <a:bodyPr/>
        <a:lstStyle/>
        <a:p>
          <a:endParaRPr lang="en-US"/>
        </a:p>
      </dgm:t>
    </dgm:pt>
    <dgm:pt modelId="{A8D9181D-A9F0-4C84-AB1C-44FD957C53DE}">
      <dgm:prSet custT="1"/>
      <dgm:spPr/>
      <dgm:t>
        <a:bodyPr/>
        <a:lstStyle/>
        <a:p>
          <a:r>
            <a:rPr lang="en-US" sz="2200" dirty="0"/>
            <a:t>Define</a:t>
          </a:r>
        </a:p>
      </dgm:t>
    </dgm:pt>
    <dgm:pt modelId="{88343645-FBB0-49AD-ADEF-ECDBFA7AFC95}" type="parTrans" cxnId="{8AC3CD64-C662-49D8-B507-489FA59C318B}">
      <dgm:prSet/>
      <dgm:spPr/>
      <dgm:t>
        <a:bodyPr/>
        <a:lstStyle/>
        <a:p>
          <a:endParaRPr lang="en-US"/>
        </a:p>
      </dgm:t>
    </dgm:pt>
    <dgm:pt modelId="{80B493D9-159A-4601-B6A9-57C3AE92A976}" type="sibTrans" cxnId="{8AC3CD64-C662-49D8-B507-489FA59C318B}">
      <dgm:prSet/>
      <dgm:spPr/>
      <dgm:t>
        <a:bodyPr/>
        <a:lstStyle/>
        <a:p>
          <a:endParaRPr lang="en-US"/>
        </a:p>
      </dgm:t>
    </dgm:pt>
    <dgm:pt modelId="{1E696804-1E07-489D-9BC4-D991E47C1635}">
      <dgm:prSet custT="1"/>
      <dgm:spPr/>
      <dgm:t>
        <a:bodyPr/>
        <a:lstStyle/>
        <a:p>
          <a:r>
            <a:rPr lang="en-US" sz="1800" dirty="0"/>
            <a:t>Define a cost function</a:t>
          </a:r>
        </a:p>
      </dgm:t>
    </dgm:pt>
    <dgm:pt modelId="{163DD79D-9DD1-4E1B-B962-9F4549F36D40}" type="parTrans" cxnId="{475994A4-3331-424F-BCB7-EE7E474CB940}">
      <dgm:prSet/>
      <dgm:spPr/>
      <dgm:t>
        <a:bodyPr/>
        <a:lstStyle/>
        <a:p>
          <a:endParaRPr lang="en-US"/>
        </a:p>
      </dgm:t>
    </dgm:pt>
    <dgm:pt modelId="{087728C5-EF10-4179-926F-30841A186450}" type="sibTrans" cxnId="{475994A4-3331-424F-BCB7-EE7E474CB940}">
      <dgm:prSet/>
      <dgm:spPr/>
      <dgm:t>
        <a:bodyPr/>
        <a:lstStyle/>
        <a:p>
          <a:endParaRPr lang="en-US"/>
        </a:p>
      </dgm:t>
    </dgm:pt>
    <dgm:pt modelId="{2763CE9F-4381-47F6-9A2A-D65D0062D1FA}">
      <dgm:prSet custT="1"/>
      <dgm:spPr/>
      <dgm:t>
        <a:bodyPr/>
        <a:lstStyle/>
        <a:p>
          <a:r>
            <a:rPr lang="en-US" sz="2200"/>
            <a:t>Optimize</a:t>
          </a:r>
        </a:p>
      </dgm:t>
    </dgm:pt>
    <dgm:pt modelId="{A0030BE8-F5E1-4F4A-8414-11C7DB94CE84}" type="parTrans" cxnId="{E8F73B18-0D19-485F-BC08-399099F4B15F}">
      <dgm:prSet/>
      <dgm:spPr/>
      <dgm:t>
        <a:bodyPr/>
        <a:lstStyle/>
        <a:p>
          <a:endParaRPr lang="en-US"/>
        </a:p>
      </dgm:t>
    </dgm:pt>
    <dgm:pt modelId="{D68033C6-ABB8-4236-84DD-BDD292BFEE65}" type="sibTrans" cxnId="{E8F73B18-0D19-485F-BC08-399099F4B15F}">
      <dgm:prSet/>
      <dgm:spPr/>
      <dgm:t>
        <a:bodyPr/>
        <a:lstStyle/>
        <a:p>
          <a:endParaRPr lang="en-US"/>
        </a:p>
      </dgm:t>
    </dgm:pt>
    <dgm:pt modelId="{9F6F980F-C022-4733-9784-266E34D2C38E}">
      <dgm:prSet custT="1"/>
      <dgm:spPr/>
      <dgm:t>
        <a:bodyPr/>
        <a:lstStyle/>
        <a:p>
          <a:r>
            <a:rPr lang="en-US" sz="1800"/>
            <a:t>Optimize the architecture parameters</a:t>
          </a:r>
        </a:p>
      </dgm:t>
    </dgm:pt>
    <dgm:pt modelId="{BAFB3292-B74A-4478-AF60-A3F3E5B9664E}" type="parTrans" cxnId="{B0AE30D0-4A8A-40E6-A0F1-E45E61F1668B}">
      <dgm:prSet/>
      <dgm:spPr/>
      <dgm:t>
        <a:bodyPr/>
        <a:lstStyle/>
        <a:p>
          <a:endParaRPr lang="en-US"/>
        </a:p>
      </dgm:t>
    </dgm:pt>
    <dgm:pt modelId="{294825E0-05E3-4CC7-8261-D09DAA0FE7BA}" type="sibTrans" cxnId="{B0AE30D0-4A8A-40E6-A0F1-E45E61F1668B}">
      <dgm:prSet/>
      <dgm:spPr/>
      <dgm:t>
        <a:bodyPr/>
        <a:lstStyle/>
        <a:p>
          <a:endParaRPr lang="en-US"/>
        </a:p>
      </dgm:t>
    </dgm:pt>
    <dgm:pt modelId="{55C3EDFF-3C5A-4C16-BD60-1EDEB1210CDB}">
      <dgm:prSet custT="1"/>
      <dgm:spPr/>
      <dgm:t>
        <a:bodyPr/>
        <a:lstStyle/>
        <a:p>
          <a:r>
            <a:rPr lang="en-US" sz="2200"/>
            <a:t>Decode</a:t>
          </a:r>
        </a:p>
      </dgm:t>
    </dgm:pt>
    <dgm:pt modelId="{F30C3D2A-35ED-4F77-9AFF-A5A94369F11C}" type="parTrans" cxnId="{F731689C-4656-4296-9F63-85ACB86E159D}">
      <dgm:prSet/>
      <dgm:spPr/>
      <dgm:t>
        <a:bodyPr/>
        <a:lstStyle/>
        <a:p>
          <a:endParaRPr lang="en-US"/>
        </a:p>
      </dgm:t>
    </dgm:pt>
    <dgm:pt modelId="{9BEB3C9A-5181-4703-A57E-50C2DF9B5777}" type="sibTrans" cxnId="{F731689C-4656-4296-9F63-85ACB86E159D}">
      <dgm:prSet/>
      <dgm:spPr/>
      <dgm:t>
        <a:bodyPr/>
        <a:lstStyle/>
        <a:p>
          <a:endParaRPr lang="en-US"/>
        </a:p>
      </dgm:t>
    </dgm:pt>
    <dgm:pt modelId="{CBDA0FE1-BDF2-445D-B966-8905D5DB899C}">
      <dgm:prSet custT="1"/>
      <dgm:spPr/>
      <dgm:t>
        <a:bodyPr/>
        <a:lstStyle/>
        <a:p>
          <a:r>
            <a:rPr lang="en-US" sz="1800" dirty="0"/>
            <a:t>Decode the encoded data</a:t>
          </a:r>
        </a:p>
      </dgm:t>
    </dgm:pt>
    <dgm:pt modelId="{571CCE9B-39FF-4EDE-89DE-72ACA2CBEE0A}" type="parTrans" cxnId="{ED496C3A-9BB7-4C22-85F4-343371F73C53}">
      <dgm:prSet/>
      <dgm:spPr/>
      <dgm:t>
        <a:bodyPr/>
        <a:lstStyle/>
        <a:p>
          <a:endParaRPr lang="en-US"/>
        </a:p>
      </dgm:t>
    </dgm:pt>
    <dgm:pt modelId="{43EEF100-7C89-416A-A544-1CF47BADCB7C}" type="sibTrans" cxnId="{ED496C3A-9BB7-4C22-85F4-343371F73C53}">
      <dgm:prSet/>
      <dgm:spPr/>
      <dgm:t>
        <a:bodyPr/>
        <a:lstStyle/>
        <a:p>
          <a:endParaRPr lang="en-US"/>
        </a:p>
      </dgm:t>
    </dgm:pt>
    <dgm:pt modelId="{B43BEA13-7A15-4D62-BFBE-3159A894CB97}">
      <dgm:prSet custT="1"/>
      <dgm:spPr/>
      <dgm:t>
        <a:bodyPr/>
        <a:lstStyle/>
        <a:p>
          <a:r>
            <a:rPr lang="en-US" sz="2200"/>
            <a:t>Compare</a:t>
          </a:r>
        </a:p>
      </dgm:t>
    </dgm:pt>
    <dgm:pt modelId="{D211948B-9C05-4524-A53A-EB85B7287673}" type="parTrans" cxnId="{7B131DCC-C745-4430-A1E0-CD542658CD95}">
      <dgm:prSet/>
      <dgm:spPr/>
      <dgm:t>
        <a:bodyPr/>
        <a:lstStyle/>
        <a:p>
          <a:endParaRPr lang="en-US"/>
        </a:p>
      </dgm:t>
    </dgm:pt>
    <dgm:pt modelId="{86B77200-8F52-4B2B-94C6-5473499EF208}" type="sibTrans" cxnId="{7B131DCC-C745-4430-A1E0-CD542658CD95}">
      <dgm:prSet/>
      <dgm:spPr/>
      <dgm:t>
        <a:bodyPr/>
        <a:lstStyle/>
        <a:p>
          <a:endParaRPr lang="en-US"/>
        </a:p>
      </dgm:t>
    </dgm:pt>
    <dgm:pt modelId="{E58A6E73-3824-4ADA-9178-606A1E608494}">
      <dgm:prSet custT="1"/>
      <dgm:spPr/>
      <dgm:t>
        <a:bodyPr/>
        <a:lstStyle/>
        <a:p>
          <a:r>
            <a:rPr lang="en-US" sz="1800"/>
            <a:t>Compare the yield/accuracy of the architecture</a:t>
          </a:r>
        </a:p>
      </dgm:t>
    </dgm:pt>
    <dgm:pt modelId="{14049AD4-CF5A-47A1-9BDE-BE96AD6D195F}" type="parTrans" cxnId="{53EF803F-5D34-4D6A-BF79-843C65CAB04F}">
      <dgm:prSet/>
      <dgm:spPr/>
      <dgm:t>
        <a:bodyPr/>
        <a:lstStyle/>
        <a:p>
          <a:endParaRPr lang="en-US"/>
        </a:p>
      </dgm:t>
    </dgm:pt>
    <dgm:pt modelId="{226F6C87-51A8-4543-8D29-D34C2B376F90}" type="sibTrans" cxnId="{53EF803F-5D34-4D6A-BF79-843C65CAB04F}">
      <dgm:prSet/>
      <dgm:spPr/>
      <dgm:t>
        <a:bodyPr/>
        <a:lstStyle/>
        <a:p>
          <a:endParaRPr lang="en-US"/>
        </a:p>
      </dgm:t>
    </dgm:pt>
    <dgm:pt modelId="{6BA9B5A1-3B39-FC4B-810F-B94EB3B28B69}" type="pres">
      <dgm:prSet presAssocID="{35BFD1A0-24F4-4F84-8717-2DAAC9E8F510}" presName="Name0" presStyleCnt="0">
        <dgm:presLayoutVars>
          <dgm:dir/>
          <dgm:animLvl val="lvl"/>
          <dgm:resizeHandles val="exact"/>
        </dgm:presLayoutVars>
      </dgm:prSet>
      <dgm:spPr/>
    </dgm:pt>
    <dgm:pt modelId="{AFDD3956-8787-1840-9E4D-C8E36B99C16E}" type="pres">
      <dgm:prSet presAssocID="{B43BEA13-7A15-4D62-BFBE-3159A894CB97}" presName="boxAndChildren" presStyleCnt="0"/>
      <dgm:spPr/>
    </dgm:pt>
    <dgm:pt modelId="{FDE3F2F6-D894-504E-8F3F-142344D6D267}" type="pres">
      <dgm:prSet presAssocID="{B43BEA13-7A15-4D62-BFBE-3159A894CB97}" presName="parentTextBox" presStyleLbl="alignNode1" presStyleIdx="0" presStyleCnt="6"/>
      <dgm:spPr/>
    </dgm:pt>
    <dgm:pt modelId="{A7AB7EFD-3DE2-1342-A4AE-4EC280F07915}" type="pres">
      <dgm:prSet presAssocID="{B43BEA13-7A15-4D62-BFBE-3159A894CB97}" presName="descendantBox" presStyleLbl="bgAccFollowNode1" presStyleIdx="0" presStyleCnt="6"/>
      <dgm:spPr/>
    </dgm:pt>
    <dgm:pt modelId="{E733F95B-4FFD-3E4A-8E2E-67E1B5A807B7}" type="pres">
      <dgm:prSet presAssocID="{9BEB3C9A-5181-4703-A57E-50C2DF9B5777}" presName="sp" presStyleCnt="0"/>
      <dgm:spPr/>
    </dgm:pt>
    <dgm:pt modelId="{5239685F-FA2A-D046-ABB7-DFE4E52BC234}" type="pres">
      <dgm:prSet presAssocID="{55C3EDFF-3C5A-4C16-BD60-1EDEB1210CDB}" presName="arrowAndChildren" presStyleCnt="0"/>
      <dgm:spPr/>
    </dgm:pt>
    <dgm:pt modelId="{C1FD2253-D589-084E-84A2-A642CB1C0AFE}" type="pres">
      <dgm:prSet presAssocID="{55C3EDFF-3C5A-4C16-BD60-1EDEB1210CDB}" presName="parentTextArrow" presStyleLbl="node1" presStyleIdx="0" presStyleCnt="0"/>
      <dgm:spPr/>
    </dgm:pt>
    <dgm:pt modelId="{B72B6059-F5ED-7C44-AE43-372BF7A53EDD}" type="pres">
      <dgm:prSet presAssocID="{55C3EDFF-3C5A-4C16-BD60-1EDEB1210CDB}" presName="arrow" presStyleLbl="alignNode1" presStyleIdx="1" presStyleCnt="6"/>
      <dgm:spPr/>
    </dgm:pt>
    <dgm:pt modelId="{685FAB78-618C-8F44-AD06-750B6958DE22}" type="pres">
      <dgm:prSet presAssocID="{55C3EDFF-3C5A-4C16-BD60-1EDEB1210CDB}" presName="descendantArrow" presStyleLbl="bgAccFollowNode1" presStyleIdx="1" presStyleCnt="6"/>
      <dgm:spPr/>
    </dgm:pt>
    <dgm:pt modelId="{F93A579E-99EC-534A-9AFC-AEBBC1BB0358}" type="pres">
      <dgm:prSet presAssocID="{D68033C6-ABB8-4236-84DD-BDD292BFEE65}" presName="sp" presStyleCnt="0"/>
      <dgm:spPr/>
    </dgm:pt>
    <dgm:pt modelId="{71A24F5A-AA9D-E846-90A4-1533E3829996}" type="pres">
      <dgm:prSet presAssocID="{2763CE9F-4381-47F6-9A2A-D65D0062D1FA}" presName="arrowAndChildren" presStyleCnt="0"/>
      <dgm:spPr/>
    </dgm:pt>
    <dgm:pt modelId="{99E12F70-53D8-2041-BEF8-D53B4DE9995F}" type="pres">
      <dgm:prSet presAssocID="{2763CE9F-4381-47F6-9A2A-D65D0062D1FA}" presName="parentTextArrow" presStyleLbl="node1" presStyleIdx="0" presStyleCnt="0"/>
      <dgm:spPr/>
    </dgm:pt>
    <dgm:pt modelId="{36D7ED50-1554-E34D-A5D4-6838A721CFF5}" type="pres">
      <dgm:prSet presAssocID="{2763CE9F-4381-47F6-9A2A-D65D0062D1FA}" presName="arrow" presStyleLbl="alignNode1" presStyleIdx="2" presStyleCnt="6"/>
      <dgm:spPr/>
    </dgm:pt>
    <dgm:pt modelId="{D55ADE6B-CFC0-4544-9976-C9937EC7FD1C}" type="pres">
      <dgm:prSet presAssocID="{2763CE9F-4381-47F6-9A2A-D65D0062D1FA}" presName="descendantArrow" presStyleLbl="bgAccFollowNode1" presStyleIdx="2" presStyleCnt="6"/>
      <dgm:spPr/>
    </dgm:pt>
    <dgm:pt modelId="{A122D50C-ED9C-B746-A5DD-2DDE6944956D}" type="pres">
      <dgm:prSet presAssocID="{80B493D9-159A-4601-B6A9-57C3AE92A976}" presName="sp" presStyleCnt="0"/>
      <dgm:spPr/>
    </dgm:pt>
    <dgm:pt modelId="{629728D3-DB04-2D42-88EC-33F64B6A5224}" type="pres">
      <dgm:prSet presAssocID="{A8D9181D-A9F0-4C84-AB1C-44FD957C53DE}" presName="arrowAndChildren" presStyleCnt="0"/>
      <dgm:spPr/>
    </dgm:pt>
    <dgm:pt modelId="{1C0D8AC0-1B34-2E4C-95C0-AEDA20D8424D}" type="pres">
      <dgm:prSet presAssocID="{A8D9181D-A9F0-4C84-AB1C-44FD957C53DE}" presName="parentTextArrow" presStyleLbl="node1" presStyleIdx="0" presStyleCnt="0"/>
      <dgm:spPr/>
    </dgm:pt>
    <dgm:pt modelId="{8082ED2E-2C21-184A-BF97-AFDFA103873A}" type="pres">
      <dgm:prSet presAssocID="{A8D9181D-A9F0-4C84-AB1C-44FD957C53DE}" presName="arrow" presStyleLbl="alignNode1" presStyleIdx="3" presStyleCnt="6"/>
      <dgm:spPr/>
    </dgm:pt>
    <dgm:pt modelId="{0714BD75-9724-BA4E-A00F-DA86E05C5A9D}" type="pres">
      <dgm:prSet presAssocID="{A8D9181D-A9F0-4C84-AB1C-44FD957C53DE}" presName="descendantArrow" presStyleLbl="bgAccFollowNode1" presStyleIdx="3" presStyleCnt="6"/>
      <dgm:spPr/>
    </dgm:pt>
    <dgm:pt modelId="{CFBFD314-FCCC-CF46-AEAB-A82FFA18E2CF}" type="pres">
      <dgm:prSet presAssocID="{8B0D589B-6CC0-4276-8D56-A38FE1BF339B}" presName="sp" presStyleCnt="0"/>
      <dgm:spPr/>
    </dgm:pt>
    <dgm:pt modelId="{0FDD6CE9-28FF-3342-B9A3-C8D19E69B1A9}" type="pres">
      <dgm:prSet presAssocID="{B0864949-2FAD-438B-A0A7-080C7311352E}" presName="arrowAndChildren" presStyleCnt="0"/>
      <dgm:spPr/>
    </dgm:pt>
    <dgm:pt modelId="{158809E9-AB87-FC49-ABBD-B958CDD2210E}" type="pres">
      <dgm:prSet presAssocID="{B0864949-2FAD-438B-A0A7-080C7311352E}" presName="parentTextArrow" presStyleLbl="node1" presStyleIdx="0" presStyleCnt="0"/>
      <dgm:spPr/>
    </dgm:pt>
    <dgm:pt modelId="{70BA352F-A864-D140-8670-D076AA0E3DC0}" type="pres">
      <dgm:prSet presAssocID="{B0864949-2FAD-438B-A0A7-080C7311352E}" presName="arrow" presStyleLbl="alignNode1" presStyleIdx="4" presStyleCnt="6"/>
      <dgm:spPr/>
    </dgm:pt>
    <dgm:pt modelId="{7889DFD7-DE12-D54E-BF37-DEF68AEED8D4}" type="pres">
      <dgm:prSet presAssocID="{B0864949-2FAD-438B-A0A7-080C7311352E}" presName="descendantArrow" presStyleLbl="bgAccFollowNode1" presStyleIdx="4" presStyleCnt="6"/>
      <dgm:spPr/>
    </dgm:pt>
    <dgm:pt modelId="{E62EA260-85D6-D949-A376-45ABC82BB63A}" type="pres">
      <dgm:prSet presAssocID="{55E55C6C-C4A8-43FA-816E-B6CAAFE044CD}" presName="sp" presStyleCnt="0"/>
      <dgm:spPr/>
    </dgm:pt>
    <dgm:pt modelId="{AA54278B-88E8-5C46-8CE4-1EF393D173B9}" type="pres">
      <dgm:prSet presAssocID="{B57C8E5D-3DA9-4070-8B00-DDEC8269D8FC}" presName="arrowAndChildren" presStyleCnt="0"/>
      <dgm:spPr/>
    </dgm:pt>
    <dgm:pt modelId="{00C31CFF-36FE-DC49-BF0A-4E7833CA2CE5}" type="pres">
      <dgm:prSet presAssocID="{B57C8E5D-3DA9-4070-8B00-DDEC8269D8FC}" presName="parentTextArrow" presStyleLbl="node1" presStyleIdx="0" presStyleCnt="0"/>
      <dgm:spPr/>
    </dgm:pt>
    <dgm:pt modelId="{0C23289F-F09D-C743-854F-A6EA76B75159}" type="pres">
      <dgm:prSet presAssocID="{B57C8E5D-3DA9-4070-8B00-DDEC8269D8FC}" presName="arrow" presStyleLbl="alignNode1" presStyleIdx="5" presStyleCnt="6"/>
      <dgm:spPr/>
    </dgm:pt>
    <dgm:pt modelId="{0623F382-235D-B145-BA86-F96F19D32BD0}" type="pres">
      <dgm:prSet presAssocID="{B57C8E5D-3DA9-4070-8B00-DDEC8269D8FC}" presName="descendantArrow" presStyleLbl="bgAccFollowNode1" presStyleIdx="5" presStyleCnt="6"/>
      <dgm:spPr/>
    </dgm:pt>
  </dgm:ptLst>
  <dgm:cxnLst>
    <dgm:cxn modelId="{570E8E01-856A-6741-B009-F7994915EF1D}" type="presOf" srcId="{35BFD1A0-24F4-4F84-8717-2DAAC9E8F510}" destId="{6BA9B5A1-3B39-FC4B-810F-B94EB3B28B69}" srcOrd="0" destOrd="0" presId="urn:microsoft.com/office/officeart/2016/7/layout/VerticalDownArrowProcess"/>
    <dgm:cxn modelId="{E2CD2F0E-EEF9-3648-ADE3-3117F940F13D}" type="presOf" srcId="{2763CE9F-4381-47F6-9A2A-D65D0062D1FA}" destId="{99E12F70-53D8-2041-BEF8-D53B4DE9995F}" srcOrd="0" destOrd="0" presId="urn:microsoft.com/office/officeart/2016/7/layout/VerticalDownArrowProcess"/>
    <dgm:cxn modelId="{E8F73B18-0D19-485F-BC08-399099F4B15F}" srcId="{35BFD1A0-24F4-4F84-8717-2DAAC9E8F510}" destId="{2763CE9F-4381-47F6-9A2A-D65D0062D1FA}" srcOrd="3" destOrd="0" parTransId="{A0030BE8-F5E1-4F4A-8414-11C7DB94CE84}" sibTransId="{D68033C6-ABB8-4236-84DD-BDD292BFEE65}"/>
    <dgm:cxn modelId="{ED496C3A-9BB7-4C22-85F4-343371F73C53}" srcId="{55C3EDFF-3C5A-4C16-BD60-1EDEB1210CDB}" destId="{CBDA0FE1-BDF2-445D-B966-8905D5DB899C}" srcOrd="0" destOrd="0" parTransId="{571CCE9B-39FF-4EDE-89DE-72ACA2CBEE0A}" sibTransId="{43EEF100-7C89-416A-A544-1CF47BADCB7C}"/>
    <dgm:cxn modelId="{F0E9103E-0750-C441-863A-E8FA352C0991}" type="presOf" srcId="{9F6F980F-C022-4733-9784-266E34D2C38E}" destId="{D55ADE6B-CFC0-4544-9976-C9937EC7FD1C}" srcOrd="0" destOrd="0" presId="urn:microsoft.com/office/officeart/2016/7/layout/VerticalDownArrowProcess"/>
    <dgm:cxn modelId="{53EF803F-5D34-4D6A-BF79-843C65CAB04F}" srcId="{B43BEA13-7A15-4D62-BFBE-3159A894CB97}" destId="{E58A6E73-3824-4ADA-9178-606A1E608494}" srcOrd="0" destOrd="0" parTransId="{14049AD4-CF5A-47A1-9BDE-BE96AD6D195F}" sibTransId="{226F6C87-51A8-4543-8D29-D34C2B376F90}"/>
    <dgm:cxn modelId="{C8235A4D-9CE3-254D-9604-E504AA721A6D}" type="presOf" srcId="{B57C8E5D-3DA9-4070-8B00-DDEC8269D8FC}" destId="{0C23289F-F09D-C743-854F-A6EA76B75159}" srcOrd="1" destOrd="0" presId="urn:microsoft.com/office/officeart/2016/7/layout/VerticalDownArrowProcess"/>
    <dgm:cxn modelId="{73614251-D7D1-460C-8EC5-B12783362BB1}" srcId="{B0864949-2FAD-438B-A0A7-080C7311352E}" destId="{C19FD6F3-48B6-4F9D-95CD-C33255BA9426}" srcOrd="0" destOrd="0" parTransId="{566B4B0E-B2B3-42E0-BECA-89703900DCA6}" sibTransId="{BD4054B2-0EB5-4E99-9B19-A7447595B226}"/>
    <dgm:cxn modelId="{4BB80455-66E7-534D-B1FE-C3B19CB4E7C8}" type="presOf" srcId="{CBDA0FE1-BDF2-445D-B966-8905D5DB899C}" destId="{685FAB78-618C-8F44-AD06-750B6958DE22}" srcOrd="0" destOrd="0" presId="urn:microsoft.com/office/officeart/2016/7/layout/VerticalDownArrowProcess"/>
    <dgm:cxn modelId="{80FCF060-63BD-421A-829C-7F5DFF63C2B9}" srcId="{B57C8E5D-3DA9-4070-8B00-DDEC8269D8FC}" destId="{72F2A2C5-FB05-4E48-AD05-1741BF25E58A}" srcOrd="0" destOrd="0" parTransId="{D3C7C223-812C-4FAB-B444-5B3BA9A058A6}" sibTransId="{806E29C0-D074-4206-A241-93F4413ADD23}"/>
    <dgm:cxn modelId="{8AC3CD64-C662-49D8-B507-489FA59C318B}" srcId="{35BFD1A0-24F4-4F84-8717-2DAAC9E8F510}" destId="{A8D9181D-A9F0-4C84-AB1C-44FD957C53DE}" srcOrd="2" destOrd="0" parTransId="{88343645-FBB0-49AD-ADEF-ECDBFA7AFC95}" sibTransId="{80B493D9-159A-4601-B6A9-57C3AE92A976}"/>
    <dgm:cxn modelId="{C2529966-1832-1446-83F0-C8E4AADFC9D5}" type="presOf" srcId="{B0864949-2FAD-438B-A0A7-080C7311352E}" destId="{70BA352F-A864-D140-8670-D076AA0E3DC0}" srcOrd="1" destOrd="0" presId="urn:microsoft.com/office/officeart/2016/7/layout/VerticalDownArrowProcess"/>
    <dgm:cxn modelId="{03B80D86-BE93-274C-BCD5-60F499B4C20B}" type="presOf" srcId="{1E696804-1E07-489D-9BC4-D991E47C1635}" destId="{0714BD75-9724-BA4E-A00F-DA86E05C5A9D}" srcOrd="0" destOrd="0" presId="urn:microsoft.com/office/officeart/2016/7/layout/VerticalDownArrowProcess"/>
    <dgm:cxn modelId="{2DBD2C87-7A25-E944-996A-F18C958DCE43}" type="presOf" srcId="{B43BEA13-7A15-4D62-BFBE-3159A894CB97}" destId="{FDE3F2F6-D894-504E-8F3F-142344D6D267}" srcOrd="0" destOrd="0" presId="urn:microsoft.com/office/officeart/2016/7/layout/VerticalDownArrowProcess"/>
    <dgm:cxn modelId="{4FBFDA89-9AF7-5341-91D1-1B4792BB07B3}" type="presOf" srcId="{B0864949-2FAD-438B-A0A7-080C7311352E}" destId="{158809E9-AB87-FC49-ABBD-B958CDD2210E}" srcOrd="0" destOrd="0" presId="urn:microsoft.com/office/officeart/2016/7/layout/VerticalDownArrowProcess"/>
    <dgm:cxn modelId="{17C6F393-1CBF-404A-AF88-FC310DCA4D57}" type="presOf" srcId="{C19FD6F3-48B6-4F9D-95CD-C33255BA9426}" destId="{7889DFD7-DE12-D54E-BF37-DEF68AEED8D4}" srcOrd="0" destOrd="0" presId="urn:microsoft.com/office/officeart/2016/7/layout/VerticalDownArrowProcess"/>
    <dgm:cxn modelId="{C7BAC998-A19B-4744-817F-70441188067A}" type="presOf" srcId="{55C3EDFF-3C5A-4C16-BD60-1EDEB1210CDB}" destId="{B72B6059-F5ED-7C44-AE43-372BF7A53EDD}" srcOrd="1" destOrd="0" presId="urn:microsoft.com/office/officeart/2016/7/layout/VerticalDownArrowProcess"/>
    <dgm:cxn modelId="{F8F43999-1B61-4F41-9E49-5245A4499DCB}" type="presOf" srcId="{B57C8E5D-3DA9-4070-8B00-DDEC8269D8FC}" destId="{00C31CFF-36FE-DC49-BF0A-4E7833CA2CE5}" srcOrd="0" destOrd="0" presId="urn:microsoft.com/office/officeart/2016/7/layout/VerticalDownArrowProcess"/>
    <dgm:cxn modelId="{F731689C-4656-4296-9F63-85ACB86E159D}" srcId="{35BFD1A0-24F4-4F84-8717-2DAAC9E8F510}" destId="{55C3EDFF-3C5A-4C16-BD60-1EDEB1210CDB}" srcOrd="4" destOrd="0" parTransId="{F30C3D2A-35ED-4F77-9AFF-A5A94369F11C}" sibTransId="{9BEB3C9A-5181-4703-A57E-50C2DF9B5777}"/>
    <dgm:cxn modelId="{389ACDA3-4C0B-B542-82E9-6B1B83237EE7}" type="presOf" srcId="{55C3EDFF-3C5A-4C16-BD60-1EDEB1210CDB}" destId="{C1FD2253-D589-084E-84A2-A642CB1C0AFE}" srcOrd="0" destOrd="0" presId="urn:microsoft.com/office/officeart/2016/7/layout/VerticalDownArrowProcess"/>
    <dgm:cxn modelId="{475994A4-3331-424F-BCB7-EE7E474CB940}" srcId="{A8D9181D-A9F0-4C84-AB1C-44FD957C53DE}" destId="{1E696804-1E07-489D-9BC4-D991E47C1635}" srcOrd="0" destOrd="0" parTransId="{163DD79D-9DD1-4E1B-B962-9F4549F36D40}" sibTransId="{087728C5-EF10-4179-926F-30841A186450}"/>
    <dgm:cxn modelId="{136079A9-54B0-44CB-B8A6-2353EE54D3D5}" srcId="{35BFD1A0-24F4-4F84-8717-2DAAC9E8F510}" destId="{B0864949-2FAD-438B-A0A7-080C7311352E}" srcOrd="1" destOrd="0" parTransId="{C91640FC-1492-4427-B7B6-1E5E052FF360}" sibTransId="{8B0D589B-6CC0-4276-8D56-A38FE1BF339B}"/>
    <dgm:cxn modelId="{1EC42FC0-CFB8-884A-B2AE-D02794DD7E73}" type="presOf" srcId="{A8D9181D-A9F0-4C84-AB1C-44FD957C53DE}" destId="{1C0D8AC0-1B34-2E4C-95C0-AEDA20D8424D}" srcOrd="0" destOrd="0" presId="urn:microsoft.com/office/officeart/2016/7/layout/VerticalDownArrowProcess"/>
    <dgm:cxn modelId="{2E5D0CC1-9EBE-4C18-82C8-24B27435B782}" srcId="{35BFD1A0-24F4-4F84-8717-2DAAC9E8F510}" destId="{B57C8E5D-3DA9-4070-8B00-DDEC8269D8FC}" srcOrd="0" destOrd="0" parTransId="{BA934F60-06DE-45B9-8107-48B1DECFD9E2}" sibTransId="{55E55C6C-C4A8-43FA-816E-B6CAAFE044CD}"/>
    <dgm:cxn modelId="{BD0114CC-8DE0-F946-A6C8-413D57E70CEC}" type="presOf" srcId="{72F2A2C5-FB05-4E48-AD05-1741BF25E58A}" destId="{0623F382-235D-B145-BA86-F96F19D32BD0}" srcOrd="0" destOrd="0" presId="urn:microsoft.com/office/officeart/2016/7/layout/VerticalDownArrowProcess"/>
    <dgm:cxn modelId="{7B131DCC-C745-4430-A1E0-CD542658CD95}" srcId="{35BFD1A0-24F4-4F84-8717-2DAAC9E8F510}" destId="{B43BEA13-7A15-4D62-BFBE-3159A894CB97}" srcOrd="5" destOrd="0" parTransId="{D211948B-9C05-4524-A53A-EB85B7287673}" sibTransId="{86B77200-8F52-4B2B-94C6-5473499EF208}"/>
    <dgm:cxn modelId="{464AA2CE-A28F-5A4D-B4DA-05361102FB34}" type="presOf" srcId="{A8D9181D-A9F0-4C84-AB1C-44FD957C53DE}" destId="{8082ED2E-2C21-184A-BF97-AFDFA103873A}" srcOrd="1" destOrd="0" presId="urn:microsoft.com/office/officeart/2016/7/layout/VerticalDownArrowProcess"/>
    <dgm:cxn modelId="{B0AE30D0-4A8A-40E6-A0F1-E45E61F1668B}" srcId="{2763CE9F-4381-47F6-9A2A-D65D0062D1FA}" destId="{9F6F980F-C022-4733-9784-266E34D2C38E}" srcOrd="0" destOrd="0" parTransId="{BAFB3292-B74A-4478-AF60-A3F3E5B9664E}" sibTransId="{294825E0-05E3-4CC7-8261-D09DAA0FE7BA}"/>
    <dgm:cxn modelId="{9B6F8AD4-381E-734B-8686-FB92B7DEFC0C}" type="presOf" srcId="{E58A6E73-3824-4ADA-9178-606A1E608494}" destId="{A7AB7EFD-3DE2-1342-A4AE-4EC280F07915}" srcOrd="0" destOrd="0" presId="urn:microsoft.com/office/officeart/2016/7/layout/VerticalDownArrowProcess"/>
    <dgm:cxn modelId="{A4E3F6E0-6FCE-294B-853B-F8DA761051E1}" type="presOf" srcId="{2763CE9F-4381-47F6-9A2A-D65D0062D1FA}" destId="{36D7ED50-1554-E34D-A5D4-6838A721CFF5}" srcOrd="1" destOrd="0" presId="urn:microsoft.com/office/officeart/2016/7/layout/VerticalDownArrowProcess"/>
    <dgm:cxn modelId="{2B8F8223-91CE-F046-AA59-1971CFD7EC9F}" type="presParOf" srcId="{6BA9B5A1-3B39-FC4B-810F-B94EB3B28B69}" destId="{AFDD3956-8787-1840-9E4D-C8E36B99C16E}" srcOrd="0" destOrd="0" presId="urn:microsoft.com/office/officeart/2016/7/layout/VerticalDownArrowProcess"/>
    <dgm:cxn modelId="{435F6A9B-C520-4449-9C8B-B982C2914DE7}" type="presParOf" srcId="{AFDD3956-8787-1840-9E4D-C8E36B99C16E}" destId="{FDE3F2F6-D894-504E-8F3F-142344D6D267}" srcOrd="0" destOrd="0" presId="urn:microsoft.com/office/officeart/2016/7/layout/VerticalDownArrowProcess"/>
    <dgm:cxn modelId="{64E22167-7EAD-0140-83D7-EE185C56FEE2}" type="presParOf" srcId="{AFDD3956-8787-1840-9E4D-C8E36B99C16E}" destId="{A7AB7EFD-3DE2-1342-A4AE-4EC280F07915}" srcOrd="1" destOrd="0" presId="urn:microsoft.com/office/officeart/2016/7/layout/VerticalDownArrowProcess"/>
    <dgm:cxn modelId="{7DD0A0B1-E7FC-D04C-A7DC-C3C0A928AFC5}" type="presParOf" srcId="{6BA9B5A1-3B39-FC4B-810F-B94EB3B28B69}" destId="{E733F95B-4FFD-3E4A-8E2E-67E1B5A807B7}" srcOrd="1" destOrd="0" presId="urn:microsoft.com/office/officeart/2016/7/layout/VerticalDownArrowProcess"/>
    <dgm:cxn modelId="{764E0778-89FD-8542-A872-064182278B2C}" type="presParOf" srcId="{6BA9B5A1-3B39-FC4B-810F-B94EB3B28B69}" destId="{5239685F-FA2A-D046-ABB7-DFE4E52BC234}" srcOrd="2" destOrd="0" presId="urn:microsoft.com/office/officeart/2016/7/layout/VerticalDownArrowProcess"/>
    <dgm:cxn modelId="{94438DA7-FD8D-4147-8C20-A011AA02D3E3}" type="presParOf" srcId="{5239685F-FA2A-D046-ABB7-DFE4E52BC234}" destId="{C1FD2253-D589-084E-84A2-A642CB1C0AFE}" srcOrd="0" destOrd="0" presId="urn:microsoft.com/office/officeart/2016/7/layout/VerticalDownArrowProcess"/>
    <dgm:cxn modelId="{157BD646-00BD-A346-B0FE-8EE997635765}" type="presParOf" srcId="{5239685F-FA2A-D046-ABB7-DFE4E52BC234}" destId="{B72B6059-F5ED-7C44-AE43-372BF7A53EDD}" srcOrd="1" destOrd="0" presId="urn:microsoft.com/office/officeart/2016/7/layout/VerticalDownArrowProcess"/>
    <dgm:cxn modelId="{AFEE92ED-FE6C-D74E-ACB5-8E1AD9D1D2AB}" type="presParOf" srcId="{5239685F-FA2A-D046-ABB7-DFE4E52BC234}" destId="{685FAB78-618C-8F44-AD06-750B6958DE22}" srcOrd="2" destOrd="0" presId="urn:microsoft.com/office/officeart/2016/7/layout/VerticalDownArrowProcess"/>
    <dgm:cxn modelId="{58E8C077-B4F9-9C40-AD35-05E603A2CC48}" type="presParOf" srcId="{6BA9B5A1-3B39-FC4B-810F-B94EB3B28B69}" destId="{F93A579E-99EC-534A-9AFC-AEBBC1BB0358}" srcOrd="3" destOrd="0" presId="urn:microsoft.com/office/officeart/2016/7/layout/VerticalDownArrowProcess"/>
    <dgm:cxn modelId="{95315DCF-78D4-7645-B948-61BE5283A36E}" type="presParOf" srcId="{6BA9B5A1-3B39-FC4B-810F-B94EB3B28B69}" destId="{71A24F5A-AA9D-E846-90A4-1533E3829996}" srcOrd="4" destOrd="0" presId="urn:microsoft.com/office/officeart/2016/7/layout/VerticalDownArrowProcess"/>
    <dgm:cxn modelId="{B0774037-D113-4C44-A297-B9EB5A433A15}" type="presParOf" srcId="{71A24F5A-AA9D-E846-90A4-1533E3829996}" destId="{99E12F70-53D8-2041-BEF8-D53B4DE9995F}" srcOrd="0" destOrd="0" presId="urn:microsoft.com/office/officeart/2016/7/layout/VerticalDownArrowProcess"/>
    <dgm:cxn modelId="{C275BC01-D79D-4E41-A720-4E0BAF5E1C6F}" type="presParOf" srcId="{71A24F5A-AA9D-E846-90A4-1533E3829996}" destId="{36D7ED50-1554-E34D-A5D4-6838A721CFF5}" srcOrd="1" destOrd="0" presId="urn:microsoft.com/office/officeart/2016/7/layout/VerticalDownArrowProcess"/>
    <dgm:cxn modelId="{2CEC845F-3C7A-7E47-A512-8937A5CFD334}" type="presParOf" srcId="{71A24F5A-AA9D-E846-90A4-1533E3829996}" destId="{D55ADE6B-CFC0-4544-9976-C9937EC7FD1C}" srcOrd="2" destOrd="0" presId="urn:microsoft.com/office/officeart/2016/7/layout/VerticalDownArrowProcess"/>
    <dgm:cxn modelId="{3117DBB3-DB8B-2C47-BE2A-909FE6E69CE4}" type="presParOf" srcId="{6BA9B5A1-3B39-FC4B-810F-B94EB3B28B69}" destId="{A122D50C-ED9C-B746-A5DD-2DDE6944956D}" srcOrd="5" destOrd="0" presId="urn:microsoft.com/office/officeart/2016/7/layout/VerticalDownArrowProcess"/>
    <dgm:cxn modelId="{D9580DDB-49F8-D249-8E71-463E29F7EACB}" type="presParOf" srcId="{6BA9B5A1-3B39-FC4B-810F-B94EB3B28B69}" destId="{629728D3-DB04-2D42-88EC-33F64B6A5224}" srcOrd="6" destOrd="0" presId="urn:microsoft.com/office/officeart/2016/7/layout/VerticalDownArrowProcess"/>
    <dgm:cxn modelId="{62D2F738-501B-CB4C-A5EC-1B9CC0F59E9A}" type="presParOf" srcId="{629728D3-DB04-2D42-88EC-33F64B6A5224}" destId="{1C0D8AC0-1B34-2E4C-95C0-AEDA20D8424D}" srcOrd="0" destOrd="0" presId="urn:microsoft.com/office/officeart/2016/7/layout/VerticalDownArrowProcess"/>
    <dgm:cxn modelId="{7C7C7732-42A4-0B4E-9974-60AE07AC9C71}" type="presParOf" srcId="{629728D3-DB04-2D42-88EC-33F64B6A5224}" destId="{8082ED2E-2C21-184A-BF97-AFDFA103873A}" srcOrd="1" destOrd="0" presId="urn:microsoft.com/office/officeart/2016/7/layout/VerticalDownArrowProcess"/>
    <dgm:cxn modelId="{586597A7-9AF8-F045-A83A-D6FB4B41DB11}" type="presParOf" srcId="{629728D3-DB04-2D42-88EC-33F64B6A5224}" destId="{0714BD75-9724-BA4E-A00F-DA86E05C5A9D}" srcOrd="2" destOrd="0" presId="urn:microsoft.com/office/officeart/2016/7/layout/VerticalDownArrowProcess"/>
    <dgm:cxn modelId="{C4ED27C1-8C23-4944-A9FF-E8F08312C15E}" type="presParOf" srcId="{6BA9B5A1-3B39-FC4B-810F-B94EB3B28B69}" destId="{CFBFD314-FCCC-CF46-AEAB-A82FFA18E2CF}" srcOrd="7" destOrd="0" presId="urn:microsoft.com/office/officeart/2016/7/layout/VerticalDownArrowProcess"/>
    <dgm:cxn modelId="{D5E2B214-529E-9846-A02B-0A914F2E90FB}" type="presParOf" srcId="{6BA9B5A1-3B39-FC4B-810F-B94EB3B28B69}" destId="{0FDD6CE9-28FF-3342-B9A3-C8D19E69B1A9}" srcOrd="8" destOrd="0" presId="urn:microsoft.com/office/officeart/2016/7/layout/VerticalDownArrowProcess"/>
    <dgm:cxn modelId="{B230063E-B5AC-5A4A-A5EA-3D9D9D471272}" type="presParOf" srcId="{0FDD6CE9-28FF-3342-B9A3-C8D19E69B1A9}" destId="{158809E9-AB87-FC49-ABBD-B958CDD2210E}" srcOrd="0" destOrd="0" presId="urn:microsoft.com/office/officeart/2016/7/layout/VerticalDownArrowProcess"/>
    <dgm:cxn modelId="{79FB9F1A-7233-0B42-84B1-1ADAF1F0BE1F}" type="presParOf" srcId="{0FDD6CE9-28FF-3342-B9A3-C8D19E69B1A9}" destId="{70BA352F-A864-D140-8670-D076AA0E3DC0}" srcOrd="1" destOrd="0" presId="urn:microsoft.com/office/officeart/2016/7/layout/VerticalDownArrowProcess"/>
    <dgm:cxn modelId="{3F0A9165-168D-F545-9AEE-71D36B15DAD9}" type="presParOf" srcId="{0FDD6CE9-28FF-3342-B9A3-C8D19E69B1A9}" destId="{7889DFD7-DE12-D54E-BF37-DEF68AEED8D4}" srcOrd="2" destOrd="0" presId="urn:microsoft.com/office/officeart/2016/7/layout/VerticalDownArrowProcess"/>
    <dgm:cxn modelId="{7E485A18-B9F6-9047-A855-B7C18BBB4CE1}" type="presParOf" srcId="{6BA9B5A1-3B39-FC4B-810F-B94EB3B28B69}" destId="{E62EA260-85D6-D949-A376-45ABC82BB63A}" srcOrd="9" destOrd="0" presId="urn:microsoft.com/office/officeart/2016/7/layout/VerticalDownArrowProcess"/>
    <dgm:cxn modelId="{1C0CAA8D-D487-B049-8081-C7E9BE4EAD1B}" type="presParOf" srcId="{6BA9B5A1-3B39-FC4B-810F-B94EB3B28B69}" destId="{AA54278B-88E8-5C46-8CE4-1EF393D173B9}" srcOrd="10" destOrd="0" presId="urn:microsoft.com/office/officeart/2016/7/layout/VerticalDownArrowProcess"/>
    <dgm:cxn modelId="{935FF5EA-00C3-1D47-B419-96BBBCE5404B}" type="presParOf" srcId="{AA54278B-88E8-5C46-8CE4-1EF393D173B9}" destId="{00C31CFF-36FE-DC49-BF0A-4E7833CA2CE5}" srcOrd="0" destOrd="0" presId="urn:microsoft.com/office/officeart/2016/7/layout/VerticalDownArrowProcess"/>
    <dgm:cxn modelId="{3B817871-F631-FD4A-8D52-E4B8DFB6DE50}" type="presParOf" srcId="{AA54278B-88E8-5C46-8CE4-1EF393D173B9}" destId="{0C23289F-F09D-C743-854F-A6EA76B75159}" srcOrd="1" destOrd="0" presId="urn:microsoft.com/office/officeart/2016/7/layout/VerticalDownArrowProcess"/>
    <dgm:cxn modelId="{6856AA45-C373-D147-8133-06DF5C5E9FA7}" type="presParOf" srcId="{AA54278B-88E8-5C46-8CE4-1EF393D173B9}" destId="{0623F382-235D-B145-BA86-F96F19D32BD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3F2F6-D894-504E-8F3F-142344D6D267}">
      <dsp:nvSpPr>
        <dsp:cNvPr id="0" name=""/>
        <dsp:cNvSpPr/>
      </dsp:nvSpPr>
      <dsp:spPr>
        <a:xfrm>
          <a:off x="0" y="3759569"/>
          <a:ext cx="1673187" cy="49344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97" tIns="156464" rIns="118997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Compare</a:t>
          </a:r>
        </a:p>
      </dsp:txBody>
      <dsp:txXfrm>
        <a:off x="0" y="3759569"/>
        <a:ext cx="1673187" cy="493441"/>
      </dsp:txXfrm>
    </dsp:sp>
    <dsp:sp modelId="{A7AB7EFD-3DE2-1342-A4AE-4EC280F07915}">
      <dsp:nvSpPr>
        <dsp:cNvPr id="0" name=""/>
        <dsp:cNvSpPr/>
      </dsp:nvSpPr>
      <dsp:spPr>
        <a:xfrm>
          <a:off x="1673186" y="3759569"/>
          <a:ext cx="5019561" cy="49344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0" tIns="228600" rIns="10182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Compare the yield/accuracy of the architecture</a:t>
          </a:r>
        </a:p>
      </dsp:txBody>
      <dsp:txXfrm>
        <a:off x="1673186" y="3759569"/>
        <a:ext cx="5019561" cy="493441"/>
      </dsp:txXfrm>
    </dsp:sp>
    <dsp:sp modelId="{B72B6059-F5ED-7C44-AE43-372BF7A53EDD}">
      <dsp:nvSpPr>
        <dsp:cNvPr id="0" name=""/>
        <dsp:cNvSpPr/>
      </dsp:nvSpPr>
      <dsp:spPr>
        <a:xfrm rot="10800000">
          <a:off x="0" y="3008058"/>
          <a:ext cx="1673187" cy="75891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97" tIns="156464" rIns="118997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Decode</a:t>
          </a:r>
        </a:p>
      </dsp:txBody>
      <dsp:txXfrm rot="-10800000">
        <a:off x="0" y="3008058"/>
        <a:ext cx="1673187" cy="493293"/>
      </dsp:txXfrm>
    </dsp:sp>
    <dsp:sp modelId="{685FAB78-618C-8F44-AD06-750B6958DE22}">
      <dsp:nvSpPr>
        <dsp:cNvPr id="0" name=""/>
        <dsp:cNvSpPr/>
      </dsp:nvSpPr>
      <dsp:spPr>
        <a:xfrm>
          <a:off x="1673186" y="3008058"/>
          <a:ext cx="5019561" cy="49329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0" tIns="228600" rIns="10182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Decode the encoded data</a:t>
          </a:r>
        </a:p>
      </dsp:txBody>
      <dsp:txXfrm>
        <a:off x="1673186" y="3008058"/>
        <a:ext cx="5019561" cy="493293"/>
      </dsp:txXfrm>
    </dsp:sp>
    <dsp:sp modelId="{36D7ED50-1554-E34D-A5D4-6838A721CFF5}">
      <dsp:nvSpPr>
        <dsp:cNvPr id="0" name=""/>
        <dsp:cNvSpPr/>
      </dsp:nvSpPr>
      <dsp:spPr>
        <a:xfrm rot="10800000">
          <a:off x="0" y="2256546"/>
          <a:ext cx="1673187" cy="75891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97" tIns="156464" rIns="118997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Optimize</a:t>
          </a:r>
        </a:p>
      </dsp:txBody>
      <dsp:txXfrm rot="-10800000">
        <a:off x="0" y="2256546"/>
        <a:ext cx="1673187" cy="493293"/>
      </dsp:txXfrm>
    </dsp:sp>
    <dsp:sp modelId="{D55ADE6B-CFC0-4544-9976-C9937EC7FD1C}">
      <dsp:nvSpPr>
        <dsp:cNvPr id="0" name=""/>
        <dsp:cNvSpPr/>
      </dsp:nvSpPr>
      <dsp:spPr>
        <a:xfrm>
          <a:off x="1673186" y="2256546"/>
          <a:ext cx="5019561" cy="49329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0" tIns="228600" rIns="10182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Optimize the architecture parameters</a:t>
          </a:r>
        </a:p>
      </dsp:txBody>
      <dsp:txXfrm>
        <a:off x="1673186" y="2256546"/>
        <a:ext cx="5019561" cy="493293"/>
      </dsp:txXfrm>
    </dsp:sp>
    <dsp:sp modelId="{8082ED2E-2C21-184A-BF97-AFDFA103873A}">
      <dsp:nvSpPr>
        <dsp:cNvPr id="0" name=""/>
        <dsp:cNvSpPr/>
      </dsp:nvSpPr>
      <dsp:spPr>
        <a:xfrm rot="10800000">
          <a:off x="0" y="1505035"/>
          <a:ext cx="1673187" cy="75891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97" tIns="156464" rIns="118997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Define</a:t>
          </a:r>
        </a:p>
      </dsp:txBody>
      <dsp:txXfrm rot="-10800000">
        <a:off x="0" y="1505035"/>
        <a:ext cx="1673187" cy="493293"/>
      </dsp:txXfrm>
    </dsp:sp>
    <dsp:sp modelId="{0714BD75-9724-BA4E-A00F-DA86E05C5A9D}">
      <dsp:nvSpPr>
        <dsp:cNvPr id="0" name=""/>
        <dsp:cNvSpPr/>
      </dsp:nvSpPr>
      <dsp:spPr>
        <a:xfrm>
          <a:off x="1673186" y="1505035"/>
          <a:ext cx="5019561" cy="49329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0" tIns="228600" rIns="10182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Define a cost function</a:t>
          </a:r>
        </a:p>
      </dsp:txBody>
      <dsp:txXfrm>
        <a:off x="1673186" y="1505035"/>
        <a:ext cx="5019561" cy="493293"/>
      </dsp:txXfrm>
    </dsp:sp>
    <dsp:sp modelId="{70BA352F-A864-D140-8670-D076AA0E3DC0}">
      <dsp:nvSpPr>
        <dsp:cNvPr id="0" name=""/>
        <dsp:cNvSpPr/>
      </dsp:nvSpPr>
      <dsp:spPr>
        <a:xfrm rot="10800000">
          <a:off x="0" y="753524"/>
          <a:ext cx="1673187" cy="75891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97" tIns="156464" rIns="118997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</a:t>
          </a:r>
        </a:p>
      </dsp:txBody>
      <dsp:txXfrm rot="-10800000">
        <a:off x="0" y="753524"/>
        <a:ext cx="1673187" cy="493293"/>
      </dsp:txXfrm>
    </dsp:sp>
    <dsp:sp modelId="{7889DFD7-DE12-D54E-BF37-DEF68AEED8D4}">
      <dsp:nvSpPr>
        <dsp:cNvPr id="0" name=""/>
        <dsp:cNvSpPr/>
      </dsp:nvSpPr>
      <dsp:spPr>
        <a:xfrm>
          <a:off x="1673186" y="753524"/>
          <a:ext cx="5019561" cy="49329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0" tIns="228600" rIns="10182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an encoding architecture</a:t>
          </a:r>
        </a:p>
      </dsp:txBody>
      <dsp:txXfrm>
        <a:off x="1673186" y="753524"/>
        <a:ext cx="5019561" cy="493293"/>
      </dsp:txXfrm>
    </dsp:sp>
    <dsp:sp modelId="{0C23289F-F09D-C743-854F-A6EA76B75159}">
      <dsp:nvSpPr>
        <dsp:cNvPr id="0" name=""/>
        <dsp:cNvSpPr/>
      </dsp:nvSpPr>
      <dsp:spPr>
        <a:xfrm rot="10800000">
          <a:off x="0" y="2012"/>
          <a:ext cx="1673187" cy="75891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97" tIns="156464" rIns="118997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Prepare</a:t>
          </a:r>
        </a:p>
      </dsp:txBody>
      <dsp:txXfrm rot="-10800000">
        <a:off x="0" y="2012"/>
        <a:ext cx="1673187" cy="493293"/>
      </dsp:txXfrm>
    </dsp:sp>
    <dsp:sp modelId="{0623F382-235D-B145-BA86-F96F19D32BD0}">
      <dsp:nvSpPr>
        <dsp:cNvPr id="0" name=""/>
        <dsp:cNvSpPr/>
      </dsp:nvSpPr>
      <dsp:spPr>
        <a:xfrm>
          <a:off x="1673186" y="2012"/>
          <a:ext cx="5019561" cy="49329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0" tIns="228600" rIns="10182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Prepare input states</a:t>
          </a:r>
        </a:p>
      </dsp:txBody>
      <dsp:txXfrm>
        <a:off x="1673186" y="2012"/>
        <a:ext cx="5019561" cy="493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4E05B-DA68-3040-8D4A-311B09F5652E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FC7B6-86E9-A940-B452-B1DA4435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4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auto-encoder?</a:t>
            </a:r>
          </a:p>
          <a:p>
            <a:r>
              <a:rPr lang="en-US" dirty="0"/>
              <a:t>An auto-encoder is a program that allows one to not only </a:t>
            </a:r>
            <a:r>
              <a:rPr lang="en-US" b="1" dirty="0"/>
              <a:t>compress</a:t>
            </a:r>
            <a:r>
              <a:rPr lang="en-US" dirty="0"/>
              <a:t> data to its lower dimension representation but also </a:t>
            </a:r>
            <a:r>
              <a:rPr lang="en-US" b="1" dirty="0"/>
              <a:t>reconstruct</a:t>
            </a:r>
            <a:r>
              <a:rPr lang="en-US" dirty="0"/>
              <a:t> data from its </a:t>
            </a:r>
            <a:r>
              <a:rPr lang="en-US" u="sng" dirty="0"/>
              <a:t>lower dimension representation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consists of </a:t>
            </a:r>
            <a:r>
              <a:rPr lang="en-US" b="1" dirty="0"/>
              <a:t>2 parts</a:t>
            </a:r>
            <a:r>
              <a:rPr lang="en-US" dirty="0"/>
              <a:t>: An encoder and a decoder.</a:t>
            </a:r>
          </a:p>
          <a:p>
            <a:r>
              <a:rPr lang="en-US" b="1" dirty="0"/>
              <a:t>Encoder</a:t>
            </a:r>
            <a:r>
              <a:rPr lang="en-US" dirty="0"/>
              <a:t>: Transforms data to its lower dimension representation</a:t>
            </a:r>
          </a:p>
          <a:p>
            <a:r>
              <a:rPr lang="en-US" b="1" dirty="0"/>
              <a:t>Decoder</a:t>
            </a:r>
            <a:r>
              <a:rPr lang="en-US" dirty="0"/>
              <a:t>: Retrieves data from its lower dimension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FC7B6-86E9-A940-B452-B1DA4435BA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1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Collaborative Filtering: Gives you recommendations on Netflix. See NVIDIA reference. This is the main use.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Canadian scientist made a connection between auto-encoders and matrix factorization that is pretty cool.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FC7B6-86E9-A940-B452-B1DA4435BA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9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Recommender algorithms especially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makes it difficult to compress these states onto lower dimensions for storage.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FC7B6-86E9-A940-B452-B1DA4435BA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2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quantum auto-encoder is able to utilize the symmetry that exists in simple molecules such as H</a:t>
            </a:r>
            <a:r>
              <a:rPr lang="en-US" baseline="-25000" dirty="0"/>
              <a:t>2</a:t>
            </a:r>
            <a:r>
              <a:rPr lang="en-US" baseline="0" dirty="0"/>
              <a:t> in order to compress data. Molecules that do not make use of all of their degrees of freedom can be easily encoded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FC7B6-86E9-A940-B452-B1DA4435BA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Classical auto-encoders can overfit some of the patterns (at small R), but fails to generalize. Seems like classical auto-encoders can at best act as A lookup table for this quantum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FC7B6-86E9-A940-B452-B1DA4435BA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8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Recommender algorithms especially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makes it difficult to compress these states onto lower dimensions for storage.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FC7B6-86E9-A940-B452-B1DA4435BA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8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Hyperparameter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FC7B6-86E9-A940-B452-B1DA4435BA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8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93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928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40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74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07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36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4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2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2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2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9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11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VIDIA/DeepRecommend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B46F-6CAC-CC4A-A7B1-FF0174E12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sz="5400" dirty="0"/>
              <a:t>QUANTUM AUTO-ENCODERs </a:t>
            </a:r>
            <a:r>
              <a:rPr lang="en-US" sz="5400" dirty="0" err="1"/>
              <a:t>vERSUs</a:t>
            </a:r>
            <a:r>
              <a:rPr lang="en-US" sz="5400" dirty="0"/>
              <a:t> CLASSICAL AUTO-ENCODERs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AA92D-BC81-004A-B88E-FAFD645D2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602038"/>
            <a:ext cx="8791575" cy="1655762"/>
          </a:xfrm>
        </p:spPr>
        <p:txBody>
          <a:bodyPr>
            <a:normAutofit/>
          </a:bodyPr>
          <a:lstStyle/>
          <a:p>
            <a:r>
              <a:rPr lang="en-US" sz="2400" dirty="0"/>
              <a:t>BUILDING AND EVALUATING A QUANTUM AUTO-ENCODER AGAINST A CLASSICAL AUTO-ENCODER</a:t>
            </a:r>
          </a:p>
        </p:txBody>
      </p:sp>
    </p:spTree>
    <p:extLst>
      <p:ext uri="{BB962C8B-B14F-4D97-AF65-F5344CB8AC3E}">
        <p14:creationId xmlns:p14="http://schemas.microsoft.com/office/powerpoint/2010/main" val="117752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5021-E981-A548-83CA-379EFE2C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Encoding: The Architecture</a:t>
            </a:r>
          </a:p>
        </p:txBody>
      </p:sp>
      <p:pic>
        <p:nvPicPr>
          <p:cNvPr id="4098" name="Picture 2" descr="https://lh5.googleusercontent.com/ycjzN7q8MumzFTI6ajkn70WzK5LZ1HeL1CGspSzc7HvtRK2oV9HspOb5Z2bTgP2TT0olenddgK218cHvRZbb9subZQnAeEPFHhOHQbdlIsM6QYWmoWK8HbHENc63dzdy5W1Tv2OaGX4">
            <a:extLst>
              <a:ext uri="{FF2B5EF4-FFF2-40B4-BE49-F238E27FC236}">
                <a16:creationId xmlns:a16="http://schemas.microsoft.com/office/drawing/2014/main" id="{2599B87E-6E48-A04E-B2E8-33E390137E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172" y="2097088"/>
            <a:ext cx="7882480" cy="32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A06F74-81DA-9742-8A92-B5402870F8A6}"/>
              </a:ext>
            </a:extLst>
          </p:cNvPr>
          <p:cNvSpPr/>
          <p:nvPr/>
        </p:nvSpPr>
        <p:spPr>
          <a:xfrm>
            <a:off x="3046412" y="5538294"/>
            <a:ext cx="6096000" cy="98841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Romero, Jonathan, Jonathan Olson and Alan </a:t>
            </a:r>
            <a:r>
              <a:rPr lang="en-US" alt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Aspuru-Guzik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i="1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Quantum autoencoders for efficient compression of quantum data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Scientific Paper. Harvard University. Cambridge, 2017.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3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10C0-2429-CE48-A68B-C8905732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and </a:t>
            </a:r>
            <a:r>
              <a:rPr lang="en-US" dirty="0" err="1"/>
              <a:t>Optimiser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55174-23F6-8741-B630-4FF8A0555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Naïve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75658-07AA-4540-8D90-A82960E0F4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Compare the input with output and the cost function is the overlap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CC341-09B5-6348-A3D9-D57786817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Swap 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1E8C4-B4F3-6F4E-9D9D-BCDD7141C8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Cost is now overlap between the reference state and trash state     </a:t>
            </a:r>
          </a:p>
        </p:txBody>
      </p:sp>
      <p:pic>
        <p:nvPicPr>
          <p:cNvPr id="5122" name="Picture 2" descr="https://lh5.googleusercontent.com/-WqUKxjfGJqhshjEqhJPuqPixzynUX-d3yZxWFUP1YuUPgJBCMEWq8xKIh-jdilHNtcOJNnj7ZIQVC3n_gksm0M-WRqBkCPHTmrQCSwwMxV0xhSu4w18O3jP5uvYGOAxGanjunvpg9g">
            <a:extLst>
              <a:ext uri="{FF2B5EF4-FFF2-40B4-BE49-F238E27FC236}">
                <a16:creationId xmlns:a16="http://schemas.microsoft.com/office/drawing/2014/main" id="{B298CF12-BC9C-0341-B905-5A4F3DE38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565" y="4533899"/>
            <a:ext cx="3429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05CB06-1658-294F-9426-309BBB090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1" y="4625971"/>
            <a:ext cx="5536437" cy="6540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B0E5A1-88B5-7648-9F51-0EE013B1745D}"/>
              </a:ext>
            </a:extLst>
          </p:cNvPr>
          <p:cNvSpPr/>
          <p:nvPr/>
        </p:nvSpPr>
        <p:spPr>
          <a:xfrm>
            <a:off x="2397850" y="5489981"/>
            <a:ext cx="7396301" cy="102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Romero, Jonathan, Jonathan Olson and Alan </a:t>
            </a:r>
            <a:r>
              <a:rPr lang="en-US" alt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Aspuru-Guzik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i="1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Quantum autoencoders for efficient compression of quantum data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Scientific Paper. Harvard University. Cambridge, 2017.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2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434AF-8F7D-7A4A-817A-CD69BC0BD0F2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-webkit-standard"/>
              </a:rPr>
              <a:t> 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05096-D583-B141-8EB9-403B208F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dirty="0"/>
              <a:t>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317E-ECFE-2D4A-806B-BE918F87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1537611"/>
            <a:ext cx="7034485" cy="3782778"/>
          </a:xfrm>
        </p:spPr>
        <p:txBody>
          <a:bodyPr>
            <a:normAutofit/>
          </a:bodyPr>
          <a:lstStyle/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sz="2600" dirty="0"/>
              <a:t>Swap the reference with trash states</a:t>
            </a:r>
          </a:p>
          <a:p>
            <a:pPr fontAlgn="base"/>
            <a:r>
              <a:rPr lang="en-US" sz="2600" dirty="0"/>
              <a:t>Apply the conjugate transpose of the unitary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7217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457D-C6A9-5441-A0D0-5F19CA20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1551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8B7F-3DD9-9A40-9CBA-60F1A9CB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auto-Encoders</a:t>
            </a:r>
          </a:p>
        </p:txBody>
      </p:sp>
      <p:pic>
        <p:nvPicPr>
          <p:cNvPr id="8194" name="Picture 2" descr="https://lh6.googleusercontent.com/WsRU1K-qYVK0ryMOn5hP2Actztmchwa6AR4NUcvzKso2m8klvh7yZxfgiSW8to3w2XXt1BhegmGb_cAEd4YGHfTSQYACQvyovcJ7tmqsJnRAbp1GsNCU30w6-h3gG1S8trE0ibfUEVk">
            <a:extLst>
              <a:ext uri="{FF2B5EF4-FFF2-40B4-BE49-F238E27FC236}">
                <a16:creationId xmlns:a16="http://schemas.microsoft.com/office/drawing/2014/main" id="{79A441BA-E58C-5A45-BBF2-38B76A922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833" y="1854201"/>
            <a:ext cx="8687158" cy="35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EA8F58-6328-184B-8B63-998774857253}"/>
              </a:ext>
            </a:extLst>
          </p:cNvPr>
          <p:cNvSpPr/>
          <p:nvPr/>
        </p:nvSpPr>
        <p:spPr>
          <a:xfrm>
            <a:off x="1544455" y="5759450"/>
            <a:ext cx="95029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Optimizer: SGD-variant (</a:t>
            </a:r>
            <a:r>
              <a:rPr lang="en-US" sz="2000" dirty="0" err="1">
                <a:solidFill>
                  <a:srgbClr val="FFFFFF"/>
                </a:solidFill>
              </a:rPr>
              <a:t>adadelta</a:t>
            </a:r>
            <a:r>
              <a:rPr lang="en-US" sz="2000" dirty="0">
                <a:solidFill>
                  <a:srgbClr val="FFFFFF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Losses Searched: Cross-Entropy, </a:t>
            </a:r>
            <a:r>
              <a:rPr lang="en-US" sz="2000" dirty="0" err="1">
                <a:solidFill>
                  <a:srgbClr val="FFFFFF"/>
                </a:solidFill>
              </a:rPr>
              <a:t>Mean_Squared_Error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0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2" descr="https://lh3.googleusercontent.com/m9f2kLmBZOSz1nF26uhIQlJqHAfMLn8sw7GHsO9qSFGQDO0P3oB58_DeSqCPLaGlkHKOJ56BzsJMVexszhLamhi707cB7s-AcGUVdXjSWARzgzmiOwdF9-krcnpwuKKiU0Z4HDN4o2k">
            <a:extLst>
              <a:ext uri="{FF2B5EF4-FFF2-40B4-BE49-F238E27FC236}">
                <a16:creationId xmlns:a16="http://schemas.microsoft.com/office/drawing/2014/main" id="{0B857FB8-7343-204C-BBBD-1B80E641F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173"/>
          <a:stretch/>
        </p:blipFill>
        <p:spPr bwMode="auto">
          <a:xfrm>
            <a:off x="1141411" y="2489178"/>
            <a:ext cx="4689234" cy="307026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E9CF9-204F-5847-A358-60AD3180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Classical auto-encoders (CONT’D)</a:t>
            </a:r>
          </a:p>
        </p:txBody>
      </p:sp>
      <p:pic>
        <p:nvPicPr>
          <p:cNvPr id="4" name="Picture 4" descr="https://lh3.googleusercontent.com/VtrZngFj4OVLU8z5_Gwc1jQ4tZ5UaZsklsRgqhkrvwnSRb3_-vbVvERvmCJD7ur4ylp2D4BoEj8EptG29PlPdhkY-29kLUQTSD35QzpNpXHCwrRi7ITUtisR9hDivWGIoWejxzd3TLo">
            <a:extLst>
              <a:ext uri="{FF2B5EF4-FFF2-40B4-BE49-F238E27FC236}">
                <a16:creationId xmlns:a16="http://schemas.microsoft.com/office/drawing/2014/main" id="{905ABE8A-F44F-D448-843F-E86BAD6580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2496799"/>
            <a:ext cx="4710113" cy="30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00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913A-2EFD-1A49-9E9E-0F9B6468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Classical auto-encoders (CONT’D)</a:t>
            </a:r>
            <a:endParaRPr lang="en-US" cap="none" dirty="0"/>
          </a:p>
        </p:txBody>
      </p:sp>
      <p:pic>
        <p:nvPicPr>
          <p:cNvPr id="10242" name="Picture 2" descr="https://lh5.googleusercontent.com/QAx5eLkkN0ymlnkQwdIAn11RRKgQa430j1cwsW9Y41n6aKyFSu4wNqvX3ENvf4a80Ifx9H9YSWI_LSRTC4ynXNoc-Wpi6A7sClOLLVaf9jKlV4OOeDA_dToH5w0560MVFQevIbRdkuU">
            <a:extLst>
              <a:ext uri="{FF2B5EF4-FFF2-40B4-BE49-F238E27FC236}">
                <a16:creationId xmlns:a16="http://schemas.microsoft.com/office/drawing/2014/main" id="{5052C73E-482D-C341-AA4B-85F85A249EF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516088"/>
            <a:ext cx="4878387" cy="30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h6.googleusercontent.com/jpflztO_eh6O7NTfCc8h1M2Gq_9gNEKWURWEGT1Cg7glILVdrQbJh_M4ro9D6qpYvLo3BjOy0D8aQPtT0jPI40bi4QOEQt31Ta5pScIdgC1fdYjhrx5U-1rhIthLvFbAq0NXx8OQwQI">
            <a:extLst>
              <a:ext uri="{FF2B5EF4-FFF2-40B4-BE49-F238E27FC236}">
                <a16:creationId xmlns:a16="http://schemas.microsoft.com/office/drawing/2014/main" id="{322887E6-FD5A-264B-8B94-C59CE96759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438" y="2249488"/>
            <a:ext cx="4862736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57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5CB2-7A7E-EE4B-9038-01B5B0DD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Reconstruction Accuracy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98D64-974F-234F-ACE4-090AE9094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0660" y="1711154"/>
            <a:ext cx="5039141" cy="823913"/>
          </a:xfrm>
        </p:spPr>
        <p:txBody>
          <a:bodyPr>
            <a:normAutofit fontScale="92500"/>
          </a:bodyPr>
          <a:lstStyle/>
          <a:p>
            <a:r>
              <a:rPr lang="en-US" dirty="0"/>
              <a:t>Cost Function: overlap between Trashed and Reference States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F3958-957A-5F45-A06D-1DB553AB07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DAFD6-187B-7142-86B5-5F1AC34EF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96589" y="1711154"/>
            <a:ext cx="4646602" cy="823912"/>
          </a:xfrm>
        </p:spPr>
        <p:txBody>
          <a:bodyPr>
            <a:normAutofit fontScale="92500"/>
          </a:bodyPr>
          <a:lstStyle/>
          <a:p>
            <a:r>
              <a:rPr lang="en-US" dirty="0"/>
              <a:t>Cost Function: overlap between Input and Reconstruction</a:t>
            </a:r>
          </a:p>
        </p:txBody>
      </p:sp>
      <p:pic>
        <p:nvPicPr>
          <p:cNvPr id="9218" name="Picture 2" descr="https://lh4.googleusercontent.com/MFIAJuUAg-vJXRk7GZMWqHnOHB8a75RZhgPIT9Fo2-ZQMYiEYg-sinVtFpfL3VH2wKhSG29GVr5YOipYt1rDnQVHedYt-PfZh0Kko3ExDIqH4FipQ3JY6voDkmJ9rufo6kkOYbbQz1M">
            <a:extLst>
              <a:ext uri="{FF2B5EF4-FFF2-40B4-BE49-F238E27FC236}">
                <a16:creationId xmlns:a16="http://schemas.microsoft.com/office/drawing/2014/main" id="{56B9EB2B-35EF-E341-ADD6-7E235BC6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5" y="2584447"/>
            <a:ext cx="5188746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6.googleusercontent.com/LBTWLyCiPGNJpHYw2eOA3oKfIbOZGJERiN8HfExQkfFf27qeP61RXtaLuFXFBw-xjIRsieXrredd7BcxfeDw3kWEnRahXjzCy2IDbu9kLUBxdlGZkBIoYXo5cGRUDs-tlxtkXo14GrE">
            <a:extLst>
              <a:ext uri="{FF2B5EF4-FFF2-40B4-BE49-F238E27FC236}">
                <a16:creationId xmlns:a16="http://schemas.microsoft.com/office/drawing/2014/main" id="{91BC7F5F-DEA8-1D47-AE74-3B071F4EE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589" y="2584447"/>
            <a:ext cx="502257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028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CC9B-005D-3F4D-93A5-DBBA9724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Quantum versus classical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3AE0-683B-574F-A368-82EFAF40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 fontScale="92500"/>
          </a:bodyPr>
          <a:lstStyle/>
          <a:p>
            <a:pPr fontAlgn="base"/>
            <a:r>
              <a:rPr lang="en-US" dirty="0"/>
              <a:t>Training on 10 ground states with the QAE, we were able to reconstruct all ground states with accuracies from 50-100%</a:t>
            </a:r>
          </a:p>
          <a:p>
            <a:pPr fontAlgn="base"/>
            <a:r>
              <a:rPr lang="en-US" dirty="0"/>
              <a:t>Ground states with smaller molecular bond lengths yielded better reconstructions</a:t>
            </a:r>
          </a:p>
          <a:p>
            <a:pPr fontAlgn="base"/>
            <a:r>
              <a:rPr lang="en-US" dirty="0"/>
              <a:t>Can overfit some of the ground states + reconstructions with a Classical Auto-Encoder using </a:t>
            </a:r>
            <a:r>
              <a:rPr lang="en-US" dirty="0" err="1"/>
              <a:t>Kullback-Liebler</a:t>
            </a:r>
            <a:r>
              <a:rPr lang="en-US" dirty="0"/>
              <a:t> divergence loss, but it fails to generalize</a:t>
            </a:r>
          </a:p>
        </p:txBody>
      </p:sp>
    </p:spTree>
    <p:extLst>
      <p:ext uri="{BB962C8B-B14F-4D97-AF65-F5344CB8AC3E}">
        <p14:creationId xmlns:p14="http://schemas.microsoft.com/office/powerpoint/2010/main" val="1638723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457D-C6A9-5441-A0D0-5F19CA20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7B26-EE21-C14E-86D1-9FA79035D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Determining an appropriate reference state</a:t>
            </a:r>
          </a:p>
          <a:p>
            <a:pPr fontAlgn="base"/>
            <a:r>
              <a:rPr lang="en-US" dirty="0"/>
              <a:t>Develop a scalable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56052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F3CC-1A1F-CA4F-A5A5-D024DC6D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90F88-4B4B-E544-8706-26993057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9466EDB-092F-0E41-A502-A6F1D5560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1" y="1854994"/>
            <a:ext cx="11150600" cy="43307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E4A3AC-DF57-5F44-9F69-7BEEC5337799}"/>
              </a:ext>
            </a:extLst>
          </p:cNvPr>
          <p:cNvSpPr txBox="1"/>
          <p:nvPr/>
        </p:nvSpPr>
        <p:spPr>
          <a:xfrm>
            <a:off x="2092474" y="6338093"/>
            <a:ext cx="95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Image: http://</a:t>
            </a:r>
            <a:r>
              <a:rPr lang="en-US" dirty="0" err="1"/>
              <a:t>curiousily.com</a:t>
            </a:r>
            <a:r>
              <a:rPr lang="en-US" dirty="0"/>
              <a:t>/data-science/2017/02/02/what-to-do-when-data-is-missing-part-2.html</a:t>
            </a:r>
          </a:p>
        </p:txBody>
      </p:sp>
    </p:spTree>
    <p:extLst>
      <p:ext uri="{BB962C8B-B14F-4D97-AF65-F5344CB8AC3E}">
        <p14:creationId xmlns:p14="http://schemas.microsoft.com/office/powerpoint/2010/main" val="782267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BA46-C0AA-A644-87D8-D756D5EB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C4E145-48A7-3E4A-B954-25F97B36A5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7446" y="2413001"/>
            <a:ext cx="9048218" cy="30331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Augusta, Carolyn.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Deep </a:t>
            </a:r>
            <a:r>
              <a:rPr kumimoji="0" lang="en-US" altLang="en-US" sz="1700" b="0" i="1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AutoEncoders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Collaborative Filtering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5 September 2016. May 2018. &lt;https://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statisticalinterference.wordpress.com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/2016/09/05/autoencoders-and-matrix-factorization/&gt;.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Ginsburg, Boris and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Oleksii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Kuchaiev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"Training Deep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AutoEncoders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Collaborative Filtering." Scientific Paper. 2017.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Romero, Jonathan, Jonathan Olson and Alan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Aspuru-Guzik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Quantum autoencoders for efficient compression of quantum data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Scientific Paper. Harvard University. Cambridge, 2017.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Valkov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Venelin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to do when data is missing? - Part II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 February 2017. May 2018. &lt;http://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curiousily.com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/data-science/2017/02/02/what-to-do-when-data-is-missing-part-2.html&gt;.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32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11B5-2D2D-E742-9B54-F477566C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2851413" cy="481731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FBA25-E36A-8B45-8B41-5732473A9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955"/>
            <a:ext cx="5749774" cy="4725246"/>
          </a:xfrm>
        </p:spPr>
        <p:txBody>
          <a:bodyPr anchor="ctr">
            <a:normAutofit/>
          </a:bodyPr>
          <a:lstStyle/>
          <a:p>
            <a:r>
              <a:rPr lang="en-US" sz="2800" dirty="0"/>
              <a:t>Questions?</a:t>
            </a:r>
          </a:p>
          <a:p>
            <a:r>
              <a:rPr lang="en-US" sz="2800" dirty="0"/>
              <a:t>Comments?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C65D6E-4275-5C44-8118-297977110C6C}"/>
              </a:ext>
            </a:extLst>
          </p:cNvPr>
          <p:cNvSpPr/>
          <p:nvPr/>
        </p:nvSpPr>
        <p:spPr>
          <a:xfrm>
            <a:off x="1474771" y="5391091"/>
            <a:ext cx="8265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Find the project on </a:t>
            </a:r>
            <a:r>
              <a:rPr lang="en-US" sz="2000" dirty="0" err="1"/>
              <a:t>github</a:t>
            </a:r>
            <a:r>
              <a:rPr lang="en-US" sz="2000" dirty="0"/>
              <a:t> at: 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lisachille</a:t>
            </a:r>
            <a:r>
              <a:rPr lang="en-US" sz="2000" dirty="0"/>
              <a:t>/ENG-SCI170-Project</a:t>
            </a:r>
          </a:p>
        </p:txBody>
      </p:sp>
    </p:spTree>
    <p:extLst>
      <p:ext uri="{BB962C8B-B14F-4D97-AF65-F5344CB8AC3E}">
        <p14:creationId xmlns:p14="http://schemas.microsoft.com/office/powerpoint/2010/main" val="3675102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7322-194F-244F-96F8-1BB3BA32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OpenFermion</a:t>
            </a:r>
            <a:r>
              <a:rPr lang="en-US" cap="none" dirty="0"/>
              <a:t> - Generate Molecular Data + Hamiltonians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C977-26E0-CD46-9644-7B452A36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from </a:t>
            </a:r>
            <a:r>
              <a:rPr lang="en-US" dirty="0" err="1"/>
              <a:t>openfermion.hamiltonians</a:t>
            </a:r>
            <a:r>
              <a:rPr lang="en-US" dirty="0"/>
              <a:t> import </a:t>
            </a:r>
            <a:r>
              <a:rPr lang="en-US" dirty="0" err="1"/>
              <a:t>MolecularData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from </a:t>
            </a:r>
            <a:r>
              <a:rPr lang="en-US" dirty="0" err="1"/>
              <a:t>openfermion.transforms</a:t>
            </a:r>
            <a:r>
              <a:rPr lang="en-US" dirty="0"/>
              <a:t> import </a:t>
            </a:r>
            <a:r>
              <a:rPr lang="en-US" dirty="0" err="1"/>
              <a:t>get_sparse_operator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from </a:t>
            </a:r>
            <a:r>
              <a:rPr lang="en-US" dirty="0" err="1"/>
              <a:t>openfermion.utils</a:t>
            </a:r>
            <a:r>
              <a:rPr lang="en-US" dirty="0"/>
              <a:t> import </a:t>
            </a:r>
            <a:r>
              <a:rPr lang="en-US" dirty="0" err="1"/>
              <a:t>get_ground_state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r = [ 0.2,  0.3, 0.4, 0.5,  0.6, 0.7, 0.8, 0.9,  1. , 1.1, 1.2, 1.3, 1.4,  1.5, 1.6, 1.7, 1.8, 1.9, 2. ,  2.1, 2.2, 2.3, 2.4, 2.5, 2.6, 2.7,  2.8, 2.9, 3. , 3.1, 3.2, 3.3, 3.4,3.5,  3.6, 3.7, 3.8, 3.9, 4. , 4.1]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# Generate and populate instance of </a:t>
            </a:r>
            <a:r>
              <a:rPr lang="en-US" i="1" dirty="0" err="1"/>
              <a:t>MolecularData</a:t>
            </a:r>
            <a:r>
              <a:rPr lang="en-US" i="1" dirty="0"/>
              <a:t>.</a:t>
            </a:r>
            <a:br>
              <a:rPr lang="en-US" dirty="0"/>
            </a:br>
            <a:r>
              <a:rPr lang="en-US" dirty="0"/>
              <a:t>molecule = </a:t>
            </a:r>
            <a:r>
              <a:rPr lang="en-US" dirty="0" err="1"/>
              <a:t>MolecularData</a:t>
            </a:r>
            <a:r>
              <a:rPr lang="en-US" dirty="0"/>
              <a:t>(geometry, basis, multiplicity, description="1.45")</a:t>
            </a:r>
            <a:br>
              <a:rPr lang="en-US" dirty="0"/>
            </a:br>
            <a:r>
              <a:rPr lang="en-US" dirty="0" err="1"/>
              <a:t>molecule.load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molecular_ham</a:t>
            </a:r>
            <a:r>
              <a:rPr lang="en-US" dirty="0"/>
              <a:t> = </a:t>
            </a:r>
            <a:r>
              <a:rPr lang="en-US" dirty="0" err="1"/>
              <a:t>molecule.get_molecular_hamiltonian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molecular_ham_sparse</a:t>
            </a:r>
            <a:r>
              <a:rPr lang="en-US" dirty="0"/>
              <a:t> = </a:t>
            </a:r>
            <a:r>
              <a:rPr lang="en-US" dirty="0" err="1"/>
              <a:t>get_sparse_operator</a:t>
            </a:r>
            <a:r>
              <a:rPr lang="en-US" dirty="0"/>
              <a:t>(operator=</a:t>
            </a:r>
            <a:r>
              <a:rPr lang="en-US" dirty="0" err="1"/>
              <a:t>molecular_ham</a:t>
            </a:r>
            <a:r>
              <a:rPr lang="en-US" dirty="0"/>
              <a:t>, </a:t>
            </a:r>
            <a:r>
              <a:rPr lang="en-US" dirty="0" err="1"/>
              <a:t>n_qubits</a:t>
            </a:r>
            <a:r>
              <a:rPr lang="en-US" dirty="0"/>
              <a:t>=4)</a:t>
            </a:r>
          </a:p>
          <a:p>
            <a:pPr marL="0" indent="0">
              <a:buNone/>
            </a:pPr>
            <a:r>
              <a:rPr lang="en-US" dirty="0" err="1"/>
              <a:t>ground_energy</a:t>
            </a:r>
            <a:r>
              <a:rPr lang="en-US" dirty="0"/>
              <a:t>, </a:t>
            </a:r>
            <a:r>
              <a:rPr lang="en-US" dirty="0" err="1"/>
              <a:t>ground_state</a:t>
            </a:r>
            <a:r>
              <a:rPr lang="en-US" dirty="0"/>
              <a:t> = </a:t>
            </a:r>
            <a:r>
              <a:rPr lang="en-US" dirty="0" err="1"/>
              <a:t>get_ground_state</a:t>
            </a:r>
            <a:r>
              <a:rPr lang="en-US" dirty="0"/>
              <a:t>(</a:t>
            </a:r>
            <a:r>
              <a:rPr lang="en-US" dirty="0" err="1"/>
              <a:t>molecular_ham_sparse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78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D28D-1632-B248-8E8C-8F7883C2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Uses of auto-encoders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030E-5623-504A-AC39-30799E10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Collaborative Filtering (</a:t>
            </a:r>
            <a:r>
              <a:rPr lang="en-US" dirty="0">
                <a:solidFill>
                  <a:srgbClr val="FFFFFF"/>
                </a:solidFill>
                <a:hlinkClick r:id="rId4"/>
              </a:rPr>
              <a:t>https://github.com/NVIDIA/DeepRecommender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</a:rPr>
              <a:t>Compression</a:t>
            </a:r>
          </a:p>
          <a:p>
            <a:r>
              <a:rPr lang="en-US" dirty="0">
                <a:solidFill>
                  <a:srgbClr val="FFFFFF"/>
                </a:solidFill>
              </a:rPr>
              <a:t>Matrix factorization</a:t>
            </a:r>
          </a:p>
        </p:txBody>
      </p:sp>
    </p:spTree>
    <p:extLst>
      <p:ext uri="{BB962C8B-B14F-4D97-AF65-F5344CB8AC3E}">
        <p14:creationId xmlns:p14="http://schemas.microsoft.com/office/powerpoint/2010/main" val="223135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CC9B-005D-3F4D-93A5-DBBA9724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3AE0-683B-574F-A368-82EFAF40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Auto-encoders are an important component to many different machine learning algorithms</a:t>
            </a:r>
          </a:p>
          <a:p>
            <a:r>
              <a:rPr lang="en-US" dirty="0">
                <a:solidFill>
                  <a:srgbClr val="FFFFFF"/>
                </a:solidFill>
              </a:rPr>
              <a:t>Classical Auto-Encoders are not capable of representing quantum states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9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9DED-040C-5A4F-B232-EB6504C8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043F9-5105-674A-9E31-E1624E54F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4040" y="2097088"/>
            <a:ext cx="4300948" cy="31670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B081F0-6BB8-7D45-87D8-4022434BB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163" y="2097087"/>
            <a:ext cx="4032248" cy="31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920B-C68B-FD48-93DA-7DE9ABC7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Method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B191F4-5437-4CC2-93E2-E5600687C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348172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556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lh5.googleusercontent.com/_-1PO5v_aqQIzFfVxtNP6UoQHEJPK5l3hrDa8mx3--uajEr9BpXxQTuf4JwU4Kowae-XuLwTYrJbXN09yAbBC5gDI6BMyBAyB3pnEGSecMkixply7_GqPfhR4a6uRQH15cqlPjnf2PA">
            <a:extLst>
              <a:ext uri="{FF2B5EF4-FFF2-40B4-BE49-F238E27FC236}">
                <a16:creationId xmlns:a16="http://schemas.microsoft.com/office/drawing/2014/main" id="{38D73A9B-ADEA-5449-8A37-A09E6B778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288" y="4763699"/>
            <a:ext cx="5225389" cy="93257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5.googleusercontent.com/1HJQqhIquCB80bcV1Dhky_lPzbags-MNwAymtP80Vpc7gKczEYiw3SQ2uWjCVTqQbD8smiD0OU1Ro13iJ4NOvhqbHmMKvEOWnTzKY4uS5w6o_SLyf1Z6fZO_o_QVP2dANp4qRPJqlPU">
            <a:extLst>
              <a:ext uri="{FF2B5EF4-FFF2-40B4-BE49-F238E27FC236}">
                <a16:creationId xmlns:a16="http://schemas.microsoft.com/office/drawing/2014/main" id="{762E8F0F-A896-CE42-905D-8153B056B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428" y="2902063"/>
            <a:ext cx="5297111" cy="940236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1434AF-8F7D-7A4A-817A-CD69BC0BD0F2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-webkit-standard"/>
              </a:rPr>
              <a:t> 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05096-D583-B141-8EB9-403B208F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dirty="0"/>
              <a:t>Preparing input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317E-ECFE-2D4A-806B-BE918F87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en-US" dirty="0"/>
              <a:t>Find ground states of H</a:t>
            </a:r>
            <a:r>
              <a:rPr lang="en-US" baseline="-25000" dirty="0"/>
              <a:t>2</a:t>
            </a:r>
            <a:r>
              <a:rPr lang="en-US" dirty="0"/>
              <a:t> molecule for different Hamiltonians</a:t>
            </a:r>
          </a:p>
          <a:p>
            <a:r>
              <a:rPr lang="en-US" dirty="0"/>
              <a:t>Use the Jordan-Wigner transformation to transform the molecular Hamiltonian into four qubits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FA4613A9-2C6A-694A-9BFD-0CB28165DABC}"/>
              </a:ext>
            </a:extLst>
          </p:cNvPr>
          <p:cNvSpPr/>
          <p:nvPr/>
        </p:nvSpPr>
        <p:spPr>
          <a:xfrm flipH="1">
            <a:off x="7889015" y="3842299"/>
            <a:ext cx="337933" cy="921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2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s://lh3.googleusercontent.com/u1iC2-0dsOzlf3g0anpQOJTtIS_kYfA7VJV53JkN6-NiWb6A1ogEj7Yz6nketmDxLW0crDqlfg62mMvhh_HMdvY8MproB7t5KttuiHIR2EHbb2IzdKH5QUp52mXzta7h_PWR5n_RzVk">
            <a:extLst>
              <a:ext uri="{FF2B5EF4-FFF2-40B4-BE49-F238E27FC236}">
                <a16:creationId xmlns:a16="http://schemas.microsoft.com/office/drawing/2014/main" id="{5AA24F13-CEB9-6F43-9AF0-4BAFE4E26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88" y="1493178"/>
            <a:ext cx="6112382" cy="386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8E21-CC2F-0646-B715-0A691AB9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Blue Ground Energies map to training ground states</a:t>
            </a:r>
          </a:p>
          <a:p>
            <a:pPr fontAlgn="base"/>
            <a:r>
              <a:rPr lang="en-US" dirty="0"/>
              <a:t>Ground States obtained via </a:t>
            </a:r>
            <a:r>
              <a:rPr lang="en-US" dirty="0" err="1"/>
              <a:t>OpenFermion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77320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5021-E981-A548-83CA-379EFE2C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Encoding: The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06F74-81DA-9742-8A92-B5402870F8A6}"/>
              </a:ext>
            </a:extLst>
          </p:cNvPr>
          <p:cNvSpPr/>
          <p:nvPr/>
        </p:nvSpPr>
        <p:spPr>
          <a:xfrm>
            <a:off x="3046412" y="5193737"/>
            <a:ext cx="6096000" cy="98841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Romero, Jonathan, Jonathan Olson and Alan </a:t>
            </a:r>
            <a:r>
              <a:rPr lang="en-US" alt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Aspuru-Guzik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i="1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Quantum autoencoders for efficient compression of quantum data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Scientific Paper. Harvard University. Cambridge, 2017.</a:t>
            </a:r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9D41A-C6EC-C74A-8BBB-522BFBEE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94" y="2354193"/>
            <a:ext cx="8908400" cy="22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99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796</Words>
  <Application>Microsoft Macintosh PowerPoint</Application>
  <PresentationFormat>Widescreen</PresentationFormat>
  <Paragraphs>108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-webkit-standard</vt:lpstr>
      <vt:lpstr>Arial</vt:lpstr>
      <vt:lpstr>Calibri</vt:lpstr>
      <vt:lpstr>Times New Roman</vt:lpstr>
      <vt:lpstr>Trebuchet MS</vt:lpstr>
      <vt:lpstr>Tw Cen MT</vt:lpstr>
      <vt:lpstr>Circuit</vt:lpstr>
      <vt:lpstr>QUANTUM AUTO-ENCODERs vERSUs CLASSICAL AUTO-ENCODERs</vt:lpstr>
      <vt:lpstr>Auto-encoders</vt:lpstr>
      <vt:lpstr>Uses of auto-encoders</vt:lpstr>
      <vt:lpstr>Motivation</vt:lpstr>
      <vt:lpstr>Symmetry</vt:lpstr>
      <vt:lpstr>Method Overview</vt:lpstr>
      <vt:lpstr>Preparing input states</vt:lpstr>
      <vt:lpstr>PowerPoint Presentation</vt:lpstr>
      <vt:lpstr>Encoding: The Architecture</vt:lpstr>
      <vt:lpstr>Encoding: The Architecture</vt:lpstr>
      <vt:lpstr>Cost Function and Optimiser</vt:lpstr>
      <vt:lpstr>Decoding</vt:lpstr>
      <vt:lpstr>Results</vt:lpstr>
      <vt:lpstr>Classical auto-Encoders</vt:lpstr>
      <vt:lpstr>Classical auto-encoders (CONT’D)</vt:lpstr>
      <vt:lpstr>Classical auto-encoders (CONT’D)</vt:lpstr>
      <vt:lpstr>Reconstruction Accuracy</vt:lpstr>
      <vt:lpstr>Quantum versus classical</vt:lpstr>
      <vt:lpstr>Challenges</vt:lpstr>
      <vt:lpstr>References</vt:lpstr>
      <vt:lpstr>The end</vt:lpstr>
      <vt:lpstr>OpenFermion - Generate Molecular Data + Hamiltonians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AUTO-ENCODER vERSUs CLASSICAL AUTO-ENCODER</dc:title>
  <dc:creator>Chille, Lisa Gregory</dc:creator>
  <cp:lastModifiedBy>Chille, Lisa Gregory</cp:lastModifiedBy>
  <cp:revision>60</cp:revision>
  <dcterms:created xsi:type="dcterms:W3CDTF">2018-05-08T11:18:16Z</dcterms:created>
  <dcterms:modified xsi:type="dcterms:W3CDTF">2018-05-10T19:27:27Z</dcterms:modified>
</cp:coreProperties>
</file>