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7" r:id="rId9"/>
    <p:sldId id="268" r:id="rId10"/>
    <p:sldId id="269" r:id="rId11"/>
    <p:sldId id="272" r:id="rId12"/>
    <p:sldId id="288" r:id="rId13"/>
    <p:sldId id="287" r:id="rId14"/>
    <p:sldId id="289" r:id="rId15"/>
    <p:sldId id="273" r:id="rId16"/>
    <p:sldId id="290" r:id="rId17"/>
    <p:sldId id="291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802" y="58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ata.seoul.go.kr/dataList/OA-15818/A/1/datasetView.do" TargetMode="Externa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675332"/>
            <a:ext cx="18285714" cy="4594286"/>
            <a:chOff x="0" y="5675332"/>
            <a:chExt cx="18285714" cy="459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5675332"/>
              <a:ext cx="18285714" cy="459428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780556" y="4370577"/>
            <a:ext cx="12724600" cy="120032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7200" b="1" dirty="0">
                <a:solidFill>
                  <a:schemeClr val="bg1"/>
                </a:solidFill>
              </a:rPr>
              <a:t>ML 5</a:t>
            </a:r>
            <a:r>
              <a:rPr lang="ko-KR" altLang="en-US" sz="7200" b="1" dirty="0">
                <a:solidFill>
                  <a:schemeClr val="bg1"/>
                </a:solidFill>
              </a:rPr>
              <a:t>조</a:t>
            </a:r>
            <a:endParaRPr lang="en-US" sz="7200" b="1" dirty="0">
              <a:solidFill>
                <a:schemeClr val="bg1"/>
              </a:solidFill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95952" y="9749266"/>
            <a:ext cx="3816657" cy="326925"/>
            <a:chOff x="195952" y="9749266"/>
            <a:chExt cx="3816657" cy="32692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95952" y="9749266"/>
              <a:ext cx="3816657" cy="32692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9327952" y="9845248"/>
            <a:ext cx="8910144" cy="4207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www.fastcampus.co.kr</a:t>
            </a:r>
          </a:p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Copyright ⓒ FAST CAMPUS Corp. All Rights Reserved. 무단전재 및 재배포 금지</a:t>
            </a:r>
            <a:endParaRPr lang="en-US"/>
          </a:p>
        </p:txBody>
      </p:sp>
      <p:sp>
        <p:nvSpPr>
          <p:cNvPr id="10" name="Object 10"/>
          <p:cNvSpPr txBox="1"/>
          <p:nvPr/>
        </p:nvSpPr>
        <p:spPr>
          <a:xfrm>
            <a:off x="15240000" y="9028898"/>
            <a:ext cx="2784660" cy="64633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ko-KR" altLang="en-US" sz="1800" b="1" kern="0" spc="-100">
                <a:solidFill>
                  <a:srgbClr val="FFFFFF"/>
                </a:solidFill>
                <a:latin typeface="Pretendard Medium"/>
                <a:cs typeface="Pretendard Medium"/>
              </a:rPr>
              <a:t>팀 이름</a:t>
            </a:r>
            <a:r>
              <a:rPr lang="en-US" sz="1800" b="1" kern="0" spc="-100">
                <a:solidFill>
                  <a:srgbClr val="FFFFFF"/>
                </a:solidFill>
                <a:latin typeface="Pretendard Medium"/>
                <a:cs typeface="Pretendard Medium"/>
              </a:rPr>
              <a:t> 입력</a:t>
            </a:r>
          </a:p>
          <a:p>
            <a:pPr algn="r">
              <a:defRPr/>
            </a:pPr>
            <a:r>
              <a:rPr lang="en-US" sz="1800" b="1" kern="0" spc="-100">
                <a:solidFill>
                  <a:srgbClr val="FFFFFF"/>
                </a:solidFill>
                <a:latin typeface="Pretendard Medium"/>
                <a:cs typeface="Pretendard Medium"/>
              </a:rPr>
              <a:t>팀원 이름 입력</a:t>
            </a:r>
            <a:endParaRPr lang="en-US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724082"/>
            <a:ext cx="18285714" cy="4594286"/>
            <a:chOff x="0" y="5724082"/>
            <a:chExt cx="18285714" cy="459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5724082"/>
              <a:ext cx="18285714" cy="459428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327952" y="9845248"/>
            <a:ext cx="8910144" cy="4207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www.fastcampus.co.kr</a:t>
            </a:r>
          </a:p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Copyright ⓒ FAST CAMPUS Corp. All Rights Reserved. 무단전재 및 재배포 금지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>
            <a:off x="479862" y="1310374"/>
            <a:ext cx="17237184" cy="64639"/>
            <a:chOff x="479862" y="1310374"/>
            <a:chExt cx="17237184" cy="646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79862" y="1310374"/>
              <a:ext cx="17237184" cy="6463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46114" y="624631"/>
            <a:ext cx="21790380" cy="54503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3000">
                <a:solidFill>
                  <a:srgbClr val="FFFFFF"/>
                </a:solidFill>
                <a:latin typeface="Pretendard"/>
                <a:cs typeface="Pretendard"/>
              </a:rPr>
              <a:t>데이터 설명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CC462F-814F-2236-A346-C9EC4623039F}"/>
              </a:ext>
            </a:extLst>
          </p:cNvPr>
          <p:cNvSpPr txBox="1"/>
          <p:nvPr/>
        </p:nvSpPr>
        <p:spPr>
          <a:xfrm>
            <a:off x="914400" y="1843135"/>
            <a:ext cx="16065486" cy="7133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u="sng" dirty="0">
                <a:solidFill>
                  <a:schemeClr val="bg1"/>
                </a:solidFill>
              </a:rPr>
              <a:t>학습 데이터</a:t>
            </a:r>
            <a:endParaRPr lang="en-US" altLang="ko-KR" sz="2800" b="1" u="sng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</a:rPr>
              <a:t>거래 금액을 포함한 거래 아파트 관련 </a:t>
            </a:r>
            <a:r>
              <a:rPr lang="en-US" altLang="ko-KR" sz="2800" dirty="0">
                <a:solidFill>
                  <a:schemeClr val="bg1"/>
                </a:solidFill>
              </a:rPr>
              <a:t>52</a:t>
            </a:r>
            <a:r>
              <a:rPr lang="ko-KR" altLang="en-US" sz="2800" dirty="0">
                <a:solidFill>
                  <a:schemeClr val="bg1"/>
                </a:solidFill>
              </a:rPr>
              <a:t>개의 변수를 포함한 </a:t>
            </a:r>
            <a:r>
              <a:rPr lang="en-US" altLang="ko-KR" sz="2800" dirty="0">
                <a:solidFill>
                  <a:schemeClr val="bg1"/>
                </a:solidFill>
              </a:rPr>
              <a:t>1,118,822</a:t>
            </a:r>
            <a:r>
              <a:rPr lang="ko-KR" altLang="en-US" sz="2800" dirty="0">
                <a:solidFill>
                  <a:schemeClr val="bg1"/>
                </a:solidFill>
              </a:rPr>
              <a:t>개의 데이터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</a:rPr>
              <a:t>학습 데이터의 거래 기간은 </a:t>
            </a:r>
            <a:r>
              <a:rPr lang="en-US" altLang="ko-KR" sz="2800" dirty="0">
                <a:solidFill>
                  <a:schemeClr val="bg1"/>
                </a:solidFill>
              </a:rPr>
              <a:t>2007</a:t>
            </a:r>
            <a:r>
              <a:rPr lang="ko-KR" altLang="en-US" sz="2800" dirty="0">
                <a:solidFill>
                  <a:schemeClr val="bg1"/>
                </a:solidFill>
              </a:rPr>
              <a:t>년 </a:t>
            </a:r>
            <a:r>
              <a:rPr lang="en-US" altLang="ko-KR" sz="2800" dirty="0">
                <a:solidFill>
                  <a:schemeClr val="bg1"/>
                </a:solidFill>
              </a:rPr>
              <a:t>1</a:t>
            </a:r>
            <a:r>
              <a:rPr lang="ko-KR" altLang="en-US" sz="2800" dirty="0">
                <a:solidFill>
                  <a:schemeClr val="bg1"/>
                </a:solidFill>
              </a:rPr>
              <a:t>월 </a:t>
            </a:r>
            <a:r>
              <a:rPr lang="en-US" altLang="ko-KR" sz="2800" dirty="0">
                <a:solidFill>
                  <a:schemeClr val="bg1"/>
                </a:solidFill>
              </a:rPr>
              <a:t>1</a:t>
            </a:r>
            <a:r>
              <a:rPr lang="ko-KR" altLang="en-US" sz="2800" dirty="0">
                <a:solidFill>
                  <a:schemeClr val="bg1"/>
                </a:solidFill>
              </a:rPr>
              <a:t>일부터 </a:t>
            </a:r>
            <a:r>
              <a:rPr lang="en-US" altLang="ko-KR" sz="2800" dirty="0">
                <a:solidFill>
                  <a:schemeClr val="bg1"/>
                </a:solidFill>
              </a:rPr>
              <a:t>2023</a:t>
            </a:r>
            <a:r>
              <a:rPr lang="ko-KR" altLang="en-US" sz="2800" dirty="0">
                <a:solidFill>
                  <a:schemeClr val="bg1"/>
                </a:solidFill>
              </a:rPr>
              <a:t>년 </a:t>
            </a:r>
            <a:r>
              <a:rPr lang="en-US" altLang="ko-KR" sz="2800" dirty="0">
                <a:solidFill>
                  <a:schemeClr val="bg1"/>
                </a:solidFill>
              </a:rPr>
              <a:t>6</a:t>
            </a:r>
            <a:r>
              <a:rPr lang="ko-KR" altLang="en-US" sz="2800" dirty="0">
                <a:solidFill>
                  <a:schemeClr val="bg1"/>
                </a:solidFill>
              </a:rPr>
              <a:t>월 </a:t>
            </a:r>
            <a:r>
              <a:rPr lang="en-US" altLang="ko-KR" sz="2800" dirty="0">
                <a:solidFill>
                  <a:schemeClr val="bg1"/>
                </a:solidFill>
              </a:rPr>
              <a:t>30</a:t>
            </a:r>
            <a:r>
              <a:rPr lang="ko-KR" altLang="en-US" sz="2800" dirty="0">
                <a:solidFill>
                  <a:schemeClr val="bg1"/>
                </a:solidFill>
              </a:rPr>
              <a:t>일까지</a:t>
            </a:r>
            <a:endParaRPr lang="en-US" altLang="ko-KR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b="1" u="sng" dirty="0">
                <a:solidFill>
                  <a:schemeClr val="bg1"/>
                </a:solidFill>
              </a:rPr>
              <a:t>지하철역 데이터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>
                <a:solidFill>
                  <a:schemeClr val="bg1"/>
                </a:solidFill>
              </a:rPr>
              <a:t>역사명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solidFill>
                  <a:schemeClr val="bg1"/>
                </a:solidFill>
              </a:rPr>
              <a:t>호선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solidFill>
                  <a:schemeClr val="bg1"/>
                </a:solidFill>
              </a:rPr>
              <a:t>역의 </a:t>
            </a:r>
            <a:r>
              <a:rPr lang="en-US" altLang="ko-KR" sz="2800" dirty="0">
                <a:solidFill>
                  <a:schemeClr val="bg1"/>
                </a:solidFill>
              </a:rPr>
              <a:t>X</a:t>
            </a:r>
            <a:r>
              <a:rPr lang="ko-KR" altLang="en-US" sz="2800" dirty="0">
                <a:solidFill>
                  <a:schemeClr val="bg1"/>
                </a:solidFill>
              </a:rPr>
              <a:t>좌표</a:t>
            </a:r>
            <a:r>
              <a:rPr lang="en-US" altLang="ko-KR" sz="2800" dirty="0">
                <a:solidFill>
                  <a:schemeClr val="bg1"/>
                </a:solidFill>
              </a:rPr>
              <a:t>, Y</a:t>
            </a:r>
            <a:r>
              <a:rPr lang="ko-KR" altLang="en-US" sz="2800" dirty="0">
                <a:solidFill>
                  <a:schemeClr val="bg1"/>
                </a:solidFill>
              </a:rPr>
              <a:t>좌표를 포함한 서울시 지하철역에 대한 정보</a:t>
            </a:r>
            <a:endParaRPr lang="en-US" altLang="ko-KR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b="1" u="sng" dirty="0">
                <a:solidFill>
                  <a:schemeClr val="bg1"/>
                </a:solidFill>
              </a:rPr>
              <a:t>버스정류장 데이터</a:t>
            </a:r>
            <a:endParaRPr lang="en-US" altLang="ko-KR" sz="2800" b="1" u="sng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</a:rPr>
              <a:t>정류소번호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solidFill>
                  <a:schemeClr val="bg1"/>
                </a:solidFill>
              </a:rPr>
              <a:t>정류소명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solidFill>
                  <a:schemeClr val="bg1"/>
                </a:solidFill>
              </a:rPr>
              <a:t>정류소의 </a:t>
            </a:r>
            <a:r>
              <a:rPr lang="en-US" altLang="ko-KR" sz="2800" dirty="0">
                <a:solidFill>
                  <a:schemeClr val="bg1"/>
                </a:solidFill>
              </a:rPr>
              <a:t>X</a:t>
            </a:r>
            <a:r>
              <a:rPr lang="ko-KR" altLang="en-US" sz="2800" dirty="0">
                <a:solidFill>
                  <a:schemeClr val="bg1"/>
                </a:solidFill>
              </a:rPr>
              <a:t>좌표</a:t>
            </a:r>
            <a:r>
              <a:rPr lang="en-US" altLang="ko-KR" sz="2800" dirty="0">
                <a:solidFill>
                  <a:schemeClr val="bg1"/>
                </a:solidFill>
              </a:rPr>
              <a:t>, Y</a:t>
            </a:r>
            <a:r>
              <a:rPr lang="ko-KR" altLang="en-US" sz="2800" dirty="0">
                <a:solidFill>
                  <a:schemeClr val="bg1"/>
                </a:solidFill>
              </a:rPr>
              <a:t>좌표를 포함한 서울시 버스 정류소에 대한 정보</a:t>
            </a:r>
            <a:endParaRPr lang="en-US" altLang="ko-KR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b="1" u="sng" dirty="0">
                <a:solidFill>
                  <a:schemeClr val="bg1"/>
                </a:solidFill>
              </a:rPr>
              <a:t>평가 데이터</a:t>
            </a:r>
            <a:endParaRPr lang="en-US" altLang="ko-KR" sz="2800" b="1" u="sng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</a:rPr>
              <a:t>예측해야 되는 거래금액을 제외한 </a:t>
            </a:r>
            <a:r>
              <a:rPr lang="en-US" altLang="ko-KR" sz="2800" dirty="0">
                <a:solidFill>
                  <a:schemeClr val="bg1"/>
                </a:solidFill>
              </a:rPr>
              <a:t>51</a:t>
            </a:r>
            <a:r>
              <a:rPr lang="ko-KR" altLang="en-US" sz="2800" dirty="0">
                <a:solidFill>
                  <a:schemeClr val="bg1"/>
                </a:solidFill>
              </a:rPr>
              <a:t>개의 변수를 포함한 </a:t>
            </a:r>
            <a:r>
              <a:rPr lang="en-US" altLang="ko-KR" sz="2800" dirty="0">
                <a:solidFill>
                  <a:schemeClr val="bg1"/>
                </a:solidFill>
              </a:rPr>
              <a:t>9,272</a:t>
            </a:r>
            <a:r>
              <a:rPr lang="ko-KR" altLang="en-US" sz="2800" dirty="0">
                <a:solidFill>
                  <a:schemeClr val="bg1"/>
                </a:solidFill>
              </a:rPr>
              <a:t>개의 데이터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</a:rPr>
              <a:t>평가 데이터의 거래 기간은 학습 데이터 거래 기간 이후 </a:t>
            </a:r>
            <a:r>
              <a:rPr lang="en-US" altLang="ko-KR" sz="2800" dirty="0">
                <a:solidFill>
                  <a:schemeClr val="bg1"/>
                </a:solidFill>
              </a:rPr>
              <a:t>3</a:t>
            </a:r>
            <a:r>
              <a:rPr lang="ko-KR" altLang="en-US" sz="2800" dirty="0">
                <a:solidFill>
                  <a:schemeClr val="bg1"/>
                </a:solidFill>
              </a:rPr>
              <a:t>개월인 </a:t>
            </a:r>
            <a:r>
              <a:rPr lang="en-US" altLang="ko-KR" sz="2800" dirty="0">
                <a:solidFill>
                  <a:schemeClr val="bg1"/>
                </a:solidFill>
              </a:rPr>
              <a:t>2023</a:t>
            </a:r>
            <a:r>
              <a:rPr lang="ko-KR" altLang="en-US" sz="2800" dirty="0">
                <a:solidFill>
                  <a:schemeClr val="bg1"/>
                </a:solidFill>
              </a:rPr>
              <a:t>년 </a:t>
            </a:r>
            <a:r>
              <a:rPr lang="en-US" altLang="ko-KR" sz="2800" dirty="0">
                <a:solidFill>
                  <a:schemeClr val="bg1"/>
                </a:solidFill>
              </a:rPr>
              <a:t>7</a:t>
            </a:r>
            <a:r>
              <a:rPr lang="ko-KR" altLang="en-US" sz="2800" dirty="0">
                <a:solidFill>
                  <a:schemeClr val="bg1"/>
                </a:solidFill>
              </a:rPr>
              <a:t>월 </a:t>
            </a:r>
            <a:r>
              <a:rPr lang="en-US" altLang="ko-KR" sz="2800" dirty="0">
                <a:solidFill>
                  <a:schemeClr val="bg1"/>
                </a:solidFill>
              </a:rPr>
              <a:t>1</a:t>
            </a:r>
            <a:r>
              <a:rPr lang="ko-KR" altLang="en-US" sz="2800" dirty="0">
                <a:solidFill>
                  <a:schemeClr val="bg1"/>
                </a:solidFill>
              </a:rPr>
              <a:t>일부터 </a:t>
            </a:r>
            <a:r>
              <a:rPr lang="en-US" altLang="ko-KR" sz="2800" dirty="0">
                <a:solidFill>
                  <a:schemeClr val="bg1"/>
                </a:solidFill>
              </a:rPr>
              <a:t>2023</a:t>
            </a:r>
            <a:r>
              <a:rPr lang="ko-KR" altLang="en-US" sz="2800" dirty="0">
                <a:solidFill>
                  <a:schemeClr val="bg1"/>
                </a:solidFill>
              </a:rPr>
              <a:t>년 </a:t>
            </a:r>
            <a:r>
              <a:rPr lang="en-US" altLang="ko-KR" sz="2800" dirty="0">
                <a:solidFill>
                  <a:schemeClr val="bg1"/>
                </a:solidFill>
              </a:rPr>
              <a:t>9</a:t>
            </a:r>
            <a:r>
              <a:rPr lang="ko-KR" altLang="en-US" sz="2800" dirty="0">
                <a:solidFill>
                  <a:schemeClr val="bg1"/>
                </a:solidFill>
              </a:rPr>
              <a:t>월 </a:t>
            </a:r>
            <a:r>
              <a:rPr lang="en-US" altLang="ko-KR" sz="2800" dirty="0">
                <a:solidFill>
                  <a:schemeClr val="bg1"/>
                </a:solidFill>
              </a:rPr>
              <a:t>26</a:t>
            </a:r>
            <a:r>
              <a:rPr lang="ko-KR" altLang="en-US" sz="2800" dirty="0">
                <a:solidFill>
                  <a:schemeClr val="bg1"/>
                </a:solidFill>
              </a:rPr>
              <a:t>일 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724082"/>
            <a:ext cx="18285714" cy="4594286"/>
            <a:chOff x="0" y="5724082"/>
            <a:chExt cx="18285714" cy="459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5724082"/>
              <a:ext cx="18285714" cy="459428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327952" y="9845248"/>
            <a:ext cx="8910144" cy="4207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www.fastcampus.co.kr</a:t>
            </a:r>
          </a:p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Copyright ⓒ FAST CAMPUS Corp. All Rights Reserved. 무단전재 및 재배포 금지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>
            <a:off x="479862" y="1310374"/>
            <a:ext cx="17237184" cy="64639"/>
            <a:chOff x="479862" y="1310374"/>
            <a:chExt cx="17237184" cy="646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79862" y="1310374"/>
              <a:ext cx="17237184" cy="6463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85800" y="1714500"/>
            <a:ext cx="16306800" cy="370934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3200" i="0" dirty="0">
                <a:solidFill>
                  <a:schemeClr val="bg1"/>
                </a:solidFill>
                <a:effectLst/>
                <a:latin typeface="-apple-system"/>
              </a:rPr>
              <a:t>‘</a:t>
            </a:r>
            <a:r>
              <a:rPr lang="ko-KR" altLang="en-US" sz="3200" i="0" dirty="0">
                <a:solidFill>
                  <a:schemeClr val="bg1"/>
                </a:solidFill>
                <a:effectLst/>
                <a:latin typeface="-apple-system"/>
              </a:rPr>
              <a:t>서울시 공동주택 아파트 정보</a:t>
            </a:r>
            <a:r>
              <a:rPr lang="en-US" altLang="ko-KR" sz="3200" i="0" dirty="0">
                <a:solidFill>
                  <a:schemeClr val="bg1"/>
                </a:solidFill>
                <a:effectLst/>
                <a:latin typeface="-apple-system"/>
              </a:rPr>
              <a:t>’(</a:t>
            </a:r>
            <a:r>
              <a:rPr lang="ko-KR" altLang="en-US" sz="3200" i="0" dirty="0">
                <a:solidFill>
                  <a:schemeClr val="bg1"/>
                </a:solidFill>
                <a:effectLst/>
                <a:latin typeface="-apple-system"/>
              </a:rPr>
              <a:t>외부 데이터</a:t>
            </a:r>
            <a:r>
              <a:rPr lang="en-US" altLang="ko-KR" sz="3200" i="0" dirty="0">
                <a:solidFill>
                  <a:schemeClr val="bg1"/>
                </a:solidFill>
                <a:effectLst/>
                <a:latin typeface="-apple-system"/>
              </a:rPr>
              <a:t>)</a:t>
            </a:r>
            <a:r>
              <a:rPr lang="ko-KR" altLang="en-US" sz="3200" dirty="0">
                <a:solidFill>
                  <a:schemeClr val="bg1"/>
                </a:solidFill>
                <a:latin typeface="-apple-system"/>
              </a:rPr>
              <a:t>를 사용하여 </a:t>
            </a:r>
            <a:r>
              <a:rPr lang="en-US" altLang="ko-KR" sz="3200" dirty="0">
                <a:solidFill>
                  <a:schemeClr val="bg1"/>
                </a:solidFill>
                <a:latin typeface="-apple-system"/>
              </a:rPr>
              <a:t>`</a:t>
            </a:r>
            <a:r>
              <a:rPr lang="ko-KR" altLang="en-US" sz="3200" dirty="0">
                <a:solidFill>
                  <a:schemeClr val="bg1"/>
                </a:solidFill>
                <a:latin typeface="-apple-system"/>
              </a:rPr>
              <a:t>도로명주소</a:t>
            </a:r>
            <a:r>
              <a:rPr lang="en-US" altLang="ko-KR" sz="3200" dirty="0">
                <a:solidFill>
                  <a:schemeClr val="bg1"/>
                </a:solidFill>
                <a:latin typeface="-apple-system"/>
              </a:rPr>
              <a:t>`</a:t>
            </a:r>
            <a:r>
              <a:rPr lang="ko-KR" altLang="en-US" sz="3200" dirty="0">
                <a:solidFill>
                  <a:schemeClr val="bg1"/>
                </a:solidFill>
                <a:latin typeface="-apple-system"/>
              </a:rPr>
              <a:t>를 기준으로</a:t>
            </a:r>
            <a:r>
              <a:rPr lang="ko-KR" altLang="en-US" sz="3200" i="0" dirty="0">
                <a:solidFill>
                  <a:schemeClr val="bg1"/>
                </a:solidFill>
                <a:effectLst/>
                <a:latin typeface="-apple-system"/>
              </a:rPr>
              <a:t> 일부 </a:t>
            </a:r>
            <a:r>
              <a:rPr lang="ko-KR" altLang="en-US" sz="3200" i="0" dirty="0" err="1">
                <a:solidFill>
                  <a:schemeClr val="bg1"/>
                </a:solidFill>
                <a:effectLst/>
                <a:latin typeface="-apple-system"/>
              </a:rPr>
              <a:t>결측치</a:t>
            </a:r>
            <a:r>
              <a:rPr lang="ko-KR" altLang="en-US" sz="3200" i="0" dirty="0">
                <a:solidFill>
                  <a:schemeClr val="bg1"/>
                </a:solidFill>
                <a:effectLst/>
                <a:latin typeface="-apple-system"/>
              </a:rPr>
              <a:t> 대체</a:t>
            </a:r>
            <a:endParaRPr lang="en-US" altLang="ko-KR" sz="320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3200" i="0" dirty="0">
                <a:solidFill>
                  <a:schemeClr val="bg1"/>
                </a:solidFill>
                <a:effectLst/>
                <a:latin typeface="-apple-system"/>
              </a:rPr>
              <a:t>서울시 공동주택 아파트 정보</a:t>
            </a:r>
            <a:r>
              <a:rPr lang="en-US" altLang="ko-KR" sz="3200" dirty="0">
                <a:solidFill>
                  <a:schemeClr val="bg1"/>
                </a:solidFill>
                <a:latin typeface="-apple-system"/>
              </a:rPr>
              <a:t>:  ‘k-</a:t>
            </a:r>
            <a:r>
              <a:rPr lang="ko-KR" altLang="en-US" sz="3200" dirty="0">
                <a:solidFill>
                  <a:schemeClr val="bg1"/>
                </a:solidFill>
                <a:latin typeface="-apple-system"/>
              </a:rPr>
              <a:t>연면적</a:t>
            </a:r>
            <a:r>
              <a:rPr lang="en-US" altLang="ko-KR" sz="3200" dirty="0">
                <a:solidFill>
                  <a:schemeClr val="bg1"/>
                </a:solidFill>
                <a:latin typeface="-apple-system"/>
              </a:rPr>
              <a:t>’, ‘k-</a:t>
            </a:r>
            <a:r>
              <a:rPr lang="ko-KR" altLang="en-US" sz="3200" dirty="0">
                <a:solidFill>
                  <a:schemeClr val="bg1"/>
                </a:solidFill>
                <a:latin typeface="-apple-system"/>
              </a:rPr>
              <a:t>건설사</a:t>
            </a:r>
            <a:r>
              <a:rPr lang="en-US" altLang="ko-KR" sz="3200" dirty="0">
                <a:solidFill>
                  <a:schemeClr val="bg1"/>
                </a:solidFill>
                <a:latin typeface="-apple-system"/>
              </a:rPr>
              <a:t>(</a:t>
            </a:r>
            <a:r>
              <a:rPr lang="ko-KR" altLang="en-US" sz="3200" dirty="0">
                <a:solidFill>
                  <a:schemeClr val="bg1"/>
                </a:solidFill>
                <a:latin typeface="-apple-system"/>
              </a:rPr>
              <a:t>시공사</a:t>
            </a:r>
            <a:r>
              <a:rPr lang="en-US" altLang="ko-KR" sz="3200" dirty="0">
                <a:solidFill>
                  <a:schemeClr val="bg1"/>
                </a:solidFill>
                <a:latin typeface="-apple-system"/>
              </a:rPr>
              <a:t>)’</a:t>
            </a:r>
            <a:r>
              <a:rPr lang="ko-KR" altLang="en-US" sz="3200" dirty="0">
                <a:solidFill>
                  <a:schemeClr val="bg1"/>
                </a:solidFill>
                <a:latin typeface="-apple-system"/>
              </a:rPr>
              <a:t>와</a:t>
            </a:r>
            <a:r>
              <a:rPr lang="en-US" altLang="ko-KR" sz="3200" dirty="0">
                <a:solidFill>
                  <a:schemeClr val="bg1"/>
                </a:solidFill>
                <a:latin typeface="-apple-system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-apple-system"/>
              </a:rPr>
              <a:t>같이 학습데이터와 일부 공통된 열을 가진 공공 데이터</a:t>
            </a:r>
            <a:r>
              <a:rPr lang="en-US" altLang="ko-KR" sz="3200" dirty="0">
                <a:solidFill>
                  <a:schemeClr val="bg1"/>
                </a:solidFill>
                <a:latin typeface="-apple-system"/>
              </a:rPr>
              <a:t>.</a:t>
            </a:r>
            <a:endParaRPr lang="en-US" altLang="ko-KR" sz="320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320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114" y="624631"/>
            <a:ext cx="21790380" cy="55399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3000" dirty="0">
                <a:solidFill>
                  <a:srgbClr val="FFFFFF"/>
                </a:solidFill>
                <a:latin typeface="Pretendard"/>
                <a:cs typeface="Pretendard"/>
              </a:rPr>
              <a:t>데이터 </a:t>
            </a:r>
            <a:r>
              <a:rPr lang="ko-KR" altLang="en-US" sz="3000" dirty="0" err="1">
                <a:solidFill>
                  <a:srgbClr val="FFFFFF"/>
                </a:solidFill>
                <a:latin typeface="Pretendard"/>
                <a:cs typeface="Pretendard"/>
              </a:rPr>
              <a:t>전처리</a:t>
            </a:r>
            <a:r>
              <a:rPr lang="ko-KR" altLang="en-US" sz="3000" dirty="0">
                <a:solidFill>
                  <a:srgbClr val="FFFFFF"/>
                </a:solidFill>
                <a:latin typeface="Pretendard"/>
                <a:cs typeface="Pretendard"/>
              </a:rPr>
              <a:t> </a:t>
            </a:r>
            <a:r>
              <a:rPr lang="en-US" altLang="ko-KR" sz="3000" dirty="0">
                <a:solidFill>
                  <a:srgbClr val="FFFFFF"/>
                </a:solidFill>
                <a:latin typeface="Pretendard"/>
                <a:cs typeface="Pretendard"/>
              </a:rPr>
              <a:t>(1-1)</a:t>
            </a:r>
            <a:endParaRPr lang="ko-KR" altLang="en-US" sz="3000" dirty="0">
              <a:solidFill>
                <a:srgbClr val="FFFFFF"/>
              </a:solidFill>
              <a:latin typeface="Pretendard"/>
              <a:cs typeface="Pretendar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F8266B-B26C-345D-E0ED-42029F42D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3057" y="5642548"/>
            <a:ext cx="12039600" cy="2895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875338-F304-3EFE-3AAC-649A2D398C60}"/>
              </a:ext>
            </a:extLst>
          </p:cNvPr>
          <p:cNvSpPr txBox="1"/>
          <p:nvPr/>
        </p:nvSpPr>
        <p:spPr>
          <a:xfrm>
            <a:off x="3048000" y="8551646"/>
            <a:ext cx="11167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ko-KR" dirty="0">
                <a:solidFill>
                  <a:schemeClr val="bg1">
                    <a:lumMod val="6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https://data.seoul.go.kr/dataList/OA-15818/A/1/datasetView.do</a:t>
            </a:r>
            <a:r>
              <a:rPr lang="en-CA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724082"/>
            <a:ext cx="18285714" cy="4594286"/>
            <a:chOff x="0" y="5724082"/>
            <a:chExt cx="18285714" cy="459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5724082"/>
              <a:ext cx="18285714" cy="459428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327952" y="9845248"/>
            <a:ext cx="8910144" cy="4207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www.fastcampus.co.kr</a:t>
            </a:r>
          </a:p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Copyright ⓒ FAST CAMPUS Corp. All Rights Reserved. 무단전재 및 재배포 금지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>
            <a:off x="479862" y="1310374"/>
            <a:ext cx="17237184" cy="64639"/>
            <a:chOff x="479862" y="1310374"/>
            <a:chExt cx="17237184" cy="646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79862" y="1310374"/>
              <a:ext cx="17237184" cy="6463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46114" y="624631"/>
            <a:ext cx="21790380" cy="55399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3000" dirty="0">
                <a:solidFill>
                  <a:srgbClr val="FFFFFF"/>
                </a:solidFill>
                <a:latin typeface="Pretendard"/>
                <a:cs typeface="Pretendard"/>
              </a:rPr>
              <a:t>데이터 </a:t>
            </a:r>
            <a:r>
              <a:rPr lang="ko-KR" altLang="en-US" sz="3000" dirty="0" err="1">
                <a:solidFill>
                  <a:srgbClr val="FFFFFF"/>
                </a:solidFill>
                <a:latin typeface="Pretendard"/>
                <a:cs typeface="Pretendard"/>
              </a:rPr>
              <a:t>전처리</a:t>
            </a:r>
            <a:r>
              <a:rPr lang="ko-KR" altLang="en-US" sz="3000" dirty="0">
                <a:solidFill>
                  <a:srgbClr val="FFFFFF"/>
                </a:solidFill>
                <a:latin typeface="Pretendard"/>
                <a:cs typeface="Pretendard"/>
              </a:rPr>
              <a:t> </a:t>
            </a:r>
            <a:r>
              <a:rPr lang="en-US" altLang="ko-KR" sz="3000" dirty="0">
                <a:solidFill>
                  <a:srgbClr val="FFFFFF"/>
                </a:solidFill>
                <a:latin typeface="Pretendard"/>
                <a:cs typeface="Pretendard"/>
              </a:rPr>
              <a:t>(1-2)</a:t>
            </a:r>
            <a:endParaRPr lang="ko-KR" altLang="en-US" sz="3000" dirty="0">
              <a:solidFill>
                <a:srgbClr val="FFFFFF"/>
              </a:solidFill>
              <a:latin typeface="Pretendard"/>
              <a:cs typeface="Pretendar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339328-5645-3A84-402F-EF5836241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2028721"/>
            <a:ext cx="12976409" cy="62295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D60DF2-57B9-630B-F492-FE0D1B521B51}"/>
              </a:ext>
            </a:extLst>
          </p:cNvPr>
          <p:cNvSpPr txBox="1"/>
          <p:nvPr/>
        </p:nvSpPr>
        <p:spPr>
          <a:xfrm>
            <a:off x="2340429" y="8343900"/>
            <a:ext cx="11168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https://data.seoul.go.kr/dataList/OA-15818/A/1/datasetView.do</a:t>
            </a:r>
          </a:p>
        </p:txBody>
      </p:sp>
    </p:spTree>
    <p:extLst>
      <p:ext uri="{BB962C8B-B14F-4D97-AF65-F5344CB8AC3E}">
        <p14:creationId xmlns:p14="http://schemas.microsoft.com/office/powerpoint/2010/main" val="151510351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724082"/>
            <a:ext cx="18285714" cy="4594286"/>
            <a:chOff x="0" y="5724082"/>
            <a:chExt cx="18285714" cy="459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5724082"/>
              <a:ext cx="18285714" cy="459428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327952" y="9845248"/>
            <a:ext cx="8910144" cy="4207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www.fastcampus.co.kr</a:t>
            </a:r>
          </a:p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Copyright ⓒ FAST CAMPUS Corp. All Rights Reserved. 무단전재 및 재배포 금지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>
            <a:off x="479862" y="1310374"/>
            <a:ext cx="17237184" cy="64639"/>
            <a:chOff x="479862" y="1310374"/>
            <a:chExt cx="17237184" cy="646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79862" y="1310374"/>
              <a:ext cx="17237184" cy="6463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85800" y="1714500"/>
            <a:ext cx="16306800" cy="148938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3200" i="0" dirty="0">
                <a:solidFill>
                  <a:schemeClr val="bg1"/>
                </a:solidFill>
                <a:effectLst/>
                <a:latin typeface="-apple-system"/>
              </a:rPr>
              <a:t>‘</a:t>
            </a:r>
            <a:r>
              <a:rPr lang="en-US" altLang="ko-KR" sz="3200" i="0" dirty="0" err="1">
                <a:solidFill>
                  <a:schemeClr val="bg1"/>
                </a:solidFill>
                <a:effectLst/>
                <a:latin typeface="-apple-system"/>
              </a:rPr>
              <a:t>geopy</a:t>
            </a:r>
            <a:r>
              <a:rPr lang="en-US" altLang="ko-KR" sz="3200" dirty="0">
                <a:solidFill>
                  <a:schemeClr val="bg1"/>
                </a:solidFill>
                <a:latin typeface="-apple-system"/>
              </a:rPr>
              <a:t>’ </a:t>
            </a:r>
            <a:r>
              <a:rPr lang="ko-KR" altLang="en-US" sz="3200" dirty="0">
                <a:solidFill>
                  <a:schemeClr val="bg1"/>
                </a:solidFill>
                <a:latin typeface="-apple-system"/>
              </a:rPr>
              <a:t>라이브러리를 사용하여 좌표</a:t>
            </a:r>
            <a:r>
              <a:rPr lang="en-US" altLang="ko-KR" sz="3200" dirty="0">
                <a:solidFill>
                  <a:schemeClr val="bg1"/>
                </a:solidFill>
                <a:latin typeface="-apple-system"/>
              </a:rPr>
              <a:t>(</a:t>
            </a:r>
            <a:r>
              <a:rPr lang="ko-KR" altLang="en-US" sz="3200" dirty="0">
                <a:solidFill>
                  <a:schemeClr val="bg1"/>
                </a:solidFill>
                <a:latin typeface="-apple-system"/>
              </a:rPr>
              <a:t>좌표</a:t>
            </a:r>
            <a:r>
              <a:rPr lang="en-US" altLang="ko-KR" sz="3200" dirty="0">
                <a:solidFill>
                  <a:schemeClr val="bg1"/>
                </a:solidFill>
                <a:latin typeface="-apple-system"/>
              </a:rPr>
              <a:t>X, </a:t>
            </a:r>
            <a:r>
              <a:rPr lang="ko-KR" altLang="en-US" sz="3200" dirty="0">
                <a:solidFill>
                  <a:schemeClr val="bg1"/>
                </a:solidFill>
                <a:latin typeface="-apple-system"/>
              </a:rPr>
              <a:t>좌표</a:t>
            </a:r>
            <a:r>
              <a:rPr lang="en-US" altLang="ko-KR" sz="3200" dirty="0">
                <a:solidFill>
                  <a:schemeClr val="bg1"/>
                </a:solidFill>
                <a:latin typeface="-apple-system"/>
              </a:rPr>
              <a:t>Y) </a:t>
            </a:r>
            <a:r>
              <a:rPr lang="ko-KR" altLang="en-US" sz="3200" dirty="0" err="1">
                <a:solidFill>
                  <a:schemeClr val="bg1"/>
                </a:solidFill>
                <a:latin typeface="-apple-system"/>
              </a:rPr>
              <a:t>결측치</a:t>
            </a:r>
            <a:r>
              <a:rPr lang="ko-KR" altLang="en-US" sz="3200" dirty="0">
                <a:solidFill>
                  <a:schemeClr val="bg1"/>
                </a:solidFill>
                <a:latin typeface="-apple-system"/>
              </a:rPr>
              <a:t> 대체</a:t>
            </a:r>
            <a:endParaRPr lang="en-US" altLang="ko-KR" sz="3200" dirty="0">
              <a:solidFill>
                <a:schemeClr val="bg1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3200" i="0" dirty="0">
                <a:solidFill>
                  <a:schemeClr val="bg1"/>
                </a:solidFill>
                <a:effectLst/>
                <a:latin typeface="-apple-system"/>
              </a:rPr>
              <a:t>‘</a:t>
            </a:r>
            <a:r>
              <a:rPr lang="en-US" altLang="ko-KR" sz="3200" i="0" dirty="0" err="1">
                <a:solidFill>
                  <a:schemeClr val="bg1"/>
                </a:solidFill>
                <a:effectLst/>
                <a:latin typeface="-apple-system"/>
              </a:rPr>
              <a:t>geopy</a:t>
            </a:r>
            <a:r>
              <a:rPr lang="en-US" altLang="ko-KR" sz="3200" i="0" dirty="0">
                <a:solidFill>
                  <a:schemeClr val="bg1"/>
                </a:solidFill>
                <a:effectLst/>
                <a:latin typeface="-apple-system"/>
              </a:rPr>
              <a:t>’ </a:t>
            </a:r>
            <a:r>
              <a:rPr lang="ko-KR" altLang="en-US" sz="3200" i="0" dirty="0">
                <a:solidFill>
                  <a:schemeClr val="bg1"/>
                </a:solidFill>
                <a:effectLst/>
                <a:latin typeface="-apple-system"/>
              </a:rPr>
              <a:t>라이브러리를 사용하면 </a:t>
            </a:r>
            <a:r>
              <a:rPr lang="en-US" altLang="ko-KR" sz="3200" i="0" dirty="0">
                <a:solidFill>
                  <a:schemeClr val="bg1"/>
                </a:solidFill>
                <a:effectLst/>
                <a:latin typeface="-apple-system"/>
              </a:rPr>
              <a:t>‘</a:t>
            </a:r>
            <a:r>
              <a:rPr lang="ko-KR" altLang="en-US" sz="3200" i="0" dirty="0">
                <a:solidFill>
                  <a:schemeClr val="bg1"/>
                </a:solidFill>
                <a:effectLst/>
                <a:latin typeface="-apple-system"/>
              </a:rPr>
              <a:t>도로명</a:t>
            </a:r>
            <a:r>
              <a:rPr lang="en-US" altLang="ko-KR" sz="3200" i="0" dirty="0">
                <a:solidFill>
                  <a:schemeClr val="bg1"/>
                </a:solidFill>
                <a:effectLst/>
                <a:latin typeface="-apple-system"/>
              </a:rPr>
              <a:t>’</a:t>
            </a:r>
            <a:r>
              <a:rPr lang="ko-KR" altLang="en-US" sz="3200" i="0" dirty="0">
                <a:solidFill>
                  <a:schemeClr val="bg1"/>
                </a:solidFill>
                <a:effectLst/>
                <a:latin typeface="-apple-system"/>
              </a:rPr>
              <a:t>주소를 위도와 경도 좌표로 변환할 수 있음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46114" y="624631"/>
            <a:ext cx="21790380" cy="55399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3000" dirty="0">
                <a:solidFill>
                  <a:srgbClr val="FFFFFF"/>
                </a:solidFill>
                <a:latin typeface="Pretendard"/>
                <a:cs typeface="Pretendard"/>
              </a:rPr>
              <a:t>데이터 </a:t>
            </a:r>
            <a:r>
              <a:rPr lang="ko-KR" altLang="en-US" sz="3000" dirty="0" err="1">
                <a:solidFill>
                  <a:srgbClr val="FFFFFF"/>
                </a:solidFill>
                <a:latin typeface="Pretendard"/>
                <a:cs typeface="Pretendard"/>
              </a:rPr>
              <a:t>전처리</a:t>
            </a:r>
            <a:r>
              <a:rPr lang="ko-KR" altLang="en-US" sz="3000" dirty="0">
                <a:solidFill>
                  <a:srgbClr val="FFFFFF"/>
                </a:solidFill>
                <a:latin typeface="Pretendard"/>
                <a:cs typeface="Pretendard"/>
              </a:rPr>
              <a:t> </a:t>
            </a:r>
            <a:r>
              <a:rPr lang="en-US" altLang="ko-KR" sz="3000" dirty="0">
                <a:solidFill>
                  <a:srgbClr val="FFFFFF"/>
                </a:solidFill>
                <a:latin typeface="Pretendard"/>
                <a:cs typeface="Pretendard"/>
              </a:rPr>
              <a:t>(2)</a:t>
            </a:r>
            <a:endParaRPr lang="ko-KR" altLang="en-US" sz="3000" dirty="0">
              <a:solidFill>
                <a:srgbClr val="FFFFFF"/>
              </a:solidFill>
              <a:latin typeface="Pretendard"/>
              <a:cs typeface="Pretendar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D76D7C-1309-FCFB-EA92-65F6759DD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9996" y="4041050"/>
            <a:ext cx="10708007" cy="430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9913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724082"/>
            <a:ext cx="18285714" cy="4594286"/>
            <a:chOff x="0" y="5724082"/>
            <a:chExt cx="18285714" cy="459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5724082"/>
              <a:ext cx="18285714" cy="459428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327952" y="9845248"/>
            <a:ext cx="8910144" cy="4207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www.fastcampus.co.kr</a:t>
            </a:r>
          </a:p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Copyright ⓒ FAST CAMPUS Corp. All Rights Reserved. 무단전재 및 재배포 금지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>
            <a:off x="479862" y="1310374"/>
            <a:ext cx="17237184" cy="64639"/>
            <a:chOff x="479862" y="1310374"/>
            <a:chExt cx="17237184" cy="646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79862" y="1310374"/>
              <a:ext cx="17237184" cy="6463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85800" y="1714500"/>
            <a:ext cx="16306800" cy="148938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3200" i="0" dirty="0">
                <a:solidFill>
                  <a:schemeClr val="bg1"/>
                </a:solidFill>
                <a:effectLst/>
                <a:latin typeface="-apple-system"/>
              </a:rPr>
              <a:t>남은 </a:t>
            </a:r>
            <a:r>
              <a:rPr lang="ko-KR" altLang="en-US" sz="3200" i="0" dirty="0" err="1">
                <a:solidFill>
                  <a:schemeClr val="bg1"/>
                </a:solidFill>
                <a:effectLst/>
                <a:latin typeface="-apple-system"/>
              </a:rPr>
              <a:t>결측치에</a:t>
            </a:r>
            <a:r>
              <a:rPr lang="ko-KR" altLang="en-US" sz="3200" i="0" dirty="0">
                <a:solidFill>
                  <a:schemeClr val="bg1"/>
                </a:solidFill>
                <a:effectLst/>
                <a:latin typeface="-apple-system"/>
              </a:rPr>
              <a:t> 대해서 연속형</a:t>
            </a:r>
            <a:r>
              <a:rPr lang="en-US" altLang="ko-KR" sz="3200" i="0" dirty="0">
                <a:solidFill>
                  <a:schemeClr val="bg1"/>
                </a:solidFill>
                <a:effectLst/>
                <a:latin typeface="-apple-system"/>
              </a:rPr>
              <a:t>(</a:t>
            </a:r>
            <a:r>
              <a:rPr lang="ko-KR" altLang="en-US" sz="3200" i="0" dirty="0">
                <a:solidFill>
                  <a:schemeClr val="bg1"/>
                </a:solidFill>
                <a:effectLst/>
                <a:latin typeface="-apple-system"/>
              </a:rPr>
              <a:t>수치형</a:t>
            </a:r>
            <a:r>
              <a:rPr lang="en-US" altLang="ko-KR" sz="3200" i="0" dirty="0">
                <a:solidFill>
                  <a:schemeClr val="bg1"/>
                </a:solidFill>
                <a:effectLst/>
                <a:latin typeface="-apple-system"/>
              </a:rPr>
              <a:t>) </a:t>
            </a:r>
            <a:r>
              <a:rPr lang="ko-KR" altLang="en-US" sz="3200" i="0" dirty="0">
                <a:solidFill>
                  <a:schemeClr val="bg1"/>
                </a:solidFill>
                <a:effectLst/>
                <a:latin typeface="-apple-system"/>
              </a:rPr>
              <a:t>변수일 경우 회귀모델을 기반으로 </a:t>
            </a:r>
            <a:r>
              <a:rPr lang="ko-KR" altLang="en-US" sz="3200" i="0" dirty="0" err="1">
                <a:solidFill>
                  <a:schemeClr val="bg1"/>
                </a:solidFill>
                <a:effectLst/>
                <a:latin typeface="-apple-system"/>
              </a:rPr>
              <a:t>결측치를</a:t>
            </a:r>
            <a:r>
              <a:rPr lang="ko-KR" altLang="en-US" sz="3200" i="0" dirty="0">
                <a:solidFill>
                  <a:schemeClr val="bg1"/>
                </a:solidFill>
                <a:effectLst/>
                <a:latin typeface="-apple-system"/>
              </a:rPr>
              <a:t> 추론하여 </a:t>
            </a:r>
            <a:r>
              <a:rPr lang="ko-KR" altLang="en-US" sz="3200" i="0" dirty="0" err="1">
                <a:solidFill>
                  <a:schemeClr val="bg1"/>
                </a:solidFill>
                <a:effectLst/>
                <a:latin typeface="-apple-system"/>
              </a:rPr>
              <a:t>보간하고</a:t>
            </a:r>
            <a:r>
              <a:rPr lang="en-US" altLang="ko-KR" sz="3200" i="0" dirty="0">
                <a:solidFill>
                  <a:schemeClr val="bg1"/>
                </a:solidFill>
                <a:effectLst/>
                <a:latin typeface="-apple-system"/>
              </a:rPr>
              <a:t>, </a:t>
            </a:r>
            <a:r>
              <a:rPr lang="ko-KR" altLang="en-US" sz="3200" i="0" dirty="0">
                <a:solidFill>
                  <a:schemeClr val="bg1"/>
                </a:solidFill>
                <a:effectLst/>
                <a:latin typeface="-apple-system"/>
              </a:rPr>
              <a:t>범주형 변수일 경우 </a:t>
            </a:r>
            <a:r>
              <a:rPr lang="en-US" altLang="ko-KR" sz="3200" i="0" dirty="0">
                <a:solidFill>
                  <a:schemeClr val="bg1"/>
                </a:solidFill>
                <a:effectLst/>
                <a:latin typeface="-apple-system"/>
              </a:rPr>
              <a:t>‘NULL’</a:t>
            </a:r>
            <a:r>
              <a:rPr lang="ko-KR" altLang="en-US" sz="3200" i="0" dirty="0">
                <a:solidFill>
                  <a:schemeClr val="bg1"/>
                </a:solidFill>
                <a:effectLst/>
                <a:latin typeface="-apple-system"/>
              </a:rPr>
              <a:t>로 </a:t>
            </a:r>
            <a:r>
              <a:rPr lang="ko-KR" altLang="en-US" sz="3200" i="0" dirty="0" err="1">
                <a:solidFill>
                  <a:schemeClr val="bg1"/>
                </a:solidFill>
                <a:effectLst/>
                <a:latin typeface="-apple-system"/>
              </a:rPr>
              <a:t>결측치를</a:t>
            </a:r>
            <a:r>
              <a:rPr lang="ko-KR" altLang="en-US" sz="3200" i="0" dirty="0">
                <a:solidFill>
                  <a:schemeClr val="bg1"/>
                </a:solidFill>
                <a:effectLst/>
                <a:latin typeface="-apple-system"/>
              </a:rPr>
              <a:t> 대체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46114" y="624631"/>
            <a:ext cx="21790380" cy="55399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3000" dirty="0">
                <a:solidFill>
                  <a:srgbClr val="FFFFFF"/>
                </a:solidFill>
                <a:latin typeface="Pretendard"/>
                <a:cs typeface="Pretendard"/>
              </a:rPr>
              <a:t>데이터 </a:t>
            </a:r>
            <a:r>
              <a:rPr lang="ko-KR" altLang="en-US" sz="3000" dirty="0" err="1">
                <a:solidFill>
                  <a:srgbClr val="FFFFFF"/>
                </a:solidFill>
                <a:latin typeface="Pretendard"/>
                <a:cs typeface="Pretendard"/>
              </a:rPr>
              <a:t>전처리</a:t>
            </a:r>
            <a:r>
              <a:rPr lang="ko-KR" altLang="en-US" sz="3000" dirty="0">
                <a:solidFill>
                  <a:srgbClr val="FFFFFF"/>
                </a:solidFill>
                <a:latin typeface="Pretendard"/>
                <a:cs typeface="Pretendard"/>
              </a:rPr>
              <a:t> </a:t>
            </a:r>
            <a:r>
              <a:rPr lang="en-US" altLang="ko-KR" sz="3000" dirty="0">
                <a:solidFill>
                  <a:srgbClr val="FFFFFF"/>
                </a:solidFill>
                <a:latin typeface="Pretendard"/>
                <a:cs typeface="Pretendard"/>
              </a:rPr>
              <a:t>(3)</a:t>
            </a:r>
            <a:endParaRPr lang="ko-KR" altLang="en-US" sz="3000" dirty="0">
              <a:solidFill>
                <a:srgbClr val="FFFFFF"/>
              </a:solidFill>
              <a:latin typeface="Pretendard"/>
              <a:cs typeface="Pretendard"/>
            </a:endParaRPr>
          </a:p>
        </p:txBody>
      </p:sp>
    </p:spTree>
    <p:extLst>
      <p:ext uri="{BB962C8B-B14F-4D97-AF65-F5344CB8AC3E}">
        <p14:creationId xmlns:p14="http://schemas.microsoft.com/office/powerpoint/2010/main" val="244807998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724082"/>
            <a:ext cx="18285714" cy="4594286"/>
            <a:chOff x="0" y="5724082"/>
            <a:chExt cx="18285714" cy="459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5724082"/>
              <a:ext cx="18285714" cy="459428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327952" y="9845248"/>
            <a:ext cx="8910144" cy="4207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www.fastcampus.co.kr</a:t>
            </a:r>
          </a:p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Copyright ⓒ FAST CAMPUS Corp. All Rights Reserved. 무단전재 및 재배포 금지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>
            <a:off x="479862" y="1310374"/>
            <a:ext cx="17237184" cy="64639"/>
            <a:chOff x="479862" y="1310374"/>
            <a:chExt cx="17237184" cy="646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79862" y="1310374"/>
              <a:ext cx="17237184" cy="6463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46114" y="624631"/>
            <a:ext cx="21790380" cy="55399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3000" dirty="0">
                <a:solidFill>
                  <a:srgbClr val="FFFFFF"/>
                </a:solidFill>
                <a:latin typeface="Pretendard"/>
                <a:cs typeface="Pretendard"/>
              </a:rPr>
              <a:t>외부 데이터 활용 </a:t>
            </a:r>
            <a:r>
              <a:rPr lang="en-US" altLang="ko-KR" sz="3000" dirty="0">
                <a:solidFill>
                  <a:srgbClr val="FFFFFF"/>
                </a:solidFill>
                <a:latin typeface="Pretendard"/>
                <a:cs typeface="Pretendard"/>
              </a:rPr>
              <a:t>(1)</a:t>
            </a:r>
            <a:endParaRPr lang="ko-KR" altLang="en-US" sz="3000" dirty="0">
              <a:solidFill>
                <a:srgbClr val="FFFFFF"/>
              </a:solidFill>
              <a:latin typeface="Pretendard"/>
              <a:cs typeface="Pretendar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F82337-5E24-4E4C-DB94-F795FC0A7114}"/>
              </a:ext>
            </a:extLst>
          </p:cNvPr>
          <p:cNvSpPr txBox="1"/>
          <p:nvPr/>
        </p:nvSpPr>
        <p:spPr>
          <a:xfrm>
            <a:off x="533400" y="1687286"/>
            <a:ext cx="14706600" cy="122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u="sng" dirty="0">
                <a:solidFill>
                  <a:schemeClr val="bg1"/>
                </a:solidFill>
              </a:rPr>
              <a:t>기준금리 데이터</a:t>
            </a:r>
            <a:endParaRPr lang="en-US" altLang="ko-KR" sz="3600" b="1" u="sng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</a:rPr>
              <a:t>아파트 거래날짜를 기준으로 적용되는 기준금리를 원본데이터에 추가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66CE6DE-800D-C770-72EA-5FA067D3B7A7}"/>
              </a:ext>
            </a:extLst>
          </p:cNvPr>
          <p:cNvGrpSpPr/>
          <p:nvPr/>
        </p:nvGrpSpPr>
        <p:grpSpPr>
          <a:xfrm>
            <a:off x="3514083" y="3390900"/>
            <a:ext cx="11168742" cy="5912882"/>
            <a:chOff x="3167743" y="2952307"/>
            <a:chExt cx="11168742" cy="591288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5E8D289-8C5E-0426-B30E-3DDC60DEE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00400" y="2952307"/>
              <a:ext cx="10915650" cy="554355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D3A0BE-EBF2-AA3C-26B9-3B3ACCB29E17}"/>
                </a:ext>
              </a:extLst>
            </p:cNvPr>
            <p:cNvSpPr txBox="1"/>
            <p:nvPr/>
          </p:nvSpPr>
          <p:spPr>
            <a:xfrm>
              <a:off x="3167743" y="8495857"/>
              <a:ext cx="111687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</a:rPr>
                <a:t>https://www.bok.or.kr/portal/singl/baseRate/list.do?dataSeCd=01&amp;menuNo=200643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38292" y="5719928"/>
            <a:ext cx="18285714" cy="4594286"/>
            <a:chOff x="0" y="5724082"/>
            <a:chExt cx="18285714" cy="459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5724082"/>
              <a:ext cx="18285714" cy="459428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327952" y="9845248"/>
            <a:ext cx="8910144" cy="4207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www.fastcampus.co.kr</a:t>
            </a:r>
          </a:p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Copyright ⓒ FAST CAMPUS Corp. All Rights Reserved. 무단전재 및 재배포 금지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>
            <a:off x="479862" y="1310374"/>
            <a:ext cx="17237184" cy="64639"/>
            <a:chOff x="479862" y="1310374"/>
            <a:chExt cx="17237184" cy="646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79862" y="1310374"/>
              <a:ext cx="17237184" cy="6463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46114" y="624631"/>
            <a:ext cx="21790380" cy="55399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3000" dirty="0">
                <a:solidFill>
                  <a:srgbClr val="FFFFFF"/>
                </a:solidFill>
                <a:latin typeface="Pretendard"/>
                <a:cs typeface="Pretendard"/>
              </a:rPr>
              <a:t>외부 데이터 활용 </a:t>
            </a:r>
            <a:r>
              <a:rPr lang="en-US" altLang="ko-KR" sz="3000" dirty="0">
                <a:solidFill>
                  <a:srgbClr val="FFFFFF"/>
                </a:solidFill>
                <a:latin typeface="Pretendard"/>
                <a:cs typeface="Pretendard"/>
              </a:rPr>
              <a:t>(2)</a:t>
            </a:r>
            <a:endParaRPr lang="ko-KR" altLang="en-US" sz="3000" dirty="0">
              <a:solidFill>
                <a:srgbClr val="FFFFFF"/>
              </a:solidFill>
              <a:latin typeface="Pretendard"/>
              <a:cs typeface="Pretendar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F82337-5E24-4E4C-DB94-F795FC0A7114}"/>
              </a:ext>
            </a:extLst>
          </p:cNvPr>
          <p:cNvSpPr txBox="1"/>
          <p:nvPr/>
        </p:nvSpPr>
        <p:spPr>
          <a:xfrm>
            <a:off x="533400" y="1687286"/>
            <a:ext cx="14706600" cy="149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u="sng" dirty="0">
                <a:solidFill>
                  <a:schemeClr val="bg1"/>
                </a:solidFill>
              </a:rPr>
              <a:t>인구밀도 데이터</a:t>
            </a:r>
            <a:endParaRPr lang="en-US" altLang="ko-KR" sz="3600" b="1" u="sng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</a:rPr>
              <a:t>서울특별시 행정동 별 인구밀도 데이터를 활용하여 원본 데이터에 인구 밀도 변수 추가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E0FCA05-E2EF-EA6E-E4DD-F7BE39A80DEF}"/>
              </a:ext>
            </a:extLst>
          </p:cNvPr>
          <p:cNvGrpSpPr/>
          <p:nvPr/>
        </p:nvGrpSpPr>
        <p:grpSpPr>
          <a:xfrm>
            <a:off x="3998686" y="3547650"/>
            <a:ext cx="11241314" cy="6484911"/>
            <a:chOff x="3765815" y="3350443"/>
            <a:chExt cx="11241314" cy="648491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2DC2420-E72B-CF0C-4113-B89C700F5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65815" y="3350443"/>
              <a:ext cx="9569185" cy="611557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EAC5C6A-4F2F-6946-C74C-B1B8F1A2E5A9}"/>
                </a:ext>
              </a:extLst>
            </p:cNvPr>
            <p:cNvSpPr txBox="1"/>
            <p:nvPr/>
          </p:nvSpPr>
          <p:spPr>
            <a:xfrm>
              <a:off x="3765815" y="9466022"/>
              <a:ext cx="112413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</a:rPr>
                <a:t>https://data.seoul.go.kr/dataList/10790/S/2/datasetView.do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185152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38292" y="5719928"/>
            <a:ext cx="18285714" cy="4594286"/>
            <a:chOff x="0" y="5724082"/>
            <a:chExt cx="18285714" cy="459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5724082"/>
              <a:ext cx="18285714" cy="459428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327952" y="9845248"/>
            <a:ext cx="8910144" cy="4207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www.fastcampus.co.kr</a:t>
            </a:r>
          </a:p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Copyright ⓒ FAST CAMPUS Corp. All Rights Reserved. 무단전재 및 재배포 금지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>
            <a:off x="479862" y="1310374"/>
            <a:ext cx="17237184" cy="64639"/>
            <a:chOff x="479862" y="1310374"/>
            <a:chExt cx="17237184" cy="646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79862" y="1310374"/>
              <a:ext cx="17237184" cy="6463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46114" y="624631"/>
            <a:ext cx="21790380" cy="55399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3000" dirty="0">
                <a:solidFill>
                  <a:srgbClr val="FFFFFF"/>
                </a:solidFill>
                <a:latin typeface="Pretendard"/>
                <a:cs typeface="Pretendard"/>
              </a:rPr>
              <a:t>외부 데이터 활용 </a:t>
            </a:r>
            <a:r>
              <a:rPr lang="en-US" altLang="ko-KR" sz="3000" dirty="0">
                <a:solidFill>
                  <a:srgbClr val="FFFFFF"/>
                </a:solidFill>
                <a:latin typeface="Pretendard"/>
                <a:cs typeface="Pretendard"/>
              </a:rPr>
              <a:t>(3)</a:t>
            </a:r>
            <a:endParaRPr lang="ko-KR" altLang="en-US" sz="3000" dirty="0">
              <a:solidFill>
                <a:srgbClr val="FFFFFF"/>
              </a:solidFill>
              <a:latin typeface="Pretendard"/>
              <a:cs typeface="Pretendar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F82337-5E24-4E4C-DB94-F795FC0A7114}"/>
              </a:ext>
            </a:extLst>
          </p:cNvPr>
          <p:cNvSpPr txBox="1"/>
          <p:nvPr/>
        </p:nvSpPr>
        <p:spPr>
          <a:xfrm>
            <a:off x="838200" y="1638300"/>
            <a:ext cx="14706600" cy="527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u="sng" dirty="0">
                <a:solidFill>
                  <a:schemeClr val="bg1"/>
                </a:solidFill>
              </a:rPr>
              <a:t>그 외 사용한 외부데이터</a:t>
            </a:r>
            <a:endParaRPr lang="en-US" altLang="ko-KR" sz="3600" b="1" u="sng" dirty="0">
              <a:solidFill>
                <a:schemeClr val="bg1"/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0" i="0" dirty="0">
                <a:solidFill>
                  <a:schemeClr val="bg1"/>
                </a:solidFill>
                <a:effectLst/>
                <a:latin typeface="-apple-system"/>
              </a:rPr>
              <a:t>전세가격지수</a:t>
            </a:r>
            <a:endParaRPr lang="en-US" altLang="ko-KR" sz="32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0" i="0" dirty="0">
                <a:solidFill>
                  <a:schemeClr val="bg1"/>
                </a:solidFill>
                <a:effectLst/>
                <a:latin typeface="-apple-system"/>
              </a:rPr>
              <a:t>인근종합공원개수</a:t>
            </a:r>
            <a:endParaRPr lang="en-US" altLang="ko-KR" sz="32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0" i="0" dirty="0">
                <a:solidFill>
                  <a:schemeClr val="bg1"/>
                </a:solidFill>
                <a:effectLst/>
                <a:latin typeface="-apple-system"/>
              </a:rPr>
              <a:t>인근병원개수</a:t>
            </a:r>
            <a:endParaRPr lang="en-US" altLang="ko-KR" sz="32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0" i="0" dirty="0">
                <a:solidFill>
                  <a:schemeClr val="bg1"/>
                </a:solidFill>
                <a:effectLst/>
                <a:latin typeface="-apple-system"/>
              </a:rPr>
              <a:t>인근학교개수</a:t>
            </a:r>
            <a:endParaRPr lang="en-US" altLang="ko-KR" sz="3200" dirty="0">
              <a:solidFill>
                <a:schemeClr val="bg1"/>
              </a:solidFill>
              <a:latin typeface="-apple-system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0" i="0" dirty="0">
                <a:solidFill>
                  <a:schemeClr val="bg1"/>
                </a:solidFill>
                <a:effectLst/>
                <a:latin typeface="-apple-system"/>
              </a:rPr>
              <a:t>한강지천생활지수</a:t>
            </a:r>
            <a:endParaRPr lang="en-US" altLang="ko-KR" sz="32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-apple-system"/>
              </a:rPr>
              <a:t>등의 외부 데이터를 사용하여 원본데이터에 새로운 </a:t>
            </a:r>
            <a:r>
              <a:rPr lang="en-US" altLang="ko-KR" sz="3200" dirty="0">
                <a:solidFill>
                  <a:schemeClr val="bg1"/>
                </a:solidFill>
                <a:latin typeface="-apple-system"/>
              </a:rPr>
              <a:t>feature </a:t>
            </a:r>
            <a:r>
              <a:rPr lang="ko-KR" altLang="en-US" sz="3200" dirty="0">
                <a:solidFill>
                  <a:schemeClr val="bg1"/>
                </a:solidFill>
                <a:latin typeface="-apple-system"/>
              </a:rPr>
              <a:t>추가</a:t>
            </a:r>
            <a:r>
              <a:rPr lang="en-US" altLang="ko-KR" sz="3200" dirty="0">
                <a:solidFill>
                  <a:schemeClr val="bg1"/>
                </a:solidFill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797045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724082"/>
            <a:ext cx="18285714" cy="4594286"/>
            <a:chOff x="0" y="5724082"/>
            <a:chExt cx="18285714" cy="459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5724082"/>
              <a:ext cx="18285714" cy="459428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327952" y="9845248"/>
            <a:ext cx="8910144" cy="4207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www.fastcampus.co.kr</a:t>
            </a:r>
          </a:p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Copyright ⓒ FAST CAMPUS Corp. All Rights Reserved. 무단전재 및 재배포 금지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>
            <a:off x="479862" y="1310374"/>
            <a:ext cx="17237184" cy="64639"/>
            <a:chOff x="479862" y="1310374"/>
            <a:chExt cx="17237184" cy="646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79862" y="1310374"/>
              <a:ext cx="17237184" cy="6463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46114" y="624631"/>
            <a:ext cx="21790380" cy="55399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3000" dirty="0">
                <a:solidFill>
                  <a:srgbClr val="FFFFFF"/>
                </a:solidFill>
                <a:latin typeface="Pretendard"/>
                <a:cs typeface="Pretendard"/>
              </a:rPr>
              <a:t>Feature Engineering (</a:t>
            </a:r>
            <a:r>
              <a:rPr lang="ko-KR" altLang="en-US" sz="3000" dirty="0">
                <a:solidFill>
                  <a:srgbClr val="FFFFFF"/>
                </a:solidFill>
                <a:latin typeface="Pretendard"/>
                <a:cs typeface="Pretendard"/>
              </a:rPr>
              <a:t>원본데이터 활용</a:t>
            </a:r>
            <a:r>
              <a:rPr lang="en-US" altLang="ko-KR" sz="3000" dirty="0">
                <a:solidFill>
                  <a:srgbClr val="FFFFFF"/>
                </a:solidFill>
                <a:latin typeface="Pretendard"/>
                <a:cs typeface="Pretendard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B6FBA4-52F9-52C4-AE6A-D02EF4470FE7}"/>
              </a:ext>
            </a:extLst>
          </p:cNvPr>
          <p:cNvSpPr txBox="1"/>
          <p:nvPr/>
        </p:nvSpPr>
        <p:spPr>
          <a:xfrm>
            <a:off x="838200" y="2047256"/>
            <a:ext cx="15544800" cy="6487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0" i="0" dirty="0" err="1">
                <a:solidFill>
                  <a:schemeClr val="bg1"/>
                </a:solidFill>
                <a:effectLst/>
                <a:latin typeface="-apple-system"/>
              </a:rPr>
              <a:t>시군구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 컬럼을 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'</a:t>
            </a:r>
            <a:r>
              <a:rPr lang="ko-KR" altLang="en-US" sz="2800" b="1" i="0" dirty="0">
                <a:solidFill>
                  <a:schemeClr val="bg1"/>
                </a:solidFill>
                <a:effectLst/>
                <a:latin typeface="-apple-system"/>
              </a:rPr>
              <a:t>시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'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와 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'</a:t>
            </a:r>
            <a:r>
              <a:rPr lang="ko-KR" altLang="en-US" sz="2800" b="1" i="0" dirty="0">
                <a:solidFill>
                  <a:schemeClr val="bg1"/>
                </a:solidFill>
                <a:effectLst/>
                <a:latin typeface="-apple-system"/>
              </a:rPr>
              <a:t>군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'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으로 분할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'</a:t>
            </a:r>
            <a:r>
              <a:rPr lang="ko-KR" altLang="en-US" sz="2800" b="0" i="0" dirty="0" err="1">
                <a:solidFill>
                  <a:schemeClr val="bg1"/>
                </a:solidFill>
                <a:effectLst/>
                <a:latin typeface="-apple-system"/>
              </a:rPr>
              <a:t>계약년월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'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을 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'</a:t>
            </a:r>
            <a:r>
              <a:rPr lang="ko-KR" altLang="en-US" sz="2800" b="1" i="0" dirty="0" err="1">
                <a:solidFill>
                  <a:schemeClr val="bg1"/>
                </a:solidFill>
                <a:effectLst/>
                <a:latin typeface="-apple-system"/>
              </a:rPr>
              <a:t>계약년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', '</a:t>
            </a:r>
            <a:r>
              <a:rPr lang="ko-KR" altLang="en-US" sz="2800" b="1" i="0" dirty="0" err="1">
                <a:solidFill>
                  <a:schemeClr val="bg1"/>
                </a:solidFill>
                <a:effectLst/>
                <a:latin typeface="-apple-system"/>
              </a:rPr>
              <a:t>계약월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'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로 분할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'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도로명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'(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전체 도로명 주소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)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에서 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'</a:t>
            </a:r>
            <a:r>
              <a:rPr lang="ko-KR" altLang="en-US" sz="2800" b="1" i="0" dirty="0">
                <a:solidFill>
                  <a:schemeClr val="bg1"/>
                </a:solidFill>
                <a:effectLst/>
                <a:latin typeface="-apple-system"/>
              </a:rPr>
              <a:t>도로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'(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도로 이름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, 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예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: </a:t>
            </a:r>
            <a:r>
              <a:rPr lang="ko-KR" altLang="en-US" sz="2800" b="0" i="0" dirty="0" err="1">
                <a:solidFill>
                  <a:schemeClr val="bg1"/>
                </a:solidFill>
                <a:effectLst/>
                <a:latin typeface="-apple-system"/>
              </a:rPr>
              <a:t>삼성로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)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만 추출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'</a:t>
            </a:r>
            <a:r>
              <a:rPr lang="ko-KR" altLang="en-US" sz="2800" b="1" i="0" dirty="0">
                <a:solidFill>
                  <a:schemeClr val="bg1"/>
                </a:solidFill>
                <a:effectLst/>
                <a:latin typeface="-apple-system"/>
              </a:rPr>
              <a:t>부촌여부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' 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변수 추가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: 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실거래라 상위 아파트가 많이 위치한 동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(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청담동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, 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한남동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, 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성수동 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1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가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) 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여부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'</a:t>
            </a:r>
            <a:r>
              <a:rPr lang="ko-KR" altLang="en-US" sz="2800" b="1" i="0" dirty="0">
                <a:solidFill>
                  <a:schemeClr val="bg1"/>
                </a:solidFill>
                <a:effectLst/>
                <a:latin typeface="-apple-system"/>
              </a:rPr>
              <a:t>상위아파트여부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' 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변수 추가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: 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실거래가 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top10 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아파트 여부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'</a:t>
            </a:r>
            <a:r>
              <a:rPr lang="ko-KR" altLang="en-US" sz="2800" b="1" i="0" dirty="0">
                <a:solidFill>
                  <a:schemeClr val="bg1"/>
                </a:solidFill>
                <a:effectLst/>
                <a:latin typeface="-apple-system"/>
              </a:rPr>
              <a:t>대장아파트거리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' 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변수 추가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: 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지역구별 대장 아파트 기준 거리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i="0" dirty="0">
                <a:solidFill>
                  <a:schemeClr val="bg1"/>
                </a:solidFill>
                <a:effectLst/>
                <a:latin typeface="-apple-system"/>
              </a:rPr>
              <a:t>'top</a:t>
            </a:r>
            <a:r>
              <a:rPr lang="ko-KR" altLang="en-US" sz="2800" b="1" i="0" dirty="0">
                <a:solidFill>
                  <a:schemeClr val="bg1"/>
                </a:solidFill>
                <a:effectLst/>
                <a:latin typeface="-apple-system"/>
              </a:rPr>
              <a:t>아파트거리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' 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변수 추가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: </a:t>
            </a:r>
            <a:r>
              <a:rPr lang="ko-KR" altLang="en-US" sz="2800" b="0" i="0" dirty="0" err="1">
                <a:solidFill>
                  <a:schemeClr val="bg1"/>
                </a:solidFill>
                <a:effectLst/>
                <a:latin typeface="-apple-system"/>
              </a:rPr>
              <a:t>동별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 상위 아파트와의 거리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'</a:t>
            </a:r>
            <a:r>
              <a:rPr lang="ko-KR" altLang="en-US" sz="2800" b="1" i="0" dirty="0" err="1">
                <a:solidFill>
                  <a:schemeClr val="bg1"/>
                </a:solidFill>
                <a:effectLst/>
                <a:latin typeface="-apple-system"/>
              </a:rPr>
              <a:t>건물연식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' 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변수 추가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: </a:t>
            </a:r>
            <a:r>
              <a:rPr lang="ko-KR" altLang="en-US" sz="2800" b="0" i="0" dirty="0" err="1">
                <a:solidFill>
                  <a:schemeClr val="bg1"/>
                </a:solidFill>
                <a:effectLst/>
                <a:latin typeface="-apple-system"/>
              </a:rPr>
              <a:t>계약년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- </a:t>
            </a:r>
            <a:r>
              <a:rPr lang="ko-KR" altLang="en-US" sz="2800" b="0" i="0" dirty="0" err="1">
                <a:solidFill>
                  <a:schemeClr val="bg1"/>
                </a:solidFill>
                <a:effectLst/>
                <a:latin typeface="-apple-system"/>
              </a:rPr>
              <a:t>건축년도</a:t>
            </a:r>
            <a:endParaRPr lang="ko-KR" altLang="en-US" sz="28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'</a:t>
            </a:r>
            <a:r>
              <a:rPr lang="ko-KR" altLang="en-US" sz="2800" b="1" i="0" dirty="0">
                <a:solidFill>
                  <a:schemeClr val="bg1"/>
                </a:solidFill>
                <a:effectLst/>
                <a:latin typeface="-apple-system"/>
              </a:rPr>
              <a:t>브랜드명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' 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변수 추가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: '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아파트명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'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이 주요 브랜드명을 포함하는 경우 해당 브랜드명 입력</a:t>
            </a:r>
          </a:p>
          <a:p>
            <a:pPr>
              <a:lnSpc>
                <a:spcPct val="150000"/>
              </a:lnSpc>
            </a:pP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등과 같은 방법으로 새로운 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feature 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추가 </a:t>
            </a:r>
            <a:r>
              <a:rPr lang="en-US" altLang="ko-KR" sz="2800" dirty="0">
                <a:solidFill>
                  <a:schemeClr val="bg1"/>
                </a:solidFill>
                <a:latin typeface="-apple-system"/>
              </a:rPr>
              <a:t>(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'</a:t>
            </a:r>
            <a:r>
              <a:rPr lang="ko-KR" altLang="en-US" sz="2800" b="1" i="0" dirty="0" err="1">
                <a:solidFill>
                  <a:schemeClr val="bg1"/>
                </a:solidFill>
                <a:effectLst/>
                <a:latin typeface="-apple-system"/>
              </a:rPr>
              <a:t>인근지하철역개수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’</a:t>
            </a:r>
            <a:r>
              <a:rPr lang="en-US" altLang="ko-KR" sz="2800" dirty="0">
                <a:solidFill>
                  <a:schemeClr val="bg1"/>
                </a:solidFill>
                <a:latin typeface="-apple-system"/>
              </a:rPr>
              <a:t>, 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'</a:t>
            </a:r>
            <a:r>
              <a:rPr lang="ko-KR" altLang="en-US" sz="2800" b="1" i="0" dirty="0">
                <a:solidFill>
                  <a:schemeClr val="bg1"/>
                </a:solidFill>
                <a:effectLst/>
                <a:latin typeface="-apple-system"/>
              </a:rPr>
              <a:t>인근버스정류장개수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’</a:t>
            </a:r>
            <a:r>
              <a:rPr lang="en-US" altLang="ko-KR" sz="2800" dirty="0">
                <a:solidFill>
                  <a:schemeClr val="bg1"/>
                </a:solidFill>
                <a:latin typeface="-apple-system"/>
              </a:rPr>
              <a:t>)</a:t>
            </a:r>
            <a:endParaRPr lang="ko-KR" altLang="en-US" sz="2800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724082"/>
            <a:ext cx="18285714" cy="4594286"/>
            <a:chOff x="0" y="5724082"/>
            <a:chExt cx="18285714" cy="459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5724082"/>
              <a:ext cx="18285714" cy="459428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327952" y="9845248"/>
            <a:ext cx="8910144" cy="4207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www.fastcampus.co.kr</a:t>
            </a:r>
          </a:p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Copyright ⓒ FAST CAMPUS Corp. All Rights Reserved. 무단전재 및 재배포 금지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>
            <a:off x="479862" y="1310374"/>
            <a:ext cx="17237184" cy="64639"/>
            <a:chOff x="479862" y="1310374"/>
            <a:chExt cx="17237184" cy="646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79862" y="1310374"/>
              <a:ext cx="17237184" cy="6463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46114" y="624631"/>
            <a:ext cx="21790380" cy="54503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rgbClr val="FFFFFF"/>
                </a:solidFill>
                <a:latin typeface="Pretendard"/>
                <a:cs typeface="Pretendard"/>
              </a:rPr>
              <a:t>Feature Select</a:t>
            </a:r>
          </a:p>
        </p:txBody>
      </p:sp>
      <p:sp>
        <p:nvSpPr>
          <p:cNvPr id="2" name="Object 9"/>
          <p:cNvSpPr txBox="1"/>
          <p:nvPr/>
        </p:nvSpPr>
        <p:spPr>
          <a:xfrm>
            <a:off x="599437" y="2095500"/>
            <a:ext cx="16065486" cy="454637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800" dirty="0">
                <a:solidFill>
                  <a:schemeClr val="bg1"/>
                </a:solidFill>
              </a:rPr>
              <a:t>주어진 변수들 중 모델 학습 결과 중요도가 낮은 변수</a:t>
            </a:r>
            <a:r>
              <a:rPr lang="en-US" altLang="ko-KR" sz="2800" dirty="0">
                <a:solidFill>
                  <a:schemeClr val="bg1"/>
                </a:solidFill>
              </a:rPr>
              <a:t>, A/B </a:t>
            </a:r>
            <a:r>
              <a:rPr lang="ko-KR" altLang="en-US" sz="2800" dirty="0">
                <a:solidFill>
                  <a:schemeClr val="bg1"/>
                </a:solidFill>
              </a:rPr>
              <a:t>테스트 결과 성능 향상에 도움이 되지 않는 변수 등을 제거하고 </a:t>
            </a:r>
            <a:r>
              <a:rPr lang="en-US" altLang="ko-KR" sz="2800" u="sng" dirty="0">
                <a:solidFill>
                  <a:schemeClr val="bg1"/>
                </a:solidFill>
              </a:rPr>
              <a:t>20</a:t>
            </a:r>
            <a:r>
              <a:rPr lang="ko-KR" altLang="en-US" sz="2800" u="sng" dirty="0">
                <a:solidFill>
                  <a:schemeClr val="bg1"/>
                </a:solidFill>
              </a:rPr>
              <a:t>개의 변수만 활용 </a:t>
            </a:r>
            <a:endParaRPr lang="en-US" altLang="ko-KR" sz="2800" u="sng" dirty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  <a:defRPr/>
            </a:pPr>
            <a:endParaRPr lang="en-US" altLang="ko-KR" sz="2800" u="sng" dirty="0">
              <a:solidFill>
                <a:schemeClr val="bg1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800" dirty="0">
                <a:solidFill>
                  <a:schemeClr val="bg1"/>
                </a:solidFill>
              </a:rPr>
              <a:t>사용한 변수 리스트</a:t>
            </a:r>
            <a:r>
              <a:rPr lang="en-US" altLang="ko-KR" sz="2800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'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도로명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_</a:t>
            </a:r>
            <a:r>
              <a:rPr lang="ko-KR" altLang="en-US" sz="2800" b="0" i="0" dirty="0" err="1">
                <a:solidFill>
                  <a:schemeClr val="bg1"/>
                </a:solidFill>
                <a:effectLst/>
                <a:latin typeface="-apple-system"/>
              </a:rPr>
              <a:t>실거래가순위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', '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전용면적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', 'k-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복도유형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', 'k-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단지분류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', '</a:t>
            </a:r>
            <a:r>
              <a:rPr lang="ko-KR" altLang="en-US" sz="2800" b="0" i="0" dirty="0" err="1">
                <a:solidFill>
                  <a:schemeClr val="bg1"/>
                </a:solidFill>
                <a:effectLst/>
                <a:latin typeface="-apple-system"/>
              </a:rPr>
              <a:t>계약년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', '</a:t>
            </a:r>
            <a:r>
              <a:rPr lang="ko-KR" altLang="en-US" sz="2800" b="0" i="0" dirty="0" err="1">
                <a:solidFill>
                  <a:schemeClr val="bg1"/>
                </a:solidFill>
                <a:effectLst/>
                <a:latin typeface="-apple-system"/>
              </a:rPr>
              <a:t>계약월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', '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동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_</a:t>
            </a:r>
            <a:r>
              <a:rPr lang="ko-KR" altLang="en-US" sz="2800" b="0" i="0" dirty="0" err="1">
                <a:solidFill>
                  <a:schemeClr val="bg1"/>
                </a:solidFill>
                <a:effectLst/>
                <a:latin typeface="-apple-system"/>
              </a:rPr>
              <a:t>실거래가순위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', '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좌표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X', '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좌표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Y', '</a:t>
            </a:r>
            <a:r>
              <a:rPr lang="ko-KR" altLang="en-US" sz="2800" b="0" i="0" dirty="0" err="1">
                <a:solidFill>
                  <a:schemeClr val="bg1"/>
                </a:solidFill>
                <a:effectLst/>
                <a:latin typeface="-apple-system"/>
              </a:rPr>
              <a:t>건축년도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', '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부촌여부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', '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상위아파트여부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', '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대장아파트거리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', '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도로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_</a:t>
            </a:r>
            <a:r>
              <a:rPr lang="ko-KR" altLang="en-US" sz="2800" b="0" i="0" dirty="0" err="1">
                <a:solidFill>
                  <a:schemeClr val="bg1"/>
                </a:solidFill>
                <a:effectLst/>
                <a:latin typeface="-apple-system"/>
              </a:rPr>
              <a:t>실거래가순위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', '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구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', '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주차대수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', '</a:t>
            </a:r>
            <a:r>
              <a:rPr lang="ko-KR" altLang="en-US" sz="2800" b="0" i="0" dirty="0" err="1">
                <a:solidFill>
                  <a:schemeClr val="bg1"/>
                </a:solidFill>
                <a:effectLst/>
                <a:latin typeface="-apple-system"/>
              </a:rPr>
              <a:t>인근지하철역개수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', '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브랜드명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', '</a:t>
            </a:r>
            <a:r>
              <a:rPr lang="ko-KR" altLang="en-US" sz="2800" b="0" i="0" dirty="0" err="1">
                <a:solidFill>
                  <a:schemeClr val="bg1"/>
                </a:solidFill>
                <a:effectLst/>
                <a:latin typeface="-apple-system"/>
              </a:rPr>
              <a:t>건물연식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', 'top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아파트거리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'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19" y="5691429"/>
            <a:ext cx="18285714" cy="4594286"/>
            <a:chOff x="-47619" y="5691429"/>
            <a:chExt cx="18285714" cy="459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19" y="5691429"/>
              <a:ext cx="18285714" cy="459428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327952" y="9845248"/>
            <a:ext cx="8910144" cy="4207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www.fastcampus.co.kr</a:t>
            </a:r>
          </a:p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Copyright ⓒ FAST CAMPUS Corp. All Rights Reserved. 무단전재 및 재배포 금지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>
            <a:off x="195952" y="9749266"/>
            <a:ext cx="3816657" cy="326925"/>
            <a:chOff x="195952" y="9749266"/>
            <a:chExt cx="3816657" cy="32692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95952" y="9749266"/>
              <a:ext cx="3816657" cy="32692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19200" y="2049477"/>
            <a:ext cx="15219418" cy="6473493"/>
            <a:chOff x="1219200" y="2049477"/>
            <a:chExt cx="15219418" cy="6473493"/>
          </a:xfrm>
        </p:grpSpPr>
        <p:sp>
          <p:nvSpPr>
            <p:cNvPr id="10" name="Object 10"/>
            <p:cNvSpPr txBox="1"/>
            <p:nvPr/>
          </p:nvSpPr>
          <p:spPr>
            <a:xfrm>
              <a:off x="1219200" y="2049477"/>
              <a:ext cx="3604127" cy="853440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en-US" altLang="ko-KR" sz="5000" b="1" kern="0" spc="-300">
                  <a:solidFill>
                    <a:srgbClr val="FFFFFF"/>
                  </a:solidFill>
                  <a:latin typeface="Pretendard"/>
                  <a:cs typeface="Pretendard"/>
                </a:rPr>
                <a:t>Content</a:t>
              </a:r>
            </a:p>
          </p:txBody>
        </p:sp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847097" y="3344542"/>
              <a:ext cx="14591521" cy="21429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847094" y="3695700"/>
              <a:ext cx="7198021" cy="4827270"/>
              <a:chOff x="1847094" y="3695700"/>
              <a:chExt cx="7198021" cy="4827270"/>
            </a:xfrm>
          </p:grpSpPr>
          <p:sp>
            <p:nvSpPr>
              <p:cNvPr id="15" name="Object 15"/>
              <p:cNvSpPr txBox="1"/>
              <p:nvPr/>
            </p:nvSpPr>
            <p:spPr>
              <a:xfrm>
                <a:off x="1847096" y="3695700"/>
                <a:ext cx="6154447" cy="642193"/>
              </a:xfrm>
              <a:prstGeom prst="rect">
                <a:avLst/>
              </a:prstGeom>
              <a:noFill/>
            </p:spPr>
            <p:txBody>
              <a:bodyPr wrap="square" anchor="t">
                <a:spAutoFit/>
              </a:bodyPr>
              <a:lstStyle/>
              <a:p>
                <a:pPr lvl="0">
                  <a:defRPr/>
                </a:pPr>
                <a:r>
                  <a:rPr lang="en-US" sz="3600">
                    <a:solidFill>
                      <a:srgbClr val="FFAABB"/>
                    </a:solidFill>
                    <a:latin typeface="Pretendard SemiBold"/>
                    <a:cs typeface="Pretendard SemiBold"/>
                  </a:rPr>
                  <a:t>01.</a:t>
                </a:r>
                <a:r>
                  <a:rPr lang="en-US" sz="3600">
                    <a:solidFill>
                      <a:srgbClr val="FFFFFF"/>
                    </a:solidFill>
                    <a:latin typeface="Pretendard SemiBold"/>
                    <a:cs typeface="Pretendard SemiBold"/>
                  </a:rPr>
                  <a:t> </a:t>
                </a:r>
                <a:r>
                  <a:rPr lang="ko-KR" altLang="en-US" sz="3600">
                    <a:solidFill>
                      <a:srgbClr val="FFFFFF"/>
                    </a:solidFill>
                    <a:latin typeface="Pretendard SemiBold"/>
                    <a:cs typeface="Pretendard SemiBold"/>
                  </a:rPr>
                  <a:t>팀원 소개</a:t>
                </a:r>
              </a:p>
            </p:txBody>
          </p:sp>
          <p:sp>
            <p:nvSpPr>
              <p:cNvPr id="16" name="Object 16"/>
              <p:cNvSpPr txBox="1"/>
              <p:nvPr/>
            </p:nvSpPr>
            <p:spPr>
              <a:xfrm>
                <a:off x="1847094" y="4570793"/>
                <a:ext cx="7181455" cy="643400"/>
              </a:xfrm>
              <a:prstGeom prst="rect">
                <a:avLst/>
              </a:prstGeom>
              <a:noFill/>
            </p:spPr>
            <p:txBody>
              <a:bodyPr wrap="square" anchor="t">
                <a:spAutoFit/>
              </a:bodyPr>
              <a:lstStyle/>
              <a:p>
                <a:pPr lvl="0">
                  <a:defRPr/>
                </a:pPr>
                <a:r>
                  <a:rPr lang="en-US" sz="3600">
                    <a:solidFill>
                      <a:srgbClr val="FFAABB"/>
                    </a:solidFill>
                    <a:latin typeface="Pretendard SemiBold"/>
                    <a:cs typeface="Pretendard SemiBold"/>
                  </a:rPr>
                  <a:t>02.</a:t>
                </a:r>
                <a:r>
                  <a:rPr lang="en-US" sz="3600">
                    <a:solidFill>
                      <a:srgbClr val="FFFFFF"/>
                    </a:solidFill>
                    <a:latin typeface="Pretendard SemiBold"/>
                    <a:cs typeface="Pretendard SemiBold"/>
                  </a:rPr>
                  <a:t> </a:t>
                </a:r>
                <a:r>
                  <a:rPr lang="ko-KR" altLang="en-US" sz="3600">
                    <a:solidFill>
                      <a:srgbClr val="FFFFFF"/>
                    </a:solidFill>
                    <a:latin typeface="Pretendard SemiBold"/>
                    <a:cs typeface="Pretendard SemiBold"/>
                  </a:rPr>
                  <a:t>대회 소개</a:t>
                </a:r>
              </a:p>
            </p:txBody>
          </p:sp>
          <p:sp>
            <p:nvSpPr>
              <p:cNvPr id="17" name="Object 17"/>
              <p:cNvSpPr txBox="1"/>
              <p:nvPr/>
            </p:nvSpPr>
            <p:spPr>
              <a:xfrm>
                <a:off x="1847097" y="5400471"/>
                <a:ext cx="6940725" cy="640383"/>
              </a:xfrm>
              <a:prstGeom prst="rect">
                <a:avLst/>
              </a:prstGeom>
              <a:noFill/>
            </p:spPr>
            <p:txBody>
              <a:bodyPr wrap="square" anchor="t">
                <a:spAutoFit/>
              </a:bodyPr>
              <a:lstStyle/>
              <a:p>
                <a:pPr lvl="0">
                  <a:defRPr/>
                </a:pPr>
                <a:r>
                  <a:rPr lang="en-US" sz="3600">
                    <a:solidFill>
                      <a:srgbClr val="FFAABB"/>
                    </a:solidFill>
                    <a:latin typeface="Pretendard SemiBold"/>
                    <a:cs typeface="Pretendard SemiBold"/>
                  </a:rPr>
                  <a:t>03.</a:t>
                </a:r>
                <a:r>
                  <a:rPr lang="en-US" sz="3600">
                    <a:solidFill>
                      <a:srgbClr val="FFFFFF"/>
                    </a:solidFill>
                    <a:latin typeface="Pretendard SemiBold"/>
                    <a:cs typeface="Pretendard SemiBold"/>
                  </a:rPr>
                  <a:t> </a:t>
                </a:r>
                <a:r>
                  <a:rPr lang="en-US" altLang="ko-KR" sz="3600">
                    <a:solidFill>
                      <a:srgbClr val="FFFFFF"/>
                    </a:solidFill>
                    <a:latin typeface="Pretendard SemiBold"/>
                    <a:cs typeface="Pretendard SemiBold"/>
                  </a:rPr>
                  <a:t>D</a:t>
                </a:r>
                <a:r>
                  <a:rPr lang="en-US" altLang="en-US" sz="3600">
                    <a:solidFill>
                      <a:srgbClr val="FFFFFF"/>
                    </a:solidFill>
                    <a:latin typeface="Pretendard SemiBold"/>
                    <a:cs typeface="Pretendard SemiBold"/>
                  </a:rPr>
                  <a:t>ata </a:t>
                </a:r>
                <a:r>
                  <a:rPr lang="en-US" altLang="ko-KR" sz="3600">
                    <a:solidFill>
                      <a:srgbClr val="FFFFFF"/>
                    </a:solidFill>
                    <a:latin typeface="Pretendard SemiBold"/>
                    <a:cs typeface="Pretendard SemiBold"/>
                  </a:rPr>
                  <a:t>D</a:t>
                </a:r>
                <a:r>
                  <a:rPr lang="en-US" altLang="en-US" sz="3600">
                    <a:solidFill>
                      <a:srgbClr val="FFFFFF"/>
                    </a:solidFill>
                    <a:latin typeface="Pretendard SemiBold"/>
                    <a:cs typeface="Pretendard SemiBold"/>
                  </a:rPr>
                  <a:t>escription</a:t>
                </a:r>
              </a:p>
            </p:txBody>
          </p:sp>
          <p:sp>
            <p:nvSpPr>
              <p:cNvPr id="18" name="Object 18"/>
              <p:cNvSpPr txBox="1"/>
              <p:nvPr/>
            </p:nvSpPr>
            <p:spPr>
              <a:xfrm>
                <a:off x="1847097" y="7009182"/>
                <a:ext cx="6466025" cy="637488"/>
              </a:xfrm>
              <a:prstGeom prst="rect">
                <a:avLst/>
              </a:prstGeom>
              <a:noFill/>
            </p:spPr>
            <p:txBody>
              <a:bodyPr wrap="square" anchor="t">
                <a:spAutoFit/>
              </a:bodyPr>
              <a:lstStyle/>
              <a:p>
                <a:pPr lvl="0">
                  <a:defRPr/>
                </a:pPr>
                <a:r>
                  <a:rPr lang="en-US" sz="3600">
                    <a:solidFill>
                      <a:srgbClr val="FFAABB"/>
                    </a:solidFill>
                    <a:latin typeface="Pretendard SemiBold"/>
                    <a:cs typeface="Pretendard SemiBold"/>
                  </a:rPr>
                  <a:t>0</a:t>
                </a:r>
                <a:r>
                  <a:rPr lang="en-US" altLang="ko-KR" sz="3600">
                    <a:solidFill>
                      <a:srgbClr val="FFAABB"/>
                    </a:solidFill>
                    <a:latin typeface="Pretendard SemiBold"/>
                    <a:cs typeface="Pretendard SemiBold"/>
                  </a:rPr>
                  <a:t>5</a:t>
                </a:r>
                <a:r>
                  <a:rPr lang="en-US" sz="3600">
                    <a:solidFill>
                      <a:srgbClr val="FFAABB"/>
                    </a:solidFill>
                    <a:latin typeface="Pretendard SemiBold"/>
                    <a:cs typeface="Pretendard SemiBold"/>
                  </a:rPr>
                  <a:t>. </a:t>
                </a:r>
                <a:r>
                  <a:rPr lang="en-US" sz="3600">
                    <a:solidFill>
                      <a:srgbClr val="F8FFFF"/>
                    </a:solidFill>
                    <a:latin typeface="Pretendard SemiBold"/>
                    <a:cs typeface="Pretendard SemiBold"/>
                  </a:rPr>
                  <a:t>결</a:t>
                </a:r>
                <a:r>
                  <a:rPr lang="ko-KR" altLang="en-US" sz="3600">
                    <a:solidFill>
                      <a:srgbClr val="F8FFFF"/>
                    </a:solidFill>
                    <a:latin typeface="Pretendard SemiBold"/>
                    <a:cs typeface="Pretendard SemiBold"/>
                  </a:rPr>
                  <a:t>과</a:t>
                </a:r>
              </a:p>
            </p:txBody>
          </p:sp>
          <p:sp>
            <p:nvSpPr>
              <p:cNvPr id="19" name="Object 19"/>
              <p:cNvSpPr txBox="1"/>
              <p:nvPr/>
            </p:nvSpPr>
            <p:spPr>
              <a:xfrm>
                <a:off x="1847097" y="6183617"/>
                <a:ext cx="6921154" cy="636283"/>
              </a:xfrm>
              <a:prstGeom prst="rect">
                <a:avLst/>
              </a:prstGeom>
              <a:noFill/>
            </p:spPr>
            <p:txBody>
              <a:bodyPr wrap="square" anchor="t">
                <a:spAutoFit/>
              </a:bodyPr>
              <a:lstStyle/>
              <a:p>
                <a:pPr lvl="0">
                  <a:defRPr/>
                </a:pPr>
                <a:r>
                  <a:rPr lang="en-US" sz="3600">
                    <a:solidFill>
                      <a:srgbClr val="FFAABB"/>
                    </a:solidFill>
                    <a:latin typeface="Pretendard SemiBold"/>
                    <a:cs typeface="Pretendard SemiBold"/>
                  </a:rPr>
                  <a:t>0</a:t>
                </a:r>
                <a:r>
                  <a:rPr lang="en-US" altLang="ko-KR" sz="3600">
                    <a:solidFill>
                      <a:srgbClr val="FFAABB"/>
                    </a:solidFill>
                    <a:latin typeface="Pretendard SemiBold"/>
                    <a:cs typeface="Pretendard SemiBold"/>
                  </a:rPr>
                  <a:t>4</a:t>
                </a:r>
                <a:r>
                  <a:rPr lang="en-US" sz="3600">
                    <a:solidFill>
                      <a:srgbClr val="FFAABB"/>
                    </a:solidFill>
                    <a:latin typeface="Pretendard SemiBold"/>
                    <a:cs typeface="Pretendard SemiBold"/>
                  </a:rPr>
                  <a:t>.</a:t>
                </a:r>
                <a:r>
                  <a:rPr lang="en-US" sz="3600">
                    <a:solidFill>
                      <a:srgbClr val="FFFFFF"/>
                    </a:solidFill>
                    <a:latin typeface="Pretendard SemiBold"/>
                    <a:cs typeface="Pretendard SemiBold"/>
                  </a:rPr>
                  <a:t> </a:t>
                </a:r>
                <a:r>
                  <a:rPr lang="en-US" altLang="ko-KR" sz="3600">
                    <a:solidFill>
                      <a:srgbClr val="FFFFFF"/>
                    </a:solidFill>
                    <a:latin typeface="Pretendard SemiBold"/>
                    <a:cs typeface="Pretendard SemiBold"/>
                  </a:rPr>
                  <a:t>Modeling</a:t>
                </a:r>
              </a:p>
            </p:txBody>
          </p:sp>
          <p:sp>
            <p:nvSpPr>
              <p:cNvPr id="20" name="Object 20"/>
              <p:cNvSpPr txBox="1"/>
              <p:nvPr/>
            </p:nvSpPr>
            <p:spPr>
              <a:xfrm>
                <a:off x="1847097" y="7884278"/>
                <a:ext cx="7198018" cy="638692"/>
              </a:xfrm>
              <a:prstGeom prst="rect">
                <a:avLst/>
              </a:prstGeom>
              <a:noFill/>
            </p:spPr>
            <p:txBody>
              <a:bodyPr wrap="square" anchor="t">
                <a:spAutoFit/>
              </a:bodyPr>
              <a:lstStyle/>
              <a:p>
                <a:pPr lvl="0">
                  <a:defRPr/>
                </a:pPr>
                <a:r>
                  <a:rPr lang="en-US" sz="3600">
                    <a:solidFill>
                      <a:srgbClr val="FFAABB"/>
                    </a:solidFill>
                    <a:latin typeface="Pretendard SemiBold"/>
                    <a:cs typeface="Pretendard SemiBold"/>
                  </a:rPr>
                  <a:t>0</a:t>
                </a:r>
                <a:r>
                  <a:rPr lang="en-US" altLang="ko-KR" sz="3600">
                    <a:solidFill>
                      <a:srgbClr val="FFAABB"/>
                    </a:solidFill>
                    <a:latin typeface="Pretendard SemiBold"/>
                    <a:cs typeface="Pretendard SemiBold"/>
                  </a:rPr>
                  <a:t>6</a:t>
                </a:r>
                <a:r>
                  <a:rPr lang="en-US" sz="3600">
                    <a:solidFill>
                      <a:srgbClr val="FFAABB"/>
                    </a:solidFill>
                    <a:latin typeface="Pretendard SemiBold"/>
                    <a:cs typeface="Pretendard SemiBold"/>
                  </a:rPr>
                  <a:t>.</a:t>
                </a:r>
                <a:r>
                  <a:rPr lang="en-US" sz="3600">
                    <a:solidFill>
                      <a:srgbClr val="FFFFFF"/>
                    </a:solidFill>
                    <a:latin typeface="Pretendard SemiBold"/>
                    <a:cs typeface="Pretendard SemiBold"/>
                  </a:rPr>
                  <a:t> </a:t>
                </a:r>
                <a:r>
                  <a:rPr lang="ko-KR" altLang="en-US" sz="3600">
                    <a:solidFill>
                      <a:srgbClr val="FFFFFF"/>
                    </a:solidFill>
                    <a:latin typeface="Pretendard SemiBold"/>
                    <a:cs typeface="Pretendard SemiBold"/>
                  </a:rPr>
                  <a:t>경진대회 </a:t>
                </a:r>
                <a:r>
                  <a:rPr lang="en-US" sz="3600">
                    <a:solidFill>
                      <a:srgbClr val="FFFFFF"/>
                    </a:solidFill>
                    <a:latin typeface="Pretendard SemiBold"/>
                    <a:cs typeface="Pretendard SemiBold"/>
                  </a:rPr>
                  <a:t>진행 소감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299591"/>
            <a:ext cx="18285714" cy="8028301"/>
            <a:chOff x="0" y="2299591"/>
            <a:chExt cx="18285714" cy="80283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2299591"/>
              <a:ext cx="18285714" cy="80283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09810" y="4081210"/>
            <a:ext cx="7066095" cy="2123296"/>
            <a:chOff x="5609810" y="4081210"/>
            <a:chExt cx="7066095" cy="212329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8386174" y="4081210"/>
              <a:ext cx="1513366" cy="793899"/>
              <a:chOff x="8386174" y="4081210"/>
              <a:chExt cx="1513366" cy="793899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8386174" y="4081210"/>
                <a:ext cx="1513366" cy="793899"/>
                <a:chOff x="8386174" y="4081210"/>
                <a:chExt cx="1513366" cy="793899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8386174" y="4081210"/>
                  <a:ext cx="1513366" cy="793899"/>
                </a:xfrm>
                <a:prstGeom prst="rect">
                  <a:avLst/>
                </a:prstGeom>
              </p:spPr>
            </p:pic>
          </p:grpSp>
          <p:sp>
            <p:nvSpPr>
              <p:cNvPr id="10" name="Object 10"/>
              <p:cNvSpPr txBox="1"/>
              <p:nvPr/>
            </p:nvSpPr>
            <p:spPr>
              <a:xfrm>
                <a:off x="8706556" y="4193714"/>
                <a:ext cx="872609" cy="576406"/>
              </a:xfrm>
              <a:prstGeom prst="rect">
                <a:avLst/>
              </a:prstGeom>
              <a:noFill/>
            </p:spPr>
            <p:txBody>
              <a:bodyPr wrap="square" anchor="t">
                <a:spAutoFit/>
              </a:bodyPr>
              <a:lstStyle/>
              <a:p>
                <a:pPr algn="ctr">
                  <a:defRPr/>
                </a:pPr>
                <a:r>
                  <a:rPr lang="en-US" sz="3200" b="1">
                    <a:solidFill>
                      <a:srgbClr val="A4A0F9"/>
                    </a:solidFill>
                    <a:latin typeface="Pretendard"/>
                    <a:cs typeface="Pretendard"/>
                  </a:rPr>
                  <a:t>04</a:t>
                </a:r>
                <a:endParaRPr lang="en-US"/>
              </a:p>
            </p:txBody>
          </p:sp>
        </p:grpSp>
        <p:sp>
          <p:nvSpPr>
            <p:cNvPr id="12" name="Object 12"/>
            <p:cNvSpPr txBox="1"/>
            <p:nvPr/>
          </p:nvSpPr>
          <p:spPr>
            <a:xfrm>
              <a:off x="3843286" y="5078286"/>
              <a:ext cx="10599144" cy="1063434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en-US" altLang="ko-KR" sz="6400" b="0" kern="0" spc="-200">
                  <a:solidFill>
                    <a:srgbClr val="FFFFFF"/>
                  </a:solidFill>
                  <a:latin typeface="Pretendard"/>
                  <a:cs typeface="Pretendard"/>
                </a:rPr>
                <a:t>Modeling</a:t>
              </a: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327952" y="9845248"/>
            <a:ext cx="8910144" cy="4207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www.fastcampus.co.kr</a:t>
            </a:r>
          </a:p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Copyright ⓒ FAST CAMPUS Corp. All Rights Reserved. 무단전재 및 재배포 금지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724082"/>
            <a:ext cx="18285714" cy="4594286"/>
            <a:chOff x="0" y="5724082"/>
            <a:chExt cx="18285714" cy="459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5724082"/>
              <a:ext cx="18285714" cy="459428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327952" y="9845248"/>
            <a:ext cx="8910144" cy="4207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www.fastcampus.co.kr</a:t>
            </a:r>
          </a:p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Copyright ⓒ FAST CAMPUS Corp. All Rights Reserved. 무단전재 및 재배포 금지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>
            <a:off x="479862" y="1310374"/>
            <a:ext cx="17237184" cy="64639"/>
            <a:chOff x="479862" y="1310374"/>
            <a:chExt cx="17237184" cy="646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79862" y="1310374"/>
              <a:ext cx="17237184" cy="6463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85800" y="1714500"/>
            <a:ext cx="13258800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3200" dirty="0">
                <a:solidFill>
                  <a:srgbClr val="FFFFFF"/>
                </a:solidFill>
                <a:latin typeface="Pretendard"/>
                <a:cs typeface="Pretendard"/>
              </a:rPr>
              <a:t>여러 모델을 사용해본 후 그 중 가장 성능이 좋았던 </a:t>
            </a:r>
            <a:r>
              <a:rPr lang="en-US" altLang="ko-KR" sz="3200" dirty="0" err="1">
                <a:solidFill>
                  <a:srgbClr val="FFFFFF"/>
                </a:solidFill>
                <a:latin typeface="Pretendard"/>
                <a:cs typeface="Pretendard"/>
              </a:rPr>
              <a:t>LGBMRegressor</a:t>
            </a:r>
            <a:r>
              <a:rPr lang="ko-KR" altLang="en-US" sz="3200" dirty="0">
                <a:solidFill>
                  <a:srgbClr val="FFFFFF"/>
                </a:solidFill>
                <a:latin typeface="Pretendard"/>
                <a:cs typeface="Pretendard"/>
              </a:rPr>
              <a:t>를 사용</a:t>
            </a:r>
            <a:r>
              <a:rPr lang="en-US" altLang="ko-KR" sz="3200" dirty="0">
                <a:solidFill>
                  <a:srgbClr val="FFFFFF"/>
                </a:solidFill>
                <a:latin typeface="Pretendard"/>
                <a:cs typeface="Pretendard"/>
              </a:rPr>
              <a:t>.</a:t>
            </a:r>
            <a:endParaRPr lang="en-US" sz="3200" dirty="0"/>
          </a:p>
        </p:txBody>
      </p:sp>
      <p:sp>
        <p:nvSpPr>
          <p:cNvPr id="10" name="Object 10"/>
          <p:cNvSpPr txBox="1"/>
          <p:nvPr/>
        </p:nvSpPr>
        <p:spPr>
          <a:xfrm>
            <a:off x="546114" y="624631"/>
            <a:ext cx="21790380" cy="54503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rgbClr val="FFFFFF"/>
                </a:solidFill>
                <a:latin typeface="Pretendard"/>
                <a:cs typeface="Pretendard"/>
              </a:rPr>
              <a:t>Model Select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31744D-3044-BFEB-65C3-00DC86081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094" y="2781300"/>
            <a:ext cx="8391525" cy="6657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724082"/>
            <a:ext cx="18285714" cy="4594286"/>
            <a:chOff x="0" y="5724082"/>
            <a:chExt cx="18285714" cy="459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5724082"/>
              <a:ext cx="18285714" cy="459428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327952" y="9845248"/>
            <a:ext cx="8910144" cy="4207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www.fastcampus.co.kr</a:t>
            </a:r>
          </a:p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Copyright ⓒ FAST CAMPUS Corp. All Rights Reserved. 무단전재 및 재배포 금지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>
            <a:off x="479862" y="1310374"/>
            <a:ext cx="17237184" cy="64639"/>
            <a:chOff x="479862" y="1310374"/>
            <a:chExt cx="17237184" cy="646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79862" y="1310374"/>
              <a:ext cx="17237184" cy="6463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85800" y="1790700"/>
            <a:ext cx="15773400" cy="58424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초반에는 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K-fold Cross Validation 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혹은 </a:t>
            </a:r>
            <a:r>
              <a:rPr lang="en-US" altLang="ko-KR" sz="2800" dirty="0">
                <a:solidFill>
                  <a:schemeClr val="bg1"/>
                </a:solidFill>
                <a:latin typeface="-apple-system"/>
              </a:rPr>
              <a:t>v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alidation set</a:t>
            </a:r>
            <a:r>
              <a:rPr lang="ko-KR" altLang="en-US" sz="2800" dirty="0">
                <a:solidFill>
                  <a:schemeClr val="bg1"/>
                </a:solidFill>
                <a:latin typeface="-apple-system"/>
              </a:rPr>
              <a:t> 랜덤 추출 등을 통해 학습 성능을 검증하였으나</a:t>
            </a:r>
            <a:r>
              <a:rPr lang="en-US" altLang="ko-KR" sz="2800" dirty="0">
                <a:solidFill>
                  <a:schemeClr val="bg1"/>
                </a:solidFill>
                <a:latin typeface="-apple-system"/>
              </a:rPr>
              <a:t>, 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신뢰할 수 있는 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Validation Set 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구축을 위해 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'</a:t>
            </a:r>
            <a:r>
              <a:rPr lang="ko-KR" altLang="en-US" sz="2800" b="0" i="0" dirty="0" err="1">
                <a:solidFill>
                  <a:schemeClr val="bg1"/>
                </a:solidFill>
                <a:effectLst/>
                <a:latin typeface="-apple-system"/>
              </a:rPr>
              <a:t>계약년월일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'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을 기준으로 최근 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20%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의 거래 데이터를 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Validation Set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으로 추출하였습니다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테스트 데이터가 학습데이터보다 미래의 데이터임을 반영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.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2800" dirty="0">
                <a:solidFill>
                  <a:schemeClr val="bg1"/>
                </a:solidFill>
              </a:rPr>
              <a:t>모델 학습 후 </a:t>
            </a:r>
            <a:r>
              <a:rPr lang="en-US" altLang="ko-KR" sz="2800" dirty="0">
                <a:solidFill>
                  <a:schemeClr val="bg1"/>
                </a:solidFill>
              </a:rPr>
              <a:t>validation set</a:t>
            </a:r>
            <a:r>
              <a:rPr lang="ko-KR" altLang="en-US" sz="2800" dirty="0">
                <a:solidFill>
                  <a:schemeClr val="bg1"/>
                </a:solidFill>
              </a:rPr>
              <a:t>의 </a:t>
            </a:r>
            <a:r>
              <a:rPr lang="ko-KR" altLang="en-US" sz="2800" dirty="0" err="1">
                <a:solidFill>
                  <a:schemeClr val="bg1"/>
                </a:solidFill>
              </a:rPr>
              <a:t>예측값을</a:t>
            </a:r>
            <a:r>
              <a:rPr lang="ko-KR" altLang="en-US" sz="2800" dirty="0">
                <a:solidFill>
                  <a:schemeClr val="bg1"/>
                </a:solidFill>
              </a:rPr>
              <a:t> 분석하여 </a:t>
            </a:r>
            <a:r>
              <a:rPr lang="ko-KR" altLang="en-US" sz="2800" dirty="0" err="1">
                <a:solidFill>
                  <a:schemeClr val="bg1"/>
                </a:solidFill>
              </a:rPr>
              <a:t>실거래가가</a:t>
            </a:r>
            <a:r>
              <a:rPr lang="ko-KR" altLang="en-US" sz="2800" dirty="0">
                <a:solidFill>
                  <a:schemeClr val="bg1"/>
                </a:solidFill>
              </a:rPr>
              <a:t> 높은 데이터에서 더 부정확한 예측을 하는 것을 확인</a:t>
            </a:r>
            <a:r>
              <a:rPr lang="en-US" altLang="ko-KR" sz="2800" dirty="0">
                <a:solidFill>
                  <a:schemeClr val="bg1"/>
                </a:solidFill>
              </a:rPr>
              <a:t>.  </a:t>
            </a:r>
            <a:r>
              <a:rPr lang="ko-KR" altLang="en-US" sz="2800" dirty="0">
                <a:solidFill>
                  <a:schemeClr val="bg1"/>
                </a:solidFill>
              </a:rPr>
              <a:t>이를 보완하기 위하여 두 가지 방법을 사용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2800" b="0" i="0" dirty="0" err="1">
                <a:solidFill>
                  <a:schemeClr val="bg1"/>
                </a:solidFill>
                <a:effectLst/>
                <a:latin typeface="-apple-system"/>
              </a:rPr>
              <a:t>실거래가가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 높은 데이터의 불균형에 따른 것으로 판단하여 거래가가 높은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(100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억 이상인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) 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데이터의 개수를 늘림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-apple-system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800" dirty="0">
                <a:solidFill>
                  <a:schemeClr val="bg1"/>
                </a:solidFill>
                <a:latin typeface="-apple-system"/>
              </a:rPr>
              <a:t>(Q1 – 1.5*IQR, Q3 + 1.5*IQR)</a:t>
            </a:r>
            <a:r>
              <a:rPr lang="ko-KR" altLang="en-US" sz="2800" dirty="0">
                <a:solidFill>
                  <a:schemeClr val="bg1"/>
                </a:solidFill>
                <a:latin typeface="-apple-system"/>
              </a:rPr>
              <a:t>을 기준으로 밖에 있는 데이터를 이상치로 판단하여 제거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114" y="624631"/>
            <a:ext cx="21790380" cy="54503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rgbClr val="FFFFFF"/>
                </a:solidFill>
                <a:latin typeface="Pretendard"/>
                <a:cs typeface="Pretendard"/>
              </a:rPr>
              <a:t>Various Models with Trial and Error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724082"/>
            <a:ext cx="18285714" cy="4594286"/>
            <a:chOff x="0" y="5724082"/>
            <a:chExt cx="18285714" cy="459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5724082"/>
              <a:ext cx="18285714" cy="459428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327952" y="9845248"/>
            <a:ext cx="8910144" cy="4207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www.fastcampus.co.kr</a:t>
            </a:r>
          </a:p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Copyright ⓒ FAST CAMPUS Corp. All Rights Reserved. 무단전재 및 재배포 금지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>
            <a:off x="479862" y="1310374"/>
            <a:ext cx="17237184" cy="64639"/>
            <a:chOff x="479862" y="1310374"/>
            <a:chExt cx="17237184" cy="646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79862" y="1310374"/>
              <a:ext cx="17237184" cy="6463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46114" y="624631"/>
            <a:ext cx="21790380" cy="54503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rgbClr val="FFFFFF"/>
                </a:solidFill>
                <a:latin typeface="Pretendard"/>
                <a:cs typeface="Pretendard"/>
              </a:rPr>
              <a:t>Hyperparameter Tuning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79B961-D0D0-2B30-3C51-263DF382BD27}"/>
              </a:ext>
            </a:extLst>
          </p:cNvPr>
          <p:cNvSpPr txBox="1"/>
          <p:nvPr/>
        </p:nvSpPr>
        <p:spPr>
          <a:xfrm>
            <a:off x="914400" y="1866900"/>
            <a:ext cx="15621000" cy="1314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0" i="0" dirty="0" err="1">
                <a:solidFill>
                  <a:schemeClr val="bg1"/>
                </a:solidFill>
                <a:effectLst/>
                <a:latin typeface="-apple-system"/>
              </a:rPr>
              <a:t>Optuna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를 사용해 최적의 파라미터 조합을 사용해 성능</a:t>
            </a:r>
            <a:endParaRPr lang="en-US" altLang="ko-KR" sz="28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이후 직접 값을 변경해가며 가장 좋은 성능을 보이는 값으로 설정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724082"/>
            <a:ext cx="18285714" cy="4594286"/>
            <a:chOff x="0" y="5724082"/>
            <a:chExt cx="18285714" cy="459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724082"/>
              <a:ext cx="18285714" cy="459428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327952" y="9845248"/>
            <a:ext cx="8910143" cy="5892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1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www.fastcampus.co.kr</a:t>
            </a:r>
          </a:p>
          <a:p>
            <a:pPr algn="r"/>
            <a:r>
              <a:rPr lang="en-US" sz="11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Copyright ⓒ FAST CAMPUS Corp. All Rights Reserved. 무단전재 및 재배포 금지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79862" y="1310374"/>
            <a:ext cx="17237184" cy="64639"/>
            <a:chOff x="479862" y="1310374"/>
            <a:chExt cx="17237184" cy="646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862" y="1310374"/>
              <a:ext cx="17237184" cy="6463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914400" y="1779034"/>
            <a:ext cx="14097000" cy="58390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 dirty="0">
                <a:solidFill>
                  <a:srgbClr val="FFFFFF"/>
                </a:solidFill>
                <a:latin typeface="Pretendard" pitchFamily="34" charset="0"/>
              </a:rPr>
              <a:t>전반적으로 모든 팀의 </a:t>
            </a:r>
            <a:r>
              <a:rPr lang="en-US" altLang="ko-KR" sz="2800" dirty="0">
                <a:solidFill>
                  <a:srgbClr val="FFFFFF"/>
                </a:solidFill>
                <a:latin typeface="Pretendard" pitchFamily="34" charset="0"/>
              </a:rPr>
              <a:t>public score</a:t>
            </a:r>
            <a:r>
              <a:rPr lang="ko-KR" altLang="en-US" sz="2800" dirty="0">
                <a:solidFill>
                  <a:srgbClr val="FFFFFF"/>
                </a:solidFill>
                <a:latin typeface="Pretendard" pitchFamily="34" charset="0"/>
              </a:rPr>
              <a:t>가 높은 편이다</a:t>
            </a:r>
            <a:r>
              <a:rPr lang="en-US" altLang="ko-KR" sz="2800" dirty="0">
                <a:solidFill>
                  <a:srgbClr val="FFFFFF"/>
                </a:solidFill>
                <a:latin typeface="Pretendard" pitchFamily="34" charset="0"/>
              </a:rPr>
              <a:t>. </a:t>
            </a:r>
            <a:r>
              <a:rPr lang="ko-KR" altLang="en-US" sz="2800" dirty="0">
                <a:solidFill>
                  <a:srgbClr val="FFFFFF"/>
                </a:solidFill>
                <a:latin typeface="Pretendard" pitchFamily="34" charset="0"/>
              </a:rPr>
              <a:t>이는 모델들이 </a:t>
            </a:r>
            <a:r>
              <a:rPr lang="en-US" altLang="ko-KR" sz="2800" dirty="0">
                <a:solidFill>
                  <a:srgbClr val="FFFFFF"/>
                </a:solidFill>
                <a:latin typeface="Pretendard" pitchFamily="34" charset="0"/>
              </a:rPr>
              <a:t>target </a:t>
            </a:r>
            <a:r>
              <a:rPr lang="ko-KR" altLang="en-US" sz="2800" dirty="0">
                <a:solidFill>
                  <a:srgbClr val="FFFFFF"/>
                </a:solidFill>
                <a:latin typeface="Pretendard" pitchFamily="34" charset="0"/>
              </a:rPr>
              <a:t>값의 이상치에서 부정확한 예측을 하고 있기  때문일 수 있다</a:t>
            </a:r>
            <a:r>
              <a:rPr lang="en-US" altLang="ko-KR" sz="2800" dirty="0">
                <a:solidFill>
                  <a:srgbClr val="FFFFFF"/>
                </a:solidFill>
                <a:latin typeface="Pretendard" pitchFamily="34" charset="0"/>
              </a:rPr>
              <a:t>. </a:t>
            </a:r>
            <a:r>
              <a:rPr lang="ko-KR" altLang="en-US" sz="2800" dirty="0">
                <a:solidFill>
                  <a:srgbClr val="FFFFFF"/>
                </a:solidFill>
                <a:latin typeface="Pretendard" pitchFamily="34" charset="0"/>
              </a:rPr>
              <a:t>이를 해결하기 위해서 </a:t>
            </a:r>
            <a:endParaRPr lang="en-US" altLang="ko-KR" sz="2800" dirty="0">
              <a:solidFill>
                <a:srgbClr val="FFFFFF"/>
              </a:solidFill>
              <a:latin typeface="Pretendard" pitchFamily="34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 dirty="0">
                <a:solidFill>
                  <a:srgbClr val="FFFFFF"/>
                </a:solidFill>
                <a:latin typeface="Pretendard" pitchFamily="34" charset="0"/>
              </a:rPr>
              <a:t>비싼 아파트를 잘 맞출 수 있는 변수 추가</a:t>
            </a:r>
            <a:r>
              <a:rPr lang="en-US" altLang="ko-KR" sz="2800" dirty="0">
                <a:solidFill>
                  <a:srgbClr val="FFFFFF"/>
                </a:solidFill>
                <a:latin typeface="Pretendard" pitchFamily="34" charset="0"/>
              </a:rPr>
              <a:t>,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 dirty="0">
                <a:solidFill>
                  <a:srgbClr val="FFFFFF"/>
                </a:solidFill>
                <a:latin typeface="Pretendard" pitchFamily="34" charset="0"/>
              </a:rPr>
              <a:t>이상치 처리</a:t>
            </a:r>
            <a:r>
              <a:rPr lang="en-US" altLang="ko-KR" sz="2800" dirty="0">
                <a:solidFill>
                  <a:srgbClr val="FFFFFF"/>
                </a:solidFill>
                <a:latin typeface="Pretendard" pitchFamily="34" charset="0"/>
              </a:rPr>
              <a:t>,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>
                <a:solidFill>
                  <a:srgbClr val="FFFFFF"/>
                </a:solidFill>
                <a:latin typeface="Pretendard" pitchFamily="34" charset="0"/>
              </a:rPr>
              <a:t>valid-split</a:t>
            </a:r>
            <a:r>
              <a:rPr lang="ko-KR" altLang="en-US" sz="2800" dirty="0">
                <a:solidFill>
                  <a:srgbClr val="FFFFFF"/>
                </a:solidFill>
                <a:latin typeface="Pretendard" pitchFamily="34" charset="0"/>
              </a:rPr>
              <a:t>을 교정</a:t>
            </a:r>
            <a:r>
              <a:rPr lang="en-US" altLang="ko-KR" sz="2800" dirty="0">
                <a:solidFill>
                  <a:srgbClr val="FFFFFF"/>
                </a:solidFill>
                <a:latin typeface="Pretendard" pitchFamily="34" charset="0"/>
              </a:rPr>
              <a:t>,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 dirty="0" err="1">
                <a:solidFill>
                  <a:srgbClr val="FFFFFF"/>
                </a:solidFill>
                <a:latin typeface="Pretendard" pitchFamily="34" charset="0"/>
              </a:rPr>
              <a:t>시계열적인</a:t>
            </a:r>
            <a:r>
              <a:rPr lang="ko-KR" altLang="en-US" sz="2800" dirty="0">
                <a:solidFill>
                  <a:srgbClr val="FFFFFF"/>
                </a:solidFill>
                <a:latin typeface="Pretendard" pitchFamily="34" charset="0"/>
              </a:rPr>
              <a:t> </a:t>
            </a:r>
            <a:r>
              <a:rPr lang="ko-KR" altLang="en-US" sz="2800" dirty="0" err="1">
                <a:solidFill>
                  <a:srgbClr val="FFFFFF"/>
                </a:solidFill>
                <a:latin typeface="Pretendard" pitchFamily="34" charset="0"/>
              </a:rPr>
              <a:t>피쳐</a:t>
            </a:r>
            <a:r>
              <a:rPr lang="ko-KR" altLang="en-US" sz="2800" dirty="0">
                <a:solidFill>
                  <a:srgbClr val="FFFFFF"/>
                </a:solidFill>
                <a:latin typeface="Pretendard" pitchFamily="34" charset="0"/>
              </a:rPr>
              <a:t> 추가 </a:t>
            </a:r>
            <a:endParaRPr lang="en-US" altLang="ko-KR" sz="2800" dirty="0">
              <a:solidFill>
                <a:srgbClr val="FFFFFF"/>
              </a:solidFill>
              <a:latin typeface="Pretendard" pitchFamily="34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2800" dirty="0">
                <a:solidFill>
                  <a:srgbClr val="FFFFFF"/>
                </a:solidFill>
                <a:latin typeface="Pretendard" pitchFamily="34" charset="0"/>
              </a:rPr>
              <a:t>등을 시도해 볼 수 있다</a:t>
            </a:r>
            <a:r>
              <a:rPr lang="en-US" altLang="ko-KR" sz="2800" dirty="0">
                <a:solidFill>
                  <a:srgbClr val="FFFFFF"/>
                </a:solidFill>
                <a:latin typeface="Pretendard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 dirty="0">
                <a:solidFill>
                  <a:srgbClr val="FFFFFF"/>
                </a:solidFill>
                <a:latin typeface="Pretendard" pitchFamily="34" charset="0"/>
              </a:rPr>
              <a:t>모델에 변수를 너무 많이 추가하면 과적합을 야기할 수도 있다</a:t>
            </a:r>
            <a:r>
              <a:rPr lang="en-US" altLang="ko-KR" sz="2800" dirty="0">
                <a:solidFill>
                  <a:srgbClr val="FFFFFF"/>
                </a:solidFill>
                <a:latin typeface="Pretendard" pitchFamily="34" charset="0"/>
              </a:rPr>
              <a:t>. </a:t>
            </a:r>
            <a:r>
              <a:rPr lang="ko-KR" altLang="en-US" sz="2800" dirty="0">
                <a:solidFill>
                  <a:srgbClr val="FFFFFF"/>
                </a:solidFill>
                <a:latin typeface="Pretendard" pitchFamily="34" charset="0"/>
              </a:rPr>
              <a:t>이를 방지하기 위해서 </a:t>
            </a:r>
            <a:r>
              <a:rPr lang="en-US" altLang="ko-KR" sz="2800" dirty="0">
                <a:solidFill>
                  <a:srgbClr val="FFFFFF"/>
                </a:solidFill>
                <a:latin typeface="Pretendard" pitchFamily="34" charset="0"/>
              </a:rPr>
              <a:t>feature importance</a:t>
            </a:r>
            <a:r>
              <a:rPr lang="ko-KR" altLang="en-US" sz="2800" dirty="0">
                <a:solidFill>
                  <a:srgbClr val="FFFFFF"/>
                </a:solidFill>
                <a:latin typeface="Pretendard" pitchFamily="34" charset="0"/>
              </a:rPr>
              <a:t>등을 참고하여 변수의 수를 줄여볼 수 있다</a:t>
            </a:r>
            <a:r>
              <a:rPr lang="en-US" altLang="ko-KR" sz="2800" dirty="0">
                <a:solidFill>
                  <a:srgbClr val="FFFFFF"/>
                </a:solidFill>
                <a:latin typeface="Pretendard" pitchFamily="34" charset="0"/>
              </a:rPr>
              <a:t>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68198" y="624631"/>
            <a:ext cx="21790381" cy="7916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강사님께 받은 피드백 및 의견을 정리해주세요.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299591"/>
            <a:ext cx="18285714" cy="8028301"/>
            <a:chOff x="0" y="2299591"/>
            <a:chExt cx="18285714" cy="80283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2299591"/>
              <a:ext cx="18285714" cy="80283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09810" y="4081210"/>
            <a:ext cx="7066095" cy="2123296"/>
            <a:chOff x="5609810" y="4081210"/>
            <a:chExt cx="7066095" cy="212329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8386174" y="4081210"/>
              <a:ext cx="1513366" cy="793899"/>
              <a:chOff x="8386174" y="4081210"/>
              <a:chExt cx="1513366" cy="793899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8386174" y="4081210"/>
                <a:ext cx="1513366" cy="793899"/>
                <a:chOff x="8386174" y="4081210"/>
                <a:chExt cx="1513366" cy="793899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8386174" y="4081210"/>
                  <a:ext cx="1513366" cy="793899"/>
                </a:xfrm>
                <a:prstGeom prst="rect">
                  <a:avLst/>
                </a:prstGeom>
              </p:spPr>
            </p:pic>
          </p:grpSp>
          <p:sp>
            <p:nvSpPr>
              <p:cNvPr id="10" name="Object 10"/>
              <p:cNvSpPr txBox="1"/>
              <p:nvPr/>
            </p:nvSpPr>
            <p:spPr>
              <a:xfrm>
                <a:off x="8706556" y="4193714"/>
                <a:ext cx="872609" cy="576406"/>
              </a:xfrm>
              <a:prstGeom prst="rect">
                <a:avLst/>
              </a:prstGeom>
              <a:noFill/>
            </p:spPr>
            <p:txBody>
              <a:bodyPr wrap="square" anchor="t">
                <a:spAutoFit/>
              </a:bodyPr>
              <a:lstStyle/>
              <a:p>
                <a:pPr algn="ctr">
                  <a:defRPr/>
                </a:pPr>
                <a:r>
                  <a:rPr lang="en-US" sz="3200" b="1">
                    <a:solidFill>
                      <a:srgbClr val="A4A0F9"/>
                    </a:solidFill>
                    <a:latin typeface="Pretendard"/>
                    <a:cs typeface="Pretendard"/>
                  </a:rPr>
                  <a:t>05</a:t>
                </a:r>
                <a:endParaRPr lang="en-US"/>
              </a:p>
            </p:txBody>
          </p:sp>
        </p:grpSp>
        <p:sp>
          <p:nvSpPr>
            <p:cNvPr id="12" name="Object 12"/>
            <p:cNvSpPr txBox="1"/>
            <p:nvPr/>
          </p:nvSpPr>
          <p:spPr>
            <a:xfrm>
              <a:off x="3843286" y="5078286"/>
              <a:ext cx="10599144" cy="1063434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en-US" sz="6400" b="0" kern="0" spc="-200">
                  <a:solidFill>
                    <a:srgbClr val="FFFFFF"/>
                  </a:solidFill>
                  <a:latin typeface="Pretendard"/>
                  <a:cs typeface="Pretendard"/>
                </a:rPr>
                <a:t>결</a:t>
              </a:r>
              <a:r>
                <a:rPr lang="ko-KR" altLang="en-US" sz="6400" b="0" kern="0" spc="-200">
                  <a:solidFill>
                    <a:srgbClr val="FFFFFF"/>
                  </a:solidFill>
                  <a:latin typeface="Pretendard"/>
                  <a:cs typeface="Pretendard"/>
                </a:rPr>
                <a:t>과</a:t>
              </a: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327952" y="9845248"/>
            <a:ext cx="8910144" cy="4207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www.fastcampus.co.kr</a:t>
            </a:r>
          </a:p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Copyright ⓒ FAST CAMPUS Corp. All Rights Reserved. 무단전재 및 재배포 금지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724082"/>
            <a:ext cx="18285714" cy="4594286"/>
            <a:chOff x="0" y="5724082"/>
            <a:chExt cx="18285714" cy="459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5724082"/>
              <a:ext cx="18285714" cy="459428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327952" y="9845248"/>
            <a:ext cx="8910144" cy="4207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www.fastcampus.co.kr</a:t>
            </a:r>
          </a:p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Copyright ⓒ FAST CAMPUS Corp. All Rights Reserved. 무단전재 및 재배포 금지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>
            <a:off x="479862" y="1310374"/>
            <a:ext cx="17237184" cy="64639"/>
            <a:chOff x="479862" y="1310374"/>
            <a:chExt cx="17237184" cy="646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79862" y="1310374"/>
              <a:ext cx="17237184" cy="6463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85800" y="1834889"/>
            <a:ext cx="5288914" cy="5232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2800" b="1" dirty="0">
                <a:solidFill>
                  <a:srgbClr val="FFFFFF"/>
                </a:solidFill>
                <a:latin typeface="Pretendard"/>
                <a:cs typeface="Pretendard"/>
              </a:rPr>
              <a:t>최종 점수는 </a:t>
            </a:r>
            <a:r>
              <a:rPr lang="en-US" altLang="ko-KR" sz="2800" b="1" dirty="0">
                <a:solidFill>
                  <a:srgbClr val="FFFFFF"/>
                </a:solidFill>
                <a:latin typeface="Pretendard"/>
                <a:cs typeface="Pretendard"/>
              </a:rPr>
              <a:t>96538.2074</a:t>
            </a:r>
            <a:endParaRPr lang="en-US" sz="2800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68198" y="624631"/>
            <a:ext cx="21790380" cy="54503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3000">
                <a:solidFill>
                  <a:srgbClr val="FFFFFF"/>
                </a:solidFill>
                <a:latin typeface="Pretendard"/>
                <a:cs typeface="Pretendard"/>
              </a:rPr>
              <a:t>최종 순위 및 평가지표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2186DF-D5FB-F4AC-F7B6-31154761F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657" y="2846976"/>
            <a:ext cx="13106400" cy="5343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D78793-2301-A40D-146D-C336C91D393D}"/>
              </a:ext>
            </a:extLst>
          </p:cNvPr>
          <p:cNvSpPr txBox="1"/>
          <p:nvPr/>
        </p:nvSpPr>
        <p:spPr>
          <a:xfrm>
            <a:off x="2589657" y="8234729"/>
            <a:ext cx="1117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https://next.stages.ai/competitions/276/leaderboard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299591"/>
            <a:ext cx="18285714" cy="8028301"/>
            <a:chOff x="0" y="2299591"/>
            <a:chExt cx="18285714" cy="80283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299591"/>
              <a:ext cx="18285714" cy="80283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09810" y="4081210"/>
            <a:ext cx="7066095" cy="2123296"/>
            <a:chOff x="5609810" y="4081210"/>
            <a:chExt cx="7066095" cy="212329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8386174" y="4081210"/>
              <a:ext cx="1513366" cy="793899"/>
              <a:chOff x="8386174" y="4081210"/>
              <a:chExt cx="1513366" cy="793899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8386174" y="4081210"/>
                <a:ext cx="1513366" cy="793899"/>
                <a:chOff x="8386174" y="4081210"/>
                <a:chExt cx="1513366" cy="793899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8386174" y="4081210"/>
                  <a:ext cx="1513366" cy="793899"/>
                </a:xfrm>
                <a:prstGeom prst="rect">
                  <a:avLst/>
                </a:prstGeom>
              </p:spPr>
            </p:pic>
          </p:grpSp>
          <p:sp>
            <p:nvSpPr>
              <p:cNvPr id="10" name="Object 10"/>
              <p:cNvSpPr txBox="1"/>
              <p:nvPr/>
            </p:nvSpPr>
            <p:spPr>
              <a:xfrm>
                <a:off x="8706556" y="4193714"/>
                <a:ext cx="872609" cy="8506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rgbClr val="A4A0F9"/>
                    </a:solidFill>
                    <a:latin typeface="Pretendard" pitchFamily="34" charset="0"/>
                    <a:cs typeface="Pretendard" pitchFamily="34" charset="0"/>
                  </a:rPr>
                  <a:t>06</a:t>
                </a:r>
                <a:endParaRPr lang="en-US" dirty="0"/>
              </a:p>
            </p:txBody>
          </p:sp>
        </p:grpSp>
        <p:sp>
          <p:nvSpPr>
            <p:cNvPr id="12" name="Object 12"/>
            <p:cNvSpPr txBox="1"/>
            <p:nvPr/>
          </p:nvSpPr>
          <p:spPr>
            <a:xfrm>
              <a:off x="3843286" y="5078286"/>
              <a:ext cx="10599143" cy="1689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6400" dirty="0">
                  <a:solidFill>
                    <a:srgbClr val="FFFFFF"/>
                  </a:solidFill>
                  <a:latin typeface="Pretendard" pitchFamily="34" charset="0"/>
                  <a:cs typeface="Pretendard" pitchFamily="34" charset="0"/>
                </a:rPr>
                <a:t>그룹 스터디 진행 소감</a:t>
              </a:r>
              <a:endParaRPr lang="en-US" dirty="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327952" y="9845248"/>
            <a:ext cx="8910143" cy="5892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1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www.fastcampus.co.kr</a:t>
            </a:r>
          </a:p>
          <a:p>
            <a:pPr algn="r"/>
            <a:r>
              <a:rPr lang="en-US" sz="11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Copyright ⓒ FAST CAMPUS Corp. All Rights Reserved. 무단전재 및 재배포 금지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724082"/>
            <a:ext cx="18285714" cy="4594286"/>
            <a:chOff x="0" y="5724082"/>
            <a:chExt cx="18285714" cy="459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724082"/>
              <a:ext cx="18285714" cy="459428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327952" y="9845248"/>
            <a:ext cx="8910143" cy="5892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1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www.fastcampus.co.kr</a:t>
            </a:r>
          </a:p>
          <a:p>
            <a:pPr algn="r"/>
            <a:r>
              <a:rPr lang="en-US" sz="11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Copyright ⓒ FAST CAMPUS Corp. All Rights Reserved. 무단전재 및 재배포 금지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79862" y="1310374"/>
            <a:ext cx="17237184" cy="64639"/>
            <a:chOff x="479862" y="1310374"/>
            <a:chExt cx="17237184" cy="646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862" y="1310374"/>
              <a:ext cx="17237184" cy="6463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85800" y="1737774"/>
            <a:ext cx="15925800" cy="45463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</a:rPr>
              <a:t>김형수</a:t>
            </a:r>
            <a:r>
              <a:rPr lang="en-US" altLang="ko-KR" sz="2800" dirty="0">
                <a:solidFill>
                  <a:schemeClr val="bg1"/>
                </a:solidFill>
              </a:rPr>
              <a:t>: 2</a:t>
            </a:r>
            <a:r>
              <a:rPr lang="ko-KR" altLang="en-US" sz="2800" dirty="0">
                <a:solidFill>
                  <a:schemeClr val="bg1"/>
                </a:solidFill>
              </a:rPr>
              <a:t>주 동안 대회를 진행하면서 모델의 성능을 높이기 위해 다양한 시도를 해볼 수 있었습니다</a:t>
            </a:r>
            <a:r>
              <a:rPr lang="en-US" altLang="ko-KR" sz="2800" dirty="0">
                <a:solidFill>
                  <a:schemeClr val="bg1"/>
                </a:solidFill>
              </a:rPr>
              <a:t>. </a:t>
            </a:r>
            <a:r>
              <a:rPr lang="ko-KR" altLang="en-US" sz="2800" dirty="0">
                <a:solidFill>
                  <a:schemeClr val="bg1"/>
                </a:solidFill>
              </a:rPr>
              <a:t>다양한 시도가 항상 성능 향상으로 이어지지는 않았지만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solidFill>
                  <a:schemeClr val="bg1"/>
                </a:solidFill>
              </a:rPr>
              <a:t>대회 진행의 감을 익힐 수 있는 좋은 기회였습니다</a:t>
            </a:r>
            <a:r>
              <a:rPr lang="en-US" altLang="ko-KR" sz="2800" dirty="0">
                <a:solidFill>
                  <a:schemeClr val="bg1"/>
                </a:solidFill>
              </a:rPr>
              <a:t>. </a:t>
            </a:r>
            <a:r>
              <a:rPr lang="ko-KR" altLang="en-US" sz="2800" dirty="0">
                <a:solidFill>
                  <a:schemeClr val="bg1"/>
                </a:solidFill>
              </a:rPr>
              <a:t> </a:t>
            </a:r>
            <a:endParaRPr lang="en-US" altLang="ko-KR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err="1">
                <a:solidFill>
                  <a:schemeClr val="bg1"/>
                </a:solidFill>
              </a:rPr>
              <a:t>장은혁</a:t>
            </a:r>
            <a:r>
              <a:rPr lang="en-US" altLang="ko-KR" sz="2800" dirty="0">
                <a:solidFill>
                  <a:schemeClr val="bg1"/>
                </a:solidFill>
              </a:rPr>
              <a:t>: 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Slack-Lato"/>
              </a:rPr>
              <a:t>사실 이번이 저에게 있어서는 두 번째 대회라 그래도 조금은 익숙해질 줄 알았는데 도메인 지식 부족이나 피처 엔지니어링 등과 같은 </a:t>
            </a:r>
            <a:r>
              <a:rPr lang="ko-KR" altLang="en-US" sz="2800" b="0" i="0" dirty="0" err="1">
                <a:solidFill>
                  <a:schemeClr val="bg1"/>
                </a:solidFill>
                <a:effectLst/>
                <a:latin typeface="Slack-Lato"/>
              </a:rPr>
              <a:t>부분들에서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Slack-Lato"/>
              </a:rPr>
              <a:t> 부족한 부분들이 많았던 것 같습니다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Slack-Lato"/>
              </a:rPr>
              <a:t>.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Slack-Lato"/>
              </a:rPr>
              <a:t>대회를 진행하며 부족하다고 느꼈던 부분들은 더 공부하여 다음 대회 때는 좋은 결과 내볼 수 있도록 노력해보고 싶습니다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Slack-Lato"/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8198" y="624631"/>
            <a:ext cx="21790381" cy="7916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그룹 스터디 진행 소감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9333" y="3629524"/>
            <a:ext cx="10235965" cy="20350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600" dirty="0">
                <a:solidFill>
                  <a:srgbClr val="FFFFFF"/>
                </a:solidFill>
                <a:latin typeface="Noto Sans JP" pitchFamily="34" charset="0"/>
                <a:cs typeface="Noto Sans JP" pitchFamily="34" charset="0"/>
              </a:rPr>
              <a:t>Q&amp;A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207901" y="5095238"/>
            <a:ext cx="1224229" cy="47619"/>
            <a:chOff x="1207901" y="5095238"/>
            <a:chExt cx="1224229" cy="476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207901" y="5095238"/>
              <a:ext cx="1224229" cy="47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5686857"/>
            <a:ext cx="18285714" cy="4598857"/>
            <a:chOff x="0" y="5686857"/>
            <a:chExt cx="18285714" cy="45988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686857"/>
              <a:ext cx="18285714" cy="459885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9327952" y="9845248"/>
            <a:ext cx="8910143" cy="5892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100" dirty="0">
                <a:solidFill>
                  <a:srgbClr val="F8FFFF"/>
                </a:solidFill>
                <a:latin typeface="Pretendard Light" pitchFamily="34" charset="0"/>
                <a:cs typeface="Pretendard Light" pitchFamily="34" charset="0"/>
              </a:rPr>
              <a:t>www.fastcampus.co.kr</a:t>
            </a:r>
          </a:p>
          <a:p>
            <a:pPr algn="r"/>
            <a:r>
              <a:rPr lang="en-US" sz="1100" dirty="0">
                <a:solidFill>
                  <a:srgbClr val="F8FFFF"/>
                </a:solidFill>
                <a:latin typeface="Pretendard Light" pitchFamily="34" charset="0"/>
                <a:cs typeface="Pretendard Light" pitchFamily="34" charset="0"/>
              </a:rPr>
              <a:t>Copyright ⓒ FAST CAMPUS Corp. All Rights Reserved. 무단전재 및 재배포 금지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299591"/>
            <a:ext cx="18285714" cy="8028301"/>
            <a:chOff x="0" y="2299591"/>
            <a:chExt cx="18285714" cy="80283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299591"/>
              <a:ext cx="18285714" cy="80283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09810" y="4081210"/>
            <a:ext cx="7066095" cy="2123296"/>
            <a:chOff x="5609810" y="4081210"/>
            <a:chExt cx="7066095" cy="212329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8386174" y="4081210"/>
              <a:ext cx="1513366" cy="793899"/>
              <a:chOff x="8386174" y="4081210"/>
              <a:chExt cx="1513366" cy="793899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8386174" y="4081210"/>
                <a:ext cx="1513366" cy="793899"/>
                <a:chOff x="8386174" y="4081210"/>
                <a:chExt cx="1513366" cy="793899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8386174" y="4081210"/>
                  <a:ext cx="1513366" cy="793899"/>
                </a:xfrm>
                <a:prstGeom prst="rect">
                  <a:avLst/>
                </a:prstGeom>
              </p:spPr>
            </p:pic>
          </p:grpSp>
          <p:sp>
            <p:nvSpPr>
              <p:cNvPr id="10" name="Object 10"/>
              <p:cNvSpPr txBox="1"/>
              <p:nvPr/>
            </p:nvSpPr>
            <p:spPr>
              <a:xfrm>
                <a:off x="8706556" y="4193712"/>
                <a:ext cx="872609" cy="84624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rgbClr val="A4A0F9"/>
                    </a:solidFill>
                    <a:latin typeface="Pretendard" pitchFamily="34" charset="0"/>
                    <a:cs typeface="Pretendard" pitchFamily="34" charset="0"/>
                  </a:rPr>
                  <a:t>01</a:t>
                </a:r>
                <a:endParaRPr lang="en-US" dirty="0"/>
              </a:p>
            </p:txBody>
          </p:sp>
        </p:grpSp>
        <p:sp>
          <p:nvSpPr>
            <p:cNvPr id="12" name="Object 12"/>
            <p:cNvSpPr txBox="1"/>
            <p:nvPr/>
          </p:nvSpPr>
          <p:spPr>
            <a:xfrm>
              <a:off x="3843286" y="5078286"/>
              <a:ext cx="10599143" cy="1689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6400" kern="0" spc="-200" dirty="0">
                  <a:solidFill>
                    <a:srgbClr val="FFFFFF"/>
                  </a:solidFill>
                  <a:latin typeface="Pretendard" pitchFamily="34" charset="0"/>
                  <a:cs typeface="Pretendard" pitchFamily="34" charset="0"/>
                </a:rPr>
                <a:t>팀원 소개</a:t>
              </a:r>
              <a:endParaRPr lang="en-US" dirty="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327952" y="9845248"/>
            <a:ext cx="8910143" cy="5892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1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www.fastcampus.co.kr</a:t>
            </a:r>
          </a:p>
          <a:p>
            <a:pPr algn="r"/>
            <a:r>
              <a:rPr lang="en-US" sz="11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Copyright ⓒ FAST CAMPUS Corp. All Rights Reserved. 무단전재 및 재배포 금지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686857"/>
            <a:ext cx="18285714" cy="4598857"/>
            <a:chOff x="0" y="5686857"/>
            <a:chExt cx="18285714" cy="4598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686857"/>
              <a:ext cx="18285714" cy="459885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79333" y="3629524"/>
            <a:ext cx="10235965" cy="19416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3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감사합니다.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07901" y="5095238"/>
            <a:ext cx="1224229" cy="47619"/>
            <a:chOff x="1207901" y="5095238"/>
            <a:chExt cx="1224229" cy="4761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207901" y="5095238"/>
              <a:ext cx="1224229" cy="47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724082"/>
            <a:ext cx="18285714" cy="4594286"/>
            <a:chOff x="0" y="5724082"/>
            <a:chExt cx="18285714" cy="459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724082"/>
              <a:ext cx="18285714" cy="459428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327952" y="9845248"/>
            <a:ext cx="8910143" cy="5892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1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www.fastcampus.co.kr</a:t>
            </a:r>
          </a:p>
          <a:p>
            <a:pPr algn="r"/>
            <a:r>
              <a:rPr lang="en-US" sz="11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Copyright ⓒ FAST CAMPUS Corp. All Rights Reserved. 무단전재 및 재배포 금지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79862" y="1310374"/>
            <a:ext cx="17237184" cy="64639"/>
            <a:chOff x="479862" y="1310374"/>
            <a:chExt cx="17237184" cy="646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862" y="1310374"/>
              <a:ext cx="17237184" cy="6463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46115" y="624631"/>
            <a:ext cx="21790381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 err="1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팀원</a:t>
            </a:r>
            <a:r>
              <a:rPr lang="en-US" sz="30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소개</a:t>
            </a:r>
            <a:endParaRPr 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349A1BE-E41F-91D0-C4B8-449156BC1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539051"/>
              </p:ext>
            </p:extLst>
          </p:nvPr>
        </p:nvGraphicFramePr>
        <p:xfrm>
          <a:off x="762000" y="1790698"/>
          <a:ext cx="15087600" cy="769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3314">
                  <a:extLst>
                    <a:ext uri="{9D8B030D-6E8A-4147-A177-3AD203B41FA5}">
                      <a16:colId xmlns:a16="http://schemas.microsoft.com/office/drawing/2014/main" val="2092343604"/>
                    </a:ext>
                  </a:extLst>
                </a:gridCol>
                <a:gridCol w="11974286">
                  <a:extLst>
                    <a:ext uri="{9D8B030D-6E8A-4147-A177-3AD203B41FA5}">
                      <a16:colId xmlns:a16="http://schemas.microsoft.com/office/drawing/2014/main" val="1215586987"/>
                    </a:ext>
                  </a:extLst>
                </a:gridCol>
              </a:tblGrid>
              <a:tr h="8819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/>
                        <a:t>팀원 이름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600" dirty="0"/>
                        <a:t>역할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822492"/>
                  </a:ext>
                </a:extLst>
              </a:tr>
              <a:tr h="11357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>
                          <a:solidFill>
                            <a:schemeClr val="bg1"/>
                          </a:solidFill>
                        </a:rPr>
                        <a:t>김창희</a:t>
                      </a:r>
                      <a:endParaRPr lang="ko-KR" altLang="en-US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>
                          <a:solidFill>
                            <a:schemeClr val="bg1"/>
                          </a:solidFill>
                        </a:rPr>
                        <a:t>데이터 </a:t>
                      </a:r>
                      <a:r>
                        <a:rPr lang="ko-KR" altLang="en-US" sz="3600" dirty="0" err="1">
                          <a:solidFill>
                            <a:schemeClr val="bg1"/>
                          </a:solidFill>
                        </a:rPr>
                        <a:t>전처리</a:t>
                      </a:r>
                      <a:r>
                        <a:rPr lang="en-US" altLang="ko-KR" sz="3600" dirty="0">
                          <a:solidFill>
                            <a:schemeClr val="bg1"/>
                          </a:solidFill>
                        </a:rPr>
                        <a:t>, EDA, </a:t>
                      </a:r>
                      <a:r>
                        <a:rPr lang="ko-KR" altLang="en-US" sz="3600" dirty="0">
                          <a:solidFill>
                            <a:schemeClr val="bg1"/>
                          </a:solidFill>
                        </a:rPr>
                        <a:t>모델링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19048"/>
                  </a:ext>
                </a:extLst>
              </a:tr>
              <a:tr h="11357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 dirty="0">
                          <a:solidFill>
                            <a:schemeClr val="bg1"/>
                          </a:solidFill>
                        </a:rPr>
                        <a:t>김형수</a:t>
                      </a:r>
                      <a:endParaRPr lang="en-US" altLang="ko-KR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 dirty="0">
                          <a:solidFill>
                            <a:schemeClr val="bg1"/>
                          </a:solidFill>
                        </a:rPr>
                        <a:t>데이터 </a:t>
                      </a:r>
                      <a:r>
                        <a:rPr lang="ko-KR" altLang="en-US" sz="3600" dirty="0" err="1">
                          <a:solidFill>
                            <a:schemeClr val="bg1"/>
                          </a:solidFill>
                        </a:rPr>
                        <a:t>전처리</a:t>
                      </a:r>
                      <a:r>
                        <a:rPr lang="en-US" altLang="ko-KR" sz="3600" dirty="0">
                          <a:solidFill>
                            <a:schemeClr val="bg1"/>
                          </a:solidFill>
                        </a:rPr>
                        <a:t>, EDA, </a:t>
                      </a:r>
                      <a:r>
                        <a:rPr lang="ko-KR" altLang="en-US" sz="3600" dirty="0">
                          <a:solidFill>
                            <a:schemeClr val="bg1"/>
                          </a:solidFill>
                        </a:rPr>
                        <a:t>모델링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39069"/>
                  </a:ext>
                </a:extLst>
              </a:tr>
              <a:tr h="11357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>
                          <a:solidFill>
                            <a:schemeClr val="bg1"/>
                          </a:solidFill>
                        </a:rPr>
                        <a:t>윤수인</a:t>
                      </a:r>
                      <a:endParaRPr lang="ko-KR" altLang="en-US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 dirty="0">
                          <a:solidFill>
                            <a:schemeClr val="bg1"/>
                          </a:solidFill>
                        </a:rPr>
                        <a:t>데이터 </a:t>
                      </a:r>
                      <a:r>
                        <a:rPr lang="ko-KR" altLang="en-US" sz="3600" dirty="0" err="1">
                          <a:solidFill>
                            <a:schemeClr val="bg1"/>
                          </a:solidFill>
                        </a:rPr>
                        <a:t>전처리</a:t>
                      </a:r>
                      <a:r>
                        <a:rPr lang="en-US" altLang="ko-KR" sz="3600" dirty="0">
                          <a:solidFill>
                            <a:schemeClr val="bg1"/>
                          </a:solidFill>
                        </a:rPr>
                        <a:t>, EDA</a:t>
                      </a:r>
                      <a:endParaRPr lang="ko-KR" alt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186329"/>
                  </a:ext>
                </a:extLst>
              </a:tr>
              <a:tr h="11357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>
                          <a:solidFill>
                            <a:schemeClr val="bg1"/>
                          </a:solidFill>
                        </a:rPr>
                        <a:t>이소영</a:t>
                      </a:r>
                      <a:endParaRPr lang="ko-KR" altLang="en-US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 dirty="0">
                          <a:solidFill>
                            <a:schemeClr val="bg1"/>
                          </a:solidFill>
                        </a:rPr>
                        <a:t>데이터 </a:t>
                      </a:r>
                      <a:r>
                        <a:rPr lang="ko-KR" altLang="en-US" sz="3600" dirty="0" err="1">
                          <a:solidFill>
                            <a:schemeClr val="bg1"/>
                          </a:solidFill>
                        </a:rPr>
                        <a:t>전처리</a:t>
                      </a:r>
                      <a:r>
                        <a:rPr lang="en-US" altLang="ko-KR" sz="3600" dirty="0">
                          <a:solidFill>
                            <a:schemeClr val="bg1"/>
                          </a:solidFill>
                        </a:rPr>
                        <a:t>, EDA, </a:t>
                      </a:r>
                      <a:r>
                        <a:rPr lang="ko-KR" altLang="en-US" sz="3600" dirty="0">
                          <a:solidFill>
                            <a:schemeClr val="bg1"/>
                          </a:solidFill>
                        </a:rPr>
                        <a:t>모델링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6941146"/>
                  </a:ext>
                </a:extLst>
              </a:tr>
              <a:tr h="11357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 err="1">
                          <a:solidFill>
                            <a:schemeClr val="bg1"/>
                          </a:solidFill>
                        </a:rPr>
                        <a:t>장은혁</a:t>
                      </a:r>
                      <a:endParaRPr lang="ko-KR" altLang="en-US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 dirty="0">
                          <a:solidFill>
                            <a:schemeClr val="bg1"/>
                          </a:solidFill>
                        </a:rPr>
                        <a:t>데이터 </a:t>
                      </a:r>
                      <a:r>
                        <a:rPr lang="ko-KR" altLang="en-US" sz="3600" dirty="0" err="1">
                          <a:solidFill>
                            <a:schemeClr val="bg1"/>
                          </a:solidFill>
                        </a:rPr>
                        <a:t>전처리</a:t>
                      </a:r>
                      <a:r>
                        <a:rPr lang="en-US" altLang="ko-KR" sz="3600" dirty="0">
                          <a:solidFill>
                            <a:schemeClr val="bg1"/>
                          </a:solidFill>
                        </a:rPr>
                        <a:t>, EDA</a:t>
                      </a:r>
                      <a:endParaRPr lang="ko-KR" alt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700672"/>
                  </a:ext>
                </a:extLst>
              </a:tr>
              <a:tr h="11357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 err="1">
                          <a:solidFill>
                            <a:schemeClr val="bg1"/>
                          </a:solidFill>
                        </a:rPr>
                        <a:t>장준규</a:t>
                      </a:r>
                      <a:endParaRPr lang="ko-KR" altLang="en-US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 dirty="0">
                          <a:solidFill>
                            <a:schemeClr val="bg1"/>
                          </a:solidFill>
                        </a:rPr>
                        <a:t>데이터 </a:t>
                      </a:r>
                      <a:r>
                        <a:rPr lang="ko-KR" altLang="en-US" sz="3600" dirty="0" err="1">
                          <a:solidFill>
                            <a:schemeClr val="bg1"/>
                          </a:solidFill>
                        </a:rPr>
                        <a:t>전처리</a:t>
                      </a:r>
                      <a:r>
                        <a:rPr lang="en-US" altLang="ko-KR" sz="3600" dirty="0">
                          <a:solidFill>
                            <a:schemeClr val="bg1"/>
                          </a:solidFill>
                        </a:rPr>
                        <a:t>, EDA</a:t>
                      </a:r>
                      <a:endParaRPr lang="ko-KR" altLang="en-US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2004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299591"/>
            <a:ext cx="18285714" cy="8028301"/>
            <a:chOff x="0" y="2299591"/>
            <a:chExt cx="18285714" cy="80283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2299591"/>
              <a:ext cx="18285714" cy="80283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843286" y="4081210"/>
            <a:ext cx="10599144" cy="2470084"/>
            <a:chOff x="3843286" y="4081210"/>
            <a:chExt cx="10599144" cy="247008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8386174" y="4081210"/>
              <a:ext cx="1513366" cy="793899"/>
              <a:chOff x="8386174" y="4081210"/>
              <a:chExt cx="1513366" cy="793899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8386174" y="4081210"/>
                <a:ext cx="1513366" cy="793899"/>
                <a:chOff x="8386174" y="4081210"/>
                <a:chExt cx="1513366" cy="793899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8386174" y="4081210"/>
                  <a:ext cx="1513366" cy="793899"/>
                </a:xfrm>
                <a:prstGeom prst="rect">
                  <a:avLst/>
                </a:prstGeom>
              </p:spPr>
            </p:pic>
          </p:grpSp>
          <p:sp>
            <p:nvSpPr>
              <p:cNvPr id="10" name="Object 10"/>
              <p:cNvSpPr txBox="1"/>
              <p:nvPr/>
            </p:nvSpPr>
            <p:spPr>
              <a:xfrm>
                <a:off x="8706556" y="4193714"/>
                <a:ext cx="872609" cy="576406"/>
              </a:xfrm>
              <a:prstGeom prst="rect">
                <a:avLst/>
              </a:prstGeom>
              <a:noFill/>
            </p:spPr>
            <p:txBody>
              <a:bodyPr wrap="square" anchor="t">
                <a:spAutoFit/>
              </a:bodyPr>
              <a:lstStyle/>
              <a:p>
                <a:pPr algn="ctr">
                  <a:defRPr/>
                </a:pPr>
                <a:r>
                  <a:rPr lang="en-US" sz="3200" b="1">
                    <a:solidFill>
                      <a:srgbClr val="A4A0F9"/>
                    </a:solidFill>
                    <a:latin typeface="Pretendard"/>
                    <a:cs typeface="Pretendard"/>
                  </a:rPr>
                  <a:t>02</a:t>
                </a:r>
                <a:endParaRPr lang="en-US"/>
              </a:p>
            </p:txBody>
          </p:sp>
        </p:grpSp>
        <p:sp>
          <p:nvSpPr>
            <p:cNvPr id="12" name="Object 12"/>
            <p:cNvSpPr txBox="1"/>
            <p:nvPr/>
          </p:nvSpPr>
          <p:spPr>
            <a:xfrm>
              <a:off x="3843286" y="5078286"/>
              <a:ext cx="10599144" cy="1473008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ko-KR" altLang="en-US" sz="6400" b="0" kern="0" spc="-200">
                  <a:solidFill>
                    <a:srgbClr val="FFFFFF"/>
                  </a:solidFill>
                  <a:latin typeface="Pretendard"/>
                  <a:cs typeface="Pretendard"/>
                </a:rPr>
                <a:t>대회 소개</a:t>
              </a:r>
            </a:p>
            <a:p>
              <a:pPr algn="ctr">
                <a:defRPr/>
              </a:pPr>
              <a:r>
                <a:rPr lang="en-US" altLang="ko-KR" sz="2700" b="0" kern="0" spc="-200">
                  <a:solidFill>
                    <a:srgbClr val="FFFFFF"/>
                  </a:solidFill>
                  <a:latin typeface="Pretendard"/>
                  <a:cs typeface="Pretendard"/>
                </a:rPr>
                <a:t>(</a:t>
              </a:r>
              <a:r>
                <a:rPr lang="ko-KR" altLang="en-US" sz="2700" b="0" kern="0" spc="-200">
                  <a:solidFill>
                    <a:srgbClr val="FFFFFF"/>
                  </a:solidFill>
                  <a:latin typeface="Pretendard"/>
                  <a:cs typeface="Pretendard"/>
                </a:rPr>
                <a:t>모든 조가 공통적으로 발표하는 내용이니 간단하게 해주시면 됩니다</a:t>
              </a:r>
              <a:r>
                <a:rPr lang="en-US" altLang="ko-KR" sz="2700" b="0" kern="0" spc="-200">
                  <a:solidFill>
                    <a:srgbClr val="FFFFFF"/>
                  </a:solidFill>
                  <a:latin typeface="Pretendard"/>
                  <a:cs typeface="Pretendard"/>
                </a:rPr>
                <a:t>.)</a:t>
              </a: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327952" y="9845248"/>
            <a:ext cx="8910144" cy="4207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www.fastcampus.co.kr</a:t>
            </a:r>
          </a:p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Copyright ⓒ FAST CAMPUS Corp. All Rights Reserved. 무단전재 및 재배포 금지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724082"/>
            <a:ext cx="18285714" cy="4594286"/>
            <a:chOff x="0" y="5724082"/>
            <a:chExt cx="18285714" cy="459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5724082"/>
              <a:ext cx="18285714" cy="459428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327952" y="9845248"/>
            <a:ext cx="8910144" cy="4207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www.fastcampus.co.kr</a:t>
            </a:r>
          </a:p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Copyright ⓒ FAST CAMPUS Corp. All Rights Reserved. 무단전재 및 재배포 금지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>
            <a:off x="479862" y="1310374"/>
            <a:ext cx="17237184" cy="64639"/>
            <a:chOff x="479862" y="1310374"/>
            <a:chExt cx="17237184" cy="646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79862" y="1310374"/>
              <a:ext cx="17237184" cy="6463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46114" y="2083915"/>
            <a:ext cx="14922486" cy="258532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3200" dirty="0">
                <a:solidFill>
                  <a:schemeClr val="bg1"/>
                </a:solidFill>
              </a:rPr>
              <a:t>주어진 아파트 매매 데이터를 활용하여 서울의 아파트 </a:t>
            </a:r>
            <a:r>
              <a:rPr lang="ko-KR" altLang="en-US" sz="3200" dirty="0" err="1">
                <a:solidFill>
                  <a:schemeClr val="bg1"/>
                </a:solidFill>
              </a:rPr>
              <a:t>실거래가를</a:t>
            </a:r>
            <a:r>
              <a:rPr lang="ko-KR" altLang="en-US" sz="3200" dirty="0">
                <a:solidFill>
                  <a:schemeClr val="bg1"/>
                </a:solidFill>
              </a:rPr>
              <a:t> 효과적으로 예측하는 모델을 개발하는 </a:t>
            </a:r>
            <a:r>
              <a:rPr lang="en-US" altLang="ko-KR" sz="3200" dirty="0">
                <a:solidFill>
                  <a:schemeClr val="bg1"/>
                </a:solidFill>
              </a:rPr>
              <a:t>(regression) </a:t>
            </a:r>
            <a:r>
              <a:rPr lang="ko-KR" altLang="en-US" sz="3200" dirty="0">
                <a:solidFill>
                  <a:schemeClr val="bg1"/>
                </a:solidFill>
              </a:rPr>
              <a:t>대회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3200" dirty="0">
              <a:solidFill>
                <a:schemeClr val="bg1"/>
              </a:solidFill>
            </a:endParaRPr>
          </a:p>
          <a:p>
            <a:pPr>
              <a:defRPr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114" y="624631"/>
            <a:ext cx="21790380" cy="54503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3000">
                <a:solidFill>
                  <a:srgbClr val="FFFFFF"/>
                </a:solidFill>
                <a:latin typeface="Pretendard"/>
                <a:cs typeface="Pretendard"/>
              </a:rPr>
              <a:t>대회 개요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770666-75B8-05C0-1D34-E0CCAAC14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9066" y="4276725"/>
            <a:ext cx="13058775" cy="4752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E483ED-7076-902F-1A01-7286AC84901B}"/>
              </a:ext>
            </a:extLst>
          </p:cNvPr>
          <p:cNvSpPr txBox="1"/>
          <p:nvPr/>
        </p:nvSpPr>
        <p:spPr>
          <a:xfrm>
            <a:off x="2565318" y="9101306"/>
            <a:ext cx="11167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https://next.stages.ai/competitions/276/overview/description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724082"/>
            <a:ext cx="18285714" cy="4594286"/>
            <a:chOff x="0" y="5724082"/>
            <a:chExt cx="18285714" cy="459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5724082"/>
              <a:ext cx="18285714" cy="459428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327952" y="9845248"/>
            <a:ext cx="8910144" cy="4207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www.fastcampus.co.kr</a:t>
            </a:r>
          </a:p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Copyright ⓒ FAST CAMPUS Corp. All Rights Reserved. 무단전재 및 재배포 금지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>
            <a:off x="479862" y="1310374"/>
            <a:ext cx="17237184" cy="64639"/>
            <a:chOff x="479862" y="1310374"/>
            <a:chExt cx="17237184" cy="646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79862" y="1310374"/>
              <a:ext cx="17237184" cy="64639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9"/>
              <p:cNvSpPr txBox="1"/>
              <p:nvPr/>
            </p:nvSpPr>
            <p:spPr>
              <a:xfrm>
                <a:off x="546114" y="1515717"/>
                <a:ext cx="16903686" cy="5101076"/>
              </a:xfrm>
              <a:prstGeom prst="rect">
                <a:avLst/>
              </a:prstGeom>
              <a:noFill/>
            </p:spPr>
            <p:txBody>
              <a:bodyPr wrap="square" anchor="t">
                <a:spAutoFit/>
              </a:bodyPr>
              <a:lstStyle/>
              <a:p>
                <a:pPr lvl="0">
                  <a:lnSpc>
                    <a:spcPct val="150000"/>
                  </a:lnSpc>
                  <a:defRPr/>
                </a:pPr>
                <a:r>
                  <a:rPr lang="en-US" sz="4400" dirty="0">
                    <a:solidFill>
                      <a:schemeClr val="bg1"/>
                    </a:solidFill>
                  </a:rPr>
                  <a:t>RMSE (Root Mean Squared Error)</a:t>
                </a:r>
              </a:p>
              <a:p>
                <a:pPr marL="571500" lvl="0" indent="-5715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𝑅𝑀𝑆𝐸</m:t>
                    </m:r>
                    <m:r>
                      <a:rPr lang="en-US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altLang="ko-KR" sz="4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4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4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4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ko-KR" sz="4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4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4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4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4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4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4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4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4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4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4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4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4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sz="4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4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sz="4400" dirty="0">
                  <a:solidFill>
                    <a:schemeClr val="bg1"/>
                  </a:solidFill>
                </a:endParaRPr>
              </a:p>
              <a:p>
                <a:pPr marL="571500" indent="-5715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3600" dirty="0">
                    <a:solidFill>
                      <a:schemeClr val="bg1"/>
                    </a:solidFill>
                  </a:rPr>
                  <a:t>회귀 모델이 실제 거래 가격의 차이를 얼마나 잘 잡아내는지 측정</a:t>
                </a:r>
              </a:p>
              <a:p>
                <a:pPr lvl="0">
                  <a:lnSpc>
                    <a:spcPct val="150000"/>
                  </a:lnSpc>
                  <a:defRPr/>
                </a:pPr>
                <a:endParaRPr lang="en-US" sz="4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14" y="1515717"/>
                <a:ext cx="16903686" cy="5101076"/>
              </a:xfrm>
              <a:prstGeom prst="rect">
                <a:avLst/>
              </a:prstGeom>
              <a:blipFill>
                <a:blip r:embed="rId4"/>
                <a:stretch>
                  <a:fillRect l="-14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10"/>
          <p:cNvSpPr txBox="1"/>
          <p:nvPr/>
        </p:nvSpPr>
        <p:spPr>
          <a:xfrm>
            <a:off x="546114" y="624631"/>
            <a:ext cx="21790380" cy="54503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3000">
                <a:solidFill>
                  <a:srgbClr val="FFFFFF"/>
                </a:solidFill>
                <a:latin typeface="Pretendard"/>
                <a:cs typeface="Pretendard"/>
              </a:rPr>
              <a:t>평가지표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724082"/>
            <a:ext cx="18285714" cy="4594286"/>
            <a:chOff x="0" y="5724082"/>
            <a:chExt cx="18285714" cy="459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5724082"/>
              <a:ext cx="18285714" cy="459428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327952" y="9845248"/>
            <a:ext cx="8910144" cy="4207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www.fastcampus.co.kr</a:t>
            </a:r>
          </a:p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Copyright ⓒ FAST CAMPUS Corp. All Rights Reserved. 무단전재 및 재배포 금지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>
            <a:off x="479862" y="1310374"/>
            <a:ext cx="17237184" cy="64639"/>
            <a:chOff x="479862" y="1310374"/>
            <a:chExt cx="17237184" cy="646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79862" y="1310374"/>
              <a:ext cx="17237184" cy="6463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68198" y="1790700"/>
            <a:ext cx="16512738" cy="64633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3600" dirty="0">
                <a:solidFill>
                  <a:schemeClr val="bg1"/>
                </a:solidFill>
              </a:rPr>
              <a:t>9,272</a:t>
            </a:r>
            <a:r>
              <a:rPr lang="ko-KR" altLang="en-US" sz="3600" dirty="0">
                <a:solidFill>
                  <a:schemeClr val="bg1"/>
                </a:solidFill>
              </a:rPr>
              <a:t>개의 </a:t>
            </a:r>
            <a:r>
              <a:rPr lang="en-US" altLang="ko-KR" sz="3600" dirty="0">
                <a:solidFill>
                  <a:schemeClr val="bg1"/>
                </a:solidFill>
              </a:rPr>
              <a:t>input</a:t>
            </a:r>
            <a:r>
              <a:rPr lang="ko-KR" altLang="en-US" sz="3600" dirty="0">
                <a:solidFill>
                  <a:schemeClr val="bg1"/>
                </a:solidFill>
              </a:rPr>
              <a:t>에 대한 예상 아파트 거래금액</a:t>
            </a:r>
            <a:r>
              <a:rPr lang="en-US" altLang="ko-KR" sz="3600" dirty="0">
                <a:solidFill>
                  <a:schemeClr val="bg1"/>
                </a:solidFill>
              </a:rPr>
              <a:t>(</a:t>
            </a:r>
            <a:r>
              <a:rPr lang="ko-KR" altLang="en-US" sz="3600" dirty="0">
                <a:solidFill>
                  <a:schemeClr val="bg1"/>
                </a:solidFill>
              </a:rPr>
              <a:t>단위</a:t>
            </a:r>
            <a:r>
              <a:rPr lang="en-US" altLang="ko-KR" sz="3600" dirty="0">
                <a:solidFill>
                  <a:schemeClr val="bg1"/>
                </a:solidFill>
              </a:rPr>
              <a:t> </a:t>
            </a:r>
            <a:r>
              <a:rPr lang="ko-KR" altLang="en-US" sz="3600" dirty="0">
                <a:solidFill>
                  <a:schemeClr val="bg1"/>
                </a:solidFill>
              </a:rPr>
              <a:t>만원</a:t>
            </a:r>
            <a:r>
              <a:rPr lang="en-US" altLang="ko-KR" sz="3600" dirty="0">
                <a:solidFill>
                  <a:schemeClr val="bg1"/>
                </a:solidFill>
              </a:rPr>
              <a:t>)</a:t>
            </a:r>
            <a:r>
              <a:rPr lang="ko-KR" altLang="en-US" sz="3600" dirty="0">
                <a:solidFill>
                  <a:schemeClr val="bg1"/>
                </a:solidFill>
              </a:rPr>
              <a:t>을 담은 </a:t>
            </a:r>
            <a:r>
              <a:rPr lang="en-US" altLang="ko-KR" sz="3600" dirty="0">
                <a:solidFill>
                  <a:schemeClr val="bg1"/>
                </a:solidFill>
              </a:rPr>
              <a:t>csv </a:t>
            </a:r>
            <a:r>
              <a:rPr lang="ko-KR" altLang="en-US" sz="3600" dirty="0">
                <a:solidFill>
                  <a:schemeClr val="bg1"/>
                </a:solidFill>
              </a:rPr>
              <a:t>확장자 파일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8198" y="624631"/>
            <a:ext cx="21790380" cy="54503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3000">
                <a:solidFill>
                  <a:srgbClr val="FFFFFF"/>
                </a:solidFill>
                <a:latin typeface="Pretendard"/>
                <a:cs typeface="Pretendard"/>
              </a:rPr>
              <a:t>제출 파일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AF0FAD3-9075-81B1-4625-1748C46CD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900" y="3530973"/>
            <a:ext cx="9220200" cy="58815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299591"/>
            <a:ext cx="18285714" cy="8028301"/>
            <a:chOff x="0" y="2299591"/>
            <a:chExt cx="18285714" cy="80283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2299591"/>
              <a:ext cx="18285714" cy="80283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843286" y="4081210"/>
            <a:ext cx="10599144" cy="2060510"/>
            <a:chOff x="3843286" y="4081210"/>
            <a:chExt cx="10599144" cy="206051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8386174" y="4081210"/>
              <a:ext cx="1513366" cy="793899"/>
              <a:chOff x="8386174" y="4081210"/>
              <a:chExt cx="1513366" cy="793899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8386174" y="4081210"/>
                <a:ext cx="1513366" cy="793899"/>
                <a:chOff x="8386174" y="4081210"/>
                <a:chExt cx="1513366" cy="793899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8386174" y="4081210"/>
                  <a:ext cx="1513366" cy="793899"/>
                </a:xfrm>
                <a:prstGeom prst="rect">
                  <a:avLst/>
                </a:prstGeom>
              </p:spPr>
            </p:pic>
          </p:grpSp>
          <p:sp>
            <p:nvSpPr>
              <p:cNvPr id="10" name="Object 10"/>
              <p:cNvSpPr txBox="1"/>
              <p:nvPr/>
            </p:nvSpPr>
            <p:spPr>
              <a:xfrm>
                <a:off x="8706556" y="4193714"/>
                <a:ext cx="872609" cy="576406"/>
              </a:xfrm>
              <a:prstGeom prst="rect">
                <a:avLst/>
              </a:prstGeom>
              <a:noFill/>
            </p:spPr>
            <p:txBody>
              <a:bodyPr wrap="square" anchor="t">
                <a:spAutoFit/>
              </a:bodyPr>
              <a:lstStyle/>
              <a:p>
                <a:pPr algn="ctr">
                  <a:defRPr/>
                </a:pPr>
                <a:r>
                  <a:rPr lang="en-US" sz="3200" b="1">
                    <a:solidFill>
                      <a:srgbClr val="A4A0F9"/>
                    </a:solidFill>
                    <a:latin typeface="Pretendard"/>
                    <a:cs typeface="Pretendard"/>
                  </a:rPr>
                  <a:t>03</a:t>
                </a:r>
                <a:endParaRPr lang="en-US"/>
              </a:p>
            </p:txBody>
          </p:sp>
        </p:grpSp>
        <p:sp>
          <p:nvSpPr>
            <p:cNvPr id="12" name="Object 12"/>
            <p:cNvSpPr txBox="1"/>
            <p:nvPr/>
          </p:nvSpPr>
          <p:spPr>
            <a:xfrm>
              <a:off x="3843286" y="5078286"/>
              <a:ext cx="10599144" cy="1063434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lvl="0" algn="ctr">
                <a:defRPr/>
              </a:pPr>
              <a:r>
                <a:rPr lang="en-US" altLang="ko-KR" sz="6400">
                  <a:solidFill>
                    <a:srgbClr val="FFFFFF"/>
                  </a:solidFill>
                  <a:latin typeface="Pretendard SemiBold"/>
                  <a:cs typeface="Pretendard SemiBold"/>
                </a:rPr>
                <a:t>D</a:t>
              </a:r>
              <a:r>
                <a:rPr lang="en-US" altLang="en-US" sz="6400">
                  <a:solidFill>
                    <a:srgbClr val="FFFFFF"/>
                  </a:solidFill>
                  <a:latin typeface="Pretendard SemiBold"/>
                  <a:cs typeface="Pretendard SemiBold"/>
                </a:rPr>
                <a:t>ata </a:t>
              </a:r>
              <a:r>
                <a:rPr lang="en-US" altLang="ko-KR" sz="6400">
                  <a:solidFill>
                    <a:srgbClr val="FFFFFF"/>
                  </a:solidFill>
                  <a:latin typeface="Pretendard SemiBold"/>
                  <a:cs typeface="Pretendard SemiBold"/>
                </a:rPr>
                <a:t>D</a:t>
              </a:r>
              <a:r>
                <a:rPr lang="en-US" altLang="en-US" sz="6400">
                  <a:solidFill>
                    <a:srgbClr val="FFFFFF"/>
                  </a:solidFill>
                  <a:latin typeface="Pretendard SemiBold"/>
                  <a:cs typeface="Pretendard SemiBold"/>
                </a:rPr>
                <a:t>escription</a:t>
              </a: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327952" y="9845248"/>
            <a:ext cx="8910144" cy="4207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www.fastcampus.co.kr</a:t>
            </a:r>
          </a:p>
          <a:p>
            <a:pPr algn="r">
              <a:defRPr/>
            </a:pPr>
            <a:r>
              <a:rPr lang="en-US" sz="1100">
                <a:solidFill>
                  <a:srgbClr val="FFFFFF"/>
                </a:solidFill>
                <a:latin typeface="Pretendard Light"/>
                <a:cs typeface="Pretendard Light"/>
              </a:rPr>
              <a:t>Copyright ⓒ FAST CAMPUS Corp. All Rights Reserved. 무단전재 및 재배포 금지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1738</Words>
  <Application>Microsoft Office PowerPoint</Application>
  <PresentationFormat>사용자 지정</PresentationFormat>
  <Paragraphs>186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1" baseType="lpstr">
      <vt:lpstr>-apple-system</vt:lpstr>
      <vt:lpstr>Noto Sans JP</vt:lpstr>
      <vt:lpstr>Pretendard</vt:lpstr>
      <vt:lpstr>Pretendard Light</vt:lpstr>
      <vt:lpstr>Pretendard Medium</vt:lpstr>
      <vt:lpstr>Pretendard SemiBold</vt:lpstr>
      <vt:lpstr>Slack-Lato</vt:lpstr>
      <vt:lpstr>Arial</vt:lpstr>
      <vt:lpstr>Calibri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Hyeongsoo Kim</cp:lastModifiedBy>
  <cp:revision>12</cp:revision>
  <dcterms:created xsi:type="dcterms:W3CDTF">2023-12-28T14:50:59Z</dcterms:created>
  <dcterms:modified xsi:type="dcterms:W3CDTF">2024-01-26T01:31:17Z</dcterms:modified>
  <cp:version>1000.0000.01</cp:version>
</cp:coreProperties>
</file>