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7"/>
  </p:notesMasterIdLst>
  <p:sldIdLst>
    <p:sldId id="773" r:id="rId2"/>
    <p:sldId id="832" r:id="rId3"/>
    <p:sldId id="879" r:id="rId4"/>
    <p:sldId id="934" r:id="rId5"/>
    <p:sldId id="935" r:id="rId6"/>
    <p:sldId id="937" r:id="rId7"/>
    <p:sldId id="936" r:id="rId8"/>
    <p:sldId id="938" r:id="rId9"/>
    <p:sldId id="944" r:id="rId10"/>
    <p:sldId id="939" r:id="rId11"/>
    <p:sldId id="943" r:id="rId12"/>
    <p:sldId id="945" r:id="rId13"/>
    <p:sldId id="941" r:id="rId14"/>
    <p:sldId id="942" r:id="rId15"/>
    <p:sldId id="794" r:id="rId1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13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Angular</a:t>
            </a:r>
            <a:r>
              <a:rPr lang="zh-CN" altLang="en-US" smtClean="0">
                <a:latin typeface="+mn-ea"/>
                <a:ea typeface="+mn-ea"/>
              </a:rPr>
              <a:t>路由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动态路由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跳转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父子路由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2549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跳转</a:t>
            </a:r>
            <a:endParaRPr lang="en-US" altLang="zh-CN" sz="2800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引入 </a:t>
            </a:r>
            <a:r>
              <a:rPr lang="en-US" altLang="zh-CN" dirty="0" smtClean="0"/>
              <a:t>Router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 </a:t>
            </a:r>
          </a:p>
          <a:p>
            <a:pPr marL="593362" lvl="2"/>
            <a:r>
              <a:rPr lang="en-US" altLang="zh-CN" dirty="0" smtClean="0"/>
              <a:t> import </a:t>
            </a:r>
            <a:r>
              <a:rPr lang="en-US" altLang="zh-CN" dirty="0"/>
              <a:t>{ Router } from '@angular/router';</a:t>
            </a:r>
            <a:r>
              <a:rPr lang="en-US" altLang="zh-CN" dirty="0" smtClean="0"/>
              <a:t> </a:t>
            </a:r>
            <a:endParaRPr lang="en-US" altLang="zh-CN" sz="2200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构造函数中声明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public _router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 }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调用 </a:t>
            </a:r>
            <a:r>
              <a:rPr lang="en-US" altLang="zh-CN" dirty="0" err="1" smtClean="0"/>
              <a:t>Router.navigate</a:t>
            </a:r>
            <a:r>
              <a:rPr lang="en-US" altLang="zh-CN" dirty="0" smtClean="0"/>
              <a:t> (  ) 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</a:t>
            </a:r>
            <a:r>
              <a:rPr lang="zh-CN" altLang="en-US" dirty="0" smtClean="0">
                <a:latin typeface="+mn-ea"/>
                <a:ea typeface="+mn-ea"/>
              </a:rPr>
              <a:t>跳转</a:t>
            </a:r>
          </a:p>
        </p:txBody>
      </p:sp>
    </p:spTree>
    <p:extLst>
      <p:ext uri="{BB962C8B-B14F-4D97-AF65-F5344CB8AC3E}">
        <p14:creationId xmlns:p14="http://schemas.microsoft.com/office/powerpoint/2010/main" val="28745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Query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传值：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&lt;a [</a:t>
            </a:r>
            <a:r>
              <a:rPr lang="en-US" altLang="zh-CN" dirty="0" err="1" smtClean="0"/>
              <a:t>routerLink</a:t>
            </a:r>
            <a:r>
              <a:rPr lang="en-US" altLang="zh-CN" dirty="0" smtClean="0"/>
              <a:t>]=“[ ]” [</a:t>
            </a:r>
            <a:r>
              <a:rPr lang="en-US" altLang="zh-CN" dirty="0" err="1" smtClean="0"/>
              <a:t>queryParams</a:t>
            </a:r>
            <a:r>
              <a:rPr lang="en-US" altLang="zh-CN" dirty="0" smtClean="0"/>
              <a:t>]=“{  }”&gt;&lt;/a&gt;</a:t>
            </a:r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Router.navigate</a:t>
            </a:r>
            <a:r>
              <a:rPr lang="en-US" altLang="zh-CN" dirty="0" smtClean="0"/>
              <a:t>( [ ‘/’ </a:t>
            </a:r>
            <a:r>
              <a:rPr lang="en-US" altLang="zh-CN" dirty="0" smtClean="0"/>
              <a:t>],{ </a:t>
            </a:r>
            <a:r>
              <a:rPr lang="en-US" altLang="zh-CN" dirty="0" err="1" smtClean="0"/>
              <a:t>queryParams</a:t>
            </a:r>
            <a:r>
              <a:rPr lang="en-US" altLang="zh-CN" dirty="0" smtClean="0"/>
              <a:t>:{  </a:t>
            </a:r>
            <a:r>
              <a:rPr lang="en-US" altLang="zh-CN" smtClean="0"/>
              <a:t>} </a:t>
            </a:r>
            <a:r>
              <a:rPr lang="en-US" altLang="zh-CN" smtClean="0"/>
              <a:t>} </a:t>
            </a:r>
            <a:r>
              <a:rPr lang="en-US" altLang="zh-CN" dirty="0" smtClean="0"/>
              <a:t>);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接收：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this.route.queryParams.subscribe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=&gt;{  } );</a:t>
            </a:r>
            <a:endParaRPr lang="en-US" altLang="zh-CN" dirty="0"/>
          </a:p>
          <a:p>
            <a:pPr marL="593362" lvl="2"/>
            <a:endParaRPr lang="en-US" altLang="zh-CN" dirty="0" smtClean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Query </a:t>
            </a:r>
            <a:r>
              <a:rPr lang="zh-CN" altLang="en-US" dirty="0" smtClean="0">
                <a:latin typeface="+mn-ea"/>
                <a:ea typeface="+mn-ea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4573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动态路由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latin typeface="+mj-ea"/>
                <a:ea typeface="+mj-ea"/>
              </a:rPr>
              <a:t>跳转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父子路由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72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允许一个路由组件被嵌入另一个路由组件中，建立路由的多级嵌套关系 </a:t>
            </a:r>
            <a:endParaRPr lang="en-US" altLang="zh-CN" dirty="0" smtClean="0"/>
          </a:p>
          <a:p>
            <a:pPr marL="360000"/>
            <a:r>
              <a:rPr lang="zh-CN" altLang="en-US" smtClean="0"/>
              <a:t> 父子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/>
              <a:t>	{ </a:t>
            </a:r>
            <a:r>
              <a:rPr lang="en-US" altLang="zh-CN" dirty="0" smtClean="0"/>
              <a:t>path : “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”, component :“</a:t>
            </a:r>
            <a:r>
              <a:rPr lang="zh-CN" altLang="en-US" dirty="0"/>
              <a:t>组件名</a:t>
            </a:r>
            <a:r>
              <a:rPr lang="en-US" altLang="zh-CN" dirty="0" smtClean="0"/>
              <a:t>”, children :[</a:t>
            </a:r>
          </a:p>
          <a:p>
            <a:pPr marL="3615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{ </a:t>
            </a:r>
            <a:r>
              <a:rPr lang="en-US" altLang="zh-CN" dirty="0"/>
              <a:t>path: </a:t>
            </a:r>
            <a:r>
              <a:rPr lang="en-US" altLang="zh-CN" dirty="0" smtClean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en-US" altLang="zh-CN" dirty="0" smtClean="0"/>
              <a:t>”, </a:t>
            </a:r>
            <a:r>
              <a:rPr lang="en-US" altLang="zh-CN" dirty="0"/>
              <a:t>component:“</a:t>
            </a:r>
            <a:r>
              <a:rPr lang="zh-CN" altLang="en-US" dirty="0"/>
              <a:t>组件名</a:t>
            </a:r>
            <a:r>
              <a:rPr lang="en-US" altLang="zh-CN" dirty="0" smtClean="0"/>
              <a:t>”}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</a:p>
          <a:p>
            <a:pPr marL="3615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]}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父子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10400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动态路由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latin typeface="+mj-ea"/>
                <a:ea typeface="+mj-ea"/>
              </a:rPr>
              <a:t>跳转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父子路由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路由（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应用程序一般包含多个视图 </a:t>
            </a:r>
            <a:r>
              <a:rPr lang="en-US" altLang="zh-CN" dirty="0"/>
              <a:t>(view)</a:t>
            </a:r>
            <a:r>
              <a:rPr lang="zh-CN" altLang="en-US" dirty="0"/>
              <a:t>。 用户通过点击链接、</a:t>
            </a:r>
            <a:r>
              <a:rPr lang="zh-CN" altLang="en-US" dirty="0" smtClean="0"/>
              <a:t>按钮等，在</a:t>
            </a:r>
            <a:r>
              <a:rPr lang="zh-CN" altLang="en-US" dirty="0"/>
              <a:t>视图</a:t>
            </a:r>
            <a:r>
              <a:rPr lang="zh-CN" altLang="en-US" dirty="0" smtClean="0"/>
              <a:t>之间导航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Angular </a:t>
            </a:r>
            <a:r>
              <a:rPr lang="zh-CN" altLang="en-US" dirty="0" smtClean="0"/>
              <a:t>中的路由是</a:t>
            </a:r>
            <a:r>
              <a:rPr lang="zh-CN" altLang="en-US" dirty="0"/>
              <a:t>一个特性丰富的机制，可以配置和管理整个导航过程，包括建立和销毁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marL="360000"/>
            <a:r>
              <a:rPr lang="zh-CN" altLang="en-US" sz="2800" dirty="0" smtClean="0"/>
              <a:t> 路由配置</a:t>
            </a:r>
            <a:endParaRPr lang="en-US" altLang="zh-CN" sz="2800" dirty="0" smtClean="0"/>
          </a:p>
          <a:p>
            <a:pPr marL="591775" lvl="1"/>
            <a:r>
              <a:rPr lang="en-US" altLang="zh-CN" sz="2400" dirty="0"/>
              <a:t> </a:t>
            </a:r>
            <a:r>
              <a:rPr lang="en-US" altLang="zh-CN" dirty="0"/>
              <a:t>index.html</a:t>
            </a:r>
            <a:r>
              <a:rPr lang="zh-CN" altLang="en-US" dirty="0"/>
              <a:t>的</a:t>
            </a:r>
            <a:r>
              <a:rPr lang="en-US" altLang="zh-CN" dirty="0"/>
              <a:t>&lt;head&gt;</a:t>
            </a:r>
            <a:r>
              <a:rPr lang="zh-CN" altLang="en-US" dirty="0"/>
              <a:t>标签</a:t>
            </a:r>
            <a:r>
              <a:rPr lang="zh-CN" altLang="en-US" dirty="0" smtClean="0"/>
              <a:t>下添加</a:t>
            </a:r>
            <a:r>
              <a:rPr lang="en-US" altLang="zh-CN" dirty="0" smtClean="0"/>
              <a:t>&lt;</a:t>
            </a:r>
            <a:r>
              <a:rPr lang="en-US" altLang="zh-CN" dirty="0"/>
              <a:t>base&gt;</a:t>
            </a:r>
            <a:r>
              <a:rPr lang="zh-CN" altLang="en-US" dirty="0"/>
              <a:t>元素</a:t>
            </a:r>
            <a:r>
              <a:rPr lang="zh-CN" altLang="en-US" dirty="0" smtClean="0"/>
              <a:t>，告诉路由该</a:t>
            </a:r>
            <a:r>
              <a:rPr lang="zh-CN" altLang="en-US" dirty="0"/>
              <a:t>如何合成导航用的</a:t>
            </a:r>
            <a:r>
              <a:rPr lang="en-US" altLang="zh-CN" dirty="0"/>
              <a:t>URL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路由配置（续）</a:t>
            </a:r>
            <a:endParaRPr lang="en-US" altLang="zh-CN" sz="2800" dirty="0" smtClean="0"/>
          </a:p>
          <a:p>
            <a:pPr marL="591775" lvl="1"/>
            <a:r>
              <a:rPr lang="en-US" altLang="zh-CN" sz="2400" dirty="0"/>
              <a:t> </a:t>
            </a:r>
            <a:r>
              <a:rPr lang="zh-CN" altLang="en-US" sz="2400" dirty="0" smtClean="0"/>
              <a:t>引入 </a:t>
            </a:r>
            <a:r>
              <a:rPr lang="en-US" altLang="zh-CN" dirty="0" err="1" smtClean="0"/>
              <a:t>RouterModule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 </a:t>
            </a:r>
            <a:endParaRPr lang="en-US" altLang="zh-CN" sz="2400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RouterModule</a:t>
            </a:r>
            <a:r>
              <a:rPr lang="en-US" altLang="zh-CN" dirty="0"/>
              <a:t> } from '@angular/router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err="1" smtClean="0"/>
              <a:t>RouterModule.forRoot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方法配置路由信息</a:t>
            </a:r>
            <a:r>
              <a:rPr lang="en-US" altLang="zh-CN" dirty="0" smtClean="0"/>
              <a:t>( </a:t>
            </a:r>
            <a:r>
              <a:rPr lang="zh-CN" altLang="en-US" dirty="0" smtClean="0">
                <a:solidFill>
                  <a:srgbClr val="FF0000"/>
                </a:solidFill>
              </a:rPr>
              <a:t>该方法位于</a:t>
            </a:r>
            <a:r>
              <a:rPr lang="en-US" altLang="zh-CN" dirty="0" smtClean="0">
                <a:solidFill>
                  <a:srgbClr val="FF0000"/>
                </a:solidFill>
              </a:rPr>
              <a:t>imports</a:t>
            </a:r>
            <a:r>
              <a:rPr lang="zh-CN" altLang="en-US" dirty="0" smtClean="0">
                <a:solidFill>
                  <a:srgbClr val="FF0000"/>
                </a:solidFill>
              </a:rPr>
              <a:t>数组中</a:t>
            </a:r>
            <a:r>
              <a:rPr lang="en-US" altLang="zh-CN" dirty="0" smtClean="0"/>
              <a:t> )</a:t>
            </a:r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 err="1" smtClean="0"/>
              <a:t>RouterModule.forRoot</a:t>
            </a:r>
            <a:r>
              <a:rPr lang="en-US" altLang="zh-CN" dirty="0" smtClean="0"/>
              <a:t>( [</a:t>
            </a:r>
          </a:p>
          <a:p>
            <a:pPr marL="593362" lvl="2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	{ </a:t>
            </a:r>
            <a:r>
              <a:rPr lang="en-US" altLang="zh-CN" dirty="0" smtClean="0"/>
              <a:t>path</a:t>
            </a:r>
            <a:r>
              <a:rPr lang="en-US" altLang="zh-CN" dirty="0"/>
              <a:t>: 'home', </a:t>
            </a:r>
            <a:r>
              <a:rPr lang="en-US" altLang="zh-CN" dirty="0" smtClean="0"/>
              <a:t>component</a:t>
            </a:r>
            <a:r>
              <a:rPr lang="en-US" altLang="zh-CN" dirty="0"/>
              <a:t>: </a:t>
            </a:r>
            <a:r>
              <a:rPr lang="en-US" altLang="zh-CN" dirty="0" err="1" smtClean="0"/>
              <a:t>HomeComponent</a:t>
            </a:r>
            <a:r>
              <a:rPr lang="en-US" altLang="zh-CN" dirty="0"/>
              <a:t> </a:t>
            </a:r>
            <a:r>
              <a:rPr lang="en-US" altLang="zh-CN" dirty="0" smtClean="0"/>
              <a:t>},  ……</a:t>
            </a:r>
            <a:endParaRPr lang="en-US" altLang="zh-CN" dirty="0"/>
          </a:p>
          <a:p>
            <a:pPr marL="593362" lvl="2" indent="0">
              <a:buNone/>
            </a:pPr>
            <a:r>
              <a:rPr lang="en-US" altLang="zh-CN" dirty="0" smtClean="0"/>
              <a:t>   ] ) </a:t>
            </a:r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25381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路由配置（续）</a:t>
            </a:r>
            <a:endParaRPr lang="en-US" altLang="zh-CN" sz="2800" dirty="0" smtClean="0"/>
          </a:p>
          <a:p>
            <a:pPr marL="591775" lvl="1"/>
            <a:r>
              <a:rPr lang="zh-CN" altLang="en-US" dirty="0" smtClean="0"/>
              <a:t> 路由出口  </a:t>
            </a:r>
            <a:r>
              <a:rPr lang="en-US" altLang="zh-CN" dirty="0" smtClean="0"/>
              <a:t>--  </a:t>
            </a:r>
            <a:r>
              <a:rPr lang="en-US" altLang="zh-CN" dirty="0"/>
              <a:t>&lt;router-outlet&gt;&lt;/router-outlet</a:t>
            </a:r>
            <a:r>
              <a:rPr lang="en-US" altLang="zh-CN" dirty="0" smtClean="0"/>
              <a:t>&gt;</a:t>
            </a:r>
          </a:p>
          <a:p>
            <a:pPr marL="593362" lvl="2"/>
            <a:r>
              <a:rPr lang="zh-CN" altLang="en-US" dirty="0"/>
              <a:t>显示</a:t>
            </a:r>
            <a:r>
              <a:rPr lang="zh-CN" altLang="en-US" dirty="0" smtClean="0"/>
              <a:t>路由生成</a:t>
            </a:r>
            <a:r>
              <a:rPr lang="zh-CN" altLang="en-US" dirty="0"/>
              <a:t>的视图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路由链接  </a:t>
            </a:r>
            <a:r>
              <a:rPr lang="en-US" altLang="zh-CN" dirty="0" smtClean="0"/>
              <a:t>--  </a:t>
            </a:r>
            <a:r>
              <a:rPr lang="en-US" altLang="zh-CN" dirty="0"/>
              <a:t>&lt;a </a:t>
            </a:r>
            <a:r>
              <a:rPr lang="en-US" altLang="zh-CN" dirty="0" err="1">
                <a:solidFill>
                  <a:srgbClr val="FF0000"/>
                </a:solidFill>
              </a:rPr>
              <a:t>routerLink</a:t>
            </a:r>
            <a:r>
              <a:rPr lang="en-US" altLang="zh-CN" dirty="0" smtClean="0"/>
              <a:t>=“/” </a:t>
            </a:r>
            <a:r>
              <a:rPr lang="en-US" altLang="zh-CN" dirty="0" err="1" smtClean="0">
                <a:solidFill>
                  <a:srgbClr val="FF0000"/>
                </a:solidFill>
              </a:rPr>
              <a:t>routerLinkActive</a:t>
            </a:r>
            <a:r>
              <a:rPr lang="en-US" altLang="zh-CN" dirty="0" smtClean="0"/>
              <a:t>=“” </a:t>
            </a:r>
            <a:r>
              <a:rPr lang="en-US" altLang="zh-CN" dirty="0"/>
              <a:t>&gt;&lt;/a</a:t>
            </a:r>
            <a:r>
              <a:rPr lang="en-US" altLang="zh-CN" dirty="0" smtClean="0"/>
              <a:t>&gt;</a:t>
            </a:r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routerLink</a:t>
            </a:r>
            <a:r>
              <a:rPr lang="zh-CN" altLang="en-US" dirty="0" smtClean="0"/>
              <a:t>：绑定导航的路径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routerLinkActive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类添加到激活路由的元素上</a:t>
            </a:r>
            <a:endParaRPr lang="zh-CN" altLang="en-US" dirty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6971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79"/>
            <a:ext cx="10157038" cy="51137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重定向路由（默认路由）</a:t>
            </a:r>
            <a:endParaRPr lang="en-US" altLang="zh-CN" sz="2800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 err="1" smtClean="0"/>
              <a:t>RouterModule.forRoot</a:t>
            </a:r>
            <a:r>
              <a:rPr lang="en-US" altLang="zh-CN" dirty="0" smtClean="0"/>
              <a:t>( [</a:t>
            </a:r>
          </a:p>
          <a:p>
            <a:pPr marL="361587" lvl="1" indent="0">
              <a:buNone/>
            </a:pPr>
            <a:r>
              <a:rPr lang="en-US" altLang="zh-CN" dirty="0" smtClean="0"/>
              <a:t>       	{ path: “”, </a:t>
            </a:r>
            <a:r>
              <a:rPr lang="en-US" altLang="zh-CN" dirty="0" err="1" smtClean="0">
                <a:solidFill>
                  <a:srgbClr val="FF0000"/>
                </a:solidFill>
              </a:rPr>
              <a:t>redirectTo</a:t>
            </a:r>
            <a:r>
              <a:rPr lang="en-US" altLang="zh-CN" dirty="0" smtClean="0"/>
              <a:t>:“</a:t>
            </a:r>
            <a:r>
              <a:rPr lang="zh-CN" altLang="en-US" dirty="0" smtClean="0"/>
              <a:t>默认路由路径</a:t>
            </a:r>
            <a:r>
              <a:rPr lang="en-US" altLang="zh-CN" dirty="0" smtClean="0"/>
              <a:t>”, </a:t>
            </a:r>
            <a:r>
              <a:rPr lang="en-US" altLang="zh-CN" dirty="0" err="1" smtClean="0">
                <a:solidFill>
                  <a:srgbClr val="FF0000"/>
                </a:solidFill>
              </a:rPr>
              <a:t>pathMatch</a:t>
            </a:r>
            <a:r>
              <a:rPr lang="en-US" altLang="zh-CN" dirty="0" smtClean="0"/>
              <a:t>:“</a:t>
            </a:r>
            <a:r>
              <a:rPr lang="en-US" altLang="zh-CN" dirty="0" smtClean="0">
                <a:solidFill>
                  <a:srgbClr val="FF0000"/>
                </a:solidFill>
              </a:rPr>
              <a:t>full</a:t>
            </a:r>
            <a:r>
              <a:rPr lang="en-US" altLang="zh-CN" dirty="0" smtClean="0"/>
              <a:t>”}</a:t>
            </a:r>
          </a:p>
          <a:p>
            <a:pPr marL="361587" lvl="1" indent="0">
              <a:buNone/>
            </a:pPr>
            <a:r>
              <a:rPr lang="en-US" altLang="zh-CN" dirty="0" smtClean="0"/>
              <a:t>    ] ) </a:t>
            </a:r>
          </a:p>
          <a:p>
            <a:pPr marL="360000" lvl="0">
              <a:buClr>
                <a:srgbClr val="008469"/>
              </a:buClr>
            </a:pPr>
            <a:r>
              <a:rPr lang="en-US" altLang="zh-CN" dirty="0" smtClean="0"/>
              <a:t>									 </a:t>
            </a:r>
            <a:r>
              <a:rPr lang="zh-CN" altLang="en-US" dirty="0" smtClean="0"/>
              <a:t>通配符路由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/>
              <a:t>RouterModule.forRoot</a:t>
            </a:r>
            <a:r>
              <a:rPr lang="en-US" altLang="zh-CN" dirty="0"/>
              <a:t>( [</a:t>
            </a:r>
          </a:p>
          <a:p>
            <a:pPr marL="361587" lvl="1" indent="0">
              <a:buNone/>
            </a:pPr>
            <a:r>
              <a:rPr lang="en-US" altLang="zh-CN" dirty="0"/>
              <a:t>       	{ path: </a:t>
            </a:r>
            <a:r>
              <a:rPr lang="en-US" altLang="zh-CN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**</a:t>
            </a:r>
            <a:r>
              <a:rPr lang="en-US" altLang="zh-CN" dirty="0" smtClean="0"/>
              <a:t>”, component:“</a:t>
            </a:r>
            <a:r>
              <a:rPr lang="zh-CN" altLang="en-US" dirty="0"/>
              <a:t>组件名</a:t>
            </a:r>
            <a:r>
              <a:rPr lang="en-US" altLang="zh-CN" dirty="0" smtClean="0"/>
              <a:t>”}</a:t>
            </a:r>
            <a:endParaRPr lang="en-US" altLang="zh-CN" dirty="0"/>
          </a:p>
          <a:p>
            <a:pPr marL="361587" lvl="1" indent="0">
              <a:buNone/>
            </a:pPr>
            <a:r>
              <a:rPr lang="en-US" altLang="zh-CN" dirty="0"/>
              <a:t>    ] ) </a:t>
            </a:r>
          </a:p>
          <a:p>
            <a:pPr marL="591775" lvl="1">
              <a:buClr>
                <a:srgbClr val="008469"/>
              </a:buClr>
            </a:pPr>
            <a:endParaRPr lang="en-US" altLang="zh-CN" dirty="0"/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zh-CN" altLang="en-US" dirty="0" smtClean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</a:p>
        </p:txBody>
      </p:sp>
    </p:spTree>
    <p:extLst>
      <p:ext uri="{BB962C8B-B14F-4D97-AF65-F5344CB8AC3E}">
        <p14:creationId xmlns:p14="http://schemas.microsoft.com/office/powerpoint/2010/main" val="11583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动态路由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latin typeface="+mj-ea"/>
                <a:ea typeface="+mj-ea"/>
              </a:rPr>
              <a:t>跳转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父子路由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9405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动态路由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err="1"/>
              <a:t>RouterModule.forRoot</a:t>
            </a:r>
            <a:r>
              <a:rPr lang="en-US" altLang="zh-CN" dirty="0"/>
              <a:t>( [</a:t>
            </a:r>
          </a:p>
          <a:p>
            <a:pPr marL="361587" lvl="1" indent="0">
              <a:buNone/>
            </a:pPr>
            <a:r>
              <a:rPr lang="en-US" altLang="zh-CN" dirty="0"/>
              <a:t>       	{ path: </a:t>
            </a:r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home/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”, </a:t>
            </a:r>
            <a:r>
              <a:rPr lang="en-US" altLang="zh-CN" dirty="0"/>
              <a:t>component:“</a:t>
            </a:r>
            <a:r>
              <a:rPr lang="zh-CN" altLang="en-US" dirty="0"/>
              <a:t>组件名</a:t>
            </a:r>
            <a:r>
              <a:rPr lang="en-US" altLang="zh-CN" dirty="0"/>
              <a:t>”}</a:t>
            </a:r>
          </a:p>
          <a:p>
            <a:pPr marL="361587" lvl="1" indent="0">
              <a:buNone/>
            </a:pPr>
            <a:r>
              <a:rPr lang="en-US" altLang="zh-CN" dirty="0"/>
              <a:t>    ] ) </a:t>
            </a: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在获取数据的引入 </a:t>
            </a:r>
            <a:r>
              <a:rPr lang="en-US" altLang="zh-CN" dirty="0" err="1" smtClean="0"/>
              <a:t>ActivatedRoute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/>
              <a:t>import { </a:t>
            </a:r>
            <a:r>
              <a:rPr lang="en-US" altLang="zh-CN" dirty="0" err="1">
                <a:solidFill>
                  <a:srgbClr val="FF0000"/>
                </a:solidFill>
              </a:rPr>
              <a:t>ActivatedRoute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} from '@angular/router';</a:t>
            </a:r>
          </a:p>
          <a:p>
            <a:pPr marL="593362" lvl="2"/>
            <a:r>
              <a:rPr lang="en-US" altLang="zh-CN" sz="2200" dirty="0" smtClean="0"/>
              <a:t> 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（</a:t>
            </a:r>
            <a:r>
              <a:rPr lang="en-US" altLang="zh-CN" dirty="0"/>
              <a:t>private route: </a:t>
            </a:r>
            <a:r>
              <a:rPr lang="en-US" altLang="zh-CN" dirty="0" err="1"/>
              <a:t>ActivatedRoute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 err="1" smtClean="0"/>
              <a:t>this.route.</a:t>
            </a:r>
            <a:r>
              <a:rPr lang="en-US" altLang="zh-CN" dirty="0" err="1" smtClean="0">
                <a:solidFill>
                  <a:srgbClr val="FF0000"/>
                </a:solidFill>
              </a:rPr>
              <a:t>snapshot</a:t>
            </a:r>
            <a:r>
              <a:rPr lang="en-US" altLang="zh-CN" dirty="0" err="1" smtClean="0"/>
              <a:t>.params</a:t>
            </a:r>
            <a:r>
              <a:rPr lang="en-US" altLang="zh-CN" dirty="0" smtClean="0"/>
              <a:t>[“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”]</a:t>
            </a:r>
          </a:p>
          <a:p>
            <a:pPr marL="593362" lvl="2"/>
            <a:endParaRPr lang="en-US" altLang="zh-CN" dirty="0"/>
          </a:p>
          <a:p>
            <a:pPr marL="593362" lvl="2"/>
            <a:endParaRPr lang="en-US" altLang="zh-CN" dirty="0" smtClean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动态路由</a:t>
            </a:r>
          </a:p>
        </p:txBody>
      </p:sp>
    </p:spTree>
    <p:extLst>
      <p:ext uri="{BB962C8B-B14F-4D97-AF65-F5344CB8AC3E}">
        <p14:creationId xmlns:p14="http://schemas.microsoft.com/office/powerpoint/2010/main" val="13862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en-US" altLang="zh-CN" dirty="0" err="1" smtClean="0"/>
              <a:t>this.route.params.subscribe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=&gt;{  } );</a:t>
            </a:r>
          </a:p>
          <a:p>
            <a:pPr marL="593362" lvl="2"/>
            <a:endParaRPr lang="en-US" altLang="zh-CN" dirty="0" smtClean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动态路由</a:t>
            </a:r>
          </a:p>
        </p:txBody>
      </p:sp>
    </p:spTree>
    <p:extLst>
      <p:ext uri="{BB962C8B-B14F-4D97-AF65-F5344CB8AC3E}">
        <p14:creationId xmlns:p14="http://schemas.microsoft.com/office/powerpoint/2010/main" val="13024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157260285</TotalTime>
  <Pages>0</Pages>
  <Words>381</Words>
  <Characters>0</Characters>
  <Application>Microsoft Office PowerPoint</Application>
  <DocSecurity>0</DocSecurity>
  <PresentationFormat>自定义</PresentationFormat>
  <Lines>0</Lines>
  <Paragraphs>94</Paragraphs>
  <Slides>15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2781</cp:revision>
  <cp:lastPrinted>1899-12-30T00:00:00Z</cp:lastPrinted>
  <dcterms:created xsi:type="dcterms:W3CDTF">2003-05-12T10:17:00Z</dcterms:created>
  <dcterms:modified xsi:type="dcterms:W3CDTF">2018-03-23T01:36:49Z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