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5"/>
  </p:notesMasterIdLst>
  <p:sldIdLst>
    <p:sldId id="773" r:id="rId2"/>
    <p:sldId id="832" r:id="rId3"/>
    <p:sldId id="879" r:id="rId4"/>
    <p:sldId id="934" r:id="rId5"/>
    <p:sldId id="935" r:id="rId6"/>
    <p:sldId id="937" r:id="rId7"/>
    <p:sldId id="936" r:id="rId8"/>
    <p:sldId id="938" r:id="rId9"/>
    <p:sldId id="939" r:id="rId10"/>
    <p:sldId id="940" r:id="rId11"/>
    <p:sldId id="941" r:id="rId12"/>
    <p:sldId id="942" r:id="rId13"/>
    <p:sldId id="794" r:id="rId1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4">
          <p15:clr>
            <a:srgbClr val="A4A3A4"/>
          </p15:clr>
        </p15:guide>
        <p15:guide id="2" pos="1856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1" d="100"/>
          <a:sy n="61" d="100"/>
        </p:scale>
        <p:origin x="-426" y="-78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79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7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9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11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11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57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128372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381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zh-CN" altLang="en-US" sz="4800" b="1" dirty="0" smtClean="0"/>
              <a:t>混合应用开发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5591175" y="3781425"/>
            <a:ext cx="38183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Angular</a:t>
            </a:r>
            <a:r>
              <a:rPr lang="zh-CN" altLang="en-US" smtClean="0">
                <a:latin typeface="+mn-ea"/>
                <a:ea typeface="+mn-ea"/>
              </a:rPr>
              <a:t>路由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</a:t>
            </a:r>
            <a:r>
              <a:rPr lang="zh-CN" altLang="en-US" dirty="0" smtClean="0"/>
              <a:t>动态路由</a:t>
            </a:r>
            <a:endParaRPr lang="en-US" altLang="zh-CN" dirty="0" smtClean="0"/>
          </a:p>
          <a:p>
            <a:pPr marL="591775" lvl="1"/>
            <a:r>
              <a:rPr lang="zh-CN" altLang="en-US" dirty="0" smtClean="0"/>
              <a:t> </a:t>
            </a:r>
            <a:r>
              <a:rPr lang="en-US" altLang="zh-CN" dirty="0" err="1"/>
              <a:t>RouterModule.forRoot</a:t>
            </a:r>
            <a:r>
              <a:rPr lang="en-US" altLang="zh-CN" dirty="0"/>
              <a:t>( [</a:t>
            </a:r>
          </a:p>
          <a:p>
            <a:pPr marL="361587" lvl="1" indent="0">
              <a:buNone/>
            </a:pPr>
            <a:r>
              <a:rPr lang="en-US" altLang="zh-CN" dirty="0"/>
              <a:t>       	{ path: </a:t>
            </a:r>
            <a:r>
              <a:rPr lang="en-US" altLang="zh-CN" dirty="0" smtClean="0"/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home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en-US" altLang="zh-CN" dirty="0" smtClean="0"/>
              <a:t>”, </a:t>
            </a:r>
            <a:r>
              <a:rPr lang="en-US" altLang="zh-CN" dirty="0"/>
              <a:t>component:“</a:t>
            </a:r>
            <a:r>
              <a:rPr lang="zh-CN" altLang="en-US" dirty="0"/>
              <a:t>组件名</a:t>
            </a:r>
            <a:r>
              <a:rPr lang="en-US" altLang="zh-CN" dirty="0"/>
              <a:t>”}</a:t>
            </a:r>
          </a:p>
          <a:p>
            <a:pPr marL="361587" lvl="1" indent="0">
              <a:buNone/>
            </a:pPr>
            <a:r>
              <a:rPr lang="en-US" altLang="zh-CN" dirty="0"/>
              <a:t>    ] ) </a:t>
            </a:r>
          </a:p>
          <a:p>
            <a:pPr marL="591775" lvl="1"/>
            <a:r>
              <a:rPr lang="en-US" altLang="zh-CN" sz="2400" dirty="0" smtClean="0"/>
              <a:t> </a:t>
            </a:r>
            <a:r>
              <a:rPr lang="zh-CN" altLang="en-US" sz="2400" dirty="0" smtClean="0"/>
              <a:t>引入 </a:t>
            </a:r>
            <a:r>
              <a:rPr lang="en-US" altLang="zh-CN" dirty="0" err="1" smtClean="0"/>
              <a:t>ActivatedRoute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593362" lvl="2"/>
            <a:r>
              <a:rPr lang="en-US" altLang="zh-CN" sz="2200" dirty="0"/>
              <a:t> </a:t>
            </a:r>
            <a:r>
              <a:rPr lang="en-US" altLang="zh-CN" dirty="0"/>
              <a:t>import { </a:t>
            </a:r>
            <a:r>
              <a:rPr lang="en-US" altLang="zh-CN" dirty="0" err="1">
                <a:solidFill>
                  <a:srgbClr val="FF0000"/>
                </a:solidFill>
              </a:rPr>
              <a:t>ActivatedRoute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} from '@angular/router';</a:t>
            </a:r>
          </a:p>
          <a:p>
            <a:pPr marL="593362" lvl="2"/>
            <a:r>
              <a:rPr lang="en-US" altLang="zh-CN" sz="2200" dirty="0" smtClean="0"/>
              <a:t> </a:t>
            </a:r>
            <a:r>
              <a:rPr lang="en-US" altLang="zh-CN" dirty="0" smtClean="0"/>
              <a:t>constructor</a:t>
            </a:r>
            <a:r>
              <a:rPr lang="zh-CN" altLang="en-US" dirty="0" smtClean="0"/>
              <a:t>（</a:t>
            </a:r>
            <a:r>
              <a:rPr lang="en-US" altLang="zh-CN" dirty="0"/>
              <a:t>private route: </a:t>
            </a:r>
            <a:r>
              <a:rPr lang="en-US" altLang="zh-CN" dirty="0" err="1"/>
              <a:t>ActivatedRoute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{ }</a:t>
            </a:r>
          </a:p>
          <a:p>
            <a:pPr marL="593362" lvl="2"/>
            <a:r>
              <a:rPr lang="en-US" altLang="zh-CN" sz="2200" dirty="0"/>
              <a:t> </a:t>
            </a:r>
            <a:r>
              <a:rPr lang="en-US" altLang="zh-CN" dirty="0" err="1" smtClean="0"/>
              <a:t>this.route.params.subscribe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function( data ){ }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593362" lvl="2"/>
            <a:endParaRPr lang="en-US" altLang="zh-CN" sz="22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动态路由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602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路由配置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动态路由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</a:t>
            </a:r>
            <a:r>
              <a:rPr lang="en-US" altLang="zh-CN" sz="2800" b="1" dirty="0" smtClean="0">
                <a:latin typeface="+mj-ea"/>
                <a:ea typeface="+mj-ea"/>
              </a:rPr>
              <a:t>JS</a:t>
            </a:r>
            <a:r>
              <a:rPr lang="zh-CN" altLang="en-US" sz="2800" b="1" dirty="0" smtClean="0">
                <a:latin typeface="+mj-ea"/>
                <a:ea typeface="+mj-ea"/>
              </a:rPr>
              <a:t>跳转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父子路由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7227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</a:t>
            </a:r>
            <a:r>
              <a:rPr lang="zh-CN" altLang="en-US" dirty="0"/>
              <a:t>父子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	{ </a:t>
            </a:r>
            <a:r>
              <a:rPr lang="en-US" altLang="zh-CN" dirty="0" smtClean="0"/>
              <a:t>path : “</a:t>
            </a:r>
            <a:r>
              <a:rPr lang="zh-CN" altLang="en-US" dirty="0" smtClean="0"/>
              <a:t>路径</a:t>
            </a:r>
            <a:r>
              <a:rPr lang="en-US" altLang="zh-CN" dirty="0" smtClean="0"/>
              <a:t>”, component :“</a:t>
            </a:r>
            <a:r>
              <a:rPr lang="zh-CN" altLang="en-US" dirty="0"/>
              <a:t>组件名</a:t>
            </a:r>
            <a:r>
              <a:rPr lang="en-US" altLang="zh-CN" dirty="0" smtClean="0"/>
              <a:t>”, children :[</a:t>
            </a:r>
          </a:p>
          <a:p>
            <a:pPr marL="361587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{ </a:t>
            </a:r>
            <a:r>
              <a:rPr lang="en-US" altLang="zh-CN" dirty="0"/>
              <a:t>path: </a:t>
            </a:r>
            <a:r>
              <a:rPr lang="en-US" altLang="zh-CN" dirty="0" smtClean="0"/>
              <a:t>“</a:t>
            </a:r>
            <a:r>
              <a:rPr lang="zh-CN" altLang="en-US" dirty="0">
                <a:solidFill>
                  <a:srgbClr val="FF0000"/>
                </a:solidFill>
              </a:rPr>
              <a:t>路径</a:t>
            </a:r>
            <a:r>
              <a:rPr lang="en-US" altLang="zh-CN" dirty="0" smtClean="0"/>
              <a:t>”, </a:t>
            </a:r>
            <a:r>
              <a:rPr lang="en-US" altLang="zh-CN" dirty="0"/>
              <a:t>component:“</a:t>
            </a:r>
            <a:r>
              <a:rPr lang="zh-CN" altLang="en-US" dirty="0"/>
              <a:t>组件名</a:t>
            </a:r>
            <a:r>
              <a:rPr lang="en-US" altLang="zh-CN" dirty="0" smtClean="0"/>
              <a:t>”}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</a:t>
            </a:r>
          </a:p>
          <a:p>
            <a:pPr marL="361587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mtClean="0"/>
              <a:t>]} </a:t>
            </a:r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父子</a:t>
            </a:r>
            <a:r>
              <a:rPr lang="zh-CN" altLang="en-US" dirty="0" smtClean="0">
                <a:latin typeface="+mn-ea"/>
                <a:ea typeface="+mn-ea"/>
              </a:rPr>
              <a:t>路由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00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30" y="5806089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路由配置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动态路由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</a:t>
            </a:r>
            <a:r>
              <a:rPr lang="en-US" altLang="zh-CN" sz="2800" b="1" dirty="0" smtClean="0">
                <a:latin typeface="+mj-ea"/>
                <a:ea typeface="+mj-ea"/>
              </a:rPr>
              <a:t>JS</a:t>
            </a:r>
            <a:r>
              <a:rPr lang="zh-CN" altLang="en-US" sz="2800" b="1" dirty="0" smtClean="0">
                <a:latin typeface="+mj-ea"/>
                <a:ea typeface="+mj-ea"/>
              </a:rPr>
              <a:t>跳转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父子路由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</a:t>
            </a:r>
            <a:r>
              <a:rPr lang="zh-CN" altLang="en-US" dirty="0" smtClean="0"/>
              <a:t>路由（</a:t>
            </a:r>
            <a:r>
              <a:rPr lang="en-US" altLang="zh-CN" dirty="0" smtClean="0"/>
              <a:t>router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91775" lvl="1"/>
            <a:r>
              <a:rPr lang="zh-CN" altLang="en-US" dirty="0" smtClean="0"/>
              <a:t> 应用程序一般包含多个视图 </a:t>
            </a:r>
            <a:r>
              <a:rPr lang="en-US" altLang="zh-CN" dirty="0"/>
              <a:t>(view)</a:t>
            </a:r>
            <a:r>
              <a:rPr lang="zh-CN" altLang="en-US" dirty="0"/>
              <a:t>。 用户通过点击链接、</a:t>
            </a:r>
            <a:r>
              <a:rPr lang="zh-CN" altLang="en-US" dirty="0" smtClean="0"/>
              <a:t>按钮等，在</a:t>
            </a:r>
            <a:r>
              <a:rPr lang="zh-CN" altLang="en-US" dirty="0"/>
              <a:t>视图</a:t>
            </a:r>
            <a:r>
              <a:rPr lang="zh-CN" altLang="en-US" dirty="0" smtClean="0"/>
              <a:t>之间导航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/>
              <a:t>Angular </a:t>
            </a:r>
            <a:r>
              <a:rPr lang="zh-CN" altLang="en-US" dirty="0" smtClean="0"/>
              <a:t>中的路由是</a:t>
            </a:r>
            <a:r>
              <a:rPr lang="zh-CN" altLang="en-US" dirty="0"/>
              <a:t>一个特性丰富的机制，可以配置和管理整个导航过程，包括建立和销毁</a:t>
            </a:r>
            <a:r>
              <a:rPr lang="zh-CN" altLang="en-US" dirty="0" smtClean="0"/>
              <a:t>视图</a:t>
            </a:r>
            <a:endParaRPr lang="en-US" altLang="zh-CN" dirty="0" smtClean="0"/>
          </a:p>
          <a:p>
            <a:pPr marL="360000"/>
            <a:r>
              <a:rPr lang="zh-CN" altLang="en-US" sz="2800" dirty="0" smtClean="0"/>
              <a:t> </a:t>
            </a:r>
            <a:r>
              <a:rPr lang="zh-CN" altLang="en-US" sz="2800" dirty="0" smtClean="0"/>
              <a:t>路由配置</a:t>
            </a:r>
            <a:endParaRPr lang="en-US" altLang="zh-CN" sz="2800" dirty="0" smtClean="0"/>
          </a:p>
          <a:p>
            <a:pPr marL="591775" lvl="1"/>
            <a:r>
              <a:rPr lang="en-US" altLang="zh-CN" sz="2400" dirty="0"/>
              <a:t> </a:t>
            </a:r>
            <a:r>
              <a:rPr lang="en-US" altLang="zh-CN" dirty="0"/>
              <a:t>index.html</a:t>
            </a:r>
            <a:r>
              <a:rPr lang="zh-CN" altLang="en-US" dirty="0"/>
              <a:t>的</a:t>
            </a:r>
            <a:r>
              <a:rPr lang="en-US" altLang="zh-CN" dirty="0"/>
              <a:t>&lt;head&gt;</a:t>
            </a:r>
            <a:r>
              <a:rPr lang="zh-CN" altLang="en-US" dirty="0"/>
              <a:t>标签</a:t>
            </a:r>
            <a:r>
              <a:rPr lang="zh-CN" altLang="en-US" dirty="0" smtClean="0"/>
              <a:t>下添加</a:t>
            </a:r>
            <a:r>
              <a:rPr lang="en-US" altLang="zh-CN" dirty="0" smtClean="0"/>
              <a:t>&lt;</a:t>
            </a:r>
            <a:r>
              <a:rPr lang="en-US" altLang="zh-CN" dirty="0"/>
              <a:t>base&gt;</a:t>
            </a:r>
            <a:r>
              <a:rPr lang="zh-CN" altLang="en-US" dirty="0"/>
              <a:t>元素</a:t>
            </a:r>
            <a:r>
              <a:rPr lang="zh-CN" altLang="en-US" dirty="0" smtClean="0"/>
              <a:t>，告诉路由该</a:t>
            </a:r>
            <a:r>
              <a:rPr lang="zh-CN" altLang="en-US" dirty="0"/>
              <a:t>如何合成导航用的</a:t>
            </a:r>
            <a:r>
              <a:rPr lang="en-US" altLang="zh-CN" dirty="0"/>
              <a:t>URL</a:t>
            </a:r>
            <a:r>
              <a:rPr lang="en-US" altLang="zh-CN" sz="2400" dirty="0" smtClean="0"/>
              <a:t> </a:t>
            </a:r>
            <a:endParaRPr lang="en-US" altLang="zh-CN" sz="24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路由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sz="2800" dirty="0" smtClean="0"/>
              <a:t> 路由配置（续）</a:t>
            </a:r>
            <a:endParaRPr lang="en-US" altLang="zh-CN" sz="2800" dirty="0" smtClean="0"/>
          </a:p>
          <a:p>
            <a:pPr marL="591775" lvl="1"/>
            <a:r>
              <a:rPr lang="en-US" altLang="zh-CN" sz="2400" dirty="0"/>
              <a:t> </a:t>
            </a:r>
            <a:r>
              <a:rPr lang="zh-CN" altLang="en-US" sz="2400" dirty="0" smtClean="0"/>
              <a:t>引入 </a:t>
            </a:r>
            <a:r>
              <a:rPr lang="en-US" altLang="zh-CN" dirty="0" err="1" smtClean="0"/>
              <a:t>RouterModule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 </a:t>
            </a:r>
            <a:endParaRPr lang="en-US" altLang="zh-CN" sz="2400" dirty="0" smtClean="0"/>
          </a:p>
          <a:p>
            <a:pPr marL="593362" lvl="2"/>
            <a:r>
              <a:rPr lang="en-US" altLang="zh-CN" sz="2200" dirty="0"/>
              <a:t> </a:t>
            </a:r>
            <a:r>
              <a:rPr lang="en-US" altLang="zh-CN" dirty="0"/>
              <a:t>import { </a:t>
            </a:r>
            <a:r>
              <a:rPr lang="en-US" altLang="zh-CN" dirty="0" err="1"/>
              <a:t>RouterModule</a:t>
            </a:r>
            <a:r>
              <a:rPr lang="en-US" altLang="zh-CN" dirty="0"/>
              <a:t> } from '@angular/router</a:t>
            </a:r>
            <a:r>
              <a:rPr lang="en-US" altLang="zh-CN" dirty="0" smtClean="0"/>
              <a:t>';</a:t>
            </a:r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通过 </a:t>
            </a:r>
            <a:r>
              <a:rPr lang="en-US" altLang="zh-CN" dirty="0" err="1" smtClean="0"/>
              <a:t>RouterModule.forRoot</a:t>
            </a:r>
            <a:r>
              <a:rPr lang="en-US" altLang="zh-CN" dirty="0" smtClean="0"/>
              <a:t>  </a:t>
            </a:r>
            <a:r>
              <a:rPr lang="zh-CN" altLang="en-US" dirty="0" smtClean="0"/>
              <a:t>方法配置路由信息</a:t>
            </a:r>
            <a:r>
              <a:rPr lang="en-US" altLang="zh-CN" dirty="0" smtClean="0"/>
              <a:t>( </a:t>
            </a:r>
            <a:r>
              <a:rPr lang="zh-CN" altLang="en-US" dirty="0" smtClean="0">
                <a:solidFill>
                  <a:srgbClr val="FF0000"/>
                </a:solidFill>
              </a:rPr>
              <a:t>该方法位于</a:t>
            </a:r>
            <a:r>
              <a:rPr lang="en-US" altLang="zh-CN" dirty="0" smtClean="0">
                <a:solidFill>
                  <a:srgbClr val="FF0000"/>
                </a:solidFill>
              </a:rPr>
              <a:t>imports</a:t>
            </a:r>
            <a:r>
              <a:rPr lang="zh-CN" altLang="en-US" dirty="0" smtClean="0">
                <a:solidFill>
                  <a:srgbClr val="FF0000"/>
                </a:solidFill>
              </a:rPr>
              <a:t>数组中</a:t>
            </a:r>
            <a:r>
              <a:rPr lang="en-US" altLang="zh-CN" dirty="0" smtClean="0"/>
              <a:t> )</a:t>
            </a:r>
          </a:p>
          <a:p>
            <a:pPr marL="593362" lvl="2"/>
            <a:r>
              <a:rPr lang="en-US" altLang="zh-CN" dirty="0" smtClean="0"/>
              <a:t> </a:t>
            </a:r>
            <a:r>
              <a:rPr lang="en-US" altLang="zh-CN" dirty="0" err="1" smtClean="0"/>
              <a:t>RouterModule.forRoot</a:t>
            </a:r>
            <a:r>
              <a:rPr lang="en-US" altLang="zh-CN" dirty="0" smtClean="0"/>
              <a:t>( [</a:t>
            </a:r>
          </a:p>
          <a:p>
            <a:pPr marL="593362" lvl="2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 </a:t>
            </a:r>
            <a:r>
              <a:rPr lang="en-US" altLang="zh-CN" dirty="0"/>
              <a:t>	{ </a:t>
            </a:r>
            <a:r>
              <a:rPr lang="en-US" altLang="zh-CN" dirty="0" smtClean="0"/>
              <a:t>path</a:t>
            </a:r>
            <a:r>
              <a:rPr lang="en-US" altLang="zh-CN" dirty="0"/>
              <a:t>: 'home', </a:t>
            </a:r>
            <a:r>
              <a:rPr lang="en-US" altLang="zh-CN" dirty="0" smtClean="0"/>
              <a:t>component</a:t>
            </a:r>
            <a:r>
              <a:rPr lang="en-US" altLang="zh-CN" dirty="0"/>
              <a:t>: </a:t>
            </a:r>
            <a:r>
              <a:rPr lang="en-US" altLang="zh-CN" dirty="0" err="1" smtClean="0"/>
              <a:t>HomeComponent</a:t>
            </a:r>
            <a:r>
              <a:rPr lang="en-US" altLang="zh-CN" dirty="0"/>
              <a:t> </a:t>
            </a:r>
            <a:r>
              <a:rPr lang="en-US" altLang="zh-CN" dirty="0" smtClean="0"/>
              <a:t>},  ……</a:t>
            </a:r>
            <a:endParaRPr lang="en-US" altLang="zh-CN" dirty="0"/>
          </a:p>
          <a:p>
            <a:pPr marL="593362" lvl="2" indent="0">
              <a:buNone/>
            </a:pPr>
            <a:r>
              <a:rPr lang="en-US" altLang="zh-CN" dirty="0" smtClean="0"/>
              <a:t>   ] ) </a:t>
            </a:r>
          </a:p>
          <a:p>
            <a:pPr marL="591775" lvl="1"/>
            <a:endParaRPr lang="en-US" altLang="zh-CN" dirty="0"/>
          </a:p>
          <a:p>
            <a:pPr marL="593362" lvl="2"/>
            <a:endParaRPr lang="en-US" altLang="zh-CN" sz="22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路由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818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sz="2800" dirty="0" smtClean="0"/>
              <a:t> 路由配置（续）</a:t>
            </a:r>
            <a:endParaRPr lang="en-US" altLang="zh-CN" sz="2800" dirty="0" smtClean="0"/>
          </a:p>
          <a:p>
            <a:pPr marL="591775" lvl="1"/>
            <a:r>
              <a:rPr lang="zh-CN" altLang="en-US" dirty="0" smtClean="0"/>
              <a:t> 路由出口  </a:t>
            </a:r>
            <a:r>
              <a:rPr lang="en-US" altLang="zh-CN" dirty="0" smtClean="0"/>
              <a:t>--  </a:t>
            </a:r>
            <a:r>
              <a:rPr lang="en-US" altLang="zh-CN" dirty="0"/>
              <a:t>&lt;router-outlet&gt;&lt;/router-outlet</a:t>
            </a:r>
            <a:r>
              <a:rPr lang="en-US" altLang="zh-CN" dirty="0" smtClean="0"/>
              <a:t>&gt;</a:t>
            </a:r>
          </a:p>
          <a:p>
            <a:pPr marL="593362" lvl="2"/>
            <a:r>
              <a:rPr lang="zh-CN" altLang="en-US" dirty="0"/>
              <a:t>显示</a:t>
            </a:r>
            <a:r>
              <a:rPr lang="zh-CN" altLang="en-US" dirty="0" smtClean="0"/>
              <a:t>路由生成</a:t>
            </a:r>
            <a:r>
              <a:rPr lang="zh-CN" altLang="en-US" dirty="0"/>
              <a:t>的视图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pPr marL="591775" lvl="1"/>
            <a:r>
              <a:rPr lang="zh-CN" altLang="en-US" dirty="0" smtClean="0"/>
              <a:t> 路由链接  </a:t>
            </a:r>
            <a:r>
              <a:rPr lang="en-US" altLang="zh-CN" dirty="0" smtClean="0"/>
              <a:t>--  </a:t>
            </a:r>
            <a:r>
              <a:rPr lang="en-US" altLang="zh-CN" dirty="0"/>
              <a:t>&lt;a </a:t>
            </a:r>
            <a:r>
              <a:rPr lang="en-US" altLang="zh-CN" dirty="0" err="1">
                <a:solidFill>
                  <a:srgbClr val="FF0000"/>
                </a:solidFill>
              </a:rPr>
              <a:t>routerLink</a:t>
            </a:r>
            <a:r>
              <a:rPr lang="en-US" altLang="zh-CN" dirty="0" smtClean="0"/>
              <a:t>=“/” </a:t>
            </a:r>
            <a:r>
              <a:rPr lang="en-US" altLang="zh-CN" dirty="0" err="1" smtClean="0">
                <a:solidFill>
                  <a:srgbClr val="FF0000"/>
                </a:solidFill>
              </a:rPr>
              <a:t>routerLinkActive</a:t>
            </a:r>
            <a:r>
              <a:rPr lang="en-US" altLang="zh-CN" dirty="0" smtClean="0"/>
              <a:t>=“” </a:t>
            </a:r>
            <a:r>
              <a:rPr lang="en-US" altLang="zh-CN" dirty="0"/>
              <a:t>&gt;&lt;/</a:t>
            </a:r>
            <a:r>
              <a:rPr lang="en-US" altLang="zh-CN" dirty="0"/>
              <a:t>a</a:t>
            </a:r>
            <a:r>
              <a:rPr lang="en-US" altLang="zh-CN" dirty="0" smtClean="0"/>
              <a:t>&gt;</a:t>
            </a:r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err="1" smtClean="0"/>
              <a:t>routerLink</a:t>
            </a:r>
            <a:r>
              <a:rPr lang="zh-CN" altLang="en-US" dirty="0" smtClean="0"/>
              <a:t>：绑定导航的路径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err="1" smtClean="0"/>
              <a:t>routerLinkActive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类添加到激活路由的元素上</a:t>
            </a:r>
            <a:endParaRPr lang="zh-CN" altLang="en-US" dirty="0"/>
          </a:p>
          <a:p>
            <a:pPr marL="591775" lvl="1"/>
            <a:endParaRPr lang="zh-CN" altLang="en-US" dirty="0"/>
          </a:p>
          <a:p>
            <a:pPr marL="591775" lvl="1"/>
            <a:endParaRPr lang="en-US" altLang="zh-CN" dirty="0"/>
          </a:p>
          <a:p>
            <a:pPr marL="593362" lvl="2"/>
            <a:endParaRPr lang="en-US" altLang="zh-CN" sz="22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路由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716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79"/>
            <a:ext cx="10157038" cy="5113741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重定向路由（默认路由）</a:t>
            </a:r>
            <a:endParaRPr lang="en-US" altLang="zh-CN" sz="2800" dirty="0" smtClean="0"/>
          </a:p>
          <a:p>
            <a:pPr marL="591775" lvl="1"/>
            <a:r>
              <a:rPr lang="en-US" altLang="zh-CN" dirty="0" smtClean="0"/>
              <a:t> </a:t>
            </a:r>
            <a:r>
              <a:rPr lang="en-US" altLang="zh-CN" dirty="0" err="1" smtClean="0"/>
              <a:t>RouterModule.forRoot</a:t>
            </a:r>
            <a:r>
              <a:rPr lang="en-US" altLang="zh-CN" dirty="0" smtClean="0"/>
              <a:t>( [</a:t>
            </a:r>
          </a:p>
          <a:p>
            <a:pPr marL="361587" lvl="1" indent="0">
              <a:buNone/>
            </a:pPr>
            <a:r>
              <a:rPr lang="en-US" altLang="zh-CN" dirty="0" smtClean="0"/>
              <a:t>       	{ path: “”, </a:t>
            </a:r>
            <a:r>
              <a:rPr lang="en-US" altLang="zh-CN" dirty="0" err="1" smtClean="0">
                <a:solidFill>
                  <a:srgbClr val="FF0000"/>
                </a:solidFill>
              </a:rPr>
              <a:t>redirectTo</a:t>
            </a:r>
            <a:r>
              <a:rPr lang="en-US" altLang="zh-CN" dirty="0" smtClean="0"/>
              <a:t>:“</a:t>
            </a:r>
            <a:r>
              <a:rPr lang="zh-CN" altLang="en-US" dirty="0" smtClean="0"/>
              <a:t>默认路由路径</a:t>
            </a:r>
            <a:r>
              <a:rPr lang="en-US" altLang="zh-CN" dirty="0" smtClean="0"/>
              <a:t>”, </a:t>
            </a:r>
            <a:r>
              <a:rPr lang="en-US" altLang="zh-CN" dirty="0" err="1" smtClean="0">
                <a:solidFill>
                  <a:srgbClr val="FF0000"/>
                </a:solidFill>
              </a:rPr>
              <a:t>pathMatch</a:t>
            </a:r>
            <a:r>
              <a:rPr lang="en-US" altLang="zh-CN" dirty="0" smtClean="0"/>
              <a:t>:“</a:t>
            </a:r>
            <a:r>
              <a:rPr lang="en-US" altLang="zh-CN" dirty="0" smtClean="0">
                <a:solidFill>
                  <a:srgbClr val="FF0000"/>
                </a:solidFill>
              </a:rPr>
              <a:t>full</a:t>
            </a:r>
            <a:r>
              <a:rPr lang="en-US" altLang="zh-CN" dirty="0" smtClean="0"/>
              <a:t>”}</a:t>
            </a:r>
          </a:p>
          <a:p>
            <a:pPr marL="361587" lvl="1" indent="0">
              <a:buNone/>
            </a:pPr>
            <a:r>
              <a:rPr lang="en-US" altLang="zh-CN" dirty="0" smtClean="0"/>
              <a:t>    ] ) </a:t>
            </a:r>
          </a:p>
          <a:p>
            <a:pPr marL="360000" lvl="0">
              <a:buClr>
                <a:srgbClr val="008469"/>
              </a:buClr>
            </a:pPr>
            <a:r>
              <a:rPr lang="en-US" altLang="zh-CN" dirty="0" smtClean="0"/>
              <a:t>									 </a:t>
            </a:r>
            <a:r>
              <a:rPr lang="zh-CN" altLang="en-US" dirty="0" smtClean="0"/>
              <a:t>通配符路由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err="1"/>
              <a:t>RouterModule.forRoot</a:t>
            </a:r>
            <a:r>
              <a:rPr lang="en-US" altLang="zh-CN" dirty="0"/>
              <a:t>( [</a:t>
            </a:r>
          </a:p>
          <a:p>
            <a:pPr marL="361587" lvl="1" indent="0">
              <a:buNone/>
            </a:pPr>
            <a:r>
              <a:rPr lang="en-US" altLang="zh-CN" dirty="0"/>
              <a:t>       	{ path: </a:t>
            </a:r>
            <a:r>
              <a:rPr lang="en-US" altLang="zh-CN" dirty="0" smtClean="0"/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**</a:t>
            </a:r>
            <a:r>
              <a:rPr lang="en-US" altLang="zh-CN" dirty="0" smtClean="0"/>
              <a:t>”, component:“</a:t>
            </a:r>
            <a:r>
              <a:rPr lang="zh-CN" altLang="en-US" dirty="0"/>
              <a:t>组件名</a:t>
            </a:r>
            <a:r>
              <a:rPr lang="en-US" altLang="zh-CN" dirty="0" smtClean="0"/>
              <a:t>”}</a:t>
            </a:r>
            <a:endParaRPr lang="en-US" altLang="zh-CN" dirty="0"/>
          </a:p>
          <a:p>
            <a:pPr marL="361587" lvl="1" indent="0">
              <a:buNone/>
            </a:pPr>
            <a:r>
              <a:rPr lang="en-US" altLang="zh-CN" dirty="0"/>
              <a:t>    ] ) </a:t>
            </a:r>
          </a:p>
          <a:p>
            <a:pPr marL="591775" lvl="1">
              <a:buClr>
                <a:srgbClr val="008469"/>
              </a:buClr>
            </a:pPr>
            <a:endParaRPr lang="en-US" altLang="zh-CN" dirty="0"/>
          </a:p>
          <a:p>
            <a:pPr marL="361587" lvl="1" indent="0">
              <a:buNone/>
            </a:pPr>
            <a:endParaRPr lang="en-US" altLang="zh-CN" dirty="0" smtClean="0"/>
          </a:p>
          <a:p>
            <a:pPr marL="591775" lvl="1"/>
            <a:endParaRPr lang="zh-CN" altLang="en-US" dirty="0" smtClean="0"/>
          </a:p>
          <a:p>
            <a:pPr marL="591775" lvl="1"/>
            <a:endParaRPr lang="zh-CN" altLang="en-US" dirty="0"/>
          </a:p>
          <a:p>
            <a:pPr marL="591775" lvl="1"/>
            <a:endParaRPr lang="en-US" altLang="zh-CN" dirty="0"/>
          </a:p>
          <a:p>
            <a:pPr marL="593362" lvl="2"/>
            <a:endParaRPr lang="en-US" altLang="zh-CN" sz="22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路由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834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路由配置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动态路由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</a:t>
            </a:r>
            <a:r>
              <a:rPr lang="en-US" altLang="zh-CN" sz="2800" b="1" dirty="0" smtClean="0">
                <a:latin typeface="+mj-ea"/>
                <a:ea typeface="+mj-ea"/>
              </a:rPr>
              <a:t>JS</a:t>
            </a:r>
            <a:r>
              <a:rPr lang="zh-CN" altLang="en-US" sz="2800" b="1" dirty="0" smtClean="0">
                <a:latin typeface="+mj-ea"/>
                <a:ea typeface="+mj-ea"/>
              </a:rPr>
              <a:t>跳转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父子路由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9405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15703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</a:t>
            </a:r>
            <a:r>
              <a:rPr lang="zh-CN" altLang="en-US" dirty="0" smtClean="0"/>
              <a:t>动态路由</a:t>
            </a:r>
            <a:endParaRPr lang="en-US" altLang="zh-CN" dirty="0" smtClean="0"/>
          </a:p>
          <a:p>
            <a:pPr marL="591775" lvl="1"/>
            <a:r>
              <a:rPr lang="zh-CN" altLang="en-US" dirty="0" smtClean="0"/>
              <a:t> </a:t>
            </a:r>
            <a:r>
              <a:rPr lang="en-US" altLang="zh-CN" dirty="0" err="1"/>
              <a:t>RouterModule.forRoot</a:t>
            </a:r>
            <a:r>
              <a:rPr lang="en-US" altLang="zh-CN" dirty="0"/>
              <a:t>( [</a:t>
            </a:r>
          </a:p>
          <a:p>
            <a:pPr marL="361587" lvl="1" indent="0">
              <a:buNone/>
            </a:pPr>
            <a:r>
              <a:rPr lang="en-US" altLang="zh-CN" dirty="0"/>
              <a:t>       	{ path: </a:t>
            </a:r>
            <a:r>
              <a:rPr lang="en-US" altLang="zh-CN" dirty="0" smtClean="0"/>
              <a:t>“</a:t>
            </a:r>
            <a:r>
              <a:rPr lang="en-US" altLang="zh-CN" dirty="0" smtClean="0">
                <a:solidFill>
                  <a:srgbClr val="FF0000"/>
                </a:solidFill>
              </a:rPr>
              <a:t>home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en-US" altLang="zh-CN" dirty="0" smtClean="0"/>
              <a:t>”, </a:t>
            </a:r>
            <a:r>
              <a:rPr lang="en-US" altLang="zh-CN" dirty="0"/>
              <a:t>component:“</a:t>
            </a:r>
            <a:r>
              <a:rPr lang="zh-CN" altLang="en-US" dirty="0"/>
              <a:t>组件名</a:t>
            </a:r>
            <a:r>
              <a:rPr lang="en-US" altLang="zh-CN" dirty="0"/>
              <a:t>”}</a:t>
            </a:r>
          </a:p>
          <a:p>
            <a:pPr marL="361587" lvl="1" indent="0">
              <a:buNone/>
            </a:pPr>
            <a:r>
              <a:rPr lang="en-US" altLang="zh-CN" dirty="0"/>
              <a:t>    ] ) </a:t>
            </a:r>
          </a:p>
          <a:p>
            <a:pPr marL="591775" lvl="1"/>
            <a:r>
              <a:rPr lang="en-US" altLang="zh-CN" sz="2400" dirty="0" smtClean="0"/>
              <a:t> </a:t>
            </a:r>
            <a:r>
              <a:rPr lang="zh-CN" altLang="en-US" sz="2400" dirty="0" smtClean="0"/>
              <a:t>引入 </a:t>
            </a:r>
            <a:r>
              <a:rPr lang="en-US" altLang="zh-CN" dirty="0" err="1" smtClean="0"/>
              <a:t>ActivatedRoute</a:t>
            </a:r>
            <a:r>
              <a:rPr lang="en-US" altLang="zh-CN" dirty="0" smtClean="0"/>
              <a:t> 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593362" lvl="2"/>
            <a:r>
              <a:rPr lang="en-US" altLang="zh-CN" sz="2200" dirty="0"/>
              <a:t> </a:t>
            </a:r>
            <a:r>
              <a:rPr lang="en-US" altLang="zh-CN" dirty="0"/>
              <a:t>import { </a:t>
            </a:r>
            <a:r>
              <a:rPr lang="en-US" altLang="zh-CN" dirty="0" err="1">
                <a:solidFill>
                  <a:srgbClr val="FF0000"/>
                </a:solidFill>
              </a:rPr>
              <a:t>ActivatedRoute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} from '@angular/router';</a:t>
            </a:r>
          </a:p>
          <a:p>
            <a:pPr marL="593362" lvl="2"/>
            <a:r>
              <a:rPr lang="en-US" altLang="zh-CN" sz="2200" dirty="0" smtClean="0"/>
              <a:t> </a:t>
            </a:r>
            <a:r>
              <a:rPr lang="en-US" altLang="zh-CN" dirty="0" smtClean="0"/>
              <a:t>constructor</a:t>
            </a:r>
            <a:r>
              <a:rPr lang="zh-CN" altLang="en-US" dirty="0" smtClean="0"/>
              <a:t>（</a:t>
            </a:r>
            <a:r>
              <a:rPr lang="en-US" altLang="zh-CN" dirty="0"/>
              <a:t>private route: </a:t>
            </a:r>
            <a:r>
              <a:rPr lang="en-US" altLang="zh-CN" dirty="0" err="1"/>
              <a:t>ActivatedRoute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{ }</a:t>
            </a:r>
          </a:p>
          <a:p>
            <a:pPr marL="593362" lvl="2"/>
            <a:r>
              <a:rPr lang="en-US" altLang="zh-CN" sz="2200" dirty="0"/>
              <a:t> </a:t>
            </a:r>
            <a:r>
              <a:rPr lang="en-US" altLang="zh-CN" dirty="0" err="1" smtClean="0"/>
              <a:t>this.route.params.subscribe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function( data ){ }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593362" lvl="2"/>
            <a:endParaRPr lang="en-US" altLang="zh-CN" sz="22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动态路由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62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路由配置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动态路由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路由</a:t>
            </a: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JS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跳转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父子路由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2549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157259966</TotalTime>
  <Pages>0</Pages>
  <Words>276</Words>
  <Characters>0</Characters>
  <Application>Microsoft Office PowerPoint</Application>
  <DocSecurity>0</DocSecurity>
  <PresentationFormat>自定义</PresentationFormat>
  <Lines>0</Lines>
  <Paragraphs>85</Paragraphs>
  <Slides>13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   混合应用开发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hl</cp:lastModifiedBy>
  <cp:revision>2759</cp:revision>
  <cp:lastPrinted>1899-12-30T00:00:00Z</cp:lastPrinted>
  <dcterms:created xsi:type="dcterms:W3CDTF">2003-05-12T10:17:00Z</dcterms:created>
  <dcterms:modified xsi:type="dcterms:W3CDTF">2018-02-26T12:24:27Z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