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5"/>
  </p:notesMasterIdLst>
  <p:handoutMasterIdLst>
    <p:handoutMasterId r:id="rId36"/>
  </p:handoutMasterIdLst>
  <p:sldIdLst>
    <p:sldId id="256" r:id="rId5"/>
    <p:sldId id="284" r:id="rId6"/>
    <p:sldId id="286" r:id="rId7"/>
    <p:sldId id="289" r:id="rId8"/>
    <p:sldId id="306" r:id="rId9"/>
    <p:sldId id="295" r:id="rId10"/>
    <p:sldId id="293" r:id="rId11"/>
    <p:sldId id="312" r:id="rId12"/>
    <p:sldId id="307" r:id="rId13"/>
    <p:sldId id="294" r:id="rId14"/>
    <p:sldId id="314" r:id="rId15"/>
    <p:sldId id="315" r:id="rId16"/>
    <p:sldId id="296" r:id="rId17"/>
    <p:sldId id="297" r:id="rId18"/>
    <p:sldId id="298" r:id="rId19"/>
    <p:sldId id="319" r:id="rId20"/>
    <p:sldId id="292" r:id="rId21"/>
    <p:sldId id="310" r:id="rId22"/>
    <p:sldId id="300" r:id="rId23"/>
    <p:sldId id="301" r:id="rId24"/>
    <p:sldId id="299" r:id="rId25"/>
    <p:sldId id="313" r:id="rId26"/>
    <p:sldId id="317" r:id="rId27"/>
    <p:sldId id="302" r:id="rId28"/>
    <p:sldId id="311" r:id="rId29"/>
    <p:sldId id="303" r:id="rId30"/>
    <p:sldId id="316" r:id="rId31"/>
    <p:sldId id="288" r:id="rId32"/>
    <p:sldId id="320" r:id="rId33"/>
    <p:sldId id="308"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2">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6666"/>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1242" autoAdjust="0"/>
  </p:normalViewPr>
  <p:slideViewPr>
    <p:cSldViewPr snapToGrid="0">
      <p:cViewPr varScale="1">
        <p:scale>
          <a:sx n="78" d="100"/>
          <a:sy n="78" d="100"/>
        </p:scale>
        <p:origin x="1594" y="58"/>
      </p:cViewPr>
      <p:guideLst>
        <p:guide orient="horz" pos="612"/>
        <p:guide pos="28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E0D73C-4068-4955-972C-1D4117ED45AB}"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1482D411-150E-4DF3-8BFB-88FB50B51898}">
      <dgm:prSet custT="1"/>
      <dgm:spPr/>
      <dgm:t>
        <a:bodyPr/>
        <a:lstStyle/>
        <a:p>
          <a:r>
            <a:rPr lang="en-US" sz="1400" i="1" dirty="0"/>
            <a:t>More Data to train Model</a:t>
          </a:r>
          <a:endParaRPr lang="en-US" sz="1600" dirty="0"/>
        </a:p>
      </dgm:t>
    </dgm:pt>
    <dgm:pt modelId="{C10EA7CB-7333-4253-9017-E65BBDD5892A}" type="parTrans" cxnId="{7EB15667-02EA-4146-A311-4024A1F6F74A}">
      <dgm:prSet/>
      <dgm:spPr/>
      <dgm:t>
        <a:bodyPr/>
        <a:lstStyle/>
        <a:p>
          <a:endParaRPr lang="en-US"/>
        </a:p>
      </dgm:t>
    </dgm:pt>
    <dgm:pt modelId="{A21910EA-0AB6-4B62-A335-EB6C135555B6}" type="sibTrans" cxnId="{7EB15667-02EA-4146-A311-4024A1F6F74A}">
      <dgm:prSet/>
      <dgm:spPr/>
      <dgm:t>
        <a:bodyPr/>
        <a:lstStyle/>
        <a:p>
          <a:endParaRPr lang="en-US"/>
        </a:p>
      </dgm:t>
    </dgm:pt>
    <dgm:pt modelId="{8D8021AC-4FDE-49FF-9BE1-66CFC214068B}">
      <dgm:prSet custT="1"/>
      <dgm:spPr/>
      <dgm:t>
        <a:bodyPr/>
        <a:lstStyle/>
        <a:p>
          <a:r>
            <a:rPr lang="en-US" sz="1400" i="1" dirty="0"/>
            <a:t>Collaboration to improve Code</a:t>
          </a:r>
          <a:endParaRPr lang="en-US" sz="1600" dirty="0"/>
        </a:p>
      </dgm:t>
    </dgm:pt>
    <dgm:pt modelId="{B0507364-C11F-4982-A89F-0554DC374185}" type="parTrans" cxnId="{D73119A2-C1C0-466A-8C79-F5D92AE1F4CD}">
      <dgm:prSet/>
      <dgm:spPr/>
      <dgm:t>
        <a:bodyPr/>
        <a:lstStyle/>
        <a:p>
          <a:endParaRPr lang="en-US"/>
        </a:p>
      </dgm:t>
    </dgm:pt>
    <dgm:pt modelId="{BA4D9CC4-E6AF-4CD9-9CB2-4C7CCA933DD3}" type="sibTrans" cxnId="{D73119A2-C1C0-466A-8C79-F5D92AE1F4CD}">
      <dgm:prSet/>
      <dgm:spPr/>
      <dgm:t>
        <a:bodyPr/>
        <a:lstStyle/>
        <a:p>
          <a:endParaRPr lang="en-US"/>
        </a:p>
      </dgm:t>
    </dgm:pt>
    <dgm:pt modelId="{B89883E0-BB4A-46C4-BB8A-AC7E11A3C7D9}">
      <dgm:prSet custT="1"/>
      <dgm:spPr/>
      <dgm:t>
        <a:bodyPr/>
        <a:lstStyle/>
        <a:p>
          <a:r>
            <a:rPr lang="en-US" sz="1400" i="1" dirty="0"/>
            <a:t>improve</a:t>
          </a:r>
          <a:r>
            <a:rPr lang="en-US" sz="1600" dirty="0"/>
            <a:t> Model Predictions</a:t>
          </a:r>
        </a:p>
      </dgm:t>
    </dgm:pt>
    <dgm:pt modelId="{52100BA1-4BC7-4D3A-84AE-640D118AC855}" type="parTrans" cxnId="{C47465A4-67CD-4A7C-8E26-8C1627413FCE}">
      <dgm:prSet/>
      <dgm:spPr/>
      <dgm:t>
        <a:bodyPr/>
        <a:lstStyle/>
        <a:p>
          <a:endParaRPr lang="en-US"/>
        </a:p>
      </dgm:t>
    </dgm:pt>
    <dgm:pt modelId="{5434598C-FC2C-4EF1-8059-7A5571B6CA23}" type="sibTrans" cxnId="{C47465A4-67CD-4A7C-8E26-8C1627413FCE}">
      <dgm:prSet/>
      <dgm:spPr/>
      <dgm:t>
        <a:bodyPr/>
        <a:lstStyle/>
        <a:p>
          <a:endParaRPr lang="en-US"/>
        </a:p>
      </dgm:t>
    </dgm:pt>
    <dgm:pt modelId="{0D7BF616-C4A8-490E-8688-7526CD785AF7}">
      <dgm:prSet custT="1"/>
      <dgm:spPr/>
      <dgm:t>
        <a:bodyPr/>
        <a:lstStyle/>
        <a:p>
          <a:r>
            <a:rPr lang="en-US" sz="1600" dirty="0"/>
            <a:t>Build Application</a:t>
          </a:r>
        </a:p>
      </dgm:t>
    </dgm:pt>
    <dgm:pt modelId="{90C302D1-9AB7-408F-B730-000D267FDBD7}" type="parTrans" cxnId="{88DE3A59-3B1C-4749-BB75-0A78C226AB58}">
      <dgm:prSet/>
      <dgm:spPr/>
      <dgm:t>
        <a:bodyPr/>
        <a:lstStyle/>
        <a:p>
          <a:endParaRPr lang="en-US"/>
        </a:p>
      </dgm:t>
    </dgm:pt>
    <dgm:pt modelId="{D4891E4F-7C8E-41B0-B728-AD4A16876994}" type="sibTrans" cxnId="{88DE3A59-3B1C-4749-BB75-0A78C226AB58}">
      <dgm:prSet/>
      <dgm:spPr/>
      <dgm:t>
        <a:bodyPr/>
        <a:lstStyle/>
        <a:p>
          <a:endParaRPr lang="en-US"/>
        </a:p>
      </dgm:t>
    </dgm:pt>
    <dgm:pt modelId="{2CBB8558-C8A4-45C2-B4D4-CDCF81E3A2BA}" type="pres">
      <dgm:prSet presAssocID="{E8E0D73C-4068-4955-972C-1D4117ED45AB}" presName="matrix" presStyleCnt="0">
        <dgm:presLayoutVars>
          <dgm:chMax val="1"/>
          <dgm:dir/>
          <dgm:resizeHandles val="exact"/>
        </dgm:presLayoutVars>
      </dgm:prSet>
      <dgm:spPr/>
    </dgm:pt>
    <dgm:pt modelId="{88D0FD2E-FC3C-4731-9E50-58757FF4E31D}" type="pres">
      <dgm:prSet presAssocID="{E8E0D73C-4068-4955-972C-1D4117ED45AB}" presName="diamond" presStyleLbl="bgShp" presStyleIdx="0" presStyleCnt="1"/>
      <dgm:spPr/>
    </dgm:pt>
    <dgm:pt modelId="{05C4D445-2641-4858-9D1C-C07FAF9865C0}" type="pres">
      <dgm:prSet presAssocID="{E8E0D73C-4068-4955-972C-1D4117ED45AB}" presName="quad1" presStyleLbl="node1" presStyleIdx="0" presStyleCnt="4">
        <dgm:presLayoutVars>
          <dgm:chMax val="0"/>
          <dgm:chPref val="0"/>
          <dgm:bulletEnabled val="1"/>
        </dgm:presLayoutVars>
      </dgm:prSet>
      <dgm:spPr/>
    </dgm:pt>
    <dgm:pt modelId="{C13E4B4E-210C-4662-A676-65EA8403C4F7}" type="pres">
      <dgm:prSet presAssocID="{E8E0D73C-4068-4955-972C-1D4117ED45AB}" presName="quad2" presStyleLbl="node1" presStyleIdx="1" presStyleCnt="4">
        <dgm:presLayoutVars>
          <dgm:chMax val="0"/>
          <dgm:chPref val="0"/>
          <dgm:bulletEnabled val="1"/>
        </dgm:presLayoutVars>
      </dgm:prSet>
      <dgm:spPr/>
    </dgm:pt>
    <dgm:pt modelId="{13BF7EE0-D6F0-45CB-8A62-C525A98DF609}" type="pres">
      <dgm:prSet presAssocID="{E8E0D73C-4068-4955-972C-1D4117ED45AB}" presName="quad3" presStyleLbl="node1" presStyleIdx="2" presStyleCnt="4">
        <dgm:presLayoutVars>
          <dgm:chMax val="0"/>
          <dgm:chPref val="0"/>
          <dgm:bulletEnabled val="1"/>
        </dgm:presLayoutVars>
      </dgm:prSet>
      <dgm:spPr/>
    </dgm:pt>
    <dgm:pt modelId="{A6B50016-19C8-46B6-8F12-2D4F87C38E75}" type="pres">
      <dgm:prSet presAssocID="{E8E0D73C-4068-4955-972C-1D4117ED45AB}" presName="quad4" presStyleLbl="node1" presStyleIdx="3" presStyleCnt="4">
        <dgm:presLayoutVars>
          <dgm:chMax val="0"/>
          <dgm:chPref val="0"/>
          <dgm:bulletEnabled val="1"/>
        </dgm:presLayoutVars>
      </dgm:prSet>
      <dgm:spPr/>
    </dgm:pt>
  </dgm:ptLst>
  <dgm:cxnLst>
    <dgm:cxn modelId="{1B24870F-A007-46AB-B439-9C9A17BB9382}" type="presOf" srcId="{E8E0D73C-4068-4955-972C-1D4117ED45AB}" destId="{2CBB8558-C8A4-45C2-B4D4-CDCF81E3A2BA}" srcOrd="0" destOrd="0" presId="urn:microsoft.com/office/officeart/2005/8/layout/matrix3"/>
    <dgm:cxn modelId="{C208DA39-4286-4C92-BD64-528CFE26C54B}" type="presOf" srcId="{1482D411-150E-4DF3-8BFB-88FB50B51898}" destId="{05C4D445-2641-4858-9D1C-C07FAF9865C0}" srcOrd="0" destOrd="0" presId="urn:microsoft.com/office/officeart/2005/8/layout/matrix3"/>
    <dgm:cxn modelId="{7EB15667-02EA-4146-A311-4024A1F6F74A}" srcId="{E8E0D73C-4068-4955-972C-1D4117ED45AB}" destId="{1482D411-150E-4DF3-8BFB-88FB50B51898}" srcOrd="0" destOrd="0" parTransId="{C10EA7CB-7333-4253-9017-E65BBDD5892A}" sibTransId="{A21910EA-0AB6-4B62-A335-EB6C135555B6}"/>
    <dgm:cxn modelId="{88DE3A59-3B1C-4749-BB75-0A78C226AB58}" srcId="{E8E0D73C-4068-4955-972C-1D4117ED45AB}" destId="{0D7BF616-C4A8-490E-8688-7526CD785AF7}" srcOrd="3" destOrd="0" parTransId="{90C302D1-9AB7-408F-B730-000D267FDBD7}" sibTransId="{D4891E4F-7C8E-41B0-B728-AD4A16876994}"/>
    <dgm:cxn modelId="{2C78539A-6261-4650-A3BE-94F0F524F6B0}" type="presOf" srcId="{B89883E0-BB4A-46C4-BB8A-AC7E11A3C7D9}" destId="{13BF7EE0-D6F0-45CB-8A62-C525A98DF609}" srcOrd="0" destOrd="0" presId="urn:microsoft.com/office/officeart/2005/8/layout/matrix3"/>
    <dgm:cxn modelId="{D73119A2-C1C0-466A-8C79-F5D92AE1F4CD}" srcId="{E8E0D73C-4068-4955-972C-1D4117ED45AB}" destId="{8D8021AC-4FDE-49FF-9BE1-66CFC214068B}" srcOrd="1" destOrd="0" parTransId="{B0507364-C11F-4982-A89F-0554DC374185}" sibTransId="{BA4D9CC4-E6AF-4CD9-9CB2-4C7CCA933DD3}"/>
    <dgm:cxn modelId="{C47465A4-67CD-4A7C-8E26-8C1627413FCE}" srcId="{E8E0D73C-4068-4955-972C-1D4117ED45AB}" destId="{B89883E0-BB4A-46C4-BB8A-AC7E11A3C7D9}" srcOrd="2" destOrd="0" parTransId="{52100BA1-4BC7-4D3A-84AE-640D118AC855}" sibTransId="{5434598C-FC2C-4EF1-8059-7A5571B6CA23}"/>
    <dgm:cxn modelId="{062D05AF-187F-413F-9CA0-A2180DCB67CD}" type="presOf" srcId="{8D8021AC-4FDE-49FF-9BE1-66CFC214068B}" destId="{C13E4B4E-210C-4662-A676-65EA8403C4F7}" srcOrd="0" destOrd="0" presId="urn:microsoft.com/office/officeart/2005/8/layout/matrix3"/>
    <dgm:cxn modelId="{4CE646E4-875A-42D0-B38D-9D3238E4CC29}" type="presOf" srcId="{0D7BF616-C4A8-490E-8688-7526CD785AF7}" destId="{A6B50016-19C8-46B6-8F12-2D4F87C38E75}" srcOrd="0" destOrd="0" presId="urn:microsoft.com/office/officeart/2005/8/layout/matrix3"/>
    <dgm:cxn modelId="{B20A4C35-2D5D-46A4-AA23-C722C9688BD1}" type="presParOf" srcId="{2CBB8558-C8A4-45C2-B4D4-CDCF81E3A2BA}" destId="{88D0FD2E-FC3C-4731-9E50-58757FF4E31D}" srcOrd="0" destOrd="0" presId="urn:microsoft.com/office/officeart/2005/8/layout/matrix3"/>
    <dgm:cxn modelId="{1B0A28D6-05D6-4947-98D3-94DD972F93BA}" type="presParOf" srcId="{2CBB8558-C8A4-45C2-B4D4-CDCF81E3A2BA}" destId="{05C4D445-2641-4858-9D1C-C07FAF9865C0}" srcOrd="1" destOrd="0" presId="urn:microsoft.com/office/officeart/2005/8/layout/matrix3"/>
    <dgm:cxn modelId="{6E295A0D-EA12-4E1E-9EA5-A900F4193432}" type="presParOf" srcId="{2CBB8558-C8A4-45C2-B4D4-CDCF81E3A2BA}" destId="{C13E4B4E-210C-4662-A676-65EA8403C4F7}" srcOrd="2" destOrd="0" presId="urn:microsoft.com/office/officeart/2005/8/layout/matrix3"/>
    <dgm:cxn modelId="{398C198E-660D-4DC2-A228-4AFC41AD3240}" type="presParOf" srcId="{2CBB8558-C8A4-45C2-B4D4-CDCF81E3A2BA}" destId="{13BF7EE0-D6F0-45CB-8A62-C525A98DF609}" srcOrd="3" destOrd="0" presId="urn:microsoft.com/office/officeart/2005/8/layout/matrix3"/>
    <dgm:cxn modelId="{F43A5611-5EA7-4902-8101-60ED8D26BC64}" type="presParOf" srcId="{2CBB8558-C8A4-45C2-B4D4-CDCF81E3A2BA}" destId="{A6B50016-19C8-46B6-8F12-2D4F87C38E7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0FD2E-FC3C-4731-9E50-58757FF4E31D}">
      <dsp:nvSpPr>
        <dsp:cNvPr id="0" name=""/>
        <dsp:cNvSpPr/>
      </dsp:nvSpPr>
      <dsp:spPr>
        <a:xfrm>
          <a:off x="0" y="225173"/>
          <a:ext cx="3603491" cy="360349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C4D445-2641-4858-9D1C-C07FAF9865C0}">
      <dsp:nvSpPr>
        <dsp:cNvPr id="0" name=""/>
        <dsp:cNvSpPr/>
      </dsp:nvSpPr>
      <dsp:spPr>
        <a:xfrm>
          <a:off x="342331" y="567505"/>
          <a:ext cx="1405361" cy="140536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1" kern="1200" dirty="0"/>
            <a:t>More Data to train Model</a:t>
          </a:r>
          <a:endParaRPr lang="en-US" sz="1600" kern="1200" dirty="0"/>
        </a:p>
      </dsp:txBody>
      <dsp:txXfrm>
        <a:off x="410935" y="636109"/>
        <a:ext cx="1268153" cy="1268153"/>
      </dsp:txXfrm>
    </dsp:sp>
    <dsp:sp modelId="{C13E4B4E-210C-4662-A676-65EA8403C4F7}">
      <dsp:nvSpPr>
        <dsp:cNvPr id="0" name=""/>
        <dsp:cNvSpPr/>
      </dsp:nvSpPr>
      <dsp:spPr>
        <a:xfrm>
          <a:off x="1855797" y="567505"/>
          <a:ext cx="1405361" cy="140536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1" kern="1200" dirty="0"/>
            <a:t>Collaboration to improve Code</a:t>
          </a:r>
          <a:endParaRPr lang="en-US" sz="1600" kern="1200" dirty="0"/>
        </a:p>
      </dsp:txBody>
      <dsp:txXfrm>
        <a:off x="1924401" y="636109"/>
        <a:ext cx="1268153" cy="1268153"/>
      </dsp:txXfrm>
    </dsp:sp>
    <dsp:sp modelId="{13BF7EE0-D6F0-45CB-8A62-C525A98DF609}">
      <dsp:nvSpPr>
        <dsp:cNvPr id="0" name=""/>
        <dsp:cNvSpPr/>
      </dsp:nvSpPr>
      <dsp:spPr>
        <a:xfrm>
          <a:off x="342331" y="2080971"/>
          <a:ext cx="1405361" cy="1405361"/>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1" kern="1200" dirty="0"/>
            <a:t>improve</a:t>
          </a:r>
          <a:r>
            <a:rPr lang="en-US" sz="1600" kern="1200" dirty="0"/>
            <a:t> Model Predictions</a:t>
          </a:r>
        </a:p>
      </dsp:txBody>
      <dsp:txXfrm>
        <a:off x="410935" y="2149575"/>
        <a:ext cx="1268153" cy="1268153"/>
      </dsp:txXfrm>
    </dsp:sp>
    <dsp:sp modelId="{A6B50016-19C8-46B6-8F12-2D4F87C38E75}">
      <dsp:nvSpPr>
        <dsp:cNvPr id="0" name=""/>
        <dsp:cNvSpPr/>
      </dsp:nvSpPr>
      <dsp:spPr>
        <a:xfrm>
          <a:off x="1855797" y="2080971"/>
          <a:ext cx="1405361" cy="1405361"/>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Build Application</a:t>
          </a:r>
        </a:p>
      </dsp:txBody>
      <dsp:txXfrm>
        <a:off x="1924401" y="2149575"/>
        <a:ext cx="1268153" cy="1268153"/>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3347D1-B861-CB4C-B4CF-6AF7884FAC12}" type="datetimeFigureOut">
              <a:rPr lang="en-US" smtClean="0"/>
              <a:t>4/13/2023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1D93F71-0E83-294B-AA61-9BF064BCCCC0}" type="slidenum">
              <a:rPr lang="en-US" smtClean="0"/>
              <a:t>‹#›</a:t>
            </a:fld>
            <a:endParaRPr lang="en-US"/>
          </a:p>
        </p:txBody>
      </p:sp>
    </p:spTree>
    <p:extLst>
      <p:ext uri="{BB962C8B-B14F-4D97-AF65-F5344CB8AC3E}">
        <p14:creationId xmlns:p14="http://schemas.microsoft.com/office/powerpoint/2010/main" val="4181185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08F421-1F06-904A-839E-EBF4F53DCCF2}" type="datetimeFigureOut">
              <a:rPr lang="en-US" smtClean="0"/>
              <a:t>4/13/2023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4A6F6B-7B0B-BE4A-91C6-2C07BBB7E624}" type="slidenum">
              <a:rPr lang="en-US" smtClean="0"/>
              <a:t>‹#›</a:t>
            </a:fld>
            <a:endParaRPr lang="en-US"/>
          </a:p>
        </p:txBody>
      </p:sp>
    </p:spTree>
    <p:extLst>
      <p:ext uri="{BB962C8B-B14F-4D97-AF65-F5344CB8AC3E}">
        <p14:creationId xmlns:p14="http://schemas.microsoft.com/office/powerpoint/2010/main" val="116514284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https://www.convert.com/wp-content/uploads/2021/02/How-to-Turn-Mounds-of-Data-into-Usable-Meaningful-Insights-2021-Guide-.jpg</a:t>
            </a:r>
          </a:p>
        </p:txBody>
      </p:sp>
    </p:spTree>
    <p:extLst>
      <p:ext uri="{BB962C8B-B14F-4D97-AF65-F5344CB8AC3E}">
        <p14:creationId xmlns:p14="http://schemas.microsoft.com/office/powerpoint/2010/main" val="101828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Based on the table, we can see that all five models have similar accuracy scores, ranging from 76.64% to 80.91%. The decision tree, random forests, and neural network models have higher recall and F1 scores, indicating that they are better at identifying positive instances in the dataset. The logistic regression and support vector machine models have higher precision scores, indicating that they make fewer false positive predictions.</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It's important to note that these performance metrics are based on the training dataset only, and the true performance of the models may differ on unseen data. It's also important to evaluate the performance of the models on a separate validation or test dataset to ensure that they generalize well to new data.</a:t>
            </a:r>
          </a:p>
          <a:p>
            <a:endParaRPr lang="en-US" dirty="0"/>
          </a:p>
        </p:txBody>
      </p:sp>
    </p:spTree>
    <p:extLst>
      <p:ext uri="{BB962C8B-B14F-4D97-AF65-F5344CB8AC3E}">
        <p14:creationId xmlns:p14="http://schemas.microsoft.com/office/powerpoint/2010/main" val="2388134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Based on the table, we can see that:</a:t>
            </a:r>
          </a:p>
          <a:p>
            <a:pPr algn="l"/>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logistic regression model performs similarly on the training and testing datasets, with only slight changes in accuracy, precision, recall, and F1 score.</a:t>
            </a:r>
          </a:p>
          <a:p>
            <a:pPr algn="l">
              <a:buFont typeface="Arial" panose="020B0604020202020204" pitchFamily="34" charset="0"/>
              <a:buChar char="•"/>
            </a:pPr>
            <a:r>
              <a:rPr lang="en-US" b="0" i="0" dirty="0">
                <a:solidFill>
                  <a:srgbClr val="374151"/>
                </a:solidFill>
                <a:effectLst/>
                <a:latin typeface="Söhne"/>
              </a:rPr>
              <a:t>The decision tree, random forest, and neural network models have slightly higher performance on the training dataset than on the testing dataset, indicating a potential issue with overfitting.</a:t>
            </a:r>
          </a:p>
          <a:p>
            <a:pPr algn="l">
              <a:buFont typeface="Arial" panose="020B0604020202020204" pitchFamily="34" charset="0"/>
              <a:buChar char="•"/>
            </a:pPr>
            <a:r>
              <a:rPr lang="en-US" b="0" i="0" dirty="0">
                <a:solidFill>
                  <a:srgbClr val="374151"/>
                </a:solidFill>
                <a:effectLst/>
                <a:latin typeface="Söhne"/>
              </a:rPr>
              <a:t>The support vector machine model has slightly higher performance on the testing dataset than on the training dataset, indicating better generalization to new data.</a:t>
            </a:r>
          </a:p>
          <a:p>
            <a:pPr algn="l"/>
            <a:endParaRPr lang="en-US" b="0" i="0" dirty="0">
              <a:solidFill>
                <a:srgbClr val="374151"/>
              </a:solidFill>
              <a:effectLst/>
              <a:latin typeface="Söhne"/>
            </a:endParaRPr>
          </a:p>
          <a:p>
            <a:pPr algn="l"/>
            <a:r>
              <a:rPr lang="en-US" b="0" i="0" dirty="0">
                <a:solidFill>
                  <a:srgbClr val="374151"/>
                </a:solidFill>
                <a:effectLst/>
                <a:latin typeface="Söhne"/>
              </a:rPr>
              <a:t>Overall, the performance of the models is similar on both datasets, suggesting that they are able to generalize reasonably well to new data. </a:t>
            </a:r>
          </a:p>
          <a:p>
            <a:endParaRPr lang="en-US" dirty="0"/>
          </a:p>
        </p:txBody>
      </p:sp>
    </p:spTree>
    <p:extLst>
      <p:ext uri="{BB962C8B-B14F-4D97-AF65-F5344CB8AC3E}">
        <p14:creationId xmlns:p14="http://schemas.microsoft.com/office/powerpoint/2010/main" val="86291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resentation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36" y="2472687"/>
            <a:ext cx="8230243" cy="411480"/>
          </a:xfrm>
        </p:spPr>
        <p:txBody>
          <a:bodyPr>
            <a:noAutofit/>
          </a:bodyPr>
          <a:lstStyle>
            <a:lvl1pPr algn="l">
              <a:defRPr sz="2800" b="1" i="0" baseline="0">
                <a:latin typeface="Arial"/>
                <a:cs typeface="Arial"/>
              </a:defRPr>
            </a:lvl1pPr>
          </a:lstStyle>
          <a:p>
            <a:r>
              <a:rPr lang="en-US"/>
              <a:t>Click to add a title</a:t>
            </a:r>
          </a:p>
        </p:txBody>
      </p:sp>
      <p:sp>
        <p:nvSpPr>
          <p:cNvPr id="3" name="Subtitle 2"/>
          <p:cNvSpPr>
            <a:spLocks noGrp="1"/>
          </p:cNvSpPr>
          <p:nvPr>
            <p:ph type="subTitle" idx="1"/>
          </p:nvPr>
        </p:nvSpPr>
        <p:spPr>
          <a:xfrm>
            <a:off x="457236" y="2876551"/>
            <a:ext cx="8230243" cy="1234440"/>
          </a:xfrm>
        </p:spPr>
        <p:txBody>
          <a:bodyPr>
            <a:normAutofit/>
          </a:bodyPr>
          <a:lstStyle>
            <a:lvl1pPr marL="0" indent="0" algn="l">
              <a:buNone/>
              <a:defRPr sz="1800" kern="200" baseline="0">
                <a:solidFill>
                  <a:schemeClr val="tx1"/>
                </a:solidFill>
                <a:latin typeface="Arial"/>
                <a:cs typeface="Arial"/>
              </a:defRPr>
            </a:lvl1pPr>
            <a:lvl2pPr marL="408166" indent="0" algn="ctr">
              <a:buNone/>
              <a:defRPr>
                <a:solidFill>
                  <a:schemeClr val="tx1">
                    <a:tint val="75000"/>
                  </a:schemeClr>
                </a:solidFill>
              </a:defRPr>
            </a:lvl2pPr>
            <a:lvl3pPr marL="816332" indent="0" algn="ctr">
              <a:buNone/>
              <a:defRPr>
                <a:solidFill>
                  <a:schemeClr val="tx1">
                    <a:tint val="75000"/>
                  </a:schemeClr>
                </a:solidFill>
              </a:defRPr>
            </a:lvl3pPr>
            <a:lvl4pPr marL="1224497" indent="0" algn="ctr">
              <a:buNone/>
              <a:defRPr>
                <a:solidFill>
                  <a:schemeClr val="tx1">
                    <a:tint val="75000"/>
                  </a:schemeClr>
                </a:solidFill>
              </a:defRPr>
            </a:lvl4pPr>
            <a:lvl5pPr marL="1632663" indent="0" algn="ctr">
              <a:buNone/>
              <a:defRPr>
                <a:solidFill>
                  <a:schemeClr val="tx1">
                    <a:tint val="75000"/>
                  </a:schemeClr>
                </a:solidFill>
              </a:defRPr>
            </a:lvl5pPr>
            <a:lvl6pPr marL="2040829" indent="0" algn="ctr">
              <a:buNone/>
              <a:defRPr>
                <a:solidFill>
                  <a:schemeClr val="tx1">
                    <a:tint val="75000"/>
                  </a:schemeClr>
                </a:solidFill>
              </a:defRPr>
            </a:lvl6pPr>
            <a:lvl7pPr marL="2448995" indent="0" algn="ctr">
              <a:buNone/>
              <a:defRPr>
                <a:solidFill>
                  <a:schemeClr val="tx1">
                    <a:tint val="75000"/>
                  </a:schemeClr>
                </a:solidFill>
              </a:defRPr>
            </a:lvl7pPr>
            <a:lvl8pPr marL="2857160" indent="0" algn="ctr">
              <a:buNone/>
              <a:defRPr>
                <a:solidFill>
                  <a:schemeClr val="tx1">
                    <a:tint val="75000"/>
                  </a:schemeClr>
                </a:solidFill>
              </a:defRPr>
            </a:lvl8pPr>
            <a:lvl9pPr marL="3265326" indent="0" algn="ctr">
              <a:buNone/>
              <a:defRPr>
                <a:solidFill>
                  <a:schemeClr val="tx1">
                    <a:tint val="75000"/>
                  </a:schemeClr>
                </a:solidFill>
              </a:defRPr>
            </a:lvl9pPr>
          </a:lstStyle>
          <a:p>
            <a:r>
              <a:rPr lang="en-US"/>
              <a:t>Click to edit Master subtitle style</a:t>
            </a:r>
          </a:p>
        </p:txBody>
      </p:sp>
      <p:pic>
        <p:nvPicPr>
          <p:cNvPr id="8" name="Picture 7" descr="A close up of a sign&#10;&#10;Description automatically generated">
            <a:extLst>
              <a:ext uri="{FF2B5EF4-FFF2-40B4-BE49-F238E27FC236}">
                <a16:creationId xmlns:a16="http://schemas.microsoft.com/office/drawing/2014/main" id="{876737A3-3E10-48FB-A20C-EB76B0FE3104}"/>
              </a:ext>
            </a:extLst>
          </p:cNvPr>
          <p:cNvPicPr>
            <a:picLocks noChangeAspect="1"/>
          </p:cNvPicPr>
          <p:nvPr userDrawn="1"/>
        </p:nvPicPr>
        <p:blipFill>
          <a:blip r:embed="rId2"/>
          <a:stretch>
            <a:fillRect/>
          </a:stretch>
        </p:blipFill>
        <p:spPr>
          <a:xfrm>
            <a:off x="7356950" y="4275007"/>
            <a:ext cx="2336662" cy="700999"/>
          </a:xfrm>
          <a:prstGeom prst="rect">
            <a:avLst/>
          </a:prstGeom>
        </p:spPr>
      </p:pic>
    </p:spTree>
    <p:extLst>
      <p:ext uri="{BB962C8B-B14F-4D97-AF65-F5344CB8AC3E}">
        <p14:creationId xmlns:p14="http://schemas.microsoft.com/office/powerpoint/2010/main" val="328866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3"/>
            <a:ext cx="2133600" cy="273844"/>
          </a:xfr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 Placeholder 6"/>
          <p:cNvSpPr>
            <a:spLocks noGrp="1"/>
          </p:cNvSpPr>
          <p:nvPr>
            <p:ph type="body" sz="quarter" idx="13"/>
          </p:nvPr>
        </p:nvSpPr>
        <p:spPr>
          <a:xfrm>
            <a:off x="459380" y="701040"/>
            <a:ext cx="8230243" cy="3806190"/>
          </a:xfrm>
          <a:noFill/>
          <a:ln>
            <a:noFill/>
          </a:ln>
        </p:spPr>
        <p:txBody>
          <a:bodyPr>
            <a:normAutofit/>
          </a:bodyPr>
          <a:lstStyle>
            <a:lvl1pPr marL="306124" indent="-306124">
              <a:buSzPct val="100000"/>
              <a:buFont typeface="Arial"/>
              <a:buChar char="•"/>
              <a:defRPr sz="1800" kern="600" baseline="0">
                <a:solidFill>
                  <a:schemeClr val="tx1"/>
                </a:solidFill>
                <a:latin typeface="Arial"/>
                <a:cs typeface="Arial"/>
              </a:defRPr>
            </a:lvl1pPr>
            <a:lvl2pPr marL="663269" indent="-255104">
              <a:buSzPct val="100000"/>
              <a:buFont typeface="Arial"/>
              <a:buChar char="•"/>
              <a:defRPr sz="1800" kern="600" baseline="0">
                <a:solidFill>
                  <a:schemeClr val="tx1"/>
                </a:solidFill>
                <a:latin typeface="Arial"/>
                <a:cs typeface="Arial"/>
              </a:defRPr>
            </a:lvl2pPr>
            <a:lvl3pPr marL="1020414" indent="-204083">
              <a:buSzPct val="100000"/>
              <a:buFont typeface="Arial"/>
              <a:buChar char="•"/>
              <a:defRPr sz="1800" kern="600" baseline="0">
                <a:solidFill>
                  <a:schemeClr val="tx1"/>
                </a:solidFill>
                <a:latin typeface="Arial"/>
                <a:cs typeface="Arial"/>
              </a:defRPr>
            </a:lvl3pPr>
            <a:lvl4pPr>
              <a:buNone/>
              <a:defRPr sz="1600"/>
            </a:lvl4pPr>
            <a:lvl5pPr>
              <a:buNone/>
              <a:defRPr sz="1400"/>
            </a:lvl5pPr>
          </a:lstStyle>
          <a:p>
            <a:pPr lvl="0"/>
            <a:r>
              <a:rPr lang="en-US"/>
              <a:t>Edit Master text styles</a:t>
            </a:r>
          </a:p>
          <a:p>
            <a:pPr lvl="1"/>
            <a:r>
              <a:rPr lang="en-US"/>
              <a:t>Second level</a:t>
            </a:r>
          </a:p>
          <a:p>
            <a:pPr lvl="2"/>
            <a:r>
              <a:rPr lang="en-US"/>
              <a:t>Third level</a:t>
            </a:r>
          </a:p>
        </p:txBody>
      </p:sp>
      <p:sp>
        <p:nvSpPr>
          <p:cNvPr id="8" name="Title 1"/>
          <p:cNvSpPr>
            <a:spLocks noGrp="1"/>
          </p:cNvSpPr>
          <p:nvPr>
            <p:ph type="title"/>
          </p:nvPr>
        </p:nvSpPr>
        <p:spPr>
          <a:xfrm>
            <a:off x="457200" y="0"/>
            <a:ext cx="8229600" cy="555498"/>
          </a:xfrm>
        </p:spPr>
        <p:txBody>
          <a:bodyPr anchor="b">
            <a:noAutofit/>
          </a:bodyPr>
          <a:lstStyle>
            <a:lvl1pPr algn="l">
              <a:defRPr sz="2400" b="1">
                <a:solidFill>
                  <a:srgbClr val="E7191C"/>
                </a:solidFill>
                <a:latin typeface="Arial"/>
                <a:cs typeface="Arial"/>
              </a:defRPr>
            </a:lvl1pPr>
          </a:lstStyle>
          <a:p>
            <a:r>
              <a:rPr lang="en-US"/>
              <a:t>Click to edit Master title style</a:t>
            </a:r>
          </a:p>
        </p:txBody>
      </p:sp>
      <p:cxnSp>
        <p:nvCxnSpPr>
          <p:cNvPr id="9" name="Straight Connector 8"/>
          <p:cNvCxnSpPr/>
          <p:nvPr userDrawn="1"/>
        </p:nvCxnSpPr>
        <p:spPr bwMode="auto">
          <a:xfrm>
            <a:off x="456879" y="561499"/>
            <a:ext cx="8230243" cy="0"/>
          </a:xfrm>
          <a:prstGeom prst="line">
            <a:avLst/>
          </a:prstGeom>
          <a:solidFill>
            <a:schemeClr val="accent1"/>
          </a:solidFill>
          <a:ln w="254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51421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55498"/>
          </a:xfrm>
        </p:spPr>
        <p:txBody>
          <a:bodyPr anchor="b">
            <a:noAutofit/>
          </a:bodyPr>
          <a:lstStyle>
            <a:lvl1pPr algn="l">
              <a:defRPr sz="2400" b="1">
                <a:solidFill>
                  <a:srgbClr val="E7191C"/>
                </a:solidFill>
                <a:latin typeface="Arial"/>
                <a:cs typeface="Arial"/>
              </a:defRPr>
            </a:lvl1p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a:t>Page </a:t>
            </a:r>
            <a:fld id="{B6F15528-21DE-4FAA-801E-634DDDAF4B2B}" type="slidenum">
              <a:rPr lang="en-US" smtClean="0"/>
              <a:pPr/>
              <a:t>‹#›</a:t>
            </a:fld>
            <a:endParaRPr lang="en-US"/>
          </a:p>
        </p:txBody>
      </p:sp>
      <p:sp>
        <p:nvSpPr>
          <p:cNvPr id="7" name="Chart Placeholder 6"/>
          <p:cNvSpPr>
            <a:spLocks noGrp="1"/>
          </p:cNvSpPr>
          <p:nvPr>
            <p:ph type="chart" sz="quarter" idx="13"/>
          </p:nvPr>
        </p:nvSpPr>
        <p:spPr>
          <a:xfrm>
            <a:off x="456700" y="693420"/>
            <a:ext cx="8230600" cy="3804285"/>
          </a:xfrm>
        </p:spPr>
        <p:txBody>
          <a:bodyPr>
            <a:normAutofit/>
          </a:bodyPr>
          <a:lstStyle>
            <a:lvl1pPr>
              <a:defRPr sz="1800">
                <a:latin typeface="Arial"/>
                <a:cs typeface="Arial"/>
              </a:defRPr>
            </a:lvl1pPr>
          </a:lstStyle>
          <a:p>
            <a:r>
              <a:rPr lang="en-US"/>
              <a:t>Click icon to add chart</a:t>
            </a:r>
          </a:p>
        </p:txBody>
      </p:sp>
      <p:cxnSp>
        <p:nvCxnSpPr>
          <p:cNvPr id="8" name="Straight Connector 7"/>
          <p:cNvCxnSpPr/>
          <p:nvPr userDrawn="1"/>
        </p:nvCxnSpPr>
        <p:spPr bwMode="auto">
          <a:xfrm>
            <a:off x="456879" y="561499"/>
            <a:ext cx="8230243" cy="0"/>
          </a:xfrm>
          <a:prstGeom prst="line">
            <a:avLst/>
          </a:prstGeom>
          <a:solidFill>
            <a:schemeClr val="accent1"/>
          </a:solidFill>
          <a:ln w="254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3309069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55498"/>
          </a:xfrm>
        </p:spPr>
        <p:txBody>
          <a:bodyPr anchor="b">
            <a:noAutofit/>
          </a:bodyPr>
          <a:lstStyle>
            <a:lvl1pPr algn="l">
              <a:defRPr sz="2400" b="1">
                <a:solidFill>
                  <a:srgbClr val="E7191C"/>
                </a:solidFill>
                <a:latin typeface="Arial"/>
                <a:cs typeface="Arial"/>
              </a:defRPr>
            </a:lvl1p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a:t>Page </a:t>
            </a:r>
            <a:fld id="{B6F15528-21DE-4FAA-801E-634DDDAF4B2B}" type="slidenum">
              <a:rPr lang="en-US" smtClean="0"/>
              <a:pPr/>
              <a:t>‹#›</a:t>
            </a:fld>
            <a:endParaRPr lang="en-US"/>
          </a:p>
        </p:txBody>
      </p:sp>
      <p:cxnSp>
        <p:nvCxnSpPr>
          <p:cNvPr id="8" name="Straight Connector 7"/>
          <p:cNvCxnSpPr/>
          <p:nvPr userDrawn="1"/>
        </p:nvCxnSpPr>
        <p:spPr bwMode="auto">
          <a:xfrm>
            <a:off x="456879" y="561499"/>
            <a:ext cx="8230243" cy="0"/>
          </a:xfrm>
          <a:prstGeom prst="line">
            <a:avLst/>
          </a:prstGeom>
          <a:solidFill>
            <a:schemeClr val="accent1"/>
          </a:solidFill>
          <a:ln w="25400" cap="flat" cmpd="sng" algn="ctr">
            <a:solidFill>
              <a:schemeClr val="bg1">
                <a:lumMod val="50000"/>
              </a:schemeClr>
            </a:solidFill>
            <a:prstDash val="solid"/>
            <a:round/>
            <a:headEnd type="none" w="med" len="med"/>
            <a:tailEnd type="none" w="med" len="med"/>
          </a:ln>
          <a:effectLst/>
        </p:spPr>
      </p:cxnSp>
      <p:sp>
        <p:nvSpPr>
          <p:cNvPr id="9" name="Content Placeholder 8"/>
          <p:cNvSpPr>
            <a:spLocks noGrp="1"/>
          </p:cNvSpPr>
          <p:nvPr>
            <p:ph sz="quarter" idx="14"/>
          </p:nvPr>
        </p:nvSpPr>
        <p:spPr>
          <a:xfrm>
            <a:off x="457201" y="693738"/>
            <a:ext cx="4021138" cy="380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5"/>
          </p:nvPr>
        </p:nvSpPr>
        <p:spPr>
          <a:xfrm>
            <a:off x="4659313" y="693420"/>
            <a:ext cx="4038600" cy="380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62970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81634" tIns="40817" rIns="81634" bIns="40817"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81634" tIns="40817" rIns="81634" bIns="40817"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81634" tIns="40817" rIns="81634" bIns="40817" rtlCol="0" anchor="ctr"/>
          <a:lstStyle>
            <a:lvl1pPr algn="l">
              <a:defRPr sz="1100">
                <a:solidFill>
                  <a:schemeClr val="bg1"/>
                </a:solidFill>
              </a:defRPr>
            </a:lvl1pPr>
          </a:lstStyle>
          <a:p>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81634" tIns="40817" rIns="81634" bIns="40817" rtlCol="0" anchor="ctr"/>
          <a:lstStyle>
            <a:lvl1pPr algn="ctr">
              <a:defRPr sz="1100">
                <a:solidFill>
                  <a:schemeClr val="bg1"/>
                </a:solidFill>
                <a:latin typeface="Arial"/>
                <a:cs typeface="Arial"/>
              </a:defRPr>
            </a:lvl1pPr>
          </a:lstStyle>
          <a:p>
            <a:endParaRPr lang="en-US"/>
          </a:p>
        </p:txBody>
      </p:sp>
      <p:sp>
        <p:nvSpPr>
          <p:cNvPr id="6" name="Slide Number Placeholder 5"/>
          <p:cNvSpPr>
            <a:spLocks noGrp="1"/>
          </p:cNvSpPr>
          <p:nvPr>
            <p:ph type="sldNum" sz="quarter" idx="4"/>
          </p:nvPr>
        </p:nvSpPr>
        <p:spPr>
          <a:xfrm>
            <a:off x="3449064" y="4777436"/>
            <a:ext cx="2133600" cy="273844"/>
          </a:xfrm>
          <a:prstGeom prst="rect">
            <a:avLst/>
          </a:prstGeom>
        </p:spPr>
        <p:txBody>
          <a:bodyPr vert="horz" lIns="81634" tIns="40817" rIns="81634" bIns="40817" rtlCol="0" anchor="ctr"/>
          <a:lstStyle>
            <a:lvl1pPr algn="r">
              <a:defRPr sz="1100">
                <a:solidFill>
                  <a:schemeClr val="bg1"/>
                </a:solidFill>
                <a:latin typeface="Arial"/>
                <a:cs typeface="Arial"/>
              </a:defRPr>
            </a:lvl1pPr>
          </a:lstStyle>
          <a:p>
            <a:fld id="{B6F15528-21DE-4FAA-801E-634DDDAF4B2B}" type="slidenum">
              <a:rPr lang="en-US" smtClean="0"/>
              <a:pPr/>
              <a:t>‹#›</a:t>
            </a:fld>
            <a:endParaRPr lang="en-US"/>
          </a:p>
        </p:txBody>
      </p:sp>
      <p:pic>
        <p:nvPicPr>
          <p:cNvPr id="10" name="Picture 9" descr="A close up of a sign&#10;&#10;Description automatically generated">
            <a:extLst>
              <a:ext uri="{FF2B5EF4-FFF2-40B4-BE49-F238E27FC236}">
                <a16:creationId xmlns:a16="http://schemas.microsoft.com/office/drawing/2014/main" id="{5C4E853B-FC93-4C30-B520-D93856101C6F}"/>
              </a:ext>
            </a:extLst>
          </p:cNvPr>
          <p:cNvPicPr>
            <a:picLocks noChangeAspect="1"/>
          </p:cNvPicPr>
          <p:nvPr userDrawn="1"/>
        </p:nvPicPr>
        <p:blipFill>
          <a:blip r:embed="rId6"/>
          <a:stretch>
            <a:fillRect/>
          </a:stretch>
        </p:blipFill>
        <p:spPr>
          <a:xfrm>
            <a:off x="7208402" y="4381045"/>
            <a:ext cx="2336662" cy="700999"/>
          </a:xfrm>
          <a:prstGeom prst="rect">
            <a:avLst/>
          </a:prstGeom>
        </p:spPr>
      </p:pic>
    </p:spTree>
    <p:extLst>
      <p:ext uri="{BB962C8B-B14F-4D97-AF65-F5344CB8AC3E}">
        <p14:creationId xmlns:p14="http://schemas.microsoft.com/office/powerpoint/2010/main" val="2915729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ftr="0" dt="0"/>
  <p:txStyles>
    <p:titleStyle>
      <a:lvl1pPr algn="ctr" defTabSz="816332" rtl="0" eaLnBrk="1" latinLnBrk="0" hangingPunct="1">
        <a:spcBef>
          <a:spcPct val="0"/>
        </a:spcBef>
        <a:buNone/>
        <a:defRPr sz="3900" kern="1200">
          <a:solidFill>
            <a:schemeClr val="tx1"/>
          </a:solidFill>
          <a:latin typeface="Arial"/>
          <a:ea typeface="+mj-ea"/>
          <a:cs typeface="Arial"/>
        </a:defRPr>
      </a:lvl1pPr>
    </p:titleStyle>
    <p:bodyStyle>
      <a:lvl1pPr marL="306124" indent="-306124" algn="l" defTabSz="816332" rtl="0" eaLnBrk="1" latinLnBrk="0" hangingPunct="1">
        <a:spcBef>
          <a:spcPct val="20000"/>
        </a:spcBef>
        <a:buFont typeface="Arial" pitchFamily="34" charset="0"/>
        <a:buChar char="•"/>
        <a:defRPr sz="2800" kern="1200">
          <a:solidFill>
            <a:schemeClr val="tx1"/>
          </a:solidFill>
          <a:latin typeface="Arial"/>
          <a:ea typeface="+mn-ea"/>
          <a:cs typeface="Arial"/>
        </a:defRPr>
      </a:lvl1pPr>
      <a:lvl2pPr marL="663269" indent="-255104" algn="l" defTabSz="816332" rtl="0" eaLnBrk="1" latinLnBrk="0" hangingPunct="1">
        <a:spcBef>
          <a:spcPct val="20000"/>
        </a:spcBef>
        <a:buFont typeface="Arial" pitchFamily="34" charset="0"/>
        <a:buChar char="–"/>
        <a:defRPr sz="2500" kern="1200">
          <a:solidFill>
            <a:schemeClr val="tx1"/>
          </a:solidFill>
          <a:latin typeface="Arial"/>
          <a:ea typeface="+mn-ea"/>
          <a:cs typeface="Arial"/>
        </a:defRPr>
      </a:lvl2pPr>
      <a:lvl3pPr marL="1020414" indent="-204083" algn="l" defTabSz="816332" rtl="0" eaLnBrk="1" latinLnBrk="0" hangingPunct="1">
        <a:spcBef>
          <a:spcPct val="20000"/>
        </a:spcBef>
        <a:buFont typeface="Arial" pitchFamily="34" charset="0"/>
        <a:buChar char="•"/>
        <a:defRPr sz="2200" kern="1200">
          <a:solidFill>
            <a:schemeClr val="tx1"/>
          </a:solidFill>
          <a:latin typeface="Arial"/>
          <a:ea typeface="+mn-ea"/>
          <a:cs typeface="Arial"/>
        </a:defRPr>
      </a:lvl3pPr>
      <a:lvl4pPr marL="1428580" indent="-204083" algn="l" defTabSz="816332" rtl="0" eaLnBrk="1" latinLnBrk="0" hangingPunct="1">
        <a:spcBef>
          <a:spcPct val="20000"/>
        </a:spcBef>
        <a:buFont typeface="Arial" pitchFamily="34" charset="0"/>
        <a:buChar char="–"/>
        <a:defRPr sz="1800" kern="1200">
          <a:solidFill>
            <a:schemeClr val="tx1"/>
          </a:solidFill>
          <a:latin typeface="Arial"/>
          <a:ea typeface="+mn-ea"/>
          <a:cs typeface="Arial"/>
        </a:defRPr>
      </a:lvl4pPr>
      <a:lvl5pPr marL="1836746" indent="-204083" algn="l" defTabSz="816332" rtl="0" eaLnBrk="1" latinLnBrk="0" hangingPunct="1">
        <a:spcBef>
          <a:spcPct val="20000"/>
        </a:spcBef>
        <a:buFont typeface="Arial" pitchFamily="34" charset="0"/>
        <a:buChar char="»"/>
        <a:defRPr sz="1800" kern="1200">
          <a:solidFill>
            <a:schemeClr val="tx1"/>
          </a:solidFill>
          <a:latin typeface="Arial"/>
          <a:ea typeface="+mn-ea"/>
          <a:cs typeface="Arial"/>
        </a:defRPr>
      </a:lvl5pPr>
      <a:lvl6pPr marL="2244911" indent="-204083" algn="l" defTabSz="816332"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3077" indent="-204083" algn="l" defTabSz="816332"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1242" indent="-204083" algn="l" defTabSz="816332"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9408" indent="-204083" algn="l" defTabSz="816332"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816332" rtl="0" eaLnBrk="1" latinLnBrk="0" hangingPunct="1">
        <a:defRPr sz="1600" kern="1200">
          <a:solidFill>
            <a:schemeClr val="tx1"/>
          </a:solidFill>
          <a:latin typeface="+mn-lt"/>
          <a:ea typeface="+mn-ea"/>
          <a:cs typeface="+mn-cs"/>
        </a:defRPr>
      </a:lvl1pPr>
      <a:lvl2pPr marL="408166" algn="l" defTabSz="816332" rtl="0" eaLnBrk="1" latinLnBrk="0" hangingPunct="1">
        <a:defRPr sz="1600" kern="1200">
          <a:solidFill>
            <a:schemeClr val="tx1"/>
          </a:solidFill>
          <a:latin typeface="+mn-lt"/>
          <a:ea typeface="+mn-ea"/>
          <a:cs typeface="+mn-cs"/>
        </a:defRPr>
      </a:lvl2pPr>
      <a:lvl3pPr marL="816332" algn="l" defTabSz="816332" rtl="0" eaLnBrk="1" latinLnBrk="0" hangingPunct="1">
        <a:defRPr sz="1600" kern="1200">
          <a:solidFill>
            <a:schemeClr val="tx1"/>
          </a:solidFill>
          <a:latin typeface="+mn-lt"/>
          <a:ea typeface="+mn-ea"/>
          <a:cs typeface="+mn-cs"/>
        </a:defRPr>
      </a:lvl3pPr>
      <a:lvl4pPr marL="1224497" algn="l" defTabSz="816332" rtl="0" eaLnBrk="1" latinLnBrk="0" hangingPunct="1">
        <a:defRPr sz="1600" kern="1200">
          <a:solidFill>
            <a:schemeClr val="tx1"/>
          </a:solidFill>
          <a:latin typeface="+mn-lt"/>
          <a:ea typeface="+mn-ea"/>
          <a:cs typeface="+mn-cs"/>
        </a:defRPr>
      </a:lvl4pPr>
      <a:lvl5pPr marL="1632663" algn="l" defTabSz="816332" rtl="0" eaLnBrk="1" latinLnBrk="0" hangingPunct="1">
        <a:defRPr sz="1600" kern="1200">
          <a:solidFill>
            <a:schemeClr val="tx1"/>
          </a:solidFill>
          <a:latin typeface="+mn-lt"/>
          <a:ea typeface="+mn-ea"/>
          <a:cs typeface="+mn-cs"/>
        </a:defRPr>
      </a:lvl5pPr>
      <a:lvl6pPr marL="2040829" algn="l" defTabSz="816332" rtl="0" eaLnBrk="1" latinLnBrk="0" hangingPunct="1">
        <a:defRPr sz="1600" kern="1200">
          <a:solidFill>
            <a:schemeClr val="tx1"/>
          </a:solidFill>
          <a:latin typeface="+mn-lt"/>
          <a:ea typeface="+mn-ea"/>
          <a:cs typeface="+mn-cs"/>
        </a:defRPr>
      </a:lvl6pPr>
      <a:lvl7pPr marL="2448995" algn="l" defTabSz="816332" rtl="0" eaLnBrk="1" latinLnBrk="0" hangingPunct="1">
        <a:defRPr sz="1600" kern="1200">
          <a:solidFill>
            <a:schemeClr val="tx1"/>
          </a:solidFill>
          <a:latin typeface="+mn-lt"/>
          <a:ea typeface="+mn-ea"/>
          <a:cs typeface="+mn-cs"/>
        </a:defRPr>
      </a:lvl7pPr>
      <a:lvl8pPr marL="2857160" algn="l" defTabSz="816332" rtl="0" eaLnBrk="1" latinLnBrk="0" hangingPunct="1">
        <a:defRPr sz="1600" kern="1200">
          <a:solidFill>
            <a:schemeClr val="tx1"/>
          </a:solidFill>
          <a:latin typeface="+mn-lt"/>
          <a:ea typeface="+mn-ea"/>
          <a:cs typeface="+mn-cs"/>
        </a:defRPr>
      </a:lvl8pPr>
      <a:lvl9pPr marL="3265326" algn="l" defTabSz="81633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github.com/8sagh8/Capstone-Projec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kaggle.com/datasets/shivamb/real-or-fake-fake-jobposting-predi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a:extLst>
              <a:ext uri="{FF2B5EF4-FFF2-40B4-BE49-F238E27FC236}">
                <a16:creationId xmlns:a16="http://schemas.microsoft.com/office/drawing/2014/main" id="{FCEB7552-F59E-C501-E09E-72DD4E62F584}"/>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321764"/>
            <a:ext cx="7382107" cy="821735"/>
          </a:xfrm>
          <a:prstGeom prst="rect">
            <a:avLst/>
          </a:prstGeom>
        </p:spPr>
      </p:pic>
      <p:sp>
        <p:nvSpPr>
          <p:cNvPr id="4" name="Title 3"/>
          <p:cNvSpPr>
            <a:spLocks noGrp="1"/>
          </p:cNvSpPr>
          <p:nvPr>
            <p:ph type="ctrTitle"/>
          </p:nvPr>
        </p:nvSpPr>
        <p:spPr>
          <a:xfrm>
            <a:off x="456877" y="2392266"/>
            <a:ext cx="8230243" cy="898403"/>
          </a:xfrm>
        </p:spPr>
        <p:txBody>
          <a:bodyPr/>
          <a:lstStyle/>
          <a:p>
            <a:pPr algn="ctr" rtl="0" fontAlgn="base"/>
            <a:br>
              <a:rPr lang="en-CA" dirty="0"/>
            </a:br>
            <a:br>
              <a:rPr lang="en-US" sz="2500" b="1" i="0" u="none" strike="noStrike" dirty="0">
                <a:solidFill>
                  <a:srgbClr val="000000"/>
                </a:solidFill>
                <a:effectLst/>
                <a:latin typeface="Arial" panose="020B0604020202020204" pitchFamily="34" charset="0"/>
              </a:rPr>
            </a:br>
            <a:br>
              <a:rPr lang="en-US" sz="2500" b="1" i="0" u="none" strike="noStrike" dirty="0">
                <a:solidFill>
                  <a:srgbClr val="000000"/>
                </a:solidFill>
                <a:effectLst/>
                <a:latin typeface="Arial" panose="020B0604020202020204" pitchFamily="34" charset="0"/>
              </a:rPr>
            </a:br>
            <a:br>
              <a:rPr lang="en-US" b="0" i="0" dirty="0">
                <a:solidFill>
                  <a:srgbClr val="000000"/>
                </a:solidFill>
                <a:effectLst/>
                <a:latin typeface="Segoe UI" panose="020B0502040204020203" pitchFamily="34" charset="0"/>
              </a:rPr>
            </a:br>
            <a:br>
              <a:rPr lang="en-CA" dirty="0"/>
            </a:br>
            <a:endParaRPr lang="en-US" dirty="0"/>
          </a:p>
        </p:txBody>
      </p:sp>
      <p:sp>
        <p:nvSpPr>
          <p:cNvPr id="5" name="Subtitle 4"/>
          <p:cNvSpPr>
            <a:spLocks noGrp="1"/>
          </p:cNvSpPr>
          <p:nvPr>
            <p:ph type="subTitle" idx="1"/>
          </p:nvPr>
        </p:nvSpPr>
        <p:spPr>
          <a:xfrm>
            <a:off x="187779" y="2515375"/>
            <a:ext cx="8784771" cy="821735"/>
          </a:xfrm>
        </p:spPr>
        <p:style>
          <a:lnRef idx="2">
            <a:schemeClr val="accent3"/>
          </a:lnRef>
          <a:fillRef idx="1">
            <a:schemeClr val="lt1"/>
          </a:fillRef>
          <a:effectRef idx="0">
            <a:schemeClr val="accent3"/>
          </a:effectRef>
          <a:fontRef idx="minor">
            <a:schemeClr val="dk1"/>
          </a:fontRef>
        </p:style>
        <p:txBody>
          <a:bodyPr>
            <a:normAutofit/>
          </a:bodyPr>
          <a:lstStyle/>
          <a:p>
            <a:pPr algn="ctr"/>
            <a:r>
              <a:rPr lang="en-US" sz="1400" dirty="0">
                <a:solidFill>
                  <a:schemeClr val="tx1">
                    <a:alpha val="60000"/>
                  </a:schemeClr>
                </a:solidFill>
              </a:rPr>
              <a:t>Group # 2</a:t>
            </a:r>
          </a:p>
          <a:p>
            <a:pPr algn="ctr"/>
            <a:r>
              <a:rPr lang="en-US" sz="1400" dirty="0">
                <a:solidFill>
                  <a:schemeClr val="tx1">
                    <a:alpha val="60000"/>
                  </a:schemeClr>
                </a:solidFill>
              </a:rPr>
              <a:t>Team: Michael Uzoma, </a:t>
            </a:r>
            <a:r>
              <a:rPr lang="en-US" sz="1400" dirty="0" err="1">
                <a:solidFill>
                  <a:schemeClr val="tx1">
                    <a:alpha val="60000"/>
                  </a:schemeClr>
                </a:solidFill>
              </a:rPr>
              <a:t>Nafis</a:t>
            </a:r>
            <a:r>
              <a:rPr lang="en-US" sz="1400" dirty="0">
                <a:solidFill>
                  <a:schemeClr val="tx1">
                    <a:alpha val="60000"/>
                  </a:schemeClr>
                </a:solidFill>
              </a:rPr>
              <a:t> Ahmed, Sammar Abbas, </a:t>
            </a:r>
            <a:r>
              <a:rPr lang="en-US" sz="1400" dirty="0" err="1">
                <a:solidFill>
                  <a:schemeClr val="tx1">
                    <a:alpha val="60000"/>
                  </a:schemeClr>
                </a:solidFill>
              </a:rPr>
              <a:t>Yajing</a:t>
            </a:r>
            <a:r>
              <a:rPr lang="en-US" sz="1400" dirty="0">
                <a:solidFill>
                  <a:schemeClr val="tx1">
                    <a:alpha val="60000"/>
                  </a:schemeClr>
                </a:solidFill>
              </a:rPr>
              <a:t> Zhou</a:t>
            </a:r>
          </a:p>
          <a:p>
            <a:pPr algn="ctr"/>
            <a:endParaRPr lang="en-CA" sz="2400" dirty="0"/>
          </a:p>
        </p:txBody>
      </p:sp>
      <p:pic>
        <p:nvPicPr>
          <p:cNvPr id="3" name="Picture 2">
            <a:extLst>
              <a:ext uri="{FF2B5EF4-FFF2-40B4-BE49-F238E27FC236}">
                <a16:creationId xmlns:a16="http://schemas.microsoft.com/office/drawing/2014/main" id="{DE4DD534-06EE-413B-A199-C22E7A8A838E}"/>
              </a:ext>
            </a:extLst>
          </p:cNvPr>
          <p:cNvPicPr>
            <a:picLocks noChangeAspect="1"/>
          </p:cNvPicPr>
          <p:nvPr/>
        </p:nvPicPr>
        <p:blipFill>
          <a:blip r:embed="rId3"/>
          <a:stretch>
            <a:fillRect/>
          </a:stretch>
        </p:blipFill>
        <p:spPr>
          <a:xfrm>
            <a:off x="758283" y="-116959"/>
            <a:ext cx="9143999" cy="997527"/>
          </a:xfrm>
          <a:prstGeom prst="rect">
            <a:avLst/>
          </a:prstGeom>
        </p:spPr>
      </p:pic>
      <p:sp>
        <p:nvSpPr>
          <p:cNvPr id="6" name="Title 1">
            <a:extLst>
              <a:ext uri="{FF2B5EF4-FFF2-40B4-BE49-F238E27FC236}">
                <a16:creationId xmlns:a16="http://schemas.microsoft.com/office/drawing/2014/main" id="{C7F8C5E1-90B0-BA78-0DEA-5A61649EDEBB}"/>
              </a:ext>
            </a:extLst>
          </p:cNvPr>
          <p:cNvSpPr txBox="1">
            <a:spLocks/>
          </p:cNvSpPr>
          <p:nvPr/>
        </p:nvSpPr>
        <p:spPr>
          <a:xfrm>
            <a:off x="0" y="1452517"/>
            <a:ext cx="9144000" cy="521845"/>
          </a:xfrm>
          <a:prstGeom prst="rect">
            <a:avLst/>
          </a:prstGeom>
        </p:spPr>
        <p:txBody>
          <a:bodyPr vert="horz" lIns="81634" tIns="40817" rIns="81634" bIns="40817" rtlCol="0" anchor="ctr">
            <a:normAutofit fontScale="70000" lnSpcReduction="20000"/>
          </a:bodyPr>
          <a:lstStyle>
            <a:lvl1pPr algn="l" defTabSz="816332" rtl="0" eaLnBrk="1" latinLnBrk="0" hangingPunct="1">
              <a:spcBef>
                <a:spcPct val="0"/>
              </a:spcBef>
              <a:buNone/>
              <a:defRPr sz="2800" b="1" i="0" kern="1200" baseline="0">
                <a:solidFill>
                  <a:schemeClr val="tx1"/>
                </a:solidFill>
                <a:latin typeface="Arial"/>
                <a:ea typeface="+mj-ea"/>
                <a:cs typeface="Arial"/>
              </a:defRPr>
            </a:lvl1pPr>
          </a:lstStyle>
          <a:p>
            <a:pPr algn="ctr"/>
            <a:r>
              <a:rPr lang="en-US" sz="4800" b="0" dirty="0">
                <a:latin typeface="Algerian" panose="04020705040A02060702" pitchFamily="82" charset="0"/>
              </a:rPr>
              <a:t>Fake Job Posting Detection Model </a:t>
            </a:r>
            <a:endParaRPr lang="en-US" sz="4800" dirty="0"/>
          </a:p>
        </p:txBody>
      </p:sp>
    </p:spTree>
    <p:extLst>
      <p:ext uri="{BB962C8B-B14F-4D97-AF65-F5344CB8AC3E}">
        <p14:creationId xmlns:p14="http://schemas.microsoft.com/office/powerpoint/2010/main" val="1689490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Column:</a:t>
            </a:r>
            <a:r>
              <a:rPr lang="en-US" i="1" dirty="0"/>
              <a:t> location                                                       </a:t>
            </a:r>
            <a:r>
              <a:rPr lang="en-US" sz="1200" dirty="0"/>
              <a:t>:S | Page: 09</a:t>
            </a:r>
            <a:endParaRPr lang="en-US" sz="1200" i="1" dirty="0"/>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10" name="Picture 9">
            <a:extLst>
              <a:ext uri="{FF2B5EF4-FFF2-40B4-BE49-F238E27FC236}">
                <a16:creationId xmlns:a16="http://schemas.microsoft.com/office/drawing/2014/main" id="{A597144A-0FFA-5B34-E792-D4DE4CFA466A}"/>
              </a:ext>
            </a:extLst>
          </p:cNvPr>
          <p:cNvPicPr>
            <a:picLocks noChangeAspect="1"/>
          </p:cNvPicPr>
          <p:nvPr/>
        </p:nvPicPr>
        <p:blipFill>
          <a:blip r:embed="rId3"/>
          <a:stretch>
            <a:fillRect/>
          </a:stretch>
        </p:blipFill>
        <p:spPr>
          <a:xfrm>
            <a:off x="307955" y="1037647"/>
            <a:ext cx="4664640" cy="328217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6" name="Picture 15">
            <a:extLst>
              <a:ext uri="{FF2B5EF4-FFF2-40B4-BE49-F238E27FC236}">
                <a16:creationId xmlns:a16="http://schemas.microsoft.com/office/drawing/2014/main" id="{68C08BD5-6066-7864-79D5-0F34C96D51A0}"/>
              </a:ext>
            </a:extLst>
          </p:cNvPr>
          <p:cNvPicPr>
            <a:picLocks noChangeAspect="1"/>
          </p:cNvPicPr>
          <p:nvPr/>
        </p:nvPicPr>
        <p:blipFill>
          <a:blip r:embed="rId4"/>
          <a:stretch>
            <a:fillRect/>
          </a:stretch>
        </p:blipFill>
        <p:spPr>
          <a:xfrm>
            <a:off x="5854300" y="791665"/>
            <a:ext cx="2700277" cy="34613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TextBox 2">
            <a:extLst>
              <a:ext uri="{FF2B5EF4-FFF2-40B4-BE49-F238E27FC236}">
                <a16:creationId xmlns:a16="http://schemas.microsoft.com/office/drawing/2014/main" id="{656A8CA6-3088-3412-5B16-B5C26BD8FBD0}"/>
              </a:ext>
            </a:extLst>
          </p:cNvPr>
          <p:cNvSpPr txBox="1"/>
          <p:nvPr/>
        </p:nvSpPr>
        <p:spPr>
          <a:xfrm>
            <a:off x="767987" y="606999"/>
            <a:ext cx="8229600" cy="369332"/>
          </a:xfrm>
          <a:prstGeom prst="rect">
            <a:avLst/>
          </a:prstGeom>
          <a:noFill/>
        </p:spPr>
        <p:txBody>
          <a:bodyPr wrap="square" rtlCol="0">
            <a:spAutoFit/>
          </a:bodyPr>
          <a:lstStyle/>
          <a:p>
            <a:r>
              <a:rPr lang="en-US" u="sng" dirty="0"/>
              <a:t>Field ‘</a:t>
            </a:r>
            <a:r>
              <a:rPr lang="en-US" b="1" u="sng" dirty="0"/>
              <a:t>location</a:t>
            </a:r>
            <a:r>
              <a:rPr lang="en-US" u="sng" dirty="0"/>
              <a:t>’</a:t>
            </a:r>
            <a:r>
              <a:rPr lang="en-US" dirty="0"/>
              <a:t>                                                                </a:t>
            </a:r>
            <a:r>
              <a:rPr lang="en-US" u="sng" dirty="0"/>
              <a:t>Three new fields</a:t>
            </a:r>
          </a:p>
        </p:txBody>
      </p:sp>
    </p:spTree>
    <p:extLst>
      <p:ext uri="{BB962C8B-B14F-4D97-AF65-F5344CB8AC3E}">
        <p14:creationId xmlns:p14="http://schemas.microsoft.com/office/powerpoint/2010/main" val="116071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Column:</a:t>
            </a:r>
            <a:r>
              <a:rPr lang="en-US" i="1" dirty="0"/>
              <a:t> Country                                                       </a:t>
            </a:r>
            <a:r>
              <a:rPr lang="en-US" sz="1200" dirty="0"/>
              <a:t>:S | Page: 10</a:t>
            </a:r>
            <a:endParaRPr lang="en-US" sz="1200" i="1" dirty="0"/>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7" name="Picture 6">
            <a:extLst>
              <a:ext uri="{FF2B5EF4-FFF2-40B4-BE49-F238E27FC236}">
                <a16:creationId xmlns:a16="http://schemas.microsoft.com/office/drawing/2014/main" id="{11506257-2537-B553-5B1F-C15FA56D6D83}"/>
              </a:ext>
            </a:extLst>
          </p:cNvPr>
          <p:cNvPicPr>
            <a:picLocks noChangeAspect="1"/>
          </p:cNvPicPr>
          <p:nvPr/>
        </p:nvPicPr>
        <p:blipFill>
          <a:blip r:embed="rId3"/>
          <a:stretch>
            <a:fillRect/>
          </a:stretch>
        </p:blipFill>
        <p:spPr>
          <a:xfrm>
            <a:off x="457200" y="1225706"/>
            <a:ext cx="8016240" cy="304911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9" name="Picture 8">
            <a:extLst>
              <a:ext uri="{FF2B5EF4-FFF2-40B4-BE49-F238E27FC236}">
                <a16:creationId xmlns:a16="http://schemas.microsoft.com/office/drawing/2014/main" id="{BB037CD6-6874-75F0-D028-DF76A86CE46B}"/>
              </a:ext>
            </a:extLst>
          </p:cNvPr>
          <p:cNvPicPr>
            <a:picLocks noChangeAspect="1"/>
          </p:cNvPicPr>
          <p:nvPr/>
        </p:nvPicPr>
        <p:blipFill>
          <a:blip r:embed="rId4"/>
          <a:stretch>
            <a:fillRect/>
          </a:stretch>
        </p:blipFill>
        <p:spPr>
          <a:xfrm>
            <a:off x="1201788" y="745185"/>
            <a:ext cx="6019915" cy="57085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197343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Column:</a:t>
            </a:r>
            <a:r>
              <a:rPr lang="en-US" i="1" dirty="0"/>
              <a:t> Country                                                       </a:t>
            </a:r>
            <a:r>
              <a:rPr lang="en-US" sz="1200" dirty="0"/>
              <a:t>:S | Page: 11</a:t>
            </a:r>
            <a:endParaRPr lang="en-US" sz="1200" i="1" dirty="0"/>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3" name="Picture 2">
            <a:extLst>
              <a:ext uri="{FF2B5EF4-FFF2-40B4-BE49-F238E27FC236}">
                <a16:creationId xmlns:a16="http://schemas.microsoft.com/office/drawing/2014/main" id="{DD05CF36-7BE3-E230-A564-10DAC85E7462}"/>
              </a:ext>
            </a:extLst>
          </p:cNvPr>
          <p:cNvPicPr>
            <a:picLocks noChangeAspect="1"/>
          </p:cNvPicPr>
          <p:nvPr/>
        </p:nvPicPr>
        <p:blipFill>
          <a:blip r:embed="rId3"/>
          <a:stretch>
            <a:fillRect/>
          </a:stretch>
        </p:blipFill>
        <p:spPr>
          <a:xfrm>
            <a:off x="164102" y="661166"/>
            <a:ext cx="8636997" cy="36890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89845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Column</a:t>
            </a:r>
            <a:r>
              <a:rPr lang="en-US" i="1" dirty="0"/>
              <a:t>: function                                                       </a:t>
            </a:r>
            <a:r>
              <a:rPr lang="en-US" sz="1200" dirty="0"/>
              <a:t>:S | Page: 12</a:t>
            </a:r>
            <a:endParaRPr lang="en-US" sz="1200" i="1" dirty="0"/>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9" name="Picture 8">
            <a:extLst>
              <a:ext uri="{FF2B5EF4-FFF2-40B4-BE49-F238E27FC236}">
                <a16:creationId xmlns:a16="http://schemas.microsoft.com/office/drawing/2014/main" id="{DCA481A6-DA63-2D91-BD99-C651A9DE1565}"/>
              </a:ext>
            </a:extLst>
          </p:cNvPr>
          <p:cNvPicPr>
            <a:picLocks noChangeAspect="1"/>
          </p:cNvPicPr>
          <p:nvPr/>
        </p:nvPicPr>
        <p:blipFill>
          <a:blip r:embed="rId3"/>
          <a:stretch>
            <a:fillRect/>
          </a:stretch>
        </p:blipFill>
        <p:spPr>
          <a:xfrm>
            <a:off x="379137" y="631467"/>
            <a:ext cx="6880307" cy="3465383"/>
          </a:xfrm>
          <a:prstGeom prst="rect">
            <a:avLst/>
          </a:prstGeom>
        </p:spPr>
      </p:pic>
      <p:sp>
        <p:nvSpPr>
          <p:cNvPr id="7" name="Arrow: Bent-Up 6">
            <a:extLst>
              <a:ext uri="{FF2B5EF4-FFF2-40B4-BE49-F238E27FC236}">
                <a16:creationId xmlns:a16="http://schemas.microsoft.com/office/drawing/2014/main" id="{07D059DD-19B8-2A86-C2B1-FADA9F5D114E}"/>
              </a:ext>
            </a:extLst>
          </p:cNvPr>
          <p:cNvSpPr/>
          <p:nvPr/>
        </p:nvSpPr>
        <p:spPr>
          <a:xfrm rot="17707828" flipH="1">
            <a:off x="2835753" y="1797550"/>
            <a:ext cx="2807275" cy="955658"/>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9FC9194B-8747-B23B-D30E-53EC0FE53050}"/>
              </a:ext>
            </a:extLst>
          </p:cNvPr>
          <p:cNvSpPr/>
          <p:nvPr/>
        </p:nvSpPr>
        <p:spPr>
          <a:xfrm flipH="1">
            <a:off x="5268088" y="3611583"/>
            <a:ext cx="1256479" cy="444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D084924-8A01-D4FD-53F0-012487B48379}"/>
              </a:ext>
            </a:extLst>
          </p:cNvPr>
          <p:cNvSpPr txBox="1"/>
          <p:nvPr/>
        </p:nvSpPr>
        <p:spPr>
          <a:xfrm>
            <a:off x="6524567" y="3379974"/>
            <a:ext cx="1990143" cy="646331"/>
          </a:xfrm>
          <a:prstGeom prst="rect">
            <a:avLst/>
          </a:prstGeom>
          <a:noFill/>
        </p:spPr>
        <p:txBody>
          <a:bodyPr wrap="square" rtlCol="0">
            <a:spAutoFit/>
          </a:bodyPr>
          <a:lstStyle/>
          <a:p>
            <a:r>
              <a:rPr lang="en-US" dirty="0"/>
              <a:t>Define functions manually</a:t>
            </a:r>
          </a:p>
        </p:txBody>
      </p:sp>
      <p:sp>
        <p:nvSpPr>
          <p:cNvPr id="11" name="TextBox 10">
            <a:extLst>
              <a:ext uri="{FF2B5EF4-FFF2-40B4-BE49-F238E27FC236}">
                <a16:creationId xmlns:a16="http://schemas.microsoft.com/office/drawing/2014/main" id="{C949281A-DC74-B59B-DA17-B7CF88D092B4}"/>
              </a:ext>
            </a:extLst>
          </p:cNvPr>
          <p:cNvSpPr txBox="1"/>
          <p:nvPr/>
        </p:nvSpPr>
        <p:spPr>
          <a:xfrm>
            <a:off x="5357406" y="631467"/>
            <a:ext cx="2987186" cy="646331"/>
          </a:xfrm>
          <a:prstGeom prst="rect">
            <a:avLst/>
          </a:prstGeom>
          <a:noFill/>
        </p:spPr>
        <p:txBody>
          <a:bodyPr wrap="square" rtlCol="0">
            <a:spAutoFit/>
          </a:bodyPr>
          <a:lstStyle/>
          <a:p>
            <a:pPr algn="ctr"/>
            <a:r>
              <a:rPr lang="en-US" dirty="0"/>
              <a:t>Extract functions from job title</a:t>
            </a:r>
          </a:p>
        </p:txBody>
      </p:sp>
      <p:pic>
        <p:nvPicPr>
          <p:cNvPr id="6" name="Picture 5">
            <a:extLst>
              <a:ext uri="{FF2B5EF4-FFF2-40B4-BE49-F238E27FC236}">
                <a16:creationId xmlns:a16="http://schemas.microsoft.com/office/drawing/2014/main" id="{3CF6CD6B-ED16-C727-6E92-D5FD74A954FA}"/>
              </a:ext>
            </a:extLst>
          </p:cNvPr>
          <p:cNvPicPr>
            <a:picLocks noChangeAspect="1"/>
          </p:cNvPicPr>
          <p:nvPr/>
        </p:nvPicPr>
        <p:blipFill>
          <a:blip r:embed="rId4"/>
          <a:stretch>
            <a:fillRect/>
          </a:stretch>
        </p:blipFill>
        <p:spPr>
          <a:xfrm>
            <a:off x="5784489" y="2193755"/>
            <a:ext cx="2987186" cy="92783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281337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Column</a:t>
            </a:r>
            <a:r>
              <a:rPr lang="en-US" i="1" dirty="0"/>
              <a:t>: </a:t>
            </a:r>
            <a:r>
              <a:rPr lang="en-US" i="1" dirty="0" err="1"/>
              <a:t>company_profile</a:t>
            </a:r>
            <a:r>
              <a:rPr lang="en-US" i="1" dirty="0"/>
              <a:t>                                        </a:t>
            </a:r>
            <a:r>
              <a:rPr lang="en-US" sz="1200" dirty="0"/>
              <a:t>:S | Page: 13</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7" name="Picture 6">
            <a:extLst>
              <a:ext uri="{FF2B5EF4-FFF2-40B4-BE49-F238E27FC236}">
                <a16:creationId xmlns:a16="http://schemas.microsoft.com/office/drawing/2014/main" id="{639BBCD2-7EA2-2A75-640D-3C6FEC32DC0B}"/>
              </a:ext>
            </a:extLst>
          </p:cNvPr>
          <p:cNvPicPr>
            <a:picLocks noChangeAspect="1"/>
          </p:cNvPicPr>
          <p:nvPr/>
        </p:nvPicPr>
        <p:blipFill>
          <a:blip r:embed="rId3"/>
          <a:stretch>
            <a:fillRect/>
          </a:stretch>
        </p:blipFill>
        <p:spPr>
          <a:xfrm>
            <a:off x="457201" y="659807"/>
            <a:ext cx="3615948" cy="3256873"/>
          </a:xfrm>
          <a:prstGeom prst="rect">
            <a:avLst/>
          </a:prstGeom>
        </p:spPr>
      </p:pic>
      <p:sp>
        <p:nvSpPr>
          <p:cNvPr id="10" name="Callout: Right Arrow 9">
            <a:extLst>
              <a:ext uri="{FF2B5EF4-FFF2-40B4-BE49-F238E27FC236}">
                <a16:creationId xmlns:a16="http://schemas.microsoft.com/office/drawing/2014/main" id="{9D08B9B5-4137-DF2E-FDBA-B323ECBDA3A6}"/>
              </a:ext>
            </a:extLst>
          </p:cNvPr>
          <p:cNvSpPr/>
          <p:nvPr/>
        </p:nvSpPr>
        <p:spPr>
          <a:xfrm rot="16200000">
            <a:off x="1839209" y="494006"/>
            <a:ext cx="997285" cy="388767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9284D0AD-39BA-CE29-7723-10824F75E9DE}"/>
              </a:ext>
            </a:extLst>
          </p:cNvPr>
          <p:cNvSpPr txBox="1"/>
          <p:nvPr/>
        </p:nvSpPr>
        <p:spPr>
          <a:xfrm>
            <a:off x="691377" y="2408663"/>
            <a:ext cx="3615948" cy="307777"/>
          </a:xfrm>
          <a:prstGeom prst="rect">
            <a:avLst/>
          </a:prstGeom>
          <a:noFill/>
        </p:spPr>
        <p:txBody>
          <a:bodyPr wrap="square" rtlCol="0">
            <a:spAutoFit/>
          </a:bodyPr>
          <a:lstStyle/>
          <a:p>
            <a:r>
              <a:rPr lang="en-US" sz="1400" dirty="0"/>
              <a:t>Created New field if has/has not profile</a:t>
            </a:r>
          </a:p>
        </p:txBody>
      </p:sp>
      <p:pic>
        <p:nvPicPr>
          <p:cNvPr id="3076" name="Picture 4">
            <a:extLst>
              <a:ext uri="{FF2B5EF4-FFF2-40B4-BE49-F238E27FC236}">
                <a16:creationId xmlns:a16="http://schemas.microsoft.com/office/drawing/2014/main" id="{E663C9C6-6358-8AF5-6316-04C0CE0C10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5864" y="555498"/>
            <a:ext cx="3975741" cy="4117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8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Extract Salary Range from Description                  </a:t>
            </a:r>
            <a:r>
              <a:rPr lang="en-US" sz="1200" dirty="0"/>
              <a:t>:S | Page: 14</a:t>
            </a:r>
            <a:endParaRPr lang="en-US" sz="1200" i="1" dirty="0"/>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14" name="Picture 13">
            <a:extLst>
              <a:ext uri="{FF2B5EF4-FFF2-40B4-BE49-F238E27FC236}">
                <a16:creationId xmlns:a16="http://schemas.microsoft.com/office/drawing/2014/main" id="{51ECC08F-CF80-872B-AFE1-279B2719C8FC}"/>
              </a:ext>
            </a:extLst>
          </p:cNvPr>
          <p:cNvPicPr>
            <a:picLocks noChangeAspect="1"/>
          </p:cNvPicPr>
          <p:nvPr/>
        </p:nvPicPr>
        <p:blipFill>
          <a:blip r:embed="rId3"/>
          <a:stretch>
            <a:fillRect/>
          </a:stretch>
        </p:blipFill>
        <p:spPr>
          <a:xfrm>
            <a:off x="457199" y="821351"/>
            <a:ext cx="6523893" cy="3307367"/>
          </a:xfrm>
          <a:prstGeom prst="rect">
            <a:avLst/>
          </a:prstGeom>
        </p:spPr>
      </p:pic>
      <p:sp>
        <p:nvSpPr>
          <p:cNvPr id="15" name="TextBox 14">
            <a:extLst>
              <a:ext uri="{FF2B5EF4-FFF2-40B4-BE49-F238E27FC236}">
                <a16:creationId xmlns:a16="http://schemas.microsoft.com/office/drawing/2014/main" id="{A7DE21CE-5DF5-404A-BCC3-BB378849C24E}"/>
              </a:ext>
            </a:extLst>
          </p:cNvPr>
          <p:cNvSpPr txBox="1"/>
          <p:nvPr/>
        </p:nvSpPr>
        <p:spPr>
          <a:xfrm>
            <a:off x="589087" y="4165460"/>
            <a:ext cx="7658100" cy="276999"/>
          </a:xfrm>
          <a:prstGeom prst="rect">
            <a:avLst/>
          </a:prstGeom>
          <a:noFill/>
        </p:spPr>
        <p:txBody>
          <a:bodyPr wrap="square" rtlCol="0">
            <a:spAutoFit/>
          </a:bodyPr>
          <a:lstStyle/>
          <a:p>
            <a:r>
              <a:rPr lang="en-US" sz="1200" dirty="0">
                <a:solidFill>
                  <a:schemeClr val="tx2">
                    <a:lumMod val="75000"/>
                  </a:schemeClr>
                </a:solidFill>
              </a:rPr>
              <a:t>Ref: https://github.com/8sagh8/Capstone-Project/blob/main/Capstone_Project_v08.ipynb</a:t>
            </a:r>
          </a:p>
        </p:txBody>
      </p:sp>
    </p:spTree>
    <p:extLst>
      <p:ext uri="{BB962C8B-B14F-4D97-AF65-F5344CB8AC3E}">
        <p14:creationId xmlns:p14="http://schemas.microsoft.com/office/powerpoint/2010/main" val="430998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C5307A2-FA4E-2DC0-6739-3DD2BECA4B65}"/>
              </a:ext>
            </a:extLst>
          </p:cNvPr>
          <p:cNvPicPr>
            <a:picLocks noChangeAspect="1"/>
          </p:cNvPicPr>
          <p:nvPr/>
        </p:nvPicPr>
        <p:blipFill>
          <a:blip r:embed="rId2"/>
          <a:stretch>
            <a:fillRect/>
          </a:stretch>
        </p:blipFill>
        <p:spPr>
          <a:xfrm>
            <a:off x="5325807" y="618790"/>
            <a:ext cx="3290368" cy="3823669"/>
          </a:xfrm>
          <a:prstGeom prst="rect">
            <a:avLst/>
          </a:prstGeom>
        </p:spPr>
      </p:pic>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Fill Missing Values to other fields                            </a:t>
            </a:r>
            <a:r>
              <a:rPr lang="en-US" sz="1200" dirty="0"/>
              <a:t>:S | Page: 15</a:t>
            </a:r>
            <a:endParaRPr lang="en-US" sz="1200" i="1" dirty="0"/>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3">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6" name="Picture 5">
            <a:extLst>
              <a:ext uri="{FF2B5EF4-FFF2-40B4-BE49-F238E27FC236}">
                <a16:creationId xmlns:a16="http://schemas.microsoft.com/office/drawing/2014/main" id="{41939D7E-E48E-9440-DF1C-40D92DBEA9A5}"/>
              </a:ext>
            </a:extLst>
          </p:cNvPr>
          <p:cNvPicPr>
            <a:picLocks noChangeAspect="1"/>
          </p:cNvPicPr>
          <p:nvPr/>
        </p:nvPicPr>
        <p:blipFill>
          <a:blip r:embed="rId4"/>
          <a:stretch>
            <a:fillRect/>
          </a:stretch>
        </p:blipFill>
        <p:spPr>
          <a:xfrm>
            <a:off x="357317" y="657809"/>
            <a:ext cx="4809415" cy="1944263"/>
          </a:xfrm>
          <a:prstGeom prst="rect">
            <a:avLst/>
          </a:prstGeom>
        </p:spPr>
      </p:pic>
      <p:sp>
        <p:nvSpPr>
          <p:cNvPr id="3" name="TextBox 2">
            <a:extLst>
              <a:ext uri="{FF2B5EF4-FFF2-40B4-BE49-F238E27FC236}">
                <a16:creationId xmlns:a16="http://schemas.microsoft.com/office/drawing/2014/main" id="{905D63CB-3B8A-FF9A-79CB-6D80676581A0}"/>
              </a:ext>
            </a:extLst>
          </p:cNvPr>
          <p:cNvSpPr txBox="1"/>
          <p:nvPr/>
        </p:nvSpPr>
        <p:spPr>
          <a:xfrm>
            <a:off x="457200" y="3765466"/>
            <a:ext cx="4332063" cy="584775"/>
          </a:xfrm>
          <a:prstGeom prst="rect">
            <a:avLst/>
          </a:prstGeom>
          <a:noFill/>
        </p:spPr>
        <p:txBody>
          <a:bodyPr wrap="square" rtlCol="0">
            <a:spAutoFit/>
          </a:bodyPr>
          <a:lstStyle/>
          <a:p>
            <a:pPr algn="ctr"/>
            <a:r>
              <a:rPr lang="en-US" sz="1600" b="0" i="0" dirty="0">
                <a:solidFill>
                  <a:srgbClr val="374151"/>
                </a:solidFill>
                <a:effectLst/>
                <a:latin typeface="Söhne"/>
              </a:rPr>
              <a:t>"To proceed to the next step, we replaced missing values with 'unknown'."</a:t>
            </a:r>
            <a:endParaRPr lang="en-US" sz="1600" dirty="0"/>
          </a:p>
        </p:txBody>
      </p:sp>
      <p:sp>
        <p:nvSpPr>
          <p:cNvPr id="7" name="Arrow: Down 6">
            <a:extLst>
              <a:ext uri="{FF2B5EF4-FFF2-40B4-BE49-F238E27FC236}">
                <a16:creationId xmlns:a16="http://schemas.microsoft.com/office/drawing/2014/main" id="{298641D1-37CF-2EAB-DD69-991AE1E40D7A}"/>
              </a:ext>
            </a:extLst>
          </p:cNvPr>
          <p:cNvSpPr/>
          <p:nvPr/>
        </p:nvSpPr>
        <p:spPr>
          <a:xfrm rot="10800000">
            <a:off x="2281260" y="2732581"/>
            <a:ext cx="341971" cy="9305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Striped Right 9">
            <a:extLst>
              <a:ext uri="{FF2B5EF4-FFF2-40B4-BE49-F238E27FC236}">
                <a16:creationId xmlns:a16="http://schemas.microsoft.com/office/drawing/2014/main" id="{BA623F5E-BC70-40DF-7140-0429ABEA88F5}"/>
              </a:ext>
            </a:extLst>
          </p:cNvPr>
          <p:cNvSpPr/>
          <p:nvPr/>
        </p:nvSpPr>
        <p:spPr>
          <a:xfrm rot="20507451">
            <a:off x="3470773" y="3183876"/>
            <a:ext cx="1708204" cy="49808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702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err="1"/>
              <a:t>Stopwords</a:t>
            </a:r>
            <a:r>
              <a:rPr lang="en-US" dirty="0"/>
              <a:t> and Vectorization                                   </a:t>
            </a:r>
            <a:r>
              <a:rPr lang="en-US" sz="1200" dirty="0"/>
              <a:t>:M | Page: 16</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5122" name="Picture 2">
            <a:extLst>
              <a:ext uri="{FF2B5EF4-FFF2-40B4-BE49-F238E27FC236}">
                <a16:creationId xmlns:a16="http://schemas.microsoft.com/office/drawing/2014/main" id="{94449E72-DE6F-8DDB-FE36-65DB7A77F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1492" y="771240"/>
            <a:ext cx="3399917" cy="31096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AF257E-2CDB-2EC3-18A4-338658501829}"/>
              </a:ext>
            </a:extLst>
          </p:cNvPr>
          <p:cNvSpPr txBox="1"/>
          <p:nvPr/>
        </p:nvSpPr>
        <p:spPr>
          <a:xfrm>
            <a:off x="2371492" y="4048408"/>
            <a:ext cx="3754554" cy="215444"/>
          </a:xfrm>
          <a:prstGeom prst="rect">
            <a:avLst/>
          </a:prstGeom>
          <a:noFill/>
        </p:spPr>
        <p:txBody>
          <a:bodyPr wrap="none" rtlCol="0">
            <a:spAutoFit/>
          </a:bodyPr>
          <a:lstStyle/>
          <a:p>
            <a:r>
              <a:rPr lang="en-US" sz="800" dirty="0"/>
              <a:t>Ref: https://miro.medium.com/max/820/1*kMf7dZW4jTyaq1hxjA0pgg.png</a:t>
            </a:r>
          </a:p>
        </p:txBody>
      </p:sp>
    </p:spTree>
    <p:extLst>
      <p:ext uri="{BB962C8B-B14F-4D97-AF65-F5344CB8AC3E}">
        <p14:creationId xmlns:p14="http://schemas.microsoft.com/office/powerpoint/2010/main" val="1903581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err="1"/>
              <a:t>Stopwords</a:t>
            </a:r>
            <a:r>
              <a:rPr lang="en-US" dirty="0"/>
              <a:t> and Vectorization                                   </a:t>
            </a:r>
            <a:r>
              <a:rPr lang="en-US" sz="1200" dirty="0"/>
              <a:t>:M | Page: 17</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9" name="Picture 8">
            <a:extLst>
              <a:ext uri="{FF2B5EF4-FFF2-40B4-BE49-F238E27FC236}">
                <a16:creationId xmlns:a16="http://schemas.microsoft.com/office/drawing/2014/main" id="{58C7B18E-4A91-D58B-210F-76FA66B454A1}"/>
              </a:ext>
            </a:extLst>
          </p:cNvPr>
          <p:cNvPicPr>
            <a:picLocks noChangeAspect="1"/>
          </p:cNvPicPr>
          <p:nvPr/>
        </p:nvPicPr>
        <p:blipFill>
          <a:blip r:embed="rId3"/>
          <a:stretch>
            <a:fillRect/>
          </a:stretch>
        </p:blipFill>
        <p:spPr>
          <a:xfrm>
            <a:off x="125774" y="780420"/>
            <a:ext cx="5316664" cy="260671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a:extLst>
              <a:ext uri="{FF2B5EF4-FFF2-40B4-BE49-F238E27FC236}">
                <a16:creationId xmlns:a16="http://schemas.microsoft.com/office/drawing/2014/main" id="{B2C6CED1-A49E-76D4-CB67-205CD52775D9}"/>
              </a:ext>
            </a:extLst>
          </p:cNvPr>
          <p:cNvPicPr>
            <a:picLocks noChangeAspect="1"/>
          </p:cNvPicPr>
          <p:nvPr/>
        </p:nvPicPr>
        <p:blipFill>
          <a:blip r:embed="rId4"/>
          <a:stretch>
            <a:fillRect/>
          </a:stretch>
        </p:blipFill>
        <p:spPr>
          <a:xfrm>
            <a:off x="4256431" y="2083778"/>
            <a:ext cx="4694327" cy="2139188"/>
          </a:xfrm>
          <a:prstGeom prst="rect">
            <a:avLst/>
          </a:prstGeom>
        </p:spPr>
      </p:pic>
      <p:sp>
        <p:nvSpPr>
          <p:cNvPr id="3" name="Arrow: Left-Up 2">
            <a:extLst>
              <a:ext uri="{FF2B5EF4-FFF2-40B4-BE49-F238E27FC236}">
                <a16:creationId xmlns:a16="http://schemas.microsoft.com/office/drawing/2014/main" id="{38D99876-EC2A-BEC8-30C7-45AA7A6CBDFF}"/>
              </a:ext>
            </a:extLst>
          </p:cNvPr>
          <p:cNvSpPr/>
          <p:nvPr/>
        </p:nvSpPr>
        <p:spPr>
          <a:xfrm flipH="1">
            <a:off x="2594516" y="2858575"/>
            <a:ext cx="1748883" cy="1144858"/>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7F0F88C-CCC8-3535-2DE9-9A59B4E25F05}"/>
              </a:ext>
            </a:extLst>
          </p:cNvPr>
          <p:cNvSpPr txBox="1"/>
          <p:nvPr/>
        </p:nvSpPr>
        <p:spPr>
          <a:xfrm>
            <a:off x="795454" y="3680267"/>
            <a:ext cx="3278458" cy="646331"/>
          </a:xfrm>
          <a:prstGeom prst="rect">
            <a:avLst/>
          </a:prstGeom>
          <a:noFill/>
        </p:spPr>
        <p:txBody>
          <a:bodyPr wrap="square" rtlCol="0">
            <a:spAutoFit/>
          </a:bodyPr>
          <a:lstStyle/>
          <a:p>
            <a:r>
              <a:rPr lang="en-US" dirty="0"/>
              <a:t>Removing extra whitespaces &amp; tokenization</a:t>
            </a:r>
          </a:p>
        </p:txBody>
      </p:sp>
    </p:spTree>
    <p:extLst>
      <p:ext uri="{BB962C8B-B14F-4D97-AF65-F5344CB8AC3E}">
        <p14:creationId xmlns:p14="http://schemas.microsoft.com/office/powerpoint/2010/main" val="1236862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err="1"/>
              <a:t>Stopwords</a:t>
            </a:r>
            <a:r>
              <a:rPr lang="en-US" dirty="0"/>
              <a:t> and Vectorization                                   </a:t>
            </a:r>
            <a:r>
              <a:rPr lang="en-US" sz="1200" dirty="0"/>
              <a:t>:M | Page: 18</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6" name="Picture 5">
            <a:extLst>
              <a:ext uri="{FF2B5EF4-FFF2-40B4-BE49-F238E27FC236}">
                <a16:creationId xmlns:a16="http://schemas.microsoft.com/office/drawing/2014/main" id="{1E937DB3-B794-793F-B5C7-029C4E39E3E1}"/>
              </a:ext>
            </a:extLst>
          </p:cNvPr>
          <p:cNvPicPr>
            <a:picLocks noChangeAspect="1"/>
          </p:cNvPicPr>
          <p:nvPr/>
        </p:nvPicPr>
        <p:blipFill>
          <a:blip r:embed="rId3"/>
          <a:stretch>
            <a:fillRect/>
          </a:stretch>
        </p:blipFill>
        <p:spPr>
          <a:xfrm>
            <a:off x="94363" y="723848"/>
            <a:ext cx="7110076" cy="202022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8" name="Picture 7">
            <a:extLst>
              <a:ext uri="{FF2B5EF4-FFF2-40B4-BE49-F238E27FC236}">
                <a16:creationId xmlns:a16="http://schemas.microsoft.com/office/drawing/2014/main" id="{DA9B7AEA-D6F4-D57C-9FBE-339874BBEA6D}"/>
              </a:ext>
            </a:extLst>
          </p:cNvPr>
          <p:cNvPicPr>
            <a:picLocks noChangeAspect="1"/>
          </p:cNvPicPr>
          <p:nvPr/>
        </p:nvPicPr>
        <p:blipFill rotWithShape="1">
          <a:blip r:embed="rId4"/>
          <a:srcRect r="11346"/>
          <a:stretch/>
        </p:blipFill>
        <p:spPr>
          <a:xfrm>
            <a:off x="4298883" y="1626577"/>
            <a:ext cx="4745884" cy="27328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Arrow: Left-Up 2">
            <a:extLst>
              <a:ext uri="{FF2B5EF4-FFF2-40B4-BE49-F238E27FC236}">
                <a16:creationId xmlns:a16="http://schemas.microsoft.com/office/drawing/2014/main" id="{70E330EB-8EAC-40BC-DC8A-DBE088DAD24A}"/>
              </a:ext>
            </a:extLst>
          </p:cNvPr>
          <p:cNvSpPr/>
          <p:nvPr/>
        </p:nvSpPr>
        <p:spPr>
          <a:xfrm flipH="1">
            <a:off x="2349189" y="2644523"/>
            <a:ext cx="1174595" cy="1144858"/>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5C62415-2A28-F95F-D054-4E388EECEBA3}"/>
              </a:ext>
            </a:extLst>
          </p:cNvPr>
          <p:cNvSpPr txBox="1"/>
          <p:nvPr/>
        </p:nvSpPr>
        <p:spPr>
          <a:xfrm>
            <a:off x="-41716" y="3392650"/>
            <a:ext cx="3769111" cy="646331"/>
          </a:xfrm>
          <a:prstGeom prst="rect">
            <a:avLst/>
          </a:prstGeom>
          <a:noFill/>
        </p:spPr>
        <p:txBody>
          <a:bodyPr wrap="square" rtlCol="0">
            <a:spAutoFit/>
          </a:bodyPr>
          <a:lstStyle/>
          <a:p>
            <a:r>
              <a:rPr lang="en-US" dirty="0"/>
              <a:t>Removing </a:t>
            </a:r>
            <a:r>
              <a:rPr lang="en-US" dirty="0" err="1"/>
              <a:t>Stopwords</a:t>
            </a:r>
            <a:endParaRPr lang="en-US" dirty="0"/>
          </a:p>
          <a:p>
            <a:r>
              <a:rPr lang="en-US" dirty="0"/>
              <a:t>                              Rejoin tokens</a:t>
            </a:r>
          </a:p>
        </p:txBody>
      </p:sp>
    </p:spTree>
    <p:extLst>
      <p:ext uri="{BB962C8B-B14F-4D97-AF65-F5344CB8AC3E}">
        <p14:creationId xmlns:p14="http://schemas.microsoft.com/office/powerpoint/2010/main" val="412479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E6D901-E409-5B46-AF13-EFFE982AA72E}"/>
              </a:ext>
            </a:extLst>
          </p:cNvPr>
          <p:cNvSpPr>
            <a:spLocks noGrp="1"/>
          </p:cNvSpPr>
          <p:nvPr>
            <p:ph type="body" sz="quarter" idx="13"/>
          </p:nvPr>
        </p:nvSpPr>
        <p:spPr>
          <a:xfrm>
            <a:off x="459380" y="890475"/>
            <a:ext cx="8230243" cy="3272648"/>
          </a:xfrm>
        </p:spPr>
        <p:txBody>
          <a:bodyPr>
            <a:normAutofit/>
          </a:bodyPr>
          <a:lstStyle/>
          <a:p>
            <a:pPr algn="l">
              <a:buFont typeface="Arial" panose="020B0604020202020204" pitchFamily="34" charset="0"/>
              <a:buChar char="•"/>
            </a:pPr>
            <a:r>
              <a:rPr lang="en-US" b="0" i="0" dirty="0">
                <a:solidFill>
                  <a:srgbClr val="374151"/>
                </a:solidFill>
                <a:effectLst/>
                <a:latin typeface="Söhne"/>
              </a:rPr>
              <a:t>The internet has made job search easier and more convenient than ever before, but it has also created new opportunities for scammers and fraudsters to exploit unsuspecting job seekers.</a:t>
            </a:r>
          </a:p>
          <a:p>
            <a:pPr algn="l">
              <a:buFont typeface="Arial" panose="020B0604020202020204" pitchFamily="34" charset="0"/>
              <a:buChar char="•"/>
            </a:pPr>
            <a:r>
              <a:rPr lang="en-US" b="0" i="0" dirty="0">
                <a:solidFill>
                  <a:srgbClr val="374151"/>
                </a:solidFill>
                <a:effectLst/>
                <a:latin typeface="Söhne"/>
              </a:rPr>
              <a:t>Detecting fake job postings can be challenging due to the large volume of job listings online and the sophisticated tactics used by scammers.</a:t>
            </a:r>
          </a:p>
          <a:p>
            <a:pPr algn="l">
              <a:buFont typeface="Arial" panose="020B0604020202020204" pitchFamily="34" charset="0"/>
              <a:buChar char="•"/>
            </a:pPr>
            <a:r>
              <a:rPr lang="en-US" b="0" i="0" dirty="0">
                <a:solidFill>
                  <a:srgbClr val="374151"/>
                </a:solidFill>
                <a:effectLst/>
                <a:latin typeface="Söhne"/>
              </a:rPr>
              <a:t>This project aims to develop a machine learning model for fake job posting detection using a publicly available dataset and a variety of data preprocessing and modeling techniques.</a:t>
            </a:r>
          </a:p>
          <a:p>
            <a:pPr algn="l">
              <a:buFont typeface="Arial" panose="020B0604020202020204" pitchFamily="34" charset="0"/>
              <a:buChar char="•"/>
            </a:pPr>
            <a:r>
              <a:rPr lang="en-US" b="0" i="0" dirty="0">
                <a:solidFill>
                  <a:srgbClr val="374151"/>
                </a:solidFill>
                <a:effectLst/>
                <a:latin typeface="Söhne"/>
              </a:rPr>
              <a:t>By detecting fake job postings, this project can contribute to the prevention of online fraud and the protection of job seekers' personal and financial information.</a:t>
            </a:r>
          </a:p>
          <a:p>
            <a:endParaRPr lang="en-US" dirty="0"/>
          </a:p>
        </p:txBody>
      </p:sp>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Introduction                                                               </a:t>
            </a:r>
            <a:r>
              <a:rPr lang="en-US" sz="1200" dirty="0"/>
              <a:t>:M | Page: 01</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spTree>
    <p:extLst>
      <p:ext uri="{BB962C8B-B14F-4D97-AF65-F5344CB8AC3E}">
        <p14:creationId xmlns:p14="http://schemas.microsoft.com/office/powerpoint/2010/main" val="3440849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err="1"/>
              <a:t>Stopwords</a:t>
            </a:r>
            <a:r>
              <a:rPr lang="en-US" dirty="0"/>
              <a:t> and Vectorization                                   </a:t>
            </a:r>
            <a:r>
              <a:rPr lang="en-US" sz="1200" dirty="0"/>
              <a:t>:M | Page: 19</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7" name="Picture 6">
            <a:extLst>
              <a:ext uri="{FF2B5EF4-FFF2-40B4-BE49-F238E27FC236}">
                <a16:creationId xmlns:a16="http://schemas.microsoft.com/office/drawing/2014/main" id="{02D481EA-E9E7-4ADD-22E3-FB96F4811AC8}"/>
              </a:ext>
            </a:extLst>
          </p:cNvPr>
          <p:cNvPicPr>
            <a:picLocks noChangeAspect="1"/>
          </p:cNvPicPr>
          <p:nvPr/>
        </p:nvPicPr>
        <p:blipFill>
          <a:blip r:embed="rId3"/>
          <a:stretch>
            <a:fillRect/>
          </a:stretch>
        </p:blipFill>
        <p:spPr>
          <a:xfrm>
            <a:off x="723802" y="868626"/>
            <a:ext cx="7445234" cy="340624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462237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Unbalanced Dataset – SMOTE                                 </a:t>
            </a:r>
            <a:r>
              <a:rPr lang="en-US" sz="1200" dirty="0"/>
              <a:t>:Y | Page: 20</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4098" name="Picture 2">
            <a:extLst>
              <a:ext uri="{FF2B5EF4-FFF2-40B4-BE49-F238E27FC236}">
                <a16:creationId xmlns:a16="http://schemas.microsoft.com/office/drawing/2014/main" id="{3DF9F4B6-934C-C672-AFD4-45FD72874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84" y="650875"/>
            <a:ext cx="8871439" cy="353107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2A5C02F6-78D9-C9F4-31EB-3A0C61173B55}"/>
              </a:ext>
            </a:extLst>
          </p:cNvPr>
          <p:cNvSpPr txBox="1"/>
          <p:nvPr/>
        </p:nvSpPr>
        <p:spPr>
          <a:xfrm>
            <a:off x="0" y="4181952"/>
            <a:ext cx="8725466" cy="200055"/>
          </a:xfrm>
          <a:prstGeom prst="rect">
            <a:avLst/>
          </a:prstGeom>
          <a:noFill/>
        </p:spPr>
        <p:txBody>
          <a:bodyPr wrap="none" rtlCol="0">
            <a:spAutoFit/>
          </a:bodyPr>
          <a:lstStyle/>
          <a:p>
            <a:r>
              <a:rPr lang="en-US" sz="700" dirty="0"/>
              <a:t>Ref: https://res.cloudinary.com/practicaldev/image/fetch/s--z3hTx2Mg--/c_imagga_scale,f_auto,fl_progressive,h_420,q_auto,w_1000/https://thepracticaldev.s3.amazonaws.com/i/styj0x94uatv5wvefvjy.png</a:t>
            </a:r>
          </a:p>
        </p:txBody>
      </p:sp>
    </p:spTree>
    <p:extLst>
      <p:ext uri="{BB962C8B-B14F-4D97-AF65-F5344CB8AC3E}">
        <p14:creationId xmlns:p14="http://schemas.microsoft.com/office/powerpoint/2010/main" val="3770124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E6D901-E409-5B46-AF13-EFFE982AA72E}"/>
              </a:ext>
            </a:extLst>
          </p:cNvPr>
          <p:cNvSpPr>
            <a:spLocks noGrp="1"/>
          </p:cNvSpPr>
          <p:nvPr>
            <p:ph type="body" sz="quarter" idx="13"/>
          </p:nvPr>
        </p:nvSpPr>
        <p:spPr>
          <a:xfrm>
            <a:off x="153109" y="1608365"/>
            <a:ext cx="2790006" cy="1276121"/>
          </a:xfrm>
        </p:spPr>
        <p:txBody>
          <a:bodyPr>
            <a:normAutofit/>
          </a:bodyPr>
          <a:lstStyle/>
          <a:p>
            <a:pPr marL="0" indent="0" algn="ctr">
              <a:buNone/>
            </a:pPr>
            <a:r>
              <a:rPr lang="en-US" b="0" i="0" dirty="0">
                <a:solidFill>
                  <a:srgbClr val="374151"/>
                </a:solidFill>
                <a:effectLst/>
                <a:latin typeface="Söhne"/>
              </a:rPr>
              <a:t>SMOTE stands for </a:t>
            </a:r>
          </a:p>
          <a:p>
            <a:pPr marL="0" indent="0" algn="ctr">
              <a:buNone/>
            </a:pPr>
            <a:r>
              <a:rPr lang="en-US" b="1" i="0" dirty="0">
                <a:solidFill>
                  <a:srgbClr val="374151"/>
                </a:solidFill>
                <a:effectLst/>
                <a:latin typeface="Söhne"/>
              </a:rPr>
              <a:t>Synthetic Minority Over-sampling Technique</a:t>
            </a:r>
            <a:endParaRPr lang="en-US" dirty="0">
              <a:solidFill>
                <a:srgbClr val="374151"/>
              </a:solidFill>
              <a:latin typeface="Söhne"/>
            </a:endParaRPr>
          </a:p>
        </p:txBody>
      </p:sp>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Unbalanced Dataset – SMOTE                                 </a:t>
            </a:r>
            <a:r>
              <a:rPr lang="en-US" sz="1200" dirty="0"/>
              <a:t>:Y | Page: 21</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10" name="Picture 9">
            <a:extLst>
              <a:ext uri="{FF2B5EF4-FFF2-40B4-BE49-F238E27FC236}">
                <a16:creationId xmlns:a16="http://schemas.microsoft.com/office/drawing/2014/main" id="{4FFCD81B-24CB-70D5-5010-FABA7F630C24}"/>
              </a:ext>
            </a:extLst>
          </p:cNvPr>
          <p:cNvPicPr>
            <a:picLocks noChangeAspect="1"/>
          </p:cNvPicPr>
          <p:nvPr/>
        </p:nvPicPr>
        <p:blipFill>
          <a:blip r:embed="rId3"/>
          <a:stretch>
            <a:fillRect/>
          </a:stretch>
        </p:blipFill>
        <p:spPr>
          <a:xfrm>
            <a:off x="4333223" y="685261"/>
            <a:ext cx="4351397" cy="3627434"/>
          </a:xfrm>
          <a:prstGeom prst="rect">
            <a:avLst/>
          </a:prstGeom>
          <a:ln w="88900" cap="sq" cmpd="thickThin">
            <a:solidFill>
              <a:srgbClr val="000000"/>
            </a:solidFill>
            <a:prstDash val="solid"/>
            <a:miter lim="800000"/>
          </a:ln>
          <a:effectLst>
            <a:innerShdw blurRad="76200">
              <a:srgbClr val="000000"/>
            </a:innerShdw>
          </a:effectLst>
        </p:spPr>
      </p:pic>
      <p:cxnSp>
        <p:nvCxnSpPr>
          <p:cNvPr id="12" name="Connector: Elbow 11">
            <a:extLst>
              <a:ext uri="{FF2B5EF4-FFF2-40B4-BE49-F238E27FC236}">
                <a16:creationId xmlns:a16="http://schemas.microsoft.com/office/drawing/2014/main" id="{29C83B04-BA97-1F19-34AB-B78DCD68C519}"/>
              </a:ext>
            </a:extLst>
          </p:cNvPr>
          <p:cNvCxnSpPr>
            <a:cxnSpLocks/>
          </p:cNvCxnSpPr>
          <p:nvPr/>
        </p:nvCxnSpPr>
        <p:spPr>
          <a:xfrm rot="10800000">
            <a:off x="2596246" y="1944662"/>
            <a:ext cx="1649184" cy="868437"/>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or: Elbow 13">
            <a:extLst>
              <a:ext uri="{FF2B5EF4-FFF2-40B4-BE49-F238E27FC236}">
                <a16:creationId xmlns:a16="http://schemas.microsoft.com/office/drawing/2014/main" id="{138B5EA6-5862-715E-3532-F769744864AC}"/>
              </a:ext>
            </a:extLst>
          </p:cNvPr>
          <p:cNvCxnSpPr>
            <a:cxnSpLocks/>
            <a:stCxn id="3" idx="2"/>
          </p:cNvCxnSpPr>
          <p:nvPr/>
        </p:nvCxnSpPr>
        <p:spPr>
          <a:xfrm rot="16200000" flipH="1">
            <a:off x="2215906" y="2216692"/>
            <a:ext cx="1296414" cy="263200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609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E6D901-E409-5B46-AF13-EFFE982AA72E}"/>
              </a:ext>
            </a:extLst>
          </p:cNvPr>
          <p:cNvSpPr>
            <a:spLocks noGrp="1"/>
          </p:cNvSpPr>
          <p:nvPr>
            <p:ph type="body" sz="quarter" idx="13"/>
          </p:nvPr>
        </p:nvSpPr>
        <p:spPr>
          <a:xfrm>
            <a:off x="459380" y="701040"/>
            <a:ext cx="8227419" cy="391780"/>
          </a:xfrm>
        </p:spPr>
        <p:txBody>
          <a:bodyPr>
            <a:normAutofit/>
          </a:bodyPr>
          <a:lstStyle/>
          <a:p>
            <a:pPr marL="0" indent="0" algn="ctr">
              <a:buNone/>
            </a:pPr>
            <a:r>
              <a:rPr lang="en-US" b="0" i="0" dirty="0">
                <a:solidFill>
                  <a:srgbClr val="374151"/>
                </a:solidFill>
                <a:effectLst/>
                <a:latin typeface="Söhne"/>
              </a:rPr>
              <a:t>SMOTE stands for </a:t>
            </a:r>
            <a:r>
              <a:rPr lang="en-US" b="1" i="0" dirty="0">
                <a:solidFill>
                  <a:srgbClr val="374151"/>
                </a:solidFill>
                <a:effectLst/>
                <a:latin typeface="Söhne"/>
              </a:rPr>
              <a:t>Synthetic Minority Over-sampling Technique</a:t>
            </a:r>
            <a:endParaRPr lang="en-US" dirty="0">
              <a:solidFill>
                <a:srgbClr val="374151"/>
              </a:solidFill>
              <a:latin typeface="Söhne"/>
            </a:endParaRPr>
          </a:p>
        </p:txBody>
      </p:sp>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Unbalanced Dataset – SMOTE                                 </a:t>
            </a:r>
            <a:r>
              <a:rPr lang="en-US" sz="1200" dirty="0"/>
              <a:t>:Y | Page: 22</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6" name="Picture 5">
            <a:extLst>
              <a:ext uri="{FF2B5EF4-FFF2-40B4-BE49-F238E27FC236}">
                <a16:creationId xmlns:a16="http://schemas.microsoft.com/office/drawing/2014/main" id="{9510B0A7-A91F-F2DF-F835-28012F69D1C8}"/>
              </a:ext>
            </a:extLst>
          </p:cNvPr>
          <p:cNvPicPr>
            <a:picLocks noChangeAspect="1"/>
          </p:cNvPicPr>
          <p:nvPr/>
        </p:nvPicPr>
        <p:blipFill>
          <a:blip r:embed="rId3"/>
          <a:stretch>
            <a:fillRect/>
          </a:stretch>
        </p:blipFill>
        <p:spPr>
          <a:xfrm>
            <a:off x="-134566" y="1222121"/>
            <a:ext cx="4334859" cy="3220338"/>
          </a:xfrm>
          <a:prstGeom prst="rect">
            <a:avLst/>
          </a:prstGeom>
          <a:ln>
            <a:noFill/>
          </a:ln>
          <a:effectLst>
            <a:outerShdw blurRad="292100" dist="139700" dir="2700000" algn="tl" rotWithShape="0">
              <a:srgbClr val="333333">
                <a:alpha val="65000"/>
              </a:srgbClr>
            </a:outerShdw>
          </a:effectLst>
        </p:spPr>
      </p:pic>
      <p:pic>
        <p:nvPicPr>
          <p:cNvPr id="4098" name="Picture 2">
            <a:extLst>
              <a:ext uri="{FF2B5EF4-FFF2-40B4-BE49-F238E27FC236}">
                <a16:creationId xmlns:a16="http://schemas.microsoft.com/office/drawing/2014/main" id="{9F389633-2A6A-0EA5-1D7C-39B2D99B70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9312" y="1238362"/>
            <a:ext cx="3992717" cy="31110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2B57C89-99DB-0EBB-A522-5E3553D9D85C}"/>
              </a:ext>
            </a:extLst>
          </p:cNvPr>
          <p:cNvSpPr/>
          <p:nvPr/>
        </p:nvSpPr>
        <p:spPr>
          <a:xfrm>
            <a:off x="2279513" y="2571750"/>
            <a:ext cx="2339102"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Before</a:t>
            </a:r>
          </a:p>
        </p:txBody>
      </p:sp>
      <p:sp>
        <p:nvSpPr>
          <p:cNvPr id="8" name="Rectangle 7">
            <a:extLst>
              <a:ext uri="{FF2B5EF4-FFF2-40B4-BE49-F238E27FC236}">
                <a16:creationId xmlns:a16="http://schemas.microsoft.com/office/drawing/2014/main" id="{F4184491-41FC-2692-6056-93E2D336FDD0}"/>
              </a:ext>
            </a:extLst>
          </p:cNvPr>
          <p:cNvSpPr/>
          <p:nvPr/>
        </p:nvSpPr>
        <p:spPr>
          <a:xfrm>
            <a:off x="6903692" y="2370625"/>
            <a:ext cx="1838966"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After</a:t>
            </a:r>
          </a:p>
        </p:txBody>
      </p:sp>
    </p:spTree>
    <p:extLst>
      <p:ext uri="{BB962C8B-B14F-4D97-AF65-F5344CB8AC3E}">
        <p14:creationId xmlns:p14="http://schemas.microsoft.com/office/powerpoint/2010/main" val="2945844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Model Selection                                                         </a:t>
            </a:r>
            <a:r>
              <a:rPr lang="en-US" sz="1200" dirty="0"/>
              <a:t>:Y | Page: 23</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6146" name="Picture 2">
            <a:extLst>
              <a:ext uri="{FF2B5EF4-FFF2-40B4-BE49-F238E27FC236}">
                <a16:creationId xmlns:a16="http://schemas.microsoft.com/office/drawing/2014/main" id="{A646809B-AF0D-967F-F41C-5462D80DC8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 y="626430"/>
            <a:ext cx="7690470" cy="35887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A91357A-67FA-6A28-4B11-266E3C3568AF}"/>
              </a:ext>
            </a:extLst>
          </p:cNvPr>
          <p:cNvSpPr txBox="1"/>
          <p:nvPr/>
        </p:nvSpPr>
        <p:spPr>
          <a:xfrm>
            <a:off x="3194860" y="4257793"/>
            <a:ext cx="2754280" cy="184666"/>
          </a:xfrm>
          <a:prstGeom prst="rect">
            <a:avLst/>
          </a:prstGeom>
          <a:noFill/>
        </p:spPr>
        <p:txBody>
          <a:bodyPr wrap="none" rtlCol="0">
            <a:spAutoFit/>
          </a:bodyPr>
          <a:lstStyle/>
          <a:p>
            <a:r>
              <a:rPr lang="en-US" sz="600" dirty="0"/>
              <a:t>Ref: https://rightclick.ai/wp-content/uploads/2019/03/Model-Building.jpg</a:t>
            </a:r>
          </a:p>
        </p:txBody>
      </p:sp>
    </p:spTree>
    <p:extLst>
      <p:ext uri="{BB962C8B-B14F-4D97-AF65-F5344CB8AC3E}">
        <p14:creationId xmlns:p14="http://schemas.microsoft.com/office/powerpoint/2010/main" val="350156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E6D901-E409-5B46-AF13-EFFE982AA72E}"/>
              </a:ext>
            </a:extLst>
          </p:cNvPr>
          <p:cNvSpPr>
            <a:spLocks noGrp="1"/>
          </p:cNvSpPr>
          <p:nvPr>
            <p:ph type="body" sz="quarter" idx="13"/>
          </p:nvPr>
        </p:nvSpPr>
        <p:spPr>
          <a:xfrm>
            <a:off x="459381" y="1605776"/>
            <a:ext cx="7797850" cy="2901454"/>
          </a:xfrm>
        </p:spPr>
        <p:txBody>
          <a:bodyPr>
            <a:normAutofit/>
          </a:bodyPr>
          <a:lstStyle/>
          <a:p>
            <a:pPr algn="l">
              <a:buFont typeface="Arial" panose="020B0604020202020204" pitchFamily="34" charset="0"/>
              <a:buChar char="•"/>
            </a:pPr>
            <a:r>
              <a:rPr lang="en-US" b="0" i="0" dirty="0">
                <a:solidFill>
                  <a:srgbClr val="374151"/>
                </a:solidFill>
                <a:effectLst/>
                <a:latin typeface="Söhne"/>
              </a:rPr>
              <a:t>Split dataset in training set 80% and testing set 20% of dataset</a:t>
            </a:r>
          </a:p>
          <a:p>
            <a:pPr algn="l">
              <a:buFont typeface="Arial" panose="020B0604020202020204" pitchFamily="34" charset="0"/>
              <a:buChar char="•"/>
            </a:pPr>
            <a:endParaRPr lang="en-US" dirty="0">
              <a:solidFill>
                <a:srgbClr val="374151"/>
              </a:solidFill>
              <a:latin typeface="Söhne"/>
            </a:endParaRPr>
          </a:p>
          <a:p>
            <a:pPr marL="0" indent="0" algn="l">
              <a:buNone/>
            </a:pPr>
            <a:r>
              <a:rPr lang="en-US" b="1" i="0" u="sng" dirty="0">
                <a:solidFill>
                  <a:srgbClr val="374151"/>
                </a:solidFill>
                <a:effectLst/>
                <a:latin typeface="Söhne"/>
              </a:rPr>
              <a:t>Model Building:</a:t>
            </a:r>
          </a:p>
          <a:p>
            <a:pPr lvl="1">
              <a:buFont typeface="Arial" panose="020B0604020202020204" pitchFamily="34" charset="0"/>
              <a:buChar char="•"/>
            </a:pPr>
            <a:r>
              <a:rPr lang="en-US" dirty="0">
                <a:solidFill>
                  <a:srgbClr val="374151"/>
                </a:solidFill>
                <a:latin typeface="Söhne"/>
              </a:rPr>
              <a:t>Neural Network</a:t>
            </a:r>
          </a:p>
          <a:p>
            <a:pPr lvl="1">
              <a:buFont typeface="Arial" panose="020B0604020202020204" pitchFamily="34" charset="0"/>
              <a:buChar char="•"/>
            </a:pPr>
            <a:r>
              <a:rPr lang="en-US" b="0" i="0" dirty="0">
                <a:solidFill>
                  <a:srgbClr val="374151"/>
                </a:solidFill>
                <a:effectLst/>
                <a:latin typeface="Söhne"/>
              </a:rPr>
              <a:t>Logistic Regression</a:t>
            </a:r>
          </a:p>
          <a:p>
            <a:pPr lvl="1">
              <a:buFont typeface="Arial" panose="020B0604020202020204" pitchFamily="34" charset="0"/>
              <a:buChar char="•"/>
            </a:pPr>
            <a:r>
              <a:rPr lang="en-US" b="0" i="0" dirty="0">
                <a:solidFill>
                  <a:srgbClr val="374151"/>
                </a:solidFill>
                <a:effectLst/>
                <a:latin typeface="Söhne"/>
              </a:rPr>
              <a:t>Decision Trees</a:t>
            </a:r>
          </a:p>
          <a:p>
            <a:pPr lvl="1">
              <a:buFont typeface="Arial" panose="020B0604020202020204" pitchFamily="34" charset="0"/>
              <a:buChar char="•"/>
            </a:pPr>
            <a:r>
              <a:rPr lang="en-US" b="0" i="0" dirty="0">
                <a:solidFill>
                  <a:srgbClr val="374151"/>
                </a:solidFill>
                <a:effectLst/>
                <a:latin typeface="Söhne"/>
              </a:rPr>
              <a:t>Random Forests</a:t>
            </a:r>
          </a:p>
          <a:p>
            <a:pPr lvl="1">
              <a:buFont typeface="Arial" panose="020B0604020202020204" pitchFamily="34" charset="0"/>
              <a:buChar char="•"/>
            </a:pPr>
            <a:r>
              <a:rPr lang="en-US" b="0" i="0" dirty="0">
                <a:solidFill>
                  <a:srgbClr val="374151"/>
                </a:solidFill>
                <a:effectLst/>
                <a:latin typeface="Söhne"/>
              </a:rPr>
              <a:t>Support Vector Machines</a:t>
            </a:r>
          </a:p>
          <a:p>
            <a:pPr marL="408165" lvl="1" indent="0">
              <a:buNone/>
            </a:pPr>
            <a:endParaRPr lang="en-US" b="0" i="0" dirty="0">
              <a:solidFill>
                <a:srgbClr val="374151"/>
              </a:solidFill>
              <a:effectLst/>
              <a:latin typeface="Söhne"/>
            </a:endParaRPr>
          </a:p>
        </p:txBody>
      </p:sp>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Data Split and Model Selection                                </a:t>
            </a:r>
            <a:r>
              <a:rPr lang="en-US" sz="1200" dirty="0"/>
              <a:t>:Y | Page: 24</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8" name="Picture 7">
            <a:extLst>
              <a:ext uri="{FF2B5EF4-FFF2-40B4-BE49-F238E27FC236}">
                <a16:creationId xmlns:a16="http://schemas.microsoft.com/office/drawing/2014/main" id="{4014B3D7-314C-DBD4-BE19-C18E3BA89922}"/>
              </a:ext>
            </a:extLst>
          </p:cNvPr>
          <p:cNvPicPr>
            <a:picLocks noChangeAspect="1"/>
          </p:cNvPicPr>
          <p:nvPr/>
        </p:nvPicPr>
        <p:blipFill>
          <a:blip r:embed="rId3"/>
          <a:stretch>
            <a:fillRect/>
          </a:stretch>
        </p:blipFill>
        <p:spPr>
          <a:xfrm>
            <a:off x="704861" y="701040"/>
            <a:ext cx="7797850" cy="7010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0334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Models’ Performance at Training Set		       </a:t>
            </a:r>
            <a:r>
              <a:rPr lang="en-US" sz="1200" dirty="0"/>
              <a:t>:Y | Page: 25</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3">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graphicFrame>
        <p:nvGraphicFramePr>
          <p:cNvPr id="7" name="Table 6">
            <a:extLst>
              <a:ext uri="{FF2B5EF4-FFF2-40B4-BE49-F238E27FC236}">
                <a16:creationId xmlns:a16="http://schemas.microsoft.com/office/drawing/2014/main" id="{0B1FBFE7-0A6D-B985-B591-285867CECAD1}"/>
              </a:ext>
            </a:extLst>
          </p:cNvPr>
          <p:cNvGraphicFramePr>
            <a:graphicFrameLocks noGrp="1"/>
          </p:cNvGraphicFramePr>
          <p:nvPr>
            <p:extLst>
              <p:ext uri="{D42A27DB-BD31-4B8C-83A1-F6EECF244321}">
                <p14:modId xmlns:p14="http://schemas.microsoft.com/office/powerpoint/2010/main" val="3567458527"/>
              </p:ext>
            </p:extLst>
          </p:nvPr>
        </p:nvGraphicFramePr>
        <p:xfrm>
          <a:off x="555171" y="1023257"/>
          <a:ext cx="8131630" cy="2699657"/>
        </p:xfrm>
        <a:graphic>
          <a:graphicData uri="http://schemas.openxmlformats.org/drawingml/2006/table">
            <a:tbl>
              <a:tblPr>
                <a:tableStyleId>{5C22544A-7EE6-4342-B048-85BDC9FD1C3A}</a:tableStyleId>
              </a:tblPr>
              <a:tblGrid>
                <a:gridCol w="4837806">
                  <a:extLst>
                    <a:ext uri="{9D8B030D-6E8A-4147-A177-3AD203B41FA5}">
                      <a16:colId xmlns:a16="http://schemas.microsoft.com/office/drawing/2014/main" val="1409883209"/>
                    </a:ext>
                  </a:extLst>
                </a:gridCol>
                <a:gridCol w="823456">
                  <a:extLst>
                    <a:ext uri="{9D8B030D-6E8A-4147-A177-3AD203B41FA5}">
                      <a16:colId xmlns:a16="http://schemas.microsoft.com/office/drawing/2014/main" val="4211409381"/>
                    </a:ext>
                  </a:extLst>
                </a:gridCol>
                <a:gridCol w="823456">
                  <a:extLst>
                    <a:ext uri="{9D8B030D-6E8A-4147-A177-3AD203B41FA5}">
                      <a16:colId xmlns:a16="http://schemas.microsoft.com/office/drawing/2014/main" val="3428638509"/>
                    </a:ext>
                  </a:extLst>
                </a:gridCol>
                <a:gridCol w="823456">
                  <a:extLst>
                    <a:ext uri="{9D8B030D-6E8A-4147-A177-3AD203B41FA5}">
                      <a16:colId xmlns:a16="http://schemas.microsoft.com/office/drawing/2014/main" val="1049773897"/>
                    </a:ext>
                  </a:extLst>
                </a:gridCol>
                <a:gridCol w="823456">
                  <a:extLst>
                    <a:ext uri="{9D8B030D-6E8A-4147-A177-3AD203B41FA5}">
                      <a16:colId xmlns:a16="http://schemas.microsoft.com/office/drawing/2014/main" val="1877903027"/>
                    </a:ext>
                  </a:extLst>
                </a:gridCol>
              </a:tblGrid>
              <a:tr h="367492">
                <a:tc rowSpan="2">
                  <a:txBody>
                    <a:bodyPr/>
                    <a:lstStyle/>
                    <a:p>
                      <a:pPr algn="ctr" fontAlgn="ctr"/>
                      <a:r>
                        <a:rPr lang="en-US" sz="2600" u="none" strike="noStrike" dirty="0">
                          <a:solidFill>
                            <a:schemeClr val="bg1"/>
                          </a:solidFill>
                          <a:effectLst/>
                        </a:rPr>
                        <a:t>Models </a:t>
                      </a:r>
                      <a:endParaRPr lang="en-US" sz="2600" b="1" i="0" u="none" strike="noStrike" dirty="0">
                        <a:solidFill>
                          <a:schemeClr val="bg1"/>
                        </a:solidFill>
                        <a:effectLst/>
                        <a:latin typeface="Calibri" panose="020F0502020204030204" pitchFamily="34" charset="0"/>
                      </a:endParaRPr>
                    </a:p>
                  </a:txBody>
                  <a:tcPr marL="7620" marR="7620" marT="7620" marB="0" anchor="ctr">
                    <a:solidFill>
                      <a:schemeClr val="tx2"/>
                    </a:solidFill>
                  </a:tcPr>
                </a:tc>
                <a:tc gridSpan="4">
                  <a:txBody>
                    <a:bodyPr/>
                    <a:lstStyle/>
                    <a:p>
                      <a:pPr algn="ctr" fontAlgn="ctr"/>
                      <a:r>
                        <a:rPr lang="en-US" sz="1200" b="1" u="none" strike="noStrike">
                          <a:solidFill>
                            <a:schemeClr val="bg1"/>
                          </a:solidFill>
                          <a:effectLst/>
                        </a:rPr>
                        <a:t>Training Dataset</a:t>
                      </a:r>
                      <a:endParaRPr lang="en-US" sz="1200" b="1" i="0" u="none" strike="noStrike">
                        <a:solidFill>
                          <a:schemeClr val="bg1"/>
                        </a:solidFill>
                        <a:effectLst/>
                        <a:latin typeface="Calibri" panose="020F0502020204030204" pitchFamily="34" charset="0"/>
                      </a:endParaRPr>
                    </a:p>
                  </a:txBody>
                  <a:tcPr marL="7620" marR="7620" marT="7620" marB="0" anchor="ctr">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7741143"/>
                  </a:ext>
                </a:extLst>
              </a:tr>
              <a:tr h="636045">
                <a:tc vMerge="1">
                  <a:txBody>
                    <a:bodyPr/>
                    <a:lstStyle/>
                    <a:p>
                      <a:endParaRPr lang="en-US"/>
                    </a:p>
                  </a:txBody>
                  <a:tcPr/>
                </a:tc>
                <a:tc>
                  <a:txBody>
                    <a:bodyPr/>
                    <a:lstStyle/>
                    <a:p>
                      <a:pPr algn="ctr" fontAlgn="ctr"/>
                      <a:r>
                        <a:rPr lang="en-US" sz="1200" b="1" u="none" strike="noStrike">
                          <a:solidFill>
                            <a:schemeClr val="bg1"/>
                          </a:solidFill>
                          <a:effectLst/>
                        </a:rPr>
                        <a:t>Accuracy</a:t>
                      </a:r>
                      <a:endParaRPr lang="en-US" sz="1200" b="1" i="0" u="none" strike="noStrike">
                        <a:solidFill>
                          <a:schemeClr val="bg1"/>
                        </a:solidFill>
                        <a:effectLst/>
                        <a:latin typeface="Calibri" panose="020F0502020204030204" pitchFamily="34" charset="0"/>
                      </a:endParaRPr>
                    </a:p>
                  </a:txBody>
                  <a:tcPr marL="7620" marR="7620" marT="7620" marB="0" anchor="ctr">
                    <a:solidFill>
                      <a:schemeClr val="tx2"/>
                    </a:solidFill>
                  </a:tcPr>
                </a:tc>
                <a:tc>
                  <a:txBody>
                    <a:bodyPr/>
                    <a:lstStyle/>
                    <a:p>
                      <a:pPr algn="ctr" fontAlgn="ctr"/>
                      <a:r>
                        <a:rPr lang="en-US" sz="1200" b="1" u="none" strike="noStrike">
                          <a:solidFill>
                            <a:schemeClr val="bg1"/>
                          </a:solidFill>
                          <a:effectLst/>
                        </a:rPr>
                        <a:t>Precision</a:t>
                      </a:r>
                      <a:endParaRPr lang="en-US" sz="1200" b="1" i="0" u="none" strike="noStrike">
                        <a:solidFill>
                          <a:schemeClr val="bg1"/>
                        </a:solidFill>
                        <a:effectLst/>
                        <a:latin typeface="Calibri" panose="020F0502020204030204" pitchFamily="34" charset="0"/>
                      </a:endParaRPr>
                    </a:p>
                  </a:txBody>
                  <a:tcPr marL="7620" marR="7620" marT="7620" marB="0" anchor="ctr">
                    <a:solidFill>
                      <a:schemeClr val="tx2"/>
                    </a:solidFill>
                  </a:tcPr>
                </a:tc>
                <a:tc>
                  <a:txBody>
                    <a:bodyPr/>
                    <a:lstStyle/>
                    <a:p>
                      <a:pPr algn="ctr" fontAlgn="ctr"/>
                      <a:r>
                        <a:rPr lang="en-US" sz="1200" b="1" u="none" strike="noStrike">
                          <a:solidFill>
                            <a:schemeClr val="bg1"/>
                          </a:solidFill>
                          <a:effectLst/>
                        </a:rPr>
                        <a:t>Recall</a:t>
                      </a:r>
                      <a:endParaRPr lang="en-US" sz="1200" b="1" i="0" u="none" strike="noStrike">
                        <a:solidFill>
                          <a:schemeClr val="bg1"/>
                        </a:solidFill>
                        <a:effectLst/>
                        <a:latin typeface="Calibri" panose="020F0502020204030204" pitchFamily="34" charset="0"/>
                      </a:endParaRPr>
                    </a:p>
                  </a:txBody>
                  <a:tcPr marL="7620" marR="7620" marT="7620" marB="0" anchor="ctr">
                    <a:solidFill>
                      <a:schemeClr val="tx2"/>
                    </a:solidFill>
                  </a:tcPr>
                </a:tc>
                <a:tc>
                  <a:txBody>
                    <a:bodyPr/>
                    <a:lstStyle/>
                    <a:p>
                      <a:pPr algn="ctr" fontAlgn="ctr"/>
                      <a:r>
                        <a:rPr lang="en-US" sz="1200" b="1" u="none" strike="noStrike" dirty="0">
                          <a:solidFill>
                            <a:schemeClr val="bg1"/>
                          </a:solidFill>
                          <a:effectLst/>
                        </a:rPr>
                        <a:t>F1 Score</a:t>
                      </a:r>
                      <a:endParaRPr lang="en-US" sz="1200" b="1" i="0" u="none" strike="noStrike" dirty="0">
                        <a:solidFill>
                          <a:schemeClr val="bg1"/>
                        </a:solidFill>
                        <a:effectLst/>
                        <a:latin typeface="Calibri" panose="020F0502020204030204" pitchFamily="34" charset="0"/>
                      </a:endParaRPr>
                    </a:p>
                  </a:txBody>
                  <a:tcPr marL="7620" marR="7620" marT="7620" marB="0" anchor="ctr">
                    <a:solidFill>
                      <a:schemeClr val="tx2"/>
                    </a:solidFill>
                  </a:tcPr>
                </a:tc>
                <a:extLst>
                  <a:ext uri="{0D108BD9-81ED-4DB2-BD59-A6C34878D82A}">
                    <a16:rowId xmlns:a16="http://schemas.microsoft.com/office/drawing/2014/main" val="867783493"/>
                  </a:ext>
                </a:extLst>
              </a:tr>
              <a:tr h="339224">
                <a:tc>
                  <a:txBody>
                    <a:bodyPr/>
                    <a:lstStyle/>
                    <a:p>
                      <a:pPr algn="l" fontAlgn="ctr"/>
                      <a:r>
                        <a:rPr lang="en-US" sz="1400" b="0" u="none" strike="noStrike">
                          <a:effectLst/>
                        </a:rPr>
                        <a:t>Logistic Regression</a:t>
                      </a:r>
                      <a:endParaRPr lang="en-US" sz="1400" b="0" i="0" u="none" strike="noStrike">
                        <a:solidFill>
                          <a:srgbClr val="000000"/>
                        </a:solidFill>
                        <a:effectLst/>
                        <a:latin typeface="Calibri" panose="020F0502020204030204" pitchFamily="34" charset="0"/>
                      </a:endParaRPr>
                    </a:p>
                  </a:txBody>
                  <a:tcPr marL="365760" marR="7620" marT="7620" marB="0" anchor="ctr"/>
                </a:tc>
                <a:tc>
                  <a:txBody>
                    <a:bodyPr/>
                    <a:lstStyle/>
                    <a:p>
                      <a:pPr algn="ctr" fontAlgn="ctr"/>
                      <a:r>
                        <a:rPr lang="en-US" sz="1100" u="none" strike="noStrike">
                          <a:effectLst/>
                        </a:rPr>
                        <a:t>76.64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80.79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69.88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74.94</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67246969"/>
                  </a:ext>
                </a:extLst>
              </a:tr>
              <a:tr h="339224">
                <a:tc>
                  <a:txBody>
                    <a:bodyPr/>
                    <a:lstStyle/>
                    <a:p>
                      <a:pPr algn="l" fontAlgn="ctr"/>
                      <a:r>
                        <a:rPr lang="en-US" sz="1400" b="0" u="none" strike="noStrike" dirty="0">
                          <a:effectLst/>
                        </a:rPr>
                        <a:t>Decision Trees</a:t>
                      </a:r>
                      <a:endParaRPr lang="en-US" sz="1400" b="0" i="0" u="none" strike="noStrike" dirty="0">
                        <a:solidFill>
                          <a:srgbClr val="000000"/>
                        </a:solidFill>
                        <a:effectLst/>
                        <a:latin typeface="Calibri" panose="020F0502020204030204" pitchFamily="34" charset="0"/>
                      </a:endParaRPr>
                    </a:p>
                  </a:txBody>
                  <a:tcPr marL="365760" marR="7620" marT="7620" marB="0" anchor="ctr">
                    <a:solidFill>
                      <a:schemeClr val="bg2">
                        <a:lumMod val="90000"/>
                      </a:schemeClr>
                    </a:solidFill>
                  </a:tcPr>
                </a:tc>
                <a:tc>
                  <a:txBody>
                    <a:bodyPr/>
                    <a:lstStyle/>
                    <a:p>
                      <a:pPr algn="ctr" fontAlgn="ctr"/>
                      <a:r>
                        <a:rPr lang="en-US" sz="1100" u="none" strike="noStrike">
                          <a:effectLst/>
                        </a:rPr>
                        <a:t>80.91</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79.18</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83.86</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dirty="0">
                          <a:effectLst/>
                        </a:rPr>
                        <a:t>81.45</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bg2">
                        <a:lumMod val="90000"/>
                      </a:schemeClr>
                    </a:solidFill>
                  </a:tcPr>
                </a:tc>
                <a:extLst>
                  <a:ext uri="{0D108BD9-81ED-4DB2-BD59-A6C34878D82A}">
                    <a16:rowId xmlns:a16="http://schemas.microsoft.com/office/drawing/2014/main" val="1108597051"/>
                  </a:ext>
                </a:extLst>
              </a:tr>
              <a:tr h="339224">
                <a:tc>
                  <a:txBody>
                    <a:bodyPr/>
                    <a:lstStyle/>
                    <a:p>
                      <a:pPr algn="l" fontAlgn="ctr"/>
                      <a:r>
                        <a:rPr lang="en-US" sz="1400" b="0" u="none" strike="noStrike" dirty="0">
                          <a:effectLst/>
                        </a:rPr>
                        <a:t>Random Forests</a:t>
                      </a:r>
                      <a:endParaRPr lang="en-US" sz="1400" b="0" i="0" u="none" strike="noStrike" dirty="0">
                        <a:solidFill>
                          <a:srgbClr val="000000"/>
                        </a:solidFill>
                        <a:effectLst/>
                        <a:latin typeface="Calibri" panose="020F0502020204030204" pitchFamily="34" charset="0"/>
                      </a:endParaRPr>
                    </a:p>
                  </a:txBody>
                  <a:tcPr marL="365760" marR="7620" marT="7620" marB="0" anchor="ctr"/>
                </a:tc>
                <a:tc>
                  <a:txBody>
                    <a:bodyPr/>
                    <a:lstStyle/>
                    <a:p>
                      <a:pPr algn="ctr" fontAlgn="ctr"/>
                      <a:r>
                        <a:rPr lang="en-US" sz="1100" u="none" strike="noStrike">
                          <a:effectLst/>
                        </a:rPr>
                        <a:t>80.91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79.06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84.07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81.49</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53435248"/>
                  </a:ext>
                </a:extLst>
              </a:tr>
              <a:tr h="339224">
                <a:tc>
                  <a:txBody>
                    <a:bodyPr/>
                    <a:lstStyle/>
                    <a:p>
                      <a:pPr algn="l" fontAlgn="ctr"/>
                      <a:r>
                        <a:rPr lang="en-US" sz="1400" b="0" u="none" strike="noStrike">
                          <a:effectLst/>
                        </a:rPr>
                        <a:t>Support Vector Machines</a:t>
                      </a:r>
                      <a:endParaRPr lang="en-US" sz="1400" b="0" i="0" u="none" strike="noStrike">
                        <a:solidFill>
                          <a:srgbClr val="000000"/>
                        </a:solidFill>
                        <a:effectLst/>
                        <a:latin typeface="Calibri" panose="020F0502020204030204" pitchFamily="34" charset="0"/>
                      </a:endParaRPr>
                    </a:p>
                  </a:txBody>
                  <a:tcPr marL="365760" marR="7620" marT="7620" marB="0" anchor="ctr">
                    <a:solidFill>
                      <a:schemeClr val="bg2">
                        <a:lumMod val="90000"/>
                      </a:schemeClr>
                    </a:solidFill>
                  </a:tcPr>
                </a:tc>
                <a:tc>
                  <a:txBody>
                    <a:bodyPr/>
                    <a:lstStyle/>
                    <a:p>
                      <a:pPr algn="ctr" fontAlgn="ctr"/>
                      <a:r>
                        <a:rPr lang="en-US" sz="1100" u="none" strike="noStrike">
                          <a:effectLst/>
                        </a:rPr>
                        <a:t>80.64</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79.14</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83.2</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dirty="0">
                          <a:effectLst/>
                        </a:rPr>
                        <a:t>81.12</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bg2">
                        <a:lumMod val="90000"/>
                      </a:schemeClr>
                    </a:solidFill>
                  </a:tcPr>
                </a:tc>
                <a:extLst>
                  <a:ext uri="{0D108BD9-81ED-4DB2-BD59-A6C34878D82A}">
                    <a16:rowId xmlns:a16="http://schemas.microsoft.com/office/drawing/2014/main" val="3005545553"/>
                  </a:ext>
                </a:extLst>
              </a:tr>
              <a:tr h="339224">
                <a:tc>
                  <a:txBody>
                    <a:bodyPr/>
                    <a:lstStyle/>
                    <a:p>
                      <a:pPr algn="l" fontAlgn="ctr"/>
                      <a:r>
                        <a:rPr lang="en-US" sz="1400" b="0" u="none" strike="noStrike" dirty="0">
                          <a:effectLst/>
                        </a:rPr>
                        <a:t>Neural Network Model </a:t>
                      </a:r>
                      <a:endParaRPr lang="en-US" sz="1400" b="0" i="0" u="none" strike="noStrike" dirty="0">
                        <a:solidFill>
                          <a:srgbClr val="000000"/>
                        </a:solidFill>
                        <a:effectLst/>
                        <a:latin typeface="Calibri" panose="020F0502020204030204" pitchFamily="34" charset="0"/>
                      </a:endParaRPr>
                    </a:p>
                  </a:txBody>
                  <a:tcPr marL="365760" marR="7620" marT="7620" marB="0" anchor="ctr"/>
                </a:tc>
                <a:tc>
                  <a:txBody>
                    <a:bodyPr/>
                    <a:lstStyle/>
                    <a:p>
                      <a:pPr algn="ctr" fontAlgn="ctr"/>
                      <a:r>
                        <a:rPr lang="en-US" sz="1100" u="none" strike="noStrike">
                          <a:effectLst/>
                        </a:rPr>
                        <a:t>80.9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79.13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83.9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81.45</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35438660"/>
                  </a:ext>
                </a:extLst>
              </a:tr>
            </a:tbl>
          </a:graphicData>
        </a:graphic>
      </p:graphicFrame>
    </p:spTree>
    <p:extLst>
      <p:ext uri="{BB962C8B-B14F-4D97-AF65-F5344CB8AC3E}">
        <p14:creationId xmlns:p14="http://schemas.microsoft.com/office/powerpoint/2010/main" val="3457328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Models’ Performance comparison			       </a:t>
            </a:r>
            <a:r>
              <a:rPr lang="en-US" sz="1200" dirty="0"/>
              <a:t>:Y | Page: 26</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3">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graphicFrame>
        <p:nvGraphicFramePr>
          <p:cNvPr id="3" name="Table 2">
            <a:extLst>
              <a:ext uri="{FF2B5EF4-FFF2-40B4-BE49-F238E27FC236}">
                <a16:creationId xmlns:a16="http://schemas.microsoft.com/office/drawing/2014/main" id="{A68CB34E-25E8-5EA5-76A3-2C9B85E012B1}"/>
              </a:ext>
            </a:extLst>
          </p:cNvPr>
          <p:cNvGraphicFramePr>
            <a:graphicFrameLocks noGrp="1"/>
          </p:cNvGraphicFramePr>
          <p:nvPr>
            <p:extLst>
              <p:ext uri="{D42A27DB-BD31-4B8C-83A1-F6EECF244321}">
                <p14:modId xmlns:p14="http://schemas.microsoft.com/office/powerpoint/2010/main" val="3973137183"/>
              </p:ext>
            </p:extLst>
          </p:nvPr>
        </p:nvGraphicFramePr>
        <p:xfrm>
          <a:off x="285750" y="808264"/>
          <a:ext cx="8588827" cy="3282041"/>
        </p:xfrm>
        <a:graphic>
          <a:graphicData uri="http://schemas.openxmlformats.org/drawingml/2006/table">
            <a:tbl>
              <a:tblPr>
                <a:tableStyleId>{5C22544A-7EE6-4342-B048-85BDC9FD1C3A}</a:tableStyleId>
              </a:tblPr>
              <a:tblGrid>
                <a:gridCol w="2835475">
                  <a:extLst>
                    <a:ext uri="{9D8B030D-6E8A-4147-A177-3AD203B41FA5}">
                      <a16:colId xmlns:a16="http://schemas.microsoft.com/office/drawing/2014/main" val="4122494751"/>
                    </a:ext>
                  </a:extLst>
                </a:gridCol>
                <a:gridCol w="719169">
                  <a:extLst>
                    <a:ext uri="{9D8B030D-6E8A-4147-A177-3AD203B41FA5}">
                      <a16:colId xmlns:a16="http://schemas.microsoft.com/office/drawing/2014/main" val="2422642385"/>
                    </a:ext>
                  </a:extLst>
                </a:gridCol>
                <a:gridCol w="719169">
                  <a:extLst>
                    <a:ext uri="{9D8B030D-6E8A-4147-A177-3AD203B41FA5}">
                      <a16:colId xmlns:a16="http://schemas.microsoft.com/office/drawing/2014/main" val="1813095553"/>
                    </a:ext>
                  </a:extLst>
                </a:gridCol>
                <a:gridCol w="719169">
                  <a:extLst>
                    <a:ext uri="{9D8B030D-6E8A-4147-A177-3AD203B41FA5}">
                      <a16:colId xmlns:a16="http://schemas.microsoft.com/office/drawing/2014/main" val="2209856309"/>
                    </a:ext>
                  </a:extLst>
                </a:gridCol>
                <a:gridCol w="719169">
                  <a:extLst>
                    <a:ext uri="{9D8B030D-6E8A-4147-A177-3AD203B41FA5}">
                      <a16:colId xmlns:a16="http://schemas.microsoft.com/office/drawing/2014/main" val="2713954477"/>
                    </a:ext>
                  </a:extLst>
                </a:gridCol>
                <a:gridCol w="719169">
                  <a:extLst>
                    <a:ext uri="{9D8B030D-6E8A-4147-A177-3AD203B41FA5}">
                      <a16:colId xmlns:a16="http://schemas.microsoft.com/office/drawing/2014/main" val="1579062001"/>
                    </a:ext>
                  </a:extLst>
                </a:gridCol>
                <a:gridCol w="719169">
                  <a:extLst>
                    <a:ext uri="{9D8B030D-6E8A-4147-A177-3AD203B41FA5}">
                      <a16:colId xmlns:a16="http://schemas.microsoft.com/office/drawing/2014/main" val="4165196547"/>
                    </a:ext>
                  </a:extLst>
                </a:gridCol>
                <a:gridCol w="719169">
                  <a:extLst>
                    <a:ext uri="{9D8B030D-6E8A-4147-A177-3AD203B41FA5}">
                      <a16:colId xmlns:a16="http://schemas.microsoft.com/office/drawing/2014/main" val="2912014498"/>
                    </a:ext>
                  </a:extLst>
                </a:gridCol>
                <a:gridCol w="719169">
                  <a:extLst>
                    <a:ext uri="{9D8B030D-6E8A-4147-A177-3AD203B41FA5}">
                      <a16:colId xmlns:a16="http://schemas.microsoft.com/office/drawing/2014/main" val="1692037815"/>
                    </a:ext>
                  </a:extLst>
                </a:gridCol>
              </a:tblGrid>
              <a:tr h="446770">
                <a:tc rowSpan="2">
                  <a:txBody>
                    <a:bodyPr/>
                    <a:lstStyle/>
                    <a:p>
                      <a:pPr algn="ctr" fontAlgn="ctr"/>
                      <a:r>
                        <a:rPr lang="en-US" sz="2600" u="none" strike="noStrike">
                          <a:solidFill>
                            <a:schemeClr val="bg1"/>
                          </a:solidFill>
                          <a:effectLst/>
                        </a:rPr>
                        <a:t>Models </a:t>
                      </a:r>
                      <a:endParaRPr lang="en-US" sz="2600" b="1" i="0" u="none" strike="noStrike">
                        <a:solidFill>
                          <a:schemeClr val="bg1"/>
                        </a:solidFill>
                        <a:effectLst/>
                        <a:latin typeface="Calibri" panose="020F0502020204030204" pitchFamily="34" charset="0"/>
                      </a:endParaRPr>
                    </a:p>
                  </a:txBody>
                  <a:tcPr marL="7620" marR="7620" marT="7620" marB="0" anchor="ctr">
                    <a:solidFill>
                      <a:schemeClr val="tx2"/>
                    </a:solidFill>
                  </a:tcPr>
                </a:tc>
                <a:tc gridSpan="4">
                  <a:txBody>
                    <a:bodyPr/>
                    <a:lstStyle/>
                    <a:p>
                      <a:pPr algn="ctr" fontAlgn="ctr"/>
                      <a:r>
                        <a:rPr lang="en-US" sz="1100" u="none" strike="noStrike">
                          <a:solidFill>
                            <a:schemeClr val="bg1"/>
                          </a:solidFill>
                          <a:effectLst/>
                        </a:rPr>
                        <a:t>Training Dataset</a:t>
                      </a:r>
                      <a:endParaRPr lang="en-US" sz="1100" b="1" i="0" u="none" strike="noStrike">
                        <a:solidFill>
                          <a:schemeClr val="bg1"/>
                        </a:solidFill>
                        <a:effectLst/>
                        <a:latin typeface="Calibri" panose="020F0502020204030204" pitchFamily="34" charset="0"/>
                      </a:endParaRPr>
                    </a:p>
                  </a:txBody>
                  <a:tcPr marL="7620" marR="7620" marT="7620" marB="0" anchor="ctr">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ctr"/>
                      <a:r>
                        <a:rPr lang="en-US" sz="1100" u="none" strike="noStrike">
                          <a:solidFill>
                            <a:schemeClr val="bg1"/>
                          </a:solidFill>
                          <a:effectLst/>
                        </a:rPr>
                        <a:t>Testing Dataset</a:t>
                      </a:r>
                      <a:endParaRPr lang="en-US" sz="1100" b="1" i="0" u="none" strike="noStrike">
                        <a:solidFill>
                          <a:schemeClr val="bg1"/>
                        </a:solidFill>
                        <a:effectLst/>
                        <a:latin typeface="Calibri" panose="020F0502020204030204" pitchFamily="34" charset="0"/>
                      </a:endParaRPr>
                    </a:p>
                  </a:txBody>
                  <a:tcPr marL="7620" marR="7620" marT="7620" marB="0" anchor="ctr">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69819681"/>
                  </a:ext>
                </a:extLst>
              </a:tr>
              <a:tr h="773256">
                <a:tc vMerge="1">
                  <a:txBody>
                    <a:bodyPr/>
                    <a:lstStyle/>
                    <a:p>
                      <a:endParaRPr lang="en-US"/>
                    </a:p>
                  </a:txBody>
                  <a:tcPr/>
                </a:tc>
                <a:tc>
                  <a:txBody>
                    <a:bodyPr/>
                    <a:lstStyle/>
                    <a:p>
                      <a:pPr algn="ctr" fontAlgn="ctr"/>
                      <a:r>
                        <a:rPr lang="en-US" sz="1100" u="none" strike="noStrike">
                          <a:solidFill>
                            <a:schemeClr val="bg1"/>
                          </a:solidFill>
                          <a:effectLst/>
                        </a:rPr>
                        <a:t>Accuracy</a:t>
                      </a:r>
                      <a:endParaRPr lang="en-US" sz="1100" b="1" i="0" u="none" strike="noStrike">
                        <a:solidFill>
                          <a:schemeClr val="bg1"/>
                        </a:solidFill>
                        <a:effectLst/>
                        <a:latin typeface="Calibri" panose="020F0502020204030204" pitchFamily="34" charset="0"/>
                      </a:endParaRPr>
                    </a:p>
                  </a:txBody>
                  <a:tcPr marL="7620" marR="7620" marT="7620" marB="0" anchor="ctr">
                    <a:solidFill>
                      <a:schemeClr val="tx2"/>
                    </a:solidFill>
                  </a:tcPr>
                </a:tc>
                <a:tc>
                  <a:txBody>
                    <a:bodyPr/>
                    <a:lstStyle/>
                    <a:p>
                      <a:pPr algn="ctr" fontAlgn="ctr"/>
                      <a:r>
                        <a:rPr lang="en-US" sz="1100" u="none" strike="noStrike">
                          <a:solidFill>
                            <a:schemeClr val="bg1"/>
                          </a:solidFill>
                          <a:effectLst/>
                        </a:rPr>
                        <a:t>Precision</a:t>
                      </a:r>
                      <a:endParaRPr lang="en-US" sz="1100" b="1" i="0" u="none" strike="noStrike">
                        <a:solidFill>
                          <a:schemeClr val="bg1"/>
                        </a:solidFill>
                        <a:effectLst/>
                        <a:latin typeface="Calibri" panose="020F0502020204030204" pitchFamily="34" charset="0"/>
                      </a:endParaRPr>
                    </a:p>
                  </a:txBody>
                  <a:tcPr marL="7620" marR="7620" marT="7620" marB="0" anchor="ctr">
                    <a:solidFill>
                      <a:schemeClr val="tx2"/>
                    </a:solidFill>
                  </a:tcPr>
                </a:tc>
                <a:tc>
                  <a:txBody>
                    <a:bodyPr/>
                    <a:lstStyle/>
                    <a:p>
                      <a:pPr algn="ctr" fontAlgn="ctr"/>
                      <a:r>
                        <a:rPr lang="en-US" sz="1100" u="none" strike="noStrike">
                          <a:solidFill>
                            <a:schemeClr val="bg1"/>
                          </a:solidFill>
                          <a:effectLst/>
                        </a:rPr>
                        <a:t>Recall</a:t>
                      </a:r>
                      <a:endParaRPr lang="en-US" sz="1100" b="1" i="0" u="none" strike="noStrike">
                        <a:solidFill>
                          <a:schemeClr val="bg1"/>
                        </a:solidFill>
                        <a:effectLst/>
                        <a:latin typeface="Calibri" panose="020F0502020204030204" pitchFamily="34" charset="0"/>
                      </a:endParaRPr>
                    </a:p>
                  </a:txBody>
                  <a:tcPr marL="7620" marR="7620" marT="7620" marB="0" anchor="ctr">
                    <a:solidFill>
                      <a:schemeClr val="tx2"/>
                    </a:solidFill>
                  </a:tcPr>
                </a:tc>
                <a:tc>
                  <a:txBody>
                    <a:bodyPr/>
                    <a:lstStyle/>
                    <a:p>
                      <a:pPr algn="ctr" fontAlgn="ctr"/>
                      <a:r>
                        <a:rPr lang="en-US" sz="1100" u="none" strike="noStrike">
                          <a:solidFill>
                            <a:schemeClr val="bg1"/>
                          </a:solidFill>
                          <a:effectLst/>
                        </a:rPr>
                        <a:t>F1 Score</a:t>
                      </a:r>
                      <a:endParaRPr lang="en-US" sz="1100" b="1" i="0" u="none" strike="noStrike">
                        <a:solidFill>
                          <a:schemeClr val="bg1"/>
                        </a:solidFill>
                        <a:effectLst/>
                        <a:latin typeface="Calibri" panose="020F0502020204030204" pitchFamily="34" charset="0"/>
                      </a:endParaRPr>
                    </a:p>
                  </a:txBody>
                  <a:tcPr marL="7620" marR="7620" marT="7620" marB="0" anchor="ctr">
                    <a:solidFill>
                      <a:schemeClr val="tx2"/>
                    </a:solidFill>
                  </a:tcPr>
                </a:tc>
                <a:tc>
                  <a:txBody>
                    <a:bodyPr/>
                    <a:lstStyle/>
                    <a:p>
                      <a:pPr algn="ctr" fontAlgn="ctr"/>
                      <a:r>
                        <a:rPr lang="en-US" sz="1100" u="none" strike="noStrike">
                          <a:solidFill>
                            <a:schemeClr val="bg1"/>
                          </a:solidFill>
                          <a:effectLst/>
                        </a:rPr>
                        <a:t>Accuracy</a:t>
                      </a:r>
                      <a:endParaRPr lang="en-US" sz="1100" b="1" i="0" u="none" strike="noStrike">
                        <a:solidFill>
                          <a:schemeClr val="bg1"/>
                        </a:solidFill>
                        <a:effectLst/>
                        <a:latin typeface="Calibri" panose="020F0502020204030204" pitchFamily="34" charset="0"/>
                      </a:endParaRPr>
                    </a:p>
                  </a:txBody>
                  <a:tcPr marL="7620" marR="7620" marT="7620" marB="0" anchor="ctr">
                    <a:solidFill>
                      <a:schemeClr val="tx2"/>
                    </a:solidFill>
                  </a:tcPr>
                </a:tc>
                <a:tc>
                  <a:txBody>
                    <a:bodyPr/>
                    <a:lstStyle/>
                    <a:p>
                      <a:pPr algn="ctr" fontAlgn="ctr"/>
                      <a:r>
                        <a:rPr lang="en-US" sz="1100" u="none" strike="noStrike">
                          <a:solidFill>
                            <a:schemeClr val="bg1"/>
                          </a:solidFill>
                          <a:effectLst/>
                        </a:rPr>
                        <a:t>Precision</a:t>
                      </a:r>
                      <a:endParaRPr lang="en-US" sz="1100" b="1" i="0" u="none" strike="noStrike">
                        <a:solidFill>
                          <a:schemeClr val="bg1"/>
                        </a:solidFill>
                        <a:effectLst/>
                        <a:latin typeface="Calibri" panose="020F0502020204030204" pitchFamily="34" charset="0"/>
                      </a:endParaRPr>
                    </a:p>
                  </a:txBody>
                  <a:tcPr marL="7620" marR="7620" marT="7620" marB="0" anchor="ctr">
                    <a:solidFill>
                      <a:schemeClr val="tx2"/>
                    </a:solidFill>
                  </a:tcPr>
                </a:tc>
                <a:tc>
                  <a:txBody>
                    <a:bodyPr/>
                    <a:lstStyle/>
                    <a:p>
                      <a:pPr algn="ctr" fontAlgn="ctr"/>
                      <a:r>
                        <a:rPr lang="en-US" sz="1100" u="none" strike="noStrike">
                          <a:solidFill>
                            <a:schemeClr val="bg1"/>
                          </a:solidFill>
                          <a:effectLst/>
                        </a:rPr>
                        <a:t>Recall</a:t>
                      </a:r>
                      <a:endParaRPr lang="en-US" sz="1100" b="1" i="0" u="none" strike="noStrike">
                        <a:solidFill>
                          <a:schemeClr val="bg1"/>
                        </a:solidFill>
                        <a:effectLst/>
                        <a:latin typeface="Calibri" panose="020F0502020204030204" pitchFamily="34" charset="0"/>
                      </a:endParaRPr>
                    </a:p>
                  </a:txBody>
                  <a:tcPr marL="7620" marR="7620" marT="7620" marB="0" anchor="ctr">
                    <a:solidFill>
                      <a:schemeClr val="tx2"/>
                    </a:solidFill>
                  </a:tcPr>
                </a:tc>
                <a:tc>
                  <a:txBody>
                    <a:bodyPr/>
                    <a:lstStyle/>
                    <a:p>
                      <a:pPr algn="ctr" fontAlgn="ctr"/>
                      <a:r>
                        <a:rPr lang="en-US" sz="1100" u="none" strike="noStrike" dirty="0">
                          <a:solidFill>
                            <a:schemeClr val="bg1"/>
                          </a:solidFill>
                          <a:effectLst/>
                        </a:rPr>
                        <a:t>F1 Score</a:t>
                      </a:r>
                      <a:endParaRPr lang="en-US" sz="1100" b="1" i="0" u="none" strike="noStrike" dirty="0">
                        <a:solidFill>
                          <a:schemeClr val="bg1"/>
                        </a:solidFill>
                        <a:effectLst/>
                        <a:latin typeface="Calibri" panose="020F0502020204030204" pitchFamily="34" charset="0"/>
                      </a:endParaRPr>
                    </a:p>
                  </a:txBody>
                  <a:tcPr marL="7620" marR="7620" marT="7620" marB="0" anchor="ctr">
                    <a:solidFill>
                      <a:schemeClr val="tx2"/>
                    </a:solidFill>
                  </a:tcPr>
                </a:tc>
                <a:extLst>
                  <a:ext uri="{0D108BD9-81ED-4DB2-BD59-A6C34878D82A}">
                    <a16:rowId xmlns:a16="http://schemas.microsoft.com/office/drawing/2014/main" val="3982084403"/>
                  </a:ext>
                </a:extLst>
              </a:tr>
              <a:tr h="412403">
                <a:tc>
                  <a:txBody>
                    <a:bodyPr/>
                    <a:lstStyle/>
                    <a:p>
                      <a:pPr algn="l" fontAlgn="ctr"/>
                      <a:r>
                        <a:rPr lang="en-US" sz="1100" u="none" strike="noStrike">
                          <a:effectLst/>
                        </a:rPr>
                        <a:t>Logistic Regression</a:t>
                      </a:r>
                      <a:endParaRPr lang="en-US" sz="1100" b="0" i="0" u="none" strike="noStrike">
                        <a:solidFill>
                          <a:srgbClr val="000000"/>
                        </a:solidFill>
                        <a:effectLst/>
                        <a:latin typeface="Calibri" panose="020F0502020204030204" pitchFamily="34" charset="0"/>
                      </a:endParaRPr>
                    </a:p>
                  </a:txBody>
                  <a:tcPr marL="365760" marR="7620" marT="7620" marB="0" anchor="ctr"/>
                </a:tc>
                <a:tc>
                  <a:txBody>
                    <a:bodyPr/>
                    <a:lstStyle/>
                    <a:p>
                      <a:pPr algn="ctr" fontAlgn="ctr"/>
                      <a:r>
                        <a:rPr lang="en-US" sz="1100" u="none" strike="noStrike">
                          <a:effectLst/>
                        </a:rPr>
                        <a:t>76.64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80.79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69.88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74.94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76.77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81.09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69.94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75.11</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96462696"/>
                  </a:ext>
                </a:extLst>
              </a:tr>
              <a:tr h="412403">
                <a:tc>
                  <a:txBody>
                    <a:bodyPr/>
                    <a:lstStyle/>
                    <a:p>
                      <a:pPr algn="l" fontAlgn="ctr"/>
                      <a:r>
                        <a:rPr lang="en-US" sz="1100" u="none" strike="noStrike">
                          <a:effectLst/>
                        </a:rPr>
                        <a:t>Decision Trees</a:t>
                      </a:r>
                      <a:endParaRPr lang="en-US" sz="1100" b="0" i="0" u="none" strike="noStrike">
                        <a:solidFill>
                          <a:srgbClr val="000000"/>
                        </a:solidFill>
                        <a:effectLst/>
                        <a:latin typeface="Calibri" panose="020F0502020204030204" pitchFamily="34" charset="0"/>
                      </a:endParaRPr>
                    </a:p>
                  </a:txBody>
                  <a:tcPr marL="365760" marR="7620" marT="7620" marB="0" anchor="ctr">
                    <a:solidFill>
                      <a:schemeClr val="bg2">
                        <a:lumMod val="90000"/>
                      </a:schemeClr>
                    </a:solidFill>
                  </a:tcPr>
                </a:tc>
                <a:tc>
                  <a:txBody>
                    <a:bodyPr/>
                    <a:lstStyle/>
                    <a:p>
                      <a:pPr algn="ctr" fontAlgn="ctr"/>
                      <a:r>
                        <a:rPr lang="en-US" sz="1100" u="none" strike="noStrike">
                          <a:effectLst/>
                        </a:rPr>
                        <a:t>80.91</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79.18</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83.86</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81.45</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80.87</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78.8</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84.57</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dirty="0">
                          <a:effectLst/>
                        </a:rPr>
                        <a:t>81.58</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bg2">
                        <a:lumMod val="90000"/>
                      </a:schemeClr>
                    </a:solidFill>
                  </a:tcPr>
                </a:tc>
                <a:extLst>
                  <a:ext uri="{0D108BD9-81ED-4DB2-BD59-A6C34878D82A}">
                    <a16:rowId xmlns:a16="http://schemas.microsoft.com/office/drawing/2014/main" val="955346906"/>
                  </a:ext>
                </a:extLst>
              </a:tr>
              <a:tr h="412403">
                <a:tc>
                  <a:txBody>
                    <a:bodyPr/>
                    <a:lstStyle/>
                    <a:p>
                      <a:pPr algn="l" fontAlgn="ctr"/>
                      <a:r>
                        <a:rPr lang="en-US" sz="1100" u="none" strike="noStrike">
                          <a:effectLst/>
                        </a:rPr>
                        <a:t>Random Forests</a:t>
                      </a:r>
                      <a:endParaRPr lang="en-US" sz="1100" b="0" i="0" u="none" strike="noStrike">
                        <a:solidFill>
                          <a:srgbClr val="000000"/>
                        </a:solidFill>
                        <a:effectLst/>
                        <a:latin typeface="Calibri" panose="020F0502020204030204" pitchFamily="34" charset="0"/>
                      </a:endParaRPr>
                    </a:p>
                  </a:txBody>
                  <a:tcPr marL="365760" marR="7620" marT="7620" marB="0" anchor="ctr"/>
                </a:tc>
                <a:tc>
                  <a:txBody>
                    <a:bodyPr/>
                    <a:lstStyle/>
                    <a:p>
                      <a:pPr algn="ctr" fontAlgn="ctr"/>
                      <a:r>
                        <a:rPr lang="en-US" sz="1100" u="none" strike="noStrike">
                          <a:effectLst/>
                        </a:rPr>
                        <a:t>80.91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79.06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84.07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81.49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80.91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78.64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84.99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81.69</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26648771"/>
                  </a:ext>
                </a:extLst>
              </a:tr>
              <a:tr h="412403">
                <a:tc>
                  <a:txBody>
                    <a:bodyPr/>
                    <a:lstStyle/>
                    <a:p>
                      <a:pPr algn="l" fontAlgn="ctr"/>
                      <a:r>
                        <a:rPr lang="en-US" sz="1100" u="none" strike="noStrike" dirty="0">
                          <a:effectLst/>
                        </a:rPr>
                        <a:t>Support Vector Machines</a:t>
                      </a:r>
                      <a:endParaRPr lang="en-US" sz="1100" b="0" i="0" u="none" strike="noStrike" dirty="0">
                        <a:solidFill>
                          <a:srgbClr val="000000"/>
                        </a:solidFill>
                        <a:effectLst/>
                        <a:latin typeface="Calibri" panose="020F0502020204030204" pitchFamily="34" charset="0"/>
                      </a:endParaRPr>
                    </a:p>
                  </a:txBody>
                  <a:tcPr marL="365760" marR="7620" marT="7620" marB="0" anchor="ctr">
                    <a:solidFill>
                      <a:schemeClr val="bg2">
                        <a:lumMod val="90000"/>
                      </a:schemeClr>
                    </a:solidFill>
                  </a:tcPr>
                </a:tc>
                <a:tc>
                  <a:txBody>
                    <a:bodyPr/>
                    <a:lstStyle/>
                    <a:p>
                      <a:pPr algn="ctr" fontAlgn="ctr"/>
                      <a:r>
                        <a:rPr lang="en-US" sz="1100" u="none" strike="noStrike">
                          <a:effectLst/>
                        </a:rPr>
                        <a:t>80.64</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79.14</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83.2</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81.12</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81.05</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79.25</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a:effectLst/>
                        </a:rPr>
                        <a:t>84.22</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bg2">
                        <a:lumMod val="90000"/>
                      </a:schemeClr>
                    </a:solidFill>
                  </a:tcPr>
                </a:tc>
                <a:tc>
                  <a:txBody>
                    <a:bodyPr/>
                    <a:lstStyle/>
                    <a:p>
                      <a:pPr algn="ctr" fontAlgn="ctr"/>
                      <a:r>
                        <a:rPr lang="en-US" sz="1100" u="none" strike="noStrike" dirty="0">
                          <a:effectLst/>
                        </a:rPr>
                        <a:t>81.66</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bg2">
                        <a:lumMod val="90000"/>
                      </a:schemeClr>
                    </a:solidFill>
                  </a:tcPr>
                </a:tc>
                <a:extLst>
                  <a:ext uri="{0D108BD9-81ED-4DB2-BD59-A6C34878D82A}">
                    <a16:rowId xmlns:a16="http://schemas.microsoft.com/office/drawing/2014/main" val="933203738"/>
                  </a:ext>
                </a:extLst>
              </a:tr>
              <a:tr h="412403">
                <a:tc>
                  <a:txBody>
                    <a:bodyPr/>
                    <a:lstStyle/>
                    <a:p>
                      <a:pPr algn="l" fontAlgn="ctr"/>
                      <a:r>
                        <a:rPr lang="en-US" sz="1100" u="none" strike="noStrike" dirty="0">
                          <a:effectLst/>
                        </a:rPr>
                        <a:t>Neural Network Model </a:t>
                      </a:r>
                      <a:endParaRPr lang="en-US" sz="1100" b="0" i="0" u="none" strike="noStrike" dirty="0">
                        <a:solidFill>
                          <a:srgbClr val="000000"/>
                        </a:solidFill>
                        <a:effectLst/>
                        <a:latin typeface="Calibri" panose="020F0502020204030204" pitchFamily="34" charset="0"/>
                      </a:endParaRPr>
                    </a:p>
                  </a:txBody>
                  <a:tcPr marL="365760" marR="7620" marT="7620" marB="0" anchor="ctr"/>
                </a:tc>
                <a:tc>
                  <a:txBody>
                    <a:bodyPr/>
                    <a:lstStyle/>
                    <a:p>
                      <a:pPr algn="ctr" fontAlgn="ctr"/>
                      <a:r>
                        <a:rPr lang="en-US" sz="1100" u="none" strike="noStrike">
                          <a:effectLst/>
                        </a:rPr>
                        <a:t>80.9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79.13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83.9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81.45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81.13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79.04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84.84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81.84</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454621396"/>
                  </a:ext>
                </a:extLst>
              </a:tr>
            </a:tbl>
          </a:graphicData>
        </a:graphic>
      </p:graphicFrame>
    </p:spTree>
    <p:extLst>
      <p:ext uri="{BB962C8B-B14F-4D97-AF65-F5344CB8AC3E}">
        <p14:creationId xmlns:p14="http://schemas.microsoft.com/office/powerpoint/2010/main" val="3091558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Pipeline – On going process                                    </a:t>
            </a:r>
            <a:r>
              <a:rPr lang="en-US" sz="1200" dirty="0"/>
              <a:t>:S | Page: 27</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graphicFrame>
        <p:nvGraphicFramePr>
          <p:cNvPr id="11" name="Content Placeholder 2">
            <a:extLst>
              <a:ext uri="{FF2B5EF4-FFF2-40B4-BE49-F238E27FC236}">
                <a16:creationId xmlns:a16="http://schemas.microsoft.com/office/drawing/2014/main" id="{221AC723-14E7-3A31-BB63-004F21B3D64E}"/>
              </a:ext>
            </a:extLst>
          </p:cNvPr>
          <p:cNvGraphicFramePr>
            <a:graphicFrameLocks/>
          </p:cNvGraphicFramePr>
          <p:nvPr>
            <p:extLst>
              <p:ext uri="{D42A27DB-BD31-4B8C-83A1-F6EECF244321}">
                <p14:modId xmlns:p14="http://schemas.microsoft.com/office/powerpoint/2010/main" val="2124496237"/>
              </p:ext>
            </p:extLst>
          </p:nvPr>
        </p:nvGraphicFramePr>
        <p:xfrm>
          <a:off x="3071629" y="544831"/>
          <a:ext cx="3603491" cy="4053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Arrow: Curved Right 2">
            <a:extLst>
              <a:ext uri="{FF2B5EF4-FFF2-40B4-BE49-F238E27FC236}">
                <a16:creationId xmlns:a16="http://schemas.microsoft.com/office/drawing/2014/main" id="{9540116A-2BE0-09C8-1A8A-AA615D4C8E0B}"/>
              </a:ext>
            </a:extLst>
          </p:cNvPr>
          <p:cNvSpPr/>
          <p:nvPr/>
        </p:nvSpPr>
        <p:spPr>
          <a:xfrm rot="16200000">
            <a:off x="4010725" y="4199"/>
            <a:ext cx="1851102" cy="667586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Right 5">
            <a:extLst>
              <a:ext uri="{FF2B5EF4-FFF2-40B4-BE49-F238E27FC236}">
                <a16:creationId xmlns:a16="http://schemas.microsoft.com/office/drawing/2014/main" id="{ED372B33-F3DE-3BA1-B774-394AB94A569F}"/>
              </a:ext>
            </a:extLst>
          </p:cNvPr>
          <p:cNvSpPr/>
          <p:nvPr/>
        </p:nvSpPr>
        <p:spPr>
          <a:xfrm rot="16200000" flipH="1" flipV="1">
            <a:off x="3931627" y="-1731119"/>
            <a:ext cx="1620647" cy="656971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75155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Collaboration					         	       </a:t>
            </a:r>
            <a:r>
              <a:rPr lang="en-US" sz="1200" dirty="0"/>
              <a:t>:S | Page: 29</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12" name="Picture 11">
            <a:extLst>
              <a:ext uri="{FF2B5EF4-FFF2-40B4-BE49-F238E27FC236}">
                <a16:creationId xmlns:a16="http://schemas.microsoft.com/office/drawing/2014/main" id="{5413583D-CD90-A5D8-36F6-AB0420E78AB9}"/>
              </a:ext>
            </a:extLst>
          </p:cNvPr>
          <p:cNvPicPr>
            <a:picLocks noChangeAspect="1"/>
          </p:cNvPicPr>
          <p:nvPr/>
        </p:nvPicPr>
        <p:blipFill>
          <a:blip r:embed="rId3"/>
          <a:stretch>
            <a:fillRect/>
          </a:stretch>
        </p:blipFill>
        <p:spPr>
          <a:xfrm>
            <a:off x="3068516" y="642032"/>
            <a:ext cx="5522732" cy="3713892"/>
          </a:xfrm>
          <a:prstGeom prst="rect">
            <a:avLst/>
          </a:prstGeom>
        </p:spPr>
      </p:pic>
      <p:sp>
        <p:nvSpPr>
          <p:cNvPr id="13" name="TextBox 12">
            <a:extLst>
              <a:ext uri="{FF2B5EF4-FFF2-40B4-BE49-F238E27FC236}">
                <a16:creationId xmlns:a16="http://schemas.microsoft.com/office/drawing/2014/main" id="{4EA4A216-145F-CFCE-4800-E6697D742271}"/>
              </a:ext>
            </a:extLst>
          </p:cNvPr>
          <p:cNvSpPr txBox="1"/>
          <p:nvPr/>
        </p:nvSpPr>
        <p:spPr>
          <a:xfrm>
            <a:off x="61546" y="642032"/>
            <a:ext cx="3006970" cy="3416320"/>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Abadi Extra Light" panose="020B0604020202020204" pitchFamily="34" charset="0"/>
              </a:rPr>
              <a:t>Github</a:t>
            </a:r>
            <a:r>
              <a:rPr lang="en-US" dirty="0">
                <a:latin typeface="Abadi Extra Light" panose="020B0604020202020204" pitchFamily="34" charset="0"/>
              </a:rPr>
              <a:t> Repo: </a:t>
            </a:r>
            <a:r>
              <a:rPr lang="en-US" dirty="0">
                <a:latin typeface="Abadi Extra Light" panose="020B0604020202020204" pitchFamily="34" charset="0"/>
                <a:hlinkClick r:id="rId4"/>
              </a:rPr>
              <a:t>https://github.com/8sagh8/Capstone-Project</a:t>
            </a:r>
            <a:endParaRPr lang="en-US" dirty="0">
              <a:latin typeface="Abadi Extra Light" panose="020B0604020202020204" pitchFamily="34" charset="0"/>
            </a:endParaRPr>
          </a:p>
          <a:p>
            <a:pPr marL="285750" indent="-285750">
              <a:buFont typeface="Arial" panose="020B0604020202020204" pitchFamily="34" charset="0"/>
              <a:buChar char="•"/>
            </a:pPr>
            <a:endParaRPr lang="en-US" dirty="0">
              <a:latin typeface="Abadi Extra Light" panose="020B0604020202020204" pitchFamily="34" charset="0"/>
            </a:endParaRPr>
          </a:p>
          <a:p>
            <a:pPr marL="285750" indent="-285750">
              <a:buFont typeface="Arial" panose="020B0604020202020204" pitchFamily="34" charset="0"/>
              <a:buChar char="•"/>
            </a:pPr>
            <a:r>
              <a:rPr lang="en-US" dirty="0">
                <a:latin typeface="Abadi Extra Light" panose="020B0604020202020204" pitchFamily="34" charset="0"/>
              </a:rPr>
              <a:t>Status: Public</a:t>
            </a:r>
          </a:p>
          <a:p>
            <a:pPr marL="285750" indent="-285750">
              <a:buFont typeface="Arial" panose="020B0604020202020204" pitchFamily="34" charset="0"/>
              <a:buChar char="•"/>
            </a:pPr>
            <a:endParaRPr lang="en-US" dirty="0">
              <a:latin typeface="Abadi Extra Light" panose="020B0604020202020204" pitchFamily="34" charset="0"/>
            </a:endParaRPr>
          </a:p>
          <a:p>
            <a:pPr marL="285750" indent="-285750">
              <a:buFont typeface="Arial" panose="020B0604020202020204" pitchFamily="34" charset="0"/>
              <a:buChar char="•"/>
            </a:pPr>
            <a:r>
              <a:rPr lang="en-US" dirty="0">
                <a:latin typeface="Abadi Extra Light" panose="020B0604020202020204" pitchFamily="34" charset="0"/>
              </a:rPr>
              <a:t>Version controlled </a:t>
            </a:r>
          </a:p>
          <a:p>
            <a:pPr marL="285750" indent="-285750">
              <a:buFont typeface="Arial" panose="020B0604020202020204" pitchFamily="34" charset="0"/>
              <a:buChar char="•"/>
            </a:pPr>
            <a:endParaRPr lang="en-US" dirty="0">
              <a:latin typeface="Abadi Extra Light" panose="020B0604020202020204" pitchFamily="34" charset="0"/>
            </a:endParaRPr>
          </a:p>
          <a:p>
            <a:pPr marL="285750" indent="-285750">
              <a:buFont typeface="Arial" panose="020B0604020202020204" pitchFamily="34" charset="0"/>
              <a:buChar char="•"/>
            </a:pPr>
            <a:r>
              <a:rPr lang="en-US" dirty="0">
                <a:latin typeface="Abadi Extra Light" panose="020B0604020202020204" pitchFamily="34" charset="0"/>
              </a:rPr>
              <a:t>Different files for </a:t>
            </a:r>
          </a:p>
          <a:p>
            <a:pPr marL="742950" lvl="1" indent="-285750">
              <a:buFont typeface="Arial" panose="020B0604020202020204" pitchFamily="34" charset="0"/>
              <a:buChar char="•"/>
            </a:pPr>
            <a:r>
              <a:rPr lang="en-US" dirty="0">
                <a:latin typeface="Abadi Extra Light" panose="020B0604020202020204" pitchFamily="34" charset="0"/>
              </a:rPr>
              <a:t>Data cleaning,</a:t>
            </a:r>
          </a:p>
          <a:p>
            <a:pPr marL="742950" lvl="1" indent="-285750">
              <a:buFont typeface="Arial" panose="020B0604020202020204" pitchFamily="34" charset="0"/>
              <a:buChar char="•"/>
            </a:pPr>
            <a:r>
              <a:rPr lang="en-US" dirty="0">
                <a:latin typeface="Abadi Extra Light" panose="020B0604020202020204" pitchFamily="34" charset="0"/>
              </a:rPr>
              <a:t>Model Building,</a:t>
            </a:r>
          </a:p>
          <a:p>
            <a:pPr marL="742950" lvl="1" indent="-285750">
              <a:buFont typeface="Arial" panose="020B0604020202020204" pitchFamily="34" charset="0"/>
              <a:buChar char="•"/>
            </a:pPr>
            <a:r>
              <a:rPr lang="en-US" dirty="0">
                <a:latin typeface="Abadi Extra Light" panose="020B0604020202020204" pitchFamily="34" charset="0"/>
              </a:rPr>
              <a:t>Visualization.</a:t>
            </a:r>
          </a:p>
        </p:txBody>
      </p:sp>
    </p:spTree>
    <p:extLst>
      <p:ext uri="{BB962C8B-B14F-4D97-AF65-F5344CB8AC3E}">
        <p14:creationId xmlns:p14="http://schemas.microsoft.com/office/powerpoint/2010/main" val="9456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E6D901-E409-5B46-AF13-EFFE982AA72E}"/>
              </a:ext>
            </a:extLst>
          </p:cNvPr>
          <p:cNvSpPr>
            <a:spLocks noGrp="1"/>
          </p:cNvSpPr>
          <p:nvPr>
            <p:ph type="body" sz="quarter" idx="13"/>
          </p:nvPr>
        </p:nvSpPr>
        <p:spPr/>
        <p:txBody>
          <a:bodyPr>
            <a:normAutofit/>
          </a:bodyPr>
          <a:lstStyle/>
          <a:p>
            <a:pPr marL="0" indent="0" algn="l">
              <a:buNone/>
            </a:pPr>
            <a:r>
              <a:rPr lang="en-US" b="0" i="0" dirty="0">
                <a:solidFill>
                  <a:srgbClr val="374151"/>
                </a:solidFill>
                <a:effectLst/>
                <a:latin typeface="Söhne"/>
              </a:rPr>
              <a:t>The methodology for this project consists of several key steps: </a:t>
            </a:r>
          </a:p>
          <a:p>
            <a:pPr algn="l">
              <a:buFont typeface="Arial" panose="020B0604020202020204" pitchFamily="34" charset="0"/>
              <a:buChar char="•"/>
            </a:pPr>
            <a:r>
              <a:rPr lang="en-US" b="0" i="0" dirty="0">
                <a:solidFill>
                  <a:srgbClr val="374151"/>
                </a:solidFill>
                <a:effectLst/>
                <a:latin typeface="Söhne"/>
              </a:rPr>
              <a:t>Problem identification,</a:t>
            </a:r>
          </a:p>
          <a:p>
            <a:pPr algn="l">
              <a:buFont typeface="Arial" panose="020B0604020202020204" pitchFamily="34" charset="0"/>
              <a:buChar char="•"/>
            </a:pPr>
            <a:r>
              <a:rPr lang="en-US" b="0" i="0" dirty="0">
                <a:solidFill>
                  <a:srgbClr val="374151"/>
                </a:solidFill>
                <a:effectLst/>
                <a:latin typeface="Söhne"/>
              </a:rPr>
              <a:t>Data collection, </a:t>
            </a:r>
          </a:p>
          <a:p>
            <a:pPr algn="l">
              <a:buFont typeface="Arial" panose="020B0604020202020204" pitchFamily="34" charset="0"/>
              <a:buChar char="•"/>
            </a:pPr>
            <a:r>
              <a:rPr lang="en-US" dirty="0">
                <a:solidFill>
                  <a:srgbClr val="374151"/>
                </a:solidFill>
                <a:latin typeface="Söhne"/>
              </a:rPr>
              <a:t>D</a:t>
            </a:r>
            <a:r>
              <a:rPr lang="en-US" b="0" i="0" dirty="0">
                <a:solidFill>
                  <a:srgbClr val="374151"/>
                </a:solidFill>
                <a:effectLst/>
                <a:latin typeface="Söhne"/>
              </a:rPr>
              <a:t>ata preprocessing, </a:t>
            </a:r>
          </a:p>
          <a:p>
            <a:pPr algn="l">
              <a:buFont typeface="Arial" panose="020B0604020202020204" pitchFamily="34" charset="0"/>
              <a:buChar char="•"/>
            </a:pPr>
            <a:r>
              <a:rPr lang="en-US" dirty="0">
                <a:solidFill>
                  <a:srgbClr val="374151"/>
                </a:solidFill>
                <a:latin typeface="Söhne"/>
              </a:rPr>
              <a:t>Feature engineering,</a:t>
            </a:r>
          </a:p>
          <a:p>
            <a:pPr algn="l">
              <a:buFont typeface="Arial" panose="020B0604020202020204" pitchFamily="34" charset="0"/>
              <a:buChar char="•"/>
            </a:pPr>
            <a:r>
              <a:rPr lang="en-US" b="0" i="0" dirty="0">
                <a:solidFill>
                  <a:srgbClr val="374151"/>
                </a:solidFill>
                <a:effectLst/>
                <a:latin typeface="Söhne"/>
              </a:rPr>
              <a:t>Model selection,</a:t>
            </a:r>
          </a:p>
          <a:p>
            <a:pPr algn="l">
              <a:buFont typeface="Arial" panose="020B0604020202020204" pitchFamily="34" charset="0"/>
              <a:buChar char="•"/>
            </a:pPr>
            <a:r>
              <a:rPr lang="en-US" b="0" i="0" dirty="0">
                <a:solidFill>
                  <a:srgbClr val="374151"/>
                </a:solidFill>
                <a:effectLst/>
                <a:latin typeface="Söhne"/>
              </a:rPr>
              <a:t>Model training and evaluation,</a:t>
            </a:r>
          </a:p>
          <a:p>
            <a:pPr algn="l">
              <a:buFont typeface="Arial" panose="020B0604020202020204" pitchFamily="34" charset="0"/>
              <a:buChar char="•"/>
            </a:pPr>
            <a:endParaRPr lang="en-US" b="0" i="0" dirty="0">
              <a:solidFill>
                <a:srgbClr val="374151"/>
              </a:solidFill>
              <a:effectLst/>
              <a:latin typeface="Söhne"/>
            </a:endParaRPr>
          </a:p>
        </p:txBody>
      </p:sp>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Methodology                                                              </a:t>
            </a:r>
            <a:r>
              <a:rPr lang="en-US" sz="1200" dirty="0"/>
              <a:t>:M | Page: 02</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spTree>
    <p:extLst>
      <p:ext uri="{BB962C8B-B14F-4D97-AF65-F5344CB8AC3E}">
        <p14:creationId xmlns:p14="http://schemas.microsoft.com/office/powerpoint/2010/main" val="69636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pPr algn="r"/>
            <a:r>
              <a:rPr lang="en-US" dirty="0"/>
              <a:t>               </a:t>
            </a:r>
            <a:endParaRPr lang="en-US" sz="1200" dirty="0"/>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sp>
        <p:nvSpPr>
          <p:cNvPr id="3" name="Rectangle 2">
            <a:extLst>
              <a:ext uri="{FF2B5EF4-FFF2-40B4-BE49-F238E27FC236}">
                <a16:creationId xmlns:a16="http://schemas.microsoft.com/office/drawing/2014/main" id="{D9D8A8F8-D376-13B3-DD49-DDE687C72D94}"/>
              </a:ext>
            </a:extLst>
          </p:cNvPr>
          <p:cNvSpPr/>
          <p:nvPr/>
        </p:nvSpPr>
        <p:spPr>
          <a:xfrm>
            <a:off x="2440650" y="2110085"/>
            <a:ext cx="4262705"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   </a:t>
            </a:r>
          </a:p>
        </p:txBody>
      </p:sp>
      <p:sp>
        <p:nvSpPr>
          <p:cNvPr id="6" name="Smiley Face 5">
            <a:extLst>
              <a:ext uri="{FF2B5EF4-FFF2-40B4-BE49-F238E27FC236}">
                <a16:creationId xmlns:a16="http://schemas.microsoft.com/office/drawing/2014/main" id="{D46660FD-1796-CF9A-9212-436614C24DC7}"/>
              </a:ext>
            </a:extLst>
          </p:cNvPr>
          <p:cNvSpPr/>
          <p:nvPr/>
        </p:nvSpPr>
        <p:spPr>
          <a:xfrm>
            <a:off x="6229815" y="2036956"/>
            <a:ext cx="1345580" cy="1182029"/>
          </a:xfrm>
          <a:prstGeom prst="smileyFac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1196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E6D901-E409-5B46-AF13-EFFE982AA72E}"/>
              </a:ext>
            </a:extLst>
          </p:cNvPr>
          <p:cNvSpPr>
            <a:spLocks noGrp="1"/>
          </p:cNvSpPr>
          <p:nvPr>
            <p:ph type="body" sz="quarter" idx="13"/>
          </p:nvPr>
        </p:nvSpPr>
        <p:spPr/>
        <p:txBody>
          <a:bodyPr>
            <a:normAutofit/>
          </a:bodyPr>
          <a:lstStyle/>
          <a:p>
            <a:pPr algn="l">
              <a:buFont typeface="Arial" panose="020B0604020202020204" pitchFamily="34" charset="0"/>
              <a:buChar char="•"/>
            </a:pPr>
            <a:r>
              <a:rPr lang="en-US" b="0" i="0" dirty="0">
                <a:solidFill>
                  <a:srgbClr val="374151"/>
                </a:solidFill>
                <a:effectLst/>
                <a:latin typeface="Söhne"/>
              </a:rPr>
              <a:t>The dataset used for this project is a publicly available, from Kaggle called </a:t>
            </a:r>
            <a:r>
              <a:rPr lang="en-US" b="1" i="1" dirty="0">
                <a:solidFill>
                  <a:srgbClr val="374151"/>
                </a:solidFill>
                <a:effectLst/>
                <a:latin typeface="Söhne"/>
              </a:rPr>
              <a:t>"Real or Fake Job Posting Prediction"</a:t>
            </a:r>
            <a:r>
              <a:rPr lang="en-US" b="0" i="0" dirty="0">
                <a:solidFill>
                  <a:srgbClr val="374151"/>
                </a:solidFill>
                <a:effectLst/>
                <a:latin typeface="Söhne"/>
              </a:rPr>
              <a:t>, which contains information about job postings.</a:t>
            </a:r>
          </a:p>
          <a:p>
            <a:pPr algn="l">
              <a:buFont typeface="Arial" panose="020B0604020202020204" pitchFamily="34" charset="0"/>
              <a:buChar char="•"/>
            </a:pPr>
            <a:r>
              <a:rPr lang="en-US" dirty="0">
                <a:solidFill>
                  <a:srgbClr val="374151"/>
                </a:solidFill>
                <a:latin typeface="Söhne"/>
              </a:rPr>
              <a:t>Link: </a:t>
            </a:r>
            <a:r>
              <a:rPr lang="en-US" dirty="0">
                <a:solidFill>
                  <a:srgbClr val="374151"/>
                </a:solidFill>
                <a:latin typeface="Söhne"/>
                <a:hlinkClick r:id="rId2"/>
              </a:rPr>
              <a:t>https://www.kaggle.com/datasets/shivamb/real-or-fake-fake-jobposting-prediction</a:t>
            </a:r>
            <a:endParaRPr lang="en-US" dirty="0">
              <a:solidFill>
                <a:srgbClr val="374151"/>
              </a:solidFill>
              <a:latin typeface="Söhne"/>
            </a:endParaRPr>
          </a:p>
          <a:p>
            <a:pPr algn="l">
              <a:buFont typeface="Arial" panose="020B0604020202020204" pitchFamily="34" charset="0"/>
              <a:buChar char="•"/>
            </a:pPr>
            <a:r>
              <a:rPr lang="en-US" dirty="0">
                <a:solidFill>
                  <a:srgbClr val="374151"/>
                </a:solidFill>
                <a:latin typeface="Söhne"/>
              </a:rPr>
              <a:t>Total Features: 18, and </a:t>
            </a:r>
            <a:r>
              <a:rPr lang="en-US" b="0" i="0" dirty="0">
                <a:solidFill>
                  <a:srgbClr val="374151"/>
                </a:solidFill>
                <a:effectLst/>
                <a:latin typeface="Söhne"/>
              </a:rPr>
              <a:t>Rows: 17,880.</a:t>
            </a:r>
          </a:p>
          <a:p>
            <a:pPr algn="l">
              <a:buFont typeface="Arial" panose="020B0604020202020204" pitchFamily="34" charset="0"/>
              <a:buChar char="•"/>
            </a:pPr>
            <a:endParaRPr lang="en-US" dirty="0">
              <a:solidFill>
                <a:srgbClr val="374151"/>
              </a:solidFill>
              <a:latin typeface="Söhne"/>
            </a:endParaRPr>
          </a:p>
          <a:p>
            <a:pPr algn="l">
              <a:buFont typeface="Arial" panose="020B0604020202020204" pitchFamily="34" charset="0"/>
              <a:buChar char="•"/>
            </a:pPr>
            <a:r>
              <a:rPr lang="en-US" b="1" i="0" dirty="0">
                <a:solidFill>
                  <a:srgbClr val="374151"/>
                </a:solidFill>
                <a:effectLst/>
                <a:latin typeface="Söhne"/>
              </a:rPr>
              <a:t>Business Problem to solve:</a:t>
            </a:r>
            <a:r>
              <a:rPr lang="en-US" b="0" i="0" dirty="0">
                <a:solidFill>
                  <a:srgbClr val="374151"/>
                </a:solidFill>
                <a:effectLst/>
                <a:latin typeface="Söhne"/>
              </a:rPr>
              <a:t> </a:t>
            </a:r>
            <a:r>
              <a:rPr lang="en-US" b="0" i="1" dirty="0">
                <a:solidFill>
                  <a:srgbClr val="374151"/>
                </a:solidFill>
                <a:effectLst/>
                <a:latin typeface="Söhne"/>
              </a:rPr>
              <a:t>"The problem is to develop a machine learning model that can accurately predict whether a job posting is real or fake, in order to help prevent job seekers from being targeted by fraudulent job postings."</a:t>
            </a:r>
          </a:p>
          <a:p>
            <a:pPr algn="l">
              <a:buFont typeface="Arial" panose="020B0604020202020204" pitchFamily="34" charset="0"/>
              <a:buChar char="•"/>
            </a:pPr>
            <a:endParaRPr lang="en-US" b="0" i="0" dirty="0">
              <a:solidFill>
                <a:srgbClr val="374151"/>
              </a:solidFill>
              <a:effectLst/>
              <a:latin typeface="Söhne"/>
            </a:endParaRPr>
          </a:p>
        </p:txBody>
      </p:sp>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Data Collection &amp; Business Problem                      </a:t>
            </a:r>
            <a:r>
              <a:rPr lang="en-US" sz="1200" dirty="0"/>
              <a:t>:M | Page: 03</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3">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spTree>
    <p:extLst>
      <p:ext uri="{BB962C8B-B14F-4D97-AF65-F5344CB8AC3E}">
        <p14:creationId xmlns:p14="http://schemas.microsoft.com/office/powerpoint/2010/main" val="12338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1AFA6A0-7B07-85F5-D313-2B5687B1B4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730938"/>
            <a:ext cx="8229600" cy="357608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Data Insight                                                                </a:t>
            </a:r>
            <a:r>
              <a:rPr lang="en-US" sz="1200" dirty="0"/>
              <a:t>:S | Page: 04</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4">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sp>
        <p:nvSpPr>
          <p:cNvPr id="9" name="TextBox 8">
            <a:extLst>
              <a:ext uri="{FF2B5EF4-FFF2-40B4-BE49-F238E27FC236}">
                <a16:creationId xmlns:a16="http://schemas.microsoft.com/office/drawing/2014/main" id="{5A52615A-6EC5-148B-0408-675866B19F33}"/>
              </a:ext>
            </a:extLst>
          </p:cNvPr>
          <p:cNvSpPr txBox="1"/>
          <p:nvPr/>
        </p:nvSpPr>
        <p:spPr>
          <a:xfrm>
            <a:off x="373029" y="4267019"/>
            <a:ext cx="6846746" cy="215444"/>
          </a:xfrm>
          <a:prstGeom prst="rect">
            <a:avLst/>
          </a:prstGeom>
          <a:noFill/>
        </p:spPr>
        <p:txBody>
          <a:bodyPr wrap="none" rtlCol="0">
            <a:spAutoFit/>
          </a:bodyPr>
          <a:lstStyle/>
          <a:p>
            <a:r>
              <a:rPr lang="en-US" sz="800" dirty="0"/>
              <a:t>Ref: https://www.convert.com/wp-content/uploads/2021/02/How-to-Turn-Mounds-of-Data-into-Usable-Meaningful-Insights-2021-Guide-.jpg</a:t>
            </a:r>
          </a:p>
        </p:txBody>
      </p:sp>
    </p:spTree>
    <p:extLst>
      <p:ext uri="{BB962C8B-B14F-4D97-AF65-F5344CB8AC3E}">
        <p14:creationId xmlns:p14="http://schemas.microsoft.com/office/powerpoint/2010/main" val="45619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E6D901-E409-5B46-AF13-EFFE982AA72E}"/>
              </a:ext>
            </a:extLst>
          </p:cNvPr>
          <p:cNvSpPr>
            <a:spLocks noGrp="1"/>
          </p:cNvSpPr>
          <p:nvPr>
            <p:ph type="body" sz="quarter" idx="13"/>
          </p:nvPr>
        </p:nvSpPr>
        <p:spPr>
          <a:xfrm>
            <a:off x="459381" y="701040"/>
            <a:ext cx="3053439" cy="2887980"/>
          </a:xfrm>
        </p:spPr>
        <p:txBody>
          <a:bodyPr>
            <a:normAutofit/>
          </a:bodyPr>
          <a:lstStyle/>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dirty="0">
              <a:solidFill>
                <a:srgbClr val="374151"/>
              </a:solidFill>
              <a:latin typeface="Söhne"/>
            </a:endParaRPr>
          </a:p>
          <a:p>
            <a:pPr marL="0" indent="0" algn="ctr">
              <a:buNone/>
            </a:pPr>
            <a:r>
              <a:rPr lang="en-US" b="1" i="0" dirty="0">
                <a:solidFill>
                  <a:srgbClr val="374151"/>
                </a:solidFill>
                <a:effectLst/>
                <a:latin typeface="Söhne"/>
              </a:rPr>
              <a:t>Target variable: fraudulent</a:t>
            </a:r>
          </a:p>
          <a:p>
            <a:pPr algn="l">
              <a:buFont typeface="Arial" panose="020B0604020202020204" pitchFamily="34" charset="0"/>
              <a:buChar char="•"/>
            </a:pPr>
            <a:endParaRPr lang="en-US" dirty="0">
              <a:solidFill>
                <a:srgbClr val="374151"/>
              </a:solidFill>
              <a:latin typeface="Söhne"/>
            </a:endParaRPr>
          </a:p>
          <a:p>
            <a:pPr algn="l">
              <a:buFont typeface="Arial" panose="020B0604020202020204" pitchFamily="34" charset="0"/>
              <a:buChar char="•"/>
            </a:pPr>
            <a:r>
              <a:rPr lang="en-US" b="0" i="0" dirty="0">
                <a:solidFill>
                  <a:srgbClr val="374151"/>
                </a:solidFill>
                <a:effectLst/>
                <a:latin typeface="Söhne"/>
              </a:rPr>
              <a:t>Real Postings = 0</a:t>
            </a:r>
          </a:p>
          <a:p>
            <a:pPr algn="l">
              <a:buFont typeface="Arial" panose="020B0604020202020204" pitchFamily="34" charset="0"/>
              <a:buChar char="•"/>
            </a:pPr>
            <a:r>
              <a:rPr lang="en-US" dirty="0">
                <a:solidFill>
                  <a:srgbClr val="374151"/>
                </a:solidFill>
                <a:latin typeface="Söhne"/>
              </a:rPr>
              <a:t>Fake Postings = 1</a:t>
            </a:r>
          </a:p>
          <a:p>
            <a:pPr algn="l">
              <a:buFont typeface="Arial" panose="020B0604020202020204" pitchFamily="34" charset="0"/>
              <a:buChar char="•"/>
            </a:pPr>
            <a:endParaRPr lang="en-US" b="0" i="0" dirty="0">
              <a:solidFill>
                <a:srgbClr val="374151"/>
              </a:solidFill>
              <a:effectLst/>
              <a:latin typeface="Söhne"/>
            </a:endParaRPr>
          </a:p>
          <a:p>
            <a:pPr marL="0" indent="0">
              <a:buNone/>
            </a:pPr>
            <a:r>
              <a:rPr lang="en-US" b="1" i="0" dirty="0">
                <a:solidFill>
                  <a:srgbClr val="374151"/>
                </a:solidFill>
                <a:effectLst/>
                <a:latin typeface="Söhne"/>
              </a:rPr>
              <a:t>    Total entries: 17880</a:t>
            </a: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p:txBody>
      </p:sp>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Data Description                                                        </a:t>
            </a:r>
            <a:r>
              <a:rPr lang="en-US" sz="1200" dirty="0"/>
              <a:t>:S | Page: 05</a:t>
            </a:r>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graphicFrame>
        <p:nvGraphicFramePr>
          <p:cNvPr id="6" name="Table 5">
            <a:extLst>
              <a:ext uri="{FF2B5EF4-FFF2-40B4-BE49-F238E27FC236}">
                <a16:creationId xmlns:a16="http://schemas.microsoft.com/office/drawing/2014/main" id="{250B7006-B85A-FB71-7018-9977022D45BE}"/>
              </a:ext>
            </a:extLst>
          </p:cNvPr>
          <p:cNvGraphicFramePr>
            <a:graphicFrameLocks noGrp="1"/>
          </p:cNvGraphicFramePr>
          <p:nvPr>
            <p:extLst>
              <p:ext uri="{D42A27DB-BD31-4B8C-83A1-F6EECF244321}">
                <p14:modId xmlns:p14="http://schemas.microsoft.com/office/powerpoint/2010/main" val="2669124297"/>
              </p:ext>
            </p:extLst>
          </p:nvPr>
        </p:nvGraphicFramePr>
        <p:xfrm>
          <a:off x="3290207" y="555498"/>
          <a:ext cx="5394412" cy="3975681"/>
        </p:xfrm>
        <a:graphic>
          <a:graphicData uri="http://schemas.openxmlformats.org/drawingml/2006/table">
            <a:tbl>
              <a:tblPr>
                <a:tableStyleId>{5C22544A-7EE6-4342-B048-85BDC9FD1C3A}</a:tableStyleId>
              </a:tblPr>
              <a:tblGrid>
                <a:gridCol w="1642529">
                  <a:extLst>
                    <a:ext uri="{9D8B030D-6E8A-4147-A177-3AD203B41FA5}">
                      <a16:colId xmlns:a16="http://schemas.microsoft.com/office/drawing/2014/main" val="2695447967"/>
                    </a:ext>
                  </a:extLst>
                </a:gridCol>
                <a:gridCol w="3751883">
                  <a:extLst>
                    <a:ext uri="{9D8B030D-6E8A-4147-A177-3AD203B41FA5}">
                      <a16:colId xmlns:a16="http://schemas.microsoft.com/office/drawing/2014/main" val="3686089016"/>
                    </a:ext>
                  </a:extLst>
                </a:gridCol>
              </a:tblGrid>
              <a:tr h="179639">
                <a:tc>
                  <a:txBody>
                    <a:bodyPr/>
                    <a:lstStyle/>
                    <a:p>
                      <a:pPr marL="0" marR="0" algn="ctr">
                        <a:lnSpc>
                          <a:spcPct val="115000"/>
                        </a:lnSpc>
                        <a:spcBef>
                          <a:spcPts val="0"/>
                        </a:spcBef>
                        <a:spcAft>
                          <a:spcPts val="0"/>
                        </a:spcAft>
                      </a:pPr>
                      <a:r>
                        <a:rPr lang="en-US" sz="700" u="sng">
                          <a:effectLst/>
                        </a:rPr>
                        <a:t>Column Name</a:t>
                      </a:r>
                      <a:endParaRPr lang="en-US" sz="600">
                        <a:effectLst/>
                        <a:latin typeface="Arial" panose="020B0604020202020204" pitchFamily="34" charset="0"/>
                        <a:ea typeface="Arial" panose="020B0604020202020204" pitchFamily="34" charset="0"/>
                      </a:endParaRPr>
                    </a:p>
                  </a:txBody>
                  <a:tcPr marL="33043" marR="33043" marT="33043" marB="33043"/>
                </a:tc>
                <a:tc>
                  <a:txBody>
                    <a:bodyPr/>
                    <a:lstStyle/>
                    <a:p>
                      <a:pPr marL="0" marR="0" algn="ctr">
                        <a:lnSpc>
                          <a:spcPct val="115000"/>
                        </a:lnSpc>
                        <a:spcBef>
                          <a:spcPts val="0"/>
                        </a:spcBef>
                        <a:spcAft>
                          <a:spcPts val="0"/>
                        </a:spcAft>
                      </a:pPr>
                      <a:r>
                        <a:rPr lang="en-US" sz="700" u="sng" dirty="0">
                          <a:effectLst/>
                        </a:rPr>
                        <a:t>Description</a:t>
                      </a:r>
                      <a:endParaRPr lang="en-US" sz="600" dirty="0">
                        <a:effectLst/>
                        <a:latin typeface="Arial" panose="020B0604020202020204" pitchFamily="34" charset="0"/>
                        <a:ea typeface="Arial" panose="020B0604020202020204" pitchFamily="34" charset="0"/>
                      </a:endParaRPr>
                    </a:p>
                  </a:txBody>
                  <a:tcPr marL="33043" marR="33043" marT="33043" marB="33043"/>
                </a:tc>
                <a:extLst>
                  <a:ext uri="{0D108BD9-81ED-4DB2-BD59-A6C34878D82A}">
                    <a16:rowId xmlns:a16="http://schemas.microsoft.com/office/drawing/2014/main" val="3811692852"/>
                  </a:ext>
                </a:extLst>
              </a:tr>
              <a:tr h="210673">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job_id</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a:effectLst/>
                          <a:latin typeface="Arial" panose="020B0604020202020204" pitchFamily="34" charset="0"/>
                          <a:cs typeface="Arial" panose="020B0604020202020204" pitchFamily="34" charset="0"/>
                        </a:rPr>
                        <a:t>unique job ID</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680000527"/>
                  </a:ext>
                </a:extLst>
              </a:tr>
              <a:tr h="210673">
                <a:tc>
                  <a:txBody>
                    <a:bodyPr/>
                    <a:lstStyle/>
                    <a:p>
                      <a:pPr marL="0" marR="0">
                        <a:lnSpc>
                          <a:spcPct val="115000"/>
                        </a:lnSpc>
                        <a:spcBef>
                          <a:spcPts val="0"/>
                        </a:spcBef>
                        <a:spcAft>
                          <a:spcPts val="0"/>
                        </a:spcAft>
                      </a:pPr>
                      <a:r>
                        <a:rPr lang="en-US" sz="900" dirty="0">
                          <a:effectLst/>
                          <a:latin typeface="Arial" panose="020B0604020202020204" pitchFamily="34" charset="0"/>
                          <a:cs typeface="Arial" panose="020B0604020202020204" pitchFamily="34" charset="0"/>
                        </a:rPr>
                        <a:t>title</a:t>
                      </a:r>
                      <a:endParaRPr lang="en-US" sz="900" dirty="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a:effectLst/>
                          <a:latin typeface="Arial" panose="020B0604020202020204" pitchFamily="34" charset="0"/>
                          <a:cs typeface="Arial" panose="020B0604020202020204" pitchFamily="34" charset="0"/>
                        </a:rPr>
                        <a:t>the title of the job ad entry</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4178452385"/>
                  </a:ext>
                </a:extLst>
              </a:tr>
              <a:tr h="210673">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location</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a:effectLst/>
                          <a:latin typeface="Arial" panose="020B0604020202020204" pitchFamily="34" charset="0"/>
                          <a:cs typeface="Arial" panose="020B0604020202020204" pitchFamily="34" charset="0"/>
                        </a:rPr>
                        <a:t>geographical location of the job ad</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1699797583"/>
                  </a:ext>
                </a:extLst>
              </a:tr>
              <a:tr h="210673">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department</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dirty="0">
                          <a:effectLst/>
                          <a:latin typeface="Arial" panose="020B0604020202020204" pitchFamily="34" charset="0"/>
                          <a:cs typeface="Arial" panose="020B0604020202020204" pitchFamily="34" charset="0"/>
                        </a:rPr>
                        <a:t>corporate department</a:t>
                      </a:r>
                      <a:endParaRPr lang="en-US" sz="900" dirty="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3617862129"/>
                  </a:ext>
                </a:extLst>
              </a:tr>
              <a:tr h="210673">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salary_range</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a:effectLst/>
                          <a:latin typeface="Arial" panose="020B0604020202020204" pitchFamily="34" charset="0"/>
                          <a:cs typeface="Arial" panose="020B0604020202020204" pitchFamily="34" charset="0"/>
                        </a:rPr>
                        <a:t>indicative salary range</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405549858"/>
                  </a:ext>
                </a:extLst>
              </a:tr>
              <a:tr h="210673">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company_profile</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a:effectLst/>
                          <a:latin typeface="Arial" panose="020B0604020202020204" pitchFamily="34" charset="0"/>
                          <a:cs typeface="Arial" panose="020B0604020202020204" pitchFamily="34" charset="0"/>
                        </a:rPr>
                        <a:t>a brief company description</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1840819608"/>
                  </a:ext>
                </a:extLst>
              </a:tr>
              <a:tr h="210673">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description: </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a:effectLst/>
                          <a:latin typeface="Arial" panose="020B0604020202020204" pitchFamily="34" charset="0"/>
                          <a:cs typeface="Arial" panose="020B0604020202020204" pitchFamily="34" charset="0"/>
                        </a:rPr>
                        <a:t>the details description of the ad</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1287063818"/>
                  </a:ext>
                </a:extLst>
              </a:tr>
              <a:tr h="210673">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requirements</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a:effectLst/>
                          <a:latin typeface="Arial" panose="020B0604020202020204" pitchFamily="34" charset="0"/>
                          <a:cs typeface="Arial" panose="020B0604020202020204" pitchFamily="34" charset="0"/>
                        </a:rPr>
                        <a:t>enlisted requirements for the job opening</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4182248607"/>
                  </a:ext>
                </a:extLst>
              </a:tr>
              <a:tr h="210673">
                <a:tc>
                  <a:txBody>
                    <a:bodyPr/>
                    <a:lstStyle/>
                    <a:p>
                      <a:pPr marL="0" marR="0">
                        <a:lnSpc>
                          <a:spcPct val="115000"/>
                        </a:lnSpc>
                        <a:spcBef>
                          <a:spcPts val="0"/>
                        </a:spcBef>
                        <a:spcAft>
                          <a:spcPts val="0"/>
                        </a:spcAft>
                      </a:pPr>
                      <a:r>
                        <a:rPr lang="en-US" sz="900" dirty="0">
                          <a:effectLst/>
                          <a:latin typeface="Arial" panose="020B0604020202020204" pitchFamily="34" charset="0"/>
                          <a:cs typeface="Arial" panose="020B0604020202020204" pitchFamily="34" charset="0"/>
                        </a:rPr>
                        <a:t>benefits</a:t>
                      </a:r>
                      <a:endParaRPr lang="en-US" sz="900" dirty="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dirty="0">
                          <a:effectLst/>
                          <a:latin typeface="Arial" panose="020B0604020202020204" pitchFamily="34" charset="0"/>
                          <a:cs typeface="Arial" panose="020B0604020202020204" pitchFamily="34" charset="0"/>
                        </a:rPr>
                        <a:t>enlisted offered benefits by the employer</a:t>
                      </a:r>
                      <a:endParaRPr lang="en-US" sz="900" dirty="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1199380966"/>
                  </a:ext>
                </a:extLst>
              </a:tr>
              <a:tr h="210673">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telecommuting</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a:effectLst/>
                          <a:latin typeface="Arial" panose="020B0604020202020204" pitchFamily="34" charset="0"/>
                          <a:cs typeface="Arial" panose="020B0604020202020204" pitchFamily="34" charset="0"/>
                        </a:rPr>
                        <a:t>true for telecommuting positions</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2623110586"/>
                  </a:ext>
                </a:extLst>
              </a:tr>
              <a:tr h="210673">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has_company_logo</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a:effectLst/>
                          <a:latin typeface="Arial" panose="020B0604020202020204" pitchFamily="34" charset="0"/>
                          <a:cs typeface="Arial" panose="020B0604020202020204" pitchFamily="34" charset="0"/>
                        </a:rPr>
                        <a:t>true if company logo is present</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665964124"/>
                  </a:ext>
                </a:extLst>
              </a:tr>
              <a:tr h="210673">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has_questions</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a:effectLst/>
                          <a:latin typeface="Arial" panose="020B0604020202020204" pitchFamily="34" charset="0"/>
                          <a:cs typeface="Arial" panose="020B0604020202020204" pitchFamily="34" charset="0"/>
                        </a:rPr>
                        <a:t>true if screening questions are present</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148246130"/>
                  </a:ext>
                </a:extLst>
              </a:tr>
              <a:tr h="210673">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employment_type</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a:effectLst/>
                          <a:latin typeface="Arial" panose="020B0604020202020204" pitchFamily="34" charset="0"/>
                          <a:cs typeface="Arial" panose="020B0604020202020204" pitchFamily="34" charset="0"/>
                        </a:rPr>
                        <a:t>full-type, part-time,contract,etc</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3874339653"/>
                  </a:ext>
                </a:extLst>
              </a:tr>
              <a:tr h="210673">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required_experience</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a:effectLst/>
                          <a:latin typeface="Arial" panose="020B0604020202020204" pitchFamily="34" charset="0"/>
                          <a:cs typeface="Arial" panose="020B0604020202020204" pitchFamily="34" charset="0"/>
                        </a:rPr>
                        <a:t>executive,entry level,intern,etc</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2375443553"/>
                  </a:ext>
                </a:extLst>
              </a:tr>
              <a:tr h="210673">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required_education</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a:effectLst/>
                          <a:latin typeface="Arial" panose="020B0604020202020204" pitchFamily="34" charset="0"/>
                          <a:cs typeface="Arial" panose="020B0604020202020204" pitchFamily="34" charset="0"/>
                        </a:rPr>
                        <a:t>doctorate, master’s degree, bachelor,etc</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3640661135"/>
                  </a:ext>
                </a:extLst>
              </a:tr>
              <a:tr h="210673">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industry</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a:effectLst/>
                          <a:latin typeface="Arial" panose="020B0604020202020204" pitchFamily="34" charset="0"/>
                          <a:cs typeface="Arial" panose="020B0604020202020204" pitchFamily="34" charset="0"/>
                        </a:rPr>
                        <a:t>automotive, IT, health care, real estate, etc </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2944177074"/>
                  </a:ext>
                </a:extLst>
              </a:tr>
              <a:tr h="210673">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function</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a:effectLst/>
                          <a:latin typeface="Arial" panose="020B0604020202020204" pitchFamily="34" charset="0"/>
                          <a:cs typeface="Arial" panose="020B0604020202020204" pitchFamily="34" charset="0"/>
                        </a:rPr>
                        <a:t>consulting, engineering, research, sales, etc</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2603021471"/>
                  </a:ext>
                </a:extLst>
              </a:tr>
              <a:tr h="214601">
                <a:tc>
                  <a:txBody>
                    <a:bodyPr/>
                    <a:lstStyle/>
                    <a:p>
                      <a:pPr marL="0" marR="0">
                        <a:lnSpc>
                          <a:spcPct val="115000"/>
                        </a:lnSpc>
                        <a:spcBef>
                          <a:spcPts val="0"/>
                        </a:spcBef>
                        <a:spcAft>
                          <a:spcPts val="0"/>
                        </a:spcAft>
                      </a:pPr>
                      <a:r>
                        <a:rPr lang="en-US" sz="900">
                          <a:effectLst/>
                          <a:latin typeface="Arial" panose="020B0604020202020204" pitchFamily="34" charset="0"/>
                          <a:cs typeface="Arial" panose="020B0604020202020204" pitchFamily="34" charset="0"/>
                        </a:rPr>
                        <a:t>fraudulent</a:t>
                      </a:r>
                      <a:endParaRPr lang="en-US" sz="90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tc>
                  <a:txBody>
                    <a:bodyPr/>
                    <a:lstStyle/>
                    <a:p>
                      <a:pPr marL="408166" marR="0" lvl="1">
                        <a:lnSpc>
                          <a:spcPct val="115000"/>
                        </a:lnSpc>
                        <a:spcBef>
                          <a:spcPts val="0"/>
                        </a:spcBef>
                        <a:spcAft>
                          <a:spcPts val="0"/>
                        </a:spcAft>
                      </a:pPr>
                      <a:r>
                        <a:rPr lang="en-US" sz="900" dirty="0">
                          <a:effectLst/>
                          <a:latin typeface="Arial" panose="020B0604020202020204" pitchFamily="34" charset="0"/>
                          <a:cs typeface="Arial" panose="020B0604020202020204" pitchFamily="34" charset="0"/>
                        </a:rPr>
                        <a:t>0   -  real                   1   -  fake</a:t>
                      </a:r>
                      <a:endParaRPr lang="en-US" sz="900" dirty="0">
                        <a:effectLst/>
                        <a:latin typeface="Arial" panose="020B0604020202020204" pitchFamily="34" charset="0"/>
                        <a:ea typeface="Arial" panose="020B0604020202020204" pitchFamily="34" charset="0"/>
                        <a:cs typeface="Arial" panose="020B0604020202020204" pitchFamily="34" charset="0"/>
                      </a:endParaRPr>
                    </a:p>
                  </a:txBody>
                  <a:tcPr marL="33043" marR="33043" marT="33043" marB="33043"/>
                </a:tc>
                <a:extLst>
                  <a:ext uri="{0D108BD9-81ED-4DB2-BD59-A6C34878D82A}">
                    <a16:rowId xmlns:a16="http://schemas.microsoft.com/office/drawing/2014/main" val="430974032"/>
                  </a:ext>
                </a:extLst>
              </a:tr>
            </a:tbl>
          </a:graphicData>
        </a:graphic>
      </p:graphicFrame>
    </p:spTree>
    <p:extLst>
      <p:ext uri="{BB962C8B-B14F-4D97-AF65-F5344CB8AC3E}">
        <p14:creationId xmlns:p14="http://schemas.microsoft.com/office/powerpoint/2010/main" val="1077866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Missing Values                                                           </a:t>
            </a:r>
            <a:r>
              <a:rPr lang="en-US" sz="1200" dirty="0"/>
              <a:t>:S | Page: 06</a:t>
            </a:r>
            <a:endParaRPr lang="en-US" sz="1200" i="1" dirty="0"/>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1026" name="Picture 2">
            <a:extLst>
              <a:ext uri="{FF2B5EF4-FFF2-40B4-BE49-F238E27FC236}">
                <a16:creationId xmlns:a16="http://schemas.microsoft.com/office/drawing/2014/main" id="{F073F2F9-C394-6E0D-C4A1-21D7F8C65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598168"/>
            <a:ext cx="8336280" cy="37528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26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Missing Values                                                           </a:t>
            </a:r>
            <a:r>
              <a:rPr lang="en-US" sz="1200" dirty="0"/>
              <a:t>:S | Page: 07</a:t>
            </a:r>
            <a:endParaRPr lang="en-US" sz="1200" i="1" dirty="0"/>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2050" name="Picture 2">
            <a:extLst>
              <a:ext uri="{FF2B5EF4-FFF2-40B4-BE49-F238E27FC236}">
                <a16:creationId xmlns:a16="http://schemas.microsoft.com/office/drawing/2014/main" id="{C83EFA06-6695-39BB-8FD9-82FFA6004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8" y="617219"/>
            <a:ext cx="8577262" cy="37330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94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E6D901-E409-5B46-AF13-EFFE982AA72E}"/>
              </a:ext>
            </a:extLst>
          </p:cNvPr>
          <p:cNvSpPr>
            <a:spLocks noGrp="1"/>
          </p:cNvSpPr>
          <p:nvPr>
            <p:ph type="body" sz="quarter" idx="13"/>
          </p:nvPr>
        </p:nvSpPr>
        <p:spPr>
          <a:xfrm>
            <a:off x="459380" y="701040"/>
            <a:ext cx="6632796" cy="3655786"/>
          </a:xfrm>
        </p:spPr>
        <p:txBody>
          <a:bodyPr>
            <a:normAutofit/>
          </a:bodyPr>
          <a:lstStyle/>
          <a:p>
            <a:pPr algn="l">
              <a:buFont typeface="Arial" panose="020B0604020202020204" pitchFamily="34" charset="0"/>
              <a:buChar char="•"/>
            </a:pPr>
            <a:r>
              <a:rPr lang="en-US" b="0" i="0" dirty="0">
                <a:solidFill>
                  <a:srgbClr val="374151"/>
                </a:solidFill>
                <a:effectLst/>
                <a:latin typeface="Söhne"/>
              </a:rPr>
              <a:t>Create three new features: Country, State, City from location.</a:t>
            </a:r>
          </a:p>
          <a:p>
            <a:pPr algn="l">
              <a:buFont typeface="Arial" panose="020B0604020202020204" pitchFamily="34" charset="0"/>
              <a:buChar char="•"/>
            </a:pPr>
            <a:r>
              <a:rPr lang="en-US" dirty="0">
                <a:solidFill>
                  <a:srgbClr val="374151"/>
                </a:solidFill>
                <a:latin typeface="Söhne"/>
              </a:rPr>
              <a:t>Extract values for function from title.</a:t>
            </a:r>
          </a:p>
          <a:p>
            <a:pPr algn="l">
              <a:buFont typeface="Arial" panose="020B0604020202020204" pitchFamily="34" charset="0"/>
              <a:buChar char="•"/>
            </a:pPr>
            <a:r>
              <a:rPr lang="en-US" b="0" i="0" dirty="0">
                <a:solidFill>
                  <a:srgbClr val="374151"/>
                </a:solidFill>
                <a:effectLst/>
                <a:latin typeface="Söhne"/>
              </a:rPr>
              <a:t>Add new column </a:t>
            </a:r>
            <a:r>
              <a:rPr lang="en-US" b="0" i="0" dirty="0" err="1">
                <a:solidFill>
                  <a:srgbClr val="374151"/>
                </a:solidFill>
                <a:effectLst/>
                <a:latin typeface="Söhne"/>
              </a:rPr>
              <a:t>has_company_profile</a:t>
            </a:r>
            <a:r>
              <a:rPr lang="en-US" b="0" i="0" dirty="0">
                <a:solidFill>
                  <a:srgbClr val="374151"/>
                </a:solidFill>
                <a:effectLst/>
                <a:latin typeface="Söhne"/>
              </a:rPr>
              <a:t> from </a:t>
            </a:r>
            <a:r>
              <a:rPr lang="en-US" b="0" i="0" dirty="0" err="1">
                <a:solidFill>
                  <a:srgbClr val="374151"/>
                </a:solidFill>
                <a:effectLst/>
                <a:latin typeface="Söhne"/>
              </a:rPr>
              <a:t>company_profile</a:t>
            </a:r>
            <a:r>
              <a:rPr lang="en-US" b="0" i="0" dirty="0">
                <a:solidFill>
                  <a:srgbClr val="374151"/>
                </a:solidFill>
                <a:effectLst/>
                <a:latin typeface="Söhne"/>
              </a:rPr>
              <a:t>.</a:t>
            </a:r>
          </a:p>
          <a:p>
            <a:pPr algn="l">
              <a:buFont typeface="Arial" panose="020B0604020202020204" pitchFamily="34" charset="0"/>
              <a:buChar char="•"/>
            </a:pPr>
            <a:r>
              <a:rPr lang="en-US" dirty="0">
                <a:solidFill>
                  <a:srgbClr val="374151"/>
                </a:solidFill>
                <a:latin typeface="Söhne"/>
              </a:rPr>
              <a:t>Extract Salary range from description.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Drop unnecessary columns: </a:t>
            </a:r>
          </a:p>
          <a:p>
            <a:pPr lvl="1">
              <a:buFont typeface="Arial" panose="020B0604020202020204" pitchFamily="34" charset="0"/>
              <a:buChar char="•"/>
            </a:pPr>
            <a:r>
              <a:rPr lang="en-US" dirty="0" err="1">
                <a:solidFill>
                  <a:srgbClr val="374151"/>
                </a:solidFill>
                <a:latin typeface="Söhne"/>
              </a:rPr>
              <a:t>Job_id</a:t>
            </a:r>
            <a:endParaRPr lang="en-US" dirty="0">
              <a:solidFill>
                <a:srgbClr val="374151"/>
              </a:solidFill>
              <a:latin typeface="Söhne"/>
            </a:endParaRPr>
          </a:p>
          <a:p>
            <a:pPr lvl="1">
              <a:buFont typeface="Arial" panose="020B0604020202020204" pitchFamily="34" charset="0"/>
              <a:buChar char="•"/>
            </a:pPr>
            <a:r>
              <a:rPr lang="en-US" dirty="0" err="1">
                <a:solidFill>
                  <a:srgbClr val="374151"/>
                </a:solidFill>
                <a:latin typeface="Söhne"/>
              </a:rPr>
              <a:t>Company_profile</a:t>
            </a:r>
            <a:endParaRPr lang="en-US" dirty="0">
              <a:solidFill>
                <a:srgbClr val="374151"/>
              </a:solidFill>
              <a:latin typeface="Söhne"/>
            </a:endParaRPr>
          </a:p>
          <a:p>
            <a:pPr lvl="1">
              <a:buFont typeface="Arial" panose="020B0604020202020204" pitchFamily="34" charset="0"/>
              <a:buChar char="•"/>
            </a:pPr>
            <a:r>
              <a:rPr lang="en-US" dirty="0">
                <a:solidFill>
                  <a:srgbClr val="374151"/>
                </a:solidFill>
                <a:latin typeface="Söhne"/>
              </a:rPr>
              <a:t>Department</a:t>
            </a:r>
          </a:p>
          <a:p>
            <a:pPr lvl="1">
              <a:buFont typeface="Arial" panose="020B0604020202020204" pitchFamily="34" charset="0"/>
              <a:buChar char="•"/>
            </a:pPr>
            <a:r>
              <a:rPr lang="en-US" dirty="0">
                <a:solidFill>
                  <a:srgbClr val="374151"/>
                </a:solidFill>
                <a:latin typeface="Söhne"/>
              </a:rPr>
              <a:t>location</a:t>
            </a:r>
          </a:p>
          <a:p>
            <a:pPr algn="l">
              <a:buFont typeface="Arial" panose="020B0604020202020204" pitchFamily="34" charset="0"/>
              <a:buChar char="•"/>
            </a:pPr>
            <a:endParaRPr lang="en-US" b="0" i="0" dirty="0">
              <a:solidFill>
                <a:srgbClr val="374151"/>
              </a:solidFill>
              <a:effectLst/>
              <a:latin typeface="Söhne"/>
            </a:endParaRPr>
          </a:p>
        </p:txBody>
      </p:sp>
      <p:sp>
        <p:nvSpPr>
          <p:cNvPr id="4" name="Title 3">
            <a:extLst>
              <a:ext uri="{FF2B5EF4-FFF2-40B4-BE49-F238E27FC236}">
                <a16:creationId xmlns:a16="http://schemas.microsoft.com/office/drawing/2014/main" id="{FDEA3787-DB6E-3345-AB31-0748EA6B08F9}"/>
              </a:ext>
            </a:extLst>
          </p:cNvPr>
          <p:cNvSpPr>
            <a:spLocks noGrp="1"/>
          </p:cNvSpPr>
          <p:nvPr>
            <p:ph type="title"/>
          </p:nvPr>
        </p:nvSpPr>
        <p:spPr/>
        <p:txBody>
          <a:bodyPr/>
          <a:lstStyle/>
          <a:p>
            <a:r>
              <a:rPr lang="en-US" dirty="0"/>
              <a:t>Missing/ Add New Values Strategy                          </a:t>
            </a:r>
            <a:r>
              <a:rPr lang="en-US" sz="1200" dirty="0"/>
              <a:t>:S | Page: 08</a:t>
            </a:r>
            <a:endParaRPr lang="en-US" sz="1200" i="1" dirty="0"/>
          </a:p>
        </p:txBody>
      </p:sp>
      <p:pic>
        <p:nvPicPr>
          <p:cNvPr id="5" name="Picture 4" descr="A picture containing text">
            <a:extLst>
              <a:ext uri="{FF2B5EF4-FFF2-40B4-BE49-F238E27FC236}">
                <a16:creationId xmlns:a16="http://schemas.microsoft.com/office/drawing/2014/main" id="{15896061-C39D-5597-7601-54A2780499AF}"/>
              </a:ext>
            </a:extLst>
          </p:cNvPr>
          <p:cNvPicPr>
            <a:picLocks noChangeAspect="1"/>
          </p:cNvPicPr>
          <p:nvPr/>
        </p:nvPicPr>
        <p:blipFill rotWithShape="1">
          <a:blip r:embed="rId2">
            <a:extLst>
              <a:ext uri="{28A0092B-C50C-407E-A947-70E740481C1C}">
                <a14:useLocalDpi xmlns:a14="http://schemas.microsoft.com/office/drawing/2010/main" val="0"/>
              </a:ext>
            </a:extLst>
          </a:blip>
          <a:srcRect r="9480" b="-1"/>
          <a:stretch/>
        </p:blipFill>
        <p:spPr>
          <a:xfrm>
            <a:off x="0" y="4442459"/>
            <a:ext cx="7204439" cy="701039"/>
          </a:xfrm>
          <a:prstGeom prst="rect">
            <a:avLst/>
          </a:prstGeom>
        </p:spPr>
      </p:pic>
      <p:pic>
        <p:nvPicPr>
          <p:cNvPr id="2050" name="Picture 2">
            <a:extLst>
              <a:ext uri="{FF2B5EF4-FFF2-40B4-BE49-F238E27FC236}">
                <a16:creationId xmlns:a16="http://schemas.microsoft.com/office/drawing/2014/main" id="{55F0D206-C3F0-05FD-11E1-6A78A10E9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045" y="1789498"/>
            <a:ext cx="4691952" cy="191661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7" name="TextBox 6">
            <a:extLst>
              <a:ext uri="{FF2B5EF4-FFF2-40B4-BE49-F238E27FC236}">
                <a16:creationId xmlns:a16="http://schemas.microsoft.com/office/drawing/2014/main" id="{632FB330-4222-A0D5-ED79-997732DB1CFB}"/>
              </a:ext>
            </a:extLst>
          </p:cNvPr>
          <p:cNvSpPr txBox="1"/>
          <p:nvPr/>
        </p:nvSpPr>
        <p:spPr>
          <a:xfrm>
            <a:off x="4133386" y="3843454"/>
            <a:ext cx="4772722" cy="338554"/>
          </a:xfrm>
          <a:prstGeom prst="rect">
            <a:avLst/>
          </a:prstGeom>
          <a:noFill/>
        </p:spPr>
        <p:txBody>
          <a:bodyPr wrap="square" rtlCol="0">
            <a:spAutoFit/>
          </a:bodyPr>
          <a:lstStyle/>
          <a:p>
            <a:r>
              <a:rPr lang="en-US" sz="800" dirty="0"/>
              <a:t>https://www.sas.com/en_ca/insights/articles/data-management/8-ways-an-enterprise-data-strategy-enables-big-data-analytics/_jcr_content/par02/image_2db7.img.jpg/1457718602393.jpg</a:t>
            </a:r>
          </a:p>
        </p:txBody>
      </p:sp>
    </p:spTree>
    <p:extLst>
      <p:ext uri="{BB962C8B-B14F-4D97-AF65-F5344CB8AC3E}">
        <p14:creationId xmlns:p14="http://schemas.microsoft.com/office/powerpoint/2010/main" val="168299549"/>
      </p:ext>
    </p:extLst>
  </p:cSld>
  <p:clrMapOvr>
    <a:masterClrMapping/>
  </p:clrMapOvr>
</p:sld>
</file>

<file path=ppt/theme/theme1.xml><?xml version="1.0" encoding="utf-8"?>
<a:theme xmlns:a="http://schemas.openxmlformats.org/drawingml/2006/main" name="Seneca-Red-Bar-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necac College">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44AB881839A345B6509A091B917243" ma:contentTypeVersion="4" ma:contentTypeDescription="Create a new document." ma:contentTypeScope="" ma:versionID="9a1209fccf4eecb5a697080cbc352ff8">
  <xsd:schema xmlns:xsd="http://www.w3.org/2001/XMLSchema" xmlns:xs="http://www.w3.org/2001/XMLSchema" xmlns:p="http://schemas.microsoft.com/office/2006/metadata/properties" xmlns:ns2="5de0cbcf-c2e6-481a-b346-ced9e3c8df89" targetNamespace="http://schemas.microsoft.com/office/2006/metadata/properties" ma:root="true" ma:fieldsID="59f8f18f6cb0771735281552162c3262" ns2:_="">
    <xsd:import namespace="5de0cbcf-c2e6-481a-b346-ced9e3c8df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e0cbcf-c2e6-481a-b346-ced9e3c8df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521321-1544-4AAB-9A56-D73178C0A49F}">
  <ds:schemaRefs>
    <ds:schemaRef ds:uri="01e1612e-b020-44a8-866b-ebfc754c5e2e"/>
    <ds:schemaRef ds:uri="d0d24c6a-4cef-4101-b127-1b858551b27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C562923-6F22-4235-A128-5156531F2F79}">
  <ds:schemaRefs>
    <ds:schemaRef ds:uri="http://schemas.microsoft.com/sharepoint/v3/contenttype/forms"/>
  </ds:schemaRefs>
</ds:datastoreItem>
</file>

<file path=customXml/itemProps3.xml><?xml version="1.0" encoding="utf-8"?>
<ds:datastoreItem xmlns:ds="http://schemas.openxmlformats.org/officeDocument/2006/customXml" ds:itemID="{52C99306-9508-4A5E-96F7-6DE6A1A43D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e0cbcf-c2e6-481a-b346-ced9e3c8df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Seneca-Red-Bar-Template-16x9</Template>
  <TotalTime>2340</TotalTime>
  <Words>1454</Words>
  <Application>Microsoft Office PowerPoint</Application>
  <PresentationFormat>On-screen Show (16:9)</PresentationFormat>
  <Paragraphs>245</Paragraphs>
  <Slides>30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Abadi Extra Light</vt:lpstr>
      <vt:lpstr>Algerian</vt:lpstr>
      <vt:lpstr>Arial</vt:lpstr>
      <vt:lpstr>Calibri</vt:lpstr>
      <vt:lpstr>Segoe UI</vt:lpstr>
      <vt:lpstr>Söhne</vt:lpstr>
      <vt:lpstr>Univers</vt:lpstr>
      <vt:lpstr>Seneca-Red-Bar-Template-16x9</vt:lpstr>
      <vt:lpstr>     </vt:lpstr>
      <vt:lpstr>Introduction                                                               :M | Page: 01</vt:lpstr>
      <vt:lpstr>Methodology                                                              :M | Page: 02</vt:lpstr>
      <vt:lpstr>Data Collection &amp; Business Problem                      :M | Page: 03</vt:lpstr>
      <vt:lpstr>Data Insight                                                                :S | Page: 04</vt:lpstr>
      <vt:lpstr>Data Description                                                        :S | Page: 05</vt:lpstr>
      <vt:lpstr>Missing Values                                                           :S | Page: 06</vt:lpstr>
      <vt:lpstr>Missing Values                                                           :S | Page: 07</vt:lpstr>
      <vt:lpstr>Missing/ Add New Values Strategy                          :S | Page: 08</vt:lpstr>
      <vt:lpstr>Column: location                                                       :S | Page: 09</vt:lpstr>
      <vt:lpstr>Column: Country                                                       :S | Page: 10</vt:lpstr>
      <vt:lpstr>Column: Country                                                       :S | Page: 11</vt:lpstr>
      <vt:lpstr>Column: function                                                       :S | Page: 12</vt:lpstr>
      <vt:lpstr>Column: company_profile                                        :S | Page: 13</vt:lpstr>
      <vt:lpstr>Extract Salary Range from Description                  :S | Page: 14</vt:lpstr>
      <vt:lpstr>Fill Missing Values to other fields                            :S | Page: 15</vt:lpstr>
      <vt:lpstr>Stopwords and Vectorization                                   :M | Page: 16</vt:lpstr>
      <vt:lpstr>Stopwords and Vectorization                                   :M | Page: 17</vt:lpstr>
      <vt:lpstr>Stopwords and Vectorization                                   :M | Page: 18</vt:lpstr>
      <vt:lpstr>Stopwords and Vectorization                                   :M | Page: 19</vt:lpstr>
      <vt:lpstr>Unbalanced Dataset – SMOTE                                 :Y | Page: 20</vt:lpstr>
      <vt:lpstr>Unbalanced Dataset – SMOTE                                 :Y | Page: 21</vt:lpstr>
      <vt:lpstr>Unbalanced Dataset – SMOTE                                 :Y | Page: 22</vt:lpstr>
      <vt:lpstr>Model Selection                                                         :Y | Page: 23</vt:lpstr>
      <vt:lpstr>Data Split and Model Selection                                :Y | Page: 24</vt:lpstr>
      <vt:lpstr>Models’ Performance at Training Set         :Y | Page: 25</vt:lpstr>
      <vt:lpstr>Models’ Performance comparison          :Y | Page: 26</vt:lpstr>
      <vt:lpstr>Pipeline – On going process                                    :S | Page: 27</vt:lpstr>
      <vt:lpstr>Collaboration                      :S | Page: 29</vt:lpstr>
      <vt:lpst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Ying Wang</dc:creator>
  <cp:keywords/>
  <dc:description/>
  <cp:lastModifiedBy>Sammar Abbas</cp:lastModifiedBy>
  <cp:revision>223</cp:revision>
  <dcterms:created xsi:type="dcterms:W3CDTF">2020-04-22T18:31:58Z</dcterms:created>
  <dcterms:modified xsi:type="dcterms:W3CDTF">2023-04-13T17:53:51Z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0x010100B044AB881839A345B6509A091B917243</vt:lpwstr>
  </property>
</Properties>
</file>