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58" r:id="rId4"/>
    <p:sldId id="270" r:id="rId5"/>
    <p:sldId id="272" r:id="rId6"/>
    <p:sldId id="275" r:id="rId7"/>
    <p:sldId id="263" r:id="rId8"/>
    <p:sldId id="268" r:id="rId9"/>
    <p:sldId id="276" r:id="rId10"/>
    <p:sldId id="267" r:id="rId11"/>
    <p:sldId id="274" r:id="rId12"/>
    <p:sldId id="264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5" autoAdjust="0"/>
    <p:restoredTop sz="63587" autoAdjust="0"/>
  </p:normalViewPr>
  <p:slideViewPr>
    <p:cSldViewPr snapToGrid="0">
      <p:cViewPr varScale="1">
        <p:scale>
          <a:sx n="84" d="100"/>
          <a:sy n="84" d="100"/>
        </p:scale>
        <p:origin x="15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0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7815B-1FE6-4AF5-AD31-199EA8A1EBD2}" type="datetimeFigureOut">
              <a:rPr lang="de-AT" smtClean="0"/>
              <a:t>14.04.2016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F497-0E6A-43DC-8E50-EE9299A65B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121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JSON Web Token format</a:t>
            </a:r>
            <a:r>
              <a:rPr lang="en-US" baseline="0" dirty="0" smtClean="0"/>
              <a:t> </a:t>
            </a:r>
            <a:r>
              <a:rPr lang="en-US" dirty="0" smtClean="0"/>
              <a:t>rules the world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7395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7834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114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207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attack vectors in web application security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566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Open Web Application Security Project (OWASP) pages are excellent resource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switch from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side web applications to SPAs 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ou’ll find yourself building access control logic several times,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your front end and your back end</a:t>
            </a:r>
            <a:endParaRPr lang="de-AT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647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 real assertions and not just a session identifier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 way to declare who a user is and what they can access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be used by your UI and your backend to make decisions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they can be shared, c</a:t>
            </a:r>
            <a:r>
              <a:rPr lang="en-US" baseline="0" dirty="0" smtClean="0"/>
              <a:t>ompare that to a session identifier, a session id hast no meaning per se, sessions are silo, you need to look them up somewhere to figure out the information and they only have a meaning within your system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freedom to design your own access control language 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just include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makes sense for your application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4037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Token (JWT) specification is gaining traction quickly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246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 has no way of telling the difference between good or bad code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f</a:t>
            </a:r>
            <a:r>
              <a:rPr lang="en-US" dirty="0" smtClean="0"/>
              <a:t>rom the browser’s perspective, the script originated from the web application, so it is automatically treated as a trusted resource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 from full story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can’t ensure protection against XSS attacks you shouldn’t make authentication information - regardless if it is a session identifier or a JWT - accessible to JS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119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</a:rPr>
              <a:t>Synchronizer Token (aka Anti Forgery Token), where a dynamic hidden variable 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</a:rPr>
              <a:t> added 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</a:rPr>
              <a:t> any input form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</a:rPr>
              <a:t>Origin header which can’t be set by JS client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6434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F497-0E6A-43DC-8E50-EE9299A65BD1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551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14.04.2016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519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14.04.2016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282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14.04.2016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30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14.04.2016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266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14.04.2016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326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14.04.2016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92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14.04.2016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17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14.04.2016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263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14.04.2016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25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14.04.2016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81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27BC-87BA-43E9-A25B-C870F9382CA0}" type="datetimeFigureOut">
              <a:rPr lang="de-AT" smtClean="0"/>
              <a:t>14.04.2016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50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427BC-87BA-43E9-A25B-C870F9382CA0}" type="datetimeFigureOut">
              <a:rPr lang="de-AT" smtClean="0"/>
              <a:t>14.04.2016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08DFC-2544-4593-A95A-053AAC1AD0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873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Top_10_201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wt.io/" TargetMode="External"/><Relationship Id="rId5" Type="http://schemas.openxmlformats.org/officeDocument/2006/relationships/hyperlink" Target="https://www.owasp.org/index.php/Cross-Site_Request_Forgery_(CSRF)_Prevention_Cheat_Sheet" TargetMode="External"/><Relationship Id="rId4" Type="http://schemas.openxmlformats.org/officeDocument/2006/relationships/hyperlink" Target="https://www.owasp.org/index.php/XSS_(Cross_Site_Scripting)_Prevention_Cheat_She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145753"/>
            <a:ext cx="9144000" cy="2364209"/>
          </a:xfrm>
        </p:spPr>
        <p:txBody>
          <a:bodyPr>
            <a:normAutofit fontScale="90000"/>
          </a:bodyPr>
          <a:lstStyle/>
          <a:p>
            <a:r>
              <a:rPr lang="en-US" b="1" noProof="0" smtClean="0"/>
              <a:t>Securing Single Page Applications with</a:t>
            </a:r>
            <a:br>
              <a:rPr lang="en-US" b="1" noProof="0" smtClean="0"/>
            </a:br>
            <a:r>
              <a:rPr lang="en-US" b="1" noProof="0" smtClean="0"/>
              <a:t>Token Based Authentication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noProof="0" smtClean="0"/>
              <a:t>Stefan Achtsnit</a:t>
            </a:r>
          </a:p>
          <a:p>
            <a:endParaRPr lang="en-US" noProof="0" smtClean="0"/>
          </a:p>
          <a:p>
            <a:r>
              <a:rPr lang="en-US" noProof="0" err="1" smtClean="0"/>
              <a:t>WeAreDevelopers</a:t>
            </a:r>
            <a:r>
              <a:rPr lang="en-US" noProof="0" smtClean="0"/>
              <a:t> Conference </a:t>
            </a:r>
          </a:p>
          <a:p>
            <a:r>
              <a:rPr lang="en-US" noProof="0" smtClean="0"/>
              <a:t>April 2016</a:t>
            </a:r>
            <a:br>
              <a:rPr lang="en-US" noProof="0" smtClean="0"/>
            </a:b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783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134551"/>
              </p:ext>
            </p:extLst>
          </p:nvPr>
        </p:nvGraphicFramePr>
        <p:xfrm>
          <a:off x="245326" y="1447825"/>
          <a:ext cx="8642196" cy="524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272"/>
                <a:gridCol w="3455265"/>
                <a:gridCol w="3735659"/>
              </a:tblGrid>
              <a:tr h="478189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JS client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Browser</a:t>
                      </a:r>
                      <a:endParaRPr lang="en-US" noProof="0"/>
                    </a:p>
                  </a:txBody>
                  <a:tcPr/>
                </a:tc>
              </a:tr>
              <a:tr h="1168863">
                <a:tc>
                  <a:txBody>
                    <a:bodyPr/>
                    <a:lstStyle/>
                    <a:p>
                      <a:r>
                        <a:rPr lang="en-US" noProof="0" smtClean="0"/>
                        <a:t>Transmission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Authorization: Bearer</a:t>
                      </a:r>
                      <a:r>
                        <a:rPr lang="en-US" sz="1400" baseline="0" noProof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en-US" sz="1400" noProof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JWT&gt;</a:t>
                      </a:r>
                    </a:p>
                    <a:p>
                      <a:r>
                        <a:rPr lang="en-US" noProof="0" smtClean="0"/>
                        <a:t>manual </a:t>
                      </a:r>
                      <a:r>
                        <a:rPr lang="en-US" baseline="0" noProof="0" smtClean="0"/>
                        <a:t>coding effort, only when necessary, works with any domain (Cross-Origin Resource Sharing)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Cookie: token=&lt;JWT&gt;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smtClean="0"/>
                        <a:t>automatically sent</a:t>
                      </a:r>
                      <a:r>
                        <a:rPr lang="en-US" baseline="0" noProof="0" smtClean="0"/>
                        <a:t>, </a:t>
                      </a:r>
                      <a:r>
                        <a:rPr lang="en-US" noProof="0" smtClean="0"/>
                        <a:t>overhead when not necessary, not</a:t>
                      </a:r>
                      <a:r>
                        <a:rPr lang="en-US" baseline="0" noProof="0" smtClean="0"/>
                        <a:t> possible across domains i.e. with external APIs</a:t>
                      </a:r>
                      <a:endParaRPr lang="en-US" noProof="0"/>
                    </a:p>
                  </a:txBody>
                  <a:tcPr/>
                </a:tc>
              </a:tr>
              <a:tr h="1676586">
                <a:tc>
                  <a:txBody>
                    <a:bodyPr/>
                    <a:lstStyle/>
                    <a:p>
                      <a:r>
                        <a:rPr lang="en-US" noProof="0" smtClean="0"/>
                        <a:t>Storage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aseline="0" noProof="0" smtClean="0"/>
                        <a:t>various options, e.g.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noProof="0" smtClean="0"/>
                        <a:t>web storage (accessible only from storing subdomain, 5MB limit)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noProof="0" smtClean="0"/>
                        <a:t>cookie storage (accessible from multiple subdomains, 4KB limit)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cookie storage</a:t>
                      </a:r>
                      <a:endParaRPr lang="en-US" noProof="0"/>
                    </a:p>
                  </a:txBody>
                  <a:tcPr/>
                </a:tc>
              </a:tr>
              <a:tr h="584038">
                <a:tc>
                  <a:txBody>
                    <a:bodyPr/>
                    <a:lstStyle/>
                    <a:p>
                      <a:r>
                        <a:rPr lang="en-US" noProof="0" smtClean="0"/>
                        <a:t>MITM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SSL must be managed by</a:t>
                      </a:r>
                      <a:r>
                        <a:rPr lang="en-US" baseline="0" noProof="0" smtClean="0"/>
                        <a:t> code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Secure cookie flag forces</a:t>
                      </a:r>
                      <a:r>
                        <a:rPr lang="en-US" baseline="0" noProof="0" smtClean="0"/>
                        <a:t> SSL</a:t>
                      </a:r>
                      <a:endParaRPr lang="en-US" noProof="0"/>
                    </a:p>
                  </a:txBody>
                  <a:tcPr/>
                </a:tc>
              </a:tr>
              <a:tr h="617690">
                <a:tc>
                  <a:txBody>
                    <a:bodyPr/>
                    <a:lstStyle/>
                    <a:p>
                      <a:r>
                        <a:rPr lang="en-US" noProof="0" smtClean="0"/>
                        <a:t>XSS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manual coding effort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implicit with </a:t>
                      </a:r>
                      <a:r>
                        <a:rPr lang="en-US" noProof="0" err="1" smtClean="0"/>
                        <a:t>HttpOnly</a:t>
                      </a:r>
                      <a:r>
                        <a:rPr lang="en-US" noProof="0" smtClean="0"/>
                        <a:t> cookie flag to prevent JS access</a:t>
                      </a:r>
                      <a:endParaRPr lang="en-US" noProof="0"/>
                    </a:p>
                  </a:txBody>
                  <a:tcPr/>
                </a:tc>
              </a:tr>
              <a:tr h="617690">
                <a:tc>
                  <a:txBody>
                    <a:bodyPr/>
                    <a:lstStyle/>
                    <a:p>
                      <a:r>
                        <a:rPr lang="en-US" noProof="0" smtClean="0"/>
                        <a:t>CSRF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not applicable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manual coding effort (e.g. Double submit</a:t>
                      </a:r>
                      <a:r>
                        <a:rPr lang="en-US" baseline="0" noProof="0" smtClean="0"/>
                        <a:t> cookie)</a:t>
                      </a:r>
                      <a:endParaRPr lang="en-US" noProof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Who is in charge of the token?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94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How to revoke tokens?</a:t>
            </a:r>
            <a:endParaRPr lang="en-US" noProof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267861"/>
              </p:ext>
            </p:extLst>
          </p:nvPr>
        </p:nvGraphicFramePr>
        <p:xfrm>
          <a:off x="231353" y="1458173"/>
          <a:ext cx="8725359" cy="3852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494"/>
                <a:gridCol w="3264257"/>
                <a:gridCol w="3771608"/>
              </a:tblGrid>
              <a:tr h="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Renewal</a:t>
                      </a:r>
                      <a:r>
                        <a:rPr lang="en-US" baseline="0" noProof="0" smtClean="0"/>
                        <a:t> approach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Blacklisting approach</a:t>
                      </a:r>
                      <a:endParaRPr lang="en-US" noProof="0"/>
                    </a:p>
                  </a:txBody>
                  <a:tcPr/>
                </a:tc>
              </a:tr>
              <a:tr h="423508">
                <a:tc>
                  <a:txBody>
                    <a:bodyPr/>
                    <a:lstStyle/>
                    <a:p>
                      <a:r>
                        <a:rPr lang="en-US" noProof="0" smtClean="0"/>
                        <a:t>Characteristic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i="0" kern="1200" noProof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stateless</a:t>
                      </a:r>
                      <a:endParaRPr lang="en-US" sz="1800" noProof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stateful</a:t>
                      </a:r>
                      <a:endParaRPr lang="en-US" sz="1800" noProof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/>
                    </a:p>
                  </a:txBody>
                  <a:tcPr/>
                </a:tc>
              </a:tr>
              <a:tr h="1109506">
                <a:tc>
                  <a:txBody>
                    <a:bodyPr/>
                    <a:lstStyle/>
                    <a:p>
                      <a:r>
                        <a:rPr lang="en-US" noProof="0" smtClean="0"/>
                        <a:t>Mechanism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noProof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</a:t>
                      </a:r>
                      <a:r>
                        <a:rPr lang="en-US" sz="1800" b="0" i="0" kern="1200" baseline="0" noProof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noProof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kinds of tokens used: Access Tokens as usual with a short expiration and Refresh Token with a longer expiration </a:t>
                      </a:r>
                      <a:r>
                        <a:rPr lang="en-US" sz="1800" b="0" i="0" kern="1200" baseline="0" noProof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the renewal of Access Tokens when they expire (OAuth2!)</a:t>
                      </a:r>
                      <a:endParaRPr lang="en-US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smtClean="0"/>
                        <a:t>Identifier </a:t>
                      </a:r>
                      <a:r>
                        <a:rPr lang="en-US" baseline="0" noProof="0" smtClean="0"/>
                        <a:t>(</a:t>
                      </a:r>
                      <a:r>
                        <a:rPr lang="en-US" noProof="0" smtClean="0"/>
                        <a:t>"</a:t>
                      </a:r>
                      <a:r>
                        <a:rPr lang="en-US" noProof="0" err="1" smtClean="0"/>
                        <a:t>jti</a:t>
                      </a:r>
                      <a:r>
                        <a:rPr lang="en-US" noProof="0" smtClean="0"/>
                        <a:t>" claim) added to Access Token and checked against</a:t>
                      </a:r>
                      <a:r>
                        <a:rPr lang="en-US" baseline="0" noProof="0" smtClean="0"/>
                        <a:t> </a:t>
                      </a:r>
                      <a:r>
                        <a:rPr lang="en-US" noProof="0" smtClean="0"/>
                        <a:t>blacklist during token</a:t>
                      </a:r>
                      <a:r>
                        <a:rPr lang="en-US" baseline="0" noProof="0" smtClean="0"/>
                        <a:t> verification </a:t>
                      </a:r>
                      <a:endParaRPr lang="en-US" noProof="0"/>
                    </a:p>
                  </a:txBody>
                  <a:tcPr/>
                </a:tc>
              </a:tr>
              <a:tr h="1109506">
                <a:tc>
                  <a:txBody>
                    <a:bodyPr/>
                    <a:lstStyle/>
                    <a:p>
                      <a:r>
                        <a:rPr lang="en-US" noProof="0" smtClean="0"/>
                        <a:t>Consequence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noProof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r>
                        <a:rPr lang="en-US" sz="1800" b="0" i="0" kern="1200" baseline="0" noProof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noProof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implementation not trivial, additional</a:t>
                      </a:r>
                      <a:r>
                        <a:rPr lang="en-US" sz="1800" b="0" i="0" kern="1200" baseline="0" noProof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noProof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logic only within</a:t>
                      </a:r>
                      <a:r>
                        <a:rPr lang="en-US" sz="1800" b="0" i="0" kern="1200" baseline="0" noProof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authentication API</a:t>
                      </a:r>
                      <a:endParaRPr lang="en-US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smtClean="0"/>
                        <a:t>transparent for client, blacklist must be available to all server APIs</a:t>
                      </a:r>
                      <a:endParaRPr lang="en-US" noProof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58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Recommendation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3539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follow a token based approach with JWT</a:t>
            </a:r>
          </a:p>
          <a:p>
            <a:r>
              <a:rPr lang="en-US" noProof="0" dirty="0" smtClean="0"/>
              <a:t>avoid cross-domain architecture if possible</a:t>
            </a:r>
          </a:p>
          <a:p>
            <a:r>
              <a:rPr lang="en-US" dirty="0"/>
              <a:t>CSRF protection is easy to get right, XSS protection is easy to get wrong</a:t>
            </a:r>
          </a:p>
          <a:p>
            <a:pPr marL="457200" lvl="1" indent="0">
              <a:buNone/>
            </a:pPr>
            <a:r>
              <a:rPr lang="en-US" noProof="0" dirty="0" smtClean="0"/>
              <a:t>store token in cookie with </a:t>
            </a:r>
            <a:r>
              <a:rPr lang="en-US" noProof="0" dirty="0" err="1" smtClean="0"/>
              <a:t>HttpOnly</a:t>
            </a:r>
            <a:r>
              <a:rPr lang="en-US" noProof="0" dirty="0" smtClean="0"/>
              <a:t> (XSS) and Secure flag (MITM)</a:t>
            </a:r>
          </a:p>
          <a:p>
            <a:pPr marL="457200" lvl="1" indent="0">
              <a:buNone/>
            </a:pPr>
            <a:r>
              <a:rPr lang="en-US" noProof="0" dirty="0" smtClean="0"/>
              <a:t>use Double submit cookie (CSRF)</a:t>
            </a:r>
          </a:p>
          <a:p>
            <a:r>
              <a:rPr lang="en-US" noProof="0" dirty="0" smtClean="0"/>
              <a:t>start with a simple token revocation mechanism </a:t>
            </a:r>
          </a:p>
          <a:p>
            <a:r>
              <a:rPr lang="en-US" noProof="0" dirty="0" smtClean="0"/>
              <a:t>do your homework and don’t reinvent the world</a:t>
            </a:r>
          </a:p>
          <a:p>
            <a:pPr marL="457200" lvl="1" indent="0">
              <a:buNone/>
            </a:pPr>
            <a:r>
              <a:rPr lang="en-US" noProof="0" dirty="0" smtClean="0"/>
              <a:t>Open Web Application Security Project (OWASP)</a:t>
            </a:r>
          </a:p>
          <a:p>
            <a:pPr marL="914400" lvl="2" indent="0">
              <a:buNone/>
            </a:pPr>
            <a:r>
              <a:rPr lang="en-US" noProof="0" dirty="0" smtClean="0">
                <a:hlinkClick r:id="rId3"/>
              </a:rPr>
              <a:t>https://www.owasp.org/index.php/Top_10_2013</a:t>
            </a:r>
            <a:endParaRPr lang="en-US" noProof="0" dirty="0" smtClean="0"/>
          </a:p>
          <a:p>
            <a:pPr marL="914400" lvl="2" indent="0">
              <a:buNone/>
            </a:pPr>
            <a:r>
              <a:rPr lang="en-US" noProof="0" dirty="0" smtClean="0">
                <a:hlinkClick r:id="rId4"/>
              </a:rPr>
              <a:t>https://www.owasp.org/index.php/XSS_%28Cross_Site_Scripting%29_Prevention_Cheat_Sheet</a:t>
            </a:r>
            <a:endParaRPr lang="en-US" noProof="0" dirty="0" smtClean="0"/>
          </a:p>
          <a:p>
            <a:pPr marL="914400" lvl="2" indent="0">
              <a:buNone/>
            </a:pPr>
            <a:r>
              <a:rPr lang="en-US" sz="2000" noProof="0" dirty="0" smtClean="0">
                <a:hlinkClick r:id="rId5"/>
              </a:rPr>
              <a:t>https://www.owasp.org/index.php/Cross-Site_Request_Forgery_%28CSRF%29_Prevention_Cheat_Sheet</a:t>
            </a:r>
            <a:endParaRPr lang="en-US" sz="2000" noProof="0" dirty="0" smtClean="0"/>
          </a:p>
          <a:p>
            <a:pPr marL="457200" lvl="1" indent="0">
              <a:buNone/>
            </a:pPr>
            <a:r>
              <a:rPr lang="en-US" noProof="0" dirty="0" smtClean="0"/>
              <a:t>JSON Web Token</a:t>
            </a:r>
          </a:p>
          <a:p>
            <a:pPr marL="914400" lvl="2" indent="0">
              <a:buNone/>
            </a:pPr>
            <a:r>
              <a:rPr lang="en-US" noProof="0" dirty="0" smtClean="0">
                <a:hlinkClick r:id="rId6"/>
              </a:rPr>
              <a:t>https://jwt.io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			Thank you!</a:t>
            </a:r>
          </a:p>
          <a:p>
            <a:pPr marL="1371600" lvl="3" indent="0">
              <a:buNone/>
            </a:pPr>
            <a:endParaRPr lang="en-US" noProof="0" dirty="0" smtClean="0"/>
          </a:p>
          <a:p>
            <a:pPr marL="1371600" lvl="3" indent="0">
              <a:buNone/>
            </a:pPr>
            <a:endParaRPr lang="en-US" noProof="0" dirty="0" smtClean="0"/>
          </a:p>
          <a:p>
            <a:pPr marL="1371600" lvl="3" indent="0">
              <a:buNone/>
            </a:pPr>
            <a:endParaRPr lang="en-US" noProof="0" dirty="0" smtClean="0"/>
          </a:p>
          <a:p>
            <a:pPr marL="1371600" lvl="3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19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Outline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smtClean="0"/>
              <a:t>Single Page Application Security</a:t>
            </a:r>
          </a:p>
          <a:p>
            <a:r>
              <a:rPr lang="en-US" noProof="0" smtClean="0"/>
              <a:t>Token Based Authentication</a:t>
            </a:r>
          </a:p>
          <a:p>
            <a:pPr marL="457200" lvl="1" indent="0">
              <a:buNone/>
            </a:pPr>
            <a:r>
              <a:rPr lang="en-US" noProof="0" smtClean="0"/>
              <a:t>Client Tokens</a:t>
            </a:r>
          </a:p>
          <a:p>
            <a:pPr marL="457200" lvl="1" indent="0">
              <a:buNone/>
            </a:pPr>
            <a:r>
              <a:rPr lang="en-US" noProof="0" smtClean="0"/>
              <a:t>JSON Web Token format</a:t>
            </a:r>
          </a:p>
          <a:p>
            <a:r>
              <a:rPr lang="en-US" noProof="0" smtClean="0"/>
              <a:t>Web Application Security 101</a:t>
            </a:r>
          </a:p>
          <a:p>
            <a:pPr marL="457200" lvl="1" indent="0">
              <a:buNone/>
            </a:pPr>
            <a:r>
              <a:rPr lang="en-US" noProof="0" smtClean="0"/>
              <a:t>Cross-site scripting</a:t>
            </a:r>
          </a:p>
          <a:p>
            <a:pPr marL="457200" lvl="1" indent="0">
              <a:buNone/>
            </a:pPr>
            <a:r>
              <a:rPr lang="en-US" noProof="0" smtClean="0"/>
              <a:t>Cross-site request forgery -&gt;  Double submit cookie</a:t>
            </a:r>
          </a:p>
          <a:p>
            <a:r>
              <a:rPr lang="en-US" noProof="0" smtClean="0"/>
              <a:t>Implementation Challenges</a:t>
            </a:r>
          </a:p>
          <a:p>
            <a:pPr marL="457200" lvl="1" indent="0">
              <a:buNone/>
            </a:pPr>
            <a:r>
              <a:rPr lang="en-US" noProof="0" smtClean="0"/>
              <a:t>Who should be in charge of the authentication token – JS client or Browser? </a:t>
            </a:r>
          </a:p>
          <a:p>
            <a:pPr marL="457200" lvl="1" indent="0">
              <a:buNone/>
            </a:pPr>
            <a:r>
              <a:rPr lang="en-US" noProof="0" smtClean="0"/>
              <a:t>How to revoke issued tokens?</a:t>
            </a:r>
          </a:p>
          <a:p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75350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Single Page Application Security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0591" y="4025590"/>
            <a:ext cx="7886700" cy="2832410"/>
          </a:xfrm>
        </p:spPr>
        <p:txBody>
          <a:bodyPr>
            <a:normAutofit fontScale="92500"/>
          </a:bodyPr>
          <a:lstStyle/>
          <a:p>
            <a:r>
              <a:rPr lang="en-US" noProof="0" smtClean="0"/>
              <a:t>no sensitive information like keys on clients</a:t>
            </a:r>
          </a:p>
          <a:p>
            <a:r>
              <a:rPr lang="en-US" noProof="0" smtClean="0"/>
              <a:t>prevent malicious code from running in your application (Cross-site scripting – see upcoming slide)</a:t>
            </a:r>
          </a:p>
          <a:p>
            <a:r>
              <a:rPr lang="en-US" noProof="0" smtClean="0"/>
              <a:t>secure user credentials (Man-in-the-middle attacks)</a:t>
            </a:r>
          </a:p>
          <a:p>
            <a:r>
              <a:rPr lang="en-US" noProof="0" smtClean="0"/>
              <a:t>strive for consistent authorization, i.e. UI rendering based on same rules as used for API (Client Tokens)</a:t>
            </a:r>
            <a:endParaRPr lang="en-US" noProof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05415"/>
            <a:ext cx="7679009" cy="243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2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Client Tokens</a:t>
            </a:r>
            <a:endParaRPr lang="en-US" sz="2800" b="1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smtClean="0"/>
              <a:t>self-contained set of claims that assert an identity and a scope of access that can be shared (no silo)</a:t>
            </a:r>
          </a:p>
          <a:p>
            <a:pPr marL="914400" lvl="2" indent="0">
              <a:buNone/>
            </a:pPr>
            <a:r>
              <a:rPr lang="en-US" noProof="0" smtClean="0"/>
              <a:t>{</a:t>
            </a:r>
          </a:p>
          <a:p>
            <a:pPr marL="914400" lvl="2" indent="0">
              <a:buNone/>
            </a:pPr>
            <a:r>
              <a:rPr lang="en-US" noProof="0" smtClean="0"/>
              <a:t>  "subject": "</a:t>
            </a:r>
            <a:r>
              <a:rPr lang="en-US" noProof="0" err="1" smtClean="0"/>
              <a:t>jdoe</a:t>
            </a:r>
            <a:r>
              <a:rPr lang="en-US" noProof="0" smtClean="0"/>
              <a:t>",</a:t>
            </a:r>
          </a:p>
          <a:p>
            <a:pPr marL="914400" lvl="2" indent="0">
              <a:buNone/>
            </a:pPr>
            <a:r>
              <a:rPr lang="en-US" noProof="0" smtClean="0"/>
              <a:t>  "name": "John Doe",</a:t>
            </a:r>
          </a:p>
          <a:p>
            <a:pPr marL="914400" lvl="2" indent="0">
              <a:buNone/>
            </a:pPr>
            <a:r>
              <a:rPr lang="en-US" noProof="0" smtClean="0"/>
              <a:t>  "admin": true,</a:t>
            </a:r>
          </a:p>
          <a:p>
            <a:pPr marL="914400" lvl="2" indent="0">
              <a:buNone/>
            </a:pPr>
            <a:r>
              <a:rPr lang="en-US" noProof="0" smtClean="0"/>
              <a:t>  </a:t>
            </a:r>
            <a:r>
              <a:rPr lang="en-US" smtClean="0"/>
              <a:t>"expiration</a:t>
            </a:r>
            <a:r>
              <a:rPr lang="en-US" noProof="0" smtClean="0"/>
              <a:t>": 12-04-2016 23:55 UTC</a:t>
            </a:r>
          </a:p>
          <a:p>
            <a:pPr marL="914400" lvl="2" indent="0">
              <a:buNone/>
            </a:pPr>
            <a:r>
              <a:rPr lang="en-US" noProof="0" smtClean="0"/>
              <a:t>}</a:t>
            </a:r>
          </a:p>
          <a:p>
            <a:r>
              <a:rPr lang="en-US" noProof="0" smtClean="0"/>
              <a:t>signed and optionally encrypted</a:t>
            </a:r>
          </a:p>
          <a:p>
            <a:r>
              <a:rPr lang="en-US" noProof="0" smtClean="0"/>
              <a:t>flexible, e.g. extend with "issuer“ claim for verification, add application specific ACLs </a:t>
            </a:r>
          </a:p>
          <a:p>
            <a:r>
              <a:rPr lang="en-US" noProof="0" smtClean="0"/>
              <a:t>stateless (token revocation - see upcoming slide)</a:t>
            </a:r>
          </a:p>
          <a:p>
            <a:pPr marL="457200" lvl="1" indent="0">
              <a:buNone/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4602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JSON Web Token (JWT) format</a:t>
            </a:r>
            <a:endParaRPr lang="en-US" sz="2800" b="1" noProof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28650" y="5021948"/>
            <a:ext cx="7886700" cy="1534968"/>
          </a:xfrm>
        </p:spPr>
        <p:txBody>
          <a:bodyPr>
            <a:normAutofit fontScale="85000" lnSpcReduction="20000"/>
          </a:bodyPr>
          <a:lstStyle/>
          <a:p>
            <a:r>
              <a:rPr lang="en-US" noProof="0" smtClean="0"/>
              <a:t>de facto standard token format</a:t>
            </a:r>
          </a:p>
          <a:p>
            <a:r>
              <a:rPr lang="en-US" noProof="0" smtClean="0"/>
              <a:t>sign with strong key and always verify token</a:t>
            </a:r>
          </a:p>
          <a:p>
            <a:r>
              <a:rPr lang="en-US" noProof="0" smtClean="0"/>
              <a:t>encrypt for sensitive information (JSON Web Encryption)</a:t>
            </a:r>
          </a:p>
          <a:p>
            <a:r>
              <a:rPr lang="en-US" noProof="0" smtClean="0"/>
              <a:t>security considerations as for session identifiers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41" y="1242659"/>
            <a:ext cx="6824513" cy="37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8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Cross-site scripting (XSS)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smtClean="0"/>
              <a:t>attacker pushes malicious JS code into application</a:t>
            </a:r>
          </a:p>
          <a:p>
            <a:r>
              <a:rPr lang="en-US" noProof="0" smtClean="0"/>
              <a:t>canonical example: </a:t>
            </a:r>
            <a:r>
              <a:rPr lang="en-US"/>
              <a:t>script tag </a:t>
            </a:r>
            <a:r>
              <a:rPr lang="en-US" smtClean="0"/>
              <a:t>in user </a:t>
            </a:r>
            <a:r>
              <a:rPr lang="en-US" noProof="0" smtClean="0"/>
              <a:t>comment</a:t>
            </a:r>
          </a:p>
          <a:p>
            <a:r>
              <a:rPr lang="en-US" noProof="0" smtClean="0"/>
              <a:t>various categories like stored, reflected or DOM-based attacks</a:t>
            </a:r>
          </a:p>
          <a:p>
            <a:r>
              <a:rPr lang="en-US" noProof="0" smtClean="0"/>
              <a:t>OWASP - XSS Prevention Cheat Sheet</a:t>
            </a:r>
          </a:p>
          <a:p>
            <a:pPr lvl="1"/>
            <a:r>
              <a:rPr lang="en-US" noProof="0" smtClean="0"/>
              <a:t>always validate user input and escape everything</a:t>
            </a:r>
          </a:p>
          <a:p>
            <a:pPr lvl="1"/>
            <a:r>
              <a:rPr lang="en-US" noProof="0" smtClean="0"/>
              <a:t>be careful with dynamically loaded JSON, CSS, HTML templates,…</a:t>
            </a:r>
          </a:p>
          <a:p>
            <a:r>
              <a:rPr lang="en-US" noProof="0" smtClean="0"/>
              <a:t>Content Security Policy (CSP)</a:t>
            </a:r>
          </a:p>
          <a:p>
            <a:r>
              <a:rPr lang="en-US" noProof="0" smtClean="0"/>
              <a:t>3rd party JS libraries are still problematic, everything accessible by JS like tokens stored in web storage may be exposed -&gt; possible alternative: use cookie storage with </a:t>
            </a:r>
            <a:r>
              <a:rPr lang="en-US" noProof="0" err="1" smtClean="0"/>
              <a:t>HttpOnly</a:t>
            </a:r>
            <a:r>
              <a:rPr lang="en-US" noProof="0" smtClean="0"/>
              <a:t> flag for tokens</a:t>
            </a:r>
            <a:endParaRPr lang="en-US" noProof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524000" y="8551"/>
            <a:ext cx="1534074" cy="440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68203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3333"/>
                </a:solidFill>
                <a:latin typeface="Menlo"/>
              </a:rPr>
              <a:t>&lt;script&gt;alert('hi!');&lt;/script&gt;</a:t>
            </a:r>
            <a:r>
              <a:rPr lang="de-DE" altLang="de-DE" sz="1100"/>
              <a:t> </a:t>
            </a:r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5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Cross-site request forgery (CSRF)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noProof="0" smtClean="0"/>
              <a:t>browser automatically sends cookies set on a given domain with every request made to that domain (regardless of where those requests originated)</a:t>
            </a:r>
          </a:p>
          <a:p>
            <a:endParaRPr lang="en-US" noProof="0" smtClean="0"/>
          </a:p>
          <a:p>
            <a:endParaRPr lang="en-US" noProof="0" smtClean="0"/>
          </a:p>
          <a:p>
            <a:pPr marL="0" indent="0">
              <a:buNone/>
            </a:pPr>
            <a:endParaRPr lang="en-US" noProof="0" smtClean="0"/>
          </a:p>
          <a:p>
            <a:pPr marL="0" indent="0">
              <a:buNone/>
            </a:pPr>
            <a:endParaRPr lang="en-US" noProof="0" smtClean="0"/>
          </a:p>
          <a:p>
            <a:pPr marL="0" indent="0">
              <a:buNone/>
            </a:pPr>
            <a:endParaRPr lang="en-US" noProof="0" smtClean="0"/>
          </a:p>
          <a:p>
            <a:pPr marL="0" indent="0">
              <a:buNone/>
            </a:pPr>
            <a:endParaRPr lang="en-US" noProof="0" smtClean="0"/>
          </a:p>
          <a:p>
            <a:pPr marL="0" indent="0">
              <a:buNone/>
            </a:pPr>
            <a:endParaRPr lang="en-US" noProof="0" smtClean="0"/>
          </a:p>
          <a:p>
            <a:pPr marL="0" indent="0">
              <a:buNone/>
            </a:pPr>
            <a:endParaRPr lang="en-US" noProof="0" smtClean="0"/>
          </a:p>
          <a:p>
            <a:r>
              <a:rPr lang="en-US" noProof="0" smtClean="0"/>
              <a:t>OWASP - CSRF Prevention Cheat Sheet</a:t>
            </a:r>
          </a:p>
          <a:p>
            <a:pPr lvl="1"/>
            <a:r>
              <a:rPr lang="en-US" noProof="0" smtClean="0"/>
              <a:t>no side effects with HTTP GET</a:t>
            </a:r>
          </a:p>
          <a:p>
            <a:pPr lvl="1"/>
            <a:r>
              <a:rPr lang="en-US" noProof="0" smtClean="0"/>
              <a:t>use Double submit cookie with HTTP POST for SPAs</a:t>
            </a:r>
          </a:p>
          <a:p>
            <a:endParaRPr lang="en-US" noProof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62" y="2757476"/>
            <a:ext cx="5163808" cy="247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Double submit cookie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create random value during authentication process</a:t>
            </a:r>
          </a:p>
          <a:p>
            <a:r>
              <a:rPr lang="en-US" noProof="0" dirty="0" smtClean="0"/>
              <a:t>add this value as additional claim to the provided client token</a:t>
            </a:r>
          </a:p>
          <a:p>
            <a:pPr marL="914400" lvl="2" indent="0">
              <a:buNone/>
            </a:pPr>
            <a:r>
              <a:rPr lang="en-US" noProof="0" dirty="0" smtClean="0"/>
              <a:t>e.g. {</a:t>
            </a:r>
          </a:p>
          <a:p>
            <a:pPr marL="914400" lvl="2" indent="0">
              <a:buNone/>
            </a:pPr>
            <a:r>
              <a:rPr lang="en-US" noProof="0" dirty="0" smtClean="0"/>
              <a:t>  "subject": “</a:t>
            </a:r>
            <a:r>
              <a:rPr lang="en-US" noProof="0" dirty="0" err="1" smtClean="0"/>
              <a:t>jdoe</a:t>
            </a:r>
            <a:r>
              <a:rPr lang="en-US" noProof="0" dirty="0" smtClean="0"/>
              <a:t>",</a:t>
            </a:r>
          </a:p>
          <a:p>
            <a:pPr marL="914400" lvl="2" indent="0">
              <a:buNone/>
            </a:pPr>
            <a:r>
              <a:rPr lang="en-US" noProof="0" dirty="0" smtClean="0"/>
              <a:t>  "name": "John Doe",</a:t>
            </a:r>
          </a:p>
          <a:p>
            <a:pPr marL="914400" lvl="2" indent="0">
              <a:buNone/>
            </a:pPr>
            <a:r>
              <a:rPr lang="en-US" noProof="0" dirty="0" smtClean="0"/>
              <a:t>  "admin": true,</a:t>
            </a:r>
          </a:p>
          <a:p>
            <a:pPr marL="914400" lvl="2" indent="0">
              <a:buNone/>
            </a:pPr>
            <a:r>
              <a:rPr lang="en-US" noProof="0" dirty="0" smtClean="0"/>
              <a:t>  "expiration": 12-04-2016 23:55 UTC,</a:t>
            </a:r>
          </a:p>
          <a:p>
            <a:pPr marL="914400" lvl="2" indent="0">
              <a:buNone/>
            </a:pPr>
            <a:r>
              <a:rPr lang="en-US" noProof="0" dirty="0" smtClean="0"/>
              <a:t>  "</a:t>
            </a:r>
            <a:r>
              <a:rPr lang="en-US" noProof="0" dirty="0" err="1" smtClean="0"/>
              <a:t>xsrfToken</a:t>
            </a:r>
            <a:r>
              <a:rPr lang="en-US" noProof="0" dirty="0" smtClean="0"/>
              <a:t>": 63be08af-0264-47af-b2b9-6d56e8f6428a</a:t>
            </a:r>
          </a:p>
          <a:p>
            <a:pPr marL="914400" lvl="2" indent="0">
              <a:buNone/>
            </a:pPr>
            <a:r>
              <a:rPr lang="en-US" noProof="0" dirty="0" smtClean="0"/>
              <a:t>}</a:t>
            </a:r>
          </a:p>
          <a:p>
            <a:r>
              <a:rPr lang="en-US" noProof="0" dirty="0" smtClean="0"/>
              <a:t>put this value </a:t>
            </a:r>
            <a:r>
              <a:rPr lang="en-US" noProof="0" smtClean="0"/>
              <a:t>in further authentication </a:t>
            </a:r>
            <a:r>
              <a:rPr lang="en-US" noProof="0" dirty="0" smtClean="0"/>
              <a:t>cookie (with </a:t>
            </a:r>
            <a:r>
              <a:rPr lang="en-US" noProof="0" dirty="0" err="1" smtClean="0"/>
              <a:t>HttpOnly</a:t>
            </a:r>
            <a:r>
              <a:rPr lang="en-US" noProof="0" dirty="0" smtClean="0"/>
              <a:t> cookie flag set to false), so that JS client can read value and forward it with corresponding HTTP header in subsequent requests</a:t>
            </a:r>
          </a:p>
          <a:p>
            <a:r>
              <a:rPr lang="en-US" noProof="0" dirty="0" smtClean="0"/>
              <a:t>server side API code can compare client token claim with submitted HTTP header value during token verification (stateless!)</a:t>
            </a:r>
          </a:p>
          <a:p>
            <a:r>
              <a:rPr lang="en-US" noProof="0" dirty="0" smtClean="0"/>
              <a:t>protection based on same-origin policy for cookies - only JS code running on the origin domain can read this second cookie!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70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Request Flow Example</a:t>
            </a:r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33" y="1541104"/>
            <a:ext cx="8790012" cy="42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1100</Words>
  <Application>Microsoft Office PowerPoint</Application>
  <PresentationFormat>Bildschirmpräsentation (4:3)</PresentationFormat>
  <Paragraphs>157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Menlo</vt:lpstr>
      <vt:lpstr>Office Theme</vt:lpstr>
      <vt:lpstr>Securing Single Page Applications with Token Based Authentication</vt:lpstr>
      <vt:lpstr>Outline</vt:lpstr>
      <vt:lpstr>Single Page Application Security</vt:lpstr>
      <vt:lpstr>Client Tokens</vt:lpstr>
      <vt:lpstr>JSON Web Token (JWT) format</vt:lpstr>
      <vt:lpstr>Cross-site scripting (XSS)</vt:lpstr>
      <vt:lpstr>Cross-site request forgery (CSRF)</vt:lpstr>
      <vt:lpstr>Double submit cookie</vt:lpstr>
      <vt:lpstr>Request Flow Example</vt:lpstr>
      <vt:lpstr>Who is in charge of the token?</vt:lpstr>
      <vt:lpstr>How to revoke tokens?</vt:lpstr>
      <vt:lpstr>Recommendation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Single Page Applications with Token Based Authentication</dc:title>
  <dc:creator>Stefan Achtsnit</dc:creator>
  <cp:lastModifiedBy>Stefan Achtsnit</cp:lastModifiedBy>
  <cp:revision>5</cp:revision>
  <dcterms:created xsi:type="dcterms:W3CDTF">2016-04-07T11:49:52Z</dcterms:created>
  <dcterms:modified xsi:type="dcterms:W3CDTF">2016-04-14T03:26:07Z</dcterms:modified>
</cp:coreProperties>
</file>