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87" r:id="rId9"/>
    <p:sldId id="263" r:id="rId10"/>
    <p:sldId id="292" r:id="rId11"/>
    <p:sldId id="264" r:id="rId12"/>
    <p:sldId id="288" r:id="rId13"/>
    <p:sldId id="265" r:id="rId14"/>
  </p:sldIdLst>
  <p:sldSz cx="9144000" cy="5143500"/>
  <p:notesSz cx="6858000" cy="9144000"/>
  <p:embeddedFontLst>
    <p:embeddedFont>
      <p:font typeface="Nixie One" panose="02000503080000020004"/>
      <p:regular r:id="rId18"/>
    </p:embeddedFont>
    <p:embeddedFont>
      <p:font typeface="Helvetica Neue" panose="020B0604020202020204"/>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35f391192_05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35f391192_04: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g35f391192_029: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p: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3606f1c2d_30: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35f391192_017: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35f391192_0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35f391192_045: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spTree>
      <p:nvGrpSpPr>
        <p:cNvPr id="9"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2" name="Google Shape;12;p2"/>
          <p:cNvSpPr txBox="1"/>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48"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51" name="Google Shape;51;p3"/>
          <p:cNvSpPr txBox="1"/>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88" name="Shape 88"/>
        <p:cNvGrpSpPr/>
        <p:nvPr/>
      </p:nvGrpSpPr>
      <p:grpSpPr>
        <a:xfrm>
          <a:off x="0" y="0"/>
          <a:ext cx="0" cy="0"/>
          <a:chOff x="0" y="0"/>
          <a:chExt cx="0" cy="0"/>
        </a:xfrm>
      </p:grpSpPr>
      <p:sp>
        <p:nvSpPr>
          <p:cNvPr id="89" name="Google Shape;89;p4"/>
          <p:cNvSpPr/>
          <p:nvPr/>
        </p:nvSpPr>
        <p:spPr>
          <a:xfrm rot="10800000" flipH="1">
            <a:off x="-94969" y="619169"/>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0" name="Google Shape;90;p4"/>
          <p:cNvSpPr/>
          <p:nvPr/>
        </p:nvSpPr>
        <p:spPr>
          <a:xfrm rot="5400000">
            <a:off x="499599" y="1905237"/>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91" name="Google Shape;91;p4"/>
          <p:cNvSpPr txBox="1"/>
          <p:nvPr>
            <p:ph type="body" idx="1"/>
          </p:nvPr>
        </p:nvSpPr>
        <p:spPr>
          <a:xfrm>
            <a:off x="2051200" y="2085600"/>
            <a:ext cx="6282300" cy="819900"/>
          </a:xfrm>
          <a:prstGeom prst="rect">
            <a:avLst/>
          </a:prstGeom>
        </p:spPr>
        <p:txBody>
          <a:bodyPr spcFirstLastPara="1" wrap="square" lIns="91425" tIns="91425" rIns="91425" bIns="91425" anchor="ctr" anchorCtr="0">
            <a:noAutofit/>
          </a:bodyPr>
          <a:lstStyle>
            <a:lvl1pPr marL="457200" lvl="0" indent="-381000" rtl="0">
              <a:spcBef>
                <a:spcPts val="60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1pPr>
            <a:lvl2pPr marL="914400" lvl="1"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2pPr>
            <a:lvl3pPr marL="1371600" lvl="2"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3pPr>
            <a:lvl4pPr marL="1828800" lvl="3"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4pPr>
            <a:lvl5pPr marL="2286000" lvl="4"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5pPr>
            <a:lvl6pPr marL="2743200" lvl="5"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6pPr>
            <a:lvl7pPr marL="3200400" lvl="6"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7pPr>
            <a:lvl8pPr marL="3657600" lvl="7" indent="-381000" rtl="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8pPr>
            <a:lvl9pPr marL="4114800" lvl="8" indent="-381000">
              <a:spcBef>
                <a:spcPts val="0"/>
              </a:spcBef>
              <a:spcAft>
                <a:spcPts val="0"/>
              </a:spcAft>
              <a:buSzPts val="2400"/>
              <a:buFont typeface="Nixie One" panose="02000503080000020004"/>
              <a:buChar char="■"/>
              <a:defRPr sz="2400">
                <a:latin typeface="Nixie One" panose="02000503080000020004"/>
                <a:ea typeface="Nixie One" panose="02000503080000020004"/>
                <a:cs typeface="Nixie One" panose="02000503080000020004"/>
                <a:sym typeface="Nixie One" panose="02000503080000020004"/>
              </a:defRPr>
            </a:lvl9pPr>
          </a:lstStyle>
          <a:p/>
        </p:txBody>
      </p:sp>
      <p:sp>
        <p:nvSpPr>
          <p:cNvPr id="92" name="Google Shape;92;p4"/>
          <p:cNvSpPr/>
          <p:nvPr/>
        </p:nvSpPr>
        <p:spPr>
          <a:xfrm rot="10800000" flipH="1">
            <a:off x="-123826" y="28115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4"/>
          <p:cNvSpPr/>
          <p:nvPr/>
        </p:nvSpPr>
        <p:spPr>
          <a:xfrm rot="10800000" flipH="1">
            <a:off x="638175" y="31927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4"/>
          <p:cNvSpPr/>
          <p:nvPr/>
        </p:nvSpPr>
        <p:spPr>
          <a:xfrm rot="10800000" flipH="1">
            <a:off x="752474" y="120180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4"/>
          <p:cNvSpPr/>
          <p:nvPr/>
        </p:nvSpPr>
        <p:spPr>
          <a:xfrm rot="10800000" flipH="1">
            <a:off x="657225" y="438017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4"/>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9" name="Google Shape;99;p4"/>
          <p:cNvSpPr/>
          <p:nvPr/>
        </p:nvSpPr>
        <p:spPr>
          <a:xfrm>
            <a:off x="203100" y="30227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4"/>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4"/>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4" name="Google Shape;114;p4"/>
          <p:cNvSpPr/>
          <p:nvPr/>
        </p:nvSpPr>
        <p:spPr>
          <a:xfrm rot="10800000" flipH="1">
            <a:off x="542924" y="36121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4"/>
          <p:cNvSpPr/>
          <p:nvPr/>
        </p:nvSpPr>
        <p:spPr>
          <a:xfrm rot="10800000" flipH="1">
            <a:off x="729000" y="424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4"/>
          <p:cNvSpPr/>
          <p:nvPr/>
        </p:nvSpPr>
        <p:spPr>
          <a:xfrm rot="10800000" flipH="1">
            <a:off x="-115052" y="3996025"/>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4"/>
          <p:cNvSpPr/>
          <p:nvPr/>
        </p:nvSpPr>
        <p:spPr>
          <a:xfrm rot="10800000" flipH="1">
            <a:off x="411200" y="2586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4"/>
          <p:cNvSpPr/>
          <p:nvPr/>
        </p:nvSpPr>
        <p:spPr>
          <a:xfrm>
            <a:off x="828838" y="38432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4"/>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6" name="Google Shape;126;p4"/>
          <p:cNvSpPr/>
          <p:nvPr/>
        </p:nvSpPr>
        <p:spPr>
          <a:xfrm>
            <a:off x="144926" y="4214500"/>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txBox="1"/>
          <p:nvPr/>
        </p:nvSpPr>
        <p:spPr>
          <a:xfrm>
            <a:off x="94000" y="1929581"/>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0">
                <a:solidFill>
                  <a:srgbClr val="FFFFFF"/>
                </a:solidFill>
                <a:latin typeface="Nixie One" panose="02000503080000020004"/>
                <a:ea typeface="Nixie One" panose="02000503080000020004"/>
                <a:cs typeface="Nixie One" panose="02000503080000020004"/>
                <a:sym typeface="Nixie One" panose="02000503080000020004"/>
              </a:rPr>
              <a:t>“</a:t>
            </a:r>
            <a:endParaRPr sz="12000">
              <a:solidFill>
                <a:srgbClr val="FFFFFF"/>
              </a:solidFill>
              <a:latin typeface="Nixie One" panose="02000503080000020004"/>
              <a:ea typeface="Nixie One" panose="02000503080000020004"/>
              <a:cs typeface="Nixie One" panose="02000503080000020004"/>
              <a:sym typeface="Nixie One" panose="02000503080000020004"/>
            </a:endParaRPr>
          </a:p>
        </p:txBody>
      </p:sp>
      <p:sp>
        <p:nvSpPr>
          <p:cNvPr id="128" name="Google Shape;128;p4"/>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atin typeface="Nixie One" panose="02000503080000020004"/>
                <a:ea typeface="Nixie One" panose="02000503080000020004"/>
                <a:cs typeface="Nixie One" panose="02000503080000020004"/>
                <a:sym typeface="Nixie One" panose="02000503080000020004"/>
              </a:defRPr>
            </a:lvl1pPr>
            <a:lvl2pPr lvl="1">
              <a:buNone/>
              <a:defRPr>
                <a:latin typeface="Nixie One" panose="02000503080000020004"/>
                <a:ea typeface="Nixie One" panose="02000503080000020004"/>
                <a:cs typeface="Nixie One" panose="02000503080000020004"/>
                <a:sym typeface="Nixie One" panose="02000503080000020004"/>
              </a:defRPr>
            </a:lvl2pPr>
            <a:lvl3pPr lvl="2">
              <a:buNone/>
              <a:defRPr>
                <a:latin typeface="Nixie One" panose="02000503080000020004"/>
                <a:ea typeface="Nixie One" panose="02000503080000020004"/>
                <a:cs typeface="Nixie One" panose="02000503080000020004"/>
                <a:sym typeface="Nixie One" panose="02000503080000020004"/>
              </a:defRPr>
            </a:lvl3pPr>
            <a:lvl4pPr lvl="3">
              <a:buNone/>
              <a:defRPr>
                <a:latin typeface="Nixie One" panose="02000503080000020004"/>
                <a:ea typeface="Nixie One" panose="02000503080000020004"/>
                <a:cs typeface="Nixie One" panose="02000503080000020004"/>
                <a:sym typeface="Nixie One" panose="02000503080000020004"/>
              </a:defRPr>
            </a:lvl4pPr>
            <a:lvl5pPr lvl="4">
              <a:buNone/>
              <a:defRPr>
                <a:latin typeface="Nixie One" panose="02000503080000020004"/>
                <a:ea typeface="Nixie One" panose="02000503080000020004"/>
                <a:cs typeface="Nixie One" panose="02000503080000020004"/>
                <a:sym typeface="Nixie One" panose="02000503080000020004"/>
              </a:defRPr>
            </a:lvl5pPr>
            <a:lvl6pPr lvl="5">
              <a:buNone/>
              <a:defRPr>
                <a:latin typeface="Nixie One" panose="02000503080000020004"/>
                <a:ea typeface="Nixie One" panose="02000503080000020004"/>
                <a:cs typeface="Nixie One" panose="02000503080000020004"/>
                <a:sym typeface="Nixie One" panose="02000503080000020004"/>
              </a:defRPr>
            </a:lvl6pPr>
            <a:lvl7pPr lvl="6">
              <a:buNone/>
              <a:defRPr>
                <a:latin typeface="Nixie One" panose="02000503080000020004"/>
                <a:ea typeface="Nixie One" panose="02000503080000020004"/>
                <a:cs typeface="Nixie One" panose="02000503080000020004"/>
                <a:sym typeface="Nixie One" panose="02000503080000020004"/>
              </a:defRPr>
            </a:lvl7pPr>
            <a:lvl8pPr lvl="7">
              <a:buNone/>
              <a:defRPr>
                <a:latin typeface="Nixie One" panose="02000503080000020004"/>
                <a:ea typeface="Nixie One" panose="02000503080000020004"/>
                <a:cs typeface="Nixie One" panose="02000503080000020004"/>
                <a:sym typeface="Nixie One" panose="02000503080000020004"/>
              </a:defRPr>
            </a:lvl8pPr>
            <a:lvl9pPr lvl="8">
              <a:buNone/>
              <a:defRPr>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29"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32" name="Google Shape;132;p5"/>
          <p:cNvSpPr txBox="1"/>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9" name="Google Shape;169;p5"/>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70" name="Shape 170"/>
        <p:cNvGrpSpPr/>
        <p:nvPr/>
      </p:nvGrpSpPr>
      <p:grpSpPr>
        <a:xfrm>
          <a:off x="0" y="0"/>
          <a:ext cx="0" cy="0"/>
          <a:chOff x="0" y="0"/>
          <a:chExt cx="0" cy="0"/>
        </a:xfrm>
      </p:grpSpPr>
      <p:sp>
        <p:nvSpPr>
          <p:cNvPr id="171" name="Google Shape;171;p6"/>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2" name="Google Shape;172;p6"/>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3" name="Google Shape;173;p6"/>
          <p:cNvSpPr txBox="1"/>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type="body" idx="1"/>
          </p:nvPr>
        </p:nvSpPr>
        <p:spPr>
          <a:xfrm>
            <a:off x="1734000"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75" name="Google Shape;175;p6"/>
          <p:cNvSpPr txBox="1"/>
          <p:nvPr>
            <p:ph type="body" idx="2"/>
          </p:nvPr>
        </p:nvSpPr>
        <p:spPr>
          <a:xfrm>
            <a:off x="4562088" y="2414450"/>
            <a:ext cx="2667300" cy="2663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76" name="Google Shape;176;p6"/>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6"/>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6"/>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3" name="Google Shape;183;p6"/>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6"/>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6"/>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6"/>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8" name="Google Shape;198;p6"/>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6"/>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6"/>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6"/>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6"/>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6"/>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6"/>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6"/>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6"/>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6"/>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 name="Google Shape;210;p6"/>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6"/>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14" name="Google Shape;214;p7"/>
          <p:cNvSpPr txBox="1"/>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16" name="Google Shape;216;p7"/>
          <p:cNvSpPr txBox="1"/>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17" name="Google Shape;217;p7"/>
          <p:cNvSpPr txBox="1"/>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 name="Google Shape;240;p7"/>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1" name="Shape 241"/>
        <p:cNvGrpSpPr/>
        <p:nvPr/>
      </p:nvGrpSpPr>
      <p:grpSpPr>
        <a:xfrm>
          <a:off x="0" y="0"/>
          <a:ext cx="0" cy="0"/>
          <a:chOff x="0" y="0"/>
          <a:chExt cx="0" cy="0"/>
        </a:xfrm>
      </p:grpSpPr>
      <p:sp>
        <p:nvSpPr>
          <p:cNvPr id="242" name="Google Shape;242;p8"/>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43" name="Google Shape;243;p8"/>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44" name="Google Shape;244;p8"/>
          <p:cNvSpPr txBox="1"/>
          <p:nvPr>
            <p:ph type="title"/>
          </p:nvPr>
        </p:nvSpPr>
        <p:spPr>
          <a:xfrm>
            <a:off x="1732700" y="821200"/>
            <a:ext cx="4944300" cy="6453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8"/>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8"/>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8"/>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 name="Google Shape;252;p8"/>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7" name="Google Shape;267;p8"/>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8"/>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8"/>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8"/>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8"/>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 name="Google Shape;279;p8"/>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8"/>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83" name="Google Shape;283;p9"/>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84" name="Google Shape;284;p9"/>
          <p:cNvSpPr txBox="1"/>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400"/>
              <a:buNone/>
              <a:defRPr/>
            </a:lvl1pPr>
          </a:lstStyle>
          <a:p/>
        </p:txBody>
      </p:sp>
      <p:sp>
        <p:nvSpPr>
          <p:cNvPr id="285" name="Google Shape;285;p9"/>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9"/>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9"/>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9"/>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2" name="Google Shape;292;p9"/>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9"/>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9"/>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9"/>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9"/>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9"/>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9"/>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9"/>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9"/>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9"/>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9"/>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7" name="Google Shape;307;p9"/>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9"/>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9"/>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9"/>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9"/>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9" name="Google Shape;319;p9"/>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9"/>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2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3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0"/>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E293C"/>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1pPr>
            <a:lvl2pPr lvl="1">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2pPr>
            <a:lvl3pPr lvl="2">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3pPr>
            <a:lvl4pPr lvl="3">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4pPr>
            <a:lvl5pPr lvl="4">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5pPr>
            <a:lvl6pPr lvl="5">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6pPr>
            <a:lvl7pPr lvl="6">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7pPr>
            <a:lvl8pPr lvl="7">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8pPr>
            <a:lvl9pPr lvl="8">
              <a:spcBef>
                <a:spcPts val="0"/>
              </a:spcBef>
              <a:spcAft>
                <a:spcPts val="0"/>
              </a:spcAft>
              <a:buClr>
                <a:srgbClr val="19BBD5"/>
              </a:buClr>
              <a:buSzPts val="4000"/>
              <a:buFont typeface="Nixie One" panose="02000503080000020004"/>
              <a:buNone/>
              <a:defRPr sz="4000">
                <a:solidFill>
                  <a:srgbClr val="19BBD5"/>
                </a:solidFill>
                <a:latin typeface="Nixie One" panose="02000503080000020004"/>
                <a:ea typeface="Nixie One" panose="02000503080000020004"/>
                <a:cs typeface="Nixie One" panose="02000503080000020004"/>
                <a:sym typeface="Nixie One" panose="02000503080000020004"/>
              </a:defRPr>
            </a:lvl9pPr>
          </a:lstStyle>
          <a:p/>
        </p:txBody>
      </p:sp>
      <p:sp>
        <p:nvSpPr>
          <p:cNvPr id="7" name="Google Shape;7;p1"/>
          <p:cNvSpPr txBox="1"/>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panose="02000503080000020004"/>
                <a:ea typeface="Nixie One" panose="02000503080000020004"/>
                <a:cs typeface="Nixie One" panose="02000503080000020004"/>
                <a:sym typeface="Nixie One" panose="02000503080000020004"/>
              </a:defRPr>
            </a:lvl1pPr>
            <a:lvl2pPr lvl="1">
              <a:buNone/>
              <a:defRPr sz="1200">
                <a:solidFill>
                  <a:srgbClr val="19BBD5"/>
                </a:solidFill>
                <a:latin typeface="Nixie One" panose="02000503080000020004"/>
                <a:ea typeface="Nixie One" panose="02000503080000020004"/>
                <a:cs typeface="Nixie One" panose="02000503080000020004"/>
                <a:sym typeface="Nixie One" panose="02000503080000020004"/>
              </a:defRPr>
            </a:lvl2pPr>
            <a:lvl3pPr lvl="2">
              <a:buNone/>
              <a:defRPr sz="1200">
                <a:solidFill>
                  <a:srgbClr val="19BBD5"/>
                </a:solidFill>
                <a:latin typeface="Nixie One" panose="02000503080000020004"/>
                <a:ea typeface="Nixie One" panose="02000503080000020004"/>
                <a:cs typeface="Nixie One" panose="02000503080000020004"/>
                <a:sym typeface="Nixie One" panose="02000503080000020004"/>
              </a:defRPr>
            </a:lvl3pPr>
            <a:lvl4pPr lvl="3">
              <a:buNone/>
              <a:defRPr sz="1200">
                <a:solidFill>
                  <a:srgbClr val="19BBD5"/>
                </a:solidFill>
                <a:latin typeface="Nixie One" panose="02000503080000020004"/>
                <a:ea typeface="Nixie One" panose="02000503080000020004"/>
                <a:cs typeface="Nixie One" panose="02000503080000020004"/>
                <a:sym typeface="Nixie One" panose="02000503080000020004"/>
              </a:defRPr>
            </a:lvl4pPr>
            <a:lvl5pPr lvl="4">
              <a:buNone/>
              <a:defRPr sz="1200">
                <a:solidFill>
                  <a:srgbClr val="19BBD5"/>
                </a:solidFill>
                <a:latin typeface="Nixie One" panose="02000503080000020004"/>
                <a:ea typeface="Nixie One" panose="02000503080000020004"/>
                <a:cs typeface="Nixie One" panose="02000503080000020004"/>
                <a:sym typeface="Nixie One" panose="02000503080000020004"/>
              </a:defRPr>
            </a:lvl5pPr>
            <a:lvl6pPr lvl="5">
              <a:buNone/>
              <a:defRPr sz="1200">
                <a:solidFill>
                  <a:srgbClr val="19BBD5"/>
                </a:solidFill>
                <a:latin typeface="Nixie One" panose="02000503080000020004"/>
                <a:ea typeface="Nixie One" panose="02000503080000020004"/>
                <a:cs typeface="Nixie One" panose="02000503080000020004"/>
                <a:sym typeface="Nixie One" panose="02000503080000020004"/>
              </a:defRPr>
            </a:lvl6pPr>
            <a:lvl7pPr lvl="6">
              <a:buNone/>
              <a:defRPr sz="1200">
                <a:solidFill>
                  <a:srgbClr val="19BBD5"/>
                </a:solidFill>
                <a:latin typeface="Nixie One" panose="02000503080000020004"/>
                <a:ea typeface="Nixie One" panose="02000503080000020004"/>
                <a:cs typeface="Nixie One" panose="02000503080000020004"/>
                <a:sym typeface="Nixie One" panose="02000503080000020004"/>
              </a:defRPr>
            </a:lvl7pPr>
            <a:lvl8pPr lvl="7">
              <a:buNone/>
              <a:defRPr sz="1200">
                <a:solidFill>
                  <a:srgbClr val="19BBD5"/>
                </a:solidFill>
                <a:latin typeface="Nixie One" panose="02000503080000020004"/>
                <a:ea typeface="Nixie One" panose="02000503080000020004"/>
                <a:cs typeface="Nixie One" panose="02000503080000020004"/>
                <a:sym typeface="Nixie One" panose="02000503080000020004"/>
              </a:defRPr>
            </a:lvl8pPr>
            <a:lvl9pPr lvl="8">
              <a:buNone/>
              <a:defRPr sz="1200">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0.jpeg"/><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654175" y="1737190"/>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a:t>Convolutional Neural Network based Image</a:t>
            </a:r>
            <a:r>
              <a:rPr lang="en-IN" altLang="en-GB" sz="2800" b="1"/>
              <a:t>/ Video</a:t>
            </a:r>
            <a:r>
              <a:rPr lang="en-GB" sz="2800" b="1"/>
              <a:t> Colorization using OpenCV</a:t>
            </a:r>
            <a:endParaRPr lang="en-GB" sz="2800" b="1"/>
          </a:p>
        </p:txBody>
      </p:sp>
      <p:pic>
        <p:nvPicPr>
          <p:cNvPr id="1" name="Picture 0" descr="kiit (1)"/>
          <p:cNvPicPr>
            <a:picLocks noChangeAspect="1"/>
          </p:cNvPicPr>
          <p:nvPr/>
        </p:nvPicPr>
        <p:blipFill>
          <a:blip r:embed="rId1"/>
          <a:stretch>
            <a:fillRect/>
          </a:stretch>
        </p:blipFill>
        <p:spPr>
          <a:xfrm>
            <a:off x="101600" y="57150"/>
            <a:ext cx="2456180" cy="1789430"/>
          </a:xfrm>
          <a:prstGeom prst="rect">
            <a:avLst/>
          </a:prstGeom>
        </p:spPr>
      </p:pic>
      <p:sp>
        <p:nvSpPr>
          <p:cNvPr id="3" name="Text Box 2"/>
          <p:cNvSpPr txBox="1"/>
          <p:nvPr/>
        </p:nvSpPr>
        <p:spPr>
          <a:xfrm>
            <a:off x="5747385" y="3660140"/>
            <a:ext cx="3330575" cy="1383665"/>
          </a:xfrm>
          <a:prstGeom prst="rect">
            <a:avLst/>
          </a:prstGeom>
          <a:noFill/>
        </p:spPr>
        <p:txBody>
          <a:bodyPr wrap="square" rtlCol="0">
            <a:spAutoFit/>
          </a:bodyPr>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Prepared by:</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Amrit Ghosh (1729009)</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Arpan Roy Chowdhury(1729016)</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Avirupa Saha (1729021)</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Krishnendu Kundu (1729030)</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a:p>
            <a:r>
              <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rPr>
              <a:t>Ritwik Das (1729054)</a:t>
            </a:r>
            <a:endParaRPr lang="en-IN" altLang="en-US">
              <a:ln w="13462">
                <a:solidFill>
                  <a:schemeClr val="tx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Text Box 1"/>
          <p:cNvSpPr txBox="1"/>
          <p:nvPr/>
        </p:nvSpPr>
        <p:spPr>
          <a:xfrm>
            <a:off x="1940560" y="3261360"/>
            <a:ext cx="5771515" cy="398780"/>
          </a:xfrm>
          <a:prstGeom prst="rect">
            <a:avLst/>
          </a:prstGeom>
          <a:noFill/>
        </p:spPr>
        <p:txBody>
          <a:bodyPr wrap="square" rtlCol="0">
            <a:spAutoFit/>
          </a:bodyPr>
          <a:p>
            <a:r>
              <a:rPr lang="en-IN" altLang="en-US" sz="2000">
                <a:solidFill>
                  <a:schemeClr val="tx1"/>
                </a:solidFill>
              </a:rPr>
              <a:t>Under the guidance of : Prof. Rajdeep Chatterjee</a:t>
            </a:r>
            <a:endParaRPr lang="en-IN" altLang="en-US" sz="2000">
              <a:solidFill>
                <a:schemeClr val="tx1"/>
              </a:solidFil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1958760" y="3227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b="1"/>
              <a:t>Future Work</a:t>
            </a:r>
            <a:endParaRPr lang="en-IN" altLang="en-GB" b="1"/>
          </a:p>
        </p:txBody>
      </p:sp>
      <p:sp>
        <p:nvSpPr>
          <p:cNvPr id="407" name="Google Shape;407;p19"/>
          <p:cNvSpPr txBox="1"/>
          <p:nvPr>
            <p:ph type="body" idx="1"/>
          </p:nvPr>
        </p:nvSpPr>
        <p:spPr>
          <a:xfrm>
            <a:off x="1797050" y="1427480"/>
            <a:ext cx="6658610" cy="2545080"/>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pPr>
            <a:r>
              <a:rPr lang="en-IN" altLang="en-GB"/>
              <a:t>The model accuracy can be improved if the classification layer model improves.</a:t>
            </a:r>
            <a:endParaRPr lang="en-IN" altLang="en-GB"/>
          </a:p>
          <a:p>
            <a:pPr marL="285750" lvl="0" indent="-285750" algn="l" rtl="0">
              <a:spcBef>
                <a:spcPts val="600"/>
              </a:spcBef>
              <a:spcAft>
                <a:spcPts val="0"/>
              </a:spcAft>
            </a:pPr>
            <a:endParaRPr lang="en-IN" altLang="en-GB"/>
          </a:p>
          <a:p>
            <a:pPr marL="285750" lvl="0" indent="-285750" algn="l" rtl="0">
              <a:spcBef>
                <a:spcPts val="600"/>
              </a:spcBef>
              <a:spcAft>
                <a:spcPts val="0"/>
              </a:spcAft>
            </a:pPr>
            <a:r>
              <a:rPr lang="en-IN" altLang="en-GB"/>
              <a:t>Sometimes it is becomming difficult to restore  same color to images which contains multiple different colors. </a:t>
            </a:r>
            <a:endParaRPr lang="en-IN" altLang="en-GB"/>
          </a:p>
          <a:p>
            <a:pPr marL="0" lvl="0" indent="0" algn="l" rtl="0">
              <a:spcBef>
                <a:spcPts val="600"/>
              </a:spcBef>
              <a:spcAft>
                <a:spcPts val="0"/>
              </a:spcAft>
              <a:buNone/>
            </a:pPr>
            <a:endParaRPr lang="en-IN" altLang="en-GB"/>
          </a:p>
          <a:p>
            <a:pPr marL="285750" lvl="0" indent="-285750" algn="l" rtl="0">
              <a:spcBef>
                <a:spcPts val="600"/>
              </a:spcBef>
              <a:spcAft>
                <a:spcPts val="0"/>
              </a:spcAft>
            </a:pPr>
            <a:r>
              <a:rPr lang="en-IN" altLang="en-GB"/>
              <a:t>The output which we got are more convincing images on nature themes. It is the case because the candidate colors for objects in nature are more well defined than some man-made objects.</a:t>
            </a:r>
            <a:endParaRPr lang="en-IN" altLang="en-GB"/>
          </a:p>
          <a:p>
            <a:pPr marL="0" lvl="0" indent="0" algn="l" rtl="0">
              <a:spcBef>
                <a:spcPts val="600"/>
              </a:spcBef>
              <a:spcAft>
                <a:spcPts val="0"/>
              </a:spcAft>
              <a:buNone/>
            </a:pPr>
            <a:endParaRPr lang="en-IN" altLang="en-GB"/>
          </a:p>
        </p:txBody>
      </p:sp>
      <p:sp>
        <p:nvSpPr>
          <p:cNvPr id="410" name="Google Shape;410;p19"/>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5" name="Google Shape;415;p20"/>
          <p:cNvSpPr txBox="1"/>
          <p:nvPr>
            <p:ph type="title" idx="4294967295"/>
          </p:nvPr>
        </p:nvSpPr>
        <p:spPr>
          <a:xfrm>
            <a:off x="1616710" y="1751965"/>
            <a:ext cx="6400800" cy="6451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4800" b="1"/>
              <a:t>THANK YOU</a:t>
            </a:r>
            <a:endParaRPr lang="en-IN" sz="4800" b="1"/>
          </a:p>
        </p:txBody>
      </p:sp>
      <p:sp>
        <p:nvSpPr>
          <p:cNvPr id="418" name="Google Shape;418;p20"/>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1732700" y="973600"/>
            <a:ext cx="57921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b="1"/>
              <a:t>Contents</a:t>
            </a:r>
            <a:endParaRPr lang="en-IN" altLang="en-GB" b="1"/>
          </a:p>
        </p:txBody>
      </p:sp>
      <p:sp>
        <p:nvSpPr>
          <p:cNvPr id="343" name="Google Shape;343;p12"/>
          <p:cNvSpPr txBox="1"/>
          <p:nvPr/>
        </p:nvSpPr>
        <p:spPr>
          <a:xfrm>
            <a:off x="1732915" y="1618615"/>
            <a:ext cx="3191510" cy="28524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altLang="en-GB" sz="1100" b="1">
                <a:solidFill>
                  <a:srgbClr val="00E1C6"/>
                </a:solidFill>
                <a:latin typeface="Muli"/>
                <a:ea typeface="Muli"/>
                <a:cs typeface="Muli"/>
                <a:sym typeface="Muli"/>
              </a:rPr>
              <a:t>01 Introduction</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02 CNN</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03 Colorization problem</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04 Architecture of the model</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05 Results</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07 Conclusion</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r>
              <a:rPr lang="en-IN" altLang="en-GB" sz="1100" b="1">
                <a:solidFill>
                  <a:srgbClr val="00E1C6"/>
                </a:solidFill>
                <a:latin typeface="Muli"/>
                <a:ea typeface="Muli"/>
                <a:cs typeface="Muli"/>
                <a:sym typeface="Muli"/>
              </a:rPr>
              <a:t>08 Future work</a:t>
            </a: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endParaRPr lang="en-IN" altLang="en-GB" sz="1100" b="1">
              <a:solidFill>
                <a:srgbClr val="00E1C6"/>
              </a:solidFill>
              <a:latin typeface="Muli"/>
              <a:ea typeface="Muli"/>
              <a:cs typeface="Muli"/>
              <a:sym typeface="Muli"/>
            </a:endParaRPr>
          </a:p>
          <a:p>
            <a:pPr marL="0" lvl="0" indent="0" algn="l" rtl="0">
              <a:spcBef>
                <a:spcPts val="600"/>
              </a:spcBef>
              <a:spcAft>
                <a:spcPts val="0"/>
              </a:spcAft>
              <a:buNone/>
            </a:pPr>
            <a:endParaRPr sz="1100">
              <a:solidFill>
                <a:srgbClr val="00E1C6"/>
              </a:solidFill>
              <a:latin typeface="Muli"/>
              <a:ea typeface="Muli"/>
              <a:cs typeface="Muli"/>
              <a:sym typeface="Muli"/>
            </a:endParaRPr>
          </a:p>
          <a:p>
            <a:pPr marL="0" lvl="0" indent="0" algn="l" rtl="0">
              <a:spcBef>
                <a:spcPts val="600"/>
              </a:spcBef>
              <a:spcAft>
                <a:spcPts val="0"/>
              </a:spcAft>
              <a:buClr>
                <a:schemeClr val="dk1"/>
              </a:buClr>
              <a:buSzPts val="1100"/>
              <a:buFont typeface="Arial" panose="020B0604020202020204"/>
              <a:buNone/>
            </a:pPr>
            <a:endParaRPr sz="1100">
              <a:solidFill>
                <a:srgbClr val="C6DAEC"/>
              </a:solidFill>
              <a:latin typeface="Muli"/>
              <a:ea typeface="Muli"/>
              <a:cs typeface="Muli"/>
              <a:sym typeface="Muli"/>
            </a:endParaRPr>
          </a:p>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13"/>
          <p:cNvSpPr txBox="1"/>
          <p:nvPr>
            <p:ph type="ctrTitle" idx="4294967295"/>
          </p:nvPr>
        </p:nvSpPr>
        <p:spPr>
          <a:xfrm>
            <a:off x="2976880" y="-33655"/>
            <a:ext cx="4561840" cy="7118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400" b="1"/>
              <a:t>Introduction</a:t>
            </a:r>
            <a:endParaRPr lang="en-IN" sz="2400" b="1"/>
          </a:p>
        </p:txBody>
      </p:sp>
      <p:sp>
        <p:nvSpPr>
          <p:cNvPr id="352" name="Google Shape;352;p13"/>
          <p:cNvSpPr txBox="1"/>
          <p:nvPr>
            <p:ph type="body" idx="4294967295"/>
          </p:nvPr>
        </p:nvSpPr>
        <p:spPr>
          <a:xfrm>
            <a:off x="2889250" y="758825"/>
            <a:ext cx="6075045" cy="2652395"/>
          </a:xfrm>
          <a:prstGeom prst="rect">
            <a:avLst/>
          </a:prstGeom>
        </p:spPr>
        <p:txBody>
          <a:bodyPr spcFirstLastPara="1" wrap="square" lIns="91425" tIns="91425" rIns="91425" bIns="91425" anchor="t" anchorCtr="0">
            <a:noAutofit/>
          </a:bodyPr>
          <a:lstStyle/>
          <a:p>
            <a:pPr marL="285750" lvl="0" indent="-285750" algn="l" rtl="0">
              <a:spcBef>
                <a:spcPts val="600"/>
              </a:spcBef>
              <a:spcAft>
                <a:spcPts val="0"/>
              </a:spcAft>
            </a:pPr>
            <a:r>
              <a:rPr lang="en-GB"/>
              <a:t>Colorizing black and white films is a very old idea dating back to 1902. For decades many movie creators opposed the idea of colorizing their black and white movies</a:t>
            </a:r>
            <a:r>
              <a:rPr lang="en-IN" altLang="en-GB"/>
              <a:t>.</a:t>
            </a:r>
            <a:r>
              <a:rPr lang="en-GB"/>
              <a:t>Today it is accepted as an enhancement to the art form.</a:t>
            </a:r>
            <a:endParaRPr lang="en-GB"/>
          </a:p>
          <a:p>
            <a:pPr marL="285750" lvl="0" indent="-285750" algn="l" rtl="0">
              <a:spcBef>
                <a:spcPts val="600"/>
              </a:spcBef>
              <a:spcAft>
                <a:spcPts val="0"/>
              </a:spcAft>
            </a:pPr>
            <a:endParaRPr lang="en-GB"/>
          </a:p>
          <a:p>
            <a:pPr marL="285750" lvl="0" indent="-285750" algn="l" rtl="0">
              <a:spcBef>
                <a:spcPts val="600"/>
              </a:spcBef>
              <a:spcAft>
                <a:spcPts val="0"/>
              </a:spcAft>
            </a:pPr>
            <a:r>
              <a:rPr lang="en-GB"/>
              <a:t>Image colorization is the process of taking an input grayscale (black and white) image and then producing an output colorized image that represents the semantic colors and tones of the input</a:t>
            </a:r>
            <a:r>
              <a:rPr lang="en-IN" altLang="en-GB"/>
              <a:t>.</a:t>
            </a:r>
            <a:endParaRPr lang="en-IN" altLang="en-GB"/>
          </a:p>
          <a:p>
            <a:pPr marL="285750" lvl="0" indent="-285750" algn="l" rtl="0">
              <a:spcBef>
                <a:spcPts val="600"/>
              </a:spcBef>
              <a:spcAft>
                <a:spcPts val="0"/>
              </a:spcAft>
            </a:pPr>
            <a:endParaRPr lang="en-IN" altLang="en-GB"/>
          </a:p>
          <a:p>
            <a:pPr marL="285750" lvl="0" indent="-285750" algn="l" rtl="0">
              <a:spcBef>
                <a:spcPts val="600"/>
              </a:spcBef>
              <a:spcAft>
                <a:spcPts val="0"/>
              </a:spcAft>
            </a:pPr>
            <a:r>
              <a:rPr lang="en-IN" altLang="en-GB"/>
              <a:t>Previous methods for image colorization either:</a:t>
            </a:r>
            <a:endParaRPr lang="en-IN" altLang="en-GB"/>
          </a:p>
          <a:p>
            <a:pPr marL="285750" lvl="0" indent="-285750" algn="l" rtl="0">
              <a:spcBef>
                <a:spcPts val="600"/>
              </a:spcBef>
              <a:spcAft>
                <a:spcPts val="0"/>
              </a:spcAft>
            </a:pPr>
            <a:endParaRPr lang="en-IN" altLang="en-GB"/>
          </a:p>
          <a:p>
            <a:pPr marL="285750" lvl="0" indent="-285750" algn="l" rtl="0">
              <a:spcBef>
                <a:spcPts val="600"/>
              </a:spcBef>
              <a:spcAft>
                <a:spcPts val="0"/>
              </a:spcAft>
            </a:pPr>
            <a:r>
              <a:rPr lang="en-IN" altLang="en-GB"/>
              <a:t>Relied on significant human interaction and annotation</a:t>
            </a:r>
            <a:endParaRPr lang="en-IN" altLang="en-GB"/>
          </a:p>
          <a:p>
            <a:pPr marL="285750" lvl="0" indent="-285750" algn="l" rtl="0">
              <a:spcBef>
                <a:spcPts val="600"/>
              </a:spcBef>
              <a:spcAft>
                <a:spcPts val="0"/>
              </a:spcAft>
            </a:pPr>
            <a:r>
              <a:rPr lang="en-IN" altLang="en-GB"/>
              <a:t>Produced desaturated colorization</a:t>
            </a:r>
            <a:endParaRPr lang="en-IN" altLang="en-GB"/>
          </a:p>
        </p:txBody>
      </p:sp>
      <p:pic>
        <p:nvPicPr>
          <p:cNvPr id="353" name="Google Shape;353;p13" descr="C:\Users\KIIT\Downloads\BW2Color-master\BW2Color-master\images\sunflower.jpgsunflower"/>
          <p:cNvPicPr preferRelativeResize="0"/>
          <p:nvPr/>
        </p:nvPicPr>
        <p:blipFill rotWithShape="1">
          <a:blip r:embed="rId1"/>
          <a:srcRect l="-1079" t="-1520" r="607" b="-3324"/>
          <a:stretch>
            <a:fillRect/>
          </a:stretch>
        </p:blipFill>
        <p:spPr>
          <a:xfrm>
            <a:off x="916940" y="622300"/>
            <a:ext cx="1972310" cy="2006600"/>
          </a:xfrm>
          <a:prstGeom prst="hexagon">
            <a:avLst>
              <a:gd name="adj" fmla="val 28393"/>
              <a:gd name="vf" fmla="val 115470"/>
            </a:avLst>
          </a:prstGeom>
          <a:noFill/>
          <a:ln>
            <a:noFill/>
          </a:ln>
        </p:spPr>
      </p:pic>
      <p:sp>
        <p:nvSpPr>
          <p:cNvPr id="354" name="Google Shape;354;p13"/>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sp>
        <p:nvSpPr>
          <p:cNvPr id="359" name="Google Shape;359;p14"/>
          <p:cNvSpPr txBox="1"/>
          <p:nvPr>
            <p:ph type="ctrTitle"/>
          </p:nvPr>
        </p:nvSpPr>
        <p:spPr>
          <a:xfrm>
            <a:off x="1968500" y="306070"/>
            <a:ext cx="7091680" cy="11595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2800" b="1"/>
              <a:t>Convolutional Neural Network</a:t>
            </a:r>
            <a:endParaRPr lang="en-IN" altLang="en-GB" sz="2800" b="1"/>
          </a:p>
        </p:txBody>
      </p:sp>
      <p:sp>
        <p:nvSpPr>
          <p:cNvPr id="360" name="Google Shape;360;p14"/>
          <p:cNvSpPr txBox="1"/>
          <p:nvPr>
            <p:ph type="subTitle" idx="1"/>
          </p:nvPr>
        </p:nvSpPr>
        <p:spPr>
          <a:xfrm>
            <a:off x="2593340" y="1521460"/>
            <a:ext cx="6405880" cy="1743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Convolutional Neural Network (ConvNet/CNN)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a:t>
            </a:r>
            <a:endParaRPr lang="en-GB"/>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800" b="1">
                <a:solidFill>
                  <a:srgbClr val="FFFFFF"/>
                </a:solidFill>
                <a:latin typeface="Nixie One" panose="02000503080000020004"/>
                <a:ea typeface="Nixie One" panose="02000503080000020004"/>
                <a:cs typeface="Nixie One" panose="02000503080000020004"/>
                <a:sym typeface="Nixie One" panose="02000503080000020004"/>
              </a:rPr>
              <a:t>1</a:t>
            </a:r>
            <a:endParaRPr b="1">
              <a:solidFill>
                <a:srgbClr val="FFFFFF"/>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16"/>
          <p:cNvSpPr txBox="1"/>
          <p:nvPr>
            <p:ph type="title"/>
          </p:nvPr>
        </p:nvSpPr>
        <p:spPr>
          <a:xfrm>
            <a:off x="2306320" y="217170"/>
            <a:ext cx="5843270" cy="6451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3200" b="1"/>
              <a:t>Colorization Problem</a:t>
            </a:r>
            <a:endParaRPr lang="en-IN" altLang="en-GB" sz="3200" b="1"/>
          </a:p>
        </p:txBody>
      </p:sp>
      <p:sp>
        <p:nvSpPr>
          <p:cNvPr id="373" name="Google Shape;373;p16"/>
          <p:cNvSpPr txBox="1"/>
          <p:nvPr>
            <p:ph type="body" idx="1"/>
          </p:nvPr>
        </p:nvSpPr>
        <p:spPr>
          <a:xfrm>
            <a:off x="1062355" y="999490"/>
            <a:ext cx="8473440" cy="201041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IN" altLang="en-GB"/>
              <a:t>Unlike the RGB color space the CIE Lab color space has color information encoded only in the a (green-red component) and b (blue-yellow component) channels. The L (lightness) channel encodes intensity information only.</a:t>
            </a:r>
            <a:endParaRPr lang="en-IN" altLang="en-GB"/>
          </a:p>
          <a:p>
            <a:pPr marL="457200" lvl="0" indent="-317500" algn="l" rtl="0">
              <a:spcBef>
                <a:spcPts val="600"/>
              </a:spcBef>
              <a:spcAft>
                <a:spcPts val="0"/>
              </a:spcAft>
              <a:buSzPts val="1400"/>
              <a:buChar char="◇"/>
            </a:pPr>
            <a:endParaRPr lang="en-IN" altLang="en-GB"/>
          </a:p>
          <a:p>
            <a:pPr marL="457200" lvl="0" indent="-317500" algn="l" rtl="0">
              <a:spcBef>
                <a:spcPts val="600"/>
              </a:spcBef>
              <a:spcAft>
                <a:spcPts val="0"/>
              </a:spcAft>
              <a:buSzPts val="1400"/>
              <a:buChar char="◇"/>
            </a:pPr>
            <a:r>
              <a:rPr lang="en-IN" altLang="en-GB"/>
              <a:t>The black and white image is the L channel and we had to find the ab values. this becomes quite easy to find using two OpenCV function known as cvtColor and COLOR_BGR2LAB.</a:t>
            </a:r>
            <a:endParaRPr lang="en-IN" altLang="en-GB"/>
          </a:p>
          <a:p>
            <a:pPr marL="457200" lvl="0" indent="-317500" algn="l" rtl="0">
              <a:spcBef>
                <a:spcPts val="600"/>
              </a:spcBef>
              <a:spcAft>
                <a:spcPts val="0"/>
              </a:spcAft>
              <a:buSzPts val="1400"/>
              <a:buChar char="◇"/>
            </a:pPr>
            <a:endParaRPr lang="en-IN" altLang="en-GB"/>
          </a:p>
          <a:p>
            <a:pPr marL="457200" lvl="0" indent="-317500" algn="l" rtl="0">
              <a:spcBef>
                <a:spcPts val="600"/>
              </a:spcBef>
              <a:spcAft>
                <a:spcPts val="0"/>
              </a:spcAft>
              <a:buSzPts val="1400"/>
              <a:buChar char="◇"/>
            </a:pPr>
            <a:r>
              <a:rPr lang="en-IN" altLang="en-GB"/>
              <a:t>The ab space is quantized into 313 bins. Instead of finding the a and b values for every pixel, because of this quantization, we simply need to find a bin number between 0 and 312. (multinomial classification for every gray pixel there are 313 classes to choose)</a:t>
            </a:r>
            <a:endParaRPr lang="en-IN" altLang="en-GB"/>
          </a:p>
        </p:txBody>
      </p:sp>
      <p:sp>
        <p:nvSpPr>
          <p:cNvPr id="374" name="Google Shape;374;p16"/>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1" name="Picture 0" descr="Screenshot 2021-02-28 08.49.38"/>
          <p:cNvPicPr>
            <a:picLocks noChangeAspect="1"/>
          </p:cNvPicPr>
          <p:nvPr/>
        </p:nvPicPr>
        <p:blipFill>
          <a:blip r:embed="rId1"/>
          <a:srcRect t="75468" r="66066" b="8748"/>
          <a:stretch>
            <a:fillRect/>
          </a:stretch>
        </p:blipFill>
        <p:spPr>
          <a:xfrm>
            <a:off x="3670935" y="4018915"/>
            <a:ext cx="5280660" cy="1042670"/>
          </a:xfrm>
          <a:prstGeom prst="rect">
            <a:avLst/>
          </a:prstGeom>
        </p:spPr>
      </p:pic>
      <p:pic>
        <p:nvPicPr>
          <p:cNvPr id="3" name="Picture 2" descr="colors-ab-space"/>
          <p:cNvPicPr>
            <a:picLocks noChangeAspect="1"/>
          </p:cNvPicPr>
          <p:nvPr/>
        </p:nvPicPr>
        <p:blipFill>
          <a:blip r:embed="rId2"/>
          <a:stretch>
            <a:fillRect/>
          </a:stretch>
        </p:blipFill>
        <p:spPr>
          <a:xfrm>
            <a:off x="69850" y="3277870"/>
            <a:ext cx="1510030" cy="1710055"/>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1789430" y="456565"/>
            <a:ext cx="6647815" cy="6451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3200" b="1"/>
              <a:t>Architecture for colorization</a:t>
            </a:r>
            <a:endParaRPr lang="en-IN" altLang="en-GB" sz="3200" b="1"/>
          </a:p>
        </p:txBody>
      </p:sp>
      <p:sp>
        <p:nvSpPr>
          <p:cNvPr id="343" name="Google Shape;343;p12"/>
          <p:cNvSpPr txBox="1"/>
          <p:nvPr/>
        </p:nvSpPr>
        <p:spPr>
          <a:xfrm>
            <a:off x="513080" y="2924810"/>
            <a:ext cx="6325870" cy="285242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sz="1100">
                <a:solidFill>
                  <a:srgbClr val="00E1C6"/>
                </a:solidFill>
                <a:latin typeface="Muli"/>
                <a:ea typeface="Muli"/>
                <a:cs typeface="Muli"/>
                <a:sym typeface="Muli"/>
              </a:rPr>
              <a:t>Each block has two or three convolutional layers followed by a Rectified Linear Unit (ReLU) and terminating in aBatch Normalization layer.</a:t>
            </a:r>
            <a:endParaRPr sz="1100">
              <a:solidFill>
                <a:srgbClr val="00E1C6"/>
              </a:solidFill>
              <a:latin typeface="Muli"/>
              <a:ea typeface="Muli"/>
              <a:cs typeface="Muli"/>
              <a:sym typeface="Muli"/>
            </a:endParaRPr>
          </a:p>
          <a:p>
            <a:pPr marL="0" lvl="0" indent="0" algn="l" rtl="0">
              <a:spcBef>
                <a:spcPts val="600"/>
              </a:spcBef>
              <a:spcAft>
                <a:spcPts val="0"/>
              </a:spcAft>
              <a:buNone/>
            </a:pPr>
            <a:r>
              <a:rPr sz="1100">
                <a:solidFill>
                  <a:srgbClr val="00E1C6"/>
                </a:solidFill>
                <a:latin typeface="Muli"/>
                <a:ea typeface="Muli"/>
                <a:cs typeface="Muli"/>
                <a:sym typeface="Muli"/>
              </a:rPr>
              <a:t>The input image is rescaled to 2</a:t>
            </a:r>
            <a:r>
              <a:rPr lang="en-IN" sz="1100">
                <a:solidFill>
                  <a:srgbClr val="00E1C6"/>
                </a:solidFill>
                <a:latin typeface="Muli"/>
                <a:ea typeface="Muli"/>
                <a:cs typeface="Muli"/>
                <a:sym typeface="Muli"/>
              </a:rPr>
              <a:t>16</a:t>
            </a:r>
            <a:r>
              <a:rPr sz="1100">
                <a:solidFill>
                  <a:srgbClr val="00E1C6"/>
                </a:solidFill>
                <a:latin typeface="Muli"/>
                <a:ea typeface="Muli"/>
                <a:cs typeface="Muli"/>
                <a:sym typeface="Muli"/>
              </a:rPr>
              <a:t>×2</a:t>
            </a:r>
            <a:r>
              <a:rPr lang="en-IN" sz="1100">
                <a:solidFill>
                  <a:srgbClr val="00E1C6"/>
                </a:solidFill>
                <a:latin typeface="Muli"/>
                <a:ea typeface="Muli"/>
                <a:cs typeface="Muli"/>
                <a:sym typeface="Muli"/>
              </a:rPr>
              <a:t>16. When it passes through the neural network shown above, it gets transformed to the neural network.</a:t>
            </a:r>
            <a:endParaRPr lang="en-IN" sz="1100">
              <a:solidFill>
                <a:srgbClr val="00E1C6"/>
              </a:solidFill>
              <a:latin typeface="Muli"/>
              <a:ea typeface="Muli"/>
              <a:cs typeface="Muli"/>
              <a:sym typeface="Muli"/>
            </a:endParaRPr>
          </a:p>
          <a:p>
            <a:pPr marL="0" lvl="0" indent="0" algn="l" rtl="0">
              <a:spcBef>
                <a:spcPts val="600"/>
              </a:spcBef>
              <a:spcAft>
                <a:spcPts val="0"/>
              </a:spcAft>
              <a:buNone/>
            </a:pPr>
            <a:r>
              <a:rPr lang="en-IN" sz="1100">
                <a:solidFill>
                  <a:srgbClr val="00E1C6"/>
                </a:solidFill>
                <a:latin typeface="Muli"/>
                <a:ea typeface="Muli"/>
                <a:cs typeface="Muli"/>
                <a:sym typeface="Muli"/>
              </a:rPr>
              <a:t>For each pixel contains a vector of values where each value represents the probability of it belonging to the same class.</a:t>
            </a:r>
            <a:endParaRPr lang="en-IN" sz="1100">
              <a:solidFill>
                <a:srgbClr val="00E1C6"/>
              </a:solidFill>
              <a:latin typeface="Muli"/>
              <a:ea typeface="Muli"/>
              <a:cs typeface="Muli"/>
              <a:sym typeface="Muli"/>
            </a:endParaRPr>
          </a:p>
          <a:p>
            <a:pPr marL="0" lvl="0" indent="0" algn="l" rtl="0">
              <a:spcBef>
                <a:spcPts val="600"/>
              </a:spcBef>
              <a:spcAft>
                <a:spcPts val="0"/>
              </a:spcAft>
              <a:buNone/>
            </a:pPr>
            <a:r>
              <a:rPr lang="en-IN" sz="1100">
                <a:solidFill>
                  <a:srgbClr val="00E1C6"/>
                </a:solidFill>
                <a:latin typeface="Muli"/>
                <a:ea typeface="Muli"/>
                <a:cs typeface="Muli"/>
                <a:sym typeface="Muli"/>
              </a:rPr>
              <a:t>Combining the input L channel with the predicted ab channels.And converting the Lab image back to RGB.</a:t>
            </a:r>
            <a:endParaRPr lang="en-IN" sz="1100">
              <a:solidFill>
                <a:srgbClr val="00E1C6"/>
              </a:solidFill>
              <a:latin typeface="Muli"/>
              <a:ea typeface="Muli"/>
              <a:cs typeface="Muli"/>
              <a:sym typeface="Muli"/>
            </a:endParaRPr>
          </a:p>
          <a:p>
            <a:pPr marL="0" lvl="0" indent="0" algn="l" rtl="0">
              <a:spcBef>
                <a:spcPts val="600"/>
              </a:spcBef>
              <a:spcAft>
                <a:spcPts val="0"/>
              </a:spcAft>
              <a:buNone/>
            </a:pPr>
            <a:r>
              <a:rPr lang="en-IN" sz="1100">
                <a:solidFill>
                  <a:srgbClr val="00E1C6"/>
                </a:solidFill>
                <a:latin typeface="Muli"/>
                <a:ea typeface="Muli"/>
                <a:cs typeface="Muli"/>
                <a:sym typeface="Muli"/>
              </a:rPr>
              <a:t>The results of the training which was done in Caffe are very impressive. These results have been integrated into the DNN module of OpenCV.</a:t>
            </a:r>
            <a:endParaRPr lang="en-IN" sz="1100">
              <a:solidFill>
                <a:srgbClr val="00E1C6"/>
              </a:solidFill>
              <a:latin typeface="Muli"/>
              <a:ea typeface="Muli"/>
              <a:cs typeface="Muli"/>
              <a:sym typeface="Muli"/>
            </a:endParaRPr>
          </a:p>
          <a:p>
            <a:pPr marL="0" lvl="0" indent="0" algn="l" rtl="0">
              <a:spcBef>
                <a:spcPts val="600"/>
              </a:spcBef>
              <a:spcAft>
                <a:spcPts val="0"/>
              </a:spcAft>
              <a:buClr>
                <a:schemeClr val="dk1"/>
              </a:buClr>
              <a:buSzPts val="1100"/>
              <a:buFont typeface="Arial" panose="020B0604020202020204"/>
              <a:buNone/>
            </a:pPr>
            <a:endParaRPr sz="1100">
              <a:solidFill>
                <a:srgbClr val="C6DAEC"/>
              </a:solidFill>
              <a:latin typeface="Muli"/>
              <a:ea typeface="Muli"/>
              <a:cs typeface="Muli"/>
              <a:sym typeface="Muli"/>
            </a:endParaRPr>
          </a:p>
          <a:p>
            <a:pPr marL="0" lvl="0" indent="0" algn="l" rtl="0">
              <a:spcBef>
                <a:spcPts val="600"/>
              </a:spcBef>
              <a:spcAft>
                <a:spcPts val="0"/>
              </a:spcAft>
              <a:buNone/>
            </a:pPr>
            <a:endParaRPr sz="1100">
              <a:solidFill>
                <a:srgbClr val="C6DAEC"/>
              </a:solidFill>
              <a:latin typeface="Muli"/>
              <a:ea typeface="Muli"/>
              <a:cs typeface="Muli"/>
              <a:sym typeface="Muli"/>
            </a:endParaRPr>
          </a:p>
        </p:txBody>
      </p:sp>
      <p:sp>
        <p:nvSpPr>
          <p:cNvPr id="346" name="Google Shape;346;p12"/>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1" name="Picture 0" descr="colorizing-network-architecture-1024x491"/>
          <p:cNvPicPr>
            <a:picLocks noChangeAspect="1"/>
          </p:cNvPicPr>
          <p:nvPr/>
        </p:nvPicPr>
        <p:blipFill>
          <a:blip r:embed="rId1"/>
          <a:stretch>
            <a:fillRect/>
          </a:stretch>
        </p:blipFill>
        <p:spPr>
          <a:xfrm>
            <a:off x="1562100" y="1101725"/>
            <a:ext cx="5276850" cy="1726565"/>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9" name="Google Shape;399;p18"/>
          <p:cNvSpPr txBox="1"/>
          <p:nvPr>
            <p:ph type="title"/>
          </p:nvPr>
        </p:nvSpPr>
        <p:spPr>
          <a:xfrm>
            <a:off x="1733970" y="48401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b="1"/>
              <a:t>Results</a:t>
            </a:r>
            <a:endParaRPr lang="en-IN" altLang="en-GB" b="1"/>
          </a:p>
        </p:txBody>
      </p:sp>
      <p:sp>
        <p:nvSpPr>
          <p:cNvPr id="401" name="Google Shape;401;p18"/>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1" name="Picture 0" descr="Screenshot 2021-02-28 11.43.03"/>
          <p:cNvPicPr>
            <a:picLocks noChangeAspect="1"/>
          </p:cNvPicPr>
          <p:nvPr/>
        </p:nvPicPr>
        <p:blipFill>
          <a:blip r:embed="rId1"/>
          <a:srcRect l="39624" t="42752" r="4950" b="25444"/>
          <a:stretch>
            <a:fillRect/>
          </a:stretch>
        </p:blipFill>
        <p:spPr>
          <a:xfrm>
            <a:off x="4782820" y="233680"/>
            <a:ext cx="3980815" cy="2059305"/>
          </a:xfrm>
          <a:prstGeom prst="rect">
            <a:avLst/>
          </a:prstGeom>
        </p:spPr>
      </p:pic>
      <p:pic>
        <p:nvPicPr>
          <p:cNvPr id="2" name="Picture 1" descr="Screenshot 2021-02-28 11.46.00"/>
          <p:cNvPicPr>
            <a:picLocks noChangeAspect="1"/>
          </p:cNvPicPr>
          <p:nvPr/>
        </p:nvPicPr>
        <p:blipFill>
          <a:blip r:embed="rId2"/>
          <a:srcRect l="1143" t="3329" r="9780" b="28411"/>
          <a:stretch>
            <a:fillRect/>
          </a:stretch>
        </p:blipFill>
        <p:spPr>
          <a:xfrm>
            <a:off x="436245" y="1414145"/>
            <a:ext cx="4020185" cy="2903220"/>
          </a:xfrm>
          <a:prstGeom prst="rect">
            <a:avLst/>
          </a:prstGeom>
        </p:spPr>
      </p:pic>
      <p:pic>
        <p:nvPicPr>
          <p:cNvPr id="3" name="Picture 2" descr="Screenshot 2021-02-28 12.12.02"/>
          <p:cNvPicPr>
            <a:picLocks noChangeAspect="1"/>
          </p:cNvPicPr>
          <p:nvPr/>
        </p:nvPicPr>
        <p:blipFill>
          <a:blip r:embed="rId3"/>
          <a:srcRect l="47906" t="27973" r="10090" b="38122"/>
          <a:stretch>
            <a:fillRect/>
          </a:stretch>
        </p:blipFill>
        <p:spPr>
          <a:xfrm>
            <a:off x="4660265" y="2432685"/>
            <a:ext cx="4225290" cy="2151380"/>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9" name="Google Shape;399;p18"/>
          <p:cNvSpPr txBox="1"/>
          <p:nvPr>
            <p:ph type="title"/>
          </p:nvPr>
        </p:nvSpPr>
        <p:spPr>
          <a:xfrm>
            <a:off x="1733970" y="35511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sz="2800" b="1"/>
              <a:t>For Video Colourization</a:t>
            </a:r>
            <a:endParaRPr lang="en-IN" altLang="en-GB" sz="2800" b="1"/>
          </a:p>
        </p:txBody>
      </p:sp>
      <p:sp>
        <p:nvSpPr>
          <p:cNvPr id="401" name="Google Shape;401;p18"/>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pic>
        <p:nvPicPr>
          <p:cNvPr id="17" name="Picture 17" descr="WhatsApp Image 2021-03-22 at 5.08.17 PM"/>
          <p:cNvPicPr>
            <a:picLocks noChangeAspect="1"/>
          </p:cNvPicPr>
          <p:nvPr/>
        </p:nvPicPr>
        <p:blipFill>
          <a:blip r:embed="rId1"/>
          <a:stretch>
            <a:fillRect/>
          </a:stretch>
        </p:blipFill>
        <p:spPr>
          <a:xfrm>
            <a:off x="239395" y="1302385"/>
            <a:ext cx="3496945" cy="2454910"/>
          </a:xfrm>
          <a:prstGeom prst="rect">
            <a:avLst/>
          </a:prstGeom>
        </p:spPr>
      </p:pic>
      <p:sp>
        <p:nvSpPr>
          <p:cNvPr id="4" name="Text Box 3"/>
          <p:cNvSpPr txBox="1"/>
          <p:nvPr/>
        </p:nvSpPr>
        <p:spPr>
          <a:xfrm>
            <a:off x="872490" y="3996690"/>
            <a:ext cx="6798310" cy="737235"/>
          </a:xfrm>
          <a:prstGeom prst="rect">
            <a:avLst/>
          </a:prstGeom>
          <a:noFill/>
        </p:spPr>
        <p:txBody>
          <a:bodyPr wrap="square" rtlCol="0">
            <a:spAutoFit/>
          </a:bodyPr>
          <a:p>
            <a:r>
              <a:rPr lang="en-US">
                <a:solidFill>
                  <a:schemeClr val="tx1"/>
                </a:solidFill>
              </a:rPr>
              <a:t>Deoldify is a new effective technique for image to image GAN(Generative adversarial network) training</a:t>
            </a:r>
            <a:r>
              <a:rPr lang="en-IN" altLang="en-US">
                <a:solidFill>
                  <a:schemeClr val="tx1"/>
                </a:solidFill>
              </a:rPr>
              <a:t>. It gives smooth, consistent, and flicker free video. It colourizes every single frame and then it will merge them into a final colourize video.</a:t>
            </a:r>
            <a:endParaRPr lang="en-IN" altLang="en-US">
              <a:solidFill>
                <a:schemeClr val="tx1"/>
              </a:solidFill>
            </a:endParaRPr>
          </a:p>
        </p:txBody>
      </p:sp>
      <p:pic>
        <p:nvPicPr>
          <p:cNvPr id="16" name="Picture 16" descr="WhatsApp Image 2021-03-22 at 5.06.51 PM"/>
          <p:cNvPicPr>
            <a:picLocks noChangeAspect="1"/>
          </p:cNvPicPr>
          <p:nvPr/>
        </p:nvPicPr>
        <p:blipFill>
          <a:blip r:embed="rId2"/>
          <a:stretch>
            <a:fillRect/>
          </a:stretch>
        </p:blipFill>
        <p:spPr>
          <a:xfrm>
            <a:off x="3963035" y="1302385"/>
            <a:ext cx="4816475" cy="2455545"/>
          </a:xfrm>
          <a:prstGeom prst="rect">
            <a:avLst/>
          </a:prstGeom>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19"/>
          <p:cNvSpPr txBox="1"/>
          <p:nvPr>
            <p:ph type="title"/>
          </p:nvPr>
        </p:nvSpPr>
        <p:spPr>
          <a:xfrm>
            <a:off x="1958760" y="322725"/>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b="1"/>
              <a:t>Conclusion</a:t>
            </a:r>
            <a:endParaRPr lang="en-IN" altLang="en-GB" b="1"/>
          </a:p>
        </p:txBody>
      </p:sp>
      <p:sp>
        <p:nvSpPr>
          <p:cNvPr id="407" name="Google Shape;407;p19"/>
          <p:cNvSpPr txBox="1"/>
          <p:nvPr>
            <p:ph type="body" idx="1"/>
          </p:nvPr>
        </p:nvSpPr>
        <p:spPr>
          <a:xfrm>
            <a:off x="699770" y="1483995"/>
            <a:ext cx="8143875" cy="365950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600"/>
              <a:t>While image colorization is a boutique computer graphics task, it is also an instance of a difficult pixel prediction problem in computer vision. Here we have shown that colorization with a deep CNN and a well-chosen objective function can come closer to producing results indistinguishable from real color photos.</a:t>
            </a:r>
            <a:endParaRPr lang="en-GB" sz="1600"/>
          </a:p>
          <a:p>
            <a:pPr marL="0" lvl="0" indent="0" algn="l" rtl="0">
              <a:spcBef>
                <a:spcPts val="600"/>
              </a:spcBef>
              <a:spcAft>
                <a:spcPts val="0"/>
              </a:spcAft>
              <a:buNone/>
            </a:pPr>
            <a:r>
              <a:rPr lang="en-GB" sz="1600"/>
              <a:t>Our method not only provides a useful graphics output, but can also be viewed as a pretext task for representation learning. Although only trained to color, our network learns a representation that is surprisingly useful for object classification, detection, and segmentation, performing strongly compared to otherself-supervised pre-training methods.</a:t>
            </a:r>
            <a:endParaRPr lang="en-GB" sz="1600"/>
          </a:p>
        </p:txBody>
      </p:sp>
      <p:sp>
        <p:nvSpPr>
          <p:cNvPr id="410" name="Google Shape;410;p19"/>
          <p:cNvSpPr txBox="1"/>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3990</Words>
  <Application>WPS Presentation</Application>
  <PresentationFormat/>
  <Paragraphs>101</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Arial</vt:lpstr>
      <vt:lpstr>Nixie One</vt:lpstr>
      <vt:lpstr>Muli</vt:lpstr>
      <vt:lpstr>Helvetica Neue</vt:lpstr>
      <vt:lpstr>Liberation Mono</vt:lpstr>
      <vt:lpstr>Microsoft YaHei</vt:lpstr>
      <vt:lpstr>Arial Unicode MS</vt:lpstr>
      <vt:lpstr>Imogen template</vt:lpstr>
      <vt:lpstr>Convolutional Neural Network based Image/ Video Colorization using OpenCV</vt:lpstr>
      <vt:lpstr>Contents</vt:lpstr>
      <vt:lpstr>Introduction</vt:lpstr>
      <vt:lpstr>Convolutional Neural Network</vt:lpstr>
      <vt:lpstr>Colorization Problem</vt:lpstr>
      <vt:lpstr>Architecture for colorization</vt:lpstr>
      <vt:lpstr>Results</vt:lpstr>
      <vt:lpstr>For Video Colourization</vt:lpstr>
      <vt:lpstr>Conclusion</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 based Image Colorization using OpenCV</dc:title>
  <dc:creator/>
  <cp:lastModifiedBy>Avirupa Saha</cp:lastModifiedBy>
  <cp:revision>6</cp:revision>
  <dcterms:created xsi:type="dcterms:W3CDTF">2021-02-27T19:00:00Z</dcterms:created>
  <dcterms:modified xsi:type="dcterms:W3CDTF">2021-04-11T17:37:28Z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1033-11.2.0.9107</vt:lpwstr>
  </property>
</Properties>
</file>