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4" r:id="rId2"/>
    <p:sldId id="258" r:id="rId3"/>
    <p:sldId id="257" r:id="rId4"/>
    <p:sldId id="281" r:id="rId5"/>
    <p:sldId id="260" r:id="rId6"/>
    <p:sldId id="263" r:id="rId7"/>
    <p:sldId id="285" r:id="rId8"/>
    <p:sldId id="286" r:id="rId9"/>
    <p:sldId id="287" r:id="rId10"/>
    <p:sldId id="283" r:id="rId11"/>
    <p:sldId id="265" r:id="rId12"/>
    <p:sldId id="288" r:id="rId13"/>
    <p:sldId id="289" r:id="rId14"/>
    <p:sldId id="290" r:id="rId15"/>
    <p:sldId id="291" r:id="rId16"/>
    <p:sldId id="292" r:id="rId17"/>
    <p:sldId id="293" r:id="rId18"/>
    <p:sldId id="266" r:id="rId19"/>
    <p:sldId id="294" r:id="rId20"/>
    <p:sldId id="295" r:id="rId21"/>
    <p:sldId id="284" r:id="rId22"/>
    <p:sldId id="296" r:id="rId23"/>
    <p:sldId id="282" r:id="rId24"/>
    <p:sldId id="310" r:id="rId25"/>
    <p:sldId id="297" r:id="rId26"/>
    <p:sldId id="303" r:id="rId27"/>
    <p:sldId id="304" r:id="rId28"/>
    <p:sldId id="305" r:id="rId29"/>
    <p:sldId id="270" r:id="rId30"/>
    <p:sldId id="311" r:id="rId31"/>
    <p:sldId id="306" r:id="rId32"/>
    <p:sldId id="308" r:id="rId33"/>
    <p:sldId id="309" r:id="rId34"/>
    <p:sldId id="271" r:id="rId35"/>
    <p:sldId id="312" r:id="rId36"/>
    <p:sldId id="313" r:id="rId37"/>
    <p:sldId id="314" r:id="rId38"/>
    <p:sldId id="315" r:id="rId39"/>
    <p:sldId id="272" r:id="rId40"/>
    <p:sldId id="316" r:id="rId41"/>
    <p:sldId id="317" r:id="rId42"/>
    <p:sldId id="28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2460" autoAdjust="0"/>
  </p:normalViewPr>
  <p:slideViewPr>
    <p:cSldViewPr>
      <p:cViewPr>
        <p:scale>
          <a:sx n="69" d="100"/>
          <a:sy n="69"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053A0-3899-4A8C-AE00-159CEEF7B252}" type="datetimeFigureOut">
              <a:rPr lang="en-US" smtClean="0"/>
              <a:t>1/8/2014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FDECC-A431-4E71-9E33-D0B059F47428}" type="slidenum">
              <a:rPr lang="en-US" smtClean="0"/>
              <a:t>‹#›</a:t>
            </a:fld>
            <a:endParaRPr lang="en-US"/>
          </a:p>
        </p:txBody>
      </p:sp>
    </p:spTree>
    <p:extLst>
      <p:ext uri="{BB962C8B-B14F-4D97-AF65-F5344CB8AC3E}">
        <p14:creationId xmlns:p14="http://schemas.microsoft.com/office/powerpoint/2010/main" val="400773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Technologies used: SQL, C#</a:t>
            </a:r>
          </a:p>
          <a:p>
            <a:endParaRPr lang="en-US" dirty="0" smtClean="0"/>
          </a:p>
          <a:p>
            <a:r>
              <a:rPr lang="en-US" dirty="0" smtClean="0"/>
              <a:t>-CONSTRAINTS:</a:t>
            </a:r>
          </a:p>
          <a:p>
            <a:r>
              <a:rPr lang="en-CA"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r>
              <a:rPr lang="en-CA" b="1"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Time Constraint</a:t>
            </a:r>
            <a:r>
              <a:rPr lang="en-CA" dirty="0" smtClean="0">
                <a:latin typeface="Calibri" panose="020F0502020204030204" pitchFamily="34" charset="0"/>
                <a:ea typeface="Times New Roman" panose="02020603050405020304" pitchFamily="18" charset="0"/>
                <a:cs typeface="Times New Roman" panose="02020603050405020304" pitchFamily="18" charset="0"/>
              </a:rPr>
              <a:t>: The system needs to be developed and tested in the month of December. Hence, the developer team has decided to </a:t>
            </a:r>
            <a:r>
              <a:rPr lang="en-CA" b="1" dirty="0" smtClean="0">
                <a:latin typeface="Calibri" panose="020F0502020204030204" pitchFamily="34" charset="0"/>
                <a:ea typeface="Times New Roman" panose="02020603050405020304" pitchFamily="18" charset="0"/>
                <a:cs typeface="Times New Roman" panose="02020603050405020304" pitchFamily="18" charset="0"/>
              </a:rPr>
              <a:t>use already learnt concepts</a:t>
            </a:r>
            <a:r>
              <a:rPr lang="en-CA" dirty="0" smtClean="0">
                <a:latin typeface="Calibri" panose="020F0502020204030204" pitchFamily="34" charset="0"/>
                <a:ea typeface="Times New Roman" panose="02020603050405020304" pitchFamily="18" charset="0"/>
                <a:cs typeface="Times New Roman" panose="02020603050405020304" pitchFamily="18" charset="0"/>
              </a:rPr>
              <a:t> </a:t>
            </a:r>
            <a:r>
              <a:rPr lang="en-CA" b="1" dirty="0" smtClean="0">
                <a:latin typeface="Calibri" panose="020F0502020204030204" pitchFamily="34" charset="0"/>
                <a:ea typeface="Times New Roman" panose="02020603050405020304" pitchFamily="18" charset="0"/>
                <a:cs typeface="Times New Roman" panose="02020603050405020304" pitchFamily="18" charset="0"/>
              </a:rPr>
              <a:t>of C# </a:t>
            </a:r>
            <a:r>
              <a:rPr lang="en-CA" dirty="0" smtClean="0">
                <a:latin typeface="Calibri" panose="020F0502020204030204" pitchFamily="34" charset="0"/>
                <a:ea typeface="Times New Roman" panose="02020603050405020304" pitchFamily="18" charset="0"/>
                <a:cs typeface="Times New Roman" panose="02020603050405020304" pitchFamily="18" charset="0"/>
              </a:rPr>
              <a:t>programming language to design the interface of the program </a:t>
            </a:r>
            <a:r>
              <a:rPr lang="en-CA" b="1" dirty="0" smtClean="0">
                <a:latin typeface="Calibri" panose="020F0502020204030204" pitchFamily="34" charset="0"/>
                <a:ea typeface="Times New Roman" panose="02020603050405020304" pitchFamily="18" charset="0"/>
                <a:cs typeface="Times New Roman" panose="02020603050405020304" pitchFamily="18" charset="0"/>
              </a:rPr>
              <a:t>and SQL </a:t>
            </a:r>
            <a:r>
              <a:rPr lang="en-CA" dirty="0" smtClean="0">
                <a:latin typeface="Calibri" panose="020F0502020204030204" pitchFamily="34" charset="0"/>
                <a:ea typeface="Times New Roman" panose="02020603050405020304" pitchFamily="18" charset="0"/>
                <a:cs typeface="Times New Roman" panose="02020603050405020304" pitchFamily="18" charset="0"/>
              </a:rPr>
              <a:t>to create the database.</a:t>
            </a:r>
            <a:endParaRPr lang="en-US" sz="1400" dirty="0" smtClean="0">
              <a:latin typeface="Times" panose="02020603050405020304" pitchFamily="18" charset="0"/>
              <a:ea typeface="Times New Roman" panose="02020603050405020304" pitchFamily="18" charset="0"/>
            </a:endParaRPr>
          </a:p>
          <a:p>
            <a:r>
              <a:rPr lang="en-CA"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smtClean="0">
              <a:solidFill>
                <a:srgbClr val="00B050"/>
              </a:solidFill>
              <a:latin typeface="Times" panose="02020603050405020304" pitchFamily="18" charset="0"/>
              <a:ea typeface="Times New Roman" panose="02020603050405020304" pitchFamily="18" charset="0"/>
            </a:endParaRPr>
          </a:p>
          <a:p>
            <a:r>
              <a:rPr lang="en-CA"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r>
              <a:rPr lang="en-CA" b="1"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Security considerations: </a:t>
            </a:r>
            <a:r>
              <a:rPr lang="en-CA" dirty="0" smtClean="0">
                <a:latin typeface="Calibri" panose="020F0502020204030204" pitchFamily="34" charset="0"/>
                <a:ea typeface="Times New Roman" panose="02020603050405020304" pitchFamily="18" charset="0"/>
                <a:cs typeface="Times New Roman" panose="02020603050405020304" pitchFamily="18" charset="0"/>
              </a:rPr>
              <a:t>Vote Dou shall </a:t>
            </a:r>
            <a:r>
              <a:rPr lang="en-CA" b="1" dirty="0" smtClean="0">
                <a:latin typeface="Calibri" panose="020F0502020204030204" pitchFamily="34" charset="0"/>
                <a:ea typeface="Times New Roman" panose="02020603050405020304" pitchFamily="18" charset="0"/>
                <a:cs typeface="Times New Roman" panose="02020603050405020304" pitchFamily="18" charset="0"/>
              </a:rPr>
              <a:t>not allow </a:t>
            </a:r>
            <a:r>
              <a:rPr lang="en-CA" b="1" dirty="0" err="1" smtClean="0">
                <a:latin typeface="Calibri" panose="020F0502020204030204" pitchFamily="34" charset="0"/>
                <a:ea typeface="Times New Roman" panose="02020603050405020304" pitchFamily="18" charset="0"/>
                <a:cs typeface="Times New Roman" panose="02020603050405020304" pitchFamily="18" charset="0"/>
              </a:rPr>
              <a:t>i</a:t>
            </a:r>
            <a:r>
              <a:rPr lang="en-CA" b="1" dirty="0" smtClean="0">
                <a:latin typeface="Calibri" panose="020F0502020204030204" pitchFamily="34" charset="0"/>
                <a:ea typeface="Times New Roman" panose="02020603050405020304" pitchFamily="18" charset="0"/>
                <a:cs typeface="Times New Roman" panose="02020603050405020304" pitchFamily="18" charset="0"/>
              </a:rPr>
              <a:t>-voting</a:t>
            </a:r>
            <a:r>
              <a:rPr lang="en-CA" dirty="0" smtClean="0">
                <a:latin typeface="Calibri" panose="020F0502020204030204" pitchFamily="34" charset="0"/>
                <a:ea typeface="Times New Roman" panose="02020603050405020304" pitchFamily="18" charset="0"/>
                <a:cs typeface="Times New Roman" panose="02020603050405020304" pitchFamily="18" charset="0"/>
              </a:rPr>
              <a:t>. I-voting is voting from one's personal computer, mobile phone, television via the internet. As </a:t>
            </a:r>
            <a:r>
              <a:rPr lang="en-CA" dirty="0" err="1" smtClean="0">
                <a:latin typeface="Calibri" panose="020F0502020204030204" pitchFamily="34" charset="0"/>
                <a:ea typeface="Times New Roman" panose="02020603050405020304" pitchFamily="18" charset="0"/>
                <a:cs typeface="Times New Roman" panose="02020603050405020304" pitchFamily="18" charset="0"/>
              </a:rPr>
              <a:t>i</a:t>
            </a:r>
            <a:r>
              <a:rPr lang="en-CA" dirty="0" smtClean="0">
                <a:latin typeface="Calibri" panose="020F0502020204030204" pitchFamily="34" charset="0"/>
                <a:ea typeface="Times New Roman" panose="02020603050405020304" pitchFamily="18" charset="0"/>
                <a:cs typeface="Times New Roman" panose="02020603050405020304" pitchFamily="18" charset="0"/>
              </a:rPr>
              <a:t>-voting doesn’t ensure the validity of a person’s vote, the Vote Dou software shall not provide the facility of online voting. Polling booth shall be guarded with security personnel that would prevent any external threats from disrupting the process of voting.</a:t>
            </a:r>
            <a:endParaRPr lang="en-US" sz="1400" dirty="0" smtClean="0">
              <a:latin typeface="Times" panose="02020603050405020304" pitchFamily="18" charset="0"/>
              <a:ea typeface="Times New Roman" panose="02020603050405020304" pitchFamily="18" charset="0"/>
            </a:endParaRPr>
          </a:p>
          <a:p>
            <a:pPr algn="just"/>
            <a:r>
              <a:rPr lang="en-CA" dirty="0" smtClean="0">
                <a:latin typeface="Calibri" panose="020F0502020204030204" pitchFamily="34" charset="0"/>
                <a:ea typeface="Times New Roman" panose="02020603050405020304" pitchFamily="18" charset="0"/>
                <a:cs typeface="Times New Roman" panose="02020603050405020304" pitchFamily="18" charset="0"/>
              </a:rPr>
              <a:t> </a:t>
            </a:r>
            <a:endParaRPr lang="en-US" i="1" dirty="0" smtClean="0">
              <a:latin typeface="Arial" panose="020B0604020202020204" pitchFamily="34" charset="0"/>
              <a:ea typeface="Times New Roman" panose="02020603050405020304" pitchFamily="18" charset="0"/>
            </a:endParaRPr>
          </a:p>
          <a:p>
            <a:pPr algn="just"/>
            <a:r>
              <a:rPr lang="en-CA" dirty="0" smtClean="0">
                <a:latin typeface="Calibri" panose="020F0502020204030204" pitchFamily="34" charset="0"/>
                <a:ea typeface="Times New Roman" panose="02020603050405020304" pitchFamily="18" charset="0"/>
                <a:cs typeface="Times New Roman" panose="02020603050405020304" pitchFamily="18" charset="0"/>
              </a:rPr>
              <a:t>-</a:t>
            </a:r>
            <a:r>
              <a:rPr lang="en-CA" b="1" dirty="0" smtClean="0">
                <a:solidFill>
                  <a:srgbClr val="00B050"/>
                </a:solidFill>
                <a:latin typeface="Calibri" panose="020F0502020204030204" pitchFamily="34" charset="0"/>
                <a:ea typeface="Times New Roman" panose="02020603050405020304" pitchFamily="18" charset="0"/>
                <a:cs typeface="Times New Roman" panose="02020603050405020304" pitchFamily="18" charset="0"/>
              </a:rPr>
              <a:t>Hardware limitations: </a:t>
            </a:r>
            <a:r>
              <a:rPr lang="en-CA" dirty="0" smtClean="0">
                <a:latin typeface="Calibri" panose="020F0502020204030204" pitchFamily="34" charset="0"/>
                <a:ea typeface="Times New Roman" panose="02020603050405020304" pitchFamily="18" charset="0"/>
                <a:cs typeface="Times New Roman" panose="02020603050405020304" pitchFamily="18" charset="0"/>
              </a:rPr>
              <a:t>Vote Dou 1.0 is a working prototype implementation of the actual e-voting system. Presently, it cannot avail the finger print user authentication procedure to secure user logins due to </a:t>
            </a:r>
            <a:r>
              <a:rPr lang="en-CA" b="1" dirty="0" smtClean="0">
                <a:latin typeface="Calibri" panose="020F0502020204030204" pitchFamily="34" charset="0"/>
                <a:ea typeface="Times New Roman" panose="02020603050405020304" pitchFamily="18" charset="0"/>
                <a:cs typeface="Times New Roman" panose="02020603050405020304" pitchFamily="18" charset="0"/>
              </a:rPr>
              <a:t>unavailability of scanners</a:t>
            </a:r>
            <a:r>
              <a:rPr lang="en-CA" dirty="0" smtClean="0">
                <a:latin typeface="Calibri" panose="020F0502020204030204" pitchFamily="34" charset="0"/>
                <a:ea typeface="Times New Roman" panose="02020603050405020304" pitchFamily="18" charset="0"/>
                <a:cs typeface="Times New Roman" panose="02020603050405020304" pitchFamily="18" charset="0"/>
              </a:rPr>
              <a:t>. In the future versions, the development team can either utilize the scanning devices already available in the market or write a program to scan and match a picture captured using a digital camera.</a:t>
            </a:r>
            <a:endParaRPr lang="en-US" i="1" dirty="0" smtClean="0">
              <a:effectLst/>
              <a:latin typeface="Arial" panose="020B060402020202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8E7FDECC-A431-4E71-9E33-D0B059F47428}" type="slidenum">
              <a:rPr lang="en-US" smtClean="0"/>
              <a:t>6</a:t>
            </a:fld>
            <a:endParaRPr lang="en-US"/>
          </a:p>
        </p:txBody>
      </p:sp>
    </p:spTree>
    <p:extLst>
      <p:ext uri="{BB962C8B-B14F-4D97-AF65-F5344CB8AC3E}">
        <p14:creationId xmlns:p14="http://schemas.microsoft.com/office/powerpoint/2010/main" val="512602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tables, names, detailed table, constraints</a:t>
            </a:r>
            <a:endParaRPr lang="en-US" dirty="0"/>
          </a:p>
        </p:txBody>
      </p:sp>
      <p:sp>
        <p:nvSpPr>
          <p:cNvPr id="4" name="Slide Number Placeholder 3"/>
          <p:cNvSpPr>
            <a:spLocks noGrp="1"/>
          </p:cNvSpPr>
          <p:nvPr>
            <p:ph type="sldNum" sz="quarter" idx="10"/>
          </p:nvPr>
        </p:nvSpPr>
        <p:spPr/>
        <p:txBody>
          <a:bodyPr/>
          <a:lstStyle/>
          <a:p>
            <a:fld id="{8E7FDECC-A431-4E71-9E33-D0B059F47428}" type="slidenum">
              <a:rPr lang="en-US" smtClean="0"/>
              <a:t>29</a:t>
            </a:fld>
            <a:endParaRPr lang="en-US"/>
          </a:p>
        </p:txBody>
      </p:sp>
    </p:spTree>
    <p:extLst>
      <p:ext uri="{BB962C8B-B14F-4D97-AF65-F5344CB8AC3E}">
        <p14:creationId xmlns:p14="http://schemas.microsoft.com/office/powerpoint/2010/main" val="318570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FDECC-A431-4E71-9E33-D0B059F47428}" type="slidenum">
              <a:rPr lang="en-US" smtClean="0"/>
              <a:t>31</a:t>
            </a:fld>
            <a:endParaRPr lang="en-US"/>
          </a:p>
        </p:txBody>
      </p:sp>
    </p:spTree>
    <p:extLst>
      <p:ext uri="{BB962C8B-B14F-4D97-AF65-F5344CB8AC3E}">
        <p14:creationId xmlns:p14="http://schemas.microsoft.com/office/powerpoint/2010/main" val="95972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7</a:t>
            </a:fld>
            <a:endParaRPr lang="en-US"/>
          </a:p>
        </p:txBody>
      </p:sp>
    </p:spTree>
    <p:extLst>
      <p:ext uri="{BB962C8B-B14F-4D97-AF65-F5344CB8AC3E}">
        <p14:creationId xmlns:p14="http://schemas.microsoft.com/office/powerpoint/2010/main" val="169330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8</a:t>
            </a:fld>
            <a:endParaRPr lang="en-US"/>
          </a:p>
        </p:txBody>
      </p:sp>
    </p:spTree>
    <p:extLst>
      <p:ext uri="{BB962C8B-B14F-4D97-AF65-F5344CB8AC3E}">
        <p14:creationId xmlns:p14="http://schemas.microsoft.com/office/powerpoint/2010/main" val="102424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9</a:t>
            </a:fld>
            <a:endParaRPr lang="en-US"/>
          </a:p>
        </p:txBody>
      </p:sp>
    </p:spTree>
    <p:extLst>
      <p:ext uri="{BB962C8B-B14F-4D97-AF65-F5344CB8AC3E}">
        <p14:creationId xmlns:p14="http://schemas.microsoft.com/office/powerpoint/2010/main" val="97014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t>
            </a: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10</a:t>
            </a:fld>
            <a:endParaRPr lang="en-US"/>
          </a:p>
        </p:txBody>
      </p:sp>
    </p:spTree>
    <p:extLst>
      <p:ext uri="{BB962C8B-B14F-4D97-AF65-F5344CB8AC3E}">
        <p14:creationId xmlns:p14="http://schemas.microsoft.com/office/powerpoint/2010/main" val="387653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spcBef>
                <a:spcPts val="0"/>
              </a:spcBef>
              <a:spcAft>
                <a:spcPts val="0"/>
              </a:spcAft>
              <a:buAutoNum type="arabicParenR"/>
            </a:pPr>
            <a:r>
              <a:rPr lang="en-CA" b="1" dirty="0" smtClean="0">
                <a:solidFill>
                  <a:srgbClr val="00B050"/>
                </a:solidFill>
                <a:ea typeface="Times New Roman" panose="02020603050405020304" pitchFamily="18" charset="0"/>
                <a:cs typeface="Times New Roman" panose="02020603050405020304" pitchFamily="18" charset="0"/>
              </a:rPr>
              <a:t>User identity authentication at login &amp; Access Right Policy. </a:t>
            </a:r>
          </a:p>
          <a:p>
            <a:pPr marL="342900" marR="0" lvl="0" indent="-342900" algn="just">
              <a:spcBef>
                <a:spcPts val="0"/>
              </a:spcBef>
              <a:spcAft>
                <a:spcPts val="0"/>
              </a:spcAft>
              <a:buAutoNum type="arabicParenR"/>
            </a:pPr>
            <a:endParaRPr lang="en-CA" dirty="0" smtClean="0">
              <a:ea typeface="Times New Roman" panose="02020603050405020304" pitchFamily="18" charset="0"/>
              <a:cs typeface="Times New Roman" panose="02020603050405020304" pitchFamily="18" charset="0"/>
            </a:endParaRPr>
          </a:p>
          <a:p>
            <a:pPr algn="just"/>
            <a:r>
              <a:rPr lang="en-US" dirty="0" smtClean="0"/>
              <a:t>Logging in to the Vote Dou software shall require user identity authentication. The system should be </a:t>
            </a:r>
            <a:r>
              <a:rPr lang="en-US" b="1" dirty="0" smtClean="0"/>
              <a:t>password protected </a:t>
            </a:r>
            <a:r>
              <a:rPr lang="en-US" dirty="0" smtClean="0"/>
              <a:t>with utmost care being taken by the ECO, ensuring that the passwords are provided only to the required individuals. As an improvement to the user identity authentication process, </a:t>
            </a:r>
            <a:r>
              <a:rPr lang="en-US" b="1" dirty="0" smtClean="0"/>
              <a:t>Fingerprint of the users </a:t>
            </a:r>
            <a:r>
              <a:rPr lang="en-US" dirty="0" smtClean="0"/>
              <a:t>can be scanned to log in to the system. The scanned finger prints is matched against the finger print of the specific individual stored in the NADRA database. A scanning device is needed to acquire the finger print and will be connected to the voting terminal that runs Vote Dou.</a:t>
            </a:r>
          </a:p>
          <a:p>
            <a:pPr algn="just"/>
            <a:endParaRPr lang="en-US" dirty="0" smtClean="0"/>
          </a:p>
          <a:p>
            <a:pPr marL="0" lvl="2"/>
            <a:r>
              <a:rPr lang="en-US" b="1" dirty="0" smtClean="0">
                <a:solidFill>
                  <a:srgbClr val="00B050"/>
                </a:solidFill>
                <a:ea typeface="Times New Roman" panose="02020603050405020304" pitchFamily="18" charset="0"/>
              </a:rPr>
              <a:t>2) </a:t>
            </a:r>
            <a:r>
              <a:rPr lang="en-CA" b="1" dirty="0" smtClean="0">
                <a:solidFill>
                  <a:srgbClr val="00B050"/>
                </a:solidFill>
              </a:rPr>
              <a:t>Pre-voting phase Requirements</a:t>
            </a:r>
            <a:endParaRPr lang="en-US" sz="2000" b="1" dirty="0" smtClean="0">
              <a:solidFill>
                <a:srgbClr val="00B050"/>
              </a:solidFill>
            </a:endParaRPr>
          </a:p>
          <a:p>
            <a:pPr algn="just"/>
            <a:endParaRPr lang="en-US" b="1" dirty="0" smtClean="0">
              <a:solidFill>
                <a:srgbClr val="00B050"/>
              </a:solidFill>
              <a:ea typeface="Times New Roman" panose="02020603050405020304" pitchFamily="18" charset="0"/>
            </a:endParaRPr>
          </a:p>
          <a:p>
            <a:r>
              <a:rPr lang="en-US" dirty="0" smtClean="0"/>
              <a:t>In the pre-voting phase the database administrator (DBA) </a:t>
            </a:r>
            <a:r>
              <a:rPr lang="en-US" b="1" dirty="0" smtClean="0"/>
              <a:t>creates a new election and enters the information of the constituencies, election candidates and eligible voters </a:t>
            </a:r>
            <a:r>
              <a:rPr lang="en-US" dirty="0" smtClean="0"/>
              <a:t>using the information provided by the Election Commission of Pakistan. This phase constitutes of a number of functionalities as shown in the use case:</a:t>
            </a:r>
          </a:p>
          <a:p>
            <a:endParaRPr lang="en-US" dirty="0" smtClean="0"/>
          </a:p>
          <a:p>
            <a:r>
              <a:rPr lang="en-CA" b="1" dirty="0" smtClean="0">
                <a:solidFill>
                  <a:srgbClr val="00B050"/>
                </a:solidFill>
                <a:ea typeface="Times New Roman" panose="02020603050405020304" pitchFamily="18" charset="0"/>
                <a:cs typeface="Times New Roman" panose="02020603050405020304" pitchFamily="18" charset="0"/>
              </a:rPr>
              <a:t>3) </a:t>
            </a:r>
            <a:r>
              <a:rPr lang="en-CA" b="1" dirty="0" smtClean="0">
                <a:solidFill>
                  <a:srgbClr val="00B050"/>
                </a:solidFill>
              </a:rPr>
              <a:t>Voting &amp; Post-Voting phase Requirements</a:t>
            </a:r>
            <a:endParaRPr lang="en-US" sz="1400" b="1" dirty="0" smtClean="0">
              <a:solidFill>
                <a:srgbClr val="00B050"/>
              </a:solidFill>
            </a:endParaRPr>
          </a:p>
          <a:p>
            <a:pPr marR="0" lvl="0">
              <a:spcBef>
                <a:spcPts val="0"/>
              </a:spcBef>
              <a:spcAft>
                <a:spcPts val="0"/>
              </a:spcAft>
            </a:pPr>
            <a:endParaRPr lang="en-CA" dirty="0" smtClean="0">
              <a:ea typeface="Times New Roman" panose="02020603050405020304" pitchFamily="18" charset="0"/>
              <a:cs typeface="Times New Roman" panose="02020603050405020304" pitchFamily="18" charset="0"/>
            </a:endParaRPr>
          </a:p>
          <a:p>
            <a:r>
              <a:rPr lang="en-US" dirty="0" smtClean="0"/>
              <a:t>In the voting phase, </a:t>
            </a:r>
          </a:p>
          <a:p>
            <a:endParaRPr lang="en-US" dirty="0" smtClean="0"/>
          </a:p>
          <a:p>
            <a:pPr marL="285750" indent="-285750">
              <a:buFont typeface="Arial" panose="020B0604020202020204" pitchFamily="34" charset="0"/>
              <a:buChar char="•"/>
            </a:pPr>
            <a:r>
              <a:rPr lang="en-US" dirty="0" smtClean="0"/>
              <a:t>the database administrator </a:t>
            </a:r>
            <a:r>
              <a:rPr lang="en-US" b="1" dirty="0" smtClean="0"/>
              <a:t>starts the time for voting</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Voters come to the polling booth to </a:t>
            </a:r>
            <a:r>
              <a:rPr lang="en-US" b="1" dirty="0" smtClean="0"/>
              <a:t>cast their votes </a:t>
            </a:r>
            <a:r>
              <a:rPr lang="en-US" dirty="0" smtClean="0"/>
              <a:t>into the system containing our software in a secure region. </a:t>
            </a:r>
          </a:p>
          <a:p>
            <a:endParaRPr lang="en-US" dirty="0" smtClean="0"/>
          </a:p>
          <a:p>
            <a:r>
              <a:rPr lang="en-US" dirty="0" smtClean="0"/>
              <a:t>Eventually, </a:t>
            </a:r>
          </a:p>
          <a:p>
            <a:pPr marL="285750" indent="-285750">
              <a:buFont typeface="Arial" panose="020B0604020202020204" pitchFamily="34" charset="0"/>
              <a:buChar char="•"/>
            </a:pPr>
            <a:r>
              <a:rPr lang="en-US" dirty="0" smtClean="0"/>
              <a:t>the database administrator </a:t>
            </a:r>
            <a:r>
              <a:rPr lang="en-US" b="1" dirty="0" smtClean="0"/>
              <a:t>ends the time for casting a vote.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ea typeface="Times New Roman" panose="02020603050405020304" pitchFamily="18" charset="0"/>
                <a:cs typeface="Times New Roman" panose="02020603050405020304" pitchFamily="18" charset="0"/>
              </a:rPr>
              <a:t>It provides the Election Commission officer with a user-friendly interface to view the election information and </a:t>
            </a:r>
            <a:r>
              <a:rPr lang="en-CA" b="1" dirty="0" smtClean="0">
                <a:ea typeface="Times New Roman" panose="02020603050405020304" pitchFamily="18" charset="0"/>
                <a:cs typeface="Times New Roman" panose="02020603050405020304" pitchFamily="18" charset="0"/>
              </a:rPr>
              <a:t>compute the results</a:t>
            </a:r>
            <a:r>
              <a:rPr lang="en-CA" dirty="0" smtClean="0">
                <a:ea typeface="Times New Roman" panose="02020603050405020304" pitchFamily="18" charset="0"/>
                <a:cs typeface="Times New Roman" panose="02020603050405020304" pitchFamily="18" charset="0"/>
              </a:rPr>
              <a:t>. The officer can filter the results by Constituency or Party Name and generate a report to announce results.</a:t>
            </a:r>
            <a:endParaRPr lang="en-US" dirty="0" smtClean="0">
              <a:ea typeface="Times New Roman" panose="02020603050405020304" pitchFamily="18" charset="0"/>
            </a:endParaRPr>
          </a:p>
          <a:p>
            <a:endParaRPr lang="en-US" dirty="0" smtClean="0"/>
          </a:p>
          <a:p>
            <a:pPr algn="just"/>
            <a:endParaRPr lang="en-US" dirty="0" smtClean="0"/>
          </a:p>
          <a:p>
            <a:endParaRPr lang="en-US" dirty="0"/>
          </a:p>
        </p:txBody>
      </p:sp>
      <p:sp>
        <p:nvSpPr>
          <p:cNvPr id="4" name="Slide Number Placeholder 3"/>
          <p:cNvSpPr>
            <a:spLocks noGrp="1"/>
          </p:cNvSpPr>
          <p:nvPr>
            <p:ph type="sldNum" sz="quarter" idx="10"/>
          </p:nvPr>
        </p:nvSpPr>
        <p:spPr/>
        <p:txBody>
          <a:bodyPr/>
          <a:lstStyle/>
          <a:p>
            <a:fld id="{8E7FDECC-A431-4E71-9E33-D0B059F47428}" type="slidenum">
              <a:rPr lang="en-US" smtClean="0"/>
              <a:t>12</a:t>
            </a:fld>
            <a:endParaRPr lang="en-US"/>
          </a:p>
        </p:txBody>
      </p:sp>
    </p:spTree>
    <p:extLst>
      <p:ext uri="{BB962C8B-B14F-4D97-AF65-F5344CB8AC3E}">
        <p14:creationId xmlns:p14="http://schemas.microsoft.com/office/powerpoint/2010/main" val="353633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smtClean="0">
                <a:solidFill>
                  <a:schemeClr val="tx1"/>
                </a:solidFill>
                <a:effectLst/>
                <a:latin typeface="+mn-lt"/>
                <a:ea typeface="+mn-ea"/>
                <a:cs typeface="+mn-cs"/>
              </a:rPr>
              <a:t>POSSIBLE LOSS THAT COULD RESULT FROM PRODUCT USE</a:t>
            </a:r>
            <a:endParaRPr lang="en-US" sz="1200" i="1" kern="1200" dirty="0" smtClean="0">
              <a:solidFill>
                <a:schemeClr val="tx1"/>
              </a:solidFill>
              <a:effectLst/>
              <a:latin typeface="+mn-lt"/>
              <a:ea typeface="+mn-ea"/>
              <a:cs typeface="+mn-cs"/>
            </a:endParaRPr>
          </a:p>
          <a:p>
            <a:r>
              <a:rPr lang="en-CA" sz="1200" i="0" kern="1200" dirty="0" smtClean="0">
                <a:solidFill>
                  <a:schemeClr val="tx1"/>
                </a:solidFill>
                <a:effectLst/>
                <a:latin typeface="+mn-lt"/>
                <a:ea typeface="+mn-ea"/>
                <a:cs typeface="+mn-cs"/>
              </a:rPr>
              <a:t> </a:t>
            </a:r>
            <a:endParaRPr lang="en-US" sz="1200" i="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 login process is not password protected, the validity of a person’s vote will not be ensured. Hence, Logging in to the Vote Dou software shall require user identity authentication. The system should be password protected with utmost care being taken by the ECO, ensuring that the passwords are provided only to the required individuals. As an improvement to the user identity authentication process, Fingerprint of the users can be scanned to log in to the system. The scanned finger prints is matched against the finger print of the specific individual stored in the NADRA database. A scanning device is needed to acquire the finger print and will be connected to the voting terminal that’s runs Vote Dou.</a:t>
            </a:r>
          </a:p>
          <a:p>
            <a:pPr lvl="0"/>
            <a:r>
              <a:rPr lang="en-US" sz="1200" kern="1200" dirty="0" smtClean="0">
                <a:solidFill>
                  <a:schemeClr val="tx1"/>
                </a:solidFill>
                <a:effectLst/>
                <a:latin typeface="+mn-lt"/>
                <a:ea typeface="+mn-ea"/>
                <a:cs typeface="+mn-cs"/>
              </a:rPr>
              <a:t>If the database is hacked, confidential information about the voter can be leaked or fake votes can be casted. Hence, Preventive measures should be taken to ensure that hacking into the Vote Dou database is impossible.</a:t>
            </a:r>
          </a:p>
          <a:p>
            <a:r>
              <a:rPr lang="en-CA" sz="1200" kern="1200" dirty="0" smtClean="0">
                <a:solidFill>
                  <a:schemeClr val="tx1"/>
                </a:solidFill>
                <a:effectLst/>
                <a:latin typeface="+mn-lt"/>
                <a:ea typeface="+mn-ea"/>
                <a:cs typeface="+mn-cs"/>
              </a:rPr>
              <a:t>Vote Dou shall not allow </a:t>
            </a:r>
            <a:r>
              <a:rPr lang="en-CA" sz="1200" kern="1200" dirty="0" err="1" smtClean="0">
                <a:solidFill>
                  <a:schemeClr val="tx1"/>
                </a:solidFill>
                <a:effectLst/>
                <a:latin typeface="+mn-lt"/>
                <a:ea typeface="+mn-ea"/>
                <a:cs typeface="+mn-cs"/>
              </a:rPr>
              <a:t>i</a:t>
            </a:r>
            <a:r>
              <a:rPr lang="en-CA" sz="1200" kern="1200" dirty="0" smtClean="0">
                <a:solidFill>
                  <a:schemeClr val="tx1"/>
                </a:solidFill>
                <a:effectLst/>
                <a:latin typeface="+mn-lt"/>
                <a:ea typeface="+mn-ea"/>
                <a:cs typeface="+mn-cs"/>
              </a:rPr>
              <a:t>-voting. I-voting is voting from one's personal computer, mobile phone, television via the internet. As </a:t>
            </a:r>
            <a:r>
              <a:rPr lang="en-CA" sz="1200" kern="1200" dirty="0" err="1" smtClean="0">
                <a:solidFill>
                  <a:schemeClr val="tx1"/>
                </a:solidFill>
                <a:effectLst/>
                <a:latin typeface="+mn-lt"/>
                <a:ea typeface="+mn-ea"/>
                <a:cs typeface="+mn-cs"/>
              </a:rPr>
              <a:t>i</a:t>
            </a:r>
            <a:r>
              <a:rPr lang="en-CA" sz="1200" kern="1200" dirty="0" smtClean="0">
                <a:solidFill>
                  <a:schemeClr val="tx1"/>
                </a:solidFill>
                <a:effectLst/>
                <a:latin typeface="+mn-lt"/>
                <a:ea typeface="+mn-ea"/>
                <a:cs typeface="+mn-cs"/>
              </a:rPr>
              <a:t>-voting doesn’t ensure the validity of a person’s vote, the Vote Dou </a:t>
            </a: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19</a:t>
            </a:fld>
            <a:endParaRPr lang="en-US"/>
          </a:p>
        </p:txBody>
      </p:sp>
    </p:spTree>
    <p:extLst>
      <p:ext uri="{BB962C8B-B14F-4D97-AF65-F5344CB8AC3E}">
        <p14:creationId xmlns:p14="http://schemas.microsoft.com/office/powerpoint/2010/main" val="183316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sz="1200" b="1" kern="1200" dirty="0" smtClean="0">
                <a:solidFill>
                  <a:schemeClr val="tx1"/>
                </a:solidFill>
                <a:effectLst/>
                <a:latin typeface="+mn-lt"/>
                <a:ea typeface="+mn-ea"/>
                <a:cs typeface="+mn-cs"/>
              </a:rPr>
              <a:t>Software Quality Attributes</a:t>
            </a:r>
            <a:endParaRPr lang="en-US" sz="1600" b="1"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RELIABILITY</a:t>
            </a:r>
          </a:p>
          <a:p>
            <a:r>
              <a:rPr lang="en-US" sz="1200" kern="1200" dirty="0" smtClean="0">
                <a:solidFill>
                  <a:schemeClr val="tx1"/>
                </a:solidFill>
                <a:effectLst/>
                <a:latin typeface="+mn-lt"/>
                <a:ea typeface="+mn-ea"/>
                <a:cs typeface="+mn-cs"/>
              </a:rPr>
              <a:t>The system’s availability and data integrity cannot be jeopardized at any cost. As the system plays a very significant role in the national elections, a system crash means that the software is unavailable to cast and submit a vote at a polling station. This will affect the whole voting process and cause inconvenience to both the voters and the election commission officers. Hence, the system must be properly tested using validation and defect checks and all the errors should be debugged. The mean time to failure should not be less than 2400 hours.</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very important that that the software ensures data integrity as well. All database transactions must be carried out using COMMIT and ROLLBACK statements and locking to ensure data consistency. Moreover, a complete protection must be provided to safeguard the data against malicious users that may attempt to hack into the database and manipulate the election results. Experts in security and hacking must be asked to check for any loop holes in the security.</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ROBUSTNESS</a:t>
            </a:r>
          </a:p>
          <a:p>
            <a:r>
              <a:rPr lang="en-US" sz="1200" kern="1200" dirty="0" smtClean="0">
                <a:solidFill>
                  <a:schemeClr val="tx1"/>
                </a:solidFill>
                <a:effectLst/>
                <a:latin typeface="+mn-lt"/>
                <a:ea typeface="+mn-ea"/>
                <a:cs typeface="+mn-cs"/>
              </a:rPr>
              <a:t>It is crucial that the system does not produce unwanted results in the case of a system failure. In case of a failure, all processing transactions should be rolled back and there should be no loss of information or data corruption in any situation. The probability for data corruption on failure should be 0. It should not take more than 5 minutes for the system to restart in case of a failure (preferably 3 minutes) as time plays an important part in the process of an election.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During the testing phase, test cases should be modeled to perform defect testing using correct inputs, extreme inputs (maximum/minimum values) and incorrect data with known errors. This will check how the system will cope with errors during execution.</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ADAPTABILITY</a:t>
            </a:r>
          </a:p>
          <a:p>
            <a:r>
              <a:rPr lang="en-US" sz="1200" kern="1200" dirty="0" smtClean="0">
                <a:solidFill>
                  <a:schemeClr val="tx1"/>
                </a:solidFill>
                <a:effectLst/>
                <a:latin typeface="+mn-lt"/>
                <a:ea typeface="+mn-ea"/>
                <a:cs typeface="+mn-cs"/>
              </a:rPr>
              <a:t>Vote Dou 1.0 will be presented as an alternative to the existing parliamentary voting procedure present in Pakistan. Hence, its adaptability to the working domain is significant. As there will be both educated people and uneducated people using the software, it is very important that the software provides a simple user interface. The interface must only demand basic operations such as entering the NIC number and clicking on the respective candidate of the constituency belonging to a certain party from both the national and provincial assemblies.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voters will be using this software for the first time during the elections so it is necessary that the voters adapt to the system easily and quickly. They should not make a mistake while casting their votes electronically. The average number of people to make a successful poll before a voter error occurs should be 10000. The mean time taken for the voter to cast the vote after logging in should be 45 seconds.</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MAINTAINABILITY</a:t>
            </a:r>
          </a:p>
          <a:p>
            <a:r>
              <a:rPr lang="en-US" sz="1200" kern="1200" dirty="0" smtClean="0">
                <a:solidFill>
                  <a:schemeClr val="tx1"/>
                </a:solidFill>
                <a:effectLst/>
                <a:latin typeface="+mn-lt"/>
                <a:ea typeface="+mn-ea"/>
                <a:cs typeface="+mn-cs"/>
              </a:rPr>
              <a:t>An important requirement is maintainability and evolution of the system. Vote Dou 1.0 must be designed and implemented in such a manner that it is adaptable to both software and hardware upgrades. Hardware upgrades may include scanning devices to implement the finger print security system. Software upgrades may include expanding the functionality or adding a firewall.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flexibility to change can be implemented using classes and inheritance.</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20</a:t>
            </a:fld>
            <a:endParaRPr lang="en-US"/>
          </a:p>
        </p:txBody>
      </p:sp>
    </p:spTree>
    <p:extLst>
      <p:ext uri="{BB962C8B-B14F-4D97-AF65-F5344CB8AC3E}">
        <p14:creationId xmlns:p14="http://schemas.microsoft.com/office/powerpoint/2010/main" val="263064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endParaRPr lang="en-US" dirty="0"/>
          </a:p>
        </p:txBody>
      </p:sp>
      <p:sp>
        <p:nvSpPr>
          <p:cNvPr id="4" name="Slide Number Placeholder 3"/>
          <p:cNvSpPr>
            <a:spLocks noGrp="1"/>
          </p:cNvSpPr>
          <p:nvPr>
            <p:ph type="sldNum" sz="quarter" idx="10"/>
          </p:nvPr>
        </p:nvSpPr>
        <p:spPr/>
        <p:txBody>
          <a:bodyPr/>
          <a:lstStyle/>
          <a:p>
            <a:fld id="{F0ADA95D-ED1D-4504-95F0-94EA1B014012}" type="slidenum">
              <a:rPr lang="en-US" smtClean="0"/>
              <a:t>21</a:t>
            </a:fld>
            <a:endParaRPr lang="en-US"/>
          </a:p>
        </p:txBody>
      </p:sp>
    </p:spTree>
    <p:extLst>
      <p:ext uri="{BB962C8B-B14F-4D97-AF65-F5344CB8AC3E}">
        <p14:creationId xmlns:p14="http://schemas.microsoft.com/office/powerpoint/2010/main" val="105344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817F4-7B1C-47A0-8C28-06D8FE518EC0}"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817F4-7B1C-47A0-8C28-06D8FE518EC0}"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817F4-7B1C-47A0-8C28-06D8FE518EC0}" type="datetimeFigureOut">
              <a:rPr lang="en-US" smtClean="0"/>
              <a:t>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817F4-7B1C-47A0-8C28-06D8FE518EC0}" type="datetimeFigureOut">
              <a:rPr lang="en-US" smtClean="0"/>
              <a:t>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817F4-7B1C-47A0-8C28-06D8FE518EC0}" type="datetimeFigureOut">
              <a:rPr lang="en-US" smtClean="0"/>
              <a:t>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817F4-7B1C-47A0-8C28-06D8FE518EC0}" type="datetimeFigureOut">
              <a:rPr lang="en-US" smtClean="0"/>
              <a:t>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817F4-7B1C-47A0-8C28-06D8FE518EC0}" type="datetimeFigureOut">
              <a:rPr lang="en-US" smtClean="0"/>
              <a:t>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817F4-7B1C-47A0-8C28-06D8FE518EC0}" type="datetimeFigureOut">
              <a:rPr lang="en-US" smtClean="0"/>
              <a:t>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60766-D3FF-44C5-A9A9-F3801FAA31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817F4-7B1C-47A0-8C28-06D8FE518EC0}" type="datetimeFigureOut">
              <a:rPr lang="en-US" smtClean="0"/>
              <a:t>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60766-D3FF-44C5-A9A9-F3801FAA31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870"/>
          <a:stretch/>
        </p:blipFill>
        <p:spPr>
          <a:xfrm>
            <a:off x="-1" y="977900"/>
            <a:ext cx="9144001" cy="5118100"/>
          </a:xfrm>
          <a:prstGeom prst="rect">
            <a:avLst/>
          </a:prstGeom>
        </p:spPr>
      </p:pic>
    </p:spTree>
    <p:extLst>
      <p:ext uri="{BB962C8B-B14F-4D97-AF65-F5344CB8AC3E}">
        <p14:creationId xmlns:p14="http://schemas.microsoft.com/office/powerpoint/2010/main" val="418485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 y="463550"/>
            <a:ext cx="9142504" cy="6013450"/>
          </a:xfrm>
          <a:prstGeom prst="rect">
            <a:avLst/>
          </a:prstGeom>
        </p:spPr>
      </p:pic>
      <p:pic>
        <p:nvPicPr>
          <p:cNvPr id="1026"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14400"/>
            <a:ext cx="1885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4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16458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5355312"/>
          </a:xfrm>
          <a:prstGeom prst="rect">
            <a:avLst/>
          </a:prstGeom>
        </p:spPr>
        <p:txBody>
          <a:bodyPr wrap="square">
            <a:spAutoFit/>
          </a:bodyPr>
          <a:lstStyle/>
          <a:p>
            <a:pPr marL="0" lvl="2"/>
            <a:r>
              <a:rPr lang="en-CA" b="1" dirty="0">
                <a:solidFill>
                  <a:srgbClr val="00B050"/>
                </a:solidFill>
              </a:rPr>
              <a:t>Vote Dou 1.0 provides a set of tools that allow voters to cast ballots while the election commission collects votes and outputs the final result. It performs the following functions:</a:t>
            </a:r>
            <a:endParaRPr lang="en-US" b="1" dirty="0">
              <a:solidFill>
                <a:srgbClr val="00B050"/>
              </a:solidFill>
            </a:endParaRPr>
          </a:p>
          <a:p>
            <a:r>
              <a:rPr lang="en-CA" sz="1600" dirty="0"/>
              <a:t> </a:t>
            </a:r>
            <a:endParaRPr lang="en-US" sz="1600" dirty="0"/>
          </a:p>
          <a:p>
            <a:pPr marL="342900" lvl="0" indent="-342900">
              <a:buFont typeface="Arial" panose="020B0604020202020204" pitchFamily="34" charset="0"/>
              <a:buChar char="•"/>
            </a:pPr>
            <a:r>
              <a:rPr lang="en-CA" sz="1600" dirty="0"/>
              <a:t>It implements a user access right policy through </a:t>
            </a:r>
            <a:r>
              <a:rPr lang="en-CA" sz="1600" b="1" dirty="0"/>
              <a:t>user identity authentication at login</a:t>
            </a:r>
            <a:r>
              <a:rPr lang="en-CA" sz="1600" dirty="0"/>
              <a:t>. Each user is provided with a username, a password and different access rights according to the roles of the Administrator, Election Commission Officer and the Voter</a:t>
            </a:r>
            <a:r>
              <a:rPr lang="en-CA" sz="1600" dirty="0" smtClean="0"/>
              <a:t>.</a:t>
            </a:r>
          </a:p>
          <a:p>
            <a:pPr marL="342900" lvl="0" indent="-342900">
              <a:buFont typeface="Arial" panose="020B0604020202020204" pitchFamily="34" charset="0"/>
              <a:buChar char="•"/>
            </a:pPr>
            <a:endParaRPr lang="en-US" sz="1600" dirty="0"/>
          </a:p>
          <a:p>
            <a:pPr marL="342900" lvl="0" indent="-342900">
              <a:buFont typeface="Arial" panose="020B0604020202020204" pitchFamily="34" charset="0"/>
              <a:buChar char="•"/>
            </a:pPr>
            <a:r>
              <a:rPr lang="en-CA" sz="1600" dirty="0" smtClean="0"/>
              <a:t>It </a:t>
            </a:r>
            <a:r>
              <a:rPr lang="en-CA" sz="1600" dirty="0"/>
              <a:t>provides the </a:t>
            </a:r>
            <a:r>
              <a:rPr lang="en-CA" sz="1600" b="1" dirty="0"/>
              <a:t>administrator</a:t>
            </a:r>
            <a:r>
              <a:rPr lang="en-CA" sz="1600" dirty="0"/>
              <a:t> with an easy-to-understand </a:t>
            </a:r>
            <a:r>
              <a:rPr lang="en-CA" sz="1600" b="1" dirty="0"/>
              <a:t>interface</a:t>
            </a:r>
            <a:r>
              <a:rPr lang="en-CA" sz="1600" dirty="0"/>
              <a:t> to manage elections. A new election session can be created or an existing one can be edited using an election ID. Information about the constituencies, candidates and voters can be inserted, edited and deleted</a:t>
            </a:r>
            <a:r>
              <a:rPr lang="en-CA" sz="1600" dirty="0" smtClean="0"/>
              <a:t>.</a:t>
            </a:r>
          </a:p>
          <a:p>
            <a:pPr marL="342900" lvl="0" indent="-342900">
              <a:buFont typeface="Arial" panose="020B0604020202020204" pitchFamily="34" charset="0"/>
              <a:buChar char="•"/>
            </a:pPr>
            <a:endParaRPr lang="en-CA" sz="1600" dirty="0" smtClean="0"/>
          </a:p>
          <a:p>
            <a:pPr marL="342900" lvl="0" indent="-342900">
              <a:buFont typeface="Arial" panose="020B0604020202020204" pitchFamily="34" charset="0"/>
              <a:buChar char="•"/>
            </a:pPr>
            <a:r>
              <a:rPr lang="en-CA" sz="1600" dirty="0" smtClean="0"/>
              <a:t>The </a:t>
            </a:r>
            <a:r>
              <a:rPr lang="en-CA" sz="1600" b="1" dirty="0"/>
              <a:t>Voter Interface </a:t>
            </a:r>
            <a:r>
              <a:rPr lang="en-CA" sz="1600" dirty="0"/>
              <a:t>runs on the electronic voting machines located at the polling stations and is used to cast a vote by the voter</a:t>
            </a:r>
            <a:r>
              <a:rPr lang="en-CA" sz="1600" dirty="0" smtClean="0"/>
              <a:t>.</a:t>
            </a:r>
          </a:p>
          <a:p>
            <a:pPr marL="342900" lvl="0" indent="-342900">
              <a:buFont typeface="Arial" panose="020B0604020202020204" pitchFamily="34" charset="0"/>
              <a:buChar char="•"/>
            </a:pPr>
            <a:endParaRPr lang="en-US" sz="1600" dirty="0"/>
          </a:p>
          <a:p>
            <a:pPr marL="342900" lvl="0" indent="-342900">
              <a:buFont typeface="Arial" panose="020B0604020202020204" pitchFamily="34" charset="0"/>
              <a:buChar char="•"/>
            </a:pPr>
            <a:r>
              <a:rPr lang="en-CA" sz="1600" dirty="0" smtClean="0"/>
              <a:t>It </a:t>
            </a:r>
            <a:r>
              <a:rPr lang="en-CA" sz="1600" dirty="0"/>
              <a:t>provides the </a:t>
            </a:r>
            <a:r>
              <a:rPr lang="en-CA" sz="1600" b="1" dirty="0"/>
              <a:t>Election Commission officer </a:t>
            </a:r>
            <a:r>
              <a:rPr lang="en-CA" sz="1600" dirty="0"/>
              <a:t>with a user-friendly </a:t>
            </a:r>
            <a:r>
              <a:rPr lang="en-CA" sz="1600" b="1" dirty="0"/>
              <a:t>interface </a:t>
            </a:r>
            <a:r>
              <a:rPr lang="en-CA" sz="1600" dirty="0"/>
              <a:t>to view the election information and compute the results. The officer can filter the results by Constituency or Party Name and generate a report to announce results</a:t>
            </a:r>
            <a:r>
              <a:rPr lang="en-CA" sz="1600" dirty="0" smtClean="0"/>
              <a:t>.</a:t>
            </a:r>
          </a:p>
          <a:p>
            <a:pPr lvl="0"/>
            <a:endParaRPr lang="en-US" sz="1600" dirty="0"/>
          </a:p>
          <a:p>
            <a:pPr marL="342900" indent="-342900">
              <a:buFont typeface="Arial" panose="020B0604020202020204" pitchFamily="34" charset="0"/>
              <a:buChar char="•"/>
            </a:pPr>
            <a:r>
              <a:rPr lang="en-CA" sz="1600" dirty="0"/>
              <a:t> </a:t>
            </a:r>
            <a:r>
              <a:rPr lang="en-CA" sz="1600" dirty="0" smtClean="0"/>
              <a:t>The </a:t>
            </a:r>
            <a:r>
              <a:rPr lang="en-CA" sz="1600" dirty="0"/>
              <a:t>administrator can create a backup of an election session and store all the information about the contesting candidates, voters, constituency results and final results.</a:t>
            </a:r>
            <a:endParaRPr lang="en-US" sz="1600" dirty="0"/>
          </a:p>
        </p:txBody>
      </p:sp>
    </p:spTree>
    <p:extLst>
      <p:ext uri="{BB962C8B-B14F-4D97-AF65-F5344CB8AC3E}">
        <p14:creationId xmlns:p14="http://schemas.microsoft.com/office/powerpoint/2010/main" val="593571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 Conditions"/>
          <p:cNvPicPr>
            <a:picLocks noChangeAspect="1" noChangeArrowheads="1"/>
          </p:cNvPicPr>
          <p:nvPr/>
        </p:nvPicPr>
        <p:blipFill>
          <a:blip r:embed="rId2">
            <a:extLst>
              <a:ext uri="{28A0092B-C50C-407E-A947-70E740481C1C}">
                <a14:useLocalDpi xmlns:a14="http://schemas.microsoft.com/office/drawing/2010/main" val="0"/>
              </a:ext>
            </a:extLst>
          </a:blip>
          <a:srcRect t="8049" r="17073"/>
          <a:stretch>
            <a:fillRect/>
          </a:stretch>
        </p:blipFill>
        <p:spPr bwMode="auto">
          <a:xfrm>
            <a:off x="2971800" y="685800"/>
            <a:ext cx="5867400" cy="563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066800"/>
            <a:ext cx="3124200" cy="3970318"/>
          </a:xfrm>
          <a:prstGeom prst="rect">
            <a:avLst/>
          </a:prstGeom>
        </p:spPr>
        <p:txBody>
          <a:bodyPr wrap="square">
            <a:spAutoFit/>
          </a:bodyPr>
          <a:lstStyle/>
          <a:p>
            <a:pPr marL="0" lvl="2"/>
            <a:r>
              <a:rPr lang="en-US" b="1" dirty="0" smtClean="0">
                <a:solidFill>
                  <a:srgbClr val="00B050"/>
                </a:solidFill>
                <a:ea typeface="Times New Roman" panose="02020603050405020304" pitchFamily="18" charset="0"/>
              </a:rPr>
              <a:t>2) </a:t>
            </a:r>
            <a:r>
              <a:rPr lang="en-CA" b="1" dirty="0" smtClean="0">
                <a:solidFill>
                  <a:srgbClr val="00B050"/>
                </a:solidFill>
              </a:rPr>
              <a:t>Pre-voting phase Requirements</a:t>
            </a:r>
            <a:endParaRPr lang="en-US" sz="2000" b="1" dirty="0">
              <a:solidFill>
                <a:srgbClr val="00B050"/>
              </a:solidFill>
            </a:endParaRPr>
          </a:p>
          <a:p>
            <a:pPr algn="just"/>
            <a:endParaRPr lang="en-US" b="1" dirty="0" smtClean="0">
              <a:solidFill>
                <a:srgbClr val="00B050"/>
              </a:solidFill>
              <a:ea typeface="Times New Roman" panose="02020603050405020304" pitchFamily="18" charset="0"/>
            </a:endParaRPr>
          </a:p>
          <a:p>
            <a:r>
              <a:rPr lang="en-US" dirty="0"/>
              <a:t>In the pre-voting phase the database administrator (DBA) </a:t>
            </a:r>
            <a:r>
              <a:rPr lang="en-US" b="1" dirty="0"/>
              <a:t>creates a new election and enters the information of the constituencies, election candidates and eligible voters </a:t>
            </a:r>
            <a:r>
              <a:rPr lang="en-US" dirty="0"/>
              <a:t>using the information provided by the Election Commission of Pakistan. This phase constitutes of a number of functionalities as shown in the use </a:t>
            </a:r>
            <a:r>
              <a:rPr lang="en-US" dirty="0" smtClean="0"/>
              <a:t>case:</a:t>
            </a:r>
            <a:endParaRPr lang="en-US" dirty="0"/>
          </a:p>
        </p:txBody>
      </p:sp>
    </p:spTree>
    <p:extLst>
      <p:ext uri="{BB962C8B-B14F-4D97-AF65-F5344CB8AC3E}">
        <p14:creationId xmlns:p14="http://schemas.microsoft.com/office/powerpoint/2010/main" val="801851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732754"/>
            <a:ext cx="3518977" cy="369332"/>
          </a:xfrm>
          <a:prstGeom prst="rect">
            <a:avLst/>
          </a:prstGeom>
        </p:spPr>
        <p:txBody>
          <a:bodyPr wrap="none">
            <a:spAutoFit/>
          </a:bodyPr>
          <a:lstStyle/>
          <a:p>
            <a:r>
              <a:rPr lang="en-CA" dirty="0">
                <a:latin typeface="Times" panose="02020603050405020304" pitchFamily="18" charset="0"/>
                <a:ea typeface="Times New Roman" panose="02020603050405020304" pitchFamily="18" charset="0"/>
              </a:rPr>
              <a:t>The Manage Administrator Module </a:t>
            </a:r>
            <a:endParaRPr lang="en-US" dirty="0"/>
          </a:p>
        </p:txBody>
      </p:sp>
      <p:sp>
        <p:nvSpPr>
          <p:cNvPr id="3" name="Rectangle 2"/>
          <p:cNvSpPr/>
          <p:nvPr/>
        </p:nvSpPr>
        <p:spPr>
          <a:xfrm>
            <a:off x="4953000" y="2732754"/>
            <a:ext cx="3038011" cy="369332"/>
          </a:xfrm>
          <a:prstGeom prst="rect">
            <a:avLst/>
          </a:prstGeom>
        </p:spPr>
        <p:txBody>
          <a:bodyPr wrap="none">
            <a:spAutoFit/>
          </a:bodyPr>
          <a:lstStyle/>
          <a:p>
            <a:r>
              <a:rPr lang="en-CA" dirty="0">
                <a:latin typeface="Times" panose="02020603050405020304" pitchFamily="18" charset="0"/>
                <a:ea typeface="Times New Roman" panose="02020603050405020304" pitchFamily="18" charset="0"/>
              </a:rPr>
              <a:t>The Manage Elections Module</a:t>
            </a:r>
            <a:endParaRPr lang="en-US" dirty="0"/>
          </a:p>
        </p:txBody>
      </p:sp>
      <p:sp>
        <p:nvSpPr>
          <p:cNvPr id="4" name="Rectangle 3"/>
          <p:cNvSpPr/>
          <p:nvPr/>
        </p:nvSpPr>
        <p:spPr>
          <a:xfrm>
            <a:off x="4965510" y="5715000"/>
            <a:ext cx="3114955" cy="369332"/>
          </a:xfrm>
          <a:prstGeom prst="rect">
            <a:avLst/>
          </a:prstGeom>
        </p:spPr>
        <p:txBody>
          <a:bodyPr wrap="none">
            <a:spAutoFit/>
          </a:bodyPr>
          <a:lstStyle/>
          <a:p>
            <a:r>
              <a:rPr lang="en-CA" dirty="0">
                <a:latin typeface="Times" panose="02020603050405020304" pitchFamily="18" charset="0"/>
                <a:ea typeface="Times New Roman" panose="02020603050405020304" pitchFamily="18" charset="0"/>
              </a:rPr>
              <a:t>The </a:t>
            </a:r>
            <a:r>
              <a:rPr lang="en-CA">
                <a:latin typeface="Times" panose="02020603050405020304" pitchFamily="18" charset="0"/>
                <a:ea typeface="Times New Roman" panose="02020603050405020304" pitchFamily="18" charset="0"/>
              </a:rPr>
              <a:t>Manage </a:t>
            </a:r>
            <a:r>
              <a:rPr lang="en-CA" smtClean="0">
                <a:latin typeface="Times" panose="02020603050405020304" pitchFamily="18" charset="0"/>
                <a:ea typeface="Times New Roman" panose="02020603050405020304" pitchFamily="18" charset="0"/>
              </a:rPr>
              <a:t>Candidate </a:t>
            </a:r>
            <a:r>
              <a:rPr lang="en-CA" dirty="0">
                <a:latin typeface="Times" panose="02020603050405020304" pitchFamily="18" charset="0"/>
                <a:ea typeface="Times New Roman" panose="02020603050405020304" pitchFamily="18" charset="0"/>
              </a:rPr>
              <a:t>Module</a:t>
            </a:r>
            <a:endParaRPr lang="en-US" dirty="0"/>
          </a:p>
        </p:txBody>
      </p:sp>
      <p:sp>
        <p:nvSpPr>
          <p:cNvPr id="5" name="Rectangle 4"/>
          <p:cNvSpPr/>
          <p:nvPr/>
        </p:nvSpPr>
        <p:spPr>
          <a:xfrm>
            <a:off x="477956" y="5715000"/>
            <a:ext cx="2728376" cy="369332"/>
          </a:xfrm>
          <a:prstGeom prst="rect">
            <a:avLst/>
          </a:prstGeom>
        </p:spPr>
        <p:txBody>
          <a:bodyPr wrap="none">
            <a:spAutoFit/>
          </a:bodyPr>
          <a:lstStyle/>
          <a:p>
            <a:r>
              <a:rPr lang="en-CA" dirty="0">
                <a:latin typeface="Times" panose="02020603050405020304" pitchFamily="18" charset="0"/>
                <a:ea typeface="Times New Roman" panose="02020603050405020304" pitchFamily="18" charset="0"/>
              </a:rPr>
              <a:t>The Manage </a:t>
            </a:r>
            <a:r>
              <a:rPr lang="en-CA" dirty="0" smtClean="0">
                <a:latin typeface="Times" panose="02020603050405020304" pitchFamily="18" charset="0"/>
                <a:ea typeface="Times New Roman" panose="02020603050405020304" pitchFamily="18" charset="0"/>
              </a:rPr>
              <a:t>Voter </a:t>
            </a:r>
            <a:r>
              <a:rPr lang="en-CA" dirty="0">
                <a:latin typeface="Times" panose="02020603050405020304" pitchFamily="18" charset="0"/>
                <a:ea typeface="Times New Roman" panose="02020603050405020304" pitchFamily="18" charset="0"/>
              </a:rPr>
              <a:t>Module </a:t>
            </a:r>
            <a:endParaRPr lang="en-US" dirty="0"/>
          </a:p>
        </p:txBody>
      </p:sp>
      <p:pic>
        <p:nvPicPr>
          <p:cNvPr id="2050" name="Picture 2" descr="Administrator 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8" y="99871"/>
            <a:ext cx="4334131" cy="263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Election Mo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9" y="138037"/>
            <a:ext cx="4164521" cy="259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Voter Mod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88" y="3102086"/>
            <a:ext cx="3043237" cy="268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Candidate Mod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7418" y="3042930"/>
            <a:ext cx="4276702" cy="273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289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oting and Post Voting"/>
          <p:cNvPicPr>
            <a:picLocks noChangeAspect="1" noChangeArrowheads="1"/>
          </p:cNvPicPr>
          <p:nvPr/>
        </p:nvPicPr>
        <p:blipFill rotWithShape="1">
          <a:blip r:embed="rId2">
            <a:extLst>
              <a:ext uri="{28A0092B-C50C-407E-A947-70E740481C1C}">
                <a14:useLocalDpi xmlns:a14="http://schemas.microsoft.com/office/drawing/2010/main" val="0"/>
              </a:ext>
            </a:extLst>
          </a:blip>
          <a:srcRect r="8368"/>
          <a:stretch/>
        </p:blipFill>
        <p:spPr bwMode="auto">
          <a:xfrm>
            <a:off x="2895600" y="1146629"/>
            <a:ext cx="6248400" cy="470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2400" y="228600"/>
            <a:ext cx="3124200" cy="5355312"/>
          </a:xfrm>
          <a:prstGeom prst="rect">
            <a:avLst/>
          </a:prstGeom>
        </p:spPr>
        <p:txBody>
          <a:bodyPr wrap="square">
            <a:spAutoFit/>
          </a:bodyPr>
          <a:lstStyle/>
          <a:p>
            <a:r>
              <a:rPr lang="en-CA" b="1" dirty="0" smtClean="0">
                <a:solidFill>
                  <a:srgbClr val="00B050"/>
                </a:solidFill>
                <a:ea typeface="Times New Roman" panose="02020603050405020304" pitchFamily="18" charset="0"/>
                <a:cs typeface="Times New Roman" panose="02020603050405020304" pitchFamily="18" charset="0"/>
              </a:rPr>
              <a:t>3) </a:t>
            </a:r>
            <a:r>
              <a:rPr lang="en-CA" b="1" dirty="0">
                <a:solidFill>
                  <a:srgbClr val="00B050"/>
                </a:solidFill>
              </a:rPr>
              <a:t>Voting &amp; Post-Voting </a:t>
            </a:r>
            <a:r>
              <a:rPr lang="en-CA" b="1" dirty="0" smtClean="0">
                <a:solidFill>
                  <a:srgbClr val="00B050"/>
                </a:solidFill>
              </a:rPr>
              <a:t>phase Requirements</a:t>
            </a:r>
            <a:endParaRPr lang="en-US" sz="2000" b="1" dirty="0">
              <a:solidFill>
                <a:srgbClr val="00B050"/>
              </a:solidFill>
            </a:endParaRPr>
          </a:p>
          <a:p>
            <a:pPr marR="0" lvl="0">
              <a:spcBef>
                <a:spcPts val="0"/>
              </a:spcBef>
              <a:spcAft>
                <a:spcPts val="0"/>
              </a:spcAft>
            </a:pPr>
            <a:endParaRPr lang="en-CA" dirty="0">
              <a:ea typeface="Times New Roman" panose="02020603050405020304" pitchFamily="18" charset="0"/>
              <a:cs typeface="Times New Roman" panose="02020603050405020304" pitchFamily="18" charset="0"/>
            </a:endParaRPr>
          </a:p>
          <a:p>
            <a:r>
              <a:rPr lang="en-US" dirty="0"/>
              <a:t>In the voting phase, </a:t>
            </a:r>
            <a:endParaRPr lang="en-US" dirty="0" smtClean="0"/>
          </a:p>
          <a:p>
            <a:endParaRPr lang="en-US" dirty="0"/>
          </a:p>
          <a:p>
            <a:pPr marL="285750" indent="-285750">
              <a:buFont typeface="Arial" panose="020B0604020202020204" pitchFamily="34" charset="0"/>
              <a:buChar char="•"/>
            </a:pPr>
            <a:r>
              <a:rPr lang="en-US" dirty="0" smtClean="0"/>
              <a:t>the </a:t>
            </a:r>
            <a:r>
              <a:rPr lang="en-US" dirty="0"/>
              <a:t>database administrator </a:t>
            </a:r>
            <a:r>
              <a:rPr lang="en-US" b="1" dirty="0"/>
              <a:t>starts the time for voting</a:t>
            </a:r>
            <a:r>
              <a:rPr lang="en-US" dirty="0"/>
              <a: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Voters </a:t>
            </a:r>
            <a:r>
              <a:rPr lang="en-US" dirty="0"/>
              <a:t>come to the polling booth to </a:t>
            </a:r>
            <a:r>
              <a:rPr lang="en-US" b="1" dirty="0"/>
              <a:t>cast their votes </a:t>
            </a:r>
            <a:r>
              <a:rPr lang="en-US" dirty="0"/>
              <a:t>into the system containing our software in a secure region. </a:t>
            </a:r>
            <a:endParaRPr lang="en-US" dirty="0" smtClean="0"/>
          </a:p>
          <a:p>
            <a:endParaRPr lang="en-US" dirty="0"/>
          </a:p>
          <a:p>
            <a:r>
              <a:rPr lang="en-US" dirty="0" smtClean="0"/>
              <a:t>Eventually</a:t>
            </a:r>
            <a:r>
              <a:rPr lang="en-US" dirty="0"/>
              <a:t>, </a:t>
            </a:r>
            <a:endParaRPr lang="en-US" dirty="0" smtClean="0"/>
          </a:p>
          <a:p>
            <a:pPr marL="285750" indent="-285750">
              <a:buFont typeface="Arial" panose="020B0604020202020204" pitchFamily="34" charset="0"/>
              <a:buChar char="•"/>
            </a:pPr>
            <a:r>
              <a:rPr lang="en-US" dirty="0" smtClean="0"/>
              <a:t>the database administrator </a:t>
            </a:r>
            <a:r>
              <a:rPr lang="en-US" b="1" dirty="0" smtClean="0"/>
              <a:t>ends the time for casting a vote. </a:t>
            </a:r>
          </a:p>
          <a:p>
            <a:pPr marL="285750" indent="-285750">
              <a:buFont typeface="Arial" panose="020B0604020202020204" pitchFamily="34" charset="0"/>
              <a:buChar char="•"/>
            </a:pPr>
            <a:endParaRPr lang="en-US" dirty="0" smtClean="0"/>
          </a:p>
        </p:txBody>
      </p:sp>
      <p:sp>
        <p:nvSpPr>
          <p:cNvPr id="3" name="Rectangle 2"/>
          <p:cNvSpPr/>
          <p:nvPr/>
        </p:nvSpPr>
        <p:spPr>
          <a:xfrm>
            <a:off x="152400" y="5181600"/>
            <a:ext cx="6553200" cy="1200329"/>
          </a:xfrm>
          <a:prstGeom prst="rect">
            <a:avLst/>
          </a:prstGeom>
        </p:spPr>
        <p:txBody>
          <a:bodyPr wrap="square">
            <a:spAutoFit/>
          </a:bodyPr>
          <a:lstStyle/>
          <a:p>
            <a:pPr marL="285750" lvl="0" indent="-285750">
              <a:buFont typeface="Arial" panose="020B0604020202020204" pitchFamily="34" charset="0"/>
              <a:buChar char="•"/>
            </a:pPr>
            <a:r>
              <a:rPr lang="en-CA" dirty="0">
                <a:ea typeface="Times New Roman" panose="02020603050405020304" pitchFamily="18" charset="0"/>
                <a:cs typeface="Times New Roman" panose="02020603050405020304" pitchFamily="18" charset="0"/>
              </a:rPr>
              <a:t>It provides the Election Commission officer with a user-friendly interface to view the election information and </a:t>
            </a:r>
            <a:r>
              <a:rPr lang="en-CA" b="1" dirty="0">
                <a:ea typeface="Times New Roman" panose="02020603050405020304" pitchFamily="18" charset="0"/>
                <a:cs typeface="Times New Roman" panose="02020603050405020304" pitchFamily="18" charset="0"/>
              </a:rPr>
              <a:t>compute the results</a:t>
            </a:r>
            <a:r>
              <a:rPr lang="en-CA" dirty="0">
                <a:ea typeface="Times New Roman" panose="02020603050405020304" pitchFamily="18" charset="0"/>
                <a:cs typeface="Times New Roman" panose="02020603050405020304" pitchFamily="18" charset="0"/>
              </a:rPr>
              <a:t>. The officer can filter the results by Constituency or Party Name and generate a report to announce results.</a:t>
            </a:r>
            <a:endParaRPr lang="en-US" dirty="0">
              <a:ea typeface="Times New Roman" panose="02020603050405020304" pitchFamily="18" charset="0"/>
            </a:endParaRPr>
          </a:p>
        </p:txBody>
      </p:sp>
    </p:spTree>
    <p:extLst>
      <p:ext uri="{BB962C8B-B14F-4D97-AF65-F5344CB8AC3E}">
        <p14:creationId xmlns:p14="http://schemas.microsoft.com/office/powerpoint/2010/main" val="3033732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742" y="3201988"/>
            <a:ext cx="3468853" cy="369332"/>
          </a:xfrm>
          <a:prstGeom prst="rect">
            <a:avLst/>
          </a:prstGeom>
        </p:spPr>
        <p:txBody>
          <a:bodyPr wrap="square">
            <a:spAutoFit/>
          </a:bodyPr>
          <a:lstStyle/>
          <a:p>
            <a:r>
              <a:rPr lang="en-CA" dirty="0">
                <a:ea typeface="Times New Roman" panose="02020603050405020304" pitchFamily="18" charset="0"/>
              </a:rPr>
              <a:t>Result Management Module</a:t>
            </a:r>
            <a:endParaRPr lang="en-US" dirty="0"/>
          </a:p>
        </p:txBody>
      </p:sp>
      <p:pic>
        <p:nvPicPr>
          <p:cNvPr id="4100" name="Picture 4" descr="Management 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757" y="2609615"/>
            <a:ext cx="5347616"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Submit a Vo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0"/>
            <a:ext cx="47244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97742" y="228600"/>
            <a:ext cx="2282035" cy="369332"/>
          </a:xfrm>
          <a:prstGeom prst="rect">
            <a:avLst/>
          </a:prstGeom>
        </p:spPr>
        <p:txBody>
          <a:bodyPr wrap="none">
            <a:spAutoFit/>
          </a:bodyPr>
          <a:lstStyle/>
          <a:p>
            <a:r>
              <a:rPr lang="en-CA" dirty="0">
                <a:latin typeface="Calibri" panose="020F0502020204030204" pitchFamily="34" charset="0"/>
                <a:ea typeface="Times New Roman" panose="02020603050405020304" pitchFamily="18" charset="0"/>
                <a:cs typeface="Times New Roman" panose="02020603050405020304" pitchFamily="18" charset="0"/>
              </a:rPr>
              <a:t>Submit a Vote Module</a:t>
            </a:r>
            <a:endParaRPr lang="en-US" dirty="0"/>
          </a:p>
        </p:txBody>
      </p:sp>
    </p:spTree>
    <p:extLst>
      <p:ext uri="{BB962C8B-B14F-4D97-AF65-F5344CB8AC3E}">
        <p14:creationId xmlns:p14="http://schemas.microsoft.com/office/powerpoint/2010/main" val="1181960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9067800"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 following use case diagram encapsulates the entire system and all possible actors. </a:t>
            </a:r>
            <a:endParaRPr lang="en-US" sz="2000" dirty="0">
              <a:effectLst/>
              <a:latin typeface="Times" panose="02020603050405020304" pitchFamily="18" charset="0"/>
              <a:ea typeface="Times New Roman" panose="02020603050405020304" pitchFamily="18" charset="0"/>
            </a:endParaRPr>
          </a:p>
        </p:txBody>
      </p:sp>
      <p:pic>
        <p:nvPicPr>
          <p:cNvPr id="5122"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78932"/>
            <a:ext cx="7926917"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947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8665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4097084" cy="369332"/>
          </a:xfrm>
          <a:prstGeom prst="rect">
            <a:avLst/>
          </a:prstGeom>
        </p:spPr>
        <p:txBody>
          <a:bodyPr wrap="none">
            <a:spAutoFit/>
          </a:bodyPr>
          <a:lstStyle/>
          <a:p>
            <a:pPr marR="0" lvl="1">
              <a:spcBef>
                <a:spcPts val="1400"/>
              </a:spcBef>
              <a:spcAft>
                <a:spcPts val="1400"/>
              </a:spcAft>
              <a:tabLst>
                <a:tab pos="365760" algn="l"/>
              </a:tabLst>
            </a:pPr>
            <a:r>
              <a:rPr lang="en-CA" b="1" dirty="0">
                <a:solidFill>
                  <a:srgbClr val="00B050"/>
                </a:solidFill>
                <a:latin typeface="Calibri" panose="020F0502020204030204" pitchFamily="34" charset="0"/>
                <a:cs typeface="Times New Roman" panose="02020603050405020304" pitchFamily="18" charset="0"/>
              </a:rPr>
              <a:t>1</a:t>
            </a:r>
            <a:r>
              <a:rPr lang="en-CA" b="1" dirty="0" smtClean="0">
                <a:solidFill>
                  <a:srgbClr val="00B050"/>
                </a:solidFill>
                <a:latin typeface="Calibri" panose="020F0502020204030204" pitchFamily="34" charset="0"/>
                <a:cs typeface="Times New Roman" panose="02020603050405020304" pitchFamily="18" charset="0"/>
              </a:rPr>
              <a:t>. Safety </a:t>
            </a:r>
            <a:r>
              <a:rPr lang="en-CA" b="1" dirty="0">
                <a:solidFill>
                  <a:srgbClr val="00B050"/>
                </a:solidFill>
                <a:latin typeface="Calibri" panose="020F0502020204030204" pitchFamily="34" charset="0"/>
                <a:cs typeface="Times New Roman" panose="02020603050405020304" pitchFamily="18" charset="0"/>
              </a:rPr>
              <a:t>and Security Requirements</a:t>
            </a:r>
            <a:endParaRPr lang="en-US" b="1" dirty="0">
              <a:solidFill>
                <a:srgbClr val="00B050"/>
              </a:solidFill>
              <a:effectLst/>
              <a:latin typeface="Times" panose="02020603050405020304" pitchFamily="18" charset="0"/>
            </a:endParaRPr>
          </a:p>
        </p:txBody>
      </p:sp>
      <p:sp>
        <p:nvSpPr>
          <p:cNvPr id="3" name="Rectangle 2"/>
          <p:cNvSpPr/>
          <p:nvPr/>
        </p:nvSpPr>
        <p:spPr>
          <a:xfrm>
            <a:off x="381000" y="636306"/>
            <a:ext cx="8534400" cy="5632311"/>
          </a:xfrm>
          <a:prstGeom prst="rect">
            <a:avLst/>
          </a:prstGeom>
        </p:spPr>
        <p:txBody>
          <a:bodyPr wrap="square">
            <a:spAutoFit/>
          </a:bodyPr>
          <a:lstStyle/>
          <a:p>
            <a:pPr marL="285750" indent="-285750" algn="just">
              <a:buFont typeface="Arial" panose="020B0604020202020204" pitchFamily="34" charset="0"/>
              <a:buChar char="•"/>
            </a:pPr>
            <a:r>
              <a:rPr lang="en-CA" dirty="0" smtClean="0">
                <a:latin typeface="Calibri" panose="020F0502020204030204" pitchFamily="34" charset="0"/>
                <a:ea typeface="Times New Roman" panose="02020603050405020304" pitchFamily="18" charset="0"/>
                <a:cs typeface="Times New Roman" panose="02020603050405020304" pitchFamily="18" charset="0"/>
              </a:rPr>
              <a:t>We considered the </a:t>
            </a:r>
            <a:r>
              <a:rPr lang="en-CA" dirty="0">
                <a:latin typeface="Calibri" panose="020F0502020204030204" pitchFamily="34" charset="0"/>
                <a:ea typeface="Times New Roman" panose="02020603050405020304" pitchFamily="18" charset="0"/>
                <a:cs typeface="Times New Roman" panose="02020603050405020304" pitchFamily="18" charset="0"/>
              </a:rPr>
              <a:t>p</a:t>
            </a:r>
            <a:r>
              <a:rPr lang="en-CA" dirty="0" smtClean="0">
                <a:latin typeface="Calibri" panose="020F0502020204030204" pitchFamily="34" charset="0"/>
                <a:ea typeface="Times New Roman" panose="02020603050405020304" pitchFamily="18" charset="0"/>
                <a:cs typeface="Times New Roman" panose="02020603050405020304" pitchFamily="18" charset="0"/>
              </a:rPr>
              <a:t>ossible loss that could result from the product use. This included </a:t>
            </a:r>
            <a:r>
              <a:rPr lang="en-CA" b="1" dirty="0" smtClean="0">
                <a:latin typeface="Calibri" panose="020F0502020204030204" pitchFamily="34" charset="0"/>
                <a:ea typeface="Times New Roman" panose="02020603050405020304" pitchFamily="18" charset="0"/>
                <a:cs typeface="Times New Roman" panose="02020603050405020304" pitchFamily="18" charset="0"/>
              </a:rPr>
              <a:t>password leak, hacking and </a:t>
            </a:r>
            <a:r>
              <a:rPr lang="en-CA" b="1" dirty="0" err="1" smtClean="0">
                <a:latin typeface="Calibri" panose="020F0502020204030204" pitchFamily="34" charset="0"/>
                <a:ea typeface="Times New Roman" panose="02020603050405020304" pitchFamily="18" charset="0"/>
                <a:cs typeface="Times New Roman" panose="02020603050405020304" pitchFamily="18" charset="0"/>
              </a:rPr>
              <a:t>i</a:t>
            </a:r>
            <a:r>
              <a:rPr lang="en-CA" b="1" dirty="0" smtClean="0">
                <a:latin typeface="Calibri" panose="020F0502020204030204" pitchFamily="34" charset="0"/>
                <a:ea typeface="Times New Roman" panose="02020603050405020304" pitchFamily="18" charset="0"/>
                <a:cs typeface="Times New Roman" panose="02020603050405020304" pitchFamily="18" charset="0"/>
              </a:rPr>
              <a:t>-voting</a:t>
            </a:r>
            <a:r>
              <a:rPr lang="en-CA" dirty="0" smtClean="0">
                <a:latin typeface="Calibri" panose="020F0502020204030204" pitchFamily="34" charset="0"/>
                <a:ea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CA" i="1"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t>Vote Dou must not violate the </a:t>
            </a:r>
            <a:r>
              <a:rPr lang="en-US" b="1" dirty="0"/>
              <a:t>ISO security standards</a:t>
            </a:r>
            <a:r>
              <a:rPr lang="en-US" dirty="0"/>
              <a:t> and it must be in compliance with the ACM/IEEE ethical standards.</a:t>
            </a:r>
          </a:p>
          <a:p>
            <a:pPr marL="285750" indent="-285750" algn="just">
              <a:buFont typeface="Arial" panose="020B0604020202020204" pitchFamily="34" charset="0"/>
              <a:buChar char="•"/>
            </a:pPr>
            <a:endParaRPr lang="en-US" i="1" dirty="0" smtClean="0">
              <a:effectLst/>
              <a:latin typeface="Arial" panose="020B0604020202020204" pitchFamily="34" charset="0"/>
              <a:ea typeface="Times New Roman" panose="02020603050405020304" pitchFamily="18" charset="0"/>
            </a:endParaRPr>
          </a:p>
          <a:p>
            <a:pPr marL="285750" lvl="0" indent="-285750">
              <a:buFont typeface="Arial" panose="020B0604020202020204" pitchFamily="34" charset="0"/>
              <a:buChar char="•"/>
            </a:pPr>
            <a:r>
              <a:rPr lang="en-US" b="1" dirty="0"/>
              <a:t>Password protected login</a:t>
            </a:r>
            <a:r>
              <a:rPr lang="en-US" dirty="0"/>
              <a:t>. Password to be provided to each user with different access rights according to the roles of the Administrator, Election Commission Officer and the Voter. (Requirement</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The passwords generated should contain a minimum of 7 alpha-numeric characters</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b="1" dirty="0"/>
              <a:t>Integrating a finger scanning device </a:t>
            </a:r>
            <a:r>
              <a:rPr lang="en-US" dirty="0"/>
              <a:t>with the software that checks the user’s finger print against the finger print of the user that is stored in the NADRA database. (Recommended</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Complete protection </a:t>
            </a:r>
            <a:r>
              <a:rPr lang="en-US" b="1" dirty="0"/>
              <a:t>to safeguard the data against malicious users </a:t>
            </a:r>
            <a:r>
              <a:rPr lang="en-US" dirty="0"/>
              <a:t>that may attempt to hack into the database and manipulate the election results. Experts in security and hacking must be asked to check for any loop holes in the security.</a:t>
            </a:r>
          </a:p>
          <a:p>
            <a:pPr algn="just"/>
            <a:endParaRPr lang="en-US" i="1"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99610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mplate_DIAG.jpg"/>
          <p:cNvPicPr>
            <a:picLocks noChangeAspect="1"/>
          </p:cNvPicPr>
          <p:nvPr/>
        </p:nvPicPr>
        <p:blipFill>
          <a:blip r:embed="rId2"/>
          <a:stretch>
            <a:fillRect/>
          </a:stretch>
        </p:blipFill>
        <p:spPr>
          <a:xfrm>
            <a:off x="0" y="378823"/>
            <a:ext cx="9144000" cy="60156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7620000" cy="4037003"/>
          </a:xfrm>
          <a:prstGeom prst="rect">
            <a:avLst/>
          </a:prstGeom>
        </p:spPr>
        <p:txBody>
          <a:bodyPr wrap="square">
            <a:spAutoFit/>
          </a:bodyPr>
          <a:lstStyle/>
          <a:p>
            <a:pPr>
              <a:spcBef>
                <a:spcPts val="1400"/>
              </a:spcBef>
              <a:spcAft>
                <a:spcPts val="1400"/>
              </a:spcAft>
              <a:tabLst>
                <a:tab pos="365760" algn="l"/>
              </a:tabLst>
            </a:pPr>
            <a:r>
              <a:rPr lang="en-CA" b="1" dirty="0">
                <a:solidFill>
                  <a:srgbClr val="00B050"/>
                </a:solidFill>
              </a:rPr>
              <a:t>2</a:t>
            </a:r>
            <a:r>
              <a:rPr lang="en-CA" b="1" dirty="0" smtClean="0">
                <a:solidFill>
                  <a:srgbClr val="00B050"/>
                </a:solidFill>
              </a:rPr>
              <a:t>) </a:t>
            </a:r>
            <a:r>
              <a:rPr lang="en-CA" b="1" dirty="0">
                <a:solidFill>
                  <a:srgbClr val="00B050"/>
                </a:solidFill>
              </a:rPr>
              <a:t>Software Quality </a:t>
            </a:r>
            <a:r>
              <a:rPr lang="en-CA" b="1" dirty="0" smtClean="0">
                <a:solidFill>
                  <a:srgbClr val="00B050"/>
                </a:solidFill>
              </a:rPr>
              <a:t>Attributes</a:t>
            </a:r>
            <a:endParaRPr lang="en-US" b="1" dirty="0" smtClean="0">
              <a:solidFill>
                <a:srgbClr val="00B050"/>
              </a:solidFill>
            </a:endParaRPr>
          </a:p>
          <a:p>
            <a:pPr>
              <a:spcBef>
                <a:spcPts val="1400"/>
              </a:spcBef>
              <a:spcAft>
                <a:spcPts val="1400"/>
              </a:spcAft>
              <a:tabLst>
                <a:tab pos="365760" algn="l"/>
              </a:tabLst>
            </a:pPr>
            <a:r>
              <a:rPr lang="en-US" b="1" dirty="0" smtClean="0"/>
              <a:t>RELIABILITY</a:t>
            </a:r>
            <a:r>
              <a:rPr lang="en-US" dirty="0" smtClean="0"/>
              <a:t>: The </a:t>
            </a:r>
            <a:r>
              <a:rPr lang="en-US" dirty="0"/>
              <a:t>system’s availability and data integrity cannot be jeopardized at any </a:t>
            </a:r>
            <a:r>
              <a:rPr lang="en-US" dirty="0" smtClean="0"/>
              <a:t>cost</a:t>
            </a:r>
            <a:endParaRPr lang="en-US" b="1" dirty="0" smtClean="0"/>
          </a:p>
          <a:p>
            <a:pPr>
              <a:spcBef>
                <a:spcPts val="1400"/>
              </a:spcBef>
              <a:spcAft>
                <a:spcPts val="1400"/>
              </a:spcAft>
              <a:tabLst>
                <a:tab pos="365760" algn="l"/>
              </a:tabLst>
            </a:pPr>
            <a:r>
              <a:rPr lang="en-US" b="1" dirty="0" smtClean="0"/>
              <a:t>ROBUSTNESS</a:t>
            </a:r>
            <a:r>
              <a:rPr lang="en-US" dirty="0" smtClean="0"/>
              <a:t>: It </a:t>
            </a:r>
            <a:r>
              <a:rPr lang="en-US" dirty="0"/>
              <a:t>is crucial that the system does not produce unwanted results in the case of a system failure</a:t>
            </a:r>
          </a:p>
          <a:p>
            <a:r>
              <a:rPr lang="en-US" b="1" dirty="0" smtClean="0"/>
              <a:t>ADAPTABILITY</a:t>
            </a:r>
            <a:r>
              <a:rPr lang="en-US" dirty="0" smtClean="0"/>
              <a:t>: As </a:t>
            </a:r>
            <a:r>
              <a:rPr lang="en-US" dirty="0"/>
              <a:t>there will be both educated people and uneducated people using the software, it is very important that the software provides a simple user interface. </a:t>
            </a:r>
          </a:p>
          <a:p>
            <a:r>
              <a:rPr lang="en-US" dirty="0"/>
              <a:t> </a:t>
            </a:r>
          </a:p>
          <a:p>
            <a:r>
              <a:rPr lang="en-US" b="1" dirty="0" smtClean="0"/>
              <a:t>MAINTAINABILITY</a:t>
            </a:r>
            <a:r>
              <a:rPr lang="en-US" dirty="0" smtClean="0"/>
              <a:t>: Vote </a:t>
            </a:r>
            <a:r>
              <a:rPr lang="en-US" dirty="0"/>
              <a:t>Dou 1.0 must be designed and implemented in such a manner that it is adaptable to both software and hardware upgrades.</a:t>
            </a:r>
          </a:p>
        </p:txBody>
      </p:sp>
    </p:spTree>
    <p:extLst>
      <p:ext uri="{BB962C8B-B14F-4D97-AF65-F5344CB8AC3E}">
        <p14:creationId xmlns:p14="http://schemas.microsoft.com/office/powerpoint/2010/main" val="1220868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823"/>
            <a:ext cx="9144000" cy="6100354"/>
          </a:xfrm>
          <a:prstGeom prst="rect">
            <a:avLst/>
          </a:prstGeom>
        </p:spPr>
      </p:pic>
      <p:pic>
        <p:nvPicPr>
          <p:cNvPr id="205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90600"/>
            <a:ext cx="1885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339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4032" t="3204" r="4839" b="6399"/>
          <a:stretch/>
        </p:blipFill>
        <p:spPr>
          <a:xfrm>
            <a:off x="381000" y="380999"/>
            <a:ext cx="8610600" cy="6477001"/>
          </a:xfrm>
          <a:prstGeom prst="rect">
            <a:avLst/>
          </a:prstGeom>
        </p:spPr>
      </p:pic>
      <p:sp>
        <p:nvSpPr>
          <p:cNvPr id="5" name="Rectangle 4"/>
          <p:cNvSpPr/>
          <p:nvPr/>
        </p:nvSpPr>
        <p:spPr>
          <a:xfrm>
            <a:off x="152400" y="54743"/>
            <a:ext cx="8839200" cy="400110"/>
          </a:xfrm>
          <a:prstGeom prst="rect">
            <a:avLst/>
          </a:prstGeom>
          <a:solidFill>
            <a:srgbClr val="00CC00"/>
          </a:solidFill>
        </p:spPr>
        <p:txBody>
          <a:bodyPr wrap="square">
            <a:spAutoFit/>
          </a:bodyPr>
          <a:lstStyle/>
          <a:p>
            <a:r>
              <a:rPr lang="en-CA" sz="2000" b="1" dirty="0" smtClean="0"/>
              <a:t>Entity Relationship Diagram</a:t>
            </a:r>
            <a:endParaRPr lang="en-US" sz="2000" b="1" dirty="0"/>
          </a:p>
        </p:txBody>
      </p:sp>
      <p:grpSp>
        <p:nvGrpSpPr>
          <p:cNvPr id="19" name="Group 18"/>
          <p:cNvGrpSpPr/>
          <p:nvPr/>
        </p:nvGrpSpPr>
        <p:grpSpPr>
          <a:xfrm>
            <a:off x="457200" y="533400"/>
            <a:ext cx="1159502" cy="914400"/>
            <a:chOff x="457200" y="533400"/>
            <a:chExt cx="1159502" cy="914400"/>
          </a:xfrm>
        </p:grpSpPr>
        <p:sp>
          <p:nvSpPr>
            <p:cNvPr id="2" name="Oval 1"/>
            <p:cNvSpPr/>
            <p:nvPr/>
          </p:nvSpPr>
          <p:spPr>
            <a:xfrm>
              <a:off x="457200" y="1295400"/>
              <a:ext cx="457200" cy="152400"/>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bg1">
                      <a:lumMod val="50000"/>
                    </a:schemeClr>
                  </a:solidFill>
                </a:rPr>
                <a:t>Type</a:t>
              </a:r>
              <a:endParaRPr lang="en-US" sz="400" b="1" dirty="0">
                <a:solidFill>
                  <a:schemeClr val="bg1">
                    <a:lumMod val="50000"/>
                  </a:schemeClr>
                </a:solidFill>
              </a:endParaRPr>
            </a:p>
          </p:txBody>
        </p:sp>
        <p:sp>
          <p:nvSpPr>
            <p:cNvPr id="6" name="Oval 5"/>
            <p:cNvSpPr/>
            <p:nvPr/>
          </p:nvSpPr>
          <p:spPr>
            <a:xfrm>
              <a:off x="762000" y="533400"/>
              <a:ext cx="457200" cy="152400"/>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bg1">
                      <a:lumMod val="50000"/>
                    </a:schemeClr>
                  </a:solidFill>
                </a:rPr>
                <a:t>Start</a:t>
              </a:r>
              <a:endParaRPr lang="en-US" sz="400" b="1" dirty="0">
                <a:solidFill>
                  <a:schemeClr val="bg1">
                    <a:lumMod val="50000"/>
                  </a:schemeClr>
                </a:solidFill>
              </a:endParaRPr>
            </a:p>
          </p:txBody>
        </p:sp>
        <p:sp>
          <p:nvSpPr>
            <p:cNvPr id="7" name="Oval 6"/>
            <p:cNvSpPr/>
            <p:nvPr/>
          </p:nvSpPr>
          <p:spPr>
            <a:xfrm>
              <a:off x="1235702" y="609600"/>
              <a:ext cx="381000" cy="152400"/>
            </a:xfrm>
            <a:prstGeom prst="ellipse">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b="1" dirty="0" smtClean="0">
                  <a:solidFill>
                    <a:schemeClr val="bg1">
                      <a:lumMod val="50000"/>
                    </a:schemeClr>
                  </a:solidFill>
                </a:rPr>
                <a:t>End</a:t>
              </a:r>
              <a:endParaRPr lang="en-US" sz="400" b="1" dirty="0">
                <a:solidFill>
                  <a:schemeClr val="bg1">
                    <a:lumMod val="50000"/>
                  </a:schemeClr>
                </a:solidFill>
              </a:endParaRPr>
            </a:p>
          </p:txBody>
        </p:sp>
        <p:cxnSp>
          <p:nvCxnSpPr>
            <p:cNvPr id="10" name="Straight Connector 9"/>
            <p:cNvCxnSpPr>
              <a:stCxn id="2" idx="7"/>
            </p:cNvCxnSpPr>
            <p:nvPr/>
          </p:nvCxnSpPr>
          <p:spPr>
            <a:xfrm flipV="1">
              <a:off x="847445" y="1143000"/>
              <a:ext cx="143155" cy="174718"/>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66800" y="685800"/>
              <a:ext cx="27898" cy="326256"/>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3"/>
            </p:cNvCxnSpPr>
            <p:nvPr/>
          </p:nvCxnSpPr>
          <p:spPr>
            <a:xfrm flipV="1">
              <a:off x="1070071" y="739682"/>
              <a:ext cx="221427" cy="298572"/>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1693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200"/>
            <a:ext cx="9144001" cy="1143000"/>
          </a:xfrm>
          <a:prstGeom prst="rect">
            <a:avLst/>
          </a:prstGeom>
        </p:spPr>
      </p:pic>
      <p:sp>
        <p:nvSpPr>
          <p:cNvPr id="3" name="Rectangle 2"/>
          <p:cNvSpPr/>
          <p:nvPr/>
        </p:nvSpPr>
        <p:spPr>
          <a:xfrm>
            <a:off x="380999" y="1447800"/>
            <a:ext cx="8382000" cy="5078313"/>
          </a:xfrm>
          <a:prstGeom prst="rect">
            <a:avLst/>
          </a:prstGeom>
        </p:spPr>
        <p:txBody>
          <a:bodyPr wrap="square">
            <a:spAutoFit/>
          </a:bodyPr>
          <a:lstStyle/>
          <a:p>
            <a:r>
              <a:rPr lang="en-US" b="1" dirty="0"/>
              <a:t>Administrator </a:t>
            </a:r>
            <a:r>
              <a:rPr lang="en-US" dirty="0"/>
              <a:t>(Admin_ID, First Name, Last </a:t>
            </a:r>
            <a:r>
              <a:rPr lang="en-US" dirty="0" smtClean="0"/>
              <a:t>Name, </a:t>
            </a:r>
            <a:r>
              <a:rPr lang="en-US" dirty="0"/>
              <a:t>CNIC, Contact, Password</a:t>
            </a:r>
            <a:r>
              <a:rPr lang="en-US" dirty="0" smtClean="0"/>
              <a:t>)</a:t>
            </a:r>
            <a:r>
              <a:rPr lang="en-US" b="1" dirty="0" smtClean="0">
                <a:solidFill>
                  <a:schemeClr val="accent6">
                    <a:lumMod val="75000"/>
                  </a:schemeClr>
                </a:solidFill>
              </a:rPr>
              <a:t> (BCNF)</a:t>
            </a:r>
            <a:endParaRPr lang="en-US" b="1" dirty="0">
              <a:solidFill>
                <a:schemeClr val="accent6">
                  <a:lumMod val="75000"/>
                </a:schemeClr>
              </a:solidFill>
            </a:endParaRPr>
          </a:p>
          <a:p>
            <a:r>
              <a:rPr lang="en-US" b="1" dirty="0"/>
              <a:t>ECO</a:t>
            </a:r>
            <a:r>
              <a:rPr lang="en-US" dirty="0"/>
              <a:t>(ECO_ID, First Name, Last </a:t>
            </a:r>
            <a:r>
              <a:rPr lang="en-US" dirty="0" smtClean="0"/>
              <a:t>Name, </a:t>
            </a:r>
            <a:r>
              <a:rPr lang="en-US" dirty="0"/>
              <a:t>CNIC, Contact, Password</a:t>
            </a:r>
            <a:r>
              <a:rPr lang="en-US" dirty="0" smtClean="0"/>
              <a:t>)</a:t>
            </a:r>
            <a:r>
              <a:rPr lang="en-US" b="1" dirty="0">
                <a:solidFill>
                  <a:schemeClr val="accent6">
                    <a:lumMod val="75000"/>
                  </a:schemeClr>
                </a:solidFill>
              </a:rPr>
              <a:t> (BCNF)</a:t>
            </a:r>
            <a:endParaRPr lang="en-US" dirty="0" smtClean="0"/>
          </a:p>
          <a:p>
            <a:endParaRPr lang="en-US" b="1" dirty="0">
              <a:solidFill>
                <a:srgbClr val="00B050"/>
              </a:solidFill>
            </a:endParaRPr>
          </a:p>
          <a:p>
            <a:r>
              <a:rPr lang="en-US" b="1" dirty="0" smtClean="0">
                <a:solidFill>
                  <a:srgbClr val="00B050"/>
                </a:solidFill>
              </a:rPr>
              <a:t>Mega Relations</a:t>
            </a:r>
          </a:p>
          <a:p>
            <a:endParaRPr lang="en-US" b="1" dirty="0"/>
          </a:p>
          <a:p>
            <a:r>
              <a:rPr lang="en-US" b="1" dirty="0"/>
              <a:t>Voter</a:t>
            </a:r>
            <a:r>
              <a:rPr lang="en-US" dirty="0"/>
              <a:t>(CNIC, First Name, Last Name, Contact, Father Name, Date  Of Birth, </a:t>
            </a:r>
            <a:r>
              <a:rPr lang="en-US" dirty="0" smtClean="0"/>
              <a:t>Address,</a:t>
            </a:r>
            <a:r>
              <a:rPr lang="en-US" dirty="0"/>
              <a:t> Session ID, Password, </a:t>
            </a:r>
            <a:r>
              <a:rPr lang="en-US" dirty="0" err="1" smtClean="0"/>
              <a:t>NAConstituency</a:t>
            </a:r>
            <a:r>
              <a:rPr lang="en-US" dirty="0" smtClean="0"/>
              <a:t> ID, </a:t>
            </a:r>
            <a:r>
              <a:rPr lang="en-US" dirty="0" err="1" smtClean="0"/>
              <a:t>PAConstituency</a:t>
            </a:r>
            <a:r>
              <a:rPr lang="en-US" dirty="0" smtClean="0"/>
              <a:t> ID, NA </a:t>
            </a:r>
            <a:r>
              <a:rPr lang="en-US" dirty="0"/>
              <a:t>Candidate ID</a:t>
            </a:r>
            <a:r>
              <a:rPr lang="en-US" dirty="0" smtClean="0"/>
              <a:t>, PA </a:t>
            </a:r>
            <a:r>
              <a:rPr lang="en-US" dirty="0"/>
              <a:t>Candidate ID</a:t>
            </a:r>
            <a:r>
              <a:rPr lang="en-US" dirty="0" smtClean="0"/>
              <a:t>, </a:t>
            </a:r>
            <a:r>
              <a:rPr lang="en-US" dirty="0"/>
              <a:t>Voted</a:t>
            </a:r>
            <a:r>
              <a:rPr lang="en-US" dirty="0" smtClean="0"/>
              <a:t>)</a:t>
            </a:r>
          </a:p>
          <a:p>
            <a:r>
              <a:rPr lang="en-US" b="1" dirty="0" smtClean="0"/>
              <a:t>Election</a:t>
            </a:r>
            <a:r>
              <a:rPr lang="en-US" dirty="0" smtClean="0"/>
              <a:t>(Session </a:t>
            </a:r>
            <a:r>
              <a:rPr lang="en-US" dirty="0"/>
              <a:t>ID, </a:t>
            </a:r>
            <a:r>
              <a:rPr lang="en-US" dirty="0" smtClean="0"/>
              <a:t>Year</a:t>
            </a:r>
            <a:r>
              <a:rPr lang="en-US" dirty="0" smtClean="0"/>
              <a:t>, Type, </a:t>
            </a:r>
            <a:r>
              <a:rPr lang="en-US" dirty="0" err="1" smtClean="0"/>
              <a:t>StartTiem,EndTime</a:t>
            </a:r>
            <a:r>
              <a:rPr lang="en-US" dirty="0" smtClean="0"/>
              <a:t> </a:t>
            </a:r>
            <a:r>
              <a:rPr lang="en-US" dirty="0" err="1"/>
              <a:t>PAConstituency</a:t>
            </a:r>
            <a:r>
              <a:rPr lang="en-US" dirty="0"/>
              <a:t> ID, </a:t>
            </a:r>
            <a:r>
              <a:rPr lang="en-US" dirty="0" err="1" smtClean="0"/>
              <a:t>PAConstituency</a:t>
            </a:r>
            <a:r>
              <a:rPr lang="en-US" dirty="0" smtClean="0"/>
              <a:t> Details,</a:t>
            </a:r>
            <a:r>
              <a:rPr lang="en-US" dirty="0"/>
              <a:t> </a:t>
            </a:r>
            <a:r>
              <a:rPr lang="en-US" dirty="0" err="1" smtClean="0"/>
              <a:t>NAConstituency</a:t>
            </a:r>
            <a:r>
              <a:rPr lang="en-US" dirty="0" smtClean="0"/>
              <a:t> </a:t>
            </a:r>
            <a:r>
              <a:rPr lang="en-US" dirty="0"/>
              <a:t>ID, </a:t>
            </a:r>
            <a:r>
              <a:rPr lang="en-US" dirty="0" err="1" smtClean="0"/>
              <a:t>NAConstituency</a:t>
            </a:r>
            <a:r>
              <a:rPr lang="en-US" dirty="0" smtClean="0"/>
              <a:t> Details,</a:t>
            </a:r>
            <a:r>
              <a:rPr lang="en-US" b="1" dirty="0"/>
              <a:t> </a:t>
            </a:r>
            <a:r>
              <a:rPr lang="en-US" dirty="0" smtClean="0"/>
              <a:t>Candidate </a:t>
            </a:r>
            <a:r>
              <a:rPr lang="en-US" dirty="0"/>
              <a:t>ID, First Name, Last Name, CNIC, Party </a:t>
            </a:r>
            <a:r>
              <a:rPr lang="en-US" dirty="0" smtClean="0"/>
              <a:t>ID,</a:t>
            </a:r>
            <a:r>
              <a:rPr lang="en-US" dirty="0"/>
              <a:t> Party Name, </a:t>
            </a:r>
            <a:r>
              <a:rPr lang="en-US" dirty="0" smtClean="0"/>
              <a:t>Founder)</a:t>
            </a:r>
          </a:p>
          <a:p>
            <a:endParaRPr lang="en-US" dirty="0"/>
          </a:p>
          <a:p>
            <a:r>
              <a:rPr lang="en-US" b="1" dirty="0" smtClean="0">
                <a:solidFill>
                  <a:srgbClr val="00B050"/>
                </a:solidFill>
              </a:rPr>
              <a:t>BCNF? No.</a:t>
            </a:r>
          </a:p>
          <a:p>
            <a:r>
              <a:rPr lang="en-US" b="1" dirty="0" smtClean="0">
                <a:solidFill>
                  <a:srgbClr val="00B050"/>
                </a:solidFill>
              </a:rPr>
              <a:t>Good Design? No.</a:t>
            </a:r>
          </a:p>
          <a:p>
            <a:endParaRPr lang="en-US" dirty="0"/>
          </a:p>
          <a:p>
            <a:endParaRPr lang="en-US" dirty="0"/>
          </a:p>
          <a:p>
            <a:endParaRPr lang="en-US" dirty="0"/>
          </a:p>
          <a:p>
            <a:endParaRPr lang="en-US" b="1" dirty="0"/>
          </a:p>
        </p:txBody>
      </p:sp>
    </p:spTree>
    <p:extLst>
      <p:ext uri="{BB962C8B-B14F-4D97-AF65-F5344CB8AC3E}">
        <p14:creationId xmlns:p14="http://schemas.microsoft.com/office/powerpoint/2010/main" val="2076991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127788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991600" cy="5632311"/>
          </a:xfrm>
          <a:prstGeom prst="rect">
            <a:avLst/>
          </a:prstGeom>
        </p:spPr>
        <p:txBody>
          <a:bodyPr wrap="square">
            <a:spAutoFit/>
          </a:bodyPr>
          <a:lstStyle/>
          <a:p>
            <a:r>
              <a:rPr lang="en-US" b="1" dirty="0">
                <a:solidFill>
                  <a:srgbClr val="00B050"/>
                </a:solidFill>
              </a:rPr>
              <a:t>Functional Dependencies </a:t>
            </a:r>
          </a:p>
          <a:p>
            <a:endParaRPr lang="en-US" b="1" dirty="0">
              <a:solidFill>
                <a:srgbClr val="00B050"/>
              </a:solidFill>
            </a:endParaRPr>
          </a:p>
          <a:p>
            <a:r>
              <a:rPr lang="en-US" dirty="0"/>
              <a:t>Voter CNIC -----&gt; First Name, Last Name, Contact, Father Name, Date  Of Birth, Address</a:t>
            </a:r>
          </a:p>
          <a:p>
            <a:endParaRPr lang="en-US" dirty="0"/>
          </a:p>
          <a:p>
            <a:r>
              <a:rPr lang="en-US" dirty="0"/>
              <a:t>Election Session ID --</a:t>
            </a:r>
            <a:r>
              <a:rPr lang="en-US" dirty="0">
                <a:sym typeface="Wingdings" panose="05000000000000000000" pitchFamily="2" charset="2"/>
              </a:rPr>
              <a:t>---&gt;</a:t>
            </a:r>
            <a:r>
              <a:rPr lang="en-US" dirty="0" err="1" smtClean="0"/>
              <a:t>Year,Type,StartTime,EndTime</a:t>
            </a:r>
            <a:endParaRPr lang="en-US" dirty="0"/>
          </a:p>
          <a:p>
            <a:r>
              <a:rPr lang="en-US" dirty="0" err="1"/>
              <a:t>PAConstituency</a:t>
            </a:r>
            <a:r>
              <a:rPr lang="en-US" dirty="0"/>
              <a:t> ID ----</a:t>
            </a:r>
            <a:r>
              <a:rPr lang="en-US" dirty="0">
                <a:sym typeface="Wingdings" panose="05000000000000000000" pitchFamily="2" charset="2"/>
              </a:rPr>
              <a:t>-&gt;</a:t>
            </a:r>
            <a:r>
              <a:rPr lang="en-US" dirty="0"/>
              <a:t> </a:t>
            </a:r>
            <a:r>
              <a:rPr lang="en-US" dirty="0" err="1"/>
              <a:t>PAConstituency</a:t>
            </a:r>
            <a:r>
              <a:rPr lang="en-US" dirty="0"/>
              <a:t> Details, </a:t>
            </a:r>
          </a:p>
          <a:p>
            <a:r>
              <a:rPr lang="en-US" dirty="0" err="1"/>
              <a:t>NAConstituency</a:t>
            </a:r>
            <a:r>
              <a:rPr lang="en-US" dirty="0"/>
              <a:t> ID ----</a:t>
            </a:r>
            <a:r>
              <a:rPr lang="en-US" dirty="0">
                <a:sym typeface="Wingdings" panose="05000000000000000000" pitchFamily="2" charset="2"/>
              </a:rPr>
              <a:t>-&gt;</a:t>
            </a:r>
            <a:r>
              <a:rPr lang="en-US" dirty="0"/>
              <a:t> </a:t>
            </a:r>
            <a:r>
              <a:rPr lang="en-US" dirty="0" err="1"/>
              <a:t>NAConstituency</a:t>
            </a:r>
            <a:r>
              <a:rPr lang="en-US" dirty="0"/>
              <a:t> Details, </a:t>
            </a:r>
          </a:p>
          <a:p>
            <a:r>
              <a:rPr lang="en-US" dirty="0"/>
              <a:t>Candidate ID ----</a:t>
            </a:r>
            <a:r>
              <a:rPr lang="en-US" dirty="0">
                <a:sym typeface="Wingdings" panose="05000000000000000000" pitchFamily="2" charset="2"/>
              </a:rPr>
              <a:t>-&gt;</a:t>
            </a:r>
            <a:r>
              <a:rPr lang="en-US" dirty="0"/>
              <a:t> First Name, Last Name, </a:t>
            </a:r>
            <a:r>
              <a:rPr lang="en-US" dirty="0" smtClean="0"/>
              <a:t>CNIC</a:t>
            </a:r>
            <a:endParaRPr lang="en-US" dirty="0"/>
          </a:p>
          <a:p>
            <a:r>
              <a:rPr lang="en-US" dirty="0"/>
              <a:t>Candidate ID ---</a:t>
            </a:r>
            <a:r>
              <a:rPr lang="en-US" dirty="0">
                <a:sym typeface="Wingdings" panose="05000000000000000000" pitchFamily="2" charset="2"/>
              </a:rPr>
              <a:t>---&gt;</a:t>
            </a:r>
            <a:r>
              <a:rPr lang="en-US" dirty="0"/>
              <a:t>Party ID</a:t>
            </a:r>
          </a:p>
          <a:p>
            <a:r>
              <a:rPr lang="en-US" dirty="0"/>
              <a:t>Party ID ----</a:t>
            </a:r>
            <a:r>
              <a:rPr lang="en-US" dirty="0">
                <a:sym typeface="Wingdings" panose="05000000000000000000" pitchFamily="2" charset="2"/>
              </a:rPr>
              <a:t>-&gt;</a:t>
            </a:r>
            <a:r>
              <a:rPr lang="en-US" dirty="0"/>
              <a:t> Party Name, </a:t>
            </a:r>
            <a:r>
              <a:rPr lang="en-US" dirty="0" smtClean="0"/>
              <a:t>Founder</a:t>
            </a:r>
          </a:p>
          <a:p>
            <a:r>
              <a:rPr lang="en-US" dirty="0" smtClean="0"/>
              <a:t>Voter </a:t>
            </a:r>
            <a:r>
              <a:rPr lang="en-US" dirty="0"/>
              <a:t>CNIC, Session ID---</a:t>
            </a:r>
            <a:r>
              <a:rPr lang="en-US" dirty="0">
                <a:sym typeface="Wingdings" panose="05000000000000000000" pitchFamily="2" charset="2"/>
              </a:rPr>
              <a:t>--&gt;</a:t>
            </a:r>
            <a:r>
              <a:rPr lang="en-US" dirty="0" err="1"/>
              <a:t>NAConstituency</a:t>
            </a:r>
            <a:r>
              <a:rPr lang="en-US" dirty="0"/>
              <a:t>, Candidate ID </a:t>
            </a:r>
          </a:p>
          <a:p>
            <a:r>
              <a:rPr lang="en-US" dirty="0"/>
              <a:t>Voter CNIC, Session ID---</a:t>
            </a:r>
            <a:r>
              <a:rPr lang="en-US" dirty="0">
                <a:sym typeface="Wingdings" panose="05000000000000000000" pitchFamily="2" charset="2"/>
              </a:rPr>
              <a:t>--&gt;</a:t>
            </a:r>
            <a:r>
              <a:rPr lang="en-US" dirty="0" err="1">
                <a:sym typeface="Wingdings" panose="05000000000000000000" pitchFamily="2" charset="2"/>
              </a:rPr>
              <a:t>P</a:t>
            </a:r>
            <a:r>
              <a:rPr lang="en-US" dirty="0" err="1"/>
              <a:t>AConstituency</a:t>
            </a:r>
            <a:r>
              <a:rPr lang="en-US" dirty="0"/>
              <a:t>, Candidate ID </a:t>
            </a:r>
          </a:p>
          <a:p>
            <a:r>
              <a:rPr lang="en-US" dirty="0" smtClean="0"/>
              <a:t>Voter CNIC, Session ID-----&gt; Password, Voted</a:t>
            </a:r>
            <a:endParaRPr lang="en-US" dirty="0"/>
          </a:p>
          <a:p>
            <a:endParaRPr lang="en-US" b="1" dirty="0">
              <a:solidFill>
                <a:srgbClr val="00B050"/>
              </a:solidFill>
            </a:endParaRPr>
          </a:p>
          <a:p>
            <a:r>
              <a:rPr lang="en-US" b="1" dirty="0">
                <a:solidFill>
                  <a:srgbClr val="00B050"/>
                </a:solidFill>
              </a:rPr>
              <a:t>Multi Value Dependencies</a:t>
            </a:r>
          </a:p>
          <a:p>
            <a:endParaRPr lang="en-US" dirty="0" smtClean="0"/>
          </a:p>
          <a:p>
            <a:r>
              <a:rPr lang="en-US" dirty="0" smtClean="0"/>
              <a:t>Voter </a:t>
            </a:r>
            <a:r>
              <a:rPr lang="en-US" dirty="0"/>
              <a:t>CNIC---</a:t>
            </a:r>
            <a:r>
              <a:rPr lang="en-US" dirty="0">
                <a:sym typeface="Wingdings" panose="05000000000000000000" pitchFamily="2" charset="2"/>
              </a:rPr>
              <a:t>--&gt;&gt;</a:t>
            </a:r>
            <a:r>
              <a:rPr lang="en-US" dirty="0"/>
              <a:t>Session </a:t>
            </a:r>
            <a:r>
              <a:rPr lang="en-US" dirty="0" smtClean="0"/>
              <a:t>ID</a:t>
            </a:r>
            <a:endParaRPr lang="en-US" dirty="0"/>
          </a:p>
          <a:p>
            <a:r>
              <a:rPr lang="en-US" dirty="0"/>
              <a:t>Election Session </a:t>
            </a:r>
            <a:r>
              <a:rPr lang="en-US" dirty="0" smtClean="0"/>
              <a:t>ID,</a:t>
            </a:r>
            <a:r>
              <a:rPr lang="en-US" dirty="0"/>
              <a:t> </a:t>
            </a:r>
            <a:r>
              <a:rPr lang="en-US" dirty="0" err="1"/>
              <a:t>PAConstituency</a:t>
            </a:r>
            <a:r>
              <a:rPr lang="en-US" dirty="0"/>
              <a:t> ID </a:t>
            </a:r>
            <a:r>
              <a:rPr lang="en-US" dirty="0" smtClean="0"/>
              <a:t> </a:t>
            </a:r>
            <a:r>
              <a:rPr lang="en-US" dirty="0"/>
              <a:t>--</a:t>
            </a:r>
            <a:r>
              <a:rPr lang="en-US" dirty="0">
                <a:sym typeface="Wingdings" panose="05000000000000000000" pitchFamily="2" charset="2"/>
              </a:rPr>
              <a:t>---&gt;&gt;</a:t>
            </a:r>
            <a:r>
              <a:rPr lang="en-US" dirty="0"/>
              <a:t> Candidate ID </a:t>
            </a:r>
            <a:endParaRPr lang="en-US" dirty="0">
              <a:sym typeface="Wingdings" panose="05000000000000000000" pitchFamily="2" charset="2"/>
            </a:endParaRPr>
          </a:p>
          <a:p>
            <a:r>
              <a:rPr lang="en-US" dirty="0" smtClean="0"/>
              <a:t>Election </a:t>
            </a:r>
            <a:r>
              <a:rPr lang="en-US" dirty="0"/>
              <a:t>Session ID </a:t>
            </a:r>
            <a:r>
              <a:rPr lang="en-US" dirty="0" smtClean="0"/>
              <a:t>,</a:t>
            </a:r>
            <a:r>
              <a:rPr lang="en-US" dirty="0"/>
              <a:t> </a:t>
            </a:r>
            <a:r>
              <a:rPr lang="en-US" dirty="0" err="1"/>
              <a:t>NAConstituency</a:t>
            </a:r>
            <a:r>
              <a:rPr lang="en-US" dirty="0"/>
              <a:t> ID </a:t>
            </a:r>
            <a:r>
              <a:rPr lang="en-US" dirty="0" smtClean="0"/>
              <a:t>--</a:t>
            </a:r>
            <a:r>
              <a:rPr lang="en-US" dirty="0" smtClean="0">
                <a:sym typeface="Wingdings" panose="05000000000000000000" pitchFamily="2" charset="2"/>
              </a:rPr>
              <a:t>---&gt;&gt; </a:t>
            </a:r>
            <a:r>
              <a:rPr lang="en-US" dirty="0"/>
              <a:t>Candidate ID </a:t>
            </a: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137756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8077200" cy="646331"/>
          </a:xfrm>
          <a:prstGeom prst="rect">
            <a:avLst/>
          </a:prstGeom>
        </p:spPr>
        <p:txBody>
          <a:bodyPr wrap="square">
            <a:spAutoFit/>
          </a:bodyPr>
          <a:lstStyle/>
          <a:p>
            <a:r>
              <a:rPr lang="en-US" b="1" strike="sngStrike" dirty="0"/>
              <a:t>Voter</a:t>
            </a:r>
            <a:r>
              <a:rPr lang="en-US" strike="sngStrike" dirty="0"/>
              <a:t>(CNIC, First Name, Last Name, Contact, Father Name, Date  Of Birth, Address, Session ID, Password, </a:t>
            </a:r>
            <a:r>
              <a:rPr lang="en-US" strike="sngStrike" dirty="0" err="1"/>
              <a:t>NAConstituency</a:t>
            </a:r>
            <a:r>
              <a:rPr lang="en-US" strike="sngStrike" dirty="0"/>
              <a:t>, </a:t>
            </a:r>
            <a:r>
              <a:rPr lang="en-US" strike="sngStrike" dirty="0" err="1"/>
              <a:t>PAConstituency</a:t>
            </a:r>
            <a:r>
              <a:rPr lang="en-US" strike="sngStrike" dirty="0"/>
              <a:t>, </a:t>
            </a:r>
            <a:r>
              <a:rPr lang="en-US" strike="sngStrike" dirty="0" err="1"/>
              <a:t>NAVote</a:t>
            </a:r>
            <a:r>
              <a:rPr lang="en-US" strike="sngStrike" dirty="0"/>
              <a:t>, </a:t>
            </a:r>
            <a:r>
              <a:rPr lang="en-US" strike="sngStrike" dirty="0" err="1"/>
              <a:t>PAVote</a:t>
            </a:r>
            <a:r>
              <a:rPr lang="en-US" strike="sngStrike" dirty="0"/>
              <a:t>, Voted</a:t>
            </a:r>
            <a:r>
              <a:rPr lang="en-US" strike="sngStrike" dirty="0" smtClean="0"/>
              <a:t>)</a:t>
            </a:r>
            <a:endParaRPr lang="en-US" strike="sngStrike" dirty="0"/>
          </a:p>
        </p:txBody>
      </p:sp>
      <p:sp>
        <p:nvSpPr>
          <p:cNvPr id="3" name="Rectangle 2"/>
          <p:cNvSpPr/>
          <p:nvPr/>
        </p:nvSpPr>
        <p:spPr>
          <a:xfrm>
            <a:off x="464127" y="1628001"/>
            <a:ext cx="8686800" cy="1754326"/>
          </a:xfrm>
          <a:prstGeom prst="rect">
            <a:avLst/>
          </a:prstGeom>
        </p:spPr>
        <p:txBody>
          <a:bodyPr wrap="square">
            <a:spAutoFit/>
          </a:bodyPr>
          <a:lstStyle/>
          <a:p>
            <a:r>
              <a:rPr lang="en-US" b="1" dirty="0">
                <a:solidFill>
                  <a:srgbClr val="00B050"/>
                </a:solidFill>
              </a:rPr>
              <a:t>Voter CNIC -----&gt; First Name, Last Name, Contact, Father Name, Date  Of Birth, </a:t>
            </a:r>
            <a:r>
              <a:rPr lang="en-US" b="1" dirty="0" smtClean="0">
                <a:solidFill>
                  <a:srgbClr val="00B050"/>
                </a:solidFill>
              </a:rPr>
              <a:t>Address</a:t>
            </a:r>
          </a:p>
          <a:p>
            <a:r>
              <a:rPr lang="en-US" b="1" dirty="0">
                <a:solidFill>
                  <a:srgbClr val="92D050"/>
                </a:solidFill>
              </a:rPr>
              <a:t>Voter CNIC---</a:t>
            </a:r>
            <a:r>
              <a:rPr lang="en-US" b="1" dirty="0">
                <a:solidFill>
                  <a:srgbClr val="92D050"/>
                </a:solidFill>
                <a:sym typeface="Wingdings" panose="05000000000000000000" pitchFamily="2" charset="2"/>
              </a:rPr>
              <a:t>--&gt;&gt;</a:t>
            </a:r>
            <a:r>
              <a:rPr lang="en-US" b="1" dirty="0">
                <a:solidFill>
                  <a:srgbClr val="92D050"/>
                </a:solidFill>
              </a:rPr>
              <a:t>Session </a:t>
            </a:r>
            <a:r>
              <a:rPr lang="en-US" b="1" dirty="0" smtClean="0">
                <a:solidFill>
                  <a:srgbClr val="92D050"/>
                </a:solidFill>
              </a:rPr>
              <a:t>ID</a:t>
            </a:r>
          </a:p>
          <a:p>
            <a:r>
              <a:rPr lang="en-US" b="1" dirty="0" smtClean="0">
                <a:solidFill>
                  <a:srgbClr val="92D050"/>
                </a:solidFill>
              </a:rPr>
              <a:t>Voter CNIC, Session ID --</a:t>
            </a:r>
            <a:r>
              <a:rPr lang="en-US" b="1" dirty="0" smtClean="0">
                <a:solidFill>
                  <a:srgbClr val="92D050"/>
                </a:solidFill>
                <a:sym typeface="Wingdings" panose="05000000000000000000" pitchFamily="2" charset="2"/>
              </a:rPr>
              <a:t>--&gt;</a:t>
            </a:r>
            <a:r>
              <a:rPr lang="en-US" b="1" dirty="0" smtClean="0">
                <a:solidFill>
                  <a:srgbClr val="92D050"/>
                </a:solidFill>
              </a:rPr>
              <a:t>Password</a:t>
            </a:r>
            <a:r>
              <a:rPr lang="en-US" b="1" dirty="0">
                <a:solidFill>
                  <a:srgbClr val="92D050"/>
                </a:solidFill>
              </a:rPr>
              <a:t>, Voted</a:t>
            </a:r>
          </a:p>
          <a:p>
            <a:r>
              <a:rPr lang="en-US" b="1" dirty="0" smtClean="0">
                <a:solidFill>
                  <a:srgbClr val="92D050"/>
                </a:solidFill>
              </a:rPr>
              <a:t>Voter </a:t>
            </a:r>
            <a:r>
              <a:rPr lang="en-US" b="1" dirty="0">
                <a:solidFill>
                  <a:srgbClr val="92D050"/>
                </a:solidFill>
              </a:rPr>
              <a:t>CNIC, Session ID-</a:t>
            </a:r>
            <a:r>
              <a:rPr lang="en-US" b="1" dirty="0" smtClean="0">
                <a:solidFill>
                  <a:srgbClr val="92D050"/>
                </a:solidFill>
              </a:rPr>
              <a:t>--</a:t>
            </a:r>
            <a:r>
              <a:rPr lang="en-US" b="1" dirty="0" smtClean="0">
                <a:solidFill>
                  <a:srgbClr val="92D050"/>
                </a:solidFill>
                <a:sym typeface="Wingdings" panose="05000000000000000000" pitchFamily="2" charset="2"/>
              </a:rPr>
              <a:t>--&gt;</a:t>
            </a:r>
            <a:r>
              <a:rPr lang="en-US" b="1" dirty="0" err="1">
                <a:solidFill>
                  <a:srgbClr val="92D050"/>
                </a:solidFill>
              </a:rPr>
              <a:t>NAConstituency</a:t>
            </a:r>
            <a:r>
              <a:rPr lang="en-US" b="1" dirty="0">
                <a:solidFill>
                  <a:srgbClr val="92D050"/>
                </a:solidFill>
              </a:rPr>
              <a:t>, Candidate ID </a:t>
            </a:r>
          </a:p>
          <a:p>
            <a:r>
              <a:rPr lang="en-US" b="1" dirty="0">
                <a:solidFill>
                  <a:srgbClr val="92D050"/>
                </a:solidFill>
              </a:rPr>
              <a:t>Voter CNIC, Session ID-</a:t>
            </a:r>
            <a:r>
              <a:rPr lang="en-US" b="1" dirty="0" smtClean="0">
                <a:solidFill>
                  <a:srgbClr val="92D050"/>
                </a:solidFill>
              </a:rPr>
              <a:t>--</a:t>
            </a:r>
            <a:r>
              <a:rPr lang="en-US" b="1" dirty="0" smtClean="0">
                <a:solidFill>
                  <a:srgbClr val="92D050"/>
                </a:solidFill>
                <a:sym typeface="Wingdings" panose="05000000000000000000" pitchFamily="2" charset="2"/>
              </a:rPr>
              <a:t>--&gt;</a:t>
            </a:r>
            <a:r>
              <a:rPr lang="en-US" b="1" dirty="0" err="1">
                <a:solidFill>
                  <a:srgbClr val="92D050"/>
                </a:solidFill>
                <a:sym typeface="Wingdings" panose="05000000000000000000" pitchFamily="2" charset="2"/>
              </a:rPr>
              <a:t>P</a:t>
            </a:r>
            <a:r>
              <a:rPr lang="en-US" b="1" dirty="0" err="1">
                <a:solidFill>
                  <a:srgbClr val="92D050"/>
                </a:solidFill>
              </a:rPr>
              <a:t>AConstituency</a:t>
            </a:r>
            <a:r>
              <a:rPr lang="en-US" b="1" dirty="0">
                <a:solidFill>
                  <a:srgbClr val="92D050"/>
                </a:solidFill>
              </a:rPr>
              <a:t>, Candidate ID </a:t>
            </a:r>
          </a:p>
          <a:p>
            <a:endParaRPr lang="en-US" b="1" dirty="0">
              <a:solidFill>
                <a:srgbClr val="00B050"/>
              </a:solidFill>
            </a:endParaRPr>
          </a:p>
        </p:txBody>
      </p:sp>
      <p:sp>
        <p:nvSpPr>
          <p:cNvPr id="4" name="Rectangle 3"/>
          <p:cNvSpPr/>
          <p:nvPr/>
        </p:nvSpPr>
        <p:spPr>
          <a:xfrm>
            <a:off x="914400" y="3581400"/>
            <a:ext cx="8077200" cy="861774"/>
          </a:xfrm>
          <a:prstGeom prst="rect">
            <a:avLst/>
          </a:prstGeom>
        </p:spPr>
        <p:txBody>
          <a:bodyPr wrap="square">
            <a:spAutoFit/>
          </a:bodyPr>
          <a:lstStyle/>
          <a:p>
            <a:r>
              <a:rPr lang="en-US" sz="1600" b="1" dirty="0" smtClean="0"/>
              <a:t>R1</a:t>
            </a:r>
            <a:r>
              <a:rPr lang="en-US" sz="1600" dirty="0" smtClean="0"/>
              <a:t>(CNIC</a:t>
            </a:r>
            <a:r>
              <a:rPr lang="en-US" sz="1600" dirty="0"/>
              <a:t>, First Name, Last Name, Contact, Father Name, Date  Of Birth, </a:t>
            </a:r>
            <a:r>
              <a:rPr lang="en-US" sz="1600" dirty="0" smtClean="0"/>
              <a:t>Address) </a:t>
            </a:r>
            <a:r>
              <a:rPr lang="en-US" sz="1600" b="1" dirty="0" smtClean="0">
                <a:solidFill>
                  <a:schemeClr val="accent6">
                    <a:lumMod val="75000"/>
                  </a:schemeClr>
                </a:solidFill>
              </a:rPr>
              <a:t>(BCNF)</a:t>
            </a:r>
          </a:p>
          <a:p>
            <a:r>
              <a:rPr lang="en-US" sz="1600" b="1" dirty="0" smtClean="0"/>
              <a:t>R2</a:t>
            </a:r>
            <a:r>
              <a:rPr lang="en-US" sz="1600" dirty="0" smtClean="0"/>
              <a:t>(</a:t>
            </a:r>
            <a:r>
              <a:rPr lang="en-US" sz="1600" u="sng" dirty="0" smtClean="0"/>
              <a:t>CNIC,</a:t>
            </a:r>
            <a:r>
              <a:rPr lang="en-US" sz="1600" u="sng" strike="sngStrike" dirty="0"/>
              <a:t> </a:t>
            </a:r>
            <a:r>
              <a:rPr lang="en-US" sz="1600" u="sng" dirty="0" smtClean="0"/>
              <a:t>Session ID</a:t>
            </a:r>
            <a:r>
              <a:rPr lang="en-US" sz="1600" dirty="0" smtClean="0"/>
              <a:t>, Password, </a:t>
            </a:r>
            <a:r>
              <a:rPr lang="en-US" sz="1600" dirty="0" err="1" smtClean="0"/>
              <a:t>NAConstituency</a:t>
            </a:r>
            <a:r>
              <a:rPr lang="en-US" sz="1600" dirty="0" smtClean="0"/>
              <a:t> ID, </a:t>
            </a:r>
            <a:r>
              <a:rPr lang="en-US" sz="1600" dirty="0" err="1" smtClean="0"/>
              <a:t>PAConstituency</a:t>
            </a:r>
            <a:r>
              <a:rPr lang="en-US" sz="1600" dirty="0" smtClean="0"/>
              <a:t> ID, NA </a:t>
            </a:r>
            <a:r>
              <a:rPr lang="en-US" sz="1600" dirty="0"/>
              <a:t>Candidate ID</a:t>
            </a:r>
            <a:r>
              <a:rPr lang="en-US" sz="1600" dirty="0" smtClean="0"/>
              <a:t>, PA </a:t>
            </a:r>
            <a:r>
              <a:rPr lang="en-US" sz="1600" dirty="0"/>
              <a:t>Candidate ID</a:t>
            </a:r>
            <a:r>
              <a:rPr lang="en-US" sz="1600" dirty="0" smtClean="0"/>
              <a:t>, Voted ) </a:t>
            </a:r>
            <a:r>
              <a:rPr lang="en-US" sz="1600" b="1" dirty="0" smtClean="0">
                <a:solidFill>
                  <a:schemeClr val="accent6">
                    <a:lumMod val="75000"/>
                  </a:schemeClr>
                </a:solidFill>
              </a:rPr>
              <a:t>(4NF)</a:t>
            </a:r>
            <a:endParaRPr lang="en-US" sz="1600" b="1" dirty="0">
              <a:solidFill>
                <a:schemeClr val="accent6">
                  <a:lumMod val="75000"/>
                </a:schemeClr>
              </a:solidFill>
            </a:endParaRPr>
          </a:p>
        </p:txBody>
      </p:sp>
      <p:sp>
        <p:nvSpPr>
          <p:cNvPr id="5" name="Curved Right Arrow 4"/>
          <p:cNvSpPr/>
          <p:nvPr/>
        </p:nvSpPr>
        <p:spPr>
          <a:xfrm>
            <a:off x="159327" y="609600"/>
            <a:ext cx="602673" cy="3110299"/>
          </a:xfrm>
          <a:prstGeom prst="curv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1909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923330"/>
          </a:xfrm>
          <a:prstGeom prst="rect">
            <a:avLst/>
          </a:prstGeom>
        </p:spPr>
        <p:txBody>
          <a:bodyPr wrap="square">
            <a:spAutoFit/>
          </a:bodyPr>
          <a:lstStyle/>
          <a:p>
            <a:r>
              <a:rPr lang="en-US" b="1" strike="sngStrike" dirty="0"/>
              <a:t>Election</a:t>
            </a:r>
            <a:r>
              <a:rPr lang="en-US" strike="sngStrike" dirty="0"/>
              <a:t>(Session ID, Year, </a:t>
            </a:r>
            <a:r>
              <a:rPr lang="en-US" strike="sngStrike" dirty="0" err="1"/>
              <a:t>PAConstituency</a:t>
            </a:r>
            <a:r>
              <a:rPr lang="en-US" strike="sngStrike" dirty="0"/>
              <a:t> ID, </a:t>
            </a:r>
            <a:r>
              <a:rPr lang="en-US" strike="sngStrike" dirty="0" err="1"/>
              <a:t>PAConstituency</a:t>
            </a:r>
            <a:r>
              <a:rPr lang="en-US" strike="sngStrike" dirty="0"/>
              <a:t> Details, </a:t>
            </a:r>
            <a:r>
              <a:rPr lang="en-US" strike="sngStrike" dirty="0" err="1"/>
              <a:t>NAConstituency</a:t>
            </a:r>
            <a:r>
              <a:rPr lang="en-US" strike="sngStrike" dirty="0"/>
              <a:t> ID, </a:t>
            </a:r>
            <a:r>
              <a:rPr lang="en-US" strike="sngStrike" dirty="0" err="1"/>
              <a:t>NAConstituency</a:t>
            </a:r>
            <a:r>
              <a:rPr lang="en-US" strike="sngStrike" dirty="0"/>
              <a:t> Details,</a:t>
            </a:r>
            <a:r>
              <a:rPr lang="en-US" b="1" strike="sngStrike" dirty="0"/>
              <a:t> </a:t>
            </a:r>
            <a:r>
              <a:rPr lang="en-US" strike="sngStrike" dirty="0"/>
              <a:t>Candidate ID, First Name, Last Name, CNIC, Party ID, Party Name, Founder, Chairman)</a:t>
            </a:r>
          </a:p>
        </p:txBody>
      </p:sp>
      <p:sp>
        <p:nvSpPr>
          <p:cNvPr id="3" name="Rectangle 2"/>
          <p:cNvSpPr/>
          <p:nvPr/>
        </p:nvSpPr>
        <p:spPr>
          <a:xfrm>
            <a:off x="2320636" y="1312718"/>
            <a:ext cx="5445722" cy="369332"/>
          </a:xfrm>
          <a:prstGeom prst="rect">
            <a:avLst/>
          </a:prstGeom>
        </p:spPr>
        <p:txBody>
          <a:bodyPr wrap="none">
            <a:spAutoFit/>
          </a:bodyPr>
          <a:lstStyle/>
          <a:p>
            <a:r>
              <a:rPr lang="en-US" b="1" dirty="0">
                <a:solidFill>
                  <a:srgbClr val="00B050"/>
                </a:solidFill>
              </a:rPr>
              <a:t>Election Session ID --</a:t>
            </a:r>
            <a:r>
              <a:rPr lang="en-US" b="1" dirty="0">
                <a:solidFill>
                  <a:srgbClr val="00B050"/>
                </a:solidFill>
                <a:sym typeface="Wingdings" panose="05000000000000000000" pitchFamily="2" charset="2"/>
              </a:rPr>
              <a:t>---&gt;</a:t>
            </a:r>
            <a:r>
              <a:rPr lang="en-US" b="1" dirty="0" smtClean="0">
                <a:solidFill>
                  <a:srgbClr val="00B050"/>
                </a:solidFill>
              </a:rPr>
              <a:t>Year, Type, </a:t>
            </a:r>
            <a:r>
              <a:rPr lang="en-US" b="1" dirty="0" err="1" smtClean="0">
                <a:solidFill>
                  <a:srgbClr val="00B050"/>
                </a:solidFill>
              </a:rPr>
              <a:t>StartTime</a:t>
            </a:r>
            <a:r>
              <a:rPr lang="en-US" b="1" dirty="0" smtClean="0">
                <a:solidFill>
                  <a:srgbClr val="00B050"/>
                </a:solidFill>
              </a:rPr>
              <a:t>, </a:t>
            </a:r>
            <a:r>
              <a:rPr lang="en-US" b="1" dirty="0" err="1" smtClean="0">
                <a:solidFill>
                  <a:srgbClr val="00B050"/>
                </a:solidFill>
              </a:rPr>
              <a:t>EndTime</a:t>
            </a:r>
            <a:endParaRPr lang="en-US" b="1" dirty="0">
              <a:solidFill>
                <a:srgbClr val="00B050"/>
              </a:solidFill>
            </a:endParaRPr>
          </a:p>
        </p:txBody>
      </p:sp>
      <p:sp>
        <p:nvSpPr>
          <p:cNvPr id="4" name="Rectangle 3"/>
          <p:cNvSpPr/>
          <p:nvPr/>
        </p:nvSpPr>
        <p:spPr>
          <a:xfrm>
            <a:off x="1253836" y="1842838"/>
            <a:ext cx="7543800" cy="1477328"/>
          </a:xfrm>
          <a:prstGeom prst="rect">
            <a:avLst/>
          </a:prstGeom>
        </p:spPr>
        <p:txBody>
          <a:bodyPr wrap="square">
            <a:spAutoFit/>
          </a:bodyPr>
          <a:lstStyle/>
          <a:p>
            <a:r>
              <a:rPr lang="en-US" b="1" dirty="0" smtClean="0"/>
              <a:t>R3</a:t>
            </a:r>
            <a:r>
              <a:rPr lang="en-US" dirty="0" smtClean="0"/>
              <a:t>(Session </a:t>
            </a:r>
            <a:r>
              <a:rPr lang="en-US" dirty="0"/>
              <a:t>ID, </a:t>
            </a:r>
            <a:r>
              <a:rPr lang="en-US" dirty="0" smtClean="0"/>
              <a:t>Year, </a:t>
            </a:r>
            <a:r>
              <a:rPr lang="en-US" dirty="0"/>
              <a:t>Type, </a:t>
            </a:r>
            <a:r>
              <a:rPr lang="en-US" dirty="0" err="1"/>
              <a:t>StartTime</a:t>
            </a:r>
            <a:r>
              <a:rPr lang="en-US" dirty="0"/>
              <a:t>, </a:t>
            </a:r>
            <a:r>
              <a:rPr lang="en-US" dirty="0" err="1" smtClean="0"/>
              <a:t>EndTime</a:t>
            </a:r>
            <a:r>
              <a:rPr lang="en-US" dirty="0" smtClean="0"/>
              <a:t>)</a:t>
            </a:r>
            <a:r>
              <a:rPr lang="en-US" b="1" dirty="0" smtClean="0">
                <a:solidFill>
                  <a:schemeClr val="accent6">
                    <a:lumMod val="75000"/>
                  </a:schemeClr>
                </a:solidFill>
              </a:rPr>
              <a:t> </a:t>
            </a:r>
            <a:r>
              <a:rPr lang="en-US" b="1" dirty="0" smtClean="0">
                <a:solidFill>
                  <a:schemeClr val="accent6">
                    <a:lumMod val="75000"/>
                  </a:schemeClr>
                </a:solidFill>
              </a:rPr>
              <a:t>(BCNF)</a:t>
            </a:r>
          </a:p>
          <a:p>
            <a:endParaRPr lang="en-US" dirty="0" smtClean="0"/>
          </a:p>
          <a:p>
            <a:r>
              <a:rPr lang="en-US" b="1" strike="sngStrike" dirty="0" smtClean="0"/>
              <a:t>R4</a:t>
            </a:r>
            <a:r>
              <a:rPr lang="en-US" strike="sngStrike" dirty="0" smtClean="0"/>
              <a:t>(Session </a:t>
            </a:r>
            <a:r>
              <a:rPr lang="en-US" strike="sngStrike" dirty="0"/>
              <a:t>ID, </a:t>
            </a:r>
            <a:r>
              <a:rPr lang="en-US" strike="sngStrike" dirty="0" err="1" smtClean="0"/>
              <a:t>PAConstituency</a:t>
            </a:r>
            <a:r>
              <a:rPr lang="en-US" strike="sngStrike" dirty="0" smtClean="0"/>
              <a:t> </a:t>
            </a:r>
            <a:r>
              <a:rPr lang="en-US" strike="sngStrike" dirty="0"/>
              <a:t>ID, </a:t>
            </a:r>
            <a:r>
              <a:rPr lang="en-US" strike="sngStrike" dirty="0" err="1"/>
              <a:t>PAConstituency</a:t>
            </a:r>
            <a:r>
              <a:rPr lang="en-US" strike="sngStrike" dirty="0"/>
              <a:t> Details, </a:t>
            </a:r>
            <a:r>
              <a:rPr lang="en-US" strike="sngStrike" dirty="0" err="1"/>
              <a:t>NAConstituency</a:t>
            </a:r>
            <a:r>
              <a:rPr lang="en-US" strike="sngStrike" dirty="0"/>
              <a:t> ID, </a:t>
            </a:r>
            <a:r>
              <a:rPr lang="en-US" strike="sngStrike" dirty="0" err="1"/>
              <a:t>NAConstituency</a:t>
            </a:r>
            <a:r>
              <a:rPr lang="en-US" strike="sngStrike" dirty="0"/>
              <a:t> Details, Candidate ID, First Name, Last Name, CNIC, Party ID, Party Name, Founder, Chairman)</a:t>
            </a:r>
          </a:p>
        </p:txBody>
      </p:sp>
      <p:sp>
        <p:nvSpPr>
          <p:cNvPr id="5" name="Rectangle 4"/>
          <p:cNvSpPr/>
          <p:nvPr/>
        </p:nvSpPr>
        <p:spPr>
          <a:xfrm>
            <a:off x="2286000" y="3327093"/>
            <a:ext cx="6477000" cy="923330"/>
          </a:xfrm>
          <a:prstGeom prst="rect">
            <a:avLst/>
          </a:prstGeom>
        </p:spPr>
        <p:txBody>
          <a:bodyPr wrap="square">
            <a:spAutoFit/>
          </a:bodyPr>
          <a:lstStyle/>
          <a:p>
            <a:r>
              <a:rPr lang="en-US" b="1" dirty="0">
                <a:solidFill>
                  <a:srgbClr val="00B050"/>
                </a:solidFill>
              </a:rPr>
              <a:t>Candidate ID ----</a:t>
            </a:r>
            <a:r>
              <a:rPr lang="en-US" b="1" dirty="0">
                <a:solidFill>
                  <a:srgbClr val="00B050"/>
                </a:solidFill>
                <a:sym typeface="Wingdings" panose="05000000000000000000" pitchFamily="2" charset="2"/>
              </a:rPr>
              <a:t>-&gt;</a:t>
            </a:r>
            <a:r>
              <a:rPr lang="en-US" b="1" dirty="0">
                <a:solidFill>
                  <a:srgbClr val="00B050"/>
                </a:solidFill>
              </a:rPr>
              <a:t> First Name, Last Name, </a:t>
            </a:r>
            <a:r>
              <a:rPr lang="en-US" b="1" dirty="0" smtClean="0">
                <a:solidFill>
                  <a:srgbClr val="00B050"/>
                </a:solidFill>
              </a:rPr>
              <a:t>CNIC, Party ID</a:t>
            </a:r>
          </a:p>
          <a:p>
            <a:r>
              <a:rPr lang="en-US" b="1" dirty="0">
                <a:solidFill>
                  <a:srgbClr val="92D050"/>
                </a:solidFill>
              </a:rPr>
              <a:t>Party ID ----</a:t>
            </a:r>
            <a:r>
              <a:rPr lang="en-US" b="1" dirty="0">
                <a:solidFill>
                  <a:srgbClr val="92D050"/>
                </a:solidFill>
                <a:sym typeface="Wingdings" panose="05000000000000000000" pitchFamily="2" charset="2"/>
              </a:rPr>
              <a:t>-&gt;</a:t>
            </a:r>
            <a:r>
              <a:rPr lang="en-US" b="1" dirty="0">
                <a:solidFill>
                  <a:srgbClr val="92D050"/>
                </a:solidFill>
              </a:rPr>
              <a:t> Party Name, </a:t>
            </a:r>
            <a:r>
              <a:rPr lang="en-US" b="1" dirty="0" smtClean="0">
                <a:solidFill>
                  <a:srgbClr val="92D050"/>
                </a:solidFill>
              </a:rPr>
              <a:t>Founder</a:t>
            </a:r>
            <a:endParaRPr lang="en-US" b="1" dirty="0">
              <a:solidFill>
                <a:srgbClr val="92D050"/>
              </a:solidFill>
            </a:endParaRPr>
          </a:p>
          <a:p>
            <a:endParaRPr lang="en-US" dirty="0"/>
          </a:p>
        </p:txBody>
      </p:sp>
      <p:sp>
        <p:nvSpPr>
          <p:cNvPr id="6" name="Rectangle 5"/>
          <p:cNvSpPr/>
          <p:nvPr/>
        </p:nvSpPr>
        <p:spPr>
          <a:xfrm>
            <a:off x="1854646" y="4011074"/>
            <a:ext cx="6740236" cy="1200329"/>
          </a:xfrm>
          <a:prstGeom prst="rect">
            <a:avLst/>
          </a:prstGeom>
        </p:spPr>
        <p:txBody>
          <a:bodyPr wrap="square">
            <a:spAutoFit/>
          </a:bodyPr>
          <a:lstStyle/>
          <a:p>
            <a:r>
              <a:rPr lang="en-US" b="1" strike="sngStrike" dirty="0" smtClean="0"/>
              <a:t>R5</a:t>
            </a:r>
            <a:r>
              <a:rPr lang="en-US" strike="sngStrike" dirty="0" smtClean="0"/>
              <a:t>(Candidate </a:t>
            </a:r>
            <a:r>
              <a:rPr lang="en-US" strike="sngStrike" dirty="0"/>
              <a:t>ID, First Name, Last Name, CNIC, Party ID, Party Name, </a:t>
            </a:r>
            <a:r>
              <a:rPr lang="en-US" strike="sngStrike" dirty="0" smtClean="0"/>
              <a:t>Founder)</a:t>
            </a:r>
          </a:p>
          <a:p>
            <a:r>
              <a:rPr lang="en-US" b="1" strike="sngStrike" dirty="0" smtClean="0"/>
              <a:t>R6</a:t>
            </a:r>
            <a:r>
              <a:rPr lang="en-US" strike="sngStrike" dirty="0" smtClean="0"/>
              <a:t>(Candidate ID, Session </a:t>
            </a:r>
            <a:r>
              <a:rPr lang="en-US" strike="sngStrike" dirty="0"/>
              <a:t>ID, </a:t>
            </a:r>
            <a:r>
              <a:rPr lang="en-US" strike="sngStrike" dirty="0" err="1"/>
              <a:t>PAConstituency</a:t>
            </a:r>
            <a:r>
              <a:rPr lang="en-US" strike="sngStrike" dirty="0"/>
              <a:t> ID, </a:t>
            </a:r>
            <a:r>
              <a:rPr lang="en-US" strike="sngStrike" dirty="0" err="1"/>
              <a:t>PAConstituency</a:t>
            </a:r>
            <a:r>
              <a:rPr lang="en-US" strike="sngStrike" dirty="0"/>
              <a:t> Details, </a:t>
            </a:r>
            <a:r>
              <a:rPr lang="en-US" strike="sngStrike" dirty="0" err="1"/>
              <a:t>NAConstituency</a:t>
            </a:r>
            <a:r>
              <a:rPr lang="en-US" strike="sngStrike" dirty="0"/>
              <a:t> ID, </a:t>
            </a:r>
            <a:r>
              <a:rPr lang="en-US" strike="sngStrike" dirty="0" err="1"/>
              <a:t>NAConstituency</a:t>
            </a:r>
            <a:r>
              <a:rPr lang="en-US" strike="sngStrike" dirty="0"/>
              <a:t> </a:t>
            </a:r>
            <a:r>
              <a:rPr lang="en-US" strike="sngStrike" dirty="0" smtClean="0"/>
              <a:t>Details)</a:t>
            </a:r>
            <a:endParaRPr lang="en-US" strike="sngStrike" dirty="0"/>
          </a:p>
        </p:txBody>
      </p:sp>
      <p:sp>
        <p:nvSpPr>
          <p:cNvPr id="7" name="Rectangle 6"/>
          <p:cNvSpPr/>
          <p:nvPr/>
        </p:nvSpPr>
        <p:spPr>
          <a:xfrm>
            <a:off x="3276600" y="5255980"/>
            <a:ext cx="6477000" cy="923330"/>
          </a:xfrm>
          <a:prstGeom prst="rect">
            <a:avLst/>
          </a:prstGeom>
        </p:spPr>
        <p:txBody>
          <a:bodyPr wrap="square">
            <a:spAutoFit/>
          </a:bodyPr>
          <a:lstStyle/>
          <a:p>
            <a:r>
              <a:rPr lang="en-US" b="1" dirty="0" smtClean="0">
                <a:solidFill>
                  <a:srgbClr val="00B050"/>
                </a:solidFill>
              </a:rPr>
              <a:t>Party </a:t>
            </a:r>
            <a:r>
              <a:rPr lang="en-US" b="1" dirty="0">
                <a:solidFill>
                  <a:srgbClr val="00B050"/>
                </a:solidFill>
              </a:rPr>
              <a:t>ID ----</a:t>
            </a:r>
            <a:r>
              <a:rPr lang="en-US" b="1" dirty="0">
                <a:solidFill>
                  <a:srgbClr val="00B050"/>
                </a:solidFill>
                <a:sym typeface="Wingdings" panose="05000000000000000000" pitchFamily="2" charset="2"/>
              </a:rPr>
              <a:t>-&gt;</a:t>
            </a:r>
            <a:r>
              <a:rPr lang="en-US" b="1" dirty="0">
                <a:solidFill>
                  <a:srgbClr val="00B050"/>
                </a:solidFill>
              </a:rPr>
              <a:t> Party Name, </a:t>
            </a:r>
            <a:r>
              <a:rPr lang="en-US" b="1" dirty="0" smtClean="0">
                <a:solidFill>
                  <a:srgbClr val="00B050"/>
                </a:solidFill>
              </a:rPr>
              <a:t>Founder</a:t>
            </a:r>
          </a:p>
          <a:p>
            <a:endParaRPr lang="en-US" b="1" dirty="0">
              <a:solidFill>
                <a:srgbClr val="00B050"/>
              </a:solidFill>
            </a:endParaRPr>
          </a:p>
          <a:p>
            <a:endParaRPr lang="en-US" dirty="0">
              <a:solidFill>
                <a:srgbClr val="00B050"/>
              </a:solidFill>
            </a:endParaRPr>
          </a:p>
        </p:txBody>
      </p:sp>
      <p:sp>
        <p:nvSpPr>
          <p:cNvPr id="8" name="Rectangle 7"/>
          <p:cNvSpPr/>
          <p:nvPr/>
        </p:nvSpPr>
        <p:spPr>
          <a:xfrm>
            <a:off x="2355272" y="5591411"/>
            <a:ext cx="6239610" cy="923330"/>
          </a:xfrm>
          <a:prstGeom prst="rect">
            <a:avLst/>
          </a:prstGeom>
        </p:spPr>
        <p:txBody>
          <a:bodyPr wrap="square">
            <a:spAutoFit/>
          </a:bodyPr>
          <a:lstStyle/>
          <a:p>
            <a:r>
              <a:rPr lang="en-US" b="1" dirty="0" smtClean="0"/>
              <a:t>R7</a:t>
            </a:r>
            <a:r>
              <a:rPr lang="en-US" dirty="0" smtClean="0"/>
              <a:t>(Party </a:t>
            </a:r>
            <a:r>
              <a:rPr lang="en-US" dirty="0"/>
              <a:t>ID, Party Name, </a:t>
            </a:r>
            <a:r>
              <a:rPr lang="en-US" dirty="0" smtClean="0"/>
              <a:t>Founder)</a:t>
            </a:r>
            <a:r>
              <a:rPr lang="en-US" b="1" dirty="0" smtClean="0">
                <a:solidFill>
                  <a:schemeClr val="accent6">
                    <a:lumMod val="75000"/>
                  </a:schemeClr>
                </a:solidFill>
              </a:rPr>
              <a:t> </a:t>
            </a:r>
            <a:r>
              <a:rPr lang="en-US" b="1" dirty="0">
                <a:solidFill>
                  <a:schemeClr val="accent6">
                    <a:lumMod val="75000"/>
                  </a:schemeClr>
                </a:solidFill>
              </a:rPr>
              <a:t>(BCNF)</a:t>
            </a:r>
          </a:p>
          <a:p>
            <a:r>
              <a:rPr lang="en-US" b="1" dirty="0" smtClean="0"/>
              <a:t>R8</a:t>
            </a:r>
            <a:r>
              <a:rPr lang="en-US" dirty="0" smtClean="0"/>
              <a:t>(Candidate </a:t>
            </a:r>
            <a:r>
              <a:rPr lang="en-US" dirty="0"/>
              <a:t>ID, First Name, Last Name, CNIC, Party </a:t>
            </a:r>
            <a:r>
              <a:rPr lang="en-US" dirty="0" smtClean="0"/>
              <a:t>ID) </a:t>
            </a:r>
            <a:r>
              <a:rPr lang="en-US" b="1" dirty="0" smtClean="0">
                <a:solidFill>
                  <a:schemeClr val="accent6">
                    <a:lumMod val="75000"/>
                  </a:schemeClr>
                </a:solidFill>
              </a:rPr>
              <a:t>(BCNF)</a:t>
            </a:r>
          </a:p>
          <a:p>
            <a:r>
              <a:rPr lang="en-US" b="1" dirty="0" smtClean="0">
                <a:solidFill>
                  <a:srgbClr val="92D050"/>
                </a:solidFill>
              </a:rPr>
              <a:t>Candidate </a:t>
            </a:r>
            <a:r>
              <a:rPr lang="en-US" b="1" dirty="0">
                <a:solidFill>
                  <a:srgbClr val="92D050"/>
                </a:solidFill>
              </a:rPr>
              <a:t>ID ----</a:t>
            </a:r>
            <a:r>
              <a:rPr lang="en-US" b="1" dirty="0">
                <a:solidFill>
                  <a:srgbClr val="92D050"/>
                </a:solidFill>
                <a:sym typeface="Wingdings" panose="05000000000000000000" pitchFamily="2" charset="2"/>
              </a:rPr>
              <a:t>-&gt;</a:t>
            </a:r>
            <a:r>
              <a:rPr lang="en-US" b="1" dirty="0">
                <a:solidFill>
                  <a:srgbClr val="92D050"/>
                </a:solidFill>
              </a:rPr>
              <a:t> </a:t>
            </a:r>
            <a:r>
              <a:rPr lang="en-US" b="1" dirty="0" smtClean="0">
                <a:solidFill>
                  <a:srgbClr val="92D050"/>
                </a:solidFill>
              </a:rPr>
              <a:t>Party </a:t>
            </a:r>
            <a:r>
              <a:rPr lang="en-US" b="1" dirty="0">
                <a:solidFill>
                  <a:srgbClr val="92D050"/>
                </a:solidFill>
              </a:rPr>
              <a:t>ID</a:t>
            </a:r>
          </a:p>
        </p:txBody>
      </p:sp>
      <p:sp>
        <p:nvSpPr>
          <p:cNvPr id="9" name="Curved Right Arrow 8"/>
          <p:cNvSpPr/>
          <p:nvPr/>
        </p:nvSpPr>
        <p:spPr>
          <a:xfrm rot="20227826">
            <a:off x="182603" y="1030730"/>
            <a:ext cx="658673" cy="2235452"/>
          </a:xfrm>
          <a:prstGeom prst="curv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Curved Right Arrow 9"/>
          <p:cNvSpPr/>
          <p:nvPr/>
        </p:nvSpPr>
        <p:spPr>
          <a:xfrm rot="20160160">
            <a:off x="708077" y="3303096"/>
            <a:ext cx="840051" cy="1787007"/>
          </a:xfrm>
          <a:prstGeom prst="curvedRightArrow">
            <a:avLst>
              <a:gd name="adj1" fmla="val 18372"/>
              <a:gd name="adj2" fmla="val 50000"/>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1" name="Curved Right Arrow 10"/>
          <p:cNvSpPr/>
          <p:nvPr/>
        </p:nvSpPr>
        <p:spPr>
          <a:xfrm rot="20160160">
            <a:off x="1281656" y="4318514"/>
            <a:ext cx="794762" cy="2163938"/>
          </a:xfrm>
          <a:prstGeom prst="curvedRightArrow">
            <a:avLst>
              <a:gd name="adj1" fmla="val 18372"/>
              <a:gd name="adj2" fmla="val 50000"/>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flipH="1">
            <a:off x="8135545" y="4884807"/>
            <a:ext cx="627455" cy="1798737"/>
          </a:xfrm>
          <a:prstGeom prst="curvedRightArrow">
            <a:avLst>
              <a:gd name="adj1" fmla="val 18372"/>
              <a:gd name="adj2" fmla="val 50000"/>
              <a:gd name="adj3" fmla="val 25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380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6172200" cy="646331"/>
          </a:xfrm>
          <a:prstGeom prst="rect">
            <a:avLst/>
          </a:prstGeom>
        </p:spPr>
        <p:txBody>
          <a:bodyPr wrap="square">
            <a:spAutoFit/>
          </a:bodyPr>
          <a:lstStyle/>
          <a:p>
            <a:r>
              <a:rPr lang="en-US" b="1" strike="sngStrike" dirty="0" smtClean="0"/>
              <a:t>R9</a:t>
            </a:r>
            <a:r>
              <a:rPr lang="en-US" strike="sngStrike" dirty="0" smtClean="0"/>
              <a:t>(Candidate </a:t>
            </a:r>
            <a:r>
              <a:rPr lang="en-US" strike="sngStrike" dirty="0"/>
              <a:t>ID, Session ID, </a:t>
            </a:r>
            <a:r>
              <a:rPr lang="en-US" strike="sngStrike" dirty="0" err="1"/>
              <a:t>PAConstituency</a:t>
            </a:r>
            <a:r>
              <a:rPr lang="en-US" strike="sngStrike" dirty="0"/>
              <a:t> ID, </a:t>
            </a:r>
            <a:r>
              <a:rPr lang="en-US" strike="sngStrike" dirty="0" err="1"/>
              <a:t>PAConstituency</a:t>
            </a:r>
            <a:r>
              <a:rPr lang="en-US" strike="sngStrike" dirty="0"/>
              <a:t> Details, </a:t>
            </a:r>
            <a:r>
              <a:rPr lang="en-US" strike="sngStrike" dirty="0" err="1"/>
              <a:t>NAConstituency</a:t>
            </a:r>
            <a:r>
              <a:rPr lang="en-US" strike="sngStrike" dirty="0"/>
              <a:t> ID, </a:t>
            </a:r>
            <a:r>
              <a:rPr lang="en-US" strike="sngStrike" dirty="0" err="1"/>
              <a:t>NAConstituency</a:t>
            </a:r>
            <a:r>
              <a:rPr lang="en-US" strike="sngStrike" dirty="0"/>
              <a:t> Details)</a:t>
            </a:r>
          </a:p>
        </p:txBody>
      </p:sp>
      <p:sp>
        <p:nvSpPr>
          <p:cNvPr id="3" name="Rectangle 2"/>
          <p:cNvSpPr/>
          <p:nvPr/>
        </p:nvSpPr>
        <p:spPr>
          <a:xfrm>
            <a:off x="2057400" y="1179731"/>
            <a:ext cx="6248400" cy="1200329"/>
          </a:xfrm>
          <a:prstGeom prst="rect">
            <a:avLst/>
          </a:prstGeom>
        </p:spPr>
        <p:txBody>
          <a:bodyPr wrap="square">
            <a:spAutoFit/>
          </a:bodyPr>
          <a:lstStyle/>
          <a:p>
            <a:r>
              <a:rPr lang="en-US" b="1" dirty="0">
                <a:solidFill>
                  <a:srgbClr val="00B050"/>
                </a:solidFill>
              </a:rPr>
              <a:t>Election Session ID, </a:t>
            </a:r>
            <a:r>
              <a:rPr lang="en-US" b="1" dirty="0" smtClean="0">
                <a:solidFill>
                  <a:srgbClr val="00B050"/>
                </a:solidFill>
              </a:rPr>
              <a:t>PA/</a:t>
            </a:r>
            <a:r>
              <a:rPr lang="en-US" b="1" dirty="0" err="1" smtClean="0">
                <a:solidFill>
                  <a:srgbClr val="00B050"/>
                </a:solidFill>
              </a:rPr>
              <a:t>NAConstituency</a:t>
            </a:r>
            <a:r>
              <a:rPr lang="en-US" b="1" dirty="0" smtClean="0">
                <a:solidFill>
                  <a:srgbClr val="00B050"/>
                </a:solidFill>
              </a:rPr>
              <a:t> </a:t>
            </a:r>
            <a:r>
              <a:rPr lang="en-US" b="1" dirty="0">
                <a:solidFill>
                  <a:srgbClr val="00B050"/>
                </a:solidFill>
              </a:rPr>
              <a:t>ID  --</a:t>
            </a:r>
            <a:r>
              <a:rPr lang="en-US" b="1" dirty="0">
                <a:solidFill>
                  <a:srgbClr val="00B050"/>
                </a:solidFill>
                <a:sym typeface="Wingdings" panose="05000000000000000000" pitchFamily="2" charset="2"/>
              </a:rPr>
              <a:t>---&gt;&gt;</a:t>
            </a:r>
            <a:r>
              <a:rPr lang="en-US" b="1" dirty="0">
                <a:solidFill>
                  <a:srgbClr val="00B050"/>
                </a:solidFill>
              </a:rPr>
              <a:t> Candidate ID </a:t>
            </a:r>
            <a:endParaRPr lang="en-US" b="1" dirty="0" smtClean="0">
              <a:solidFill>
                <a:srgbClr val="00B050"/>
              </a:solidFill>
            </a:endParaRPr>
          </a:p>
          <a:p>
            <a:r>
              <a:rPr lang="en-US" b="1" dirty="0" err="1" smtClean="0">
                <a:solidFill>
                  <a:srgbClr val="92D050"/>
                </a:solidFill>
              </a:rPr>
              <a:t>NAConstituency</a:t>
            </a:r>
            <a:r>
              <a:rPr lang="en-US" b="1" dirty="0" smtClean="0">
                <a:solidFill>
                  <a:srgbClr val="92D050"/>
                </a:solidFill>
              </a:rPr>
              <a:t> </a:t>
            </a:r>
            <a:r>
              <a:rPr lang="en-US" b="1" dirty="0">
                <a:solidFill>
                  <a:srgbClr val="92D050"/>
                </a:solidFill>
              </a:rPr>
              <a:t>ID ----</a:t>
            </a:r>
            <a:r>
              <a:rPr lang="en-US" b="1" dirty="0">
                <a:solidFill>
                  <a:srgbClr val="92D050"/>
                </a:solidFill>
                <a:sym typeface="Wingdings" panose="05000000000000000000" pitchFamily="2" charset="2"/>
              </a:rPr>
              <a:t>-&gt;</a:t>
            </a:r>
            <a:r>
              <a:rPr lang="en-US" b="1" dirty="0">
                <a:solidFill>
                  <a:srgbClr val="92D050"/>
                </a:solidFill>
              </a:rPr>
              <a:t> </a:t>
            </a:r>
            <a:r>
              <a:rPr lang="en-US" b="1" dirty="0" err="1" smtClean="0">
                <a:solidFill>
                  <a:srgbClr val="92D050"/>
                </a:solidFill>
              </a:rPr>
              <a:t>NAConstituency</a:t>
            </a:r>
            <a:r>
              <a:rPr lang="en-US" b="1" dirty="0" smtClean="0">
                <a:solidFill>
                  <a:srgbClr val="92D050"/>
                </a:solidFill>
              </a:rPr>
              <a:t> </a:t>
            </a:r>
            <a:r>
              <a:rPr lang="en-US" b="1" dirty="0">
                <a:solidFill>
                  <a:srgbClr val="92D050"/>
                </a:solidFill>
              </a:rPr>
              <a:t>Details, </a:t>
            </a:r>
          </a:p>
          <a:p>
            <a:r>
              <a:rPr lang="en-US" b="1" dirty="0" err="1">
                <a:solidFill>
                  <a:srgbClr val="92D050"/>
                </a:solidFill>
              </a:rPr>
              <a:t>P</a:t>
            </a:r>
            <a:r>
              <a:rPr lang="en-US" b="1" dirty="0" err="1" smtClean="0">
                <a:solidFill>
                  <a:srgbClr val="92D050"/>
                </a:solidFill>
              </a:rPr>
              <a:t>AConstituency</a:t>
            </a:r>
            <a:r>
              <a:rPr lang="en-US" b="1" dirty="0" smtClean="0">
                <a:solidFill>
                  <a:srgbClr val="92D050"/>
                </a:solidFill>
              </a:rPr>
              <a:t> </a:t>
            </a:r>
            <a:r>
              <a:rPr lang="en-US" b="1" dirty="0">
                <a:solidFill>
                  <a:srgbClr val="92D050"/>
                </a:solidFill>
              </a:rPr>
              <a:t>ID ----</a:t>
            </a:r>
            <a:r>
              <a:rPr lang="en-US" b="1" dirty="0">
                <a:solidFill>
                  <a:srgbClr val="92D050"/>
                </a:solidFill>
                <a:sym typeface="Wingdings" panose="05000000000000000000" pitchFamily="2" charset="2"/>
              </a:rPr>
              <a:t>-&gt;</a:t>
            </a:r>
            <a:r>
              <a:rPr lang="en-US" b="1" dirty="0">
                <a:solidFill>
                  <a:srgbClr val="92D050"/>
                </a:solidFill>
              </a:rPr>
              <a:t> </a:t>
            </a:r>
            <a:r>
              <a:rPr lang="en-US" b="1" dirty="0" err="1">
                <a:solidFill>
                  <a:srgbClr val="92D050"/>
                </a:solidFill>
              </a:rPr>
              <a:t>P</a:t>
            </a:r>
            <a:r>
              <a:rPr lang="en-US" b="1" dirty="0" err="1" smtClean="0">
                <a:solidFill>
                  <a:srgbClr val="92D050"/>
                </a:solidFill>
              </a:rPr>
              <a:t>AConstituency</a:t>
            </a:r>
            <a:r>
              <a:rPr lang="en-US" b="1" dirty="0" smtClean="0">
                <a:solidFill>
                  <a:srgbClr val="92D050"/>
                </a:solidFill>
              </a:rPr>
              <a:t> </a:t>
            </a:r>
            <a:r>
              <a:rPr lang="en-US" b="1" dirty="0">
                <a:solidFill>
                  <a:srgbClr val="92D050"/>
                </a:solidFill>
              </a:rPr>
              <a:t>Details, </a:t>
            </a:r>
          </a:p>
          <a:p>
            <a:endParaRPr lang="en-US" b="1" dirty="0">
              <a:solidFill>
                <a:srgbClr val="00B050"/>
              </a:solidFill>
              <a:sym typeface="Wingdings" panose="05000000000000000000" pitchFamily="2" charset="2"/>
            </a:endParaRPr>
          </a:p>
        </p:txBody>
      </p:sp>
      <p:sp>
        <p:nvSpPr>
          <p:cNvPr id="4" name="Rectangle 3"/>
          <p:cNvSpPr/>
          <p:nvPr/>
        </p:nvSpPr>
        <p:spPr>
          <a:xfrm>
            <a:off x="1219200" y="2438400"/>
            <a:ext cx="7086600" cy="3416320"/>
          </a:xfrm>
          <a:prstGeom prst="rect">
            <a:avLst/>
          </a:prstGeom>
        </p:spPr>
        <p:txBody>
          <a:bodyPr wrap="square">
            <a:spAutoFit/>
          </a:bodyPr>
          <a:lstStyle/>
          <a:p>
            <a:r>
              <a:rPr lang="en-US" b="1" strike="sngStrike" dirty="0" smtClean="0"/>
              <a:t>R10</a:t>
            </a:r>
            <a:r>
              <a:rPr lang="en-US" strike="sngStrike" dirty="0" smtClean="0"/>
              <a:t>(Candidate </a:t>
            </a:r>
            <a:r>
              <a:rPr lang="en-US" strike="sngStrike" dirty="0"/>
              <a:t>ID, Session ID, </a:t>
            </a:r>
            <a:r>
              <a:rPr lang="en-US" strike="sngStrike" dirty="0" smtClean="0"/>
              <a:t>PA Constituency </a:t>
            </a:r>
            <a:r>
              <a:rPr lang="en-US" strike="sngStrike" dirty="0"/>
              <a:t>ID, </a:t>
            </a:r>
            <a:r>
              <a:rPr lang="en-US" strike="sngStrike" dirty="0" err="1" smtClean="0"/>
              <a:t>PAConstituency</a:t>
            </a:r>
            <a:r>
              <a:rPr lang="en-US" strike="sngStrike" dirty="0" smtClean="0"/>
              <a:t> Details) </a:t>
            </a:r>
          </a:p>
          <a:p>
            <a:r>
              <a:rPr lang="en-US" b="1" dirty="0" err="1" smtClean="0">
                <a:solidFill>
                  <a:srgbClr val="00B050"/>
                </a:solidFill>
              </a:rPr>
              <a:t>PAConstituency</a:t>
            </a:r>
            <a:r>
              <a:rPr lang="en-US" b="1" dirty="0" smtClean="0">
                <a:solidFill>
                  <a:srgbClr val="00B050"/>
                </a:solidFill>
              </a:rPr>
              <a:t> </a:t>
            </a:r>
            <a:r>
              <a:rPr lang="en-US" b="1" dirty="0">
                <a:solidFill>
                  <a:srgbClr val="00B050"/>
                </a:solidFill>
              </a:rPr>
              <a:t>ID ----</a:t>
            </a:r>
            <a:r>
              <a:rPr lang="en-US" b="1" dirty="0">
                <a:solidFill>
                  <a:srgbClr val="00B050"/>
                </a:solidFill>
                <a:sym typeface="Wingdings" panose="05000000000000000000" pitchFamily="2" charset="2"/>
              </a:rPr>
              <a:t>-&gt;</a:t>
            </a:r>
            <a:r>
              <a:rPr lang="en-US" b="1" dirty="0">
                <a:solidFill>
                  <a:srgbClr val="00B050"/>
                </a:solidFill>
              </a:rPr>
              <a:t> </a:t>
            </a:r>
            <a:r>
              <a:rPr lang="en-US" b="1" dirty="0" err="1" smtClean="0">
                <a:solidFill>
                  <a:srgbClr val="00B050"/>
                </a:solidFill>
              </a:rPr>
              <a:t>PAConstituency</a:t>
            </a:r>
            <a:r>
              <a:rPr lang="en-US" b="1" dirty="0" smtClean="0">
                <a:solidFill>
                  <a:srgbClr val="00B050"/>
                </a:solidFill>
              </a:rPr>
              <a:t> Details</a:t>
            </a:r>
          </a:p>
          <a:p>
            <a:r>
              <a:rPr lang="en-US" b="1" dirty="0" smtClean="0"/>
              <a:t>R12</a:t>
            </a:r>
            <a:r>
              <a:rPr lang="en-US" dirty="0" smtClean="0"/>
              <a:t>(PA </a:t>
            </a:r>
            <a:r>
              <a:rPr lang="en-US" dirty="0"/>
              <a:t>Constituency ID, </a:t>
            </a:r>
            <a:r>
              <a:rPr lang="en-US" dirty="0" err="1"/>
              <a:t>PAConstituency</a:t>
            </a:r>
            <a:r>
              <a:rPr lang="en-US" dirty="0"/>
              <a:t> </a:t>
            </a:r>
            <a:r>
              <a:rPr lang="en-US" dirty="0" smtClean="0"/>
              <a:t>Details) </a:t>
            </a:r>
            <a:r>
              <a:rPr lang="en-US" b="1" dirty="0" smtClean="0">
                <a:solidFill>
                  <a:schemeClr val="accent6">
                    <a:lumMod val="75000"/>
                  </a:schemeClr>
                </a:solidFill>
              </a:rPr>
              <a:t>(BCNF</a:t>
            </a:r>
            <a:r>
              <a:rPr lang="en-US" b="1" dirty="0">
                <a:solidFill>
                  <a:schemeClr val="accent6">
                    <a:lumMod val="75000"/>
                  </a:schemeClr>
                </a:solidFill>
              </a:rPr>
              <a:t>)</a:t>
            </a:r>
          </a:p>
          <a:p>
            <a:r>
              <a:rPr lang="en-US" b="1" dirty="0" smtClean="0"/>
              <a:t>R13</a:t>
            </a:r>
            <a:r>
              <a:rPr lang="en-US" dirty="0" smtClean="0"/>
              <a:t>(</a:t>
            </a:r>
            <a:r>
              <a:rPr lang="en-US" u="sng" dirty="0" smtClean="0"/>
              <a:t>PA </a:t>
            </a:r>
            <a:r>
              <a:rPr lang="en-US" u="sng" dirty="0"/>
              <a:t>Constituency ID </a:t>
            </a:r>
            <a:r>
              <a:rPr lang="en-US" u="sng" dirty="0" smtClean="0"/>
              <a:t>, Candidate </a:t>
            </a:r>
            <a:r>
              <a:rPr lang="en-US" u="sng" dirty="0"/>
              <a:t>ID, Session </a:t>
            </a:r>
            <a:r>
              <a:rPr lang="en-US" u="sng" dirty="0" smtClean="0"/>
              <a:t>ID</a:t>
            </a:r>
            <a:r>
              <a:rPr lang="en-US" dirty="0" smtClean="0"/>
              <a:t>)</a:t>
            </a:r>
            <a:r>
              <a:rPr lang="en-US" b="1" dirty="0">
                <a:solidFill>
                  <a:schemeClr val="accent6">
                    <a:lumMod val="75000"/>
                  </a:schemeClr>
                </a:solidFill>
              </a:rPr>
              <a:t> </a:t>
            </a:r>
            <a:r>
              <a:rPr lang="en-US" b="1" dirty="0" smtClean="0">
                <a:solidFill>
                  <a:schemeClr val="accent6">
                    <a:lumMod val="75000"/>
                  </a:schemeClr>
                </a:solidFill>
              </a:rPr>
              <a:t>(4NF</a:t>
            </a:r>
            <a:r>
              <a:rPr lang="en-US" b="1" dirty="0">
                <a:solidFill>
                  <a:schemeClr val="accent6">
                    <a:lumMod val="75000"/>
                  </a:schemeClr>
                </a:solidFill>
              </a:rPr>
              <a:t>)</a:t>
            </a:r>
          </a:p>
          <a:p>
            <a:endParaRPr lang="en-US" dirty="0"/>
          </a:p>
          <a:p>
            <a:endParaRPr lang="en-US" dirty="0" smtClean="0"/>
          </a:p>
          <a:p>
            <a:r>
              <a:rPr lang="en-US" b="1" strike="sngStrike" dirty="0" smtClean="0"/>
              <a:t>R11 </a:t>
            </a:r>
            <a:r>
              <a:rPr lang="en-US" strike="sngStrike" dirty="0" smtClean="0"/>
              <a:t>(</a:t>
            </a:r>
            <a:r>
              <a:rPr lang="en-US" strike="sngStrike" dirty="0"/>
              <a:t>Candidate ID, Session </a:t>
            </a:r>
            <a:r>
              <a:rPr lang="en-US" strike="sngStrike" dirty="0" smtClean="0"/>
              <a:t>ID,NA Constituency </a:t>
            </a:r>
            <a:r>
              <a:rPr lang="en-US" strike="sngStrike" dirty="0"/>
              <a:t>ID, </a:t>
            </a:r>
            <a:r>
              <a:rPr lang="en-US" strike="sngStrike" dirty="0" err="1"/>
              <a:t>NAConstituency</a:t>
            </a:r>
            <a:r>
              <a:rPr lang="en-US" strike="sngStrike" dirty="0"/>
              <a:t> Details</a:t>
            </a:r>
            <a:r>
              <a:rPr lang="en-US" strike="sngStrike" dirty="0" smtClean="0"/>
              <a:t>)</a:t>
            </a:r>
          </a:p>
          <a:p>
            <a:r>
              <a:rPr lang="en-US" b="1" dirty="0" err="1" smtClean="0">
                <a:solidFill>
                  <a:srgbClr val="00B050"/>
                </a:solidFill>
              </a:rPr>
              <a:t>NAConstituency</a:t>
            </a:r>
            <a:r>
              <a:rPr lang="en-US" b="1" dirty="0" smtClean="0">
                <a:solidFill>
                  <a:srgbClr val="00B050"/>
                </a:solidFill>
              </a:rPr>
              <a:t> </a:t>
            </a:r>
            <a:r>
              <a:rPr lang="en-US" b="1" dirty="0">
                <a:solidFill>
                  <a:srgbClr val="00B050"/>
                </a:solidFill>
              </a:rPr>
              <a:t>ID ----</a:t>
            </a:r>
            <a:r>
              <a:rPr lang="en-US" b="1" dirty="0">
                <a:solidFill>
                  <a:srgbClr val="00B050"/>
                </a:solidFill>
                <a:sym typeface="Wingdings" panose="05000000000000000000" pitchFamily="2" charset="2"/>
              </a:rPr>
              <a:t>-&gt;</a:t>
            </a:r>
            <a:r>
              <a:rPr lang="en-US" b="1" dirty="0">
                <a:solidFill>
                  <a:srgbClr val="00B050"/>
                </a:solidFill>
              </a:rPr>
              <a:t> </a:t>
            </a:r>
            <a:r>
              <a:rPr lang="en-US" b="1" dirty="0" err="1">
                <a:solidFill>
                  <a:srgbClr val="00B050"/>
                </a:solidFill>
              </a:rPr>
              <a:t>NAConstituency</a:t>
            </a:r>
            <a:r>
              <a:rPr lang="en-US" b="1" dirty="0">
                <a:solidFill>
                  <a:srgbClr val="00B050"/>
                </a:solidFill>
              </a:rPr>
              <a:t> </a:t>
            </a:r>
            <a:r>
              <a:rPr lang="en-US" b="1" dirty="0" smtClean="0">
                <a:solidFill>
                  <a:srgbClr val="00B050"/>
                </a:solidFill>
              </a:rPr>
              <a:t>Details</a:t>
            </a:r>
          </a:p>
          <a:p>
            <a:r>
              <a:rPr lang="en-US" b="1" dirty="0" smtClean="0"/>
              <a:t>R14</a:t>
            </a:r>
            <a:r>
              <a:rPr lang="en-US" dirty="0" smtClean="0"/>
              <a:t>(NA </a:t>
            </a:r>
            <a:r>
              <a:rPr lang="en-US" dirty="0"/>
              <a:t>Constituency ID, </a:t>
            </a:r>
            <a:r>
              <a:rPr lang="en-US" dirty="0" err="1" smtClean="0"/>
              <a:t>NAConstituency</a:t>
            </a:r>
            <a:r>
              <a:rPr lang="en-US" dirty="0" smtClean="0"/>
              <a:t> </a:t>
            </a:r>
            <a:r>
              <a:rPr lang="en-US" dirty="0"/>
              <a:t>Details) </a:t>
            </a:r>
            <a:r>
              <a:rPr lang="en-US" b="1" dirty="0" smtClean="0">
                <a:solidFill>
                  <a:schemeClr val="accent6">
                    <a:lumMod val="75000"/>
                  </a:schemeClr>
                </a:solidFill>
              </a:rPr>
              <a:t>(BCNF</a:t>
            </a:r>
            <a:r>
              <a:rPr lang="en-US" b="1" dirty="0">
                <a:solidFill>
                  <a:schemeClr val="accent6">
                    <a:lumMod val="75000"/>
                  </a:schemeClr>
                </a:solidFill>
              </a:rPr>
              <a:t>)</a:t>
            </a:r>
          </a:p>
          <a:p>
            <a:r>
              <a:rPr lang="en-US" b="1" dirty="0" smtClean="0"/>
              <a:t>R15</a:t>
            </a:r>
            <a:r>
              <a:rPr lang="en-US" dirty="0" smtClean="0"/>
              <a:t>(</a:t>
            </a:r>
            <a:r>
              <a:rPr lang="en-US" u="sng" dirty="0" smtClean="0"/>
              <a:t>NA </a:t>
            </a:r>
            <a:r>
              <a:rPr lang="en-US" u="sng" dirty="0"/>
              <a:t>Constituency ID , Candidate ID, Session ID</a:t>
            </a:r>
            <a:r>
              <a:rPr lang="en-US" dirty="0"/>
              <a:t>)</a:t>
            </a:r>
            <a:r>
              <a:rPr lang="en-US" b="1" dirty="0">
                <a:solidFill>
                  <a:schemeClr val="accent6">
                    <a:lumMod val="75000"/>
                  </a:schemeClr>
                </a:solidFill>
              </a:rPr>
              <a:t> (4NF)</a:t>
            </a:r>
          </a:p>
          <a:p>
            <a:endParaRPr lang="en-US" strike="sngStrike" dirty="0" smtClean="0">
              <a:solidFill>
                <a:srgbClr val="00B050"/>
              </a:solidFill>
            </a:endParaRPr>
          </a:p>
        </p:txBody>
      </p:sp>
      <p:sp>
        <p:nvSpPr>
          <p:cNvPr id="5" name="Curved Right Arrow 4"/>
          <p:cNvSpPr/>
          <p:nvPr/>
        </p:nvSpPr>
        <p:spPr>
          <a:xfrm rot="20844247">
            <a:off x="45135" y="762938"/>
            <a:ext cx="961934" cy="2305795"/>
          </a:xfrm>
          <a:prstGeom prst="curvedRightArrow">
            <a:avLst>
              <a:gd name="adj1" fmla="val 18372"/>
              <a:gd name="adj2" fmla="val 50000"/>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rot="20844247">
            <a:off x="-191732" y="1635323"/>
            <a:ext cx="1122744" cy="3021098"/>
          </a:xfrm>
          <a:prstGeom prst="curvedRightArrow">
            <a:avLst>
              <a:gd name="adj1" fmla="val 18372"/>
              <a:gd name="adj2" fmla="val 50000"/>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874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407436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381000"/>
            <a:ext cx="8534400" cy="1200329"/>
          </a:xfrm>
          <a:prstGeom prst="rect">
            <a:avLst/>
          </a:prstGeom>
        </p:spPr>
        <p:txBody>
          <a:bodyPr wrap="square">
            <a:spAutoFit/>
          </a:bodyPr>
          <a:lstStyle/>
          <a:p>
            <a:r>
              <a:rPr lang="en-US" b="1" dirty="0"/>
              <a:t> </a:t>
            </a:r>
            <a:r>
              <a:rPr lang="en-US" dirty="0"/>
              <a:t>In the present electoral system of Pakistan, the National Assembly is elected directly by the people of Pakistan. The Election Commission of Pakistan is a constitutionally established institution responsible for holding elections countrywide. The diagram below shows how the commission holds an election in the country.</a:t>
            </a:r>
            <a:endParaRPr lang="en-US" b="1" dirty="0"/>
          </a:p>
        </p:txBody>
      </p:sp>
      <p:pic>
        <p:nvPicPr>
          <p:cNvPr id="6" name="Picture 5" descr="DIAGRAM_PROPOSAL.jpg"/>
          <p:cNvPicPr>
            <a:picLocks noChangeAspect="1"/>
          </p:cNvPicPr>
          <p:nvPr/>
        </p:nvPicPr>
        <p:blipFill>
          <a:blip r:embed="rId2"/>
          <a:srcRect t="8887" b="20450"/>
          <a:stretch>
            <a:fillRect/>
          </a:stretch>
        </p:blipFill>
        <p:spPr>
          <a:xfrm>
            <a:off x="7961" y="1905000"/>
            <a:ext cx="9144000" cy="431074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 y="54743"/>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ea typeface="Times New Roman" panose="02020603050405020304" pitchFamily="18" charset="0"/>
                <a:cs typeface="Times New Roman" panose="02020603050405020304" pitchFamily="18" charset="0"/>
              </a:rPr>
              <a:t>Main Tables</a:t>
            </a:r>
            <a:endParaRPr lang="en-US" sz="2000" dirty="0"/>
          </a:p>
        </p:txBody>
      </p:sp>
      <p:sp>
        <p:nvSpPr>
          <p:cNvPr id="10" name="TextBox 9"/>
          <p:cNvSpPr txBox="1"/>
          <p:nvPr/>
        </p:nvSpPr>
        <p:spPr>
          <a:xfrm>
            <a:off x="244929" y="685800"/>
            <a:ext cx="8746671" cy="3139321"/>
          </a:xfrm>
          <a:prstGeom prst="rect">
            <a:avLst/>
          </a:prstGeom>
          <a:noFill/>
        </p:spPr>
        <p:txBody>
          <a:bodyPr wrap="square" rtlCol="0">
            <a:spAutoFit/>
          </a:bodyPr>
          <a:lstStyle/>
          <a:p>
            <a:r>
              <a:rPr lang="en-US" b="1" dirty="0" smtClean="0"/>
              <a:t>Administrator </a:t>
            </a:r>
            <a:r>
              <a:rPr lang="en-US" dirty="0" smtClean="0"/>
              <a:t>(</a:t>
            </a:r>
            <a:r>
              <a:rPr lang="en-US" u="sng" dirty="0" smtClean="0"/>
              <a:t>Admin_ID</a:t>
            </a:r>
            <a:r>
              <a:rPr lang="en-US" dirty="0" smtClean="0"/>
              <a:t>, First Name, Last Name CNIC, Contact, Password)</a:t>
            </a:r>
          </a:p>
          <a:p>
            <a:r>
              <a:rPr lang="en-US" b="1" dirty="0" smtClean="0"/>
              <a:t>ECO</a:t>
            </a:r>
            <a:r>
              <a:rPr lang="en-US" dirty="0" smtClean="0"/>
              <a:t>(</a:t>
            </a:r>
            <a:r>
              <a:rPr lang="en-US" u="sng" dirty="0" smtClean="0"/>
              <a:t>ECO_ID</a:t>
            </a:r>
            <a:r>
              <a:rPr lang="en-US" dirty="0"/>
              <a:t>, First Name, Last Name CNIC, Contact, Password)</a:t>
            </a:r>
          </a:p>
          <a:p>
            <a:r>
              <a:rPr lang="en-US" b="1" dirty="0" smtClean="0"/>
              <a:t>Voter</a:t>
            </a:r>
            <a:r>
              <a:rPr lang="en-US" dirty="0" smtClean="0"/>
              <a:t>(</a:t>
            </a:r>
            <a:r>
              <a:rPr lang="en-US" u="sng" dirty="0" smtClean="0"/>
              <a:t>CNIC</a:t>
            </a:r>
            <a:r>
              <a:rPr lang="en-US" dirty="0" smtClean="0"/>
              <a:t>, First Name, Last Name, Contact, Father Name, Date  Of Birth, Address)</a:t>
            </a:r>
          </a:p>
          <a:p>
            <a:r>
              <a:rPr lang="en-US" b="1" dirty="0" smtClean="0"/>
              <a:t>PA Constituency </a:t>
            </a:r>
            <a:r>
              <a:rPr lang="en-US" dirty="0" smtClean="0"/>
              <a:t>(</a:t>
            </a:r>
            <a:r>
              <a:rPr lang="en-US" u="sng" dirty="0" err="1" smtClean="0"/>
              <a:t>PAConstituency</a:t>
            </a:r>
            <a:r>
              <a:rPr lang="en-US" u="sng" dirty="0" smtClean="0"/>
              <a:t> ID</a:t>
            </a:r>
            <a:r>
              <a:rPr lang="en-US" dirty="0" smtClean="0"/>
              <a:t>, Constituency Details)</a:t>
            </a:r>
          </a:p>
          <a:p>
            <a:r>
              <a:rPr lang="en-US" b="1" dirty="0" smtClean="0"/>
              <a:t>NA Constituency </a:t>
            </a:r>
            <a:r>
              <a:rPr lang="en-US" dirty="0" smtClean="0"/>
              <a:t>(</a:t>
            </a:r>
            <a:r>
              <a:rPr lang="en-US" u="sng" dirty="0" err="1" smtClean="0"/>
              <a:t>NAConstituency</a:t>
            </a:r>
            <a:r>
              <a:rPr lang="en-US" u="sng" dirty="0" smtClean="0"/>
              <a:t> </a:t>
            </a:r>
            <a:r>
              <a:rPr lang="en-US" u="sng" dirty="0"/>
              <a:t>ID</a:t>
            </a:r>
            <a:r>
              <a:rPr lang="en-US" dirty="0"/>
              <a:t>, Constituency Details)</a:t>
            </a:r>
          </a:p>
          <a:p>
            <a:r>
              <a:rPr lang="en-US" b="1" dirty="0" smtClean="0"/>
              <a:t>Candidate</a:t>
            </a:r>
            <a:r>
              <a:rPr lang="en-US" dirty="0" smtClean="0"/>
              <a:t>(</a:t>
            </a:r>
            <a:r>
              <a:rPr lang="en-US" u="sng" dirty="0" smtClean="0"/>
              <a:t>Candidate ID</a:t>
            </a:r>
            <a:r>
              <a:rPr lang="en-US" dirty="0" smtClean="0"/>
              <a:t>, First Name, Last Name, CNIC, Party ID)</a:t>
            </a:r>
          </a:p>
          <a:p>
            <a:r>
              <a:rPr lang="en-US" b="1" dirty="0" smtClean="0"/>
              <a:t>Party </a:t>
            </a:r>
            <a:r>
              <a:rPr lang="en-US" dirty="0" smtClean="0"/>
              <a:t>( </a:t>
            </a:r>
            <a:r>
              <a:rPr lang="en-US" u="sng" dirty="0" smtClean="0"/>
              <a:t>Party ID</a:t>
            </a:r>
            <a:r>
              <a:rPr lang="en-US" dirty="0" smtClean="0"/>
              <a:t>, Party Name, Founder, Chairman)</a:t>
            </a:r>
          </a:p>
          <a:p>
            <a:r>
              <a:rPr lang="en-US" b="1" dirty="0"/>
              <a:t>Election Session</a:t>
            </a:r>
            <a:r>
              <a:rPr lang="en-US" dirty="0"/>
              <a:t>(</a:t>
            </a:r>
            <a:r>
              <a:rPr lang="en-US" u="sng" dirty="0"/>
              <a:t>Session ID</a:t>
            </a:r>
            <a:r>
              <a:rPr lang="en-US" dirty="0"/>
              <a:t>, </a:t>
            </a:r>
            <a:r>
              <a:rPr lang="en-US" dirty="0" smtClean="0"/>
              <a:t>Year, Type, Start Time, End Time)</a:t>
            </a:r>
            <a:endParaRPr lang="en-US" dirty="0"/>
          </a:p>
          <a:p>
            <a:endParaRPr lang="en-US" dirty="0" smtClean="0"/>
          </a:p>
          <a:p>
            <a:endParaRPr lang="en-US" dirty="0"/>
          </a:p>
          <a:p>
            <a:endParaRPr lang="en-US" dirty="0"/>
          </a:p>
        </p:txBody>
      </p:sp>
      <p:sp>
        <p:nvSpPr>
          <p:cNvPr id="12" name="Rectangle 11"/>
          <p:cNvSpPr/>
          <p:nvPr/>
        </p:nvSpPr>
        <p:spPr>
          <a:xfrm>
            <a:off x="152400" y="3436887"/>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ea typeface="Times New Roman" panose="02020603050405020304" pitchFamily="18" charset="0"/>
                <a:cs typeface="Times New Roman" panose="02020603050405020304" pitchFamily="18" charset="0"/>
              </a:rPr>
              <a:t>Transaction Tables</a:t>
            </a:r>
            <a:endParaRPr lang="en-US" sz="2000" dirty="0"/>
          </a:p>
        </p:txBody>
      </p:sp>
      <p:sp>
        <p:nvSpPr>
          <p:cNvPr id="19" name="TextBox 18"/>
          <p:cNvSpPr txBox="1"/>
          <p:nvPr/>
        </p:nvSpPr>
        <p:spPr>
          <a:xfrm>
            <a:off x="286493" y="4056068"/>
            <a:ext cx="8718962" cy="1754326"/>
          </a:xfrm>
          <a:prstGeom prst="rect">
            <a:avLst/>
          </a:prstGeom>
          <a:noFill/>
        </p:spPr>
        <p:txBody>
          <a:bodyPr wrap="square" rtlCol="0">
            <a:spAutoFit/>
          </a:bodyPr>
          <a:lstStyle/>
          <a:p>
            <a:r>
              <a:rPr lang="en-US" b="1" dirty="0" smtClean="0"/>
              <a:t>Participating Voters</a:t>
            </a:r>
            <a:r>
              <a:rPr lang="en-US" dirty="0" smtClean="0"/>
              <a:t> (</a:t>
            </a:r>
            <a:r>
              <a:rPr lang="en-US" u="sng" dirty="0" smtClean="0"/>
              <a:t>CNIC, Session ID</a:t>
            </a:r>
            <a:r>
              <a:rPr lang="en-US" dirty="0" smtClean="0"/>
              <a:t>, Password, </a:t>
            </a:r>
            <a:r>
              <a:rPr lang="en-US" dirty="0" err="1" smtClean="0"/>
              <a:t>NAConstituency</a:t>
            </a:r>
            <a:r>
              <a:rPr lang="en-US" dirty="0" smtClean="0"/>
              <a:t>, </a:t>
            </a:r>
            <a:r>
              <a:rPr lang="en-US" dirty="0" err="1" smtClean="0"/>
              <a:t>PAConstituency</a:t>
            </a:r>
            <a:r>
              <a:rPr lang="en-US" dirty="0" smtClean="0"/>
              <a:t>, </a:t>
            </a:r>
            <a:r>
              <a:rPr lang="en-US" dirty="0" err="1" smtClean="0"/>
              <a:t>NAVote</a:t>
            </a:r>
            <a:r>
              <a:rPr lang="en-US" dirty="0" smtClean="0"/>
              <a:t>, </a:t>
            </a:r>
            <a:r>
              <a:rPr lang="en-US" dirty="0" err="1" smtClean="0"/>
              <a:t>PAVote</a:t>
            </a:r>
            <a:r>
              <a:rPr lang="en-US" dirty="0" smtClean="0"/>
              <a:t>, Voted)</a:t>
            </a:r>
          </a:p>
          <a:p>
            <a:r>
              <a:rPr lang="en-US" b="1" dirty="0" smtClean="0"/>
              <a:t>Sessional PA Constituency </a:t>
            </a:r>
            <a:r>
              <a:rPr lang="en-US" dirty="0" smtClean="0"/>
              <a:t>(</a:t>
            </a:r>
            <a:r>
              <a:rPr lang="en-US" u="sng" dirty="0" smtClean="0"/>
              <a:t>Constituency ID, Session ID</a:t>
            </a:r>
            <a:r>
              <a:rPr lang="en-US" dirty="0" smtClean="0"/>
              <a:t>)</a:t>
            </a:r>
          </a:p>
          <a:p>
            <a:r>
              <a:rPr lang="en-US" b="1" dirty="0" smtClean="0"/>
              <a:t>Sessional NA Constituency </a:t>
            </a:r>
            <a:r>
              <a:rPr lang="en-US" dirty="0" smtClean="0"/>
              <a:t>(</a:t>
            </a:r>
            <a:r>
              <a:rPr lang="en-US" u="sng" dirty="0"/>
              <a:t>Constituency ID, Session ID</a:t>
            </a:r>
            <a:r>
              <a:rPr lang="en-US" dirty="0" smtClean="0"/>
              <a:t>)</a:t>
            </a:r>
          </a:p>
          <a:p>
            <a:r>
              <a:rPr lang="en-US" b="1" dirty="0" smtClean="0"/>
              <a:t>PA Contesting Candidate </a:t>
            </a:r>
            <a:r>
              <a:rPr lang="en-US" dirty="0" smtClean="0"/>
              <a:t>(</a:t>
            </a:r>
            <a:r>
              <a:rPr lang="en-US" u="sng" dirty="0" smtClean="0"/>
              <a:t>Candidate ID, </a:t>
            </a:r>
            <a:r>
              <a:rPr lang="en-US" u="sng" dirty="0"/>
              <a:t>Constituency ID, Session ID</a:t>
            </a:r>
            <a:r>
              <a:rPr lang="en-US" dirty="0" smtClean="0"/>
              <a:t>)</a:t>
            </a:r>
          </a:p>
          <a:p>
            <a:r>
              <a:rPr lang="en-US" b="1" dirty="0" smtClean="0"/>
              <a:t>NA Contesting Candidate </a:t>
            </a:r>
            <a:r>
              <a:rPr lang="en-US" dirty="0" smtClean="0"/>
              <a:t>(</a:t>
            </a:r>
            <a:r>
              <a:rPr lang="en-US" u="sng" dirty="0"/>
              <a:t>Candidate ID, Constituency ID, Session ID</a:t>
            </a:r>
            <a:r>
              <a:rPr lang="en-US" dirty="0" smtClean="0"/>
              <a:t>)</a:t>
            </a:r>
          </a:p>
        </p:txBody>
      </p:sp>
    </p:spTree>
    <p:extLst>
      <p:ext uri="{BB962C8B-B14F-4D97-AF65-F5344CB8AC3E}">
        <p14:creationId xmlns:p14="http://schemas.microsoft.com/office/powerpoint/2010/main" val="1671080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400110"/>
          </a:xfrm>
          <a:prstGeom prst="rect">
            <a:avLst/>
          </a:prstGeom>
          <a:solidFill>
            <a:srgbClr val="00CC00"/>
          </a:solidFill>
        </p:spPr>
        <p:txBody>
          <a:bodyPr wrap="square">
            <a:spAutoFit/>
          </a:bodyPr>
          <a:lstStyle/>
          <a:p>
            <a:r>
              <a:rPr lang="en-US" sz="2000" b="1" dirty="0" smtClean="0"/>
              <a:t>Constraints on Administrator Table</a:t>
            </a:r>
            <a:endParaRPr lang="en-US" sz="2000" dirty="0"/>
          </a:p>
        </p:txBody>
      </p:sp>
      <p:pic>
        <p:nvPicPr>
          <p:cNvPr id="3" name="Picture 2"/>
          <p:cNvPicPr>
            <a:picLocks noChangeAspect="1"/>
          </p:cNvPicPr>
          <p:nvPr/>
        </p:nvPicPr>
        <p:blipFill rotWithShape="1">
          <a:blip r:embed="rId3"/>
          <a:srcRect l="25403" t="13542" r="52343" b="59375"/>
          <a:stretch/>
        </p:blipFill>
        <p:spPr>
          <a:xfrm>
            <a:off x="457200" y="1524000"/>
            <a:ext cx="4454770" cy="3048000"/>
          </a:xfrm>
          <a:prstGeom prst="rect">
            <a:avLst/>
          </a:prstGeom>
        </p:spPr>
      </p:pic>
      <p:sp>
        <p:nvSpPr>
          <p:cNvPr id="4" name="Rectangle 3"/>
          <p:cNvSpPr/>
          <p:nvPr/>
        </p:nvSpPr>
        <p:spPr>
          <a:xfrm>
            <a:off x="5181600" y="1143001"/>
            <a:ext cx="4004498" cy="4031873"/>
          </a:xfrm>
          <a:prstGeom prst="rect">
            <a:avLst/>
          </a:prstGeom>
        </p:spPr>
        <p:txBody>
          <a:bodyPr wrap="square">
            <a:spAutoFit/>
          </a:bodyPr>
          <a:lstStyle/>
          <a:p>
            <a:r>
              <a:rPr lang="en-US" sz="1600" dirty="0"/>
              <a:t>alter table Administrator</a:t>
            </a:r>
          </a:p>
          <a:p>
            <a:r>
              <a:rPr lang="en-US" sz="1600" dirty="0"/>
              <a:t>add constraint </a:t>
            </a:r>
            <a:r>
              <a:rPr lang="en-US" sz="1600" dirty="0" err="1" smtClean="0"/>
              <a:t>Admin_PK</a:t>
            </a:r>
            <a:endParaRPr lang="en-US" sz="1600" dirty="0" smtClean="0"/>
          </a:p>
          <a:p>
            <a:r>
              <a:rPr lang="en-US" sz="1600" b="1" dirty="0" smtClean="0"/>
              <a:t>Primary key(Administrator ID);</a:t>
            </a:r>
          </a:p>
          <a:p>
            <a:endParaRPr lang="en-US" sz="1600" dirty="0"/>
          </a:p>
          <a:p>
            <a:r>
              <a:rPr lang="en-US" sz="1600" dirty="0" smtClean="0"/>
              <a:t>alter </a:t>
            </a:r>
            <a:r>
              <a:rPr lang="en-US" sz="1600" dirty="0"/>
              <a:t>table Administrator</a:t>
            </a:r>
          </a:p>
          <a:p>
            <a:r>
              <a:rPr lang="en-US" sz="1600" dirty="0" smtClean="0"/>
              <a:t>add </a:t>
            </a:r>
            <a:r>
              <a:rPr lang="en-US" sz="1600" dirty="0"/>
              <a:t>constraint </a:t>
            </a:r>
            <a:r>
              <a:rPr lang="en-US" sz="1600" dirty="0" err="1" smtClean="0"/>
              <a:t>Admin_CNIC_unique</a:t>
            </a:r>
            <a:r>
              <a:rPr lang="en-US" sz="1600" dirty="0" smtClean="0"/>
              <a:t> </a:t>
            </a:r>
            <a:r>
              <a:rPr lang="en-US" sz="1600" b="1" dirty="0"/>
              <a:t>unique(CNIC);</a:t>
            </a:r>
          </a:p>
          <a:p>
            <a:endParaRPr lang="en-US" sz="1600" dirty="0"/>
          </a:p>
          <a:p>
            <a:r>
              <a:rPr lang="en-US" sz="1600" dirty="0" smtClean="0"/>
              <a:t>alter </a:t>
            </a:r>
            <a:r>
              <a:rPr lang="en-US" sz="1600" dirty="0"/>
              <a:t>table Administrator</a:t>
            </a:r>
          </a:p>
          <a:p>
            <a:r>
              <a:rPr lang="en-US" sz="1600" dirty="0" smtClean="0"/>
              <a:t>add </a:t>
            </a:r>
            <a:r>
              <a:rPr lang="en-US" sz="1600" dirty="0"/>
              <a:t>constraint </a:t>
            </a:r>
            <a:r>
              <a:rPr lang="en-US" sz="1600" dirty="0" err="1"/>
              <a:t>Admin_password_unique</a:t>
            </a:r>
            <a:r>
              <a:rPr lang="en-US" sz="1600" dirty="0"/>
              <a:t> </a:t>
            </a:r>
            <a:r>
              <a:rPr lang="en-US" sz="1600" b="1" dirty="0"/>
              <a:t>unique(Password);</a:t>
            </a:r>
          </a:p>
          <a:p>
            <a:endParaRPr lang="en-US" sz="1600" dirty="0"/>
          </a:p>
          <a:p>
            <a:endParaRPr lang="en-US" sz="1600" dirty="0"/>
          </a:p>
          <a:p>
            <a:r>
              <a:rPr lang="en-US" sz="1600" dirty="0"/>
              <a:t>alter table Administrator</a:t>
            </a:r>
          </a:p>
          <a:p>
            <a:r>
              <a:rPr lang="en-US" sz="1600" dirty="0"/>
              <a:t>add constraint </a:t>
            </a:r>
            <a:r>
              <a:rPr lang="en-US" sz="1600" dirty="0" err="1"/>
              <a:t>Admin_CNIC_check</a:t>
            </a:r>
            <a:r>
              <a:rPr lang="en-US" sz="1600" dirty="0"/>
              <a:t> </a:t>
            </a:r>
            <a:r>
              <a:rPr lang="en-US" sz="1600" b="1" dirty="0"/>
              <a:t>check(LEN(CNIC) = 15)</a:t>
            </a:r>
          </a:p>
        </p:txBody>
      </p:sp>
    </p:spTree>
    <p:extLst>
      <p:ext uri="{BB962C8B-B14F-4D97-AF65-F5344CB8AC3E}">
        <p14:creationId xmlns:p14="http://schemas.microsoft.com/office/powerpoint/2010/main" val="303610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250382" cy="369332"/>
          </a:xfrm>
          <a:prstGeom prst="rect">
            <a:avLst/>
          </a:prstGeom>
          <a:solidFill>
            <a:srgbClr val="33CC33"/>
          </a:solidFill>
        </p:spPr>
        <p:txBody>
          <a:bodyPr wrap="square">
            <a:spAutoFit/>
          </a:bodyPr>
          <a:lstStyle/>
          <a:p>
            <a:r>
              <a:rPr lang="en-US" b="1" dirty="0" smtClean="0"/>
              <a:t>Constraints on Voter Table</a:t>
            </a:r>
            <a:endParaRPr lang="en-US" dirty="0"/>
          </a:p>
        </p:txBody>
      </p:sp>
      <p:pic>
        <p:nvPicPr>
          <p:cNvPr id="3" name="Picture 2"/>
          <p:cNvPicPr>
            <a:picLocks noChangeAspect="1"/>
          </p:cNvPicPr>
          <p:nvPr/>
        </p:nvPicPr>
        <p:blipFill rotWithShape="1">
          <a:blip r:embed="rId2"/>
          <a:srcRect l="25403" t="13541" r="52928" b="60417"/>
          <a:stretch/>
        </p:blipFill>
        <p:spPr>
          <a:xfrm>
            <a:off x="381000" y="1143000"/>
            <a:ext cx="4038600" cy="2728784"/>
          </a:xfrm>
          <a:prstGeom prst="rect">
            <a:avLst/>
          </a:prstGeom>
        </p:spPr>
      </p:pic>
      <p:sp>
        <p:nvSpPr>
          <p:cNvPr id="4" name="Rectangle 3"/>
          <p:cNvSpPr/>
          <p:nvPr/>
        </p:nvSpPr>
        <p:spPr>
          <a:xfrm>
            <a:off x="5081155" y="860787"/>
            <a:ext cx="3550227" cy="3293209"/>
          </a:xfrm>
          <a:prstGeom prst="rect">
            <a:avLst/>
          </a:prstGeom>
        </p:spPr>
        <p:txBody>
          <a:bodyPr wrap="square">
            <a:spAutoFit/>
          </a:bodyPr>
          <a:lstStyle/>
          <a:p>
            <a:r>
              <a:rPr lang="en-US" sz="1600" dirty="0" smtClean="0"/>
              <a:t>alter </a:t>
            </a:r>
            <a:r>
              <a:rPr lang="en-US" sz="1600" dirty="0"/>
              <a:t>table Voter</a:t>
            </a:r>
          </a:p>
          <a:p>
            <a:r>
              <a:rPr lang="en-US" sz="1600" dirty="0" smtClean="0"/>
              <a:t>add </a:t>
            </a:r>
            <a:r>
              <a:rPr lang="en-US" sz="1600" dirty="0"/>
              <a:t>constraint </a:t>
            </a:r>
            <a:r>
              <a:rPr lang="en-US" sz="1600" dirty="0" err="1" smtClean="0"/>
              <a:t>Voter_PK</a:t>
            </a:r>
            <a:r>
              <a:rPr lang="en-US" sz="1600" dirty="0" smtClean="0"/>
              <a:t> </a:t>
            </a:r>
          </a:p>
          <a:p>
            <a:r>
              <a:rPr lang="en-US" sz="1600" b="1" dirty="0" smtClean="0"/>
              <a:t>Primary Key(CNIC</a:t>
            </a:r>
            <a:r>
              <a:rPr lang="en-US" sz="1600" b="1" dirty="0"/>
              <a:t>);</a:t>
            </a:r>
          </a:p>
          <a:p>
            <a:endParaRPr lang="en-US" sz="1600" dirty="0"/>
          </a:p>
          <a:p>
            <a:r>
              <a:rPr lang="en-US" sz="1600" dirty="0" smtClean="0"/>
              <a:t>alter </a:t>
            </a:r>
            <a:r>
              <a:rPr lang="en-US" sz="1600" dirty="0"/>
              <a:t>table Voter</a:t>
            </a:r>
          </a:p>
          <a:p>
            <a:r>
              <a:rPr lang="en-US" sz="1600" dirty="0" smtClean="0"/>
              <a:t>add </a:t>
            </a:r>
            <a:r>
              <a:rPr lang="en-US" sz="1600" dirty="0"/>
              <a:t>constraint </a:t>
            </a:r>
            <a:r>
              <a:rPr lang="en-US" sz="1600" dirty="0" err="1"/>
              <a:t>Voter_CNIC_check</a:t>
            </a:r>
            <a:r>
              <a:rPr lang="en-US" sz="1600" dirty="0"/>
              <a:t> </a:t>
            </a:r>
            <a:r>
              <a:rPr lang="en-US" sz="1600" b="1" dirty="0"/>
              <a:t>check(LEN(CNIC) = 15)</a:t>
            </a:r>
          </a:p>
          <a:p>
            <a:endParaRPr lang="en-US" sz="1600" dirty="0"/>
          </a:p>
          <a:p>
            <a:r>
              <a:rPr lang="en-US" sz="1600" dirty="0"/>
              <a:t>alter table Voter</a:t>
            </a:r>
          </a:p>
          <a:p>
            <a:r>
              <a:rPr lang="en-US" sz="1600" dirty="0"/>
              <a:t>add constraint </a:t>
            </a:r>
            <a:r>
              <a:rPr lang="en-US" sz="1600" dirty="0" err="1"/>
              <a:t>Voters_DOB_Check</a:t>
            </a:r>
            <a:r>
              <a:rPr lang="en-US" sz="1600" dirty="0"/>
              <a:t> </a:t>
            </a:r>
            <a:r>
              <a:rPr lang="en-US" sz="1600" b="1" dirty="0"/>
              <a:t>check </a:t>
            </a:r>
          </a:p>
          <a:p>
            <a:r>
              <a:rPr lang="en-US" sz="1600" b="1" dirty="0"/>
              <a:t>(DATEDIFF(year, </a:t>
            </a:r>
            <a:r>
              <a:rPr lang="en-US" sz="1600" b="1" dirty="0" err="1"/>
              <a:t>DateOfbirth,GETDATE</a:t>
            </a:r>
            <a:r>
              <a:rPr lang="en-US" sz="1600" b="1" dirty="0"/>
              <a:t>()) &gt;=18);</a:t>
            </a:r>
          </a:p>
          <a:p>
            <a:endParaRPr lang="en-US" sz="1600" dirty="0">
              <a:latin typeface="Consolas" panose="020B0609020204030204" pitchFamily="49" charset="0"/>
            </a:endParaRPr>
          </a:p>
        </p:txBody>
      </p:sp>
    </p:spTree>
    <p:extLst>
      <p:ext uri="{BB962C8B-B14F-4D97-AF65-F5344CB8AC3E}">
        <p14:creationId xmlns:p14="http://schemas.microsoft.com/office/powerpoint/2010/main" val="1929804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369332"/>
          </a:xfrm>
          <a:prstGeom prst="rect">
            <a:avLst/>
          </a:prstGeom>
          <a:solidFill>
            <a:srgbClr val="33CC33"/>
          </a:solidFill>
        </p:spPr>
        <p:txBody>
          <a:bodyPr wrap="square">
            <a:spAutoFit/>
          </a:bodyPr>
          <a:lstStyle/>
          <a:p>
            <a:r>
              <a:rPr lang="en-US" b="1" dirty="0"/>
              <a:t>Constraints on </a:t>
            </a:r>
            <a:r>
              <a:rPr lang="en-US" b="1" dirty="0" err="1" smtClean="0"/>
              <a:t>Participating_Voter</a:t>
            </a:r>
            <a:r>
              <a:rPr lang="en-US" b="1" dirty="0" smtClean="0"/>
              <a:t> </a:t>
            </a:r>
            <a:r>
              <a:rPr lang="en-US" b="1" dirty="0"/>
              <a:t>Table</a:t>
            </a:r>
            <a:endParaRPr lang="en-US" dirty="0"/>
          </a:p>
        </p:txBody>
      </p:sp>
      <p:pic>
        <p:nvPicPr>
          <p:cNvPr id="3" name="Picture 2"/>
          <p:cNvPicPr>
            <a:picLocks noChangeAspect="1"/>
          </p:cNvPicPr>
          <p:nvPr/>
        </p:nvPicPr>
        <p:blipFill rotWithShape="1">
          <a:blip r:embed="rId2"/>
          <a:srcRect l="25403" t="13541" r="51757" b="56250"/>
          <a:stretch/>
        </p:blipFill>
        <p:spPr>
          <a:xfrm>
            <a:off x="533400" y="1219200"/>
            <a:ext cx="3733800" cy="2776415"/>
          </a:xfrm>
          <a:prstGeom prst="rect">
            <a:avLst/>
          </a:prstGeom>
        </p:spPr>
      </p:pic>
      <p:sp>
        <p:nvSpPr>
          <p:cNvPr id="4" name="Rectangle 3"/>
          <p:cNvSpPr/>
          <p:nvPr/>
        </p:nvSpPr>
        <p:spPr>
          <a:xfrm>
            <a:off x="4876800" y="1066800"/>
            <a:ext cx="3962400" cy="4278094"/>
          </a:xfrm>
          <a:prstGeom prst="rect">
            <a:avLst/>
          </a:prstGeom>
        </p:spPr>
        <p:txBody>
          <a:bodyPr wrap="square">
            <a:spAutoFit/>
          </a:bodyPr>
          <a:lstStyle/>
          <a:p>
            <a:r>
              <a:rPr lang="en-US" sz="1600" dirty="0" err="1" smtClean="0"/>
              <a:t>ParticipatingVoter_PK</a:t>
            </a:r>
            <a:r>
              <a:rPr lang="en-US" sz="1600" dirty="0" smtClean="0"/>
              <a:t> Primary Key(CNIC, </a:t>
            </a:r>
            <a:r>
              <a:rPr lang="en-US" sz="1600" dirty="0" err="1" smtClean="0"/>
              <a:t>Session_ID</a:t>
            </a:r>
            <a:r>
              <a:rPr lang="en-US" sz="1600" dirty="0" smtClean="0"/>
              <a:t>)</a:t>
            </a:r>
          </a:p>
          <a:p>
            <a:endParaRPr lang="en-US" sz="1600" dirty="0" smtClean="0"/>
          </a:p>
          <a:p>
            <a:r>
              <a:rPr lang="en-US" sz="1600" dirty="0" err="1" smtClean="0"/>
              <a:t>Voter_Password_Unique</a:t>
            </a:r>
            <a:r>
              <a:rPr lang="en-US" sz="1600" dirty="0" smtClean="0"/>
              <a:t> </a:t>
            </a:r>
            <a:r>
              <a:rPr lang="en-US" sz="1600" b="1" dirty="0"/>
              <a:t>Unique(Password);</a:t>
            </a:r>
          </a:p>
          <a:p>
            <a:endParaRPr lang="en-US" sz="1600" dirty="0" smtClean="0"/>
          </a:p>
          <a:p>
            <a:r>
              <a:rPr lang="en-US" sz="1600" dirty="0" err="1" smtClean="0"/>
              <a:t>voter_NAConstituency_fk</a:t>
            </a:r>
            <a:r>
              <a:rPr lang="en-US" sz="1600" dirty="0" smtClean="0"/>
              <a:t> </a:t>
            </a:r>
            <a:r>
              <a:rPr lang="en-US" sz="1600" b="1" dirty="0"/>
              <a:t>foreign key (</a:t>
            </a:r>
            <a:r>
              <a:rPr lang="en-US" sz="1600" b="1" dirty="0" err="1"/>
              <a:t>NAConstituency</a:t>
            </a:r>
            <a:r>
              <a:rPr lang="en-US" sz="1600" b="1" dirty="0"/>
              <a:t>) </a:t>
            </a:r>
            <a:r>
              <a:rPr lang="en-US" sz="1600" dirty="0"/>
              <a:t>references </a:t>
            </a:r>
            <a:r>
              <a:rPr lang="en-US" sz="1600" dirty="0" err="1"/>
              <a:t>NAConstituency</a:t>
            </a:r>
            <a:r>
              <a:rPr lang="en-US" sz="1600" dirty="0"/>
              <a:t> (</a:t>
            </a:r>
            <a:r>
              <a:rPr lang="en-US" sz="1600" dirty="0" err="1"/>
              <a:t>NAConstituency_ID</a:t>
            </a:r>
            <a:r>
              <a:rPr lang="en-US" sz="1600" dirty="0"/>
              <a:t>);</a:t>
            </a:r>
          </a:p>
          <a:p>
            <a:endParaRPr lang="en-US" sz="1600" dirty="0" smtClean="0"/>
          </a:p>
          <a:p>
            <a:r>
              <a:rPr lang="en-US" sz="1600" dirty="0" err="1" smtClean="0"/>
              <a:t>voter_PAConstituency_fk</a:t>
            </a:r>
            <a:r>
              <a:rPr lang="en-US" sz="1600" dirty="0" smtClean="0"/>
              <a:t> foreign key (</a:t>
            </a:r>
            <a:r>
              <a:rPr lang="en-US" sz="1600" dirty="0" err="1" smtClean="0"/>
              <a:t>PAConstituency</a:t>
            </a:r>
            <a:r>
              <a:rPr lang="en-US" sz="1600" dirty="0" smtClean="0"/>
              <a:t>) references </a:t>
            </a:r>
            <a:r>
              <a:rPr lang="en-US" sz="1600" dirty="0" err="1" smtClean="0"/>
              <a:t>PAConstituency</a:t>
            </a:r>
            <a:r>
              <a:rPr lang="en-US" sz="1600" dirty="0" smtClean="0"/>
              <a:t> (</a:t>
            </a:r>
            <a:r>
              <a:rPr lang="en-US" sz="1600" dirty="0" err="1" smtClean="0"/>
              <a:t>PAConstituency_ID</a:t>
            </a:r>
            <a:r>
              <a:rPr lang="en-US" sz="1600" dirty="0" smtClean="0"/>
              <a:t>);</a:t>
            </a:r>
          </a:p>
          <a:p>
            <a:endParaRPr lang="en-US" sz="1600" dirty="0" smtClean="0"/>
          </a:p>
          <a:p>
            <a:r>
              <a:rPr lang="en-US" sz="1600" dirty="0" err="1" smtClean="0"/>
              <a:t>voter_session_fk</a:t>
            </a:r>
            <a:r>
              <a:rPr lang="en-US" sz="1600" dirty="0" smtClean="0"/>
              <a:t> </a:t>
            </a:r>
            <a:r>
              <a:rPr lang="en-US" sz="1600" b="1" dirty="0"/>
              <a:t>foreign key (</a:t>
            </a:r>
            <a:r>
              <a:rPr lang="en-US" sz="1600" b="1" dirty="0" err="1"/>
              <a:t>Session_ID</a:t>
            </a:r>
            <a:r>
              <a:rPr lang="en-US" sz="1600" b="1" dirty="0"/>
              <a:t>) </a:t>
            </a:r>
            <a:r>
              <a:rPr lang="en-US" sz="1600" dirty="0"/>
              <a:t>references </a:t>
            </a:r>
            <a:r>
              <a:rPr lang="en-US" sz="1600" dirty="0" err="1"/>
              <a:t>ElectionSession</a:t>
            </a:r>
            <a:r>
              <a:rPr lang="en-US" sz="1600" dirty="0"/>
              <a:t> (</a:t>
            </a:r>
            <a:r>
              <a:rPr lang="en-US" sz="1600" dirty="0" err="1"/>
              <a:t>Session_ID</a:t>
            </a:r>
            <a:r>
              <a:rPr lang="en-US" sz="1600" dirty="0"/>
              <a:t>);</a:t>
            </a:r>
          </a:p>
          <a:p>
            <a:endParaRPr lang="en-US" sz="1600" dirty="0" smtClean="0"/>
          </a:p>
          <a:p>
            <a:endParaRPr lang="en-US" sz="1600" dirty="0"/>
          </a:p>
        </p:txBody>
      </p:sp>
      <p:sp>
        <p:nvSpPr>
          <p:cNvPr id="5" name="Rectangle 4"/>
          <p:cNvSpPr/>
          <p:nvPr/>
        </p:nvSpPr>
        <p:spPr>
          <a:xfrm>
            <a:off x="533400" y="5027443"/>
            <a:ext cx="8153400" cy="1323439"/>
          </a:xfrm>
          <a:prstGeom prst="rect">
            <a:avLst/>
          </a:prstGeom>
        </p:spPr>
        <p:txBody>
          <a:bodyPr wrap="square">
            <a:spAutoFit/>
          </a:bodyPr>
          <a:lstStyle/>
          <a:p>
            <a:pPr algn="just"/>
            <a:r>
              <a:rPr lang="en-US" sz="1600" dirty="0" err="1"/>
              <a:t>voter_CNIC_fk</a:t>
            </a:r>
            <a:r>
              <a:rPr lang="en-US" sz="1600" dirty="0"/>
              <a:t> </a:t>
            </a:r>
            <a:r>
              <a:rPr lang="en-US" sz="1600" b="1" dirty="0"/>
              <a:t>foreign key (CNIC) </a:t>
            </a:r>
            <a:r>
              <a:rPr lang="en-US" sz="1600" dirty="0"/>
              <a:t>references Voter (CNIC);</a:t>
            </a:r>
          </a:p>
          <a:p>
            <a:pPr algn="just"/>
            <a:endParaRPr lang="en-US" sz="1600" dirty="0"/>
          </a:p>
          <a:p>
            <a:pPr algn="just"/>
            <a:r>
              <a:rPr lang="en-US" sz="1600" dirty="0" err="1" smtClean="0"/>
              <a:t>Voter_NAVote_fk</a:t>
            </a:r>
            <a:r>
              <a:rPr lang="en-US" sz="1600" dirty="0" smtClean="0"/>
              <a:t> </a:t>
            </a:r>
            <a:r>
              <a:rPr lang="en-US" sz="1600" b="1" dirty="0" smtClean="0"/>
              <a:t>foreign </a:t>
            </a:r>
            <a:r>
              <a:rPr lang="en-US" sz="1600" b="1" dirty="0"/>
              <a:t>key (</a:t>
            </a:r>
            <a:r>
              <a:rPr lang="en-US" sz="1600" b="1" dirty="0" err="1"/>
              <a:t>NAVote</a:t>
            </a:r>
            <a:r>
              <a:rPr lang="en-US" sz="1600" b="1" dirty="0"/>
              <a:t>) </a:t>
            </a:r>
            <a:r>
              <a:rPr lang="en-US" sz="1600" dirty="0"/>
              <a:t>references Candidate (</a:t>
            </a:r>
            <a:r>
              <a:rPr lang="en-US" sz="1600" dirty="0" err="1"/>
              <a:t>Candidate_ID</a:t>
            </a:r>
            <a:r>
              <a:rPr lang="en-US" sz="1600" dirty="0"/>
              <a:t>);</a:t>
            </a:r>
          </a:p>
          <a:p>
            <a:pPr algn="just"/>
            <a:endParaRPr lang="en-US" sz="1600" dirty="0"/>
          </a:p>
          <a:p>
            <a:pPr algn="just"/>
            <a:r>
              <a:rPr lang="en-US" sz="1600" dirty="0" err="1"/>
              <a:t>voter_PAVote_fk</a:t>
            </a:r>
            <a:r>
              <a:rPr lang="en-US" sz="1600" dirty="0"/>
              <a:t> </a:t>
            </a:r>
            <a:r>
              <a:rPr lang="en-US" sz="1600" b="1" dirty="0"/>
              <a:t>foreign key (</a:t>
            </a:r>
            <a:r>
              <a:rPr lang="en-US" sz="1600" b="1" dirty="0" err="1"/>
              <a:t>PAVote</a:t>
            </a:r>
            <a:r>
              <a:rPr lang="en-US" sz="1600" b="1" dirty="0"/>
              <a:t>) </a:t>
            </a:r>
            <a:r>
              <a:rPr lang="en-US" sz="1600" dirty="0"/>
              <a:t>references Candidate (</a:t>
            </a:r>
            <a:r>
              <a:rPr lang="en-US" sz="1600" dirty="0" err="1"/>
              <a:t>Candidate_ID</a:t>
            </a:r>
            <a:r>
              <a:rPr lang="en-US" sz="1600" dirty="0"/>
              <a:t>);</a:t>
            </a:r>
          </a:p>
        </p:txBody>
      </p:sp>
    </p:spTree>
    <p:extLst>
      <p:ext uri="{BB962C8B-B14F-4D97-AF65-F5344CB8AC3E}">
        <p14:creationId xmlns:p14="http://schemas.microsoft.com/office/powerpoint/2010/main" val="3645800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3063437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743"/>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cs typeface="Times New Roman" panose="02020603050405020304" pitchFamily="18" charset="0"/>
              </a:rPr>
              <a:t>Start up</a:t>
            </a:r>
            <a:endParaRPr lang="en-US" sz="2000" dirty="0"/>
          </a:p>
        </p:txBody>
      </p:sp>
      <p:pic>
        <p:nvPicPr>
          <p:cNvPr id="3" name="Picture 2"/>
          <p:cNvPicPr>
            <a:picLocks noChangeAspect="1"/>
          </p:cNvPicPr>
          <p:nvPr/>
        </p:nvPicPr>
        <p:blipFill rotWithShape="1">
          <a:blip r:embed="rId2"/>
          <a:srcRect l="24232" t="16667" r="24231" b="23958"/>
          <a:stretch/>
        </p:blipFill>
        <p:spPr>
          <a:xfrm>
            <a:off x="370973" y="780982"/>
            <a:ext cx="4048627" cy="262240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p:cNvPicPr>
            <a:picLocks noChangeAspect="1"/>
          </p:cNvPicPr>
          <p:nvPr/>
        </p:nvPicPr>
        <p:blipFill rotWithShape="1">
          <a:blip r:embed="rId3"/>
          <a:srcRect l="26574" t="21875" r="26574" b="28125"/>
          <a:stretch/>
        </p:blipFill>
        <p:spPr>
          <a:xfrm>
            <a:off x="4876800" y="794657"/>
            <a:ext cx="4114800" cy="26032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rotWithShape="1">
          <a:blip r:embed="rId4"/>
          <a:srcRect l="26574" t="27083" r="27159" b="32292"/>
          <a:stretch/>
        </p:blipFill>
        <p:spPr>
          <a:xfrm>
            <a:off x="370973" y="3687269"/>
            <a:ext cx="6019800" cy="2971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59940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743"/>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cs typeface="Times New Roman" panose="02020603050405020304" pitchFamily="18" charset="0"/>
              </a:rPr>
              <a:t>Voter Panel</a:t>
            </a:r>
            <a:endParaRPr lang="en-US" sz="2000" dirty="0"/>
          </a:p>
        </p:txBody>
      </p:sp>
      <p:pic>
        <p:nvPicPr>
          <p:cNvPr id="3" name="Picture 2"/>
          <p:cNvPicPr>
            <a:picLocks noChangeAspect="1"/>
          </p:cNvPicPr>
          <p:nvPr/>
        </p:nvPicPr>
        <p:blipFill rotWithShape="1">
          <a:blip r:embed="rId2"/>
          <a:srcRect l="26574" t="25000" r="26574" b="31250"/>
          <a:stretch/>
        </p:blipFill>
        <p:spPr>
          <a:xfrm>
            <a:off x="2667000" y="762000"/>
            <a:ext cx="5805714" cy="304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p:cNvPicPr>
            <a:picLocks noChangeAspect="1"/>
          </p:cNvPicPr>
          <p:nvPr/>
        </p:nvPicPr>
        <p:blipFill rotWithShape="1">
          <a:blip r:embed="rId3"/>
          <a:srcRect l="31625" t="27083" r="32064" b="33334"/>
          <a:stretch/>
        </p:blipFill>
        <p:spPr>
          <a:xfrm>
            <a:off x="457200" y="3429000"/>
            <a:ext cx="4724400" cy="2895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48129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743"/>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cs typeface="Times New Roman" panose="02020603050405020304" pitchFamily="18" charset="0"/>
              </a:rPr>
              <a:t>Admin panel</a:t>
            </a:r>
            <a:endParaRPr lang="en-US" sz="2000" dirty="0"/>
          </a:p>
        </p:txBody>
      </p:sp>
      <p:pic>
        <p:nvPicPr>
          <p:cNvPr id="3" name="Picture 2"/>
          <p:cNvPicPr>
            <a:picLocks noChangeAspect="1"/>
          </p:cNvPicPr>
          <p:nvPr/>
        </p:nvPicPr>
        <p:blipFill>
          <a:blip r:embed="rId2"/>
          <a:stretch>
            <a:fillRect/>
          </a:stretch>
        </p:blipFill>
        <p:spPr>
          <a:xfrm>
            <a:off x="163286" y="762000"/>
            <a:ext cx="5963444" cy="3352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p:cNvPicPr>
            <a:picLocks noChangeAspect="1"/>
          </p:cNvPicPr>
          <p:nvPr/>
        </p:nvPicPr>
        <p:blipFill rotWithShape="1">
          <a:blip r:embed="rId3"/>
          <a:srcRect l="23645" t="15625" r="23645" b="20834"/>
          <a:stretch/>
        </p:blipFill>
        <p:spPr>
          <a:xfrm>
            <a:off x="3886200" y="1981200"/>
            <a:ext cx="4724400" cy="320209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799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743"/>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cs typeface="Times New Roman" panose="02020603050405020304" pitchFamily="18" charset="0"/>
              </a:rPr>
              <a:t>ECO panel</a:t>
            </a:r>
            <a:endParaRPr lang="en-US" sz="2000" dirty="0"/>
          </a:p>
        </p:txBody>
      </p:sp>
      <p:pic>
        <p:nvPicPr>
          <p:cNvPr id="4" name="Picture 3"/>
          <p:cNvPicPr>
            <a:picLocks noChangeAspect="1"/>
          </p:cNvPicPr>
          <p:nvPr/>
        </p:nvPicPr>
        <p:blipFill>
          <a:blip r:embed="rId2"/>
          <a:stretch>
            <a:fillRect/>
          </a:stretch>
        </p:blipFill>
        <p:spPr>
          <a:xfrm>
            <a:off x="486652" y="685800"/>
            <a:ext cx="4085348" cy="229688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rotWithShape="1">
          <a:blip r:embed="rId3"/>
          <a:srcRect l="21303" t="12500" r="21303" b="17708"/>
          <a:stretch/>
        </p:blipFill>
        <p:spPr>
          <a:xfrm>
            <a:off x="4114800" y="2590800"/>
            <a:ext cx="4346812" cy="2971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25356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413124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spTree>
    <p:extLst>
      <p:ext uri="{BB962C8B-B14F-4D97-AF65-F5344CB8AC3E}">
        <p14:creationId xmlns:p14="http://schemas.microsoft.com/office/powerpoint/2010/main" val="453703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400110"/>
          </a:xfrm>
          <a:prstGeom prst="rect">
            <a:avLst/>
          </a:prstGeom>
          <a:solidFill>
            <a:srgbClr val="00CC00"/>
          </a:solidFill>
        </p:spPr>
        <p:txBody>
          <a:bodyPr wrap="square">
            <a:spAutoFit/>
          </a:bodyPr>
          <a:lstStyle/>
          <a:p>
            <a:r>
              <a:rPr lang="en-US" sz="2000" b="1" dirty="0" smtClean="0"/>
              <a:t>NA result</a:t>
            </a:r>
            <a:endParaRPr lang="en-US" sz="2000" b="1" dirty="0"/>
          </a:p>
        </p:txBody>
      </p:sp>
      <p:pic>
        <p:nvPicPr>
          <p:cNvPr id="3" name="Picture 2"/>
          <p:cNvPicPr>
            <a:picLocks noChangeAspect="1"/>
          </p:cNvPicPr>
          <p:nvPr/>
        </p:nvPicPr>
        <p:blipFill rotWithShape="1">
          <a:blip r:embed="rId2"/>
          <a:srcRect l="24232" t="15625" r="24231" b="20834"/>
          <a:stretch/>
        </p:blipFill>
        <p:spPr>
          <a:xfrm>
            <a:off x="952500" y="990600"/>
            <a:ext cx="7239000" cy="501794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39096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743"/>
            <a:ext cx="8839200" cy="400110"/>
          </a:xfrm>
          <a:prstGeom prst="rect">
            <a:avLst/>
          </a:prstGeom>
          <a:solidFill>
            <a:srgbClr val="00CC00"/>
          </a:solidFill>
        </p:spPr>
        <p:txBody>
          <a:bodyPr wrap="square">
            <a:spAutoFit/>
          </a:bodyPr>
          <a:lstStyle/>
          <a:p>
            <a:r>
              <a:rPr lang="en-CA" sz="2000" b="1" dirty="0" smtClean="0">
                <a:latin typeface="Calibri" panose="020F0502020204030204" pitchFamily="34" charset="0"/>
                <a:cs typeface="Times New Roman" panose="02020603050405020304" pitchFamily="18" charset="0"/>
              </a:rPr>
              <a:t>PA Result</a:t>
            </a:r>
            <a:endParaRPr lang="en-US" sz="2000" dirty="0"/>
          </a:p>
        </p:txBody>
      </p:sp>
      <p:pic>
        <p:nvPicPr>
          <p:cNvPr id="3" name="Picture 2"/>
          <p:cNvPicPr>
            <a:picLocks noChangeAspect="1"/>
          </p:cNvPicPr>
          <p:nvPr/>
        </p:nvPicPr>
        <p:blipFill rotWithShape="1">
          <a:blip r:embed="rId2"/>
          <a:srcRect l="24232" t="15625" r="24231" b="20834"/>
          <a:stretch/>
        </p:blipFill>
        <p:spPr>
          <a:xfrm>
            <a:off x="1219200" y="914400"/>
            <a:ext cx="6705600" cy="4648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19270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550"/>
            <a:ext cx="9144000" cy="5930900"/>
          </a:xfrm>
          <a:prstGeom prst="rect">
            <a:avLst/>
          </a:prstGeom>
        </p:spPr>
      </p:pic>
      <p:pic>
        <p:nvPicPr>
          <p:cNvPr id="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914400"/>
            <a:ext cx="1885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50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mplate.jpg"/>
          <p:cNvPicPr>
            <a:picLocks noChangeAspect="1"/>
          </p:cNvPicPr>
          <p:nvPr/>
        </p:nvPicPr>
        <p:blipFill>
          <a:blip r:embed="rId2">
            <a:lum bright="70000" contrast="-70000"/>
          </a:blip>
          <a:stretch>
            <a:fillRect/>
          </a:stretch>
        </p:blipFill>
        <p:spPr>
          <a:xfrm>
            <a:off x="-1" y="381000"/>
            <a:ext cx="9137473" cy="6096000"/>
          </a:xfrm>
          <a:prstGeom prst="rect">
            <a:avLst/>
          </a:prstGeom>
        </p:spPr>
      </p:pic>
      <p:pic>
        <p:nvPicPr>
          <p:cNvPr id="4" name="Picture 3" descr="PROPOSED APP.jpg"/>
          <p:cNvPicPr>
            <a:picLocks noChangeAspect="1"/>
          </p:cNvPicPr>
          <p:nvPr/>
        </p:nvPicPr>
        <p:blipFill>
          <a:blip r:embed="rId3"/>
          <a:stretch>
            <a:fillRect/>
          </a:stretch>
        </p:blipFill>
        <p:spPr>
          <a:xfrm>
            <a:off x="0" y="463550"/>
            <a:ext cx="9144000" cy="59309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4800"/>
            <a:ext cx="9137473" cy="609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648200"/>
            <a:ext cx="7391400" cy="923330"/>
          </a:xfrm>
          <a:prstGeom prst="rect">
            <a:avLst/>
          </a:prstGeom>
        </p:spPr>
        <p:txBody>
          <a:bodyPr wrap="square">
            <a:spAutoFit/>
          </a:bodyPr>
          <a:lstStyle/>
          <a:p>
            <a:r>
              <a:rPr lang="en-CA" b="1"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Vote Dou 1.0 </a:t>
            </a:r>
            <a:r>
              <a:rPr lang="en-CA" dirty="0">
                <a:latin typeface="Calibri" panose="020F0502020204030204" pitchFamily="34" charset="0"/>
                <a:ea typeface="Times New Roman" panose="02020603050405020304" pitchFamily="18" charset="0"/>
                <a:cs typeface="Times New Roman" panose="02020603050405020304" pitchFamily="18" charset="0"/>
              </a:rPr>
              <a:t>is an electronic voting system that will </a:t>
            </a:r>
            <a:r>
              <a:rPr lang="en-CA" b="1" dirty="0">
                <a:latin typeface="Calibri" panose="020F0502020204030204" pitchFamily="34" charset="0"/>
                <a:ea typeface="Times New Roman" panose="02020603050405020304" pitchFamily="18" charset="0"/>
                <a:cs typeface="Times New Roman" panose="02020603050405020304" pitchFamily="18" charset="0"/>
              </a:rPr>
              <a:t>automate the process of casting a vote and counting votes.</a:t>
            </a:r>
            <a:r>
              <a:rPr lang="en-CA" dirty="0">
                <a:latin typeface="Calibri" panose="020F0502020204030204" pitchFamily="34" charset="0"/>
                <a:ea typeface="Times New Roman" panose="02020603050405020304" pitchFamily="18" charset="0"/>
                <a:cs typeface="Times New Roman" panose="02020603050405020304" pitchFamily="18" charset="0"/>
              </a:rPr>
              <a:t> It is presented as an alternative to the existing parliamentary voting procedure present in </a:t>
            </a:r>
            <a:r>
              <a:rPr lang="en-CA" dirty="0" smtClean="0">
                <a:latin typeface="Calibri" panose="020F0502020204030204" pitchFamily="34" charset="0"/>
                <a:ea typeface="Times New Roman" panose="02020603050405020304" pitchFamily="18" charset="0"/>
                <a:cs typeface="Times New Roman" panose="02020603050405020304" pitchFamily="18" charset="0"/>
              </a:rPr>
              <a:t>Pakistan.</a:t>
            </a:r>
            <a:endParaRPr lang="en-US" dirty="0"/>
          </a:p>
        </p:txBody>
      </p:sp>
      <p:pic>
        <p:nvPicPr>
          <p:cNvPr id="11"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179" y="1981200"/>
            <a:ext cx="2590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82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20"/>
            <a:ext cx="9174328" cy="1651379"/>
          </a:xfrm>
          <a:prstGeom prst="rect">
            <a:avLst/>
          </a:prstGeom>
        </p:spPr>
      </p:pic>
      <p:sp>
        <p:nvSpPr>
          <p:cNvPr id="3" name="Rectangle 2"/>
          <p:cNvSpPr/>
          <p:nvPr/>
        </p:nvSpPr>
        <p:spPr>
          <a:xfrm>
            <a:off x="228600" y="1447800"/>
            <a:ext cx="6195136" cy="510909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There are three types of users that will operate the software as follows. Each of these users will be provided a username and password to access the system.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The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database administrator </a:t>
            </a:r>
            <a:r>
              <a:rPr lang="en-US" dirty="0">
                <a:latin typeface="Calibri" panose="020F0502020204030204" pitchFamily="34" charset="0"/>
                <a:ea typeface="Calibri" panose="020F0502020204030204" pitchFamily="34" charset="0"/>
                <a:cs typeface="Times New Roman" panose="02020603050405020304" pitchFamily="18" charset="0"/>
              </a:rPr>
              <a:t>- The DBA plays the administrative role in the system. He </a:t>
            </a: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manages the election </a:t>
            </a:r>
            <a:r>
              <a:rPr lang="en-US" dirty="0">
                <a:latin typeface="Calibri" panose="020F0502020204030204" pitchFamily="34" charset="0"/>
                <a:ea typeface="Calibri" panose="020F0502020204030204" pitchFamily="34" charset="0"/>
                <a:cs typeface="Times New Roman" panose="02020603050405020304" pitchFamily="18" charset="0"/>
              </a:rPr>
              <a:t>details in the database </a:t>
            </a: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and grants different access rights to users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He is entrusted </a:t>
            </a:r>
            <a:r>
              <a:rPr lang="en-US" dirty="0">
                <a:latin typeface="Calibri" panose="020F0502020204030204" pitchFamily="34" charset="0"/>
                <a:ea typeface="Calibri" panose="020F0502020204030204" pitchFamily="34" charset="0"/>
                <a:cs typeface="Times New Roman" panose="02020603050405020304" pitchFamily="18" charset="0"/>
              </a:rPr>
              <a:t>with the job of inserting details about the election candidates, the eligible voters and the constituencies.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The election officer </a:t>
            </a:r>
            <a:r>
              <a:rPr lang="en-US" dirty="0">
                <a:latin typeface="Calibri" panose="020F0502020204030204" pitchFamily="34" charset="0"/>
                <a:ea typeface="Calibri" panose="020F0502020204030204" pitchFamily="34" charset="0"/>
                <a:cs typeface="Times New Roman" panose="02020603050405020304" pitchFamily="18" charset="0"/>
              </a:rPr>
              <a:t>-The election commission </a:t>
            </a:r>
            <a:r>
              <a:rPr lang="en-US" dirty="0" smtClean="0">
                <a:latin typeface="Calibri" panose="020F0502020204030204" pitchFamily="34" charset="0"/>
                <a:ea typeface="Calibri" panose="020F0502020204030204" pitchFamily="34" charset="0"/>
                <a:cs typeface="Times New Roman" panose="02020603050405020304" pitchFamily="18" charset="0"/>
              </a:rPr>
              <a:t>can </a:t>
            </a:r>
            <a:r>
              <a:rPr lang="en-US" dirty="0">
                <a:latin typeface="Calibri" panose="020F0502020204030204" pitchFamily="34" charset="0"/>
                <a:ea typeface="Calibri" panose="020F0502020204030204" pitchFamily="34" charset="0"/>
                <a:cs typeface="Times New Roman" panose="02020603050405020304" pitchFamily="18" charset="0"/>
              </a:rPr>
              <a:t>filter the results by Constituency or Party Name and </a:t>
            </a: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generate a report to announce results</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mj-lt"/>
              <a:buAutoNum type="arabicParen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R"/>
            </a:pPr>
            <a:r>
              <a:rPr lang="en-US" b="1" dirty="0">
                <a:latin typeface="Calibri" panose="020F0502020204030204" pitchFamily="34" charset="0"/>
                <a:ea typeface="Calibri" panose="020F0502020204030204" pitchFamily="34" charset="0"/>
                <a:cs typeface="Times New Roman" panose="02020603050405020304" pitchFamily="18" charset="0"/>
              </a:rPr>
              <a:t>The Voter </a:t>
            </a:r>
            <a:r>
              <a:rPr lang="en-US" dirty="0">
                <a:latin typeface="Calibri" panose="020F0502020204030204" pitchFamily="34" charset="0"/>
                <a:ea typeface="Calibri" panose="020F0502020204030204" pitchFamily="34" charset="0"/>
                <a:cs typeface="Times New Roman" panose="02020603050405020304" pitchFamily="18" charset="0"/>
              </a:rPr>
              <a:t>- The voter shall login into the system using his CNIC number. If verified, he can </a:t>
            </a: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cast a </a:t>
            </a:r>
            <a:r>
              <a:rPr lang="en-US" b="1" dirty="0" smtClean="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vote </a:t>
            </a:r>
            <a:r>
              <a:rPr lang="en-US" dirty="0">
                <a:latin typeface="Calibri" panose="020F0502020204030204" pitchFamily="34" charset="0"/>
                <a:ea typeface="Calibri" panose="020F0502020204030204" pitchFamily="34" charset="0"/>
                <a:cs typeface="Times New Roman" panose="02020603050405020304" pitchFamily="18" charset="0"/>
              </a:rPr>
              <a:t>and submit it. Every voter can cast only one vote.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006" y="2330391"/>
            <a:ext cx="1812603" cy="210623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8479" y="-3413"/>
            <a:ext cx="2438400" cy="24384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6072" y="4191000"/>
            <a:ext cx="3358471" cy="2796796"/>
          </a:xfrm>
          <a:prstGeom prst="rect">
            <a:avLst/>
          </a:prstGeom>
        </p:spPr>
      </p:pic>
    </p:spTree>
    <p:extLst>
      <p:ext uri="{BB962C8B-B14F-4D97-AF65-F5344CB8AC3E}">
        <p14:creationId xmlns:p14="http://schemas.microsoft.com/office/powerpoint/2010/main" val="214000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 name="Group 9"/>
          <p:cNvGrpSpPr>
            <a:grpSpLocks/>
          </p:cNvGrpSpPr>
          <p:nvPr/>
        </p:nvGrpSpPr>
        <p:grpSpPr bwMode="auto">
          <a:xfrm>
            <a:off x="0" y="1524000"/>
            <a:ext cx="9144000" cy="5029200"/>
            <a:chOff x="1305" y="2805"/>
            <a:chExt cx="9645" cy="4755"/>
          </a:xfrm>
        </p:grpSpPr>
        <p:pic>
          <p:nvPicPr>
            <p:cNvPr id="4111" name="Picture 15" descr="template_diagram"/>
            <p:cNvPicPr>
              <a:picLocks noChangeAspect="1" noChangeArrowheads="1"/>
            </p:cNvPicPr>
            <p:nvPr/>
          </p:nvPicPr>
          <p:blipFill>
            <a:blip r:embed="rId3">
              <a:extLst>
                <a:ext uri="{28A0092B-C50C-407E-A947-70E740481C1C}">
                  <a14:useLocalDpi xmlns:a14="http://schemas.microsoft.com/office/drawing/2010/main" val="0"/>
                </a:ext>
              </a:extLst>
            </a:blip>
            <a:srcRect t="6061" b="20047"/>
            <a:stretch>
              <a:fillRect/>
            </a:stretch>
          </p:blipFill>
          <p:spPr bwMode="auto">
            <a:xfrm>
              <a:off x="1305" y="2805"/>
              <a:ext cx="9645" cy="475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4"/>
            <p:cNvSpPr>
              <a:spLocks noChangeArrowheads="1"/>
            </p:cNvSpPr>
            <p:nvPr/>
          </p:nvSpPr>
          <p:spPr bwMode="auto">
            <a:xfrm rot="-1432810">
              <a:off x="8890" y="3167"/>
              <a:ext cx="710" cy="1110"/>
            </a:xfrm>
            <a:prstGeom prst="curvedLeftArrow">
              <a:avLst>
                <a:gd name="adj1" fmla="val 7455"/>
                <a:gd name="adj2" fmla="val 32194"/>
                <a:gd name="adj3" fmla="val 33333"/>
              </a:avLst>
            </a:prstGeom>
            <a:solidFill>
              <a:srgbClr val="F2F2F2"/>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AutoShape 13"/>
            <p:cNvSpPr>
              <a:spLocks noChangeArrowheads="1"/>
            </p:cNvSpPr>
            <p:nvPr/>
          </p:nvSpPr>
          <p:spPr bwMode="auto">
            <a:xfrm rot="7282372">
              <a:off x="2245" y="4849"/>
              <a:ext cx="1343" cy="497"/>
            </a:xfrm>
            <a:prstGeom prst="curvedUpArrow">
              <a:avLst>
                <a:gd name="adj1" fmla="val 13023"/>
                <a:gd name="adj2" fmla="val 69544"/>
                <a:gd name="adj3" fmla="val 33333"/>
              </a:avLst>
            </a:prstGeom>
            <a:solidFill>
              <a:srgbClr val="F2F2F2"/>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AutoShape 12"/>
            <p:cNvSpPr>
              <a:spLocks noChangeArrowheads="1"/>
            </p:cNvSpPr>
            <p:nvPr/>
          </p:nvSpPr>
          <p:spPr bwMode="auto">
            <a:xfrm>
              <a:off x="4680" y="3315"/>
              <a:ext cx="420" cy="195"/>
            </a:xfrm>
            <a:prstGeom prst="rightArrow">
              <a:avLst>
                <a:gd name="adj1" fmla="val 50000"/>
                <a:gd name="adj2" fmla="val 53846"/>
              </a:avLst>
            </a:prstGeom>
            <a:solidFill>
              <a:srgbClr val="F2F2F2"/>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AutoShape 11"/>
            <p:cNvSpPr>
              <a:spLocks noChangeArrowheads="1"/>
            </p:cNvSpPr>
            <p:nvPr/>
          </p:nvSpPr>
          <p:spPr bwMode="auto">
            <a:xfrm rot="10587626">
              <a:off x="6780" y="4995"/>
              <a:ext cx="420" cy="195"/>
            </a:xfrm>
            <a:prstGeom prst="rightArrow">
              <a:avLst>
                <a:gd name="adj1" fmla="val 50000"/>
                <a:gd name="adj2" fmla="val 53846"/>
              </a:avLst>
            </a:prstGeom>
            <a:solidFill>
              <a:srgbClr val="F2F2F2"/>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AutoShape 10"/>
            <p:cNvSpPr>
              <a:spLocks noChangeArrowheads="1"/>
            </p:cNvSpPr>
            <p:nvPr/>
          </p:nvSpPr>
          <p:spPr bwMode="auto">
            <a:xfrm>
              <a:off x="5655" y="6375"/>
              <a:ext cx="420" cy="195"/>
            </a:xfrm>
            <a:prstGeom prst="rightArrow">
              <a:avLst>
                <a:gd name="adj1" fmla="val 50000"/>
                <a:gd name="adj2" fmla="val 53846"/>
              </a:avLst>
            </a:prstGeom>
            <a:solidFill>
              <a:srgbClr val="F2F2F2"/>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496510" y="266771"/>
            <a:ext cx="8150980" cy="646331"/>
          </a:xfrm>
          <a:prstGeom prst="rect">
            <a:avLst/>
          </a:prstGeom>
        </p:spPr>
        <p:txBody>
          <a:bodyPr wrap="square">
            <a:spAutoFit/>
          </a:bodyPr>
          <a:lstStyle/>
          <a:p>
            <a:r>
              <a:rPr lang="en-CA" dirty="0">
                <a:latin typeface="Calibri" panose="020F0502020204030204" pitchFamily="34" charset="0"/>
                <a:ea typeface="Times New Roman" panose="02020603050405020304" pitchFamily="18" charset="0"/>
                <a:cs typeface="Times New Roman" panose="02020603050405020304" pitchFamily="18" charset="0"/>
              </a:rPr>
              <a:t>The Diagram of the system shows </a:t>
            </a:r>
            <a:r>
              <a:rPr lang="en-US" b="1" dirty="0">
                <a:latin typeface="Calibri" panose="020F0502020204030204" pitchFamily="34" charset="0"/>
                <a:ea typeface="Calibri" panose="020F0502020204030204" pitchFamily="34" charset="0"/>
                <a:cs typeface="Times New Roman" panose="02020603050405020304" pitchFamily="18" charset="0"/>
              </a:rPr>
              <a:t>how the election shall proceed with Vote Dou </a:t>
            </a:r>
            <a:r>
              <a:rPr lang="en-US" dirty="0">
                <a:latin typeface="Calibri" panose="020F0502020204030204" pitchFamily="34" charset="0"/>
                <a:ea typeface="Calibri" panose="020F0502020204030204" pitchFamily="34" charset="0"/>
                <a:cs typeface="Times New Roman" panose="02020603050405020304" pitchFamily="18" charset="0"/>
              </a:rPr>
              <a:t>and</a:t>
            </a:r>
            <a:r>
              <a:rPr lang="en-CA" dirty="0">
                <a:latin typeface="Calibri" panose="020F0502020204030204" pitchFamily="34" charset="0"/>
                <a:ea typeface="Times New Roman" panose="02020603050405020304" pitchFamily="18" charset="0"/>
                <a:cs typeface="Times New Roman" panose="02020603050405020304" pitchFamily="18" charset="0"/>
              </a:rPr>
              <a:t> </a:t>
            </a:r>
            <a:r>
              <a:rPr lang="en-CA" dirty="0" smtClean="0">
                <a:latin typeface="Calibri" panose="020F0502020204030204" pitchFamily="34" charset="0"/>
                <a:ea typeface="Times New Roman" panose="02020603050405020304" pitchFamily="18" charset="0"/>
                <a:cs typeface="Times New Roman" panose="02020603050405020304" pitchFamily="18" charset="0"/>
              </a:rPr>
              <a:t>how the system functions </a:t>
            </a:r>
            <a:r>
              <a:rPr lang="en-CA" dirty="0">
                <a:latin typeface="Calibri" panose="020F0502020204030204" pitchFamily="34" charset="0"/>
                <a:ea typeface="Times New Roman" panose="02020603050405020304" pitchFamily="18" charset="0"/>
                <a:cs typeface="Times New Roman" panose="02020603050405020304" pitchFamily="18" charset="0"/>
              </a:rPr>
              <a:t>relate to each </a:t>
            </a:r>
            <a:r>
              <a:rPr lang="en-CA" dirty="0" smtClean="0">
                <a:latin typeface="Calibri" panose="020F0502020204030204" pitchFamily="34" charset="0"/>
                <a:ea typeface="Times New Roman" panose="02020603050405020304" pitchFamily="18" charset="0"/>
                <a:cs typeface="Times New Roman" panose="02020603050405020304" pitchFamily="18" charset="0"/>
              </a:rPr>
              <a:t>other.</a:t>
            </a:r>
            <a:endParaRPr lang="en-US" dirty="0"/>
          </a:p>
        </p:txBody>
      </p:sp>
      <p:pic>
        <p:nvPicPr>
          <p:cNvPr id="4114" name="Picture 18" descr="template_diagram"/>
          <p:cNvPicPr>
            <a:picLocks noChangeAspect="1" noChangeArrowheads="1"/>
          </p:cNvPicPr>
          <p:nvPr/>
        </p:nvPicPr>
        <p:blipFill rotWithShape="1">
          <a:blip r:embed="rId3">
            <a:extLst>
              <a:ext uri="{28A0092B-C50C-407E-A947-70E740481C1C}">
                <a14:useLocalDpi xmlns:a14="http://schemas.microsoft.com/office/drawing/2010/main" val="0"/>
              </a:ext>
            </a:extLst>
          </a:blip>
          <a:srcRect l="3857" t="13273" r="91164" b="82902"/>
          <a:stretch/>
        </p:blipFill>
        <p:spPr bwMode="auto">
          <a:xfrm>
            <a:off x="3733800" y="1752600"/>
            <a:ext cx="507938" cy="2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69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2299</Words>
  <Application>Microsoft Office PowerPoint</Application>
  <PresentationFormat>On-screen Show (4:3)</PresentationFormat>
  <Paragraphs>259</Paragraphs>
  <Slides>42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Consolas</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Atiqa Zafar</cp:lastModifiedBy>
  <cp:revision>38</cp:revision>
  <dcterms:created xsi:type="dcterms:W3CDTF">2013-12-08T16:20:36Z</dcterms:created>
  <dcterms:modified xsi:type="dcterms:W3CDTF">2014-01-08T07:45:45Z</dcterms:modified>
</cp:coreProperties>
</file>