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>
      <p:cViewPr varScale="1">
        <p:scale>
          <a:sx n="87" d="100"/>
          <a:sy n="87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20A2-FB70-4150-97A5-E3424A87E431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FE538-3BA8-41DB-8F9E-14036F301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0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FE538-3BA8-41DB-8F9E-14036F3018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969813-60ED-483C-B50A-773821F1B953}" type="datetimeFigureOut">
              <a:rPr lang="en-US" smtClean="0"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88BB8E-1297-4274-AB0C-46ED1D527E8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8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E-VOTING</a:t>
            </a:r>
            <a:br>
              <a:rPr lang="en-US" dirty="0" smtClean="0"/>
            </a:br>
            <a:r>
              <a:rPr lang="en-US" sz="2700" dirty="0" smtClean="0"/>
              <a:t>Group members:</a:t>
            </a:r>
            <a:br>
              <a:rPr lang="en-US" sz="2700" dirty="0" smtClean="0"/>
            </a:br>
            <a:r>
              <a:rPr lang="en-US" sz="2700" dirty="0" err="1" smtClean="0"/>
              <a:t>Atiqa</a:t>
            </a:r>
            <a:r>
              <a:rPr lang="en-US" sz="2700" dirty="0" smtClean="0"/>
              <a:t> Zafar</a:t>
            </a:r>
            <a:br>
              <a:rPr lang="en-US" sz="2700" dirty="0" smtClean="0"/>
            </a:br>
            <a:r>
              <a:rPr lang="en-US" sz="2700" dirty="0" err="1" smtClean="0"/>
              <a:t>Ghania</a:t>
            </a:r>
            <a:r>
              <a:rPr lang="en-US" sz="2700" dirty="0" smtClean="0"/>
              <a:t> </a:t>
            </a:r>
            <a:r>
              <a:rPr lang="en-US" sz="2700" dirty="0" err="1" smtClean="0"/>
              <a:t>Riaz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Noor </a:t>
            </a:r>
            <a:r>
              <a:rPr lang="en-US" sz="2700" dirty="0" err="1" smtClean="0"/>
              <a:t>zehra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err="1" smtClean="0"/>
              <a:t>zaryab</a:t>
            </a:r>
            <a:r>
              <a:rPr lang="en-US" sz="2700" dirty="0" smtClean="0"/>
              <a:t> khan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WOULD YOU BE COMFORTABLE CASTING YOUR VOTE VIA AN E-VOTING MACHINE?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9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E-VOTING?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/>
              <a:t>Electronic voting</a:t>
            </a:r>
            <a:r>
              <a:rPr lang="en-US" dirty="0"/>
              <a:t> (also known as </a:t>
            </a:r>
            <a:r>
              <a:rPr lang="en-US" b="1" dirty="0"/>
              <a:t>e-voting</a:t>
            </a:r>
            <a:r>
              <a:rPr lang="en-US" dirty="0"/>
              <a:t>) is a term encompassing several different types of voting, embracing both electronic means of casting a vote and electronic means of counting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1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e-voting system is a revolutionary concept that will change the history of Pakistani politics forever. There hasn’t been a single election in Pakistan that has escaped the slogans of rigging and corruption. E-voting system offers a free and fair corruption free electoral system for the seats in the national assembly of the Parliament. </a:t>
            </a:r>
            <a:endParaRPr lang="en-US" dirty="0" smtClean="0"/>
          </a:p>
          <a:p>
            <a:r>
              <a:rPr lang="en-US" dirty="0"/>
              <a:t>The software provides password protected security to its users and different privileges are granted according to the type of the user logging in to the system.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Election Officer</a:t>
            </a:r>
          </a:p>
        </p:txBody>
      </p:sp>
    </p:spTree>
    <p:extLst>
      <p:ext uri="{BB962C8B-B14F-4D97-AF65-F5344CB8AC3E}">
        <p14:creationId xmlns:p14="http://schemas.microsoft.com/office/powerpoint/2010/main" val="28351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3233055"/>
            <a:ext cx="12954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Edit,Delete</a:t>
            </a:r>
            <a:r>
              <a:rPr lang="en-US" dirty="0" smtClean="0"/>
              <a:t> Existing 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9886" y="1676400"/>
            <a:ext cx="2362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3233055"/>
            <a:ext cx="11811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voter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233055"/>
            <a:ext cx="1249136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voter 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44886" y="3233055"/>
            <a:ext cx="11811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Tally Results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1300" y="3230332"/>
            <a:ext cx="11811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a Report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48600" y="3233055"/>
            <a:ext cx="11811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or Remove new Admin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86" y="3233055"/>
            <a:ext cx="1181100" cy="1126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Election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1436" y="2667000"/>
            <a:ext cx="7837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601436" y="2667000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2667000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57550" y="2667000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57033" y="2667000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16386" y="2664275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84572" y="2664276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20100" y="2664277"/>
            <a:ext cx="0" cy="5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</p:cNvCxnSpPr>
          <p:nvPr/>
        </p:nvCxnSpPr>
        <p:spPr>
          <a:xfrm>
            <a:off x="4620986" y="22098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3871" y="1681843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985" y="26670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667000"/>
            <a:ext cx="136071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Vote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4419600"/>
            <a:ext cx="121375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Candidate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1114" y="3249386"/>
            <a:ext cx="2362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Election Officer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35335" y="4419600"/>
            <a:ext cx="121375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Candidate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4419600"/>
            <a:ext cx="121375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Candidate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3085" y="4419600"/>
            <a:ext cx="121375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Candidate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799" y="4419600"/>
            <a:ext cx="1213757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Candidate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58685" y="2438400"/>
            <a:ext cx="1812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9963" y="4038600"/>
            <a:ext cx="5475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0"/>
          </p:cNvCxnSpPr>
          <p:nvPr/>
        </p:nvCxnSpPr>
        <p:spPr>
          <a:xfrm>
            <a:off x="1458685" y="2438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2042" y="2438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54035" y="221524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>
            <a:off x="2979963" y="4038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70270" y="4038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4997" y="4038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27069" y="4038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5478" y="4038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>
            <a:off x="5742214" y="3782786"/>
            <a:ext cx="0" cy="255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Election Proceeds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 administrator Creates a new election</a:t>
            </a:r>
          </a:p>
          <a:p>
            <a:r>
              <a:rPr lang="en-US" dirty="0" smtClean="0"/>
              <a:t>Administrator adds the information about the constituencies </a:t>
            </a:r>
          </a:p>
          <a:p>
            <a:r>
              <a:rPr lang="en-US" dirty="0" smtClean="0"/>
              <a:t>Election Officer can add/edit/remove the information of the election candidates</a:t>
            </a:r>
          </a:p>
          <a:p>
            <a:r>
              <a:rPr lang="en-US" dirty="0" smtClean="0"/>
              <a:t>Administrator starts the time of voting</a:t>
            </a:r>
          </a:p>
          <a:p>
            <a:r>
              <a:rPr lang="en-US" dirty="0" smtClean="0"/>
              <a:t>Voters come to polling booth to cast their votes into the system containing our software in a secure region.</a:t>
            </a:r>
          </a:p>
          <a:p>
            <a:r>
              <a:rPr lang="en-US" dirty="0" smtClean="0"/>
              <a:t>Administrator ends the time of casting vote</a:t>
            </a:r>
          </a:p>
          <a:p>
            <a:r>
              <a:rPr lang="en-US" dirty="0" smtClean="0"/>
              <a:t>Election Officer tally the results and announce the winner of each constituency and the winner of the overall general election.</a:t>
            </a:r>
          </a:p>
        </p:txBody>
      </p:sp>
    </p:spTree>
    <p:extLst>
      <p:ext uri="{BB962C8B-B14F-4D97-AF65-F5344CB8AC3E}">
        <p14:creationId xmlns:p14="http://schemas.microsoft.com/office/powerpoint/2010/main" val="157375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Saving paper cost</a:t>
            </a:r>
          </a:p>
          <a:p>
            <a:r>
              <a:rPr lang="en-US" dirty="0" smtClean="0"/>
              <a:t>Reduced administration</a:t>
            </a:r>
          </a:p>
          <a:p>
            <a:r>
              <a:rPr lang="en-US" dirty="0" smtClean="0"/>
              <a:t>Creates and deploys ballots quickly and with ease</a:t>
            </a:r>
          </a:p>
          <a:p>
            <a:r>
              <a:rPr lang="en-US" dirty="0" smtClean="0"/>
              <a:t>Integrity of the vote</a:t>
            </a:r>
          </a:p>
          <a:p>
            <a:r>
              <a:rPr lang="en-US" dirty="0" smtClean="0"/>
              <a:t>Able to make last minute changes to the ballot</a:t>
            </a:r>
          </a:p>
          <a:p>
            <a:r>
              <a:rPr lang="en-US" dirty="0" smtClean="0"/>
              <a:t>Elimination of human error</a:t>
            </a:r>
          </a:p>
          <a:p>
            <a:r>
              <a:rPr lang="en-US" dirty="0" smtClean="0"/>
              <a:t>No need for recounts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7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hacked</a:t>
            </a:r>
          </a:p>
          <a:p>
            <a:r>
              <a:rPr lang="en-US" dirty="0" smtClean="0"/>
              <a:t>Ignores basic security</a:t>
            </a:r>
          </a:p>
          <a:p>
            <a:r>
              <a:rPr lang="en-US" dirty="0" smtClean="0"/>
              <a:t>Viruses can effect the votes and every machine</a:t>
            </a:r>
          </a:p>
          <a:p>
            <a:r>
              <a:rPr lang="en-US" dirty="0" smtClean="0"/>
              <a:t>Unemployment: Reduced administration results in people running out of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Present System</a:t>
            </a:r>
          </a:p>
          <a:p>
            <a:r>
              <a:rPr lang="en-US" dirty="0" smtClean="0"/>
              <a:t>Flaws in Present System</a:t>
            </a:r>
          </a:p>
          <a:p>
            <a:r>
              <a:rPr lang="en-US" dirty="0" smtClean="0"/>
              <a:t>Proposed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Federal Govt.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 the national level, people elects a bicameral legislature, the Parliament of Pakistan, which consists of a directly elected National Assembly (a lower house) and Senate (upper house), whose members are chosen by elected provincial legislators</a:t>
            </a:r>
            <a:r>
              <a:rPr lang="en-US" dirty="0" smtClean="0"/>
              <a:t>.</a:t>
            </a:r>
          </a:p>
          <a:p>
            <a:r>
              <a:rPr lang="en-US" dirty="0"/>
              <a:t>The head of government, that is Prime Minister, is elected by </a:t>
            </a:r>
            <a:r>
              <a:rPr lang="en-US" dirty="0" smtClean="0"/>
              <a:t>the majority</a:t>
            </a:r>
            <a:r>
              <a:rPr lang="en-US" dirty="0"/>
              <a:t> members of the National </a:t>
            </a:r>
            <a:r>
              <a:rPr lang="en-US" dirty="0" smtClean="0"/>
              <a:t>Assembly.</a:t>
            </a:r>
          </a:p>
          <a:p>
            <a:r>
              <a:rPr lang="en-US" dirty="0"/>
              <a:t> </a:t>
            </a:r>
            <a:r>
              <a:rPr lang="en-US" dirty="0" smtClean="0"/>
              <a:t>The head of state, that is The President, is elected by Electoral </a:t>
            </a:r>
            <a:r>
              <a:rPr lang="en-US" dirty="0"/>
              <a:t>College, which consists of both houses of Parliament together with the four provincial </a:t>
            </a:r>
            <a:r>
              <a:rPr lang="en-US" dirty="0" smtClean="0"/>
              <a:t>assemblies.</a:t>
            </a:r>
          </a:p>
          <a:p>
            <a:r>
              <a:rPr lang="en-US" dirty="0" smtClean="0"/>
              <a:t>In addition to the national and provincial assemblies, Pakistan has more than 5000 other elected local governments.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1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Conducting Staff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6002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Election Commission of Pakistan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500" y="2394857"/>
            <a:ext cx="2819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Chief Election Commissioner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3363686"/>
            <a:ext cx="2819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Returning Officers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352800"/>
            <a:ext cx="2819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Returning Officers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14800" y="2057400"/>
            <a:ext cx="1524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48000" y="2862943"/>
            <a:ext cx="2286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382986" y="2862943"/>
            <a:ext cx="2286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7800" y="4321629"/>
            <a:ext cx="1066800" cy="93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Presiding Officers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38900" y="4321629"/>
            <a:ext cx="1110343" cy="93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Assistant Presiding Officers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0" y="4321626"/>
            <a:ext cx="1110343" cy="93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Polling Staff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5057" y="4321628"/>
            <a:ext cx="1066800" cy="936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Polling Stations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00600" y="3810000"/>
            <a:ext cx="381000" cy="511632"/>
          </a:xfrm>
          <a:prstGeom prst="straightConnector1">
            <a:avLst/>
          </a:prstGeom>
          <a:ln>
            <a:tailEnd type="arrow"/>
          </a:ln>
          <a:effectLst/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0000" y="3810000"/>
            <a:ext cx="457200" cy="511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91201" y="3820889"/>
            <a:ext cx="152399" cy="5007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0" y="3820889"/>
            <a:ext cx="136071" cy="50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8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Conducting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Returning officers prepares the list of Polling stations, Presiding Officers, Assistant Presiding officers and polling staff.</a:t>
            </a:r>
          </a:p>
          <a:p>
            <a:r>
              <a:rPr lang="en-US" dirty="0" smtClean="0"/>
              <a:t>These lists are sent to the District Returning Officer  for approval at least 15 days before the polls.</a:t>
            </a:r>
          </a:p>
          <a:p>
            <a:r>
              <a:rPr lang="en-US" dirty="0" smtClean="0"/>
              <a:t>Presiding Officers are responsible for conducting polls </a:t>
            </a:r>
            <a:r>
              <a:rPr lang="en-US" dirty="0"/>
              <a:t>a</a:t>
            </a:r>
            <a:r>
              <a:rPr lang="en-US" dirty="0" smtClean="0"/>
              <a:t>t the polling stations and maintaining law and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Election symbols are allocated to candidates by the returning officer according to party association or individual candidate, from list of symbols approved by the Election Commission.</a:t>
            </a:r>
          </a:p>
          <a:p>
            <a:r>
              <a:rPr lang="en-US" dirty="0" smtClean="0"/>
              <a:t>Voters , people above 18, cast vote at specified polling stations for national and provincial assemblies in separate ballot papers issued by presiding officers.</a:t>
            </a:r>
          </a:p>
          <a:p>
            <a:r>
              <a:rPr lang="en-US" dirty="0" smtClean="0"/>
              <a:t>9 hours polling without break</a:t>
            </a:r>
          </a:p>
          <a:p>
            <a:r>
              <a:rPr lang="en-US" dirty="0" smtClean="0"/>
              <a:t>Counting is held by the presiding officers in presence of the candidate, election agent and polling agent.</a:t>
            </a:r>
          </a:p>
          <a:p>
            <a:r>
              <a:rPr lang="en-US" dirty="0" smtClean="0"/>
              <a:t>Presiding Officer announce the count and paste the result outside the polling station.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 in the Current Voting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Voter Error: Unintentional </a:t>
            </a:r>
            <a:r>
              <a:rPr lang="en-US" dirty="0"/>
              <a:t>and unclear candidate selection due to confusing ballot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/>
              <a:t>Ballot </a:t>
            </a:r>
            <a:r>
              <a:rPr lang="en-US" dirty="0" smtClean="0"/>
              <a:t>Count: Human </a:t>
            </a:r>
            <a:r>
              <a:rPr lang="en-US" dirty="0"/>
              <a:t>error or </a:t>
            </a:r>
            <a:r>
              <a:rPr lang="en-US" dirty="0" smtClean="0"/>
              <a:t>Corrupt </a:t>
            </a:r>
            <a:r>
              <a:rPr lang="en-US" dirty="0"/>
              <a:t>election </a:t>
            </a:r>
            <a:r>
              <a:rPr lang="en-US" dirty="0" smtClean="0"/>
              <a:t>practices.</a:t>
            </a:r>
          </a:p>
          <a:p>
            <a:r>
              <a:rPr lang="en-US" dirty="0"/>
              <a:t>Political </a:t>
            </a:r>
            <a:r>
              <a:rPr lang="en-US" dirty="0" smtClean="0"/>
              <a:t>Influence: </a:t>
            </a:r>
            <a:r>
              <a:rPr lang="en-US" dirty="0"/>
              <a:t>Corrupt leaders and political organizations often use close relationships with members of the election certification apparatus to declare victory in </a:t>
            </a:r>
            <a:r>
              <a:rPr lang="en-US" dirty="0" smtClean="0"/>
              <a:t>elections.</a:t>
            </a:r>
          </a:p>
          <a:p>
            <a:r>
              <a:rPr lang="en-US" dirty="0" smtClean="0"/>
              <a:t>All the records are saved in files, so proper database prepared. So the information can be misplaced. </a:t>
            </a:r>
          </a:p>
          <a:p>
            <a:r>
              <a:rPr lang="en-US" dirty="0" smtClean="0"/>
              <a:t>Printing on pages increases cost.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HOW CONFIDENT ARE WE THAT OUR VOTE COUNTS?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“Our creaky and failure- prone election process has become a magnet for conflict and manipulation.”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</TotalTime>
  <Words>608</Words>
  <Application>Microsoft Office PowerPoint</Application>
  <PresentationFormat>On-screen Show (4:3)</PresentationFormat>
  <Paragraphs>90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E-VOTING Group members: Atiqa Zafar Ghania Riaz Noor zehra zaryab khan</vt:lpstr>
      <vt:lpstr>CONTENT</vt:lpstr>
      <vt:lpstr>Introduction to Federal Govt. Hierarchy </vt:lpstr>
      <vt:lpstr>Election Conducting Staff</vt:lpstr>
      <vt:lpstr>Election Conducting Staff</vt:lpstr>
      <vt:lpstr>PowerPoint Presentation</vt:lpstr>
      <vt:lpstr>Flaws in the Current Voting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Responsibilities </vt:lpstr>
      <vt:lpstr>Responsibilities</vt:lpstr>
      <vt:lpstr>How this Election Proceeds</vt:lpstr>
      <vt:lpstr>Benefits of this System</vt:lpstr>
      <vt:lpstr>Cons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Group members: Atiqa Zafar Ghania Riaz Noor zehra zaryab khan</dc:title>
  <dc:creator>Ghania</dc:creator>
  <cp:lastModifiedBy>Ghania</cp:lastModifiedBy>
  <cp:revision>14</cp:revision>
  <dcterms:created xsi:type="dcterms:W3CDTF">2013-12-08T06:24:55Z</dcterms:created>
  <dcterms:modified xsi:type="dcterms:W3CDTF">2013-12-08T08:44:49Z</dcterms:modified>
</cp:coreProperties>
</file>