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9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0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1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2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4"/>
  </p:notesMasterIdLst>
  <p:handoutMasterIdLst>
    <p:handoutMasterId r:id="rId15"/>
  </p:handoutMasterIdLst>
  <p:sldIdLst>
    <p:sldId id="258" r:id="rId2"/>
    <p:sldId id="278" r:id="rId3"/>
    <p:sldId id="279" r:id="rId4"/>
    <p:sldId id="271" r:id="rId5"/>
    <p:sldId id="277" r:id="rId6"/>
    <p:sldId id="273" r:id="rId7"/>
    <p:sldId id="272" r:id="rId8"/>
    <p:sldId id="274" r:id="rId9"/>
    <p:sldId id="262" r:id="rId10"/>
    <p:sldId id="276" r:id="rId11"/>
    <p:sldId id="275" r:id="rId12"/>
    <p:sldId id="268" r:id="rId13"/>
  </p:sldIdLst>
  <p:sldSz cx="12192000" cy="6858000"/>
  <p:notesSz cx="9388475" cy="7102475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DB6"/>
    <a:srgbClr val="D9D9D9"/>
    <a:srgbClr val="004568"/>
    <a:srgbClr val="0074AF"/>
    <a:srgbClr val="00B0F0"/>
    <a:srgbClr val="6EAA2E"/>
    <a:srgbClr val="0084B4"/>
    <a:srgbClr val="EFF1F3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886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82"/>
    </p:cViewPr>
  </p:sorterViewPr>
  <p:notesViewPr>
    <p:cSldViewPr snapToGrid="0">
      <p:cViewPr varScale="1">
        <p:scale>
          <a:sx n="109" d="100"/>
          <a:sy n="10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1416198843200152"/>
                  <c:y val="-0.2441391808978640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s-E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Escriba su número</c:v>
                </c:pt>
                <c:pt idx="1">
                  <c:v>Fórmula =100% 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0.24413857335448394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s-E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Escriba su número</c:v>
                </c:pt>
                <c:pt idx="1">
                  <c:v>Fórmula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16014964275298921"/>
                  <c:y val="0.30586498077428975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3"/>
                        </a:solidFill>
                      </a:rPr>
                      <a:pPr>
                        <a:defRPr sz="3200" spc="-150">
                          <a:solidFill>
                            <a:schemeClr val="accent3"/>
                          </a:solidFill>
                        </a:defRPr>
                      </a:pPr>
                      <a:t>[VALUE]</a:t>
                    </a:fld>
                    <a:endParaRPr lang="es-E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Escriba su número</c:v>
                </c:pt>
                <c:pt idx="1">
                  <c:v>Fórmula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0.16</c:v>
                </c:pt>
                <c:pt idx="1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CE6B-47D0-99AB-BB0D291B88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Visual</c:v>
                </c:pt>
                <c:pt idx="1">
                  <c:v>Lectura</c:v>
                </c:pt>
                <c:pt idx="2">
                  <c:v>Simple</c:v>
                </c:pt>
                <c:pt idx="3">
                  <c:v>Visual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20</c:v>
                </c:pt>
                <c:pt idx="2">
                  <c:v>55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6B-47D0-99AB-BB0D291B88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Visual</c:v>
                </c:pt>
                <c:pt idx="1">
                  <c:v>Lectura</c:v>
                </c:pt>
                <c:pt idx="2">
                  <c:v>Simple</c:v>
                </c:pt>
                <c:pt idx="3">
                  <c:v>Visual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80</c:v>
                </c:pt>
                <c:pt idx="2">
                  <c:v>45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6B-47D0-99AB-BB0D291B88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49426776"/>
        <c:axId val="1049432680"/>
      </c:barChart>
      <c:catAx>
        <c:axId val="1049426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49432680"/>
        <c:crosses val="autoZero"/>
        <c:auto val="1"/>
        <c:lblAlgn val="ctr"/>
        <c:lblOffset val="100"/>
        <c:noMultiLvlLbl val="0"/>
      </c:catAx>
      <c:valAx>
        <c:axId val="104943268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4942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936347537886770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ln w="508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tx1"/>
                </a:solidFill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  <a:effectLst/>
              </c:spPr>
            </c:marker>
            <c:bubble3D val="0"/>
            <c:spPr>
              <a:ln w="508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8BD-4E3B-A551-CFEF3ACFEDB3}"/>
              </c:ext>
            </c:extLst>
          </c:dPt>
          <c:cat>
            <c:strRef>
              <c:f>Sheet1!$A$2:$A$6</c:f>
              <c:strCache>
                <c:ptCount val="5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  <c:pt idx="4">
                  <c:v>cata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18</c:v>
                </c:pt>
                <c:pt idx="2">
                  <c:v>22</c:v>
                </c:pt>
                <c:pt idx="3">
                  <c:v>15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BD-4E3B-A551-CFEF3ACFED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  <c:pt idx="4">
                  <c:v>cata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16</c:v>
                </c:pt>
                <c:pt idx="3">
                  <c:v>21</c:v>
                </c:pt>
                <c:pt idx="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8BD-4E3B-A551-CFEF3ACFED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ln w="76200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bg1"/>
              </a:solidFill>
              <a:ln w="50800">
                <a:solidFill>
                  <a:schemeClr val="bg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  <c:pt idx="4">
                  <c:v>cata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16</c:v>
                </c:pt>
                <c:pt idx="2">
                  <c:v>22</c:v>
                </c:pt>
                <c:pt idx="3">
                  <c:v>27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8BD-4E3B-A551-CFEF3ACFED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868584182878273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ln w="635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 w="25400">
                <a:solidFill>
                  <a:schemeClr val="tx2"/>
                </a:solidFill>
              </a:ln>
              <a:effectLst/>
            </c:spPr>
          </c:marker>
          <c:dPt>
            <c:idx val="1"/>
            <c:marker>
              <c:symbol val="circle"/>
              <c:size val="24"/>
              <c:spPr>
                <a:solidFill>
                  <a:schemeClr val="tx2"/>
                </a:solidFill>
                <a:ln w="254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E4C-43BE-AE13-D4CAC5BE7F7E}"/>
              </c:ext>
            </c:extLst>
          </c:dPt>
          <c:dPt>
            <c:idx val="2"/>
            <c:marker>
              <c:symbol val="circle"/>
              <c:size val="30"/>
              <c:spPr>
                <a:solidFill>
                  <a:schemeClr val="tx2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E4C-43BE-AE13-D4CAC5BE7F7E}"/>
              </c:ext>
            </c:extLst>
          </c:dPt>
          <c:dPt>
            <c:idx val="3"/>
            <c:marker>
              <c:symbol val="circle"/>
              <c:size val="33"/>
              <c:spPr>
                <a:solidFill>
                  <a:schemeClr val="tx2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E4C-43BE-AE13-D4CAC5BE7F7E}"/>
              </c:ext>
            </c:extLst>
          </c:dPt>
          <c:dPt>
            <c:idx val="4"/>
            <c:marker>
              <c:symbol val="circle"/>
              <c:size val="57"/>
              <c:spPr>
                <a:solidFill>
                  <a:schemeClr val="accent3"/>
                </a:solidFill>
                <a:ln w="44450">
                  <a:solidFill>
                    <a:schemeClr val="tx2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tx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5E4C-43BE-AE13-D4CAC5BE7F7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E4C-43BE-AE13-D4CAC5BE7F7E}"/>
                </c:ext>
              </c:extLst>
            </c:dLbl>
            <c:dLbl>
              <c:idx val="1"/>
              <c:layout>
                <c:manualLayout>
                  <c:x val="-7.0371705966889742E-2"/>
                  <c:y val="-2.740813957001592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38100" bIns="19050" anchor="ctr" anchorCtr="0">
                  <a:spAutoFit/>
                </a:bodyPr>
                <a:lstStyle/>
                <a:p>
                  <a:pPr algn="ctr"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5089338996735358E-2"/>
                      <c:h val="5.925639775037443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5E4C-43BE-AE13-D4CAC5BE7F7E}"/>
                </c:ext>
              </c:extLst>
            </c:dLbl>
            <c:dLbl>
              <c:idx val="2"/>
              <c:layout>
                <c:manualLayout>
                  <c:x val="-7.9828438490284245E-2"/>
                  <c:y val="-2.7408139570016931E-3"/>
                </c:manualLayout>
              </c:layout>
              <c:tx>
                <c:rich>
                  <a:bodyPr/>
                  <a:lstStyle/>
                  <a:p>
                    <a:fld id="{BCB03166-0B11-4CAE-88FA-7DBB9E1C3E9F}" type="VALUE">
                      <a:rPr lang="en-US" sz="1400" b="0"/>
                      <a:pPr/>
                      <a:t>[VALUE]</a:t>
                    </a:fld>
                    <a:endParaRPr lang="es-E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E4C-43BE-AE13-D4CAC5BE7F7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E4C-43BE-AE13-D4CAC5BE7F7E}"/>
                </c:ext>
              </c:extLst>
            </c:dLbl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E4C-43BE-AE13-D4CAC5BE7F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  <c:pt idx="4">
                  <c:v>Categoría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16</c:v>
                </c:pt>
                <c:pt idx="2">
                  <c:v>56</c:v>
                </c:pt>
                <c:pt idx="3">
                  <c:v>100</c:v>
                </c:pt>
                <c:pt idx="4">
                  <c:v>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E4C-43BE-AE13-D4CAC5BE7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868584182878273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ln w="635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 w="25400">
                <a:solidFill>
                  <a:schemeClr val="tx2"/>
                </a:solidFill>
              </a:ln>
              <a:effectLst/>
            </c:spPr>
          </c:marker>
          <c:dPt>
            <c:idx val="0"/>
            <c:marker>
              <c:symbol val="circle"/>
              <c:size val="17"/>
              <c:spPr>
                <a:solidFill>
                  <a:schemeClr val="bg1"/>
                </a:solidFill>
                <a:ln w="254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77A-45E2-821E-1553D811D0F9}"/>
              </c:ext>
            </c:extLst>
          </c:dPt>
          <c:dPt>
            <c:idx val="1"/>
            <c:marker>
              <c:symbol val="circle"/>
              <c:size val="24"/>
              <c:spPr>
                <a:solidFill>
                  <a:schemeClr val="bg1"/>
                </a:solidFill>
                <a:ln w="254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77A-45E2-821E-1553D811D0F9}"/>
              </c:ext>
            </c:extLst>
          </c:dPt>
          <c:dPt>
            <c:idx val="2"/>
            <c:marker>
              <c:symbol val="circle"/>
              <c:size val="30"/>
              <c:spPr>
                <a:solidFill>
                  <a:schemeClr val="bg1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77A-45E2-821E-1553D811D0F9}"/>
              </c:ext>
            </c:extLst>
          </c:dPt>
          <c:dPt>
            <c:idx val="3"/>
            <c:marker>
              <c:symbol val="circle"/>
              <c:size val="33"/>
              <c:spPr>
                <a:solidFill>
                  <a:schemeClr val="bg1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977A-45E2-821E-1553D811D0F9}"/>
              </c:ext>
            </c:extLst>
          </c:dPt>
          <c:dPt>
            <c:idx val="4"/>
            <c:marker>
              <c:symbol val="circle"/>
              <c:size val="57"/>
              <c:spPr>
                <a:solidFill>
                  <a:schemeClr val="accent3"/>
                </a:solidFill>
                <a:ln w="44450">
                  <a:solidFill>
                    <a:schemeClr val="tx2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tx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977A-45E2-821E-1553D811D0F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18288" tIns="19050" rIns="18288" bIns="1905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0-977A-45E2-821E-1553D811D0F9}"/>
                </c:ext>
              </c:extLst>
            </c:dLbl>
            <c:dLbl>
              <c:idx val="1"/>
              <c:layout>
                <c:manualLayout>
                  <c:x val="-6.6183618045871001E-2"/>
                  <c:y val="-1.370406978500797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18288" tIns="19050" rIns="18288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5.1309528748360499E-2"/>
                      <c:h val="5.103395587936965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77A-45E2-821E-1553D811D0F9}"/>
                </c:ext>
              </c:extLst>
            </c:dLbl>
            <c:dLbl>
              <c:idx val="2"/>
              <c:layout>
                <c:manualLayout>
                  <c:x val="-7.4289495155153179E-2"/>
                  <c:y val="-2.7408139570016931E-3"/>
                </c:manualLayout>
              </c:layout>
              <c:tx>
                <c:rich>
                  <a:bodyPr rot="0" spcFirstLastPara="1" vertOverflow="overflow" horzOverflow="overflow" vert="horz" wrap="square" lIns="18288" tIns="19050" rIns="18288" bIns="1905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CB03166-0B11-4CAE-88FA-7DBB9E1C3E9F}" type="VALUE">
                      <a:rPr lang="en-US" sz="1400" b="1"/>
                      <a:pPr>
                        <a:defRPr sz="1800" b="1">
                          <a:solidFill>
                            <a:schemeClr val="tx2"/>
                          </a:solidFill>
                        </a:defRPr>
                      </a:pPr>
                      <a:t>[VALUE]</a:t>
                    </a:fld>
                    <a:endParaRPr lang="es-E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18288" tIns="19050" rIns="18288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77A-45E2-821E-1553D811D0F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18288" tIns="19050" rIns="18288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977A-45E2-821E-1553D811D0F9}"/>
                </c:ext>
              </c:extLst>
            </c:dLbl>
            <c:dLbl>
              <c:idx val="4"/>
              <c:tx>
                <c:rich>
                  <a:bodyPr rot="0" spcFirstLastPara="1" vertOverflow="overflow" horzOverflow="overflow" vert="horz" wrap="square" lIns="0" tIns="0" rIns="0" bIns="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B5F9F93-6538-4A3E-9BD6-72B6A98DF5AE}" type="VALUE">
                      <a:rPr lang="en-US" sz="2000">
                        <a:solidFill>
                          <a:schemeClr val="bg1"/>
                        </a:solidFill>
                      </a:rPr>
                      <a:pPr>
                        <a:defRPr sz="1800" b="1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s-E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0" tIns="0" rIns="0" bIns="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77A-45E2-821E-1553D811D0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18288" tIns="19050" rIns="18288" bIns="19050" anchor="ctr" anchorCtr="1">
                <a:no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  <c:pt idx="4">
                  <c:v>Categoría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16</c:v>
                </c:pt>
                <c:pt idx="2">
                  <c:v>56</c:v>
                </c:pt>
                <c:pt idx="3">
                  <c:v>100</c:v>
                </c:pt>
                <c:pt idx="4">
                  <c:v>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77A-45E2-821E-1553D811D0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87-46B9-A7E4-C8A2DBD07E40}"/>
              </c:ext>
            </c:extLst>
          </c:dPt>
          <c:dLbls>
            <c:dLbl>
              <c:idx val="3"/>
              <c:layout>
                <c:manualLayout>
                  <c:x val="-0.24290887388618509"/>
                  <c:y val="-9.4794114973574574E-3"/>
                </c:manualLayout>
              </c:layout>
              <c:tx>
                <c:rich>
                  <a:bodyPr/>
                  <a:lstStyle/>
                  <a:p>
                    <a:fld id="{675833A9-534D-4DDE-9D92-020F4EA55636}" type="VALUE">
                      <a:rPr lang="en-US" sz="3200"/>
                      <a:pPr/>
                      <a:t>[VALUE]</a:t>
                    </a:fld>
                    <a:endParaRPr lang="es-E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287-46B9-A7E4-C8A2DBD07E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Actividad</c:v>
                </c:pt>
                <c:pt idx="1">
                  <c:v>Lectura</c:v>
                </c:pt>
                <c:pt idx="2">
                  <c:v>Iconos gráficos</c:v>
                </c:pt>
                <c:pt idx="3">
                  <c:v>Visual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55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287-46B9-A7E4-C8A2DBD07E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287-46B9-A7E4-C8A2DBD07E40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287-46B9-A7E4-C8A2DBD07E40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287-46B9-A7E4-C8A2DBD07E40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287-46B9-A7E4-C8A2DBD07E40}"/>
              </c:ext>
            </c:extLst>
          </c:dPt>
          <c:cat>
            <c:strRef>
              <c:f>Sheet1!$A$2:$A$5</c:f>
              <c:strCache>
                <c:ptCount val="4"/>
                <c:pt idx="0">
                  <c:v>Actividad</c:v>
                </c:pt>
                <c:pt idx="1">
                  <c:v>Lectura</c:v>
                </c:pt>
                <c:pt idx="2">
                  <c:v>Iconos gráficos</c:v>
                </c:pt>
                <c:pt idx="3">
                  <c:v>Visual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75</c:v>
                </c:pt>
                <c:pt idx="2">
                  <c:v>45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287-46B9-A7E4-C8A2DBD07E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49426776"/>
        <c:axId val="1049432680"/>
      </c:barChart>
      <c:catAx>
        <c:axId val="1049426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49432680"/>
        <c:crosses val="autoZero"/>
        <c:auto val="1"/>
        <c:lblAlgn val="ctr"/>
        <c:lblOffset val="100"/>
        <c:noMultiLvlLbl val="0"/>
      </c:catAx>
      <c:valAx>
        <c:axId val="104943268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4942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90-4D46-8D82-148677C99832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90-4D46-8D82-148677C99832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0.24413857335448394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1800" b="0" i="0" u="none" strike="noStrike" kern="1200" spc="-15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1800" b="1" spc="-150">
                        <a:solidFill>
                          <a:schemeClr val="tx1"/>
                        </a:solidFill>
                      </a:rPr>
                      <a:pPr>
                        <a:defRPr sz="1800" spc="-150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s-E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1800" b="0" i="0" u="none" strike="noStrike" kern="1200" spc="-15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890-4D46-8D82-148677C9983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890-4D46-8D82-148677C998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1.er trimestre</c:v>
                </c:pt>
                <c:pt idx="1">
                  <c:v>2.º trimestre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90-4D46-8D82-148677C998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936347537886770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ln w="50800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bg1"/>
                </a:solidFill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chemeClr val="tx1"/>
                </a:solidFill>
                <a:ln w="50800">
                  <a:solidFill>
                    <a:schemeClr val="bg1"/>
                  </a:solidFill>
                </a:ln>
                <a:effectLst/>
              </c:spPr>
            </c:marker>
            <c:bubble3D val="0"/>
            <c:spPr>
              <a:ln w="50800" cap="rnd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9C-4AC1-8CC5-4FCE572968AA}"/>
              </c:ext>
            </c:extLst>
          </c:dPt>
          <c:cat>
            <c:strRef>
              <c:f>Sheet1!$A$2:$A$6</c:f>
              <c:strCache>
                <c:ptCount val="5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  <c:pt idx="4">
                  <c:v>cata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18</c:v>
                </c:pt>
                <c:pt idx="2">
                  <c:v>22</c:v>
                </c:pt>
                <c:pt idx="3">
                  <c:v>15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9C-4AC1-8CC5-4FCE57296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  <c:pt idx="4">
                  <c:v>cata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16</c:v>
                </c:pt>
                <c:pt idx="3">
                  <c:v>21</c:v>
                </c:pt>
                <c:pt idx="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39C-4AC1-8CC5-4FCE572968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ln w="76200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1"/>
              </a:solidFill>
              <a:ln w="50800">
                <a:solidFill>
                  <a:schemeClr val="bg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  <c:pt idx="4">
                  <c:v>cata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16</c:v>
                </c:pt>
                <c:pt idx="2">
                  <c:v>22</c:v>
                </c:pt>
                <c:pt idx="3">
                  <c:v>27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9C-4AC1-8CC5-4FCE57296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0644593904928552"/>
                  <c:y val="0.22099117057205678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s-E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Escriba su número</c:v>
                </c:pt>
                <c:pt idx="1">
                  <c:v>Fórmula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-3.3630260034642125E-2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s-E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Escriba su número</c:v>
                </c:pt>
                <c:pt idx="1">
                  <c:v>Fórmula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11385334645669291"/>
                  <c:y val="-0.31911489435124396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s-E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Escriba su número</c:v>
                </c:pt>
                <c:pt idx="1">
                  <c:v>Fórmula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0644593904928552"/>
                  <c:y val="-0.2441391808978640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s-E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Escriba su número</c:v>
                </c:pt>
                <c:pt idx="1">
                  <c:v>Fórmula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187803781471757"/>
                  <c:y val="0.23642277242700821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s-E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Escriba su número</c:v>
                </c:pt>
                <c:pt idx="1">
                  <c:v>Fórmula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3731013658014971"/>
                  <c:y val="7.7161046991657822E-3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s-E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Escriba su número</c:v>
                </c:pt>
                <c:pt idx="1">
                  <c:v>Fórmula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13700149460484107"/>
                  <c:y val="-0.3422622971336710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s-E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Escriba su número</c:v>
                </c:pt>
                <c:pt idx="1">
                  <c:v>Fórmula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-0.27282008878638958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s-E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Escriba su número</c:v>
                </c:pt>
                <c:pt idx="1">
                  <c:v>Fórmula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pPr rtl="0"/>
            <a:fld id="{59D80D25-B206-4F2F-A0E5-FE69FB35D407}" type="datetime1">
              <a:rPr lang="es-ES" smtClean="0"/>
              <a:t>02/03/2024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pPr rtl="0"/>
            <a:fld id="{DBAA5490-FD59-4087-AC7E-016E8A4124C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3FA2C1CB-B05A-44AD-87CD-C326C038F977}" type="datetime1">
              <a:rPr lang="es-ES" smtClean="0"/>
              <a:pPr/>
              <a:t>02/03/2024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pPr rtl="0"/>
            <a:fld id="{4CBCEA92-F142-4D57-B507-37BDAF44710C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2AB528-7684-4A37-99F6-46340DCC2B3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121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685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BCEA92-F142-4D57-B507-37BDAF44710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7232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noProof="0" dirty="0"/>
              <a:t>Esta diapositiva contiene las </a:t>
            </a:r>
            <a:r>
              <a:rPr lang="es-ES" b="1" noProof="0" dirty="0"/>
              <a:t>partes editables </a:t>
            </a:r>
            <a:r>
              <a:rPr lang="es-ES" noProof="0" dirty="0"/>
              <a:t>que se usaron para crear el archivo de muestra de infografía</a:t>
            </a:r>
          </a:p>
          <a:p>
            <a:pPr rtl="0"/>
            <a:r>
              <a:rPr lang="es-ES" noProof="0" dirty="0"/>
              <a:t>Iconos: ojo, PC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884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6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860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noProof="0" dirty="0"/>
              <a:t>SUGERENCIA: use colores para contar historias, organice varios gráficos juntos y agregue iconos encima de los gráficos para crear gráficos personalizados. </a:t>
            </a:r>
          </a:p>
          <a:p>
            <a:pPr rtl="0"/>
            <a:endParaRPr lang="es-ES" noProof="0" dirty="0"/>
          </a:p>
          <a:p>
            <a:pPr rtl="0"/>
            <a:r>
              <a:rPr lang="es-ES" b="1" noProof="0" dirty="0"/>
              <a:t>GRÁFICO EDITABLE</a:t>
            </a:r>
            <a:r>
              <a:rPr lang="es-ES" noProof="0" dirty="0"/>
              <a:t> AL FINAL DE LA PRESENTACIÓN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154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BCEA92-F142-4D57-B507-37BDAF44710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9891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429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734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591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BCEA92-F142-4D57-B507-37BDAF44710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18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: sin barra superi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E1514C-5E56-4738-A1FF-4B1CFD2A3E36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9" name="Cuadro de texto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3175558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Neal Creative  | haga clic y obtenga</a:t>
            </a:r>
            <a:r>
              <a:rPr lang="es-ES" sz="10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más información</a:t>
            </a:r>
          </a:p>
        </p:txBody>
      </p:sp>
      <p:sp>
        <p:nvSpPr>
          <p:cNvPr id="10" name="Cuadro de texto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000" noProof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s-ES" sz="1000" baseline="30000" noProof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E1514C-5E56-4738-A1FF-4B1CFD2A3E36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5" name="Rectángulo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 rtl="0"/>
            <a:r>
              <a:rPr lang="es-ES" noProof="0"/>
              <a:t>HAGA CLIC PARA MODIFICAR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: sin barra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Cuadro de texto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s-ES" sz="1100" noProof="0">
                <a:solidFill>
                  <a:schemeClr val="bg1"/>
                </a:solidFill>
              </a:rPr>
              <a:t>Neal Creative | </a:t>
            </a:r>
            <a:r>
              <a:rPr lang="es-ES" sz="1100" b="1" noProof="0">
                <a:solidFill>
                  <a:schemeClr val="bg1"/>
                </a:solidFill>
              </a:rPr>
              <a:t>Más información</a:t>
            </a:r>
          </a:p>
        </p:txBody>
      </p:sp>
      <p:sp>
        <p:nvSpPr>
          <p:cNvPr id="5" name="Cuadro de texto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000" noProof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s-ES" sz="1000" baseline="30000" noProof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Encabezado de la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 title="Forma de número de página"/>
          <p:cNvSpPr/>
          <p:nvPr userDrawn="1"/>
        </p:nvSpPr>
        <p:spPr bwMode="auto">
          <a:xfrm>
            <a:off x="11784011" y="34513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78819" y="2270908"/>
            <a:ext cx="7034362" cy="2188992"/>
          </a:xfrm>
        </p:spPr>
        <p:txBody>
          <a:bodyPr rtlCol="0" anchor="ctr" anchorCtr="0">
            <a:noAutofit/>
          </a:bodyPr>
          <a:lstStyle>
            <a:lvl1pPr algn="ctr">
              <a:lnSpc>
                <a:spcPct val="85000"/>
              </a:lnSpc>
              <a:defRPr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586793" y="5024051"/>
            <a:ext cx="7034362" cy="1052898"/>
          </a:xfrm>
        </p:spPr>
        <p:txBody>
          <a:bodyPr rtlCol="0" anchor="ctr" anchorCtr="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2584338" y="6314440"/>
            <a:ext cx="1596622" cy="365125"/>
          </a:xfrm>
        </p:spPr>
        <p:txBody>
          <a:bodyPr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946B8B7C-DD0A-48D8-94E4-FE2832081A99}" type="datetime1">
              <a:rPr lang="es-ES" noProof="0" smtClean="0"/>
              <a:t>02/03/2024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15066" y="6314440"/>
            <a:ext cx="5122683" cy="365125"/>
          </a:xfrm>
        </p:spPr>
        <p:txBody>
          <a:bodyPr rtlCol="0"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Agregue un pie de página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784011" y="572151"/>
            <a:ext cx="407988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7486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rtl="0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s-ES" sz="3400" b="0" i="0" spc="160" baseline="0" noProof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5AE1514C-5E56-4738-A1FF-4B1CFD2A3E3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7" r:id="rId4"/>
    <p:sldLayoutId id="2147483679" r:id="rId5"/>
    <p:sldLayoutId id="2147483680" r:id="rId6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chart" Target="../charts/char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" TargetMode="External"/><Relationship Id="rId7" Type="http://schemas.openxmlformats.org/officeDocument/2006/relationships/chart" Target="../charts/chart1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7.xml"/><Relationship Id="rId5" Type="http://schemas.openxmlformats.org/officeDocument/2006/relationships/image" Target="../media/image14.png"/><Relationship Id="rId4" Type="http://schemas.openxmlformats.org/officeDocument/2006/relationships/chart" Target="../charts/char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13" Type="http://schemas.openxmlformats.org/officeDocument/2006/relationships/chart" Target="../charts/chart11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12" Type="http://schemas.openxmlformats.org/officeDocument/2006/relationships/chart" Target="../charts/chart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4.xml"/><Relationship Id="rId11" Type="http://schemas.openxmlformats.org/officeDocument/2006/relationships/chart" Target="../charts/chart9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Relationship Id="rId1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rofesor">
            <a:extLst>
              <a:ext uri="{FF2B5EF4-FFF2-40B4-BE49-F238E27FC236}">
                <a16:creationId xmlns:a16="http://schemas.microsoft.com/office/drawing/2014/main" id="{55999741-3CB0-4E9F-9B1F-47F7BDC2DBF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6" y="0"/>
            <a:ext cx="12240000" cy="690664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78B3CD-9828-4280-95EC-5F9D73400FF8}"/>
              </a:ext>
            </a:extLst>
          </p:cNvPr>
          <p:cNvSpPr>
            <a:spLocks noGrp="1"/>
          </p:cNvSpPr>
          <p:nvPr>
            <p:ph type="ctrTitle"/>
          </p:nvPr>
        </p:nvSpPr>
        <p:spPr bwMode="white"/>
        <p:txBody>
          <a:bodyPr rtlCol="0"/>
          <a:lstStyle/>
          <a:p>
            <a:pPr rtl="0"/>
            <a:r>
              <a:rPr lang="es-ES" sz="8000" dirty="0" err="1">
                <a:solidFill>
                  <a:schemeClr val="tx1"/>
                </a:solidFill>
              </a:rPr>
              <a:t>Exploring</a:t>
            </a:r>
            <a:r>
              <a:rPr lang="es-ES" sz="8000" dirty="0">
                <a:solidFill>
                  <a:schemeClr val="tx1"/>
                </a:solidFill>
              </a:rPr>
              <a:t> </a:t>
            </a:r>
            <a:r>
              <a:rPr lang="es-ES" sz="8000" dirty="0" err="1">
                <a:solidFill>
                  <a:schemeClr val="tx1"/>
                </a:solidFill>
              </a:rPr>
              <a:t>lalonde</a:t>
            </a:r>
            <a:endParaRPr lang="es-ES" sz="8000" dirty="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9A3178-CB65-4687-BC8A-DBB6F3C6E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7629" y="5024051"/>
            <a:ext cx="7376743" cy="1052898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sz="3000" dirty="0">
                <a:solidFill>
                  <a:schemeClr val="tx1"/>
                </a:solidFill>
                <a:cs typeface="Segoe UI" panose="020B0502040204020203" pitchFamily="34" charset="0"/>
              </a:rPr>
              <a:t>Can training </a:t>
            </a:r>
            <a:r>
              <a:rPr lang="es-ES" sz="3000" dirty="0" err="1">
                <a:solidFill>
                  <a:schemeClr val="tx1"/>
                </a:solidFill>
                <a:cs typeface="Segoe UI" panose="020B0502040204020203" pitchFamily="34" charset="0"/>
              </a:rPr>
              <a:t>programs</a:t>
            </a:r>
            <a:endParaRPr lang="es-ES" sz="3000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rtl="0">
              <a:lnSpc>
                <a:spcPct val="100000"/>
              </a:lnSpc>
            </a:pPr>
            <a:r>
              <a:rPr lang="es-ES" sz="3000" dirty="0" err="1">
                <a:solidFill>
                  <a:schemeClr val="tx1"/>
                </a:solidFill>
                <a:cs typeface="Segoe UI" panose="020B0502040204020203" pitchFamily="34" charset="0"/>
              </a:rPr>
              <a:t>impact</a:t>
            </a:r>
            <a:r>
              <a:rPr lang="es-ES" sz="30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s-ES" sz="3000" dirty="0" err="1">
                <a:solidFill>
                  <a:schemeClr val="tx1"/>
                </a:solidFill>
                <a:cs typeface="Segoe UI" panose="020B0502040204020203" pitchFamily="34" charset="0"/>
              </a:rPr>
              <a:t>earnings</a:t>
            </a:r>
            <a:r>
              <a:rPr lang="es-ES" sz="3000" dirty="0">
                <a:solidFill>
                  <a:schemeClr val="tx1"/>
                </a:solidFill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4" name="Marcador de número de diapositiva 3" hidden="1">
            <a:extLst>
              <a:ext uri="{FF2B5EF4-FFF2-40B4-BE49-F238E27FC236}">
                <a16:creationId xmlns:a16="http://schemas.microsoft.com/office/drawing/2014/main" id="{192D9B22-CA63-4CDB-8957-40947F45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698C1723-6BE3-4292-90F2-43C7A22F5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 bwMode="white">
          <a:xfrm>
            <a:off x="2407627" y="1184031"/>
            <a:ext cx="7376746" cy="4149970"/>
            <a:chOff x="2989385" y="1679331"/>
            <a:chExt cx="7376746" cy="2681654"/>
          </a:xfrm>
        </p:grpSpPr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EFF9A4E4-33FF-4BA5-9A1C-6E8B73621BEB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737674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9168D7F-9049-4135-9731-02DB8D3CD4C9}"/>
                </a:ext>
              </a:extLst>
            </p:cNvPr>
            <p:cNvCxnSpPr/>
            <p:nvPr/>
          </p:nvCxnSpPr>
          <p:spPr bwMode="white">
            <a:xfrm>
              <a:off x="10366130" y="1688123"/>
              <a:ext cx="0" cy="267286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0A19D412-8FFA-4958-A76C-EB9E1F690AD9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0" cy="26748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E85B0E36-8696-452F-958E-984FBF104D99}"/>
                </a:ext>
              </a:extLst>
            </p:cNvPr>
            <p:cNvCxnSpPr/>
            <p:nvPr/>
          </p:nvCxnSpPr>
          <p:spPr bwMode="white">
            <a:xfrm>
              <a:off x="2989385" y="4354131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D3F49821-5888-450B-ABA1-D4D7B73EC2AB}"/>
                </a:ext>
              </a:extLst>
            </p:cNvPr>
            <p:cNvCxnSpPr/>
            <p:nvPr/>
          </p:nvCxnSpPr>
          <p:spPr bwMode="white">
            <a:xfrm>
              <a:off x="8625254" y="4360985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ubtítulo 2">
            <a:extLst>
              <a:ext uri="{FF2B5EF4-FFF2-40B4-BE49-F238E27FC236}">
                <a16:creationId xmlns:a16="http://schemas.microsoft.com/office/drawing/2014/main" id="{B33C409B-9004-AA71-7E39-D280219B477E}"/>
              </a:ext>
            </a:extLst>
          </p:cNvPr>
          <p:cNvSpPr txBox="1">
            <a:spLocks/>
          </p:cNvSpPr>
          <p:nvPr/>
        </p:nvSpPr>
        <p:spPr>
          <a:xfrm>
            <a:off x="4983061" y="6386899"/>
            <a:ext cx="7659148" cy="378150"/>
          </a:xfrm>
          <a:prstGeom prst="rect">
            <a:avLst/>
          </a:prstGeom>
        </p:spPr>
        <p:txBody>
          <a:bodyPr vert="horz" lIns="457200" tIns="45720" rIns="45720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600" dirty="0">
                <a:solidFill>
                  <a:schemeClr val="tx1"/>
                </a:solidFill>
                <a:cs typeface="Segoe UI" panose="020B0502040204020203" pitchFamily="34" charset="0"/>
              </a:rPr>
              <a:t>Rodrigo Castillo, </a:t>
            </a:r>
            <a:r>
              <a:rPr lang="es-ES" sz="1600" dirty="0" err="1">
                <a:solidFill>
                  <a:schemeClr val="tx1"/>
                </a:solidFill>
                <a:cs typeface="Segoe UI" panose="020B0502040204020203" pitchFamily="34" charset="0"/>
              </a:rPr>
              <a:t>Hendrik</a:t>
            </a:r>
            <a:r>
              <a:rPr lang="es-ES" sz="16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cs typeface="Segoe UI" panose="020B0502040204020203" pitchFamily="34" charset="0"/>
              </a:rPr>
              <a:t>Hilderda</a:t>
            </a:r>
            <a:r>
              <a:rPr lang="es-ES" sz="1600" dirty="0">
                <a:solidFill>
                  <a:schemeClr val="tx1"/>
                </a:solidFill>
                <a:cs typeface="Segoe UI" panose="020B0502040204020203" pitchFamily="34" charset="0"/>
              </a:rPr>
              <a:t> ,Alexander koch, Antonio Ochotorena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583DC82E-160F-2D37-C829-4D563E2E7751}"/>
              </a:ext>
            </a:extLst>
          </p:cNvPr>
          <p:cNvSpPr txBox="1">
            <a:spLocks/>
          </p:cNvSpPr>
          <p:nvPr/>
        </p:nvSpPr>
        <p:spPr>
          <a:xfrm>
            <a:off x="717245" y="6197824"/>
            <a:ext cx="1690382" cy="378150"/>
          </a:xfrm>
          <a:prstGeom prst="rect">
            <a:avLst/>
          </a:prstGeom>
        </p:spPr>
        <p:txBody>
          <a:bodyPr vert="horz" lIns="457200" tIns="45720" rIns="45720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600" b="1" dirty="0" err="1">
                <a:solidFill>
                  <a:schemeClr val="tx1"/>
                </a:solidFill>
                <a:cs typeface="Segoe UI" panose="020B0502040204020203" pitchFamily="34" charset="0"/>
              </a:rPr>
              <a:t>Group</a:t>
            </a:r>
            <a:r>
              <a:rPr lang="es-ES" sz="1600" b="1" dirty="0">
                <a:solidFill>
                  <a:schemeClr val="tx1"/>
                </a:solidFill>
                <a:cs typeface="Segoe UI" panose="020B0502040204020203" pitchFamily="34" charset="0"/>
              </a:rPr>
              <a:t> 7</a:t>
            </a:r>
          </a:p>
        </p:txBody>
      </p:sp>
      <p:pic>
        <p:nvPicPr>
          <p:cNvPr id="15" name="Picture 14" descr="A white letter u and x on a black background&#10;&#10;Description automatically generated">
            <a:extLst>
              <a:ext uri="{FF2B5EF4-FFF2-40B4-BE49-F238E27FC236}">
                <a16:creationId xmlns:a16="http://schemas.microsoft.com/office/drawing/2014/main" id="{0BAC69AD-F055-1C79-D90C-D131268932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7" y="6028270"/>
            <a:ext cx="717258" cy="71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16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 rtlCol="0"/>
          <a:lstStyle/>
          <a:p>
            <a:pPr rtl="0"/>
            <a:r>
              <a:rPr lang="es-ES" dirty="0"/>
              <a:t>GRÁFICO DE LÍNEAS ANIMADAS 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715821" y="2739371"/>
            <a:ext cx="2219601" cy="732769"/>
          </a:xfrm>
          <a:prstGeom prst="rect">
            <a:avLst/>
          </a:prstGeom>
        </p:spPr>
        <p:txBody>
          <a:bodyPr wrap="square" lIns="179232" tIns="143385" rIns="179232" bIns="143385" rtlCol="0">
            <a:spAutoFit/>
          </a:bodyPr>
          <a:lstStyle/>
          <a:p>
            <a:pPr marL="0" lvl="1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3200" b="1" dirty="0">
                <a:solidFill>
                  <a:schemeClr val="bg1">
                    <a:lumMod val="50000"/>
                  </a:schemeClr>
                </a:solidFill>
              </a:rPr>
              <a:t>Una línea</a:t>
            </a:r>
          </a:p>
        </p:txBody>
      </p:sp>
      <p:graphicFrame>
        <p:nvGraphicFramePr>
          <p:cNvPr id="10" name="Gráfico 9" descr="Gráfico">
            <a:extLst>
              <a:ext uri="{FF2B5EF4-FFF2-40B4-BE49-F238E27FC236}">
                <a16:creationId xmlns:a16="http://schemas.microsoft.com/office/drawing/2014/main" id="{18457AB7-75D4-46A0-A783-C2FFD90E1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7621182"/>
              </p:ext>
            </p:extLst>
          </p:nvPr>
        </p:nvGraphicFramePr>
        <p:xfrm>
          <a:off x="351869" y="1267180"/>
          <a:ext cx="4700355" cy="463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CA8C938B-AB04-4FC2-BFBD-2832AA9A4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808652"/>
              </p:ext>
            </p:extLst>
          </p:nvPr>
        </p:nvGraphicFramePr>
        <p:xfrm>
          <a:off x="7019925" y="1267180"/>
          <a:ext cx="5058673" cy="52977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58673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20131">
                <a:tc>
                  <a:txBody>
                    <a:bodyPr/>
                    <a:lstStyle/>
                    <a:p>
                      <a:pPr rtl="0"/>
                      <a:r>
                        <a:rPr lang="es" sz="1600">
                          <a:solidFill>
                            <a:schemeClr val="bg1"/>
                          </a:solidFill>
                        </a:rPr>
                        <a:t>Estos son gráficos de Excel con datos.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88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Para cambiar los valores del gráfico, haga clic con el botón derecho en el gráfico y seleccione </a:t>
                      </a:r>
                      <a:r>
                        <a:rPr lang="e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Editar datos. </a:t>
                      </a:r>
                      <a:r>
                        <a:rPr lang="e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Cambie los números de la </a:t>
                      </a:r>
                      <a:r>
                        <a:rPr lang="e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columna B2</a:t>
                      </a:r>
                      <a:r>
                        <a:rPr lang="es" sz="1200" b="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…,</a:t>
                      </a:r>
                      <a:r>
                        <a:rPr lang="e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</a:t>
                      </a:r>
                      <a:r>
                        <a:rPr lang="e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haga clic fuera de </a:t>
                      </a:r>
                      <a:r>
                        <a:rPr lang="es" sz="1200" b="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B2…, C2… o D2… </a:t>
                      </a:r>
                      <a:r>
                        <a:rPr lang="e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 cierre.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Las etiquetas de título y 88 % son cuadros de texto editables que se sitúan en la parte superior </a:t>
                      </a:r>
                      <a:b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</a:br>
                      <a:r>
                        <a:rPr lang="e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del gráfico.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403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Puede hacer doble clic en la parte de los elementos que desea cambiar y, a continuación, hacer clic con el botón derecho para ver las opciones de edición.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200" b="1" spc="30">
                          <a:solidFill>
                            <a:schemeClr val="accent2"/>
                          </a:solidFill>
                        </a:rPr>
                        <a:t>Elementos de gráfico de barras de líneas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200" spc="3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Líneas animadas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200" spc="3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Etiquetas de datos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20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200" b="1" spc="3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TRUCO ESPECTACULAR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Para cambiar el color de los números o de la línea, haga doble clic para seleccionarla. Use las herramientas de fuente de la cinta </a:t>
                      </a:r>
                      <a:r>
                        <a:rPr lang="e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pestaña Inicio</a:t>
                      </a:r>
                      <a:r>
                        <a:rPr lang="e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para hacer los cambios.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Las categorías están ocultas en este gráfico. Cree cuadros de texto que se superpongan como etiquetas en la parte superior del gráfico. 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pic>
        <p:nvPicPr>
          <p:cNvPr id="12" name="Imagen 11" descr="Captura de pantalla del programa">
            <a:extLst>
              <a:ext uri="{FF2B5EF4-FFF2-40B4-BE49-F238E27FC236}">
                <a16:creationId xmlns:a16="http://schemas.microsoft.com/office/drawing/2014/main" id="{C1FA98F1-4B53-4ABB-A84C-27F3ACE2C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1185" y="2301432"/>
            <a:ext cx="1109663" cy="952077"/>
          </a:xfrm>
          <a:prstGeom prst="rect">
            <a:avLst/>
          </a:prstGeom>
        </p:spPr>
      </p:pic>
      <p:sp>
        <p:nvSpPr>
          <p:cNvPr id="9" name="Marcador de número de diapositiva 2"/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5AE1514C-5E56-4738-A1FF-4B1CFD2A3E36}" type="slidenum">
              <a:rPr lang="es-ES" sz="1100" smtClean="0">
                <a:solidFill>
                  <a:schemeClr val="tx2"/>
                </a:solidFill>
              </a:rPr>
              <a:pPr algn="r" rtl="0"/>
              <a:t>10</a:t>
            </a:fld>
            <a:endParaRPr lang="es-E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1032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Chart bld="series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73C6B-93EC-4463-BC2E-F686669B02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  <a:alpha val="85000"/>
            </a:schemeClr>
          </a:solidFill>
        </p:spPr>
        <p:txBody>
          <a:bodyPr rtlCol="0"/>
          <a:lstStyle/>
          <a:p>
            <a:pPr rtl="0"/>
            <a:r>
              <a:rPr lang="es-ES" sz="2000">
                <a:solidFill>
                  <a:schemeClr val="accent3">
                    <a:lumMod val="75000"/>
                  </a:schemeClr>
                </a:solidFill>
              </a:rPr>
              <a:t>INICIO RÁPIDO</a:t>
            </a:r>
            <a:r>
              <a:rPr lang="es-ES" sz="200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s-ES" sz="2000"/>
              <a:t> GUÍA DE MARCADORES VISUALES DE ELEMENTOS DE GRÁFICO</a:t>
            </a: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DB93FEBE-7D2D-41D1-8883-EAC0E122C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02131" y="1379523"/>
            <a:ext cx="6037729" cy="5268950"/>
            <a:chOff x="363071" y="1226281"/>
            <a:chExt cx="6037729" cy="5268950"/>
          </a:xfrm>
        </p:grpSpPr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6B8F8B4E-D740-44F9-928F-897B9669836F}"/>
                </a:ext>
              </a:extLst>
            </p:cNvPr>
            <p:cNvSpPr/>
            <p:nvPr/>
          </p:nvSpPr>
          <p:spPr>
            <a:xfrm>
              <a:off x="392373" y="5925643"/>
              <a:ext cx="5984543" cy="55163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92084971-9C2C-40E3-B3C5-A311A5C35E83}"/>
                </a:ext>
              </a:extLst>
            </p:cNvPr>
            <p:cNvGrpSpPr/>
            <p:nvPr/>
          </p:nvGrpSpPr>
          <p:grpSpPr>
            <a:xfrm>
              <a:off x="446213" y="1474878"/>
              <a:ext cx="5790129" cy="4450766"/>
              <a:chOff x="2657518" y="1191411"/>
              <a:chExt cx="6348370" cy="4879877"/>
            </a:xfrm>
          </p:grpSpPr>
          <p:pic>
            <p:nvPicPr>
              <p:cNvPr id="3" name="Imagen 2" descr="Gráfico">
                <a:extLst>
                  <a:ext uri="{FF2B5EF4-FFF2-40B4-BE49-F238E27FC236}">
                    <a16:creationId xmlns:a16="http://schemas.microsoft.com/office/drawing/2014/main" id="{A1F299CF-C906-46AB-9AAE-206B08933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186114" y="1191411"/>
                <a:ext cx="5633625" cy="4879877"/>
              </a:xfrm>
              <a:prstGeom prst="rect">
                <a:avLst/>
              </a:prstGeom>
            </p:spPr>
          </p:pic>
          <p:sp>
            <p:nvSpPr>
              <p:cNvPr id="4" name="Cuadro de texto 3">
                <a:extLst>
                  <a:ext uri="{FF2B5EF4-FFF2-40B4-BE49-F238E27FC236}">
                    <a16:creationId xmlns:a16="http://schemas.microsoft.com/office/drawing/2014/main" id="{38C81444-FCD0-4439-8B1C-61E36EA6FC42}"/>
                  </a:ext>
                </a:extLst>
              </p:cNvPr>
              <p:cNvSpPr txBox="1"/>
              <p:nvPr/>
            </p:nvSpPr>
            <p:spPr>
              <a:xfrm>
                <a:off x="5640534" y="3840939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 rtl="0"/>
                <a:r>
                  <a:rPr lang="es-ES" sz="900" spc="3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Categoría 3</a:t>
                </a:r>
              </a:p>
            </p:txBody>
          </p:sp>
          <p:sp>
            <p:nvSpPr>
              <p:cNvPr id="5" name="Cuadro de texto 4">
                <a:extLst>
                  <a:ext uri="{FF2B5EF4-FFF2-40B4-BE49-F238E27FC236}">
                    <a16:creationId xmlns:a16="http://schemas.microsoft.com/office/drawing/2014/main" id="{0AA82B50-45B0-4FBA-A085-2FA13EE6B263}"/>
                  </a:ext>
                </a:extLst>
              </p:cNvPr>
              <p:cNvSpPr txBox="1"/>
              <p:nvPr/>
            </p:nvSpPr>
            <p:spPr>
              <a:xfrm>
                <a:off x="2667962" y="3259648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 rtl="0"/>
                <a:r>
                  <a:rPr lang="es-ES" sz="900" spc="3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 1</a:t>
                </a:r>
              </a:p>
            </p:txBody>
          </p:sp>
          <p:sp>
            <p:nvSpPr>
              <p:cNvPr id="6" name="Cuadro de texto 5">
                <a:extLst>
                  <a:ext uri="{FF2B5EF4-FFF2-40B4-BE49-F238E27FC236}">
                    <a16:creationId xmlns:a16="http://schemas.microsoft.com/office/drawing/2014/main" id="{5E66823D-717D-4667-A32E-EE4DB5BA494B}"/>
                  </a:ext>
                </a:extLst>
              </p:cNvPr>
              <p:cNvSpPr txBox="1"/>
              <p:nvPr/>
            </p:nvSpPr>
            <p:spPr>
              <a:xfrm>
                <a:off x="5070504" y="4122414"/>
                <a:ext cx="592086" cy="392885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 rtl="0">
                  <a:lnSpc>
                    <a:spcPct val="90000"/>
                  </a:lnSpc>
                </a:pPr>
                <a:r>
                  <a:rPr lang="es-ES" sz="800" spc="3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Negro</a:t>
                </a:r>
                <a:br>
                  <a:rPr lang="es-ES" sz="800" spc="3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</a:br>
                <a:r>
                  <a:rPr lang="es-ES" sz="800" spc="3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 1</a:t>
                </a:r>
              </a:p>
            </p:txBody>
          </p:sp>
          <p:sp>
            <p:nvSpPr>
              <p:cNvPr id="7" name="Cuadro de texto 6">
                <a:extLst>
                  <a:ext uri="{FF2B5EF4-FFF2-40B4-BE49-F238E27FC236}">
                    <a16:creationId xmlns:a16="http://schemas.microsoft.com/office/drawing/2014/main" id="{59E0EA9C-8425-4BA2-BB93-6D9060A52236}"/>
                  </a:ext>
                </a:extLst>
              </p:cNvPr>
              <p:cNvSpPr txBox="1"/>
              <p:nvPr/>
            </p:nvSpPr>
            <p:spPr>
              <a:xfrm>
                <a:off x="6943279" y="2992895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 rtl="0"/>
                <a:r>
                  <a:rPr lang="es-ES" sz="900" spc="3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Categoría 4</a:t>
                </a:r>
              </a:p>
            </p:txBody>
          </p:sp>
          <p:sp>
            <p:nvSpPr>
              <p:cNvPr id="8" name="Cuadro de texto 7">
                <a:extLst>
                  <a:ext uri="{FF2B5EF4-FFF2-40B4-BE49-F238E27FC236}">
                    <a16:creationId xmlns:a16="http://schemas.microsoft.com/office/drawing/2014/main" id="{79216203-4121-4FE8-9DFA-669981CE5976}"/>
                  </a:ext>
                </a:extLst>
              </p:cNvPr>
              <p:cNvSpPr txBox="1"/>
              <p:nvPr/>
            </p:nvSpPr>
            <p:spPr>
              <a:xfrm>
                <a:off x="8262049" y="3074527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 rtl="0"/>
                <a:r>
                  <a:rPr lang="es-ES" sz="900" spc="3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Categoría 5</a:t>
                </a:r>
              </a:p>
            </p:txBody>
          </p:sp>
          <p:sp>
            <p:nvSpPr>
              <p:cNvPr id="9" name="Cuadro de texto 8">
                <a:extLst>
                  <a:ext uri="{FF2B5EF4-FFF2-40B4-BE49-F238E27FC236}">
                    <a16:creationId xmlns:a16="http://schemas.microsoft.com/office/drawing/2014/main" id="{8186792B-9092-42B2-9243-6C57C9EB4D24}"/>
                  </a:ext>
                </a:extLst>
              </p:cNvPr>
              <p:cNvSpPr txBox="1"/>
              <p:nvPr/>
            </p:nvSpPr>
            <p:spPr>
              <a:xfrm>
                <a:off x="4535809" y="2684276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 rtl="0"/>
                <a:r>
                  <a:rPr lang="es-ES" sz="900" spc="3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Categoría 2</a:t>
                </a:r>
              </a:p>
            </p:txBody>
          </p:sp>
          <p:sp>
            <p:nvSpPr>
              <p:cNvPr id="10" name="Cuadro de texto 9">
                <a:extLst>
                  <a:ext uri="{FF2B5EF4-FFF2-40B4-BE49-F238E27FC236}">
                    <a16:creationId xmlns:a16="http://schemas.microsoft.com/office/drawing/2014/main" id="{C387B677-2524-4C0F-B858-648DC37F9EFD}"/>
                  </a:ext>
                </a:extLst>
              </p:cNvPr>
              <p:cNvSpPr txBox="1"/>
              <p:nvPr/>
            </p:nvSpPr>
            <p:spPr>
              <a:xfrm>
                <a:off x="3433168" y="2560870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 rtl="0"/>
                <a:r>
                  <a:rPr lang="es-ES" sz="900" spc="3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Categoría 1</a:t>
                </a:r>
              </a:p>
            </p:txBody>
          </p:sp>
          <p:sp>
            <p:nvSpPr>
              <p:cNvPr id="11" name="Cuadro de texto 10">
                <a:extLst>
                  <a:ext uri="{FF2B5EF4-FFF2-40B4-BE49-F238E27FC236}">
                    <a16:creationId xmlns:a16="http://schemas.microsoft.com/office/drawing/2014/main" id="{32FCB6E1-E817-4438-9290-EE4BA82ACD0C}"/>
                  </a:ext>
                </a:extLst>
              </p:cNvPr>
              <p:cNvSpPr txBox="1"/>
              <p:nvPr/>
            </p:nvSpPr>
            <p:spPr>
              <a:xfrm>
                <a:off x="2667962" y="2793795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 rtl="0"/>
                <a:r>
                  <a:rPr lang="es-ES" sz="900" spc="3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 2</a:t>
                </a:r>
              </a:p>
            </p:txBody>
          </p:sp>
          <p:sp>
            <p:nvSpPr>
              <p:cNvPr id="12" name="Cuadro de texto 11">
                <a:extLst>
                  <a:ext uri="{FF2B5EF4-FFF2-40B4-BE49-F238E27FC236}">
                    <a16:creationId xmlns:a16="http://schemas.microsoft.com/office/drawing/2014/main" id="{7182FB92-AFBF-4B31-AFA6-152CC6061424}"/>
                  </a:ext>
                </a:extLst>
              </p:cNvPr>
              <p:cNvSpPr txBox="1"/>
              <p:nvPr/>
            </p:nvSpPr>
            <p:spPr>
              <a:xfrm>
                <a:off x="2657518" y="3646342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 rtl="0"/>
                <a:r>
                  <a:rPr lang="es-ES" sz="900" spc="3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 3</a:t>
                </a:r>
              </a:p>
            </p:txBody>
          </p:sp>
          <p:sp>
            <p:nvSpPr>
              <p:cNvPr id="15" name="Cuadro de texto 14">
                <a:extLst>
                  <a:ext uri="{FF2B5EF4-FFF2-40B4-BE49-F238E27FC236}">
                    <a16:creationId xmlns:a16="http://schemas.microsoft.com/office/drawing/2014/main" id="{5945FD15-7144-4889-A382-B533CFFA9332}"/>
                  </a:ext>
                </a:extLst>
              </p:cNvPr>
              <p:cNvSpPr txBox="1"/>
              <p:nvPr/>
            </p:nvSpPr>
            <p:spPr>
              <a:xfrm>
                <a:off x="5700979" y="4122414"/>
                <a:ext cx="523885" cy="392885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 rtl="0">
                  <a:lnSpc>
                    <a:spcPct val="90000"/>
                  </a:lnSpc>
                </a:pPr>
                <a:r>
                  <a:rPr lang="es-ES" sz="800" spc="3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Verde</a:t>
                </a:r>
                <a:br>
                  <a:rPr lang="es-ES" sz="800" spc="3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</a:br>
                <a:r>
                  <a:rPr lang="es-ES" sz="800" spc="3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 1</a:t>
                </a:r>
              </a:p>
            </p:txBody>
          </p:sp>
          <p:sp>
            <p:nvSpPr>
              <p:cNvPr id="16" name="Cuadro de texto 15">
                <a:extLst>
                  <a:ext uri="{FF2B5EF4-FFF2-40B4-BE49-F238E27FC236}">
                    <a16:creationId xmlns:a16="http://schemas.microsoft.com/office/drawing/2014/main" id="{271830F7-2E3C-4678-991C-C8F4B7C921E9}"/>
                  </a:ext>
                </a:extLst>
              </p:cNvPr>
              <p:cNvSpPr txBox="1"/>
              <p:nvPr/>
            </p:nvSpPr>
            <p:spPr>
              <a:xfrm>
                <a:off x="6263289" y="4122413"/>
                <a:ext cx="523885" cy="392885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 rtl="0">
                  <a:lnSpc>
                    <a:spcPct val="90000"/>
                  </a:lnSpc>
                </a:pPr>
                <a:r>
                  <a:rPr lang="es-ES" sz="800" spc="3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Azul</a:t>
                </a:r>
                <a:br>
                  <a:rPr lang="es-ES" sz="800" spc="3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</a:br>
                <a:r>
                  <a:rPr lang="es-ES" sz="800" spc="3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 1</a:t>
                </a:r>
              </a:p>
            </p:txBody>
          </p:sp>
          <p:sp>
            <p:nvSpPr>
              <p:cNvPr id="17" name="Cuadro de texto 16">
                <a:extLst>
                  <a:ext uri="{FF2B5EF4-FFF2-40B4-BE49-F238E27FC236}">
                    <a16:creationId xmlns:a16="http://schemas.microsoft.com/office/drawing/2014/main" id="{59BBA554-91D2-49ED-BF3D-4BF5A6ED6D3D}"/>
                  </a:ext>
                </a:extLst>
              </p:cNvPr>
              <p:cNvSpPr txBox="1"/>
              <p:nvPr/>
            </p:nvSpPr>
            <p:spPr>
              <a:xfrm>
                <a:off x="3551265" y="4792162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 rtl="0"/>
                <a:r>
                  <a:rPr lang="es-ES" sz="900" spc="3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Categoría 1</a:t>
                </a:r>
              </a:p>
            </p:txBody>
          </p:sp>
        </p:grp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202D6F49-B4FE-40D3-A98A-733D9205FB6D}"/>
                </a:ext>
              </a:extLst>
            </p:cNvPr>
            <p:cNvSpPr/>
            <p:nvPr/>
          </p:nvSpPr>
          <p:spPr>
            <a:xfrm>
              <a:off x="363071" y="1226281"/>
              <a:ext cx="6037729" cy="5268950"/>
            </a:xfrm>
            <a:prstGeom prst="rect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38" name="Cuadro de texto 37">
            <a:extLst>
              <a:ext uri="{FF2B5EF4-FFF2-40B4-BE49-F238E27FC236}">
                <a16:creationId xmlns:a16="http://schemas.microsoft.com/office/drawing/2014/main" id="{C0BF2480-F360-40E1-8094-6FEB359D68D1}"/>
              </a:ext>
            </a:extLst>
          </p:cNvPr>
          <p:cNvSpPr txBox="1"/>
          <p:nvPr/>
        </p:nvSpPr>
        <p:spPr>
          <a:xfrm>
            <a:off x="3019849" y="688841"/>
            <a:ext cx="8124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spc="3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Indicaciones detalladas del texto para editar cada uno de estos gráficos en las diapositivas 6 y 7</a:t>
            </a:r>
          </a:p>
        </p:txBody>
      </p:sp>
      <p:grpSp>
        <p:nvGrpSpPr>
          <p:cNvPr id="34" name="Grupo 33" descr="Gráfico">
            <a:extLst>
              <a:ext uri="{FF2B5EF4-FFF2-40B4-BE49-F238E27FC236}">
                <a16:creationId xmlns:a16="http://schemas.microsoft.com/office/drawing/2014/main" id="{8A5EC497-4026-4336-AC6F-FE6A9AF29B31}"/>
              </a:ext>
            </a:extLst>
          </p:cNvPr>
          <p:cNvGrpSpPr/>
          <p:nvPr/>
        </p:nvGrpSpPr>
        <p:grpSpPr>
          <a:xfrm>
            <a:off x="6863294" y="1375577"/>
            <a:ext cx="4720812" cy="5268950"/>
            <a:chOff x="6441215" y="1373897"/>
            <a:chExt cx="4720812" cy="5268950"/>
          </a:xfrm>
        </p:grpSpPr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77219CCF-07A7-4132-A29B-B47CCAD5590A}"/>
                </a:ext>
              </a:extLst>
            </p:cNvPr>
            <p:cNvGrpSpPr/>
            <p:nvPr/>
          </p:nvGrpSpPr>
          <p:grpSpPr>
            <a:xfrm>
              <a:off x="6461672" y="1860506"/>
              <a:ext cx="4700355" cy="4633660"/>
              <a:chOff x="351869" y="1267180"/>
              <a:chExt cx="4700355" cy="4633660"/>
            </a:xfrm>
          </p:grpSpPr>
          <p:graphicFrame>
            <p:nvGraphicFramePr>
              <p:cNvPr id="21" name="Gráfico 20">
                <a:extLst>
                  <a:ext uri="{FF2B5EF4-FFF2-40B4-BE49-F238E27FC236}">
                    <a16:creationId xmlns:a16="http://schemas.microsoft.com/office/drawing/2014/main" id="{731452FE-2437-4DB5-8BC6-97316656BB2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67810469"/>
                  </p:ext>
                </p:extLst>
              </p:nvPr>
            </p:nvGraphicFramePr>
            <p:xfrm>
              <a:off x="351869" y="1267180"/>
              <a:ext cx="4700355" cy="46336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22" name="Cuadro de texto 21">
                <a:extLst>
                  <a:ext uri="{FF2B5EF4-FFF2-40B4-BE49-F238E27FC236}">
                    <a16:creationId xmlns:a16="http://schemas.microsoft.com/office/drawing/2014/main" id="{C37CBF02-B077-46B0-BA13-D962F4288A34}"/>
                  </a:ext>
                </a:extLst>
              </p:cNvPr>
              <p:cNvSpPr txBox="1"/>
              <p:nvPr/>
            </p:nvSpPr>
            <p:spPr>
              <a:xfrm>
                <a:off x="483494" y="5175685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 rtl="0"/>
                <a:r>
                  <a:rPr lang="es-ES" sz="900" spc="3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Categoría 1</a:t>
                </a:r>
              </a:p>
            </p:txBody>
          </p:sp>
          <p:sp>
            <p:nvSpPr>
              <p:cNvPr id="23" name="Cuadro de texto 22">
                <a:extLst>
                  <a:ext uri="{FF2B5EF4-FFF2-40B4-BE49-F238E27FC236}">
                    <a16:creationId xmlns:a16="http://schemas.microsoft.com/office/drawing/2014/main" id="{091D5E74-2840-426E-BD11-43B137664205}"/>
                  </a:ext>
                </a:extLst>
              </p:cNvPr>
              <p:cNvSpPr txBox="1"/>
              <p:nvPr/>
            </p:nvSpPr>
            <p:spPr>
              <a:xfrm>
                <a:off x="1334264" y="4927393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 rtl="0"/>
                <a:r>
                  <a:rPr lang="es-ES" sz="900" spc="3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Categoría 2</a:t>
                </a:r>
              </a:p>
            </p:txBody>
          </p:sp>
          <p:sp>
            <p:nvSpPr>
              <p:cNvPr id="24" name="Cuadro de texto 23">
                <a:extLst>
                  <a:ext uri="{FF2B5EF4-FFF2-40B4-BE49-F238E27FC236}">
                    <a16:creationId xmlns:a16="http://schemas.microsoft.com/office/drawing/2014/main" id="{B3BE1221-34A0-4196-9030-7DDCBBD9B35C}"/>
                  </a:ext>
                </a:extLst>
              </p:cNvPr>
              <p:cNvSpPr txBox="1"/>
              <p:nvPr/>
            </p:nvSpPr>
            <p:spPr>
              <a:xfrm>
                <a:off x="2231924" y="4382244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 rtl="0"/>
                <a:r>
                  <a:rPr lang="es-ES" sz="900" spc="3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Categoría 3</a:t>
                </a:r>
              </a:p>
            </p:txBody>
          </p:sp>
          <p:sp>
            <p:nvSpPr>
              <p:cNvPr id="25" name="Cuadro de texto 24">
                <a:extLst>
                  <a:ext uri="{FF2B5EF4-FFF2-40B4-BE49-F238E27FC236}">
                    <a16:creationId xmlns:a16="http://schemas.microsoft.com/office/drawing/2014/main" id="{7B3C1C22-3F13-4B10-A237-4DD6D01C4B41}"/>
                  </a:ext>
                </a:extLst>
              </p:cNvPr>
              <p:cNvSpPr txBox="1"/>
              <p:nvPr/>
            </p:nvSpPr>
            <p:spPr>
              <a:xfrm>
                <a:off x="3117489" y="3773861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 rtl="0"/>
                <a:r>
                  <a:rPr lang="es-ES" sz="900" spc="3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Categoría 4</a:t>
                </a:r>
              </a:p>
            </p:txBody>
          </p:sp>
          <p:sp>
            <p:nvSpPr>
              <p:cNvPr id="26" name="Cuadro de texto 25">
                <a:extLst>
                  <a:ext uri="{FF2B5EF4-FFF2-40B4-BE49-F238E27FC236}">
                    <a16:creationId xmlns:a16="http://schemas.microsoft.com/office/drawing/2014/main" id="{E5F2EEDC-76F1-4682-B760-97887F53C7FA}"/>
                  </a:ext>
                </a:extLst>
              </p:cNvPr>
              <p:cNvSpPr txBox="1"/>
              <p:nvPr/>
            </p:nvSpPr>
            <p:spPr>
              <a:xfrm>
                <a:off x="4159454" y="1613173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 rtl="0"/>
                <a:r>
                  <a:rPr lang="es-ES" sz="900" spc="3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Categoría 5</a:t>
                </a:r>
              </a:p>
            </p:txBody>
          </p:sp>
          <p:sp>
            <p:nvSpPr>
              <p:cNvPr id="27" name="Cuadro de texto 26">
                <a:extLst>
                  <a:ext uri="{FF2B5EF4-FFF2-40B4-BE49-F238E27FC236}">
                    <a16:creationId xmlns:a16="http://schemas.microsoft.com/office/drawing/2014/main" id="{B6832903-DEDA-4B9D-8FEE-45130575331F}"/>
                  </a:ext>
                </a:extLst>
              </p:cNvPr>
              <p:cNvSpPr txBox="1"/>
              <p:nvPr/>
            </p:nvSpPr>
            <p:spPr>
              <a:xfrm>
                <a:off x="4159455" y="2657737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 rtl="0"/>
                <a:r>
                  <a:rPr lang="es-ES" sz="900" spc="3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 1</a:t>
                </a:r>
              </a:p>
            </p:txBody>
          </p:sp>
          <p:sp>
            <p:nvSpPr>
              <p:cNvPr id="28" name="Cuadro de texto 27">
                <a:extLst>
                  <a:ext uri="{FF2B5EF4-FFF2-40B4-BE49-F238E27FC236}">
                    <a16:creationId xmlns:a16="http://schemas.microsoft.com/office/drawing/2014/main" id="{DF6C4DB5-D64B-4C1F-8D8A-6CB0C9435BA5}"/>
                  </a:ext>
                </a:extLst>
              </p:cNvPr>
              <p:cNvSpPr txBox="1"/>
              <p:nvPr/>
            </p:nvSpPr>
            <p:spPr>
              <a:xfrm>
                <a:off x="3117489" y="4464282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 rtl="0"/>
                <a:r>
                  <a:rPr lang="es-ES" sz="900" spc="3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 1</a:t>
                </a:r>
              </a:p>
            </p:txBody>
          </p:sp>
          <p:sp>
            <p:nvSpPr>
              <p:cNvPr id="29" name="Cuadro de texto 28">
                <a:extLst>
                  <a:ext uri="{FF2B5EF4-FFF2-40B4-BE49-F238E27FC236}">
                    <a16:creationId xmlns:a16="http://schemas.microsoft.com/office/drawing/2014/main" id="{06E07FD7-2FF0-474A-A13A-9C0C93FEC8AD}"/>
                  </a:ext>
                </a:extLst>
              </p:cNvPr>
              <p:cNvSpPr txBox="1"/>
              <p:nvPr/>
            </p:nvSpPr>
            <p:spPr>
              <a:xfrm>
                <a:off x="2267983" y="5094051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 rtl="0"/>
                <a:r>
                  <a:rPr lang="es-ES" sz="900" spc="3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 1</a:t>
                </a:r>
              </a:p>
            </p:txBody>
          </p:sp>
          <p:sp>
            <p:nvSpPr>
              <p:cNvPr id="30" name="Cuadro de texto 29">
                <a:extLst>
                  <a:ext uri="{FF2B5EF4-FFF2-40B4-BE49-F238E27FC236}">
                    <a16:creationId xmlns:a16="http://schemas.microsoft.com/office/drawing/2014/main" id="{D62677DE-B2E5-401E-8036-6D02FE7ACF46}"/>
                  </a:ext>
                </a:extLst>
              </p:cNvPr>
              <p:cNvSpPr txBox="1"/>
              <p:nvPr/>
            </p:nvSpPr>
            <p:spPr>
              <a:xfrm>
                <a:off x="1334264" y="5631985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 rtl="0"/>
                <a:r>
                  <a:rPr lang="es-ES" sz="900" spc="3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 1</a:t>
                </a:r>
              </a:p>
            </p:txBody>
          </p:sp>
          <p:sp>
            <p:nvSpPr>
              <p:cNvPr id="31" name="Cuadro de texto 30">
                <a:extLst>
                  <a:ext uri="{FF2B5EF4-FFF2-40B4-BE49-F238E27FC236}">
                    <a16:creationId xmlns:a16="http://schemas.microsoft.com/office/drawing/2014/main" id="{AEDACA89-AEC2-44AF-9781-F59E8AFB170C}"/>
                  </a:ext>
                </a:extLst>
              </p:cNvPr>
              <p:cNvSpPr txBox="1"/>
              <p:nvPr/>
            </p:nvSpPr>
            <p:spPr>
              <a:xfrm>
                <a:off x="483494" y="5713618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 rtl="0"/>
                <a:r>
                  <a:rPr lang="es-ES" sz="900" spc="3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 1</a:t>
                </a:r>
              </a:p>
            </p:txBody>
          </p:sp>
        </p:grpSp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ECA02D28-3267-4C17-978C-5AF7B275E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87484" y="2239767"/>
              <a:ext cx="1845805" cy="1583678"/>
            </a:xfrm>
            <a:prstGeom prst="rect">
              <a:avLst/>
            </a:prstGeom>
          </p:spPr>
        </p:pic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A201F15B-6A1F-49A0-B8EB-5AC7A668706D}"/>
                </a:ext>
              </a:extLst>
            </p:cNvPr>
            <p:cNvSpPr/>
            <p:nvPr/>
          </p:nvSpPr>
          <p:spPr>
            <a:xfrm>
              <a:off x="6441215" y="1373897"/>
              <a:ext cx="4720812" cy="5268950"/>
            </a:xfrm>
            <a:prstGeom prst="rect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39" name="Marcador de número de diapositiva 2">
            <a:extLst>
              <a:ext uri="{FF2B5EF4-FFF2-40B4-BE49-F238E27FC236}">
                <a16:creationId xmlns:a16="http://schemas.microsoft.com/office/drawing/2014/main" id="{DDF7885F-512D-4936-A52A-20597039AC0B}"/>
              </a:ext>
            </a:extLst>
          </p:cNvPr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5AE1514C-5E56-4738-A1FF-4B1CFD2A3E36}" type="slidenum">
              <a:rPr lang="es-ES" sz="1100" smtClean="0">
                <a:solidFill>
                  <a:schemeClr val="tx2"/>
                </a:solidFill>
              </a:rPr>
              <a:pPr algn="r" rtl="0"/>
              <a:t>11</a:t>
            </a:fld>
            <a:endParaRPr lang="es-E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225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6778ACC-8025-47A4-A4BC-A51EA3B62F1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 rtl="0"/>
            <a:r>
              <a:rPr lang="es-ES" dirty="0"/>
              <a:t>Diapositiva final</a:t>
            </a:r>
          </a:p>
        </p:txBody>
      </p:sp>
      <p:sp>
        <p:nvSpPr>
          <p:cNvPr id="2" name="Cuadro de texto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209214" y="2393551"/>
            <a:ext cx="370002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000" b="1" i="0" u="none" strike="noStrike" kern="1200" cap="none" spc="-20" normalizeH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MUESTRARIO DE GRÁFICOS INTELIGENTES</a:t>
            </a:r>
          </a:p>
        </p:txBody>
      </p:sp>
      <p:sp>
        <p:nvSpPr>
          <p:cNvPr id="32" name="Cuadro de texto 31">
            <a:hlinkClick r:id="rId3"/>
            <a:extLst>
              <a:ext uri="{FF2B5EF4-FFF2-40B4-BE49-F238E27FC236}">
                <a16:creationId xmlns:a16="http://schemas.microsoft.com/office/drawing/2014/main" id="{99A55A7B-4454-4118-9F77-E5D037F50583}"/>
              </a:ext>
            </a:extLst>
          </p:cNvPr>
          <p:cNvSpPr txBox="1"/>
          <p:nvPr/>
        </p:nvSpPr>
        <p:spPr>
          <a:xfrm>
            <a:off x="329642" y="4267687"/>
            <a:ext cx="3165352" cy="329343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b="0" i="0" u="none" strike="noStrike" kern="0" cap="none" spc="0" normalizeH="0" dirty="0">
                <a:ln>
                  <a:noFill/>
                </a:ln>
                <a:effectLst/>
                <a:uLnTx/>
                <a:uFillTx/>
              </a:rPr>
              <a:t>Neal Creative  | haga clic y obtenga</a:t>
            </a:r>
            <a:r>
              <a:rPr lang="es-ES" sz="1000" b="1" i="0" u="none" strike="noStrike" kern="0" cap="none" spc="0" normalizeH="0" dirty="0">
                <a:ln>
                  <a:noFill/>
                </a:ln>
                <a:effectLst/>
                <a:uLnTx/>
                <a:uFillTx/>
              </a:rPr>
              <a:t> más información</a:t>
            </a:r>
          </a:p>
        </p:txBody>
      </p:sp>
      <p:grpSp>
        <p:nvGrpSpPr>
          <p:cNvPr id="23" name="Grupo 22" descr="Gráfico con descripción de lo que muestra el gráfico y un icono">
            <a:extLst>
              <a:ext uri="{FF2B5EF4-FFF2-40B4-BE49-F238E27FC236}">
                <a16:creationId xmlns:a16="http://schemas.microsoft.com/office/drawing/2014/main" id="{3964A244-53CA-4405-89C9-CE1B3E1869A3}"/>
              </a:ext>
            </a:extLst>
          </p:cNvPr>
          <p:cNvGrpSpPr/>
          <p:nvPr/>
        </p:nvGrpSpPr>
        <p:grpSpPr>
          <a:xfrm>
            <a:off x="4520890" y="1398951"/>
            <a:ext cx="3465040" cy="1933909"/>
            <a:chOff x="11082537" y="-737221"/>
            <a:chExt cx="3465040" cy="1933909"/>
          </a:xfrm>
        </p:grpSpPr>
        <p:sp>
          <p:nvSpPr>
            <p:cNvPr id="5" name="Cuadro de texto 4">
              <a:extLst>
                <a:ext uri="{FF2B5EF4-FFF2-40B4-BE49-F238E27FC236}">
                  <a16:creationId xmlns:a16="http://schemas.microsoft.com/office/drawing/2014/main" id="{DA61607C-0E63-4B28-8C17-EF19EF25D97C}"/>
                </a:ext>
              </a:extLst>
            </p:cNvPr>
            <p:cNvSpPr txBox="1"/>
            <p:nvPr/>
          </p:nvSpPr>
          <p:spPr>
            <a:xfrm>
              <a:off x="11082537" y="-181543"/>
              <a:ext cx="3465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800" b="0" i="0" u="none" strike="noStrike" kern="1200" cap="none" spc="0" normalizeH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6,5 de cada 10 personas </a:t>
              </a:r>
              <a:br>
                <a:rPr kumimoji="0" lang="es-ES" sz="1800" b="0" i="0" u="none" strike="noStrike" kern="1200" cap="none" spc="0" normalizeH="0" baseline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lang="es-ES" sz="1800" b="0" i="0" u="none" strike="noStrike" kern="1200" cap="none" spc="0" normalizeH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recuerdan lo que ven...</a:t>
              </a: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CF4AAF39-8C05-4BC5-88C4-E453A1D67203}"/>
                </a:ext>
              </a:extLst>
            </p:cNvPr>
            <p:cNvGrpSpPr/>
            <p:nvPr/>
          </p:nvGrpSpPr>
          <p:grpSpPr>
            <a:xfrm>
              <a:off x="11136071" y="539391"/>
              <a:ext cx="3411506" cy="657297"/>
              <a:chOff x="4945154" y="2949891"/>
              <a:chExt cx="3411506" cy="657297"/>
            </a:xfrm>
          </p:grpSpPr>
          <p:sp>
            <p:nvSpPr>
              <p:cNvPr id="12" name="Forma libre: Forma 11">
                <a:extLst>
                  <a:ext uri="{FF2B5EF4-FFF2-40B4-BE49-F238E27FC236}">
                    <a16:creationId xmlns:a16="http://schemas.microsoft.com/office/drawing/2014/main" id="{2E77977D-69ED-4F20-8A8E-8B1DF51207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22336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50000">
                    <a:srgbClr val="6EAA2E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938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Forma libre: Forma 12">
                <a:extLst>
                  <a:ext uri="{FF2B5EF4-FFF2-40B4-BE49-F238E27FC236}">
                    <a16:creationId xmlns:a16="http://schemas.microsoft.com/office/drawing/2014/main" id="{FAE81D60-47C8-4610-B2CA-18E6229C28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37548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938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Forma libre: Forma 13">
                <a:extLst>
                  <a:ext uri="{FF2B5EF4-FFF2-40B4-BE49-F238E27FC236}">
                    <a16:creationId xmlns:a16="http://schemas.microsoft.com/office/drawing/2014/main" id="{94E3223A-47DE-42B2-A739-802366FD55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91351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938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" name="Forma libre: Forma 14">
                <a:extLst>
                  <a:ext uri="{FF2B5EF4-FFF2-40B4-BE49-F238E27FC236}">
                    <a16:creationId xmlns:a16="http://schemas.microsoft.com/office/drawing/2014/main" id="{D75681F0-337D-41C2-B056-20773EE338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45154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938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Forma libre: Forma 15">
                <a:extLst>
                  <a:ext uri="{FF2B5EF4-FFF2-40B4-BE49-F238E27FC236}">
                    <a16:creationId xmlns:a16="http://schemas.microsoft.com/office/drawing/2014/main" id="{6204F090-5263-46C9-9B59-2970237ED5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6139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938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Forma libre: Forma 16">
                <a:extLst>
                  <a:ext uri="{FF2B5EF4-FFF2-40B4-BE49-F238E27FC236}">
                    <a16:creationId xmlns:a16="http://schemas.microsoft.com/office/drawing/2014/main" id="{73B545BC-AF0A-4CA0-940C-444481BF73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9942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938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" name="Forma libre: Forma 17">
                <a:extLst>
                  <a:ext uri="{FF2B5EF4-FFF2-40B4-BE49-F238E27FC236}">
                    <a16:creationId xmlns:a16="http://schemas.microsoft.com/office/drawing/2014/main" id="{353E6F1E-638A-4845-BDDF-DA2AE54B5C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3745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938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Forma libre: Forma 18">
                <a:extLst>
                  <a:ext uri="{FF2B5EF4-FFF2-40B4-BE49-F238E27FC236}">
                    <a16:creationId xmlns:a16="http://schemas.microsoft.com/office/drawing/2014/main" id="{86B500E0-ACB8-4709-B0C1-FFA4B82CB2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60926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938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Forma libre: Forma 19">
                <a:extLst>
                  <a:ext uri="{FF2B5EF4-FFF2-40B4-BE49-F238E27FC236}">
                    <a16:creationId xmlns:a16="http://schemas.microsoft.com/office/drawing/2014/main" id="{F30AEE9D-6C1F-49DE-8F73-DCE9763289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4730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938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Forma libre: Forma 20">
                <a:extLst>
                  <a:ext uri="{FF2B5EF4-FFF2-40B4-BE49-F238E27FC236}">
                    <a16:creationId xmlns:a16="http://schemas.microsoft.com/office/drawing/2014/main" id="{DC1BF6FA-A1EF-448D-A712-46391CFC5C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68533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938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2" name="Forma libre 118">
              <a:extLst>
                <a:ext uri="{FF2B5EF4-FFF2-40B4-BE49-F238E27FC236}">
                  <a16:creationId xmlns:a16="http://schemas.microsoft.com/office/drawing/2014/main" id="{A93FE26E-9FA1-4A61-9A4D-73E0DF6C43A7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11134535" y="-737221"/>
              <a:ext cx="695465" cy="481075"/>
            </a:xfrm>
            <a:custGeom>
              <a:avLst/>
              <a:gdLst>
                <a:gd name="T0" fmla="*/ 40 w 80"/>
                <a:gd name="T1" fmla="*/ 0 h 56"/>
                <a:gd name="T2" fmla="*/ 0 w 80"/>
                <a:gd name="T3" fmla="*/ 28 h 56"/>
                <a:gd name="T4" fmla="*/ 40 w 80"/>
                <a:gd name="T5" fmla="*/ 56 h 56"/>
                <a:gd name="T6" fmla="*/ 80 w 80"/>
                <a:gd name="T7" fmla="*/ 28 h 56"/>
                <a:gd name="T8" fmla="*/ 40 w 80"/>
                <a:gd name="T9" fmla="*/ 0 h 56"/>
                <a:gd name="T10" fmla="*/ 40 w 80"/>
                <a:gd name="T11" fmla="*/ 48 h 56"/>
                <a:gd name="T12" fmla="*/ 20 w 80"/>
                <a:gd name="T13" fmla="*/ 28 h 56"/>
                <a:gd name="T14" fmla="*/ 40 w 80"/>
                <a:gd name="T15" fmla="*/ 8 h 56"/>
                <a:gd name="T16" fmla="*/ 60 w 80"/>
                <a:gd name="T17" fmla="*/ 28 h 56"/>
                <a:gd name="T18" fmla="*/ 40 w 80"/>
                <a:gd name="T19" fmla="*/ 48 h 56"/>
                <a:gd name="T20" fmla="*/ 52 w 80"/>
                <a:gd name="T21" fmla="*/ 28 h 56"/>
                <a:gd name="T22" fmla="*/ 40 w 80"/>
                <a:gd name="T23" fmla="*/ 40 h 56"/>
                <a:gd name="T24" fmla="*/ 28 w 80"/>
                <a:gd name="T25" fmla="*/ 28 h 56"/>
                <a:gd name="T26" fmla="*/ 40 w 80"/>
                <a:gd name="T27" fmla="*/ 16 h 56"/>
                <a:gd name="T28" fmla="*/ 52 w 80"/>
                <a:gd name="T2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56">
                  <a:moveTo>
                    <a:pt x="40" y="0"/>
                  </a:moveTo>
                  <a:cubicBezTo>
                    <a:pt x="15" y="0"/>
                    <a:pt x="0" y="28"/>
                    <a:pt x="0" y="28"/>
                  </a:cubicBezTo>
                  <a:cubicBezTo>
                    <a:pt x="0" y="28"/>
                    <a:pt x="15" y="56"/>
                    <a:pt x="40" y="56"/>
                  </a:cubicBezTo>
                  <a:cubicBezTo>
                    <a:pt x="65" y="56"/>
                    <a:pt x="80" y="28"/>
                    <a:pt x="80" y="28"/>
                  </a:cubicBezTo>
                  <a:cubicBezTo>
                    <a:pt x="80" y="28"/>
                    <a:pt x="65" y="0"/>
                    <a:pt x="40" y="0"/>
                  </a:cubicBezTo>
                  <a:close/>
                  <a:moveTo>
                    <a:pt x="40" y="48"/>
                  </a:moveTo>
                  <a:cubicBezTo>
                    <a:pt x="29" y="48"/>
                    <a:pt x="20" y="39"/>
                    <a:pt x="20" y="28"/>
                  </a:cubicBezTo>
                  <a:cubicBezTo>
                    <a:pt x="20" y="17"/>
                    <a:pt x="29" y="8"/>
                    <a:pt x="40" y="8"/>
                  </a:cubicBezTo>
                  <a:cubicBezTo>
                    <a:pt x="51" y="8"/>
                    <a:pt x="60" y="17"/>
                    <a:pt x="60" y="28"/>
                  </a:cubicBezTo>
                  <a:cubicBezTo>
                    <a:pt x="60" y="39"/>
                    <a:pt x="51" y="48"/>
                    <a:pt x="40" y="48"/>
                  </a:cubicBezTo>
                  <a:close/>
                  <a:moveTo>
                    <a:pt x="52" y="28"/>
                  </a:moveTo>
                  <a:cubicBezTo>
                    <a:pt x="52" y="35"/>
                    <a:pt x="46" y="40"/>
                    <a:pt x="40" y="40"/>
                  </a:cubicBezTo>
                  <a:cubicBezTo>
                    <a:pt x="33" y="40"/>
                    <a:pt x="28" y="35"/>
                    <a:pt x="28" y="28"/>
                  </a:cubicBezTo>
                  <a:cubicBezTo>
                    <a:pt x="28" y="22"/>
                    <a:pt x="33" y="16"/>
                    <a:pt x="40" y="16"/>
                  </a:cubicBezTo>
                  <a:cubicBezTo>
                    <a:pt x="46" y="16"/>
                    <a:pt x="52" y="22"/>
                    <a:pt x="52" y="2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3278" tIns="46639" rIns="93278" bIns="4663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4" name="Gráfico 7" descr="Gráfico">
            <a:extLst>
              <a:ext uri="{FF2B5EF4-FFF2-40B4-BE49-F238E27FC236}">
                <a16:creationId xmlns:a16="http://schemas.microsoft.com/office/drawing/2014/main" id="{C8293D37-DF56-4D54-93BF-8255219D9D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0380672"/>
              </p:ext>
            </p:extLst>
          </p:nvPr>
        </p:nvGraphicFramePr>
        <p:xfrm>
          <a:off x="3494994" y="3535743"/>
          <a:ext cx="4343069" cy="2310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1" name="Grupo 40" descr="Formas superpuestas">
            <a:extLst>
              <a:ext uri="{FF2B5EF4-FFF2-40B4-BE49-F238E27FC236}">
                <a16:creationId xmlns:a16="http://schemas.microsoft.com/office/drawing/2014/main" id="{001C7E4D-2480-4696-A174-F1C70D084AA6}"/>
              </a:ext>
            </a:extLst>
          </p:cNvPr>
          <p:cNvGrpSpPr/>
          <p:nvPr/>
        </p:nvGrpSpPr>
        <p:grpSpPr>
          <a:xfrm>
            <a:off x="9289345" y="2581280"/>
            <a:ext cx="1591667" cy="477677"/>
            <a:chOff x="9191757" y="2765372"/>
            <a:chExt cx="1592049" cy="477677"/>
          </a:xfrm>
        </p:grpSpPr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CBF65B2F-436B-461B-AD88-E58C7335CE79}"/>
                </a:ext>
              </a:extLst>
            </p:cNvPr>
            <p:cNvSpPr/>
            <p:nvPr/>
          </p:nvSpPr>
          <p:spPr>
            <a:xfrm>
              <a:off x="9191757" y="2765372"/>
              <a:ext cx="364601" cy="387189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effectLst/>
          </p:spPr>
          <p:txBody>
            <a:bodyPr lIns="0" tIns="0" rIns="0" bIns="0" rtlCol="0"/>
            <a:lstStyle/>
            <a:p>
              <a:pPr defTabSz="932597" rtl="0">
                <a:defRPr/>
              </a:pPr>
              <a:endParaRPr lang="es-ES" sz="1836" kern="0" dirty="0">
                <a:solidFill>
                  <a:sysClr val="windowText" lastClr="000000"/>
                </a:solidFill>
                <a:latin typeface="Georgia"/>
              </a:endParaRPr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CE6641E9-A326-4BBA-9614-C7DAD3D88A1F}"/>
                </a:ext>
              </a:extLst>
            </p:cNvPr>
            <p:cNvSpPr/>
            <p:nvPr/>
          </p:nvSpPr>
          <p:spPr>
            <a:xfrm>
              <a:off x="9492746" y="2855860"/>
              <a:ext cx="1291060" cy="387189"/>
            </a:xfrm>
            <a:custGeom>
              <a:avLst/>
              <a:gdLst>
                <a:gd name="connsiteX0" fmla="*/ 0 w 1291060"/>
                <a:gd name="connsiteY0" fmla="*/ 0 h 387189"/>
                <a:gd name="connsiteX1" fmla="*/ 1291060 w 1291060"/>
                <a:gd name="connsiteY1" fmla="*/ 0 h 387189"/>
                <a:gd name="connsiteX2" fmla="*/ 1291060 w 1291060"/>
                <a:gd name="connsiteY2" fmla="*/ 146768 h 387189"/>
                <a:gd name="connsiteX3" fmla="*/ 1149960 w 1291060"/>
                <a:gd name="connsiteY3" fmla="*/ 387189 h 387189"/>
                <a:gd name="connsiteX4" fmla="*/ 0 w 1291060"/>
                <a:gd name="connsiteY4" fmla="*/ 387189 h 38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1060" h="387189">
                  <a:moveTo>
                    <a:pt x="0" y="0"/>
                  </a:moveTo>
                  <a:lnTo>
                    <a:pt x="1291060" y="0"/>
                  </a:lnTo>
                  <a:lnTo>
                    <a:pt x="1291060" y="146768"/>
                  </a:lnTo>
                  <a:lnTo>
                    <a:pt x="1149960" y="387189"/>
                  </a:lnTo>
                  <a:lnTo>
                    <a:pt x="0" y="38718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square" lIns="0" tIns="0" rIns="0" bIns="0" rtlCol="0">
              <a:noAutofit/>
            </a:bodyPr>
            <a:lstStyle/>
            <a:p>
              <a:pPr defTabSz="932597" rtl="0">
                <a:defRPr/>
              </a:pPr>
              <a:endParaRPr lang="es-ES" sz="1836" kern="0" dirty="0">
                <a:solidFill>
                  <a:sysClr val="windowText" lastClr="000000"/>
                </a:solidFill>
                <a:latin typeface="Georgia"/>
              </a:endParaRPr>
            </a:p>
          </p:txBody>
        </p:sp>
        <p:sp>
          <p:nvSpPr>
            <p:cNvPr id="38" name="Autoforma 4">
              <a:extLst>
                <a:ext uri="{FF2B5EF4-FFF2-40B4-BE49-F238E27FC236}">
                  <a16:creationId xmlns:a16="http://schemas.microsoft.com/office/drawing/2014/main" id="{364C5B5F-AB25-479A-AE85-4C88342D74A7}"/>
                </a:ext>
              </a:extLst>
            </p:cNvPr>
            <p:cNvSpPr>
              <a:spLocks/>
            </p:cNvSpPr>
            <p:nvPr/>
          </p:nvSpPr>
          <p:spPr bwMode="auto">
            <a:xfrm rot="21300000" flipV="1">
              <a:off x="9495043" y="2767400"/>
              <a:ext cx="65281" cy="9338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3195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  <a:moveTo>
                    <a:pt x="21600" y="0"/>
                  </a:moveTo>
                </a:path>
              </a:pathLst>
            </a:custGeom>
            <a:solidFill>
              <a:schemeClr val="tx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rtlCol="0"/>
            <a:lstStyle/>
            <a:p>
              <a:pPr defTabSz="932597" rtl="0">
                <a:defRPr/>
              </a:pPr>
              <a:endParaRPr lang="es-ES" sz="1836" kern="0" dirty="0">
                <a:solidFill>
                  <a:sysClr val="windowText" lastClr="000000"/>
                </a:solidFill>
                <a:latin typeface="Georgia"/>
              </a:endParaRPr>
            </a:p>
          </p:txBody>
        </p:sp>
      </p:grpSp>
      <p:pic>
        <p:nvPicPr>
          <p:cNvPr id="33" name="Imagen 32" descr="Logotipo">
            <a:extLst>
              <a:ext uri="{FF2B5EF4-FFF2-40B4-BE49-F238E27FC236}">
                <a16:creationId xmlns:a16="http://schemas.microsoft.com/office/drawing/2014/main" id="{90F6BF5B-D558-4215-8F07-87F17CD70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845" y="2713306"/>
            <a:ext cx="922936" cy="300984"/>
          </a:xfrm>
          <a:prstGeom prst="rect">
            <a:avLst/>
          </a:prstGeom>
        </p:spPr>
      </p:pic>
      <p:grpSp>
        <p:nvGrpSpPr>
          <p:cNvPr id="24" name="Gráfico de porcentajes" descr="Gráfico circular">
            <a:extLst>
              <a:ext uri="{FF2B5EF4-FFF2-40B4-BE49-F238E27FC236}">
                <a16:creationId xmlns:a16="http://schemas.microsoft.com/office/drawing/2014/main" id="{9780A2C7-0A66-4DA4-AD1C-F8A77646ECFB}"/>
              </a:ext>
            </a:extLst>
          </p:cNvPr>
          <p:cNvGrpSpPr/>
          <p:nvPr/>
        </p:nvGrpSpPr>
        <p:grpSpPr>
          <a:xfrm>
            <a:off x="10796478" y="3986933"/>
            <a:ext cx="1138132" cy="1138169"/>
            <a:chOff x="4547093" y="1223945"/>
            <a:chExt cx="1645920" cy="1645973"/>
          </a:xfrm>
        </p:grpSpPr>
        <p:sp>
          <p:nvSpPr>
            <p:cNvPr id="25" name="Óvalo externo">
              <a:extLst>
                <a:ext uri="{FF2B5EF4-FFF2-40B4-BE49-F238E27FC236}">
                  <a16:creationId xmlns:a16="http://schemas.microsoft.com/office/drawing/2014/main" id="{8710F625-CF8B-477E-A77C-3916E40CD1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600" b="1" i="0" u="none" strike="noStrike" kern="0" cap="none" spc="0" normalizeH="0" baseline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26" name="Gráfico de Excel">
              <a:extLst>
                <a:ext uri="{FF2B5EF4-FFF2-40B4-BE49-F238E27FC236}">
                  <a16:creationId xmlns:a16="http://schemas.microsoft.com/office/drawing/2014/main" id="{6CD169BA-DBC3-4CA5-AA7E-68346B98D54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3272869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7" name="puntos">
              <a:extLst>
                <a:ext uri="{FF2B5EF4-FFF2-40B4-BE49-F238E27FC236}">
                  <a16:creationId xmlns:a16="http://schemas.microsoft.com/office/drawing/2014/main" id="{78007A57-6BCC-49F5-B8C6-2EF653E2C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28575" cap="rnd" cmpd="sng" algn="ctr">
              <a:solidFill>
                <a:schemeClr val="tx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29" name="Gráfico 28" descr="gráfico de líneas">
            <a:extLst>
              <a:ext uri="{FF2B5EF4-FFF2-40B4-BE49-F238E27FC236}">
                <a16:creationId xmlns:a16="http://schemas.microsoft.com/office/drawing/2014/main" id="{63804109-C9E0-4E1E-8F26-B4B015742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0036644"/>
              </p:ext>
            </p:extLst>
          </p:nvPr>
        </p:nvGraphicFramePr>
        <p:xfrm>
          <a:off x="8026685" y="2342327"/>
          <a:ext cx="3338859" cy="3289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Forma libre 127" descr="Esquema del monitor de equipo">
            <a:extLst>
              <a:ext uri="{FF2B5EF4-FFF2-40B4-BE49-F238E27FC236}">
                <a16:creationId xmlns:a16="http://schemas.microsoft.com/office/drawing/2014/main" id="{D9D370F5-DAB2-4387-B86E-127EE7668D3B}"/>
              </a:ext>
            </a:extLst>
          </p:cNvPr>
          <p:cNvSpPr>
            <a:spLocks noChangeAspect="1"/>
          </p:cNvSpPr>
          <p:nvPr/>
        </p:nvSpPr>
        <p:spPr bwMode="black">
          <a:xfrm>
            <a:off x="7932997" y="3800770"/>
            <a:ext cx="2326273" cy="1830769"/>
          </a:xfrm>
          <a:custGeom>
            <a:avLst/>
            <a:gdLst>
              <a:gd name="connsiteX0" fmla="*/ 427036 w 1971675"/>
              <a:gd name="connsiteY0" fmla="*/ 1374775 h 1409700"/>
              <a:gd name="connsiteX1" fmla="*/ 1544636 w 1971675"/>
              <a:gd name="connsiteY1" fmla="*/ 1374775 h 1409700"/>
              <a:gd name="connsiteX2" fmla="*/ 1544636 w 1971675"/>
              <a:gd name="connsiteY2" fmla="*/ 1409700 h 1409700"/>
              <a:gd name="connsiteX3" fmla="*/ 427036 w 1971675"/>
              <a:gd name="connsiteY3" fmla="*/ 1409700 h 1409700"/>
              <a:gd name="connsiteX4" fmla="*/ 104775 w 1971675"/>
              <a:gd name="connsiteY4" fmla="*/ 104775 h 1409700"/>
              <a:gd name="connsiteX5" fmla="*/ 104775 w 1971675"/>
              <a:gd name="connsiteY5" fmla="*/ 1028700 h 1409700"/>
              <a:gd name="connsiteX6" fmla="*/ 761999 w 1971675"/>
              <a:gd name="connsiteY6" fmla="*/ 1028700 h 1409700"/>
              <a:gd name="connsiteX7" fmla="*/ 1198562 w 1971675"/>
              <a:gd name="connsiteY7" fmla="*/ 1028700 h 1409700"/>
              <a:gd name="connsiteX8" fmla="*/ 1879600 w 1971675"/>
              <a:gd name="connsiteY8" fmla="*/ 1028700 h 1409700"/>
              <a:gd name="connsiteX9" fmla="*/ 1879600 w 1971675"/>
              <a:gd name="connsiteY9" fmla="*/ 104775 h 1409700"/>
              <a:gd name="connsiteX10" fmla="*/ 985837 w 1971675"/>
              <a:gd name="connsiteY10" fmla="*/ 23812 h 1409700"/>
              <a:gd name="connsiteX11" fmla="*/ 957262 w 1971675"/>
              <a:gd name="connsiteY11" fmla="*/ 46831 h 1409700"/>
              <a:gd name="connsiteX12" fmla="*/ 985837 w 1971675"/>
              <a:gd name="connsiteY12" fmla="*/ 69850 h 1409700"/>
              <a:gd name="connsiteX13" fmla="*/ 1014412 w 1971675"/>
              <a:gd name="connsiteY13" fmla="*/ 46831 h 1409700"/>
              <a:gd name="connsiteX14" fmla="*/ 985837 w 1971675"/>
              <a:gd name="connsiteY14" fmla="*/ 23812 h 1409700"/>
              <a:gd name="connsiteX15" fmla="*/ 103772 w 1971675"/>
              <a:gd name="connsiteY15" fmla="*/ 0 h 1409700"/>
              <a:gd name="connsiteX16" fmla="*/ 1856372 w 1971675"/>
              <a:gd name="connsiteY16" fmla="*/ 0 h 1409700"/>
              <a:gd name="connsiteX17" fmla="*/ 1971675 w 1971675"/>
              <a:gd name="connsiteY17" fmla="*/ 103909 h 1409700"/>
              <a:gd name="connsiteX18" fmla="*/ 1971675 w 1971675"/>
              <a:gd name="connsiteY18" fmla="*/ 1027546 h 1409700"/>
              <a:gd name="connsiteX19" fmla="*/ 1856372 w 1971675"/>
              <a:gd name="connsiteY19" fmla="*/ 1143000 h 1409700"/>
              <a:gd name="connsiteX20" fmla="*/ 1277877 w 1971675"/>
              <a:gd name="connsiteY20" fmla="*/ 1143000 h 1409700"/>
              <a:gd name="connsiteX21" fmla="*/ 1198562 w 1971675"/>
              <a:gd name="connsiteY21" fmla="*/ 1143000 h 1409700"/>
              <a:gd name="connsiteX22" fmla="*/ 1198562 w 1971675"/>
              <a:gd name="connsiteY22" fmla="*/ 1212850 h 1409700"/>
              <a:gd name="connsiteX23" fmla="*/ 1198562 w 1971675"/>
              <a:gd name="connsiteY23" fmla="*/ 1258887 h 1409700"/>
              <a:gd name="connsiteX24" fmla="*/ 1452561 w 1971675"/>
              <a:gd name="connsiteY24" fmla="*/ 1258887 h 1409700"/>
              <a:gd name="connsiteX25" fmla="*/ 1544636 w 1971675"/>
              <a:gd name="connsiteY25" fmla="*/ 1374774 h 1409700"/>
              <a:gd name="connsiteX26" fmla="*/ 427036 w 1971675"/>
              <a:gd name="connsiteY26" fmla="*/ 1374774 h 1409700"/>
              <a:gd name="connsiteX27" fmla="*/ 519111 w 1971675"/>
              <a:gd name="connsiteY27" fmla="*/ 1258887 h 1409700"/>
              <a:gd name="connsiteX28" fmla="*/ 761999 w 1971675"/>
              <a:gd name="connsiteY28" fmla="*/ 1258887 h 1409700"/>
              <a:gd name="connsiteX29" fmla="*/ 761999 w 1971675"/>
              <a:gd name="connsiteY29" fmla="*/ 1212850 h 1409700"/>
              <a:gd name="connsiteX30" fmla="*/ 761999 w 1971675"/>
              <a:gd name="connsiteY30" fmla="*/ 1143000 h 1409700"/>
              <a:gd name="connsiteX31" fmla="*/ 673281 w 1971675"/>
              <a:gd name="connsiteY31" fmla="*/ 1143000 h 1409700"/>
              <a:gd name="connsiteX32" fmla="*/ 103772 w 1971675"/>
              <a:gd name="connsiteY32" fmla="*/ 1143000 h 1409700"/>
              <a:gd name="connsiteX33" fmla="*/ 0 w 1971675"/>
              <a:gd name="connsiteY33" fmla="*/ 1027546 h 1409700"/>
              <a:gd name="connsiteX34" fmla="*/ 0 w 1971675"/>
              <a:gd name="connsiteY34" fmla="*/ 103909 h 1409700"/>
              <a:gd name="connsiteX35" fmla="*/ 103772 w 1971675"/>
              <a:gd name="connsiteY3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71675" h="1409700">
                <a:moveTo>
                  <a:pt x="427036" y="1374775"/>
                </a:moveTo>
                <a:lnTo>
                  <a:pt x="1544636" y="1374775"/>
                </a:lnTo>
                <a:lnTo>
                  <a:pt x="1544636" y="1409700"/>
                </a:lnTo>
                <a:lnTo>
                  <a:pt x="427036" y="1409700"/>
                </a:lnTo>
                <a:close/>
                <a:moveTo>
                  <a:pt x="104775" y="104775"/>
                </a:moveTo>
                <a:lnTo>
                  <a:pt x="104775" y="1028700"/>
                </a:lnTo>
                <a:lnTo>
                  <a:pt x="761999" y="1028700"/>
                </a:lnTo>
                <a:lnTo>
                  <a:pt x="1198562" y="1028700"/>
                </a:lnTo>
                <a:lnTo>
                  <a:pt x="1879600" y="1028700"/>
                </a:lnTo>
                <a:lnTo>
                  <a:pt x="1879600" y="104775"/>
                </a:lnTo>
                <a:close/>
                <a:moveTo>
                  <a:pt x="985837" y="23812"/>
                </a:moveTo>
                <a:cubicBezTo>
                  <a:pt x="970055" y="23812"/>
                  <a:pt x="957262" y="34118"/>
                  <a:pt x="957262" y="46831"/>
                </a:cubicBezTo>
                <a:cubicBezTo>
                  <a:pt x="957262" y="59544"/>
                  <a:pt x="970055" y="69850"/>
                  <a:pt x="985837" y="69850"/>
                </a:cubicBezTo>
                <a:cubicBezTo>
                  <a:pt x="1001619" y="69850"/>
                  <a:pt x="1014412" y="59544"/>
                  <a:pt x="1014412" y="46831"/>
                </a:cubicBezTo>
                <a:cubicBezTo>
                  <a:pt x="1014412" y="34118"/>
                  <a:pt x="1001619" y="23812"/>
                  <a:pt x="985837" y="23812"/>
                </a:cubicBezTo>
                <a:close/>
                <a:moveTo>
                  <a:pt x="103772" y="0"/>
                </a:moveTo>
                <a:cubicBezTo>
                  <a:pt x="1856372" y="0"/>
                  <a:pt x="1856372" y="0"/>
                  <a:pt x="1856372" y="0"/>
                </a:cubicBezTo>
                <a:cubicBezTo>
                  <a:pt x="1925554" y="0"/>
                  <a:pt x="1971675" y="46182"/>
                  <a:pt x="1971675" y="103909"/>
                </a:cubicBezTo>
                <a:lnTo>
                  <a:pt x="1971675" y="1027546"/>
                </a:lnTo>
                <a:cubicBezTo>
                  <a:pt x="1971675" y="1085273"/>
                  <a:pt x="1925554" y="1143000"/>
                  <a:pt x="1856372" y="1143000"/>
                </a:cubicBezTo>
                <a:cubicBezTo>
                  <a:pt x="1637297" y="1143000"/>
                  <a:pt x="1445606" y="1143000"/>
                  <a:pt x="1277877" y="1143000"/>
                </a:cubicBezTo>
                <a:lnTo>
                  <a:pt x="1198562" y="1143000"/>
                </a:lnTo>
                <a:lnTo>
                  <a:pt x="1198562" y="1212850"/>
                </a:lnTo>
                <a:lnTo>
                  <a:pt x="1198562" y="1258887"/>
                </a:lnTo>
                <a:lnTo>
                  <a:pt x="1452561" y="1258887"/>
                </a:lnTo>
                <a:lnTo>
                  <a:pt x="1544636" y="1374774"/>
                </a:lnTo>
                <a:lnTo>
                  <a:pt x="427036" y="1374774"/>
                </a:lnTo>
                <a:lnTo>
                  <a:pt x="519111" y="1258887"/>
                </a:lnTo>
                <a:lnTo>
                  <a:pt x="761999" y="1258887"/>
                </a:lnTo>
                <a:lnTo>
                  <a:pt x="761999" y="1212850"/>
                </a:lnTo>
                <a:lnTo>
                  <a:pt x="761999" y="1143000"/>
                </a:lnTo>
                <a:lnTo>
                  <a:pt x="673281" y="1143000"/>
                </a:lnTo>
                <a:cubicBezTo>
                  <a:pt x="103772" y="1143000"/>
                  <a:pt x="103772" y="1143000"/>
                  <a:pt x="103772" y="1143000"/>
                </a:cubicBezTo>
                <a:cubicBezTo>
                  <a:pt x="46121" y="1143000"/>
                  <a:pt x="0" y="1085273"/>
                  <a:pt x="0" y="1027546"/>
                </a:cubicBezTo>
                <a:cubicBezTo>
                  <a:pt x="0" y="103909"/>
                  <a:pt x="0" y="103909"/>
                  <a:pt x="0" y="103909"/>
                </a:cubicBezTo>
                <a:cubicBezTo>
                  <a:pt x="0" y="46182"/>
                  <a:pt x="46121" y="0"/>
                  <a:pt x="103772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A480A17-B33A-4E1E-B9C3-7E3069563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672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 rtlCol="0"/>
          <a:lstStyle/>
          <a:p>
            <a:pPr rtl="0"/>
            <a:r>
              <a:rPr lang="es-ES" dirty="0"/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4C39A-2802-9C64-8C2F-B5484C1D8E66}"/>
              </a:ext>
            </a:extLst>
          </p:cNvPr>
          <p:cNvSpPr txBox="1"/>
          <p:nvPr/>
        </p:nvSpPr>
        <p:spPr>
          <a:xfrm>
            <a:off x="515465" y="1451295"/>
            <a:ext cx="361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&amp; Causal question</a:t>
            </a:r>
            <a:endParaRPr lang="es-E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0A1E3F-0848-5BC3-B28D-2415ED4016BC}"/>
              </a:ext>
            </a:extLst>
          </p:cNvPr>
          <p:cNvSpPr txBox="1"/>
          <p:nvPr/>
        </p:nvSpPr>
        <p:spPr>
          <a:xfrm>
            <a:off x="515465" y="421127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Data</a:t>
            </a:r>
            <a:endParaRPr lang="es-E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BFB254-FD58-0EC3-8CC0-D9CC6B6499CA}"/>
              </a:ext>
            </a:extLst>
          </p:cNvPr>
          <p:cNvSpPr txBox="1"/>
          <p:nvPr/>
        </p:nvSpPr>
        <p:spPr>
          <a:xfrm>
            <a:off x="6614261" y="4211274"/>
            <a:ext cx="218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Assumptions</a:t>
            </a:r>
            <a:endParaRPr lang="es-E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C3772-E9C9-F507-8438-8F43C789CEF3}"/>
              </a:ext>
            </a:extLst>
          </p:cNvPr>
          <p:cNvSpPr txBox="1"/>
          <p:nvPr/>
        </p:nvSpPr>
        <p:spPr>
          <a:xfrm>
            <a:off x="515465" y="4580606"/>
            <a:ext cx="4832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Experimental data: </a:t>
            </a:r>
            <a:r>
              <a:rPr lang="en-US" dirty="0"/>
              <a:t>National Supported Work </a:t>
            </a:r>
            <a:r>
              <a:rPr lang="en-US" dirty="0" err="1"/>
              <a:t>Demostration</a:t>
            </a:r>
            <a:r>
              <a:rPr lang="en-US" dirty="0"/>
              <a:t> (NSW)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Observational Data: </a:t>
            </a:r>
            <a:r>
              <a:rPr lang="en-US" dirty="0"/>
              <a:t>Two different surveys (PSID, CPS)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589608-0B55-621E-7214-C3CA66AD7A82}"/>
              </a:ext>
            </a:extLst>
          </p:cNvPr>
          <p:cNvSpPr txBox="1"/>
          <p:nvPr/>
        </p:nvSpPr>
        <p:spPr>
          <a:xfrm>
            <a:off x="6843681" y="4706224"/>
            <a:ext cx="3783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no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Causal Sufficiency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 No idea yet</a:t>
            </a:r>
            <a:endParaRPr lang="es-E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324E82-1AD6-5B4F-94BC-B6F60276E5D4}"/>
              </a:ext>
            </a:extLst>
          </p:cNvPr>
          <p:cNvSpPr txBox="1"/>
          <p:nvPr/>
        </p:nvSpPr>
        <p:spPr>
          <a:xfrm>
            <a:off x="659934" y="1992776"/>
            <a:ext cx="10872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national survey measured how the earnings of the treated varied after giving them job opportunities and counseling against a control group with no special care.</a:t>
            </a:r>
          </a:p>
          <a:p>
            <a:r>
              <a:rPr lang="en-US" dirty="0"/>
              <a:t>Earnings varied across states and in between sex as manpower related job tend to be rewarded higher.</a:t>
            </a:r>
          </a:p>
          <a:p>
            <a:r>
              <a:rPr lang="en-US" dirty="0"/>
              <a:t>Measuring the earnings after treatment via interviews was also a problem as many people did not go.</a:t>
            </a:r>
          </a:p>
          <a:p>
            <a:endParaRPr lang="en-US" dirty="0"/>
          </a:p>
          <a:p>
            <a:r>
              <a:rPr lang="en-US" dirty="0"/>
              <a:t>Causal Question: Does training causes and increase in earnings?</a:t>
            </a:r>
          </a:p>
        </p:txBody>
      </p:sp>
    </p:spTree>
    <p:extLst>
      <p:ext uri="{BB962C8B-B14F-4D97-AF65-F5344CB8AC3E}">
        <p14:creationId xmlns:p14="http://schemas.microsoft.com/office/powerpoint/2010/main" val="141026894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 rtlCol="0"/>
          <a:lstStyle/>
          <a:p>
            <a:pPr rtl="0"/>
            <a:r>
              <a:rPr lang="es-ES" dirty="0"/>
              <a:t>EXPLORATORY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4C39A-2802-9C64-8C2F-B5484C1D8E66}"/>
              </a:ext>
            </a:extLst>
          </p:cNvPr>
          <p:cNvSpPr txBox="1"/>
          <p:nvPr/>
        </p:nvSpPr>
        <p:spPr>
          <a:xfrm>
            <a:off x="1879133" y="1417739"/>
            <a:ext cx="204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Matrix</a:t>
            </a:r>
            <a:endParaRPr lang="es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0A1E3F-0848-5BC3-B28D-2415ED4016BC}"/>
              </a:ext>
            </a:extLst>
          </p:cNvPr>
          <p:cNvSpPr txBox="1"/>
          <p:nvPr/>
        </p:nvSpPr>
        <p:spPr>
          <a:xfrm>
            <a:off x="9357461" y="1316964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Causal Graph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290513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AC932223-E971-47E8-B27D-32580F537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 rtl="0"/>
            <a:r>
              <a:rPr lang="es-ES" dirty="0"/>
              <a:t>Diapositiva de portada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DB6BD68-6009-4080-968E-8BD019E9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E1514C-5E56-4738-A1FF-4B1CFD2A3E3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89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ector recto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888502" y="3935534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35" name="Conector recto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914616" y="3935534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36" name="Conector recto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02658" y="3935534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49" name="Conector recto 4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888502" y="2256941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54" name="Conector recto 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914616" y="2256941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55" name="Conector recto 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02658" y="2256941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 rtlCol="0"/>
          <a:lstStyle/>
          <a:p>
            <a:pPr rtl="0"/>
            <a:r>
              <a:rPr lang="es-ES"/>
              <a:t>PORCENTAJE CON GRÁFICOS CIRCULARES</a:t>
            </a:r>
          </a:p>
        </p:txBody>
      </p:sp>
      <p:grpSp>
        <p:nvGrpSpPr>
          <p:cNvPr id="77" name="Gráfico de porcentajes" descr="Gráfico de porcentajes&#10;"/>
          <p:cNvGrpSpPr/>
          <p:nvPr/>
        </p:nvGrpSpPr>
        <p:grpSpPr>
          <a:xfrm>
            <a:off x="376829" y="1433955"/>
            <a:ext cx="1645920" cy="1645973"/>
            <a:chOff x="4547093" y="1223945"/>
            <a:chExt cx="1645920" cy="1645973"/>
          </a:xfrm>
        </p:grpSpPr>
        <p:sp>
          <p:nvSpPr>
            <p:cNvPr id="78" name="Óvalo externo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400" b="1" i="0" u="none" strike="noStrike" kern="0" cap="none" spc="0" normalizeH="0" baseline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punto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 rtl="0"/>
              <a:endParaRPr lang="es-E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80" name="Gráfico de Excel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4941031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89" name="Gráfico de porcentajes" descr="Gráfico de porcentajes&#10;"/>
          <p:cNvGrpSpPr/>
          <p:nvPr/>
        </p:nvGrpSpPr>
        <p:grpSpPr>
          <a:xfrm>
            <a:off x="2266190" y="1433955"/>
            <a:ext cx="1645920" cy="1645973"/>
            <a:chOff x="4547093" y="1223945"/>
            <a:chExt cx="1645920" cy="1645973"/>
          </a:xfrm>
        </p:grpSpPr>
        <p:sp>
          <p:nvSpPr>
            <p:cNvPr id="90" name="Óvalo externo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400" b="1" i="0" u="none" strike="noStrike" kern="0" cap="none" spc="0" normalizeH="0" baseline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punto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 rtl="0"/>
              <a:endParaRPr lang="es-E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92" name="Gráfico de Excel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1234995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50" name="Gráfico de porcentajes" descr="Gráfico de porcentajes&#10;"/>
          <p:cNvGrpSpPr/>
          <p:nvPr/>
        </p:nvGrpSpPr>
        <p:grpSpPr>
          <a:xfrm>
            <a:off x="4355934" y="1433955"/>
            <a:ext cx="1645920" cy="1645973"/>
            <a:chOff x="4547093" y="1223945"/>
            <a:chExt cx="1645920" cy="1645973"/>
          </a:xfrm>
        </p:grpSpPr>
        <p:sp>
          <p:nvSpPr>
            <p:cNvPr id="51" name="Óvalo externo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400" b="1" i="0" u="none" strike="noStrike" kern="0" cap="none" spc="0" normalizeH="0" baseline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punto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52" name="Gráfico de Excel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0854629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pSp>
        <p:nvGrpSpPr>
          <p:cNvPr id="85" name="Gráfico de porcentajes" descr="Gráfico de porcentajes&#10;"/>
          <p:cNvGrpSpPr/>
          <p:nvPr/>
        </p:nvGrpSpPr>
        <p:grpSpPr>
          <a:xfrm>
            <a:off x="6380456" y="1433955"/>
            <a:ext cx="1645920" cy="1645973"/>
            <a:chOff x="4547093" y="1223945"/>
            <a:chExt cx="1645920" cy="1645973"/>
          </a:xfrm>
        </p:grpSpPr>
        <p:sp>
          <p:nvSpPr>
            <p:cNvPr id="86" name="Óvalo externo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400" b="1" i="0" u="none" strike="noStrike" kern="0" cap="none" spc="0" normalizeH="0" baseline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punto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>
                  <a:alpha val="68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88" name="Gráfico de Excel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4798090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grpSp>
        <p:nvGrpSpPr>
          <p:cNvPr id="97" name="Gráfico de porcentajes" descr="Gráfico de porcentajes&#10;"/>
          <p:cNvGrpSpPr/>
          <p:nvPr/>
        </p:nvGrpSpPr>
        <p:grpSpPr>
          <a:xfrm>
            <a:off x="376829" y="3122967"/>
            <a:ext cx="1645920" cy="1645973"/>
            <a:chOff x="4547093" y="1223945"/>
            <a:chExt cx="1645920" cy="1645973"/>
          </a:xfrm>
        </p:grpSpPr>
        <p:sp>
          <p:nvSpPr>
            <p:cNvPr id="98" name="Óvalo externo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400" b="1" i="0" u="none" strike="noStrike" kern="0" cap="none" spc="0" normalizeH="0" baseline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00" name="Gráfico de Excel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5153891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99" name="punto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 rtl="0"/>
              <a:endParaRPr lang="es-E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09" name="Gráfico de porcentajes" descr="Gráfico de porcentajes&#10;"/>
          <p:cNvGrpSpPr/>
          <p:nvPr/>
        </p:nvGrpSpPr>
        <p:grpSpPr>
          <a:xfrm>
            <a:off x="2266190" y="3122967"/>
            <a:ext cx="1645920" cy="1645973"/>
            <a:chOff x="4547093" y="1223945"/>
            <a:chExt cx="1645920" cy="1645973"/>
          </a:xfrm>
        </p:grpSpPr>
        <p:sp>
          <p:nvSpPr>
            <p:cNvPr id="110" name="Óvalo externo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400" b="1" i="0" u="none" strike="noStrike" kern="0" cap="none" spc="0" normalizeH="0" baseline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1" name="Gráfico de Excel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2863469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112" name="punto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 rtl="0"/>
              <a:endParaRPr lang="es-E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3" name="Gráfico de porcentajes" descr="Gráfico de porcentajes&#10;"/>
          <p:cNvGrpSpPr/>
          <p:nvPr/>
        </p:nvGrpSpPr>
        <p:grpSpPr>
          <a:xfrm>
            <a:off x="4355934" y="3122967"/>
            <a:ext cx="1645920" cy="1645973"/>
            <a:chOff x="4547093" y="1223945"/>
            <a:chExt cx="1645920" cy="1645973"/>
          </a:xfrm>
        </p:grpSpPr>
        <p:sp>
          <p:nvSpPr>
            <p:cNvPr id="114" name="Óvalo externo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400" b="1" i="0" u="none" strike="noStrike" kern="0" cap="none" spc="0" normalizeH="0" baseline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5" name="Gráfico de Excel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3033766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16" name="puntos / línea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 rtl="0"/>
              <a:endParaRPr lang="es-E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7" name="Gráfico de porcentajes" descr="Gráfico de porcentajes&#10;"/>
          <p:cNvGrpSpPr/>
          <p:nvPr/>
        </p:nvGrpSpPr>
        <p:grpSpPr>
          <a:xfrm>
            <a:off x="6380456" y="3122967"/>
            <a:ext cx="1645920" cy="1645973"/>
            <a:chOff x="4547093" y="1223945"/>
            <a:chExt cx="1645920" cy="1645973"/>
          </a:xfrm>
        </p:grpSpPr>
        <p:sp>
          <p:nvSpPr>
            <p:cNvPr id="118" name="Óvalo externo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400" b="1" i="0" u="none" strike="noStrike" kern="0" cap="none" spc="0" normalizeH="0" baseline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9" name="Gráfico de Excel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0424567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120" name="punto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 rtl="0"/>
              <a:endParaRPr lang="es-E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21" name="Gráfico de porcentajes" descr="Gráfico de porcentajes&#10;"/>
          <p:cNvGrpSpPr/>
          <p:nvPr/>
        </p:nvGrpSpPr>
        <p:grpSpPr>
          <a:xfrm>
            <a:off x="376829" y="4999900"/>
            <a:ext cx="1645920" cy="1645973"/>
            <a:chOff x="4547093" y="1223945"/>
            <a:chExt cx="1645920" cy="1645973"/>
          </a:xfrm>
        </p:grpSpPr>
        <p:sp>
          <p:nvSpPr>
            <p:cNvPr id="122" name="Óvalo externo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400" b="1" i="0" u="none" strike="noStrike" kern="0" cap="none" spc="0" normalizeH="0" baseline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" name="punto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 rtl="0"/>
              <a:endParaRPr lang="es-E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123" name="Gráfico de Excel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2038156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</p:grpSp>
      <p:grpSp>
        <p:nvGrpSpPr>
          <p:cNvPr id="125" name="Gráfico de porcentajes" descr="Gráfico de porcentajes&#10;"/>
          <p:cNvGrpSpPr/>
          <p:nvPr/>
        </p:nvGrpSpPr>
        <p:grpSpPr>
          <a:xfrm>
            <a:off x="2266190" y="4999900"/>
            <a:ext cx="1645920" cy="1645973"/>
            <a:chOff x="4547093" y="1223945"/>
            <a:chExt cx="1645920" cy="1645973"/>
          </a:xfrm>
        </p:grpSpPr>
        <p:sp>
          <p:nvSpPr>
            <p:cNvPr id="126" name="Óvalo externo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004568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400" b="1" i="0" u="none" strike="noStrike" kern="0" cap="none" spc="0" normalizeH="0" baseline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27" name="Gráfico de Excel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7939775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sp>
          <p:nvSpPr>
            <p:cNvPr id="128" name="puntos / línea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/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 rtl="0"/>
              <a:endParaRPr lang="es-E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29" name="Gráfico de porcentajes" descr="Gráfico de porcentajes&#10;"/>
          <p:cNvGrpSpPr/>
          <p:nvPr/>
        </p:nvGrpSpPr>
        <p:grpSpPr>
          <a:xfrm>
            <a:off x="4355934" y="4999900"/>
            <a:ext cx="1645920" cy="1645973"/>
            <a:chOff x="4547093" y="1223945"/>
            <a:chExt cx="1645920" cy="1645973"/>
          </a:xfrm>
        </p:grpSpPr>
        <p:sp>
          <p:nvSpPr>
            <p:cNvPr id="130" name="Óvalo externo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400" b="1" i="0" u="none" strike="noStrike" kern="0" cap="none" spc="0" normalizeH="0" baseline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punto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2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 rtl="0"/>
              <a:endParaRPr lang="es-E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131" name="Gráfico de Excel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6451921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</p:grp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121070"/>
              </p:ext>
            </p:extLst>
          </p:nvPr>
        </p:nvGraphicFramePr>
        <p:xfrm>
          <a:off x="8279892" y="1347536"/>
          <a:ext cx="3798706" cy="491707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798706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85203">
                <a:tc>
                  <a:txBody>
                    <a:bodyPr/>
                    <a:lstStyle/>
                    <a:p>
                      <a:pPr rtl="0"/>
                      <a:r>
                        <a:rPr lang="es" sz="1600" b="0">
                          <a:solidFill>
                            <a:schemeClr val="bg1"/>
                          </a:solidFill>
                        </a:rPr>
                        <a:t>Este es un gráfico con gráficos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1044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200" spc="0" baseline="0" dirty="0"/>
                        <a:t>Para cambiar el %, haga doble clic en el gráfico. Seleccione </a:t>
                      </a:r>
                      <a:r>
                        <a:rPr lang="es" sz="1200" b="1" spc="0" baseline="0" dirty="0"/>
                        <a:t>Diseño </a:t>
                      </a:r>
                      <a:r>
                        <a:rPr lang="es" sz="1200" b="0" spc="0" baseline="0" dirty="0"/>
                        <a:t>en </a:t>
                      </a:r>
                      <a:r>
                        <a:rPr lang="es" sz="1200" b="1" spc="0" baseline="0" dirty="0"/>
                        <a:t>Herramientas de gráficos </a:t>
                      </a:r>
                      <a:r>
                        <a:rPr lang="es" sz="1200" spc="0" baseline="0" dirty="0"/>
                        <a:t>en la cinta de opciones y, después, seleccione </a:t>
                      </a:r>
                      <a:r>
                        <a:rPr lang="es" sz="1200" b="1" spc="0" baseline="0" dirty="0"/>
                        <a:t>Modificar datos</a:t>
                      </a:r>
                      <a:r>
                        <a:rPr lang="es" sz="1200" spc="0" baseline="0" dirty="0"/>
                        <a:t>. En la tabla de Excel, cambie el número de la </a:t>
                      </a:r>
                      <a:r>
                        <a:rPr lang="es" sz="1200" b="1" spc="0" baseline="0" dirty="0"/>
                        <a:t>celda B2</a:t>
                      </a:r>
                      <a:r>
                        <a:rPr lang="es" sz="1200" spc="0" baseline="0" dirty="0"/>
                        <a:t> al % que quiera. Haga clic fuera de B2 y cierre </a:t>
                      </a:r>
                      <a:r>
                        <a:rPr lang="es" sz="1200" kern="1200" spc="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 cuadro de diálogo.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200" kern="1200" spc="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s" sz="1200" spc="0" baseline="0" dirty="0"/>
                        <a:t>endrá que volver a ajustar la ubicación del número de % al centro.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200" spc="0" baseline="0" dirty="0"/>
                        <a:t>El anillo de color interno se ajustará automáticamente en tamaño para reflejar el nuevo %.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854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200" b="1" spc="30" dirty="0">
                          <a:solidFill>
                            <a:schemeClr val="accent2"/>
                          </a:solidFill>
                        </a:rPr>
                        <a:t>Elementos de gráfico de porcentaje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200" spc="30" dirty="0"/>
                        <a:t>Puntos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200" spc="30" dirty="0"/>
                        <a:t>Gráfico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200" spc="30" dirty="0"/>
                        <a:t>Óvalo externo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85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200" spc="3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TRUCO ESPECTACULAR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854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200" b="1" spc="30" dirty="0"/>
                        <a:t>Necesita usar el gráfico en otro documento.</a:t>
                      </a:r>
                      <a:r>
                        <a:rPr lang="es" sz="1200" spc="30" dirty="0"/>
                        <a:t> Haga clic con el botón derecho en el gráfico que quiera. </a:t>
                      </a:r>
                      <a:br>
                        <a:rPr lang="en-US" sz="1200" spc="30" baseline="0" dirty="0"/>
                      </a:br>
                      <a:r>
                        <a:rPr lang="es" sz="1200" spc="30" dirty="0"/>
                        <a:t>Elija </a:t>
                      </a:r>
                      <a:r>
                        <a:rPr lang="es" sz="1200" b="1" spc="30" dirty="0"/>
                        <a:t>Guardar como imagen y seleccione Metarchivo de Windows mejorado</a:t>
                      </a:r>
                      <a:r>
                        <a:rPr lang="es" sz="1200" spc="30" dirty="0"/>
                        <a:t> (.emf).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200" spc="30" dirty="0"/>
                        <a:t>Ahora tiene un gráfico que puede usar para imprimir y puede escalar a cualquier tamaño.</a:t>
                      </a:r>
                      <a:endParaRPr lang="en-US" sz="1200" spc="3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pic>
        <p:nvPicPr>
          <p:cNvPr id="57" name="Imagen 56" descr="Grupo de gráficos de porcentaje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939" y="6315193"/>
            <a:ext cx="2145695" cy="463314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 rtlCol="0"/>
          <a:lstStyle/>
          <a:p>
            <a:pPr rtl="0"/>
            <a:fld id="{5AE1514C-5E56-4738-A1FF-4B1CFD2A3E36}" type="slidenum">
              <a:rPr lang="es-ES" smtClean="0"/>
              <a:pPr rtl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981384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solidFill>
            <a:schemeClr val="bg1">
              <a:lumMod val="95000"/>
              <a:alpha val="85000"/>
            </a:schemeClr>
          </a:solidFill>
        </p:spPr>
        <p:txBody>
          <a:bodyPr rtlCol="0"/>
          <a:lstStyle/>
          <a:p>
            <a:pPr rtl="0"/>
            <a:r>
              <a:rPr lang="es-ES">
                <a:solidFill>
                  <a:schemeClr val="accent3">
                    <a:lumMod val="75000"/>
                  </a:schemeClr>
                </a:solidFill>
              </a:rPr>
              <a:t>Avanzado: </a:t>
            </a:r>
            <a:r>
              <a:rPr lang="es-ES"/>
              <a:t>GRÁFICO CIRCULAR POR PARTES </a:t>
            </a:r>
            <a:r>
              <a:rPr lang="es-ES">
                <a:latin typeface="Calibri" panose="020F0502020204030204" pitchFamily="34" charset="0"/>
                <a:cs typeface="Calibri" panose="020F0502020204030204" pitchFamily="34" charset="0"/>
              </a:rPr>
              <a:t>| ¿Qué hay en el gráfico circular?</a:t>
            </a:r>
            <a:endParaRPr lang="es-ES"/>
          </a:p>
        </p:txBody>
      </p:sp>
      <p:grpSp>
        <p:nvGrpSpPr>
          <p:cNvPr id="39" name="Grupo 38" descr="Captura de pantalla de menús y programas">
            <a:extLst>
              <a:ext uri="{FF2B5EF4-FFF2-40B4-BE49-F238E27FC236}">
                <a16:creationId xmlns:a16="http://schemas.microsoft.com/office/drawing/2014/main" id="{95DE91A2-4069-4BC9-94CA-8A5D3A97575D}"/>
              </a:ext>
            </a:extLst>
          </p:cNvPr>
          <p:cNvGrpSpPr/>
          <p:nvPr/>
        </p:nvGrpSpPr>
        <p:grpSpPr>
          <a:xfrm>
            <a:off x="1120785" y="1565275"/>
            <a:ext cx="3994506" cy="4580751"/>
            <a:chOff x="7352015" y="1807302"/>
            <a:chExt cx="3853410" cy="4418947"/>
          </a:xfrm>
        </p:grpSpPr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59234448-82A7-45DD-8124-22EC9E697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52015" y="1807302"/>
              <a:ext cx="3853410" cy="4418947"/>
            </a:xfrm>
            <a:prstGeom prst="rect">
              <a:avLst/>
            </a:prstGeom>
          </p:spPr>
        </p:pic>
        <p:sp>
          <p:nvSpPr>
            <p:cNvPr id="36" name="Cuadro de texto 35">
              <a:extLst>
                <a:ext uri="{FF2B5EF4-FFF2-40B4-BE49-F238E27FC236}">
                  <a16:creationId xmlns:a16="http://schemas.microsoft.com/office/drawing/2014/main" id="{C5A9E1A6-7404-4A07-BDCE-83D6CF989E3B}"/>
                </a:ext>
              </a:extLst>
            </p:cNvPr>
            <p:cNvSpPr txBox="1"/>
            <p:nvPr/>
          </p:nvSpPr>
          <p:spPr>
            <a:xfrm>
              <a:off x="8944300" y="3541201"/>
              <a:ext cx="910056" cy="431057"/>
            </a:xfrm>
            <a:prstGeom prst="rect">
              <a:avLst/>
            </a:prstGeom>
            <a:solidFill>
              <a:srgbClr val="FCCDB6"/>
            </a:solidFill>
          </p:spPr>
          <p:txBody>
            <a:bodyPr wrap="none" rtlCol="0">
              <a:noAutofit/>
            </a:bodyPr>
            <a:lstStyle/>
            <a:p>
              <a:pPr algn="ctr" defTabSz="932518" rtl="0"/>
              <a:r>
                <a:rPr lang="es-ES" sz="1000" spc="3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rPr>
                <a:t>Gráfico </a:t>
              </a:r>
              <a:br>
                <a:rPr lang="es-ES" sz="1000" spc="3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rPr>
              </a:br>
              <a:r>
                <a:rPr lang="es-ES" sz="1000" spc="3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rPr>
                <a:t>de Excel</a:t>
              </a:r>
            </a:p>
          </p:txBody>
        </p:sp>
        <p:sp>
          <p:nvSpPr>
            <p:cNvPr id="37" name="Cuadro de texto 36">
              <a:extLst>
                <a:ext uri="{FF2B5EF4-FFF2-40B4-BE49-F238E27FC236}">
                  <a16:creationId xmlns:a16="http://schemas.microsoft.com/office/drawing/2014/main" id="{D984EDF8-2C35-4853-B0D2-17F2F88613BE}"/>
                </a:ext>
              </a:extLst>
            </p:cNvPr>
            <p:cNvSpPr txBox="1"/>
            <p:nvPr/>
          </p:nvSpPr>
          <p:spPr>
            <a:xfrm>
              <a:off x="8944300" y="4501943"/>
              <a:ext cx="910056" cy="253916"/>
            </a:xfrm>
            <a:prstGeom prst="rect">
              <a:avLst/>
            </a:prstGeom>
            <a:solidFill>
              <a:srgbClr val="FCCDB6"/>
            </a:solidFill>
          </p:spPr>
          <p:txBody>
            <a:bodyPr wrap="none" rtlCol="0">
              <a:noAutofit/>
            </a:bodyPr>
            <a:lstStyle>
              <a:defPPr>
                <a:defRPr lang="en-US"/>
              </a:defPPr>
              <a:lvl1pPr defTabSz="932518">
                <a:defRPr sz="1050" spc="3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defRPr>
              </a:lvl1pPr>
            </a:lstStyle>
            <a:p>
              <a:pPr algn="ctr" rtl="0"/>
              <a:r>
                <a:rPr lang="es-ES" sz="1000"/>
                <a:t>puntos</a:t>
              </a:r>
            </a:p>
          </p:txBody>
        </p:sp>
        <p:sp>
          <p:nvSpPr>
            <p:cNvPr id="38" name="Cuadro de texto 37">
              <a:extLst>
                <a:ext uri="{FF2B5EF4-FFF2-40B4-BE49-F238E27FC236}">
                  <a16:creationId xmlns:a16="http://schemas.microsoft.com/office/drawing/2014/main" id="{1966DBFC-32CF-40AA-874F-2A7FD1C71583}"/>
                </a:ext>
              </a:extLst>
            </p:cNvPr>
            <p:cNvSpPr txBox="1"/>
            <p:nvPr/>
          </p:nvSpPr>
          <p:spPr>
            <a:xfrm>
              <a:off x="8944299" y="5442648"/>
              <a:ext cx="910056" cy="253916"/>
            </a:xfrm>
            <a:prstGeom prst="rect">
              <a:avLst/>
            </a:prstGeom>
            <a:solidFill>
              <a:srgbClr val="FCCDB6"/>
            </a:solidFill>
          </p:spPr>
          <p:txBody>
            <a:bodyPr wrap="none" rtlCol="0">
              <a:noAutofit/>
            </a:bodyPr>
            <a:lstStyle>
              <a:defPPr>
                <a:defRPr lang="en-US"/>
              </a:defPPr>
              <a:lvl1pPr defTabSz="932518">
                <a:defRPr sz="1050" spc="3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defRPr>
              </a:lvl1pPr>
            </a:lstStyle>
            <a:p>
              <a:pPr algn="ctr" rtl="0"/>
              <a:r>
                <a:rPr lang="es-ES" sz="1000"/>
                <a:t>Óvalo externo</a:t>
              </a:r>
            </a:p>
          </p:txBody>
        </p:sp>
      </p:grpSp>
      <p:sp>
        <p:nvSpPr>
          <p:cNvPr id="4" name="Rectángulo 3">
            <a:extLst>
              <a:ext uri="{FF2B5EF4-FFF2-40B4-BE49-F238E27FC236}">
                <a16:creationId xmlns:a16="http://schemas.microsoft.com/office/drawing/2014/main" id="{01EA4979-0333-4D83-8741-0A8D56B72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0785" y="1565275"/>
            <a:ext cx="3994508" cy="4580751"/>
          </a:xfrm>
          <a:prstGeom prst="rect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8" name="Imagen 7" descr="Captura de pantalla de menús y programas">
            <a:extLst>
              <a:ext uri="{FF2B5EF4-FFF2-40B4-BE49-F238E27FC236}">
                <a16:creationId xmlns:a16="http://schemas.microsoft.com/office/drawing/2014/main" id="{3E54CE6E-CBFB-4A40-8502-EB31FE848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0159" y="2881312"/>
            <a:ext cx="3126932" cy="3457575"/>
          </a:xfrm>
          <a:prstGeom prst="rect">
            <a:avLst/>
          </a:prstGeom>
        </p:spPr>
      </p:pic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A101D5FC-270B-485E-84E2-7205AFA66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02012"/>
              </p:ext>
            </p:extLst>
          </p:nvPr>
        </p:nvGraphicFramePr>
        <p:xfrm>
          <a:off x="8309374" y="1366586"/>
          <a:ext cx="3654923" cy="116709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654923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06678">
                <a:tc>
                  <a:txBody>
                    <a:bodyPr/>
                    <a:lstStyle/>
                    <a:p>
                      <a:pPr rtl="0"/>
                      <a:r>
                        <a:rPr lang="es" sz="1600">
                          <a:solidFill>
                            <a:schemeClr val="bg1"/>
                          </a:solidFill>
                        </a:rPr>
                        <a:t>Cambiar partes del gráfico circular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31811">
                <a:tc>
                  <a:txBody>
                    <a:bodyPr/>
                    <a:lstStyle/>
                    <a:p>
                      <a:pPr lvl="0" rtl="0">
                        <a:defRPr/>
                      </a:pPr>
                      <a:r>
                        <a:rPr lang="es" sz="1200" spc="3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Si es un usuario de gráficos de PowerPoint más experimentado, puede intentar personalizar los colores y la configuración de cada elemento del gráfico circular mediante el </a:t>
                      </a:r>
                      <a:r>
                        <a:rPr lang="es" sz="1200" b="1" spc="3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Panel de selección.</a:t>
                      </a:r>
                      <a:endParaRPr lang="en-US" sz="120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589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 rtlCol="0"/>
          <a:lstStyle/>
          <a:p>
            <a:pPr rtl="0"/>
            <a:r>
              <a:rPr lang="es-ES"/>
              <a:t>PORCENTAJE CON GRÁFICOS</a:t>
            </a:r>
          </a:p>
        </p:txBody>
      </p:sp>
      <p:sp>
        <p:nvSpPr>
          <p:cNvPr id="2" name="Cuadro de texto 1"/>
          <p:cNvSpPr txBox="1"/>
          <p:nvPr/>
        </p:nvSpPr>
        <p:spPr>
          <a:xfrm>
            <a:off x="701958" y="141556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b="1"/>
              <a:t>50 %</a:t>
            </a:r>
          </a:p>
        </p:txBody>
      </p:sp>
      <p:sp>
        <p:nvSpPr>
          <p:cNvPr id="171" name="Forma libre: Forma 170" descr="Gráfico de esquema humano"/>
          <p:cNvSpPr>
            <a:spLocks noChangeAspect="1"/>
          </p:cNvSpPr>
          <p:nvPr/>
        </p:nvSpPr>
        <p:spPr>
          <a:xfrm>
            <a:off x="599661" y="1860176"/>
            <a:ext cx="855735" cy="190195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50000">
                <a:schemeClr val="bg1"/>
              </a:gs>
              <a:gs pos="50000">
                <a:srgbClr val="1FBCEF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rtlCol="0" anchor="t" anchorCtr="0" compatLnSpc="1">
            <a:prstTxWarp prst="textNoShape">
              <a:avLst/>
            </a:prstTxWarp>
          </a:bodyPr>
          <a:lstStyle/>
          <a:p>
            <a:pPr defTabSz="932518" rtl="0"/>
            <a:endParaRPr lang="es-ES" sz="1938">
              <a:solidFill>
                <a:prstClr val="black"/>
              </a:solidFill>
            </a:endParaRPr>
          </a:p>
        </p:txBody>
      </p:sp>
      <p:sp>
        <p:nvSpPr>
          <p:cNvPr id="175" name="Forma libre: Forma 174" descr="Gráfico de esquema humano"/>
          <p:cNvSpPr>
            <a:spLocks noChangeAspect="1"/>
          </p:cNvSpPr>
          <p:nvPr/>
        </p:nvSpPr>
        <p:spPr>
          <a:xfrm>
            <a:off x="591519" y="3900820"/>
            <a:ext cx="855735" cy="190195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75000">
                <a:schemeClr val="bg1"/>
              </a:gs>
              <a:gs pos="75000">
                <a:srgbClr val="1FBCEF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rtlCol="0" anchor="t" anchorCtr="0" compatLnSpc="1">
            <a:prstTxWarp prst="textNoShape">
              <a:avLst/>
            </a:prstTxWarp>
          </a:bodyPr>
          <a:lstStyle/>
          <a:p>
            <a:pPr defTabSz="932518" rtl="0"/>
            <a:endParaRPr lang="es-ES" sz="1938">
              <a:solidFill>
                <a:prstClr val="black"/>
              </a:solidFill>
            </a:endParaRPr>
          </a:p>
        </p:txBody>
      </p:sp>
      <p:sp>
        <p:nvSpPr>
          <p:cNvPr id="74" name="Cuadro de texto 73"/>
          <p:cNvSpPr txBox="1"/>
          <p:nvPr/>
        </p:nvSpPr>
        <p:spPr>
          <a:xfrm>
            <a:off x="693816" y="5941464"/>
            <a:ext cx="7152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rtl="0"/>
            <a:r>
              <a:rPr lang="es-ES" b="1"/>
              <a:t>25 %</a:t>
            </a:r>
          </a:p>
        </p:txBody>
      </p:sp>
      <p:sp>
        <p:nvSpPr>
          <p:cNvPr id="73" name="Cuadro de texto 72"/>
          <p:cNvSpPr txBox="1"/>
          <p:nvPr/>
        </p:nvSpPr>
        <p:spPr>
          <a:xfrm>
            <a:off x="1881188" y="141556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b="1"/>
              <a:t>70 %</a:t>
            </a:r>
          </a:p>
        </p:txBody>
      </p:sp>
      <p:sp>
        <p:nvSpPr>
          <p:cNvPr id="174" name="Forma libre: Forma 173" descr="Gráfico de esquema humano"/>
          <p:cNvSpPr/>
          <p:nvPr/>
        </p:nvSpPr>
        <p:spPr>
          <a:xfrm>
            <a:off x="1734418" y="1860176"/>
            <a:ext cx="822960" cy="1898549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30000">
                <a:schemeClr val="bg1"/>
              </a:gs>
              <a:gs pos="30000">
                <a:schemeClr val="bg2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rtlCol="0" anchor="t" anchorCtr="0" compatLnSpc="1">
            <a:prstTxWarp prst="textNoShape">
              <a:avLst/>
            </a:prstTxWarp>
          </a:bodyPr>
          <a:lstStyle/>
          <a:p>
            <a:pPr defTabSz="932518" rtl="0"/>
            <a:endParaRPr lang="es-ES" sz="1938">
              <a:solidFill>
                <a:prstClr val="black"/>
              </a:solidFill>
            </a:endParaRPr>
          </a:p>
        </p:txBody>
      </p:sp>
      <p:sp>
        <p:nvSpPr>
          <p:cNvPr id="176" name="Forma libre: Forma 175" descr="Gráfico de esquema humano"/>
          <p:cNvSpPr/>
          <p:nvPr/>
        </p:nvSpPr>
        <p:spPr>
          <a:xfrm>
            <a:off x="1718864" y="3930112"/>
            <a:ext cx="822960" cy="1898549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72000">
                <a:schemeClr val="bg1"/>
              </a:gs>
              <a:gs pos="72000">
                <a:schemeClr val="bg2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rtlCol="0" anchor="t" anchorCtr="0" compatLnSpc="1">
            <a:prstTxWarp prst="textNoShape">
              <a:avLst/>
            </a:prstTxWarp>
          </a:bodyPr>
          <a:lstStyle/>
          <a:p>
            <a:pPr defTabSz="932518" rtl="0"/>
            <a:endParaRPr lang="es-ES" sz="1938">
              <a:solidFill>
                <a:prstClr val="black"/>
              </a:solidFill>
            </a:endParaRPr>
          </a:p>
        </p:txBody>
      </p:sp>
      <p:sp>
        <p:nvSpPr>
          <p:cNvPr id="75" name="Cuadro de texto 74"/>
          <p:cNvSpPr txBox="1"/>
          <p:nvPr/>
        </p:nvSpPr>
        <p:spPr>
          <a:xfrm>
            <a:off x="1804774" y="5941464"/>
            <a:ext cx="7152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rtl="0"/>
            <a:r>
              <a:rPr lang="es-ES" b="1"/>
              <a:t>38 %</a:t>
            </a:r>
          </a:p>
        </p:txBody>
      </p:sp>
      <p:sp>
        <p:nvSpPr>
          <p:cNvPr id="3" name="Rectángulo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20846" y="1415561"/>
            <a:ext cx="4122005" cy="14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4" name="Cuadro de texto 3"/>
          <p:cNvSpPr txBox="1"/>
          <p:nvPr/>
        </p:nvSpPr>
        <p:spPr>
          <a:xfrm>
            <a:off x="2987315" y="1456134"/>
            <a:ext cx="222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/>
              <a:t>6,5 de 10 hombres...</a:t>
            </a:r>
          </a:p>
        </p:txBody>
      </p:sp>
      <p:sp>
        <p:nvSpPr>
          <p:cNvPr id="181" name="Forma libre: Forma 180" descr="Gráfico de esquema humano"/>
          <p:cNvSpPr>
            <a:spLocks noChangeAspect="1"/>
          </p:cNvSpPr>
          <p:nvPr/>
        </p:nvSpPr>
        <p:spPr>
          <a:xfrm>
            <a:off x="2940437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rtlCol="0" anchor="t" anchorCtr="0" compatLnSpc="1">
            <a:prstTxWarp prst="textNoShape">
              <a:avLst/>
            </a:prstTxWarp>
          </a:bodyPr>
          <a:lstStyle/>
          <a:p>
            <a:pPr defTabSz="932518" rtl="0"/>
            <a:endParaRPr lang="es-ES" sz="1938">
              <a:solidFill>
                <a:prstClr val="black"/>
              </a:solidFill>
            </a:endParaRPr>
          </a:p>
        </p:txBody>
      </p:sp>
      <p:sp>
        <p:nvSpPr>
          <p:cNvPr id="180" name="Forma libre: Forma 179" descr="Gráfico de esquema humano"/>
          <p:cNvSpPr>
            <a:spLocks noChangeAspect="1"/>
          </p:cNvSpPr>
          <p:nvPr/>
        </p:nvSpPr>
        <p:spPr>
          <a:xfrm>
            <a:off x="3333352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rtlCol="0" anchor="t" anchorCtr="0" compatLnSpc="1">
            <a:prstTxWarp prst="textNoShape">
              <a:avLst/>
            </a:prstTxWarp>
          </a:bodyPr>
          <a:lstStyle/>
          <a:p>
            <a:pPr defTabSz="932518" rtl="0"/>
            <a:endParaRPr lang="es-ES" sz="1938">
              <a:solidFill>
                <a:prstClr val="black"/>
              </a:solidFill>
            </a:endParaRPr>
          </a:p>
        </p:txBody>
      </p:sp>
      <p:sp>
        <p:nvSpPr>
          <p:cNvPr id="179" name="Forma libre: Forma 178" descr="Gráfico de esquema humano"/>
          <p:cNvSpPr>
            <a:spLocks noChangeAspect="1"/>
          </p:cNvSpPr>
          <p:nvPr/>
        </p:nvSpPr>
        <p:spPr>
          <a:xfrm>
            <a:off x="3726267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rtlCol="0" anchor="t" anchorCtr="0" compatLnSpc="1">
            <a:prstTxWarp prst="textNoShape">
              <a:avLst/>
            </a:prstTxWarp>
          </a:bodyPr>
          <a:lstStyle/>
          <a:p>
            <a:pPr defTabSz="932518" rtl="0"/>
            <a:endParaRPr lang="es-ES" sz="1938">
              <a:solidFill>
                <a:prstClr val="black"/>
              </a:solidFill>
            </a:endParaRPr>
          </a:p>
        </p:txBody>
      </p:sp>
      <p:sp>
        <p:nvSpPr>
          <p:cNvPr id="185" name="Forma libre: Forma 184" descr="Gráfico de esquema humano"/>
          <p:cNvSpPr>
            <a:spLocks noChangeAspect="1"/>
          </p:cNvSpPr>
          <p:nvPr/>
        </p:nvSpPr>
        <p:spPr>
          <a:xfrm>
            <a:off x="4124521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rtlCol="0" anchor="t" anchorCtr="0" compatLnSpc="1">
            <a:prstTxWarp prst="textNoShape">
              <a:avLst/>
            </a:prstTxWarp>
          </a:bodyPr>
          <a:lstStyle/>
          <a:p>
            <a:pPr defTabSz="932518" rtl="0"/>
            <a:endParaRPr lang="es-ES" sz="1938">
              <a:solidFill>
                <a:prstClr val="black"/>
              </a:solidFill>
            </a:endParaRPr>
          </a:p>
        </p:txBody>
      </p:sp>
      <p:sp>
        <p:nvSpPr>
          <p:cNvPr id="184" name="Forma libre: Forma 183" descr="Gráfico de esquema humano"/>
          <p:cNvSpPr>
            <a:spLocks noChangeAspect="1"/>
          </p:cNvSpPr>
          <p:nvPr/>
        </p:nvSpPr>
        <p:spPr>
          <a:xfrm>
            <a:off x="4517437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rtlCol="0" anchor="t" anchorCtr="0" compatLnSpc="1">
            <a:prstTxWarp prst="textNoShape">
              <a:avLst/>
            </a:prstTxWarp>
          </a:bodyPr>
          <a:lstStyle/>
          <a:p>
            <a:pPr defTabSz="932518" rtl="0"/>
            <a:endParaRPr lang="es-ES" sz="1938">
              <a:solidFill>
                <a:prstClr val="black"/>
              </a:solidFill>
            </a:endParaRPr>
          </a:p>
        </p:txBody>
      </p:sp>
      <p:sp>
        <p:nvSpPr>
          <p:cNvPr id="183" name="Forma libre: Forma 182" descr="Gráfico de esquema humano"/>
          <p:cNvSpPr>
            <a:spLocks noChangeAspect="1"/>
          </p:cNvSpPr>
          <p:nvPr/>
        </p:nvSpPr>
        <p:spPr>
          <a:xfrm>
            <a:off x="4910352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rtlCol="0" anchor="t" anchorCtr="0" compatLnSpc="1">
            <a:prstTxWarp prst="textNoShape">
              <a:avLst/>
            </a:prstTxWarp>
          </a:bodyPr>
          <a:lstStyle/>
          <a:p>
            <a:pPr defTabSz="932518" rtl="0"/>
            <a:endParaRPr lang="es-ES" sz="1938">
              <a:solidFill>
                <a:prstClr val="black"/>
              </a:solidFill>
            </a:endParaRPr>
          </a:p>
        </p:txBody>
      </p:sp>
      <p:sp>
        <p:nvSpPr>
          <p:cNvPr id="177" name="Forma libre: Forma 176" descr="Gráfico de esquema humano"/>
          <p:cNvSpPr>
            <a:spLocks noChangeAspect="1"/>
          </p:cNvSpPr>
          <p:nvPr/>
        </p:nvSpPr>
        <p:spPr>
          <a:xfrm>
            <a:off x="5292653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50000">
                <a:schemeClr val="accent2"/>
              </a:gs>
              <a:gs pos="50000">
                <a:srgbClr val="1FBCEF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rtlCol="0" anchor="t" anchorCtr="0" compatLnSpc="1">
            <a:prstTxWarp prst="textNoShape">
              <a:avLst/>
            </a:prstTxWarp>
          </a:bodyPr>
          <a:lstStyle/>
          <a:p>
            <a:pPr defTabSz="932518" rtl="0"/>
            <a:endParaRPr lang="es-ES" sz="1938">
              <a:solidFill>
                <a:prstClr val="black"/>
              </a:solidFill>
            </a:endParaRPr>
          </a:p>
        </p:txBody>
      </p:sp>
      <p:sp>
        <p:nvSpPr>
          <p:cNvPr id="188" name="Forma libre: Forma 187" descr="Gráfico de esquema humano"/>
          <p:cNvSpPr>
            <a:spLocks noChangeAspect="1"/>
          </p:cNvSpPr>
          <p:nvPr/>
        </p:nvSpPr>
        <p:spPr>
          <a:xfrm>
            <a:off x="5680974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rtlCol="0" anchor="t" anchorCtr="0" compatLnSpc="1">
            <a:prstTxWarp prst="textNoShape">
              <a:avLst/>
            </a:prstTxWarp>
          </a:bodyPr>
          <a:lstStyle/>
          <a:p>
            <a:pPr defTabSz="932518" rtl="0"/>
            <a:endParaRPr lang="es-ES" sz="1938">
              <a:solidFill>
                <a:prstClr val="black"/>
              </a:solidFill>
            </a:endParaRPr>
          </a:p>
        </p:txBody>
      </p:sp>
      <p:sp>
        <p:nvSpPr>
          <p:cNvPr id="187" name="Forma libre: Forma 186" descr="Gráfico de esquema humano"/>
          <p:cNvSpPr>
            <a:spLocks noChangeAspect="1"/>
          </p:cNvSpPr>
          <p:nvPr/>
        </p:nvSpPr>
        <p:spPr>
          <a:xfrm>
            <a:off x="6073889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rtlCol="0" anchor="t" anchorCtr="0" compatLnSpc="1">
            <a:prstTxWarp prst="textNoShape">
              <a:avLst/>
            </a:prstTxWarp>
          </a:bodyPr>
          <a:lstStyle/>
          <a:p>
            <a:pPr defTabSz="932518" rtl="0"/>
            <a:endParaRPr lang="es-ES" sz="1938">
              <a:solidFill>
                <a:prstClr val="black"/>
              </a:solidFill>
            </a:endParaRPr>
          </a:p>
        </p:txBody>
      </p:sp>
      <p:sp>
        <p:nvSpPr>
          <p:cNvPr id="186" name="Forma libre: Forma 185" descr="Gráfico de esquema humano"/>
          <p:cNvSpPr>
            <a:spLocks noChangeAspect="1"/>
          </p:cNvSpPr>
          <p:nvPr/>
        </p:nvSpPr>
        <p:spPr>
          <a:xfrm>
            <a:off x="6466805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rtlCol="0" anchor="t" anchorCtr="0" compatLnSpc="1">
            <a:prstTxWarp prst="textNoShape">
              <a:avLst/>
            </a:prstTxWarp>
          </a:bodyPr>
          <a:lstStyle/>
          <a:p>
            <a:pPr defTabSz="932518" rtl="0"/>
            <a:endParaRPr lang="es-ES" sz="1938">
              <a:solidFill>
                <a:prstClr val="black"/>
              </a:solidFill>
            </a:endParaRPr>
          </a:p>
        </p:txBody>
      </p:sp>
      <p:sp>
        <p:nvSpPr>
          <p:cNvPr id="106" name="Rectángulo 10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20846" y="3067279"/>
            <a:ext cx="4122005" cy="13881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70" name="Forma libre: Forma 169" descr="Gráfico de esquema humano"/>
          <p:cNvSpPr/>
          <p:nvPr/>
        </p:nvSpPr>
        <p:spPr>
          <a:xfrm>
            <a:off x="3016505" y="3217866"/>
            <a:ext cx="487547" cy="1086931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72" name="Forma libre: Forma 171" descr="Gráfico de esquema humano"/>
          <p:cNvSpPr/>
          <p:nvPr/>
        </p:nvSpPr>
        <p:spPr>
          <a:xfrm>
            <a:off x="3550818" y="3217865"/>
            <a:ext cx="487547" cy="1086931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73" name="Forma libre: Forma 172" descr="Gráfico de esquema humano"/>
          <p:cNvSpPr/>
          <p:nvPr/>
        </p:nvSpPr>
        <p:spPr>
          <a:xfrm>
            <a:off x="4090306" y="3217865"/>
            <a:ext cx="465200" cy="108693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60000">
                <a:schemeClr val="bg1"/>
              </a:gs>
              <a:gs pos="60000">
                <a:schemeClr val="bg2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rtlCol="0" anchor="t" anchorCtr="0" compatLnSpc="1">
            <a:prstTxWarp prst="textNoShape">
              <a:avLst/>
            </a:prstTxWarp>
          </a:bodyPr>
          <a:lstStyle/>
          <a:p>
            <a:pPr defTabSz="932518" rtl="0"/>
            <a:endParaRPr lang="es-ES" sz="1938">
              <a:solidFill>
                <a:prstClr val="black"/>
              </a:solidFill>
            </a:endParaRPr>
          </a:p>
        </p:txBody>
      </p:sp>
      <p:sp>
        <p:nvSpPr>
          <p:cNvPr id="107" name="Cuadro de texto 106"/>
          <p:cNvSpPr txBox="1"/>
          <p:nvPr/>
        </p:nvSpPr>
        <p:spPr>
          <a:xfrm>
            <a:off x="4594906" y="3587455"/>
            <a:ext cx="224105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90000"/>
              </a:lnSpc>
            </a:pPr>
            <a:r>
              <a:rPr lang="es-ES" sz="2800" b="1">
                <a:solidFill>
                  <a:schemeClr val="bg2"/>
                </a:solidFill>
              </a:rPr>
              <a:t>2,3</a:t>
            </a:r>
            <a:r>
              <a:rPr lang="es-ES" sz="2800">
                <a:solidFill>
                  <a:schemeClr val="bg2"/>
                </a:solidFill>
              </a:rPr>
              <a:t> mujeres... </a:t>
            </a:r>
          </a:p>
        </p:txBody>
      </p:sp>
      <p:grpSp>
        <p:nvGrpSpPr>
          <p:cNvPr id="24" name="Grupo 23" descr="Formas aleatorias con varios colores">
            <a:extLst>
              <a:ext uri="{FF2B5EF4-FFF2-40B4-BE49-F238E27FC236}">
                <a16:creationId xmlns:a16="http://schemas.microsoft.com/office/drawing/2014/main" id="{D4DBA33A-2A20-4AC0-A658-A5E1A38BC0DB}"/>
              </a:ext>
            </a:extLst>
          </p:cNvPr>
          <p:cNvGrpSpPr/>
          <p:nvPr/>
        </p:nvGrpSpPr>
        <p:grpSpPr>
          <a:xfrm>
            <a:off x="5439364" y="4562022"/>
            <a:ext cx="1501817" cy="1777091"/>
            <a:chOff x="5317327" y="4648005"/>
            <a:chExt cx="1501817" cy="1777091"/>
          </a:xfrm>
        </p:grpSpPr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FB1AABEB-7EDF-433E-B0D9-A4A7CC13ED1A}"/>
                </a:ext>
              </a:extLst>
            </p:cNvPr>
            <p:cNvGrpSpPr/>
            <p:nvPr/>
          </p:nvGrpSpPr>
          <p:grpSpPr>
            <a:xfrm>
              <a:off x="5547138" y="5924675"/>
              <a:ext cx="760243" cy="500421"/>
              <a:chOff x="4784305" y="5278079"/>
              <a:chExt cx="760243" cy="500421"/>
            </a:xfrm>
          </p:grpSpPr>
          <p:sp>
            <p:nvSpPr>
              <p:cNvPr id="7" name="Estrella: 5 puntos 6">
                <a:extLst>
                  <a:ext uri="{FF2B5EF4-FFF2-40B4-BE49-F238E27FC236}">
                    <a16:creationId xmlns:a16="http://schemas.microsoft.com/office/drawing/2014/main" id="{F6EA534D-A2AB-4AE9-AB03-C8BCEC2BAD3D}"/>
                  </a:ext>
                </a:extLst>
              </p:cNvPr>
              <p:cNvSpPr/>
              <p:nvPr/>
            </p:nvSpPr>
            <p:spPr>
              <a:xfrm>
                <a:off x="4784305" y="5351957"/>
                <a:ext cx="426543" cy="426543"/>
              </a:xfrm>
              <a:prstGeom prst="star5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32518" rtl="0"/>
                <a:endParaRPr lang="es-ES" sz="1938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Cilindro 18">
                <a:extLst>
                  <a:ext uri="{FF2B5EF4-FFF2-40B4-BE49-F238E27FC236}">
                    <a16:creationId xmlns:a16="http://schemas.microsoft.com/office/drawing/2014/main" id="{D0FBDE43-3BB4-47A1-8212-C6DCD8D925FD}"/>
                  </a:ext>
                </a:extLst>
              </p:cNvPr>
              <p:cNvSpPr/>
              <p:nvPr/>
            </p:nvSpPr>
            <p:spPr>
              <a:xfrm>
                <a:off x="5245964" y="5278079"/>
                <a:ext cx="298584" cy="500421"/>
              </a:xfrm>
              <a:prstGeom prst="can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32518" rtl="0"/>
                <a:endParaRPr lang="es-ES" sz="1938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AF9F2FA5-DD28-4E6D-A3D1-ECFED01828F6}"/>
                </a:ext>
              </a:extLst>
            </p:cNvPr>
            <p:cNvGrpSpPr/>
            <p:nvPr/>
          </p:nvGrpSpPr>
          <p:grpSpPr>
            <a:xfrm>
              <a:off x="5317327" y="4648005"/>
              <a:ext cx="1501817" cy="1166737"/>
              <a:chOff x="2957410" y="7251700"/>
              <a:chExt cx="1501817" cy="1166737"/>
            </a:xfrm>
          </p:grpSpPr>
          <p:sp>
            <p:nvSpPr>
              <p:cNvPr id="21" name="Bocadillo de diálogo: Rectángulo 20">
                <a:extLst>
                  <a:ext uri="{FF2B5EF4-FFF2-40B4-BE49-F238E27FC236}">
                    <a16:creationId xmlns:a16="http://schemas.microsoft.com/office/drawing/2014/main" id="{980D9FA1-CA43-4D5E-871B-D40A0738AA86}"/>
                  </a:ext>
                </a:extLst>
              </p:cNvPr>
              <p:cNvSpPr/>
              <p:nvPr/>
            </p:nvSpPr>
            <p:spPr>
              <a:xfrm>
                <a:off x="2957410" y="7251700"/>
                <a:ext cx="1501817" cy="1162370"/>
              </a:xfrm>
              <a:prstGeom prst="wedgeRectCallout">
                <a:avLst/>
              </a:prstGeom>
              <a:gradFill>
                <a:gsLst>
                  <a:gs pos="20000">
                    <a:schemeClr val="accent2"/>
                  </a:gs>
                  <a:gs pos="2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rot="0" spcFirstLastPara="0" vertOverflow="overflow" horzOverflow="overflow" vert="horz" wrap="square" lIns="93252" tIns="46627" rIns="93252" bIns="4662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518" rtl="0"/>
                <a:endParaRPr lang="es-ES" sz="1938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Cuadro de texto 47">
                <a:extLst>
                  <a:ext uri="{FF2B5EF4-FFF2-40B4-BE49-F238E27FC236}">
                    <a16:creationId xmlns:a16="http://schemas.microsoft.com/office/drawing/2014/main" id="{2BA24C10-8D31-443A-80E9-F6F747C1DD32}"/>
                  </a:ext>
                </a:extLst>
              </p:cNvPr>
              <p:cNvSpPr txBox="1"/>
              <p:nvPr/>
            </p:nvSpPr>
            <p:spPr>
              <a:xfrm>
                <a:off x="2973125" y="7464330"/>
                <a:ext cx="133068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0">
                  <a:defRPr/>
                </a:pPr>
                <a:r>
                  <a:rPr lang="es-ES" sz="1400" spc="30">
                    <a:solidFill>
                      <a:schemeClr val="bg1"/>
                    </a:solidFill>
                  </a:rPr>
                  <a:t>Funciona con cualquier forma vectorial</a:t>
                </a:r>
              </a:p>
            </p:txBody>
          </p:sp>
        </p:grpSp>
      </p:grp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58515"/>
              </p:ext>
            </p:extLst>
          </p:nvPr>
        </p:nvGraphicFramePr>
        <p:xfrm>
          <a:off x="7106706" y="1415561"/>
          <a:ext cx="3053369" cy="486811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53369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448513">
                <a:tc>
                  <a:txBody>
                    <a:bodyPr/>
                    <a:lstStyle/>
                    <a:p>
                      <a:pPr algn="l" rtl="0"/>
                      <a:r>
                        <a:rPr lang="es" sz="1400" dirty="0">
                          <a:solidFill>
                            <a:schemeClr val="bg1"/>
                          </a:solidFill>
                        </a:rPr>
                        <a:t>Porcentajes de gráficos </a:t>
                      </a:r>
                    </a:p>
                    <a:p>
                      <a:pPr algn="l" rtl="0"/>
                      <a:r>
                        <a:rPr lang="es" sz="900" dirty="0">
                          <a:solidFill>
                            <a:schemeClr val="bg1"/>
                          </a:solidFill>
                        </a:rPr>
                        <a:t>Funciona con cualquier gráfico nativo o de Bézier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2223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1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El relleno es un degradado.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1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Para cambiar el </a:t>
                      </a:r>
                      <a:r>
                        <a:rPr lang="es" sz="1100" b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porcentaje, haga clic derecho </a:t>
                      </a:r>
                      <a:r>
                        <a:rPr lang="es" sz="11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en el gráfico. Seleccione </a:t>
                      </a:r>
                      <a:r>
                        <a:rPr lang="es" sz="1100" b="1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Formato de forma </a:t>
                      </a:r>
                      <a:r>
                        <a:rPr lang="es" sz="11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en el menú desplegable.       Mueva los controles deslizantes para cambiar el número de %. </a:t>
                      </a:r>
                      <a:r>
                        <a:rPr lang="es" sz="1100" b="1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Nota: Ambos controles deslizantes deben estar en la misma posición de porcentaje</a:t>
                      </a:r>
                      <a:r>
                        <a:rPr lang="es" sz="11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para obtener una línea limpia entre los dos colores.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1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Puede cambiar el color de cada elemento. Arrastre el control deslizante para ver la selección de color. También puede agregar una línea al contorno de una forma.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244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244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200" b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TRUCO ESPECTACULAR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1223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100" b="1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Necesita usar el gráfico en otro documento.</a:t>
                      </a:r>
                      <a:r>
                        <a:rPr lang="es" sz="11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Haga clic con el botón derecho en el gráfico que quiera usar y elija </a:t>
                      </a:r>
                      <a:r>
                        <a:rPr lang="es" sz="1100" b="1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Guardar como imagen</a:t>
                      </a:r>
                      <a:r>
                        <a:rPr lang="es" sz="11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, seleccione Metarchivo de Windows mejorado (.emf) en el menú desplegable.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1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Ahora tiene un gráfico vectorial escalable.</a:t>
                      </a:r>
                      <a:endParaRPr lang="en-US" sz="11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sp>
        <p:nvSpPr>
          <p:cNvPr id="35" name="Elipse 34">
            <a:extLst>
              <a:ext uri="{FF2B5EF4-FFF2-40B4-BE49-F238E27FC236}">
                <a16:creationId xmlns:a16="http://schemas.microsoft.com/office/drawing/2014/main" id="{E22352E8-701A-40ED-B3F4-1052E73329EA}"/>
              </a:ext>
            </a:extLst>
          </p:cNvPr>
          <p:cNvSpPr>
            <a:spLocks noChangeAspect="1"/>
          </p:cNvSpPr>
          <p:nvPr/>
        </p:nvSpPr>
        <p:spPr>
          <a:xfrm>
            <a:off x="8757683" y="2410328"/>
            <a:ext cx="182880" cy="1828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s-ES" sz="1100" b="1"/>
              <a:t>1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C65D0848-2ED7-4E56-977F-3884BCF005F3}"/>
              </a:ext>
            </a:extLst>
          </p:cNvPr>
          <p:cNvSpPr>
            <a:spLocks noChangeAspect="1"/>
          </p:cNvSpPr>
          <p:nvPr/>
        </p:nvSpPr>
        <p:spPr>
          <a:xfrm>
            <a:off x="8546097" y="3262612"/>
            <a:ext cx="182880" cy="1828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s-ES" sz="1100" b="1"/>
              <a:t>2</a:t>
            </a:r>
          </a:p>
        </p:txBody>
      </p:sp>
      <p:grpSp>
        <p:nvGrpSpPr>
          <p:cNvPr id="13" name="Grupo 12" descr="Captura de pantalla de menú">
            <a:extLst>
              <a:ext uri="{FF2B5EF4-FFF2-40B4-BE49-F238E27FC236}">
                <a16:creationId xmlns:a16="http://schemas.microsoft.com/office/drawing/2014/main" id="{37A3F4E2-49E7-4455-8885-51C71F0266E0}"/>
              </a:ext>
            </a:extLst>
          </p:cNvPr>
          <p:cNvGrpSpPr/>
          <p:nvPr/>
        </p:nvGrpSpPr>
        <p:grpSpPr>
          <a:xfrm>
            <a:off x="10224411" y="1419161"/>
            <a:ext cx="1733561" cy="4889975"/>
            <a:chOff x="10224411" y="1419161"/>
            <a:chExt cx="1733561" cy="4889975"/>
          </a:xfrm>
        </p:grpSpPr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0C7C852B-F847-4ECF-8F6C-717A1881A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224412" y="1419161"/>
              <a:ext cx="1733559" cy="3928171"/>
            </a:xfrm>
            <a:prstGeom prst="rect">
              <a:avLst/>
            </a:prstGeom>
          </p:spPr>
        </p:pic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F09E4B5E-5D03-4DAB-94CE-0596FFABB7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1666" y="4493485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r>
                <a:rPr lang="es-ES" sz="1100" b="1"/>
                <a:t>1</a:t>
              </a:r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9EED1E54-2706-4031-9F29-967E346DB0E8}"/>
                </a:ext>
              </a:extLst>
            </p:cNvPr>
            <p:cNvGrpSpPr/>
            <p:nvPr/>
          </p:nvGrpSpPr>
          <p:grpSpPr>
            <a:xfrm>
              <a:off x="10224411" y="5395078"/>
              <a:ext cx="1733561" cy="914058"/>
              <a:chOff x="10224411" y="5395078"/>
              <a:chExt cx="1733561" cy="914058"/>
            </a:xfrm>
          </p:grpSpPr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0F1AD812-6C5F-45B1-B40D-FF07E278E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0224412" y="5395078"/>
                <a:ext cx="1733560" cy="914058"/>
              </a:xfrm>
              <a:prstGeom prst="rect">
                <a:avLst/>
              </a:prstGeom>
            </p:spPr>
          </p:pic>
          <p:sp>
            <p:nvSpPr>
              <p:cNvPr id="11" name="Rectángulo: Esquinas redondeadas 10">
                <a:extLst>
                  <a:ext uri="{FF2B5EF4-FFF2-40B4-BE49-F238E27FC236}">
                    <a16:creationId xmlns:a16="http://schemas.microsoft.com/office/drawing/2014/main" id="{4F0DE47B-046D-43ED-B00E-63EAC36F8377}"/>
                  </a:ext>
                </a:extLst>
              </p:cNvPr>
              <p:cNvSpPr/>
              <p:nvPr/>
            </p:nvSpPr>
            <p:spPr>
              <a:xfrm>
                <a:off x="10224411" y="6088007"/>
                <a:ext cx="1733560" cy="175790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s-ES"/>
              </a:p>
            </p:txBody>
          </p:sp>
          <p:sp>
            <p:nvSpPr>
              <p:cNvPr id="39" name="Rectángulo: Esquinas redondeadas 38">
                <a:extLst>
                  <a:ext uri="{FF2B5EF4-FFF2-40B4-BE49-F238E27FC236}">
                    <a16:creationId xmlns:a16="http://schemas.microsoft.com/office/drawing/2014/main" id="{37A5769C-CC20-45E0-8D2D-DBA213880993}"/>
                  </a:ext>
                </a:extLst>
              </p:cNvPr>
              <p:cNvSpPr/>
              <p:nvPr/>
            </p:nvSpPr>
            <p:spPr>
              <a:xfrm>
                <a:off x="10778398" y="5505215"/>
                <a:ext cx="312458" cy="326014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1D7C07AB-E8F6-413E-B138-5A2CE5F488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8045" y="5857525"/>
                <a:ext cx="182880" cy="18288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r>
                  <a:rPr lang="es-ES" sz="1100" b="1"/>
                  <a:t>2</a:t>
                </a:r>
              </a:p>
            </p:txBody>
          </p:sp>
        </p:grpSp>
      </p:grpSp>
      <p:sp>
        <p:nvSpPr>
          <p:cNvPr id="5" name="Marcador de número de diapositiva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 rtlCol="0"/>
          <a:lstStyle/>
          <a:p>
            <a:pPr rtl="0"/>
            <a:fld id="{5AE1514C-5E56-4738-A1FF-4B1CFD2A3E3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8341537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 rtlCol="0"/>
          <a:lstStyle/>
          <a:p>
            <a:pPr rtl="0"/>
            <a:r>
              <a:rPr lang="es-ES" dirty="0"/>
              <a:t>GRÁFICO DE BARRAS APILADAS</a:t>
            </a:r>
          </a:p>
        </p:txBody>
      </p:sp>
      <p:sp>
        <p:nvSpPr>
          <p:cNvPr id="9" name="Cuadro de texto 8"/>
          <p:cNvSpPr txBox="1"/>
          <p:nvPr/>
        </p:nvSpPr>
        <p:spPr>
          <a:xfrm>
            <a:off x="1046394" y="1557728"/>
            <a:ext cx="1588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3200" b="1" dirty="0">
                <a:solidFill>
                  <a:schemeClr val="bg2"/>
                </a:solidFill>
              </a:rPr>
              <a:t>TÍTULO</a:t>
            </a:r>
          </a:p>
        </p:txBody>
      </p:sp>
      <p:graphicFrame>
        <p:nvGraphicFramePr>
          <p:cNvPr id="2" name="Gráfico 9" descr="Gráfico">
            <a:extLst>
              <a:ext uri="{FF2B5EF4-FFF2-40B4-BE49-F238E27FC236}">
                <a16:creationId xmlns:a16="http://schemas.microsoft.com/office/drawing/2014/main" id="{BE25CDAC-028E-4E9C-99EE-7CBBB0C6C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2627455"/>
              </p:ext>
            </p:extLst>
          </p:nvPr>
        </p:nvGraphicFramePr>
        <p:xfrm>
          <a:off x="416262" y="2142503"/>
          <a:ext cx="5995568" cy="3189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61BEBE4E-8135-4C4B-BF32-46599957A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224109"/>
              </p:ext>
            </p:extLst>
          </p:nvPr>
        </p:nvGraphicFramePr>
        <p:xfrm>
          <a:off x="7177129" y="1389100"/>
          <a:ext cx="4901469" cy="398711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01469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20131">
                <a:tc>
                  <a:txBody>
                    <a:bodyPr/>
                    <a:lstStyle/>
                    <a:p>
                      <a:pPr rtl="0"/>
                      <a:r>
                        <a:rPr lang="es" sz="1600">
                          <a:solidFill>
                            <a:schemeClr val="bg1"/>
                          </a:solidFill>
                        </a:rPr>
                        <a:t>Estos son gráficos de Excel con datos.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88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1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Para cambiar el porcentaje, haga clic en el gráfico. Seleccione </a:t>
                      </a:r>
                      <a:r>
                        <a:rPr lang="es" sz="11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Diseño</a:t>
                      </a:r>
                      <a:r>
                        <a:rPr lang="es" sz="11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en </a:t>
                      </a:r>
                      <a:r>
                        <a:rPr lang="es" sz="11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Herramientas de gráficos </a:t>
                      </a:r>
                      <a:r>
                        <a:rPr lang="es" sz="11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en la cinta de opciones y, después, </a:t>
                      </a:r>
                      <a:r>
                        <a:rPr lang="es" sz="11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Modificar datos</a:t>
                      </a:r>
                      <a:r>
                        <a:rPr lang="es" sz="11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 Cambie el número de la </a:t>
                      </a:r>
                      <a:r>
                        <a:rPr lang="es" sz="11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columna B2</a:t>
                      </a:r>
                      <a:r>
                        <a:rPr lang="es" sz="11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por su porcentaje. Haga clic fuera de B2 y cierre el cuadro de diálogo.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1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La etiqueta de título es un cuadro de texto editable que se sitúa en la parte superior del gráfico.</a:t>
                      </a:r>
                      <a:endParaRPr lang="en-US" sz="11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403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1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Puede hacer doble clic en la parte de un elemento específico y ajustando el relleno para cambiar su color.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100" b="1" spc="30" dirty="0">
                          <a:solidFill>
                            <a:schemeClr val="accent2"/>
                          </a:solidFill>
                        </a:rPr>
                        <a:t>Elementos del gráfico de barras apiladas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1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Barra de colores con referencia 100 % gris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1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Etiquetas de datos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20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200" b="1" spc="3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TRUCO ESPECTACULAR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1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Aumente el tamaño y destaque los números para llamar más la atención. </a:t>
                      </a:r>
                      <a:br>
                        <a:rPr lang="en-US" sz="11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</a:br>
                      <a:r>
                        <a:rPr lang="es" sz="11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Para cambiar el tamaño de los números clave, haga doble clic en el número para seleccionarlo y, después, use las herramientas de fuente de la cinta de opciones en </a:t>
                      </a:r>
                      <a:r>
                        <a:rPr lang="es" sz="11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pestaña Inicio</a:t>
                      </a:r>
                      <a:r>
                        <a:rPr lang="es" sz="11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</a:t>
                      </a:r>
                      <a:endParaRPr lang="en-US" sz="11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pic>
        <p:nvPicPr>
          <p:cNvPr id="16" name="Imagen 15" descr="Captura de pantalla de menú">
            <a:extLst>
              <a:ext uri="{FF2B5EF4-FFF2-40B4-BE49-F238E27FC236}">
                <a16:creationId xmlns:a16="http://schemas.microsoft.com/office/drawing/2014/main" id="{8372F910-B704-449E-A4A4-9A36963C6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7129" y="5399535"/>
            <a:ext cx="4901469" cy="1057870"/>
          </a:xfrm>
          <a:prstGeom prst="rect">
            <a:avLst/>
          </a:prstGeom>
        </p:spPr>
      </p:pic>
      <p:sp>
        <p:nvSpPr>
          <p:cNvPr id="14" name="Marcador de número de diapositiva 2">
            <a:extLst>
              <a:ext uri="{FF2B5EF4-FFF2-40B4-BE49-F238E27FC236}">
                <a16:creationId xmlns:a16="http://schemas.microsoft.com/office/drawing/2014/main" id="{1CD0ACDD-24E8-41CD-A092-F098D335BFB1}"/>
              </a:ext>
            </a:extLst>
          </p:cNvPr>
          <p:cNvSpPr txBox="1">
            <a:spLocks/>
          </p:cNvSpPr>
          <p:nvPr/>
        </p:nvSpPr>
        <p:spPr>
          <a:xfrm>
            <a:off x="9448800" y="6316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5AE1514C-5E56-4738-A1FF-4B1CFD2A3E36}" type="slidenum">
              <a:rPr lang="es-ES" smtClean="0"/>
              <a:pPr rtl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6003059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 rtlCol="0"/>
          <a:lstStyle/>
          <a:p>
            <a:pPr rtl="0"/>
            <a:r>
              <a:rPr lang="es-ES" dirty="0"/>
              <a:t>GRÁFICO DE LÍNEAS ANIMADAS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886860" y="1445081"/>
            <a:ext cx="2219601" cy="732769"/>
          </a:xfrm>
          <a:prstGeom prst="rect">
            <a:avLst/>
          </a:prstGeom>
        </p:spPr>
        <p:txBody>
          <a:bodyPr wrap="square" lIns="179232" tIns="143385" rIns="179232" bIns="143385" rtlCol="0">
            <a:spAutoFit/>
          </a:bodyPr>
          <a:lstStyle/>
          <a:p>
            <a:pPr marL="0" lvl="1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3200" b="1" dirty="0">
                <a:solidFill>
                  <a:schemeClr val="bg2"/>
                </a:solidFill>
              </a:rPr>
              <a:t>Título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901611" y="1501521"/>
            <a:ext cx="1636618" cy="696647"/>
          </a:xfrm>
          <a:prstGeom prst="rect">
            <a:avLst/>
          </a:prstGeom>
        </p:spPr>
        <p:txBody>
          <a:bodyPr wrap="square" lIns="179285" tIns="125499" rIns="179285" bIns="125499" rtlCol="0">
            <a:spAutoFit/>
          </a:bodyPr>
          <a:lstStyle/>
          <a:p>
            <a:pPr algn="r" rtl="0">
              <a:lnSpc>
                <a:spcPct val="90000"/>
              </a:lnSpc>
              <a:defRPr/>
            </a:pPr>
            <a:r>
              <a:rPr lang="es-ES" sz="3200" b="1" dirty="0">
                <a:solidFill>
                  <a:schemeClr val="bg2"/>
                </a:solidFill>
              </a:rPr>
              <a:t>88 %</a:t>
            </a:r>
          </a:p>
        </p:txBody>
      </p:sp>
      <p:graphicFrame>
        <p:nvGraphicFramePr>
          <p:cNvPr id="6" name="Gráfico 5" descr="Gráfico"/>
          <p:cNvGraphicFramePr/>
          <p:nvPr>
            <p:extLst>
              <p:ext uri="{D42A27DB-BD31-4B8C-83A1-F6EECF244321}">
                <p14:modId xmlns:p14="http://schemas.microsoft.com/office/powerpoint/2010/main" val="4216394391"/>
              </p:ext>
            </p:extLst>
          </p:nvPr>
        </p:nvGraphicFramePr>
        <p:xfrm>
          <a:off x="318977" y="1463899"/>
          <a:ext cx="7113181" cy="3560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155039"/>
              </p:ext>
            </p:extLst>
          </p:nvPr>
        </p:nvGraphicFramePr>
        <p:xfrm>
          <a:off x="7177129" y="1267180"/>
          <a:ext cx="4901469" cy="49929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01469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20131">
                <a:tc>
                  <a:txBody>
                    <a:bodyPr/>
                    <a:lstStyle/>
                    <a:p>
                      <a:pPr rtl="0"/>
                      <a:r>
                        <a:rPr lang="es" sz="1600">
                          <a:solidFill>
                            <a:schemeClr val="bg1"/>
                          </a:solidFill>
                        </a:rPr>
                        <a:t>Estos son gráficos de Excel con datos.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88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1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Para cambiar las líneas de gráfico, haga clic con el botón derecho en el gráfico y seleccione la opción </a:t>
                      </a:r>
                      <a:r>
                        <a:rPr lang="es" sz="1100" b="1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Editar datos</a:t>
                      </a:r>
                      <a:r>
                        <a:rPr lang="es" sz="1100" b="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 </a:t>
                      </a:r>
                      <a:r>
                        <a:rPr lang="es" sz="11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Cambie el número de las </a:t>
                      </a:r>
                      <a:r>
                        <a:rPr lang="es" sz="1100" b="1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columnas B2</a:t>
                      </a:r>
                      <a:r>
                        <a:rPr lang="es" sz="1100" b="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...,</a:t>
                      </a:r>
                      <a:r>
                        <a:rPr lang="es" sz="1100" b="1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C2</a:t>
                      </a:r>
                      <a:r>
                        <a:rPr lang="es" sz="1100" b="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...,</a:t>
                      </a:r>
                      <a:r>
                        <a:rPr lang="es" sz="1100" b="1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o D2</a:t>
                      </a:r>
                      <a:r>
                        <a:rPr lang="es" sz="1100" b="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...</a:t>
                      </a:r>
                      <a:r>
                        <a:rPr lang="es" sz="11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Haga clic fuera de </a:t>
                      </a:r>
                      <a:r>
                        <a:rPr lang="es" sz="1100" b="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B2..., C2... o D2... </a:t>
                      </a:r>
                      <a:r>
                        <a:rPr lang="es" sz="11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 cierre el cuadro de diálogo.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1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Las etiquetas de título y 88 % son cuadros de texto editables que se sitúan en la parte superior </a:t>
                      </a:r>
                      <a:br>
                        <a:rPr lang="en-US" sz="11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</a:br>
                      <a:r>
                        <a:rPr lang="es" sz="11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del gráfico.</a:t>
                      </a:r>
                      <a:endParaRPr lang="en-US" sz="110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403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1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Puede hacer doble clic en la parte de los elementos que desea cambiar y, a continuación, hacer clic con el botón derecho para ver las opciones</a:t>
                      </a:r>
                      <a:r>
                        <a:rPr lang="es" sz="11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 </a:t>
                      </a:r>
                      <a:endParaRPr lang="en-US" sz="1100" b="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100" b="1" spc="30" dirty="0">
                          <a:solidFill>
                            <a:schemeClr val="accent2"/>
                          </a:solidFill>
                        </a:rPr>
                        <a:t>Elementos de gráfico de barras de líneas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1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Líneas animadas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1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Etiquetas de datos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20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200" b="1" spc="3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TRUCO ESPECTACULAR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1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Para cambiar el ancho o el color de las líneas, haga </a:t>
                      </a:r>
                      <a:r>
                        <a:rPr lang="es" sz="11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doble clic para seleccionarlas. Después, use las herramientas de fuente de la </a:t>
                      </a:r>
                      <a:r>
                        <a:rPr lang="es" sz="1100" b="1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pestaña Inicio</a:t>
                      </a:r>
                      <a:r>
                        <a:rPr lang="es" sz="11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para cambiarlos.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1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Las categorías están ocultas en este gráfico. Cree cuadros de texto que se superpongan como etiquetas en la parte superior del gráfico. </a:t>
                      </a:r>
                      <a:endParaRPr lang="en-US" sz="110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grpSp>
        <p:nvGrpSpPr>
          <p:cNvPr id="4" name="Grupo 3" descr="Captura de pantalla del programa">
            <a:extLst>
              <a:ext uri="{FF2B5EF4-FFF2-40B4-BE49-F238E27FC236}">
                <a16:creationId xmlns:a16="http://schemas.microsoft.com/office/drawing/2014/main" id="{ED04B5D5-1068-4DBD-A1BC-3BB165420DD4}"/>
              </a:ext>
            </a:extLst>
          </p:cNvPr>
          <p:cNvGrpSpPr/>
          <p:nvPr/>
        </p:nvGrpSpPr>
        <p:grpSpPr>
          <a:xfrm>
            <a:off x="7266566" y="2366998"/>
            <a:ext cx="2067909" cy="890552"/>
            <a:chOff x="10127673" y="-827352"/>
            <a:chExt cx="2468272" cy="1062970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09AA54B4-30F9-4584-A474-B800513A06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763" b="22831"/>
            <a:stretch/>
          </p:blipFill>
          <p:spPr>
            <a:xfrm>
              <a:off x="10127673" y="-827352"/>
              <a:ext cx="2468272" cy="1062970"/>
            </a:xfrm>
            <a:prstGeom prst="rect">
              <a:avLst/>
            </a:prstGeom>
          </p:spPr>
        </p:pic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1B94D29C-277D-4DB7-942F-0F420F0D1648}"/>
                </a:ext>
              </a:extLst>
            </p:cNvPr>
            <p:cNvSpPr/>
            <p:nvPr/>
          </p:nvSpPr>
          <p:spPr>
            <a:xfrm>
              <a:off x="10870149" y="-38099"/>
              <a:ext cx="1611411" cy="15621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grpSp>
        <p:nvGrpSpPr>
          <p:cNvPr id="12" name="Grupo 11" descr="Captura de pantalla de menú">
            <a:extLst>
              <a:ext uri="{FF2B5EF4-FFF2-40B4-BE49-F238E27FC236}">
                <a16:creationId xmlns:a16="http://schemas.microsoft.com/office/drawing/2014/main" id="{858E2C28-1600-461B-8E65-8645EDAB01A1}"/>
              </a:ext>
            </a:extLst>
          </p:cNvPr>
          <p:cNvGrpSpPr/>
          <p:nvPr/>
        </p:nvGrpSpPr>
        <p:grpSpPr>
          <a:xfrm>
            <a:off x="7266562" y="6269662"/>
            <a:ext cx="2112051" cy="545794"/>
            <a:chOff x="5306765" y="3028950"/>
            <a:chExt cx="3184226" cy="822865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4F7E3989-F8E1-477C-A9DC-5024B5CFE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30" r="2194"/>
            <a:stretch/>
          </p:blipFill>
          <p:spPr>
            <a:xfrm>
              <a:off x="5306765" y="3028950"/>
              <a:ext cx="3117675" cy="822865"/>
            </a:xfrm>
            <a:prstGeom prst="rect">
              <a:avLst/>
            </a:prstGeom>
          </p:spPr>
        </p:pic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E25352EB-5303-4E49-AB18-BBA888689440}"/>
                </a:ext>
              </a:extLst>
            </p:cNvPr>
            <p:cNvSpPr/>
            <p:nvPr/>
          </p:nvSpPr>
          <p:spPr>
            <a:xfrm>
              <a:off x="6789811" y="3078778"/>
              <a:ext cx="1701180" cy="458699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9" name="Marcador de número de diapositiva 2"/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5AE1514C-5E56-4738-A1FF-4B1CFD2A3E36}" type="slidenum">
              <a:rPr lang="es-ES" sz="1100" smtClean="0">
                <a:solidFill>
                  <a:schemeClr val="tx2"/>
                </a:solidFill>
              </a:rPr>
              <a:pPr algn="r" rtl="0"/>
              <a:t>9</a:t>
            </a:fld>
            <a:endParaRPr lang="es-E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85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</p:bldLst>
  </p:timing>
</p:sld>
</file>

<file path=ppt/theme/theme1.xml><?xml version="1.0" encoding="utf-8"?>
<a:theme xmlns:a="http://schemas.openxmlformats.org/drawingml/2006/main" name="1_Muestra de gráficos inteligentes de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9284_TF55917490_Win32" id="{F2C8D705-B5BD-4722-88C3-137C56310FC0}" vid="{98843E38-E990-4B1B-9FCB-50195B92AE3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Muestrario de gráficos inteligentes</Template>
  <TotalTime>50</TotalTime>
  <Words>1285</Words>
  <Application>Microsoft Office PowerPoint</Application>
  <PresentationFormat>Widescreen</PresentationFormat>
  <Paragraphs>187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Georgia</vt:lpstr>
      <vt:lpstr>Segoe UI</vt:lpstr>
      <vt:lpstr>Segoe UI Light</vt:lpstr>
      <vt:lpstr>Segoe UI Semibold</vt:lpstr>
      <vt:lpstr>1_Muestra de gráficos inteligentes de Neal Creative</vt:lpstr>
      <vt:lpstr>Exploring lalonde</vt:lpstr>
      <vt:lpstr>INTRODUCTION</vt:lpstr>
      <vt:lpstr>EXPLORATORY DATA ANALYSIS</vt:lpstr>
      <vt:lpstr>Diapositiva de portada</vt:lpstr>
      <vt:lpstr>PORCENTAJE CON GRÁFICOS CIRCULARES</vt:lpstr>
      <vt:lpstr>Avanzado: GRÁFICO CIRCULAR POR PARTES | ¿Qué hay en el gráfico circular?</vt:lpstr>
      <vt:lpstr>PORCENTAJE CON GRÁFICOS</vt:lpstr>
      <vt:lpstr>GRÁFICO DE BARRAS APILADAS</vt:lpstr>
      <vt:lpstr>GRÁFICO DE LÍNEAS ANIMADAS</vt:lpstr>
      <vt:lpstr>GRÁFICO DE LÍNEAS ANIMADAS </vt:lpstr>
      <vt:lpstr>INICIO RÁPIDO | GUÍA DE MARCADORES VISUALES DE ELEMENTOS DE GRÁFICO</vt:lpstr>
      <vt:lpstr>Diapositiva final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lalonde</dc:title>
  <dc:subject/>
  <dc:creator>Antonio Ochotorena</dc:creator>
  <cp:keywords/>
  <dc:description/>
  <cp:lastModifiedBy>Antonio Ochotorena</cp:lastModifiedBy>
  <cp:revision>2</cp:revision>
  <dcterms:created xsi:type="dcterms:W3CDTF">2024-03-02T19:17:42Z</dcterms:created>
  <dcterms:modified xsi:type="dcterms:W3CDTF">2024-03-02T20:08:18Z</dcterms:modified>
  <cp:category/>
</cp:coreProperties>
</file>