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handoutMasterIdLst>
    <p:handoutMasterId r:id="rId16"/>
  </p:handoutMasterIdLst>
  <p:sldIdLst>
    <p:sldId id="307" r:id="rId3"/>
    <p:sldId id="321" r:id="rId4"/>
    <p:sldId id="322" r:id="rId5"/>
    <p:sldId id="323" r:id="rId6"/>
    <p:sldId id="324" r:id="rId7"/>
    <p:sldId id="325" r:id="rId8"/>
    <p:sldId id="326" r:id="rId9"/>
    <p:sldId id="327" r:id="rId10"/>
    <p:sldId id="328" r:id="rId11"/>
    <p:sldId id="330" r:id="rId12"/>
    <p:sldId id="329" r:id="rId13"/>
    <p:sldId id="32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p:restoredTop sz="94660"/>
  </p:normalViewPr>
  <p:slideViewPr>
    <p:cSldViewPr snapToGrid="0" showGuides="1">
      <p:cViewPr varScale="1">
        <p:scale>
          <a:sx n="83" d="100"/>
          <a:sy n="83" d="100"/>
        </p:scale>
        <p:origin x="84" y="510"/>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2021/8/9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814316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9308105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2970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p>
          <a:p>
            <a:pPr lvl="1" fontAlgn="base"/>
            <a:r>
              <a:rPr lang="zh-CN" altLang="en-US" strike="noStrike" noProof="1" smtClean="0"/>
              <a:t>Second level</a:t>
            </a:r>
          </a:p>
          <a:p>
            <a:pPr lvl="2" fontAlgn="base"/>
            <a:r>
              <a:rPr lang="zh-CN" altLang="en-US" strike="noStrike" noProof="1" smtClean="0"/>
              <a:t>Third level</a:t>
            </a:r>
          </a:p>
          <a:p>
            <a:pPr lvl="3" fontAlgn="base"/>
            <a:r>
              <a:rPr lang="zh-CN" altLang="en-US" strike="noStrike" noProof="1" smtClean="0"/>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t>‹#›</a:t>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ithub.com/"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s://docs.github.com/en" TargetMode="Externa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文本框 8"/>
          <p:cNvSpPr txBox="1"/>
          <p:nvPr/>
        </p:nvSpPr>
        <p:spPr>
          <a:xfrm>
            <a:off x="7803283" y="366395"/>
            <a:ext cx="4458272" cy="707886"/>
          </a:xfrm>
          <a:prstGeom prst="rect">
            <a:avLst/>
          </a:prstGeom>
          <a:noFill/>
          <a:ln w="9525">
            <a:noFill/>
          </a:ln>
        </p:spPr>
        <p:txBody>
          <a:bodyPr wrap="none" anchor="t">
            <a:spAutoFit/>
          </a:bodyPr>
          <a:lstStyle/>
          <a:p>
            <a:pPr defTabSz="914400"/>
            <a:r>
              <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a:t>
            </a:r>
            <a:r>
              <a:rPr lang="en-US" altLang="zh-CN" sz="4000" b="1" dirty="0" smtClean="0">
                <a:solidFill>
                  <a:srgbClr val="262626"/>
                </a:solidFill>
                <a:latin typeface="Arial" panose="020B0604020202020204" pitchFamily="34" charset="0"/>
                <a:ea typeface="Microsoft YaHei" panose="020B0503020204020204" pitchFamily="34" charset="-122"/>
                <a:sym typeface="Arial" panose="020B0604020202020204" pitchFamily="34" charset="0"/>
              </a:rPr>
              <a:t>learn ? </a:t>
            </a:r>
            <a:endParaRPr lang="en-US" altLang="zh-CN" sz="4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7" name="Rectangle 6"/>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61757456"/>
              </p:ext>
            </p:extLst>
          </p:nvPr>
        </p:nvGraphicFramePr>
        <p:xfrm>
          <a:off x="504967" y="2137202"/>
          <a:ext cx="11041040" cy="2680458"/>
        </p:xfrm>
        <a:graphic>
          <a:graphicData uri="http://schemas.openxmlformats.org/drawingml/2006/table">
            <a:tbl>
              <a:tblPr firstRow="1" bandRow="1">
                <a:tableStyleId>{EB9631B5-78F2-41C9-869B-9F39066F8104}</a:tableStyleId>
              </a:tblPr>
              <a:tblGrid>
                <a:gridCol w="5520520"/>
                <a:gridCol w="5520520"/>
              </a:tblGrid>
              <a:tr h="462148">
                <a:tc gridSpan="2">
                  <a:txBody>
                    <a:bodyPr/>
                    <a:lstStyle/>
                    <a:p>
                      <a:pPr algn="ctr"/>
                      <a:r>
                        <a:rPr lang="en-US" sz="2400" dirty="0" smtClean="0">
                          <a:solidFill>
                            <a:schemeClr val="tx1"/>
                          </a:solidFill>
                          <a:latin typeface="Verdana" panose="020B0604030504040204" pitchFamily="34" charset="0"/>
                          <a:ea typeface="Verdana" panose="020B0604030504040204" pitchFamily="34" charset="0"/>
                        </a:rPr>
                        <a:t>Git_Github_Tools</a:t>
                      </a:r>
                      <a:endParaRPr lang="en-US" sz="2400" dirty="0">
                        <a:solidFill>
                          <a:schemeClr val="tx1"/>
                        </a:solidFill>
                        <a:latin typeface="Verdana" panose="020B0604030504040204" pitchFamily="34" charset="0"/>
                        <a:ea typeface="Verdana" panose="020B0604030504040204" pitchFamily="34" charset="0"/>
                      </a:endParaRPr>
                    </a:p>
                  </a:txBody>
                  <a:tcPr/>
                </a:tc>
                <a:tc hMerge="1">
                  <a:txBody>
                    <a:bodyPr/>
                    <a:lstStyle/>
                    <a:p>
                      <a:endParaRPr lang="en-US" dirty="0"/>
                    </a:p>
                  </a:txBody>
                  <a:tcPr/>
                </a:tc>
              </a:tr>
              <a:tr h="462148">
                <a:tc>
                  <a:txBody>
                    <a:bodyPr/>
                    <a:lstStyle/>
                    <a:p>
                      <a:pPr marL="285750" indent="-285750">
                        <a:buFont typeface="Wingdings" panose="05000000000000000000" pitchFamily="2" charset="2"/>
                        <a:buChar char="Ø"/>
                      </a:pPr>
                      <a:r>
                        <a:rPr lang="en-US" sz="2400" dirty="0" smtClean="0"/>
                        <a:t>What is</a:t>
                      </a:r>
                      <a:r>
                        <a:rPr lang="en-US" sz="2400" baseline="0" dirty="0" smtClean="0"/>
                        <a:t> Git &amp; How to use it</a:t>
                      </a:r>
                      <a:endParaRPr lang="en-US" sz="24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Resources &amp; Tools</a:t>
                      </a:r>
                    </a:p>
                  </a:txBody>
                  <a:tcPr/>
                </a:tc>
              </a:tr>
              <a:tr h="462148">
                <a:tc>
                  <a:txBody>
                    <a:bodyPr/>
                    <a:lstStyle/>
                    <a:p>
                      <a:pPr marL="285750" indent="-285750">
                        <a:buFont typeface="Wingdings" panose="05000000000000000000" pitchFamily="2" charset="2"/>
                        <a:buChar char="Ø"/>
                      </a:pPr>
                      <a:r>
                        <a:rPr lang="en-US" sz="2400" dirty="0" smtClean="0"/>
                        <a:t>What is Github &amp; How to use it</a:t>
                      </a:r>
                      <a:endParaRPr lang="en-US" sz="2400" dirty="0"/>
                    </a:p>
                  </a:txBody>
                  <a:tcPr/>
                </a:tc>
                <a:tc>
                  <a:txBody>
                    <a:bodyPr/>
                    <a:lstStyle/>
                    <a:p>
                      <a:pPr marL="285750" indent="-285750">
                        <a:buFont typeface="Wingdings" panose="05000000000000000000" pitchFamily="2" charset="2"/>
                        <a:buChar char="Ø"/>
                      </a:pPr>
                      <a:r>
                        <a:rPr lang="en-US" sz="2400" dirty="0" smtClean="0"/>
                        <a:t>How to Install Eclipse IDE</a:t>
                      </a:r>
                      <a:endParaRPr lang="en-US" sz="2400" dirty="0"/>
                    </a:p>
                  </a:txBody>
                  <a:tcPr/>
                </a:tc>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Eclipse </a:t>
                      </a:r>
                      <a:r>
                        <a:rPr lang="en-US" sz="2400" baseline="0" dirty="0" smtClean="0"/>
                        <a:t>Environments &amp; Uses</a:t>
                      </a:r>
                      <a:endParaRPr lang="en-US" sz="2400" dirty="0" smtClean="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smtClean="0"/>
                        <a:t>Install Marketplace app for desktop app development</a:t>
                      </a:r>
                    </a:p>
                  </a:txBody>
                  <a:tcPr/>
                </a:tc>
              </a:tr>
              <a:tr h="462148">
                <a:tc>
                  <a:txBody>
                    <a:bodyPr/>
                    <a:lstStyle/>
                    <a:p>
                      <a:pPr marL="285750" indent="-285750">
                        <a:buFont typeface="Wingdings" panose="05000000000000000000" pitchFamily="2" charset="2"/>
                        <a:buChar char="Ø"/>
                      </a:pPr>
                      <a:endParaRPr lang="en-US" sz="2400" dirty="0"/>
                    </a:p>
                  </a:txBody>
                  <a:tcPr/>
                </a:tc>
                <a:tc>
                  <a:txBody>
                    <a:bodyPr/>
                    <a:lstStyle/>
                    <a:p>
                      <a:pPr marL="0" indent="0">
                        <a:buFont typeface="Wingdings" panose="05000000000000000000" pitchFamily="2" charset="2"/>
                        <a:buNone/>
                      </a:pPr>
                      <a:endParaRPr lang="en-US" sz="2400" dirty="0"/>
                    </a:p>
                  </a:txBody>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6830449" y="250684"/>
            <a:ext cx="517000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Steps to use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27545" y="1168789"/>
            <a:ext cx="11586949" cy="5632311"/>
          </a:xfrm>
          <a:prstGeom prst="rect">
            <a:avLst/>
          </a:prstGeom>
        </p:spPr>
        <p:txBody>
          <a:bodyPr wrap="square">
            <a:spAutoFit/>
          </a:bodyPr>
          <a:lstStyle/>
          <a:p>
            <a:pPr marL="342900" indent="-342900">
              <a:buFontTx/>
              <a:buAutoNum type="arabicParenR"/>
            </a:pPr>
            <a:r>
              <a:rPr lang="en-US" sz="2400" dirty="0"/>
              <a:t>Go to https://git-scm.com/ and download git as per your platform </a:t>
            </a:r>
          </a:p>
          <a:p>
            <a:pPr marL="342900" indent="-342900">
              <a:buFontTx/>
              <a:buAutoNum type="arabicParenR"/>
            </a:pPr>
            <a:r>
              <a:rPr lang="en-US" sz="2400" dirty="0"/>
              <a:t>Install GIT </a:t>
            </a:r>
            <a:r>
              <a:rPr lang="en-US" sz="2400" dirty="0" smtClean="0"/>
              <a:t>&amp; Check </a:t>
            </a:r>
            <a:r>
              <a:rPr lang="en-US" sz="2400" dirty="0"/>
              <a:t>Git Version - </a:t>
            </a:r>
          </a:p>
          <a:p>
            <a:r>
              <a:rPr lang="en-US" sz="2400" dirty="0"/>
              <a:t>  </a:t>
            </a:r>
            <a:r>
              <a:rPr lang="en-US" sz="2400" dirty="0" smtClean="0"/>
              <a:t>     $&gt; </a:t>
            </a:r>
            <a:r>
              <a:rPr lang="en-US" sz="2400" dirty="0"/>
              <a:t>git </a:t>
            </a:r>
            <a:r>
              <a:rPr lang="en-US" sz="2400" dirty="0" smtClean="0"/>
              <a:t>–version</a:t>
            </a:r>
          </a:p>
          <a:p>
            <a:pPr marL="342900" indent="-342900">
              <a:buAutoNum type="arabicParenR" startAt="3"/>
            </a:pPr>
            <a:r>
              <a:rPr lang="en-US" sz="2400" dirty="0" smtClean="0"/>
              <a:t>Sign-Up </a:t>
            </a:r>
            <a:r>
              <a:rPr lang="en-US" sz="2400" dirty="0"/>
              <a:t>Github  </a:t>
            </a:r>
            <a:r>
              <a:rPr lang="en-US" sz="2400" dirty="0">
                <a:hlinkClick r:id="rId2"/>
              </a:rPr>
              <a:t>https://</a:t>
            </a:r>
            <a:r>
              <a:rPr lang="en-US" sz="2400" dirty="0" smtClean="0">
                <a:hlinkClick r:id="rId2"/>
              </a:rPr>
              <a:t>www.github.com</a:t>
            </a:r>
            <a:endParaRPr lang="en-US" sz="2400" dirty="0" smtClean="0"/>
          </a:p>
          <a:p>
            <a:pPr marL="342900" indent="-342900">
              <a:buAutoNum type="arabicParenR" startAt="3"/>
            </a:pPr>
            <a:r>
              <a:rPr lang="en-US" sz="2400" dirty="0" smtClean="0"/>
              <a:t>Sign-In Github </a:t>
            </a:r>
          </a:p>
          <a:p>
            <a:pPr marL="342900" indent="-342900">
              <a:buFontTx/>
              <a:buAutoNum type="arabicParenR" startAt="3"/>
            </a:pPr>
            <a:r>
              <a:rPr lang="en-US" sz="2400" dirty="0"/>
              <a:t>Make Repository in GitHub </a:t>
            </a:r>
            <a:endParaRPr lang="en-US" sz="2400" dirty="0" smtClean="0"/>
          </a:p>
          <a:p>
            <a:r>
              <a:rPr lang="en-US" sz="2400" dirty="0" smtClean="0"/>
              <a:t>6) Open CMD &amp; Clone </a:t>
            </a:r>
            <a:r>
              <a:rPr lang="en-US" sz="2400" dirty="0"/>
              <a:t>GitHub repository to your local machine </a:t>
            </a:r>
          </a:p>
          <a:p>
            <a:r>
              <a:rPr lang="en-US" sz="2400" dirty="0"/>
              <a:t>  </a:t>
            </a:r>
            <a:r>
              <a:rPr lang="en-US" sz="2400" dirty="0" smtClean="0"/>
              <a:t>     $&gt; </a:t>
            </a:r>
            <a:r>
              <a:rPr lang="en-US" sz="2400" dirty="0"/>
              <a:t>git clone </a:t>
            </a:r>
            <a:r>
              <a:rPr lang="en-US" sz="2400" dirty="0" smtClean="0"/>
              <a:t>URL_OF_Repositary</a:t>
            </a:r>
          </a:p>
          <a:p>
            <a:r>
              <a:rPr lang="en-US" sz="2400" dirty="0" smtClean="0"/>
              <a:t>7) Copy </a:t>
            </a:r>
            <a:r>
              <a:rPr lang="en-US" sz="2400" dirty="0"/>
              <a:t>your Project directory </a:t>
            </a:r>
            <a:r>
              <a:rPr lang="en-US" sz="2400" dirty="0" smtClean="0"/>
              <a:t> or code in local repository </a:t>
            </a:r>
          </a:p>
          <a:p>
            <a:pPr marL="342900" indent="-342900">
              <a:buAutoNum type="arabicParenR" startAt="8"/>
            </a:pPr>
            <a:r>
              <a:rPr lang="en-US" sz="2400" dirty="0" smtClean="0"/>
              <a:t>Open Terminal/command prompt and change </a:t>
            </a:r>
            <a:r>
              <a:rPr lang="en-US" sz="2400" dirty="0"/>
              <a:t>the current working directory to your local </a:t>
            </a:r>
            <a:r>
              <a:rPr lang="en-US" sz="2400" dirty="0" smtClean="0"/>
              <a:t>repository. </a:t>
            </a:r>
          </a:p>
          <a:p>
            <a:pPr marL="342900" indent="-342900">
              <a:buAutoNum type="arabicParenR" startAt="8"/>
            </a:pPr>
            <a:r>
              <a:rPr lang="en-US" sz="2400" dirty="0" smtClean="0"/>
              <a:t>Use following commands </a:t>
            </a:r>
          </a:p>
          <a:p>
            <a:r>
              <a:rPr lang="en-US" sz="2400" dirty="0" smtClean="0"/>
              <a:t>       $&gt; </a:t>
            </a:r>
            <a:r>
              <a:rPr lang="en-US" sz="2400" dirty="0"/>
              <a:t>git add .</a:t>
            </a:r>
          </a:p>
          <a:p>
            <a:r>
              <a:rPr lang="en-US" sz="2400" dirty="0" smtClean="0"/>
              <a:t>       $&gt; </a:t>
            </a:r>
            <a:r>
              <a:rPr lang="en-US" sz="2400" dirty="0"/>
              <a:t>git commit </a:t>
            </a:r>
            <a:r>
              <a:rPr lang="en-US" sz="2400" dirty="0" smtClean="0"/>
              <a:t>–m "Your </a:t>
            </a:r>
            <a:r>
              <a:rPr lang="en-US" sz="2400" dirty="0"/>
              <a:t>comment here"</a:t>
            </a:r>
          </a:p>
          <a:p>
            <a:r>
              <a:rPr lang="en-US" sz="2400" dirty="0" smtClean="0"/>
              <a:t>       $&gt; </a:t>
            </a:r>
            <a:r>
              <a:rPr lang="en-US" sz="2400" dirty="0"/>
              <a:t>git push </a:t>
            </a:r>
            <a:r>
              <a:rPr lang="en-US" sz="2400" dirty="0" smtClean="0"/>
              <a:t>URL_OF_Repositary</a:t>
            </a:r>
            <a:endParaRPr lang="en-US" sz="2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 y="0"/>
            <a:ext cx="2271116" cy="1271825"/>
          </a:xfrm>
          <a:prstGeom prst="rect">
            <a:avLst/>
          </a:prstGeom>
        </p:spPr>
      </p:pic>
    </p:spTree>
    <p:extLst>
      <p:ext uri="{BB962C8B-B14F-4D97-AF65-F5344CB8AC3E}">
        <p14:creationId xmlns:p14="http://schemas.microsoft.com/office/powerpoint/2010/main" val="4026678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3428048" y="464944"/>
            <a:ext cx="8542916"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Want to study More Git &amp;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531739" y="2632422"/>
            <a:ext cx="9444774" cy="2554545"/>
          </a:xfrm>
          <a:prstGeom prst="rect">
            <a:avLst/>
          </a:prstGeom>
        </p:spPr>
        <p:txBody>
          <a:bodyPr wrap="square">
            <a:spAutoFit/>
          </a:bodyPr>
          <a:lstStyle/>
          <a:p>
            <a:pPr marL="457200" indent="-457200" algn="just">
              <a:buFont typeface="Wingdings" panose="05000000000000000000" pitchFamily="2" charset="2"/>
              <a:buChar char="Ø"/>
            </a:pPr>
            <a:r>
              <a:rPr lang="en-US" sz="4000" b="1" dirty="0">
                <a:solidFill>
                  <a:schemeClr val="accent1">
                    <a:lumMod val="75000"/>
                  </a:schemeClr>
                </a:solidFill>
                <a:hlinkClick r:id="rId2"/>
              </a:rPr>
              <a:t>https://</a:t>
            </a:r>
            <a:r>
              <a:rPr lang="en-US" sz="4000" b="1" dirty="0" smtClean="0">
                <a:solidFill>
                  <a:schemeClr val="accent1">
                    <a:lumMod val="75000"/>
                  </a:schemeClr>
                </a:solidFill>
                <a:hlinkClick r:id="rId2"/>
              </a:rPr>
              <a:t>docs.github.com/en</a:t>
            </a:r>
            <a:endParaRPr lang="en-US" sz="4000" b="1" dirty="0" smtClean="0">
              <a:solidFill>
                <a:schemeClr val="accent1">
                  <a:lumMod val="75000"/>
                </a:schemeClr>
              </a:solidFill>
            </a:endParaRPr>
          </a:p>
          <a:p>
            <a:pPr marL="457200" indent="-457200" algn="just">
              <a:buFont typeface="Wingdings" panose="05000000000000000000" pitchFamily="2" charset="2"/>
              <a:buChar char="Ø"/>
            </a:pPr>
            <a:endParaRPr lang="en-US" sz="4000" b="1" dirty="0">
              <a:solidFill>
                <a:schemeClr val="accent1">
                  <a:lumMod val="75000"/>
                </a:schemeClr>
              </a:solidFill>
            </a:endParaRPr>
          </a:p>
          <a:p>
            <a:pPr marL="457200" indent="-457200" algn="just">
              <a:buFont typeface="Wingdings" panose="05000000000000000000" pitchFamily="2" charset="2"/>
              <a:buChar char="Ø"/>
            </a:pPr>
            <a:r>
              <a:rPr lang="en-US" sz="4000" b="1" dirty="0">
                <a:solidFill>
                  <a:schemeClr val="accent1">
                    <a:lumMod val="75000"/>
                  </a:schemeClr>
                </a:solidFill>
                <a:hlinkClick r:id="rId3"/>
              </a:rPr>
              <a:t>https://</a:t>
            </a:r>
            <a:r>
              <a:rPr lang="en-US" sz="4000" b="1" dirty="0" smtClean="0">
                <a:solidFill>
                  <a:schemeClr val="accent1">
                    <a:lumMod val="75000"/>
                  </a:schemeClr>
                </a:solidFill>
                <a:hlinkClick r:id="rId3"/>
              </a:rPr>
              <a:t>git-scm.com/doc</a:t>
            </a:r>
            <a:endParaRPr lang="en-US" sz="4000" b="1" dirty="0" smtClean="0">
              <a:solidFill>
                <a:schemeClr val="accent1">
                  <a:lumMod val="75000"/>
                </a:schemeClr>
              </a:solidFill>
            </a:endParaRPr>
          </a:p>
          <a:p>
            <a:pPr algn="just"/>
            <a:endParaRPr lang="en-US" sz="4000" b="1" dirty="0">
              <a:solidFill>
                <a:schemeClr val="accent1">
                  <a:lumMod val="75000"/>
                </a:schemeClr>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1191046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468" name="文本框 8"/>
          <p:cNvSpPr txBox="1"/>
          <p:nvPr/>
        </p:nvSpPr>
        <p:spPr>
          <a:xfrm>
            <a:off x="785047" y="2269932"/>
            <a:ext cx="4802187" cy="1014412"/>
          </a:xfrm>
          <a:prstGeom prst="rect">
            <a:avLst/>
          </a:prstGeom>
          <a:noFill/>
          <a:ln w="9525">
            <a:noFill/>
          </a:ln>
        </p:spPr>
        <p:txBody>
          <a:bodyPr anchor="t">
            <a:spAutoFit/>
          </a:bodyPr>
          <a:lstStyle/>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11" name="文本框 9"/>
          <p:cNvSpPr txBox="1"/>
          <p:nvPr/>
        </p:nvSpPr>
        <p:spPr>
          <a:xfrm>
            <a:off x="5861050" y="4197180"/>
            <a:ext cx="5726439" cy="461665"/>
          </a:xfrm>
          <a:prstGeom prst="rect">
            <a:avLst/>
          </a:prstGeom>
          <a:noFill/>
          <a:ln w="9525">
            <a:noFill/>
          </a:ln>
        </p:spPr>
        <p:txBody>
          <a:bodyPr wrap="none" anchor="t">
            <a:spAutoFit/>
          </a:bodyPr>
          <a:lstStyle/>
          <a:p>
            <a:r>
              <a:rPr lang="en-US" altLang="zh-CN" sz="2400" b="1" dirty="0">
                <a:solidFill>
                  <a:srgbClr val="262626"/>
                </a:solidFill>
                <a:latin typeface="Verdana" panose="020B0604030504040204" pitchFamily="34" charset="0"/>
                <a:ea typeface="Verdana" panose="020B0604030504040204" pitchFamily="34" charset="0"/>
                <a:sym typeface="Arial" panose="020B0604020202020204" pitchFamily="34" charset="0"/>
              </a:rPr>
              <a:t>instructor: </a:t>
            </a:r>
            <a:r>
              <a:rPr lang="en-US" altLang="zh-CN" sz="2400" dirty="0" smtClean="0">
                <a:solidFill>
                  <a:srgbClr val="262626"/>
                </a:solidFill>
                <a:latin typeface="Verdana" panose="020B0604030504040204" pitchFamily="34" charset="0"/>
                <a:ea typeface="Verdana" panose="020B0604030504040204" pitchFamily="34" charset="0"/>
                <a:sym typeface="Arial" panose="020B0604020202020204" pitchFamily="34" charset="0"/>
              </a:rPr>
              <a:t>Anirudha </a:t>
            </a:r>
            <a:r>
              <a:rPr lang="en-US" altLang="zh-CN" sz="2400" dirty="0">
                <a:solidFill>
                  <a:srgbClr val="262626"/>
                </a:solidFill>
                <a:latin typeface="Verdana" panose="020B0604030504040204" pitchFamily="34" charset="0"/>
                <a:ea typeface="Verdana" panose="020B0604030504040204" pitchFamily="34" charset="0"/>
                <a:sym typeface="Arial" panose="020B0604020202020204" pitchFamily="34" charset="0"/>
              </a:rPr>
              <a:t>Anil Gaikwad</a:t>
            </a:r>
            <a:r>
              <a:rPr lang="zh-CN" altLang="en-US" sz="2400" dirty="0">
                <a:solidFill>
                  <a:srgbClr val="262626"/>
                </a:solidFill>
                <a:latin typeface="Verdana" panose="020B0604030504040204" pitchFamily="34" charset="0"/>
                <a:ea typeface="Microsoft YaHei" panose="020B0503020204020204" pitchFamily="34" charset="-122"/>
                <a:sym typeface="Arial" panose="020B0604020202020204" pitchFamily="34"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4" name="Rectangle 3"/>
          <p:cNvSpPr/>
          <p:nvPr/>
        </p:nvSpPr>
        <p:spPr>
          <a:xfrm>
            <a:off x="6089733" y="4784326"/>
            <a:ext cx="5269071" cy="369332"/>
          </a:xfrm>
          <a:prstGeom prst="rect">
            <a:avLst/>
          </a:prstGeom>
        </p:spPr>
        <p:txBody>
          <a:bodyPr wrap="none">
            <a:spAutoFit/>
          </a:bodyPr>
          <a:lstStyle/>
          <a:p>
            <a:r>
              <a:rPr lang="en-US" dirty="0"/>
              <a:t>https://github.com/anirudhagaikwad/Java_9Aug21.git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258855" y="230188"/>
            <a:ext cx="4933145"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Resources &amp; Tools</a:t>
            </a:r>
          </a:p>
        </p:txBody>
      </p:sp>
      <p:graphicFrame>
        <p:nvGraphicFramePr>
          <p:cNvPr id="4" name="Table 3"/>
          <p:cNvGraphicFramePr>
            <a:graphicFrameLocks noGrp="1"/>
          </p:cNvGraphicFramePr>
          <p:nvPr>
            <p:extLst>
              <p:ext uri="{D42A27DB-BD31-4B8C-83A1-F6EECF244321}">
                <p14:modId xmlns:p14="http://schemas.microsoft.com/office/powerpoint/2010/main" val="4252335985"/>
              </p:ext>
            </p:extLst>
          </p:nvPr>
        </p:nvGraphicFramePr>
        <p:xfrm>
          <a:off x="444524" y="2012846"/>
          <a:ext cx="11127242" cy="3596640"/>
        </p:xfrm>
        <a:graphic>
          <a:graphicData uri="http://schemas.openxmlformats.org/drawingml/2006/table">
            <a:tbl>
              <a:tblPr firstRow="1" bandRow="1">
                <a:tableStyleId>{1E171933-4619-4E11-9A3F-F7608DF75F80}</a:tableStyleId>
              </a:tblPr>
              <a:tblGrid>
                <a:gridCol w="4658176"/>
                <a:gridCol w="6469066"/>
              </a:tblGrid>
              <a:tr h="0">
                <a:tc>
                  <a:txBody>
                    <a:bodyPr/>
                    <a:lstStyle/>
                    <a:p>
                      <a:pPr algn="ctr"/>
                      <a:r>
                        <a:rPr lang="en-US" sz="3200" i="1" dirty="0" smtClean="0"/>
                        <a:t>Resources</a:t>
                      </a:r>
                      <a:r>
                        <a:rPr lang="en-US" sz="3200" i="1" baseline="0" dirty="0" smtClean="0"/>
                        <a:t> &amp; </a:t>
                      </a:r>
                      <a:r>
                        <a:rPr lang="en-US" sz="3200" i="1" dirty="0" smtClean="0"/>
                        <a:t>Tools</a:t>
                      </a:r>
                      <a:endParaRPr lang="en-US" sz="3200" i="1" dirty="0"/>
                    </a:p>
                  </a:txBody>
                  <a:tcPr/>
                </a:tc>
                <a:tc>
                  <a:txBody>
                    <a:bodyPr/>
                    <a:lstStyle/>
                    <a:p>
                      <a:pPr algn="ctr"/>
                      <a:r>
                        <a:rPr lang="en-US" sz="3200" i="1" dirty="0" smtClean="0"/>
                        <a:t>URL</a:t>
                      </a:r>
                      <a:endParaRPr lang="en-US" sz="3200" i="1" dirty="0"/>
                    </a:p>
                  </a:txBody>
                  <a:tcPr/>
                </a:tc>
              </a:tr>
              <a:tr h="370840">
                <a:tc>
                  <a:txBody>
                    <a:bodyPr/>
                    <a:lstStyle/>
                    <a:p>
                      <a:r>
                        <a:rPr lang="en-US" sz="2800" dirty="0" smtClean="0"/>
                        <a:t>Java 11</a:t>
                      </a:r>
                      <a:endParaRPr lang="en-US" sz="2800" dirty="0"/>
                    </a:p>
                  </a:txBody>
                  <a:tcPr/>
                </a:tc>
                <a:tc>
                  <a:txBody>
                    <a:bodyPr/>
                    <a:lstStyle/>
                    <a:p>
                      <a:r>
                        <a:rPr lang="en-US" sz="2800" dirty="0" smtClean="0"/>
                        <a:t>https://openjdk.java.net/</a:t>
                      </a:r>
                      <a:endParaRPr lang="en-US" sz="2800" dirty="0"/>
                    </a:p>
                  </a:txBody>
                  <a:tcPr/>
                </a:tc>
              </a:tr>
              <a:tr h="370840">
                <a:tc>
                  <a:txBody>
                    <a:bodyPr/>
                    <a:lstStyle/>
                    <a:p>
                      <a:r>
                        <a:rPr lang="en-US" sz="2800" dirty="0" smtClean="0"/>
                        <a:t>Eclipse</a:t>
                      </a:r>
                      <a:endParaRPr lang="en-US" sz="2800" dirty="0"/>
                    </a:p>
                  </a:txBody>
                  <a:tcPr/>
                </a:tc>
                <a:tc>
                  <a:txBody>
                    <a:bodyPr/>
                    <a:lstStyle/>
                    <a:p>
                      <a:r>
                        <a:rPr lang="en-US" sz="2800" dirty="0" smtClean="0"/>
                        <a:t>https://www.eclipse.org/downloads/</a:t>
                      </a:r>
                      <a:endParaRPr lang="en-US" sz="2800" dirty="0"/>
                    </a:p>
                  </a:txBody>
                  <a:tcPr/>
                </a:tc>
              </a:tr>
              <a:tr h="370840">
                <a:tc>
                  <a:txBody>
                    <a:bodyPr/>
                    <a:lstStyle/>
                    <a:p>
                      <a:r>
                        <a:rPr lang="en-US" sz="2800" dirty="0" smtClean="0"/>
                        <a:t>Git 2.x</a:t>
                      </a:r>
                      <a:endParaRPr lang="en-US" sz="2800" dirty="0"/>
                    </a:p>
                  </a:txBody>
                  <a:tcPr/>
                </a:tc>
                <a:tc>
                  <a:txBody>
                    <a:bodyPr/>
                    <a:lstStyle/>
                    <a:p>
                      <a:r>
                        <a:rPr lang="en-US" sz="2800" dirty="0" smtClean="0"/>
                        <a:t>https://git-scm.com/</a:t>
                      </a:r>
                      <a:endParaRPr lang="en-US" sz="2800" dirty="0"/>
                    </a:p>
                  </a:txBody>
                  <a:tcPr/>
                </a:tc>
              </a:tr>
              <a:tr h="370840">
                <a:tc>
                  <a:txBody>
                    <a:bodyPr/>
                    <a:lstStyle/>
                    <a:p>
                      <a:r>
                        <a:rPr lang="en-US" sz="2800" dirty="0" smtClean="0"/>
                        <a:t>Java Docs</a:t>
                      </a:r>
                      <a:endParaRPr lang="en-US" sz="2800" dirty="0"/>
                    </a:p>
                  </a:txBody>
                  <a:tcPr/>
                </a:tc>
                <a:tc>
                  <a:txBody>
                    <a:bodyPr/>
                    <a:lstStyle/>
                    <a:p>
                      <a:r>
                        <a:rPr lang="en-US" sz="2800" dirty="0" smtClean="0"/>
                        <a:t>https://docs.oracle.com/javase/tutorial/</a:t>
                      </a:r>
                      <a:endParaRPr lang="en-US" sz="2800" dirty="0"/>
                    </a:p>
                  </a:txBody>
                  <a:tcPr/>
                </a:tc>
              </a:tr>
              <a:tr h="370840">
                <a:tc>
                  <a:txBody>
                    <a:bodyPr/>
                    <a:lstStyle/>
                    <a:p>
                      <a:r>
                        <a:rPr lang="en-US" sz="2800" dirty="0" smtClean="0"/>
                        <a:t>Java LTS Versions</a:t>
                      </a:r>
                      <a:endParaRPr lang="en-US" sz="2800" dirty="0"/>
                    </a:p>
                  </a:txBody>
                  <a:tcPr/>
                </a:tc>
                <a:tc>
                  <a:txBody>
                    <a:bodyPr/>
                    <a:lstStyle/>
                    <a:p>
                      <a:r>
                        <a:rPr lang="en-US" sz="2800" dirty="0" smtClean="0"/>
                        <a:t>https://www.oracle.com/java/technologies/java-se-support-roadmap.html</a:t>
                      </a:r>
                      <a:endParaRPr lang="en-US" sz="2800" dirty="0"/>
                    </a:p>
                  </a:txBody>
                  <a:tcPr/>
                </a:tc>
              </a:tr>
            </a:tbl>
          </a:graphicData>
        </a:graphic>
      </p:graphicFrame>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272712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4715875" y="276425"/>
            <a:ext cx="732437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version control system?</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641444" y="1637655"/>
            <a:ext cx="10754436" cy="4401205"/>
          </a:xfrm>
          <a:prstGeom prst="rect">
            <a:avLst/>
          </a:prstGeom>
        </p:spPr>
        <p:txBody>
          <a:bodyPr wrap="square">
            <a:spAutoFit/>
          </a:bodyPr>
          <a:lstStyle/>
          <a:p>
            <a:pPr algn="just"/>
            <a:r>
              <a:rPr lang="en-US" sz="2800"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r>
              <a:rPr lang="en-US" sz="2800" dirty="0" smtClean="0"/>
              <a:t>:</a:t>
            </a:r>
          </a:p>
          <a:p>
            <a:pPr algn="just"/>
            <a:endParaRPr lang="en-US" sz="2800" dirty="0"/>
          </a:p>
          <a:p>
            <a:pPr marL="457200" indent="-457200" algn="just">
              <a:buFont typeface="Wingdings" panose="05000000000000000000" pitchFamily="2" charset="2"/>
              <a:buChar char="Ø"/>
            </a:pPr>
            <a:r>
              <a:rPr lang="en-US" sz="2800" dirty="0"/>
              <a:t>Which changes were made?</a:t>
            </a:r>
          </a:p>
          <a:p>
            <a:pPr marL="457200" indent="-457200" algn="just">
              <a:buFont typeface="Wingdings" panose="05000000000000000000" pitchFamily="2" charset="2"/>
              <a:buChar char="Ø"/>
            </a:pPr>
            <a:r>
              <a:rPr lang="en-US" sz="2800" dirty="0"/>
              <a:t>Who made the changes?</a:t>
            </a:r>
          </a:p>
          <a:p>
            <a:pPr marL="457200" indent="-457200" algn="just">
              <a:buFont typeface="Wingdings" panose="05000000000000000000" pitchFamily="2" charset="2"/>
              <a:buChar char="Ø"/>
            </a:pPr>
            <a:r>
              <a:rPr lang="en-US" sz="2800" dirty="0"/>
              <a:t>When were the changes made?</a:t>
            </a:r>
          </a:p>
          <a:p>
            <a:pPr marL="457200" indent="-457200" algn="just">
              <a:buFont typeface="Wingdings" panose="05000000000000000000" pitchFamily="2" charset="2"/>
              <a:buChar char="Ø"/>
            </a:pPr>
            <a:r>
              <a:rPr lang="en-US" sz="2800" dirty="0"/>
              <a:t>Why were changes needed?</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3736001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892705" y="258440"/>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600501" y="1932652"/>
            <a:ext cx="11086770" cy="3539430"/>
          </a:xfrm>
          <a:prstGeom prst="rect">
            <a:avLst/>
          </a:prstGeom>
        </p:spPr>
        <p:txBody>
          <a:bodyPr wrap="square">
            <a:spAutoFit/>
          </a:bodyPr>
          <a:lstStyle/>
          <a:p>
            <a:pPr algn="just"/>
            <a:r>
              <a:rPr lang="en-US" sz="2800" dirty="0" smtClean="0"/>
              <a:t>Git </a:t>
            </a:r>
            <a:r>
              <a:rPr lang="en-US" sz="2800" dirty="0"/>
              <a:t>is a mature, actively maintained open source project originally developed in 2005 by Linus Torvalds, the famous creator of the Linux operating system kernel. A staggering number of software projects rely on Git for version control, including commercial projects as well as open source. Developers who have worked with Git are well represented in the pool of available software development talent and it works well on a wide range of operating systems and IDEs (Integrated Development Environments).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401599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8490744" y="366162"/>
            <a:ext cx="3255507"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a:t>
            </a:r>
            <a:r>
              <a:rPr lang="en-US" sz="4000" b="1" dirty="0" smtClean="0"/>
              <a:t>GIT?</a:t>
            </a:r>
            <a:endParaRPr lang="en-US" sz="4000" b="1" dirty="0"/>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559558" y="2148095"/>
            <a:ext cx="11127713" cy="3108543"/>
          </a:xfrm>
          <a:prstGeom prst="rect">
            <a:avLst/>
          </a:prstGeom>
        </p:spPr>
        <p:txBody>
          <a:bodyPr wrap="square">
            <a:spAutoFit/>
          </a:bodyPr>
          <a:lstStyle/>
          <a:p>
            <a:pPr algn="just"/>
            <a:r>
              <a:rPr lang="en-US" sz="2800"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241637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216431" y="41325"/>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158666" y="1423229"/>
            <a:ext cx="11368585" cy="5878532"/>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init </a:t>
            </a:r>
            <a:r>
              <a:rPr lang="en-US" sz="2800" dirty="0"/>
              <a:t>initializes a brand new Git repository and begins tracking an existing directory. It adds a hidden subfolder within the existing directory that houses the internal data structure required for version control.</a:t>
            </a:r>
          </a:p>
          <a:p>
            <a:pPr marL="457200" indent="-457200" algn="just">
              <a:buFont typeface="Wingdings" panose="05000000000000000000" pitchFamily="2" charset="2"/>
              <a:buChar char="Ø"/>
            </a:pPr>
            <a:r>
              <a:rPr lang="en-US" sz="3200" b="1" dirty="0" smtClean="0"/>
              <a:t>git </a:t>
            </a:r>
            <a:r>
              <a:rPr lang="en-US" sz="3200" b="1" dirty="0"/>
              <a:t>clone </a:t>
            </a:r>
            <a:r>
              <a:rPr lang="en-US" sz="2800" dirty="0"/>
              <a:t>creates a local copy of a project that already exists remotely. The clone includes all the project’s files, history, and branches.</a:t>
            </a:r>
          </a:p>
          <a:p>
            <a:pPr marL="457200" indent="-457200" algn="just">
              <a:buFont typeface="Wingdings" panose="05000000000000000000" pitchFamily="2" charset="2"/>
              <a:buChar char="Ø"/>
            </a:pPr>
            <a:r>
              <a:rPr lang="en-US" sz="3200" b="1" dirty="0"/>
              <a:t>git add </a:t>
            </a:r>
            <a:r>
              <a:rPr lang="en-US" sz="2800" dirty="0"/>
              <a:t>stages a change. Git tracks changes to a developer’s codebase, but it’s necessary to stage and take a snapshot of the changes to include them in the project’s history. This command performs staging, the first part of that two-step process. Any changes that are staged will become a part of the next snapshot and a part of the project’s history. Staging and committing separately gives developers complete control over the history of their project without changing how they code and work.</a:t>
            </a:r>
          </a:p>
          <a:p>
            <a:pPr algn="just"/>
            <a:r>
              <a:rPr lang="en-US" sz="2800" dirty="0" smtClean="0"/>
              <a:t> </a:t>
            </a:r>
            <a:endParaRPr lang="en-US" sz="2800" dirty="0"/>
          </a:p>
        </p:txBody>
      </p:sp>
    </p:spTree>
    <p:extLst>
      <p:ext uri="{BB962C8B-B14F-4D97-AF65-F5344CB8AC3E}">
        <p14:creationId xmlns:p14="http://schemas.microsoft.com/office/powerpoint/2010/main" val="2910179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4" name="Rectangle 3"/>
          <p:cNvSpPr/>
          <p:nvPr/>
        </p:nvSpPr>
        <p:spPr>
          <a:xfrm>
            <a:off x="359289" y="1337427"/>
            <a:ext cx="11432036" cy="5570756"/>
          </a:xfrm>
          <a:prstGeom prst="rect">
            <a:avLst/>
          </a:prstGeom>
        </p:spPr>
        <p:txBody>
          <a:bodyPr wrap="square">
            <a:spAutoFit/>
          </a:bodyPr>
          <a:lstStyle/>
          <a:p>
            <a:pPr marL="457200" indent="-457200" algn="just">
              <a:buFont typeface="Wingdings" panose="05000000000000000000" pitchFamily="2" charset="2"/>
              <a:buChar char="Ø"/>
            </a:pPr>
            <a:r>
              <a:rPr lang="en-US" sz="3200" b="1" dirty="0" smtClean="0"/>
              <a:t>git </a:t>
            </a:r>
            <a:r>
              <a:rPr lang="en-US" sz="3200" b="1" dirty="0"/>
              <a:t>commit </a:t>
            </a:r>
            <a:r>
              <a:rPr lang="en-US" sz="2800" dirty="0"/>
              <a:t>saves the snapshot to the project history and completes the change-tracking process. In short, a commit functions like taking a photo. Anything that’s been staged with git add will become a part of the snapshot with git commit</a:t>
            </a:r>
            <a:r>
              <a:rPr lang="en-US" sz="2800" dirty="0" smtClean="0"/>
              <a:t>.</a:t>
            </a:r>
          </a:p>
          <a:p>
            <a:pPr marL="457200" indent="-457200" algn="just">
              <a:buFont typeface="Wingdings" panose="05000000000000000000" pitchFamily="2" charset="2"/>
              <a:buChar char="Ø"/>
            </a:pPr>
            <a:r>
              <a:rPr lang="en-US" sz="3200" b="1" dirty="0" smtClean="0"/>
              <a:t>git </a:t>
            </a:r>
            <a:r>
              <a:rPr lang="en-US" sz="3200" b="1" dirty="0"/>
              <a:t>status </a:t>
            </a:r>
            <a:r>
              <a:rPr lang="en-US" sz="2800" dirty="0"/>
              <a:t>shows the status of changes as untracked, modified, or staged</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branch </a:t>
            </a:r>
            <a:r>
              <a:rPr lang="en-US" sz="2800" dirty="0"/>
              <a:t>shows the branches being worked on locally</a:t>
            </a:r>
            <a:r>
              <a:rPr lang="en-US" sz="2800" dirty="0" smtClean="0"/>
              <a:t>.</a:t>
            </a:r>
            <a:endParaRPr lang="en-US" sz="2800" dirty="0"/>
          </a:p>
          <a:p>
            <a:pPr marL="457200" indent="-457200" algn="just">
              <a:buFont typeface="Wingdings" panose="05000000000000000000" pitchFamily="2" charset="2"/>
              <a:buChar char="Ø"/>
            </a:pPr>
            <a:r>
              <a:rPr lang="en-US" sz="3200" b="1" dirty="0" smtClean="0"/>
              <a:t>git </a:t>
            </a:r>
            <a:r>
              <a:rPr lang="en-US" sz="3200" b="1" dirty="0"/>
              <a:t>pull </a:t>
            </a:r>
            <a:r>
              <a:rPr lang="en-US" sz="2800" dirty="0"/>
              <a:t>updates the local line of development with updates from its remote counterpart. Developers use this command if a teammate has made commits to a branch on a remote, and they would like to reflect those changes in their local environment.</a:t>
            </a:r>
          </a:p>
          <a:p>
            <a:pPr marL="457200" indent="-457200" algn="just">
              <a:buFont typeface="Wingdings" panose="05000000000000000000" pitchFamily="2" charset="2"/>
              <a:buChar char="Ø"/>
            </a:pPr>
            <a:r>
              <a:rPr lang="en-US" sz="3200" b="1" dirty="0" smtClean="0"/>
              <a:t>git </a:t>
            </a:r>
            <a:r>
              <a:rPr lang="en-US" sz="3200" b="1" dirty="0"/>
              <a:t>push </a:t>
            </a:r>
            <a:r>
              <a:rPr lang="en-US" sz="2800" dirty="0"/>
              <a:t>updates the remote repository with any commits made locally to a branch.</a:t>
            </a:r>
          </a:p>
        </p:txBody>
      </p:sp>
      <p:sp>
        <p:nvSpPr>
          <p:cNvPr id="11" name="文本框 8"/>
          <p:cNvSpPr txBox="1"/>
          <p:nvPr/>
        </p:nvSpPr>
        <p:spPr>
          <a:xfrm>
            <a:off x="7417118" y="390278"/>
            <a:ext cx="460805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Basic Git commands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2561775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211296" y="137196"/>
            <a:ext cx="4734566" cy="707886"/>
          </a:xfrm>
          <a:prstGeom prst="rect">
            <a:avLst/>
          </a:prstGeom>
          <a:noFill/>
          <a:ln w="9525">
            <a:noFill/>
          </a:ln>
        </p:spPr>
        <p:txBody>
          <a:bodyPr wrap="none" anchor="t">
            <a:spAutoFit/>
          </a:bodyPr>
          <a:lstStyle/>
          <a:p>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sz="4000" b="1" dirty="0"/>
              <a:t>What’s a repository?</a:t>
            </a: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7" name="Rectangle 6"/>
          <p:cNvSpPr/>
          <p:nvPr/>
        </p:nvSpPr>
        <p:spPr>
          <a:xfrm>
            <a:off x="382137" y="1581080"/>
            <a:ext cx="11450472" cy="4401205"/>
          </a:xfrm>
          <a:prstGeom prst="rect">
            <a:avLst/>
          </a:prstGeom>
        </p:spPr>
        <p:txBody>
          <a:bodyPr wrap="square">
            <a:spAutoFit/>
          </a:bodyPr>
          <a:lstStyle/>
          <a:p>
            <a:r>
              <a:rPr lang="en-US" sz="2800" dirty="0"/>
              <a:t>A </a:t>
            </a:r>
            <a:r>
              <a:rPr lang="en-US" sz="2800" i="1" dirty="0"/>
              <a:t>repository</a:t>
            </a:r>
            <a:r>
              <a:rPr lang="en-US" sz="2800" dirty="0"/>
              <a:t>, or Git project, encompasses the entire collection of files and folders associated with a project, along with each file’s revision history. The file history appears as snapshots in time called </a:t>
            </a:r>
            <a:r>
              <a:rPr lang="en-US" sz="2800" i="1" dirty="0"/>
              <a:t>commits</a:t>
            </a:r>
            <a:r>
              <a:rPr lang="en-US" sz="2800" dirty="0"/>
              <a:t>, and the commits exist as a linked-list relationship, and can be organized into multiple lines of development called </a:t>
            </a:r>
            <a:r>
              <a:rPr lang="en-US" sz="2800" i="1" dirty="0"/>
              <a:t>branches</a:t>
            </a:r>
            <a:r>
              <a:rPr lang="en-US" sz="2800"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1895889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文本框 8"/>
          <p:cNvSpPr txBox="1"/>
          <p:nvPr/>
        </p:nvSpPr>
        <p:spPr>
          <a:xfrm>
            <a:off x="7683177" y="207535"/>
            <a:ext cx="4257897" cy="707886"/>
          </a:xfrm>
          <a:prstGeom prst="rect">
            <a:avLst/>
          </a:prstGeom>
          <a:noFill/>
          <a:ln w="9525">
            <a:noFill/>
          </a:ln>
        </p:spPr>
        <p:txBody>
          <a:bodyPr wrap="none" anchor="t">
            <a:spAutoFit/>
          </a:bodyPr>
          <a:lstStyle/>
          <a:p>
            <a:pPr lvl="0"/>
            <a:r>
              <a:rPr lang="en-US" altLang="zh-CN" sz="4000" b="1" dirty="0">
                <a:solidFill>
                  <a:srgbClr val="262626"/>
                </a:solidFill>
                <a:latin typeface="Arial" panose="020B0604020202020204" pitchFamily="34" charset="0"/>
                <a:ea typeface="Microsoft YaHei" panose="020B0503020204020204" pitchFamily="34" charset="-122"/>
                <a:sym typeface="+mn-ea"/>
              </a:rPr>
              <a:t> </a:t>
            </a:r>
            <a:r>
              <a:rPr lang="en-US" altLang="zh-CN" sz="4000" b="1" dirty="0" smtClean="0">
                <a:solidFill>
                  <a:srgbClr val="262626"/>
                </a:solidFill>
                <a:latin typeface="Arial" panose="020B0604020202020204" pitchFamily="34" charset="0"/>
                <a:ea typeface="Microsoft YaHei" panose="020B0503020204020204" pitchFamily="34" charset="-122"/>
                <a:sym typeface="+mn-ea"/>
              </a:rPr>
              <a:t>What is Github?</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10" name="Rectangle 9"/>
          <p:cNvSpPr/>
          <p:nvPr/>
        </p:nvSpPr>
        <p:spPr>
          <a:xfrm>
            <a:off x="9520459" y="6452165"/>
            <a:ext cx="2166812" cy="646331"/>
          </a:xfrm>
          <a:prstGeom prst="rect">
            <a:avLst/>
          </a:prstGeom>
        </p:spPr>
        <p:txBody>
          <a:bodyPr wrap="none">
            <a:spAutoFit/>
          </a:bodyPr>
          <a:lstStyle/>
          <a:p>
            <a:r>
              <a:rPr lang="en-US" dirty="0">
                <a:latin typeface="Verdana" panose="020B0604030504040204" pitchFamily="34" charset="0"/>
                <a:ea typeface="Verdana" panose="020B0604030504040204" pitchFamily="34" charset="0"/>
              </a:rPr>
              <a:t>Git_Github_Tools</a:t>
            </a:r>
          </a:p>
          <a:p>
            <a:r>
              <a:rPr lang="en-US" dirty="0" smtClean="0">
                <a:latin typeface="Verdana" panose="020B0604030504040204" pitchFamily="34" charset="0"/>
                <a:ea typeface="Verdana" panose="020B0604030504040204" pitchFamily="34" charset="0"/>
              </a:rPr>
              <a:t> </a:t>
            </a:r>
            <a:endParaRPr lang="en-US" dirty="0">
              <a:latin typeface="Verdana" panose="020B0604030504040204" pitchFamily="34" charset="0"/>
              <a:ea typeface="Verdana" panose="020B0604030504040204" pitchFamily="34" charset="0"/>
            </a:endParaRPr>
          </a:p>
        </p:txBody>
      </p:sp>
      <p:sp>
        <p:nvSpPr>
          <p:cNvPr id="6" name="Rectangle 5"/>
          <p:cNvSpPr/>
          <p:nvPr/>
        </p:nvSpPr>
        <p:spPr>
          <a:xfrm>
            <a:off x="386925" y="1830842"/>
            <a:ext cx="11300346" cy="2677656"/>
          </a:xfrm>
          <a:prstGeom prst="rect">
            <a:avLst/>
          </a:prstGeom>
        </p:spPr>
        <p:txBody>
          <a:bodyPr wrap="square">
            <a:spAutoFit/>
          </a:bodyPr>
          <a:lstStyle/>
          <a:p>
            <a:r>
              <a:rPr lang="en-US" sz="2800" dirty="0"/>
              <a:t>GitHub is a Git hosting repository that provides developers with tools to ship better code through command line features, issues (threaded discussions), pull requests, code review, or the use of a collection of free and for-purchase apps in the GitHub Marketplace. With collaboration layers like the GitHub flow, a community of 15 million developers, and an ecosystem with hundreds of integrations, GitHub changes the way software is built.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 y="0"/>
            <a:ext cx="2857500" cy="1600200"/>
          </a:xfrm>
          <a:prstGeom prst="rect">
            <a:avLst/>
          </a:prstGeom>
        </p:spPr>
      </p:pic>
    </p:spTree>
    <p:extLst>
      <p:ext uri="{BB962C8B-B14F-4D97-AF65-F5344CB8AC3E}">
        <p14:creationId xmlns:p14="http://schemas.microsoft.com/office/powerpoint/2010/main" val="1061004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1008</Words>
  <Application>Microsoft Office PowerPoint</Application>
  <PresentationFormat>Widescreen</PresentationFormat>
  <Paragraphs>93</Paragraphs>
  <Slides>12</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Microsoft YaHei</vt:lpstr>
      <vt:lpstr>宋体</vt:lpstr>
      <vt:lpstr>宋体</vt:lpstr>
      <vt:lpstr>Arial</vt:lpstr>
      <vt:lpstr>Calibri</vt:lpstr>
      <vt:lpstr>Calibri Light</vt:lpstr>
      <vt:lpstr>Verdana</vt:lpstr>
      <vt:lpstr>Wingdings</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138</cp:revision>
  <dcterms:created xsi:type="dcterms:W3CDTF">2016-01-14T13:25:00Z</dcterms:created>
  <dcterms:modified xsi:type="dcterms:W3CDTF">2021-08-09T03:20:09Z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