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030"/>
    <a:srgbClr val="57FF87"/>
    <a:srgbClr val="3FD900"/>
    <a:srgbClr val="00D53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6"/>
    <p:restoredTop sz="94658"/>
  </p:normalViewPr>
  <p:slideViewPr>
    <p:cSldViewPr snapToGrid="0" snapToObjects="1">
      <p:cViewPr varScale="1">
        <p:scale>
          <a:sx n="108" d="100"/>
          <a:sy n="108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792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53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결과발표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529343" y="-746682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90150"/>
            <a:ext cx="5302501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b="1" dirty="0">
                <a:solidFill>
                  <a:srgbClr val="08A030"/>
                </a:solidFill>
              </a:rPr>
              <a:t>임동준</a:t>
            </a:r>
            <a:r>
              <a:rPr lang="en-US" altLang="ko-KR" sz="1800" b="1" dirty="0">
                <a:solidFill>
                  <a:srgbClr val="08A030"/>
                </a:solidFill>
              </a:rPr>
              <a:t>, </a:t>
            </a:r>
            <a:r>
              <a:rPr lang="ko-KR" altLang="en-US" sz="1800" b="1" dirty="0" err="1">
                <a:solidFill>
                  <a:srgbClr val="08A030"/>
                </a:solidFill>
              </a:rPr>
              <a:t>정동진</a:t>
            </a:r>
            <a:r>
              <a:rPr lang="ko-KR" altLang="en-US" sz="1800" b="1" dirty="0">
                <a:solidFill>
                  <a:srgbClr val="08A030"/>
                </a:solidFill>
              </a:rPr>
              <a:t> </a:t>
            </a:r>
            <a:endParaRPr lang="en-US" altLang="ko-KR" sz="1800" b="1" dirty="0">
              <a:solidFill>
                <a:srgbClr val="08A03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1626048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b="1" dirty="0" err="1">
                <a:solidFill>
                  <a:srgbClr val="08A030"/>
                </a:solidFill>
              </a:rPr>
              <a:t>토비냥이</a:t>
            </a:r>
            <a:r>
              <a:rPr lang="ko-KR" altLang="en-US" sz="1800" dirty="0">
                <a:solidFill>
                  <a:srgbClr val="08A030"/>
                </a:solidFill>
              </a:rPr>
              <a:t> </a:t>
            </a:r>
            <a:endParaRPr lang="en-US" altLang="ko-KR" sz="1800" dirty="0">
              <a:solidFill>
                <a:srgbClr val="08A030"/>
              </a:solidFill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6" y="4783038"/>
            <a:ext cx="9199165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 </a:t>
            </a:r>
            <a:r>
              <a:rPr lang="en-US" altLang="ko-KR" sz="1600" b="1" dirty="0">
                <a:solidFill>
                  <a:srgbClr val="08A030"/>
                </a:solidFill>
              </a:rPr>
              <a:t>Auto Recorder - CSR</a:t>
            </a:r>
            <a:r>
              <a:rPr lang="ko-KR" altLang="en-US" sz="1600" b="1" dirty="0">
                <a:solidFill>
                  <a:srgbClr val="08A030"/>
                </a:solidFill>
              </a:rPr>
              <a:t>을 활용한 </a:t>
            </a:r>
            <a:r>
              <a:rPr lang="ko-KR" altLang="en-US" sz="1600" b="1" dirty="0" err="1">
                <a:solidFill>
                  <a:srgbClr val="08A030"/>
                </a:solidFill>
              </a:rPr>
              <a:t>녹취록</a:t>
            </a:r>
            <a:r>
              <a:rPr lang="ko-KR" altLang="en-US" sz="1600" b="1" dirty="0">
                <a:solidFill>
                  <a:srgbClr val="08A030"/>
                </a:solidFill>
              </a:rPr>
              <a:t> 작성 모바일 어플리케이션   </a:t>
            </a:r>
            <a:endParaRPr lang="en-US" altLang="ko-KR" sz="1500" b="1" dirty="0">
              <a:solidFill>
                <a:srgbClr val="08A03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 2"/>
          <p:cNvSpPr txBox="1">
            <a:spLocks/>
          </p:cNvSpPr>
          <p:nvPr/>
        </p:nvSpPr>
        <p:spPr>
          <a:xfrm>
            <a:off x="720187" y="1100776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67D464-E2CB-4C3F-8AFB-016F4D8081B4}"/>
              </a:ext>
            </a:extLst>
          </p:cNvPr>
          <p:cNvSpPr/>
          <p:nvPr/>
        </p:nvSpPr>
        <p:spPr>
          <a:xfrm>
            <a:off x="1086239" y="946138"/>
            <a:ext cx="10105064" cy="13372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 에디터나 언론인들이 인물 인터뷰에서 퇴고까지 걸리는 시간은 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최대 </a:t>
            </a:r>
            <a:r>
              <a:rPr lang="en-US" altLang="ko-KR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12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시간이 소요</a:t>
            </a:r>
            <a:r>
              <a:rPr lang="ko-KR" altLang="en-US" sz="1300" dirty="0"/>
              <a:t>된다</a:t>
            </a:r>
            <a:r>
              <a:rPr lang="en-US" altLang="ko-KR" sz="1300" dirty="0"/>
              <a:t>.(</a:t>
            </a:r>
            <a:r>
              <a:rPr lang="ko-KR" altLang="en-US" sz="1300" dirty="0"/>
              <a:t>박진용 저자의 「언론과 홍보」 참고</a:t>
            </a:r>
            <a:r>
              <a:rPr lang="en-US" altLang="ko-KR" sz="1300" dirty="0"/>
              <a:t>). 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 </a:t>
            </a:r>
            <a:r>
              <a:rPr lang="ko-KR" altLang="en-US" sz="1300" dirty="0"/>
              <a:t>이중 인터뷰 이후 </a:t>
            </a:r>
            <a:r>
              <a:rPr lang="ko-KR" altLang="en-US" sz="1300" b="1" dirty="0" err="1"/>
              <a:t>녹취록</a:t>
            </a:r>
            <a:r>
              <a:rPr lang="ko-KR" altLang="en-US" sz="1300" b="1" dirty="0"/>
              <a:t> 작성에 소요되는 시간은 </a:t>
            </a:r>
            <a:r>
              <a:rPr lang="en-US" altLang="ko-KR" sz="1300" b="1" dirty="0"/>
              <a:t>2~3</a:t>
            </a:r>
            <a:r>
              <a:rPr lang="ko-KR" altLang="en-US" sz="1300" b="1" dirty="0"/>
              <a:t>시간으로 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전체 과정의 </a:t>
            </a:r>
            <a:r>
              <a:rPr lang="en-US" altLang="ko-KR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25%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를 차지</a:t>
            </a:r>
            <a:r>
              <a:rPr lang="ko-KR" altLang="en-US" sz="1300" dirty="0"/>
              <a:t>한다</a:t>
            </a:r>
            <a:r>
              <a:rPr lang="en-US" altLang="ko-KR" sz="13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BBCC1-A893-4971-8EBA-4E5259FF7AA7}"/>
              </a:ext>
            </a:extLst>
          </p:cNvPr>
          <p:cNvSpPr/>
          <p:nvPr/>
        </p:nvSpPr>
        <p:spPr>
          <a:xfrm>
            <a:off x="778892" y="730340"/>
            <a:ext cx="1251857" cy="43159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문제인식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5AA1C-A0A1-4035-B832-67F73EA5BFF0}"/>
              </a:ext>
            </a:extLst>
          </p:cNvPr>
          <p:cNvSpPr/>
          <p:nvPr/>
        </p:nvSpPr>
        <p:spPr>
          <a:xfrm>
            <a:off x="1118107" y="2526233"/>
            <a:ext cx="10105064" cy="1595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30" dirty="0"/>
              <a:t>본 프로젝트는 </a:t>
            </a:r>
            <a:r>
              <a:rPr lang="ko-KR" altLang="en-US" sz="1230" dirty="0" err="1"/>
              <a:t>녹취록</a:t>
            </a:r>
            <a:r>
              <a:rPr lang="ko-KR" altLang="en-US" sz="1230" dirty="0"/>
              <a:t> 편집작업시간을 단축시켜 보다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인터뷰어의 작업생산성을 향상시킬 수 있는 모바일 어플리케이션을 개발</a:t>
            </a:r>
            <a:r>
              <a:rPr lang="ko-KR" altLang="en-US" sz="1230" dirty="0"/>
              <a:t>하는 것을 목표로 한다</a:t>
            </a:r>
            <a:r>
              <a:rPr lang="en-US" altLang="ko-KR" sz="1230" dirty="0"/>
              <a:t>. </a:t>
            </a:r>
            <a:r>
              <a:rPr lang="ko-KR" altLang="en-US" sz="1230" dirty="0"/>
              <a:t>어플리케이션을 통해 녹음된 대화내용은 서버로 전송되어 </a:t>
            </a:r>
            <a:r>
              <a:rPr lang="en-US" altLang="ko-KR" sz="1230" dirty="0"/>
              <a:t>MFCC </a:t>
            </a:r>
            <a:r>
              <a:rPr lang="ko-KR" altLang="en-US" sz="1230" dirty="0"/>
              <a:t>알고리즘을 통해 </a:t>
            </a:r>
            <a:r>
              <a:rPr lang="en-US" altLang="ko-KR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interviewer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와 </a:t>
            </a:r>
            <a:r>
              <a:rPr lang="en-US" altLang="ko-KR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interviewee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의 음성을 구분</a:t>
            </a:r>
            <a:r>
              <a:rPr lang="ko-KR" altLang="en-US" sz="1230" dirty="0"/>
              <a:t>하고</a:t>
            </a:r>
            <a:r>
              <a:rPr lang="en-US" altLang="ko-KR" sz="1230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230" dirty="0"/>
              <a:t>이후 분리된 각각의 음성파일을 </a:t>
            </a:r>
            <a:r>
              <a:rPr lang="en-US" altLang="ko-KR" sz="1230" dirty="0" err="1"/>
              <a:t>Clova</a:t>
            </a:r>
            <a:r>
              <a:rPr lang="en-US" altLang="ko-KR" sz="1230" dirty="0"/>
              <a:t> Speech Recognition(CSR) API</a:t>
            </a:r>
            <a:r>
              <a:rPr lang="ko-KR" altLang="en-US" sz="1230" dirty="0"/>
              <a:t>로 전송함으로써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각각의 화자의 발언을 텍스트로 변환</a:t>
            </a:r>
            <a:r>
              <a:rPr lang="ko-KR" altLang="en-US" sz="1230" b="1" dirty="0"/>
              <a:t>하여 사용자에게 제공</a:t>
            </a:r>
            <a:r>
              <a:rPr lang="ko-KR" altLang="en-US" sz="1230" dirty="0"/>
              <a:t>한다</a:t>
            </a:r>
            <a:r>
              <a:rPr lang="en-US" altLang="ko-KR" sz="1230" dirty="0"/>
              <a:t>.</a:t>
            </a:r>
            <a:endParaRPr lang="ko-KR" altLang="en-US" sz="123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1B5A23-7A7E-47B3-989C-F55F41AD6A75}"/>
              </a:ext>
            </a:extLst>
          </p:cNvPr>
          <p:cNvSpPr/>
          <p:nvPr/>
        </p:nvSpPr>
        <p:spPr>
          <a:xfrm>
            <a:off x="810760" y="2310435"/>
            <a:ext cx="1251857" cy="43159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개발목표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0C9FB7-7CC7-4689-8E4D-EE17DCB22469}"/>
              </a:ext>
            </a:extLst>
          </p:cNvPr>
          <p:cNvSpPr/>
          <p:nvPr/>
        </p:nvSpPr>
        <p:spPr>
          <a:xfrm>
            <a:off x="1118107" y="4423874"/>
            <a:ext cx="10105064" cy="1595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30" dirty="0"/>
              <a:t>자동 </a:t>
            </a:r>
            <a:r>
              <a:rPr lang="ko-KR" altLang="en-US" sz="1230" dirty="0" err="1"/>
              <a:t>녹취록</a:t>
            </a:r>
            <a:r>
              <a:rPr lang="ko-KR" altLang="en-US" sz="1230" dirty="0"/>
              <a:t> 작성을 통해 얻을 수 있는 이점은 다음과 같다</a:t>
            </a:r>
            <a:r>
              <a:rPr lang="en-US" altLang="ko-KR" sz="123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30" dirty="0"/>
              <a:t>1. </a:t>
            </a:r>
            <a:r>
              <a:rPr lang="ko-KR" altLang="en-US" sz="1230" dirty="0"/>
              <a:t>취재시간 단축을 통한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작업 생산성 향상</a:t>
            </a:r>
          </a:p>
          <a:p>
            <a:pPr algn="ctr">
              <a:lnSpc>
                <a:spcPct val="150000"/>
              </a:lnSpc>
            </a:pPr>
            <a:r>
              <a:rPr lang="en-US" altLang="ko-KR" sz="1230" dirty="0"/>
              <a:t>2. </a:t>
            </a:r>
            <a:r>
              <a:rPr lang="ko-KR" altLang="en-US" sz="1230" dirty="0"/>
              <a:t>녹음파일 </a:t>
            </a:r>
            <a:r>
              <a:rPr lang="ko-KR" altLang="en-US" sz="1230" dirty="0" err="1"/>
              <a:t>녹취록</a:t>
            </a:r>
            <a:r>
              <a:rPr lang="ko-KR" altLang="en-US" sz="1230" dirty="0"/>
              <a:t> 작성 등에 소요될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인건비 절약</a:t>
            </a:r>
          </a:p>
          <a:p>
            <a:pPr algn="ctr">
              <a:lnSpc>
                <a:spcPct val="150000"/>
              </a:lnSpc>
            </a:pPr>
            <a:r>
              <a:rPr lang="en-US" altLang="ko-KR" sz="1230" dirty="0"/>
              <a:t>3. </a:t>
            </a:r>
            <a:r>
              <a:rPr lang="ko-KR" altLang="en-US" sz="1230" dirty="0"/>
              <a:t>인터뷰 이외</a:t>
            </a:r>
            <a:r>
              <a:rPr lang="en-US" altLang="ko-KR" sz="1230" dirty="0"/>
              <a:t>, </a:t>
            </a:r>
            <a:r>
              <a:rPr lang="ko-KR" altLang="en-US" sz="1230" dirty="0"/>
              <a:t>회의 등 </a:t>
            </a:r>
            <a:r>
              <a:rPr lang="ko-KR" altLang="en-US" sz="1230" dirty="0" err="1"/>
              <a:t>녹취록이</a:t>
            </a:r>
            <a:r>
              <a:rPr lang="ko-KR" altLang="en-US" sz="1230" dirty="0"/>
              <a:t> 필요한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다양한 분야에 활용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A7E67-23E5-4B2A-BEFE-0A5E2D0D1E73}"/>
              </a:ext>
            </a:extLst>
          </p:cNvPr>
          <p:cNvSpPr/>
          <p:nvPr/>
        </p:nvSpPr>
        <p:spPr>
          <a:xfrm>
            <a:off x="810760" y="4208076"/>
            <a:ext cx="1251857" cy="43159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78274" y="211827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840521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617B3-A129-4CFE-ACB5-DAF274A6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6" y="1240054"/>
            <a:ext cx="2478551" cy="870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F05E2-2109-4F0E-AFB8-9A02C4811A17}"/>
              </a:ext>
            </a:extLst>
          </p:cNvPr>
          <p:cNvSpPr txBox="1"/>
          <p:nvPr/>
        </p:nvSpPr>
        <p:spPr>
          <a:xfrm>
            <a:off x="1158986" y="785237"/>
            <a:ext cx="16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안녕하세요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1C13977-8A18-4FCB-95DC-52C15036F92A}"/>
              </a:ext>
            </a:extLst>
          </p:cNvPr>
          <p:cNvSpPr/>
          <p:nvPr/>
        </p:nvSpPr>
        <p:spPr>
          <a:xfrm>
            <a:off x="843185" y="2290485"/>
            <a:ext cx="2232485" cy="622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음성데이터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58A88DD-0EB5-4166-A9F6-6ACB01704CD0}"/>
              </a:ext>
            </a:extLst>
          </p:cNvPr>
          <p:cNvSpPr/>
          <p:nvPr/>
        </p:nvSpPr>
        <p:spPr>
          <a:xfrm>
            <a:off x="737445" y="4022384"/>
            <a:ext cx="2443967" cy="929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음성데이터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F3E5F5-1820-473A-A581-B8F5DA91B33B}"/>
              </a:ext>
            </a:extLst>
          </p:cNvPr>
          <p:cNvSpPr/>
          <p:nvPr/>
        </p:nvSpPr>
        <p:spPr>
          <a:xfrm>
            <a:off x="696042" y="5329392"/>
            <a:ext cx="2262222" cy="62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분류기학습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1856C5-3DFE-4803-B758-BDAA15386842}"/>
              </a:ext>
            </a:extLst>
          </p:cNvPr>
          <p:cNvSpPr/>
          <p:nvPr/>
        </p:nvSpPr>
        <p:spPr>
          <a:xfrm>
            <a:off x="4726328" y="5766722"/>
            <a:ext cx="1955198" cy="62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화자구분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A72C903-11BE-49C2-ABF6-86CC90297876}"/>
              </a:ext>
            </a:extLst>
          </p:cNvPr>
          <p:cNvSpPr/>
          <p:nvPr/>
        </p:nvSpPr>
        <p:spPr>
          <a:xfrm rot="16200000">
            <a:off x="3511272" y="4809480"/>
            <a:ext cx="812800" cy="1509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A9CEE8-77B2-417E-849B-11DC37456F34}"/>
              </a:ext>
            </a:extLst>
          </p:cNvPr>
          <p:cNvCxnSpPr>
            <a:cxnSpLocks/>
          </p:cNvCxnSpPr>
          <p:nvPr/>
        </p:nvCxnSpPr>
        <p:spPr>
          <a:xfrm flipV="1">
            <a:off x="2909163" y="4297914"/>
            <a:ext cx="1107165" cy="102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2F87F76-A10D-4AD7-90DA-8BB8A1B92C31}"/>
              </a:ext>
            </a:extLst>
          </p:cNvPr>
          <p:cNvSpPr/>
          <p:nvPr/>
        </p:nvSpPr>
        <p:spPr>
          <a:xfrm>
            <a:off x="3538245" y="1014651"/>
            <a:ext cx="8263206" cy="3283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4E09BFE-8EFF-44BA-97CA-646C5FC0E62E}"/>
              </a:ext>
            </a:extLst>
          </p:cNvPr>
          <p:cNvSpPr/>
          <p:nvPr/>
        </p:nvSpPr>
        <p:spPr>
          <a:xfrm rot="13612384">
            <a:off x="6858745" y="5373675"/>
            <a:ext cx="812800" cy="1037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0954A-B503-498D-AFDC-07FB41DA87F2}"/>
              </a:ext>
            </a:extLst>
          </p:cNvPr>
          <p:cNvSpPr txBox="1"/>
          <p:nvPr/>
        </p:nvSpPr>
        <p:spPr>
          <a:xfrm>
            <a:off x="8258682" y="5876468"/>
            <a:ext cx="303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결과 텍스트 데이터에 화자정보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발언시간대 </a:t>
            </a:r>
            <a:r>
              <a:rPr lang="ko-KR" altLang="en-US" sz="1200" dirty="0" err="1">
                <a:latin typeface="+mn-ea"/>
              </a:rPr>
              <a:t>태깅</a:t>
            </a:r>
            <a:r>
              <a:rPr lang="ko-KR" altLang="en-US" sz="1200" dirty="0">
                <a:latin typeface="+mn-ea"/>
              </a:rPr>
              <a:t> 후 클라이언트로 전송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B70AC-AA73-4F30-A8C1-849B2552ABDB}"/>
              </a:ext>
            </a:extLst>
          </p:cNvPr>
          <p:cNvSpPr txBox="1"/>
          <p:nvPr/>
        </p:nvSpPr>
        <p:spPr>
          <a:xfrm>
            <a:off x="419010" y="29803"/>
            <a:ext cx="19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6093E9-50C7-4818-A370-17BA28A6BC2A}"/>
              </a:ext>
            </a:extLst>
          </p:cNvPr>
          <p:cNvSpPr txBox="1"/>
          <p:nvPr/>
        </p:nvSpPr>
        <p:spPr>
          <a:xfrm>
            <a:off x="3207217" y="5349463"/>
            <a:ext cx="13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음성데이터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화자 정보 포함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DE9938-51E7-409F-96D6-4B467BDA0351}"/>
              </a:ext>
            </a:extLst>
          </p:cNvPr>
          <p:cNvSpPr txBox="1"/>
          <p:nvPr/>
        </p:nvSpPr>
        <p:spPr>
          <a:xfrm>
            <a:off x="899832" y="5917332"/>
            <a:ext cx="207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주파수 필터링을 통해 </a:t>
            </a:r>
            <a:r>
              <a:rPr lang="en-US" altLang="ko-KR" sz="1200" dirty="0">
                <a:latin typeface="+mn-ea"/>
              </a:rPr>
              <a:t>interviewer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interviewee</a:t>
            </a:r>
            <a:r>
              <a:rPr lang="ko-KR" altLang="en-US" sz="1200" dirty="0">
                <a:latin typeface="+mn-ea"/>
              </a:rPr>
              <a:t>의 음성데이터를 구분한다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EB3A05-F120-4774-A28E-DC7F6B79988C}"/>
              </a:ext>
            </a:extLst>
          </p:cNvPr>
          <p:cNvSpPr/>
          <p:nvPr/>
        </p:nvSpPr>
        <p:spPr>
          <a:xfrm>
            <a:off x="737445" y="3074981"/>
            <a:ext cx="2262222" cy="62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사전음성학습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B7223C-56E5-4E91-9DC4-E4893F7540D4}"/>
              </a:ext>
            </a:extLst>
          </p:cNvPr>
          <p:cNvSpPr/>
          <p:nvPr/>
        </p:nvSpPr>
        <p:spPr>
          <a:xfrm>
            <a:off x="4169431" y="969903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4472C4"/>
                </a:solidFill>
              </a:rPr>
              <a:t>1.Stereo to Mono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: </a:t>
            </a:r>
            <a:r>
              <a:rPr lang="ko-KR" altLang="en-US" sz="1400" dirty="0">
                <a:solidFill>
                  <a:srgbClr val="4472C4"/>
                </a:solidFill>
              </a:rPr>
              <a:t>음성파일</a:t>
            </a:r>
            <a:r>
              <a:rPr lang="en-US" altLang="ko-KR" sz="1400" dirty="0">
                <a:solidFill>
                  <a:srgbClr val="4472C4"/>
                </a:solidFill>
              </a:rPr>
              <a:t>(input signal)</a:t>
            </a:r>
            <a:r>
              <a:rPr lang="ko-KR" altLang="en-US" sz="1400" dirty="0">
                <a:solidFill>
                  <a:srgbClr val="4472C4"/>
                </a:solidFill>
              </a:rPr>
              <a:t>이 </a:t>
            </a:r>
            <a:r>
              <a:rPr lang="en-US" altLang="ko-KR" sz="1400" dirty="0">
                <a:solidFill>
                  <a:srgbClr val="4472C4"/>
                </a:solidFill>
              </a:rPr>
              <a:t>Stereo(2</a:t>
            </a:r>
            <a:r>
              <a:rPr lang="ko-KR" altLang="en-US" sz="1400" dirty="0">
                <a:solidFill>
                  <a:srgbClr val="4472C4"/>
                </a:solidFill>
              </a:rPr>
              <a:t>차원 이상</a:t>
            </a:r>
            <a:r>
              <a:rPr lang="en-US" altLang="ko-KR" sz="1400" dirty="0">
                <a:solidFill>
                  <a:srgbClr val="4472C4"/>
                </a:solidFill>
              </a:rPr>
              <a:t>)</a:t>
            </a:r>
            <a:r>
              <a:rPr lang="ko-KR" altLang="en-US" sz="1400" dirty="0">
                <a:solidFill>
                  <a:srgbClr val="4472C4"/>
                </a:solidFill>
              </a:rPr>
              <a:t>라면 </a:t>
            </a:r>
            <a:r>
              <a:rPr lang="en-US" altLang="ko-KR" sz="1400" dirty="0">
                <a:solidFill>
                  <a:srgbClr val="4472C4"/>
                </a:solidFill>
              </a:rPr>
              <a:t>Mono(1</a:t>
            </a:r>
            <a:r>
              <a:rPr lang="ko-KR" altLang="en-US" sz="1400" dirty="0">
                <a:solidFill>
                  <a:srgbClr val="4472C4"/>
                </a:solidFill>
              </a:rPr>
              <a:t>차원</a:t>
            </a:r>
            <a:r>
              <a:rPr lang="en-US" altLang="ko-KR" sz="1400" dirty="0">
                <a:solidFill>
                  <a:srgbClr val="4472C4"/>
                </a:solidFill>
              </a:rPr>
              <a:t>)</a:t>
            </a:r>
            <a:r>
              <a:rPr lang="ko-KR" altLang="en-US" sz="1400" dirty="0">
                <a:solidFill>
                  <a:srgbClr val="4472C4"/>
                </a:solidFill>
              </a:rPr>
              <a:t>로 </a:t>
            </a:r>
            <a:r>
              <a:rPr lang="ko-KR" altLang="en-US" sz="1400" dirty="0" err="1">
                <a:solidFill>
                  <a:srgbClr val="4472C4"/>
                </a:solidFill>
              </a:rPr>
              <a:t>평탄화한다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2.</a:t>
            </a:r>
            <a:r>
              <a:rPr lang="ko-KR" altLang="en-US" sz="1400" dirty="0">
                <a:solidFill>
                  <a:srgbClr val="4472C4"/>
                </a:solidFill>
              </a:rPr>
              <a:t>특징 추출</a:t>
            </a:r>
            <a:endParaRPr lang="en-US" altLang="ko-KR" sz="1400" dirty="0">
              <a:solidFill>
                <a:srgbClr val="4472C4"/>
              </a:solidFill>
            </a:endParaRPr>
          </a:p>
          <a:p>
            <a:r>
              <a:rPr lang="en-US" altLang="ko-KR" sz="1400" dirty="0">
                <a:solidFill>
                  <a:srgbClr val="4472C4"/>
                </a:solidFill>
              </a:rPr>
              <a:t>  2-1.</a:t>
            </a:r>
            <a:r>
              <a:rPr lang="ko-KR" altLang="en-US" sz="1400" dirty="0">
                <a:solidFill>
                  <a:srgbClr val="4472C4"/>
                </a:solidFill>
              </a:rPr>
              <a:t>지정한 단위로 분할한 </a:t>
            </a:r>
            <a:r>
              <a:rPr lang="en-US" altLang="ko-KR" sz="1400" dirty="0">
                <a:solidFill>
                  <a:srgbClr val="4472C4"/>
                </a:solidFill>
              </a:rPr>
              <a:t>Signal</a:t>
            </a:r>
            <a:r>
              <a:rPr lang="ko-KR" altLang="en-US" sz="1400" dirty="0">
                <a:solidFill>
                  <a:srgbClr val="4472C4"/>
                </a:solidFill>
              </a:rPr>
              <a:t>의 부분에 </a:t>
            </a:r>
            <a:r>
              <a:rPr lang="en-US" altLang="ko-KR" sz="1400" dirty="0">
                <a:solidFill>
                  <a:srgbClr val="4472C4"/>
                </a:solidFill>
              </a:rPr>
              <a:t>Fast Fourier Transform</a:t>
            </a:r>
            <a:r>
              <a:rPr lang="ko-KR" altLang="en-US" sz="1400" dirty="0">
                <a:solidFill>
                  <a:srgbClr val="4472C4"/>
                </a:solidFill>
              </a:rPr>
              <a:t>을 적용하여 </a:t>
            </a:r>
            <a:r>
              <a:rPr lang="en-US" altLang="ko-KR" sz="1400" dirty="0">
                <a:solidFill>
                  <a:srgbClr val="4472C4"/>
                </a:solidFill>
              </a:rPr>
              <a:t>Frequency Domain</a:t>
            </a:r>
            <a:r>
              <a:rPr lang="ko-KR" altLang="en-US" sz="1400" dirty="0">
                <a:solidFill>
                  <a:srgbClr val="4472C4"/>
                </a:solidFill>
              </a:rPr>
              <a:t>으로 변경한다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2-2.</a:t>
            </a:r>
            <a:r>
              <a:rPr lang="ko-KR" altLang="en-US" sz="1400" dirty="0">
                <a:solidFill>
                  <a:srgbClr val="4472C4"/>
                </a:solidFill>
              </a:rPr>
              <a:t>변환한 해당 데이터에서 다음과 같은 특징벡터를 추출한다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1)zero crossing rate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2)signal energy per frame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3)entropy of energy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4)spectral centroid, spread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5)spectral entropy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6)spectral flux feature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7)spectral </a:t>
            </a:r>
            <a:r>
              <a:rPr lang="en-US" altLang="ko-KR" sz="1400" dirty="0" err="1">
                <a:solidFill>
                  <a:srgbClr val="4472C4"/>
                </a:solidFill>
              </a:rPr>
              <a:t>rolloff</a:t>
            </a:r>
            <a:endParaRPr lang="en-US" altLang="ko-KR" sz="1400" dirty="0">
              <a:solidFill>
                <a:srgbClr val="4472C4"/>
              </a:solidFill>
            </a:endParaRPr>
          </a:p>
          <a:p>
            <a:r>
              <a:rPr lang="en-US" altLang="ko-KR" sz="1400" dirty="0">
                <a:solidFill>
                  <a:srgbClr val="4472C4"/>
                </a:solidFill>
              </a:rPr>
              <a:t>3.</a:t>
            </a:r>
            <a:r>
              <a:rPr lang="ko-KR" altLang="en-US" sz="1400" dirty="0">
                <a:solidFill>
                  <a:srgbClr val="4472C4"/>
                </a:solidFill>
              </a:rPr>
              <a:t>학습</a:t>
            </a:r>
            <a:r>
              <a:rPr lang="en-US" altLang="ko-KR" sz="1400" dirty="0">
                <a:solidFill>
                  <a:srgbClr val="4472C4"/>
                </a:solidFill>
              </a:rPr>
              <a:t>(Support Vector Machine)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1D94DC7-FC91-42CE-8790-0EABD814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51" y="6008864"/>
            <a:ext cx="1341022" cy="471138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AE0F8D5-858C-4F6C-B232-DD7D58CAB5BC}"/>
              </a:ext>
            </a:extLst>
          </p:cNvPr>
          <p:cNvSpPr/>
          <p:nvPr/>
        </p:nvSpPr>
        <p:spPr>
          <a:xfrm>
            <a:off x="4746094" y="4712742"/>
            <a:ext cx="1955198" cy="578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음성파일 분할</a:t>
            </a:r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B8E3ABE5-3E67-495E-8A3F-DC059F1450BF}"/>
              </a:ext>
            </a:extLst>
          </p:cNvPr>
          <p:cNvSpPr/>
          <p:nvPr/>
        </p:nvSpPr>
        <p:spPr>
          <a:xfrm>
            <a:off x="5278515" y="5305404"/>
            <a:ext cx="812800" cy="461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00AF301-5740-4C05-80AE-BF2AAA93C3F7}"/>
              </a:ext>
            </a:extLst>
          </p:cNvPr>
          <p:cNvSpPr/>
          <p:nvPr/>
        </p:nvSpPr>
        <p:spPr>
          <a:xfrm>
            <a:off x="7722198" y="5030219"/>
            <a:ext cx="1955198" cy="578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 Request</a:t>
            </a:r>
            <a:endParaRPr lang="ko-KR" altLang="en-US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0B41BE71-7F53-4306-A7BA-2584F9E1A072}"/>
              </a:ext>
            </a:extLst>
          </p:cNvPr>
          <p:cNvSpPr/>
          <p:nvPr/>
        </p:nvSpPr>
        <p:spPr>
          <a:xfrm rot="16200000">
            <a:off x="10337091" y="4380018"/>
            <a:ext cx="812800" cy="1879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E86401-BCC2-4A15-8B15-B0D0CEF06A10}"/>
              </a:ext>
            </a:extLst>
          </p:cNvPr>
          <p:cNvSpPr/>
          <p:nvPr/>
        </p:nvSpPr>
        <p:spPr>
          <a:xfrm>
            <a:off x="10027214" y="5129838"/>
            <a:ext cx="117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Response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E8639-CB62-4712-AADB-CB60C46F9E9E}"/>
              </a:ext>
            </a:extLst>
          </p:cNvPr>
          <p:cNvSpPr txBox="1"/>
          <p:nvPr/>
        </p:nvSpPr>
        <p:spPr>
          <a:xfrm>
            <a:off x="1083076" y="816746"/>
            <a:ext cx="50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동영상 링크 </a:t>
            </a:r>
            <a:r>
              <a:rPr lang="en-US" altLang="ko-KR" dirty="0"/>
              <a:t>- https://youtu.be/zyuiDcjl2fA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5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333</Words>
  <Application>Microsoft Office PowerPoint</Application>
  <PresentationFormat>와이드스크린</PresentationFormat>
  <Paragraphs>49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NanumSquare</vt:lpstr>
      <vt:lpstr>NanumSquare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동준</cp:lastModifiedBy>
  <cp:revision>60</cp:revision>
  <dcterms:created xsi:type="dcterms:W3CDTF">2020-01-13T08:32:16Z</dcterms:created>
  <dcterms:modified xsi:type="dcterms:W3CDTF">2020-02-14T08:39:11Z</dcterms:modified>
</cp:coreProperties>
</file>