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3" r:id="rId5"/>
    <p:sldId id="262" r:id="rId6"/>
    <p:sldId id="284" r:id="rId7"/>
    <p:sldId id="270" r:id="rId8"/>
    <p:sldId id="281" r:id="rId9"/>
    <p:sldId id="272" r:id="rId10"/>
    <p:sldId id="282" r:id="rId11"/>
    <p:sldId id="279" r:id="rId12"/>
    <p:sldId id="280" r:id="rId13"/>
    <p:sldId id="273" r:id="rId14"/>
    <p:sldId id="266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배달의민족 주아" panose="020206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3759B"/>
    <a:srgbClr val="A68040"/>
    <a:srgbClr val="9BBBD4"/>
    <a:srgbClr val="A88341"/>
    <a:srgbClr val="95CCDA"/>
    <a:srgbClr val="CD2424"/>
    <a:srgbClr val="6C6D6F"/>
    <a:srgbClr val="453E2E"/>
    <a:srgbClr val="DD9B25"/>
    <a:srgbClr val="F9A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4" autoAdjust="0"/>
    <p:restoredTop sz="94694"/>
  </p:normalViewPr>
  <p:slideViewPr>
    <p:cSldViewPr snapToGrid="0" showGuides="1">
      <p:cViewPr varScale="1">
        <p:scale>
          <a:sx n="51" d="100"/>
          <a:sy n="51" d="100"/>
        </p:scale>
        <p:origin x="48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FD1F5-349D-4827-97C2-4F01361DBE67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A0ADF-4B12-4329-86C0-B41DA215E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35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좌측단의 입력 데이터를</a:t>
            </a:r>
            <a:r>
              <a:rPr lang="ko-KR" altLang="en-US" b="1" dirty="0"/>
              <a:t> </a:t>
            </a:r>
            <a:r>
              <a:rPr lang="en-US" altLang="ko-KR" b="1" dirty="0" err="1"/>
              <a:t>VGGNet</a:t>
            </a:r>
            <a:r>
              <a:rPr lang="en-US" altLang="ko-KR" b="1" dirty="0"/>
              <a:t> - 19​</a:t>
            </a:r>
            <a:r>
              <a:rPr lang="ko-KR" altLang="en-US" dirty="0"/>
              <a:t>를 통해 수행된 </a:t>
            </a:r>
            <a:r>
              <a:rPr lang="en-US" altLang="ko-KR" dirty="0"/>
              <a:t>Output </a:t>
            </a:r>
            <a:r>
              <a:rPr lang="ko-KR" altLang="en-US" dirty="0"/>
              <a:t>데이터의 특징</a:t>
            </a:r>
            <a:r>
              <a:rPr lang="en-US" altLang="ko-KR" dirty="0"/>
              <a:t>(feature)</a:t>
            </a:r>
            <a:r>
              <a:rPr lang="ko-KR" altLang="en-US" dirty="0"/>
              <a:t>을 강조한 상태로 출력하게 된다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​</a:t>
            </a:r>
          </a:p>
          <a:p>
            <a:pPr fontAlgn="base"/>
            <a:r>
              <a:rPr lang="en-US" altLang="ko-KR" dirty="0"/>
              <a:t>2. 1</a:t>
            </a:r>
            <a:r>
              <a:rPr lang="ko-KR" altLang="en-US" dirty="0"/>
              <a:t>번에서 출력된 </a:t>
            </a:r>
            <a:r>
              <a:rPr lang="en-US" altLang="ko-KR" dirty="0"/>
              <a:t>Output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번의 분기를 통해 전파를 수행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첫 번째 분기점에서는 전반적인 신체 부위의 특정</a:t>
            </a:r>
            <a:r>
              <a:rPr lang="en-US" altLang="ko-KR" dirty="0"/>
              <a:t>(</a:t>
            </a:r>
            <a:r>
              <a:rPr lang="ko-KR" altLang="en-US" dirty="0"/>
              <a:t>팔꿈치</a:t>
            </a:r>
            <a:r>
              <a:rPr lang="en-US" altLang="ko-KR" dirty="0"/>
              <a:t>, </a:t>
            </a:r>
            <a:r>
              <a:rPr lang="ko-KR" altLang="en-US" dirty="0"/>
              <a:t>무릎 등</a:t>
            </a:r>
            <a:r>
              <a:rPr lang="en-US" altLang="ko-KR" dirty="0"/>
              <a:t>)</a:t>
            </a:r>
            <a:r>
              <a:rPr lang="ko-KR" altLang="en-US" dirty="0"/>
              <a:t>에 사용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​</a:t>
            </a:r>
          </a:p>
          <a:p>
            <a:pPr fontAlgn="base"/>
            <a:r>
              <a:rPr lang="en-US" altLang="ko-KR" dirty="0"/>
              <a:t>3. </a:t>
            </a:r>
            <a:r>
              <a:rPr lang="ko-KR" altLang="en-US" dirty="0"/>
              <a:t>반복되는 </a:t>
            </a:r>
            <a:r>
              <a:rPr lang="en-US" altLang="ko-KR" dirty="0"/>
              <a:t>Stage</a:t>
            </a:r>
            <a:r>
              <a:rPr lang="ko-KR" altLang="en-US" dirty="0"/>
              <a:t>에 따라 가지를 거쳐</a:t>
            </a:r>
            <a:r>
              <a:rPr lang="ko-KR" altLang="en-US" b="1" dirty="0"/>
              <a:t> </a:t>
            </a:r>
            <a:r>
              <a:rPr lang="en-US" altLang="ko-KR" b="1" dirty="0"/>
              <a:t>confidence map</a:t>
            </a:r>
            <a:r>
              <a:rPr lang="ko-KR" altLang="en-US" dirty="0"/>
              <a:t>과</a:t>
            </a:r>
            <a:r>
              <a:rPr lang="ko-KR" altLang="en-US" b="1" dirty="0"/>
              <a:t> </a:t>
            </a:r>
            <a:r>
              <a:rPr lang="en-US" altLang="ko-KR" b="1" dirty="0"/>
              <a:t>affinity field</a:t>
            </a:r>
            <a:r>
              <a:rPr lang="ko-KR" altLang="en-US" dirty="0"/>
              <a:t>를 구함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여기서 </a:t>
            </a:r>
            <a:r>
              <a:rPr lang="en-US" altLang="ko-KR" b="1" dirty="0"/>
              <a:t>confidence map</a:t>
            </a:r>
            <a:r>
              <a:rPr lang="ko-KR" altLang="en-US" dirty="0"/>
              <a:t>은 인간의 관절 구조 등을 찾는데 사용되며</a:t>
            </a:r>
            <a:r>
              <a:rPr lang="en-US" altLang="ko-KR" dirty="0"/>
              <a:t>, 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affinity field</a:t>
            </a:r>
            <a:r>
              <a:rPr lang="ko-KR" altLang="en-US" dirty="0"/>
              <a:t>는 추출된 관절 구조가 어떤 객체의 것인가에 대해 알아가는데 사용</a:t>
            </a:r>
          </a:p>
          <a:p>
            <a:pPr fontAlgn="base"/>
            <a:r>
              <a:rPr lang="ko-KR" altLang="en-US" dirty="0"/>
              <a:t>​</a:t>
            </a:r>
          </a:p>
          <a:p>
            <a:pPr fontAlgn="base"/>
            <a:r>
              <a:rPr lang="ko-KR" altLang="en-US" dirty="0"/>
              <a:t>예를 들어 인간의 오른쪽 어깨에 대한 </a:t>
            </a:r>
            <a:r>
              <a:rPr lang="en-US" altLang="ko-KR" dirty="0"/>
              <a:t>confidence map</a:t>
            </a:r>
            <a:r>
              <a:rPr lang="ko-KR" altLang="en-US" dirty="0"/>
              <a:t>은 다음과 같이 형성된다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A0ADF-4B12-4329-86C0-B41DA215EB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6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좌측단의 입력 데이터를</a:t>
            </a:r>
            <a:r>
              <a:rPr lang="ko-KR" altLang="en-US" b="1" dirty="0"/>
              <a:t> </a:t>
            </a:r>
            <a:r>
              <a:rPr lang="en-US" altLang="ko-KR" b="1" dirty="0" err="1"/>
              <a:t>VGGNet</a:t>
            </a:r>
            <a:r>
              <a:rPr lang="en-US" altLang="ko-KR" b="1" dirty="0"/>
              <a:t> - 19​</a:t>
            </a:r>
            <a:r>
              <a:rPr lang="ko-KR" altLang="en-US" dirty="0"/>
              <a:t>를 통해 수행된 </a:t>
            </a:r>
            <a:r>
              <a:rPr lang="en-US" altLang="ko-KR" dirty="0"/>
              <a:t>Output </a:t>
            </a:r>
            <a:r>
              <a:rPr lang="ko-KR" altLang="en-US" dirty="0"/>
              <a:t>데이터의 특징</a:t>
            </a:r>
            <a:r>
              <a:rPr lang="en-US" altLang="ko-KR" dirty="0"/>
              <a:t>(feature)</a:t>
            </a:r>
            <a:r>
              <a:rPr lang="ko-KR" altLang="en-US" dirty="0"/>
              <a:t>을 강조한 상태로 출력하게 된다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​</a:t>
            </a:r>
          </a:p>
          <a:p>
            <a:pPr fontAlgn="base"/>
            <a:r>
              <a:rPr lang="en-US" altLang="ko-KR" dirty="0"/>
              <a:t>2. 1</a:t>
            </a:r>
            <a:r>
              <a:rPr lang="ko-KR" altLang="en-US" dirty="0"/>
              <a:t>번에서 출력된 </a:t>
            </a:r>
            <a:r>
              <a:rPr lang="en-US" altLang="ko-KR" dirty="0"/>
              <a:t>Output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번의 분기를 통해 전파를 수행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첫 번째 분기점에서는 전반적인 신체 부위의 특정</a:t>
            </a:r>
            <a:r>
              <a:rPr lang="en-US" altLang="ko-KR" dirty="0"/>
              <a:t>(</a:t>
            </a:r>
            <a:r>
              <a:rPr lang="ko-KR" altLang="en-US" dirty="0"/>
              <a:t>팔꿈치</a:t>
            </a:r>
            <a:r>
              <a:rPr lang="en-US" altLang="ko-KR" dirty="0"/>
              <a:t>, </a:t>
            </a:r>
            <a:r>
              <a:rPr lang="ko-KR" altLang="en-US" dirty="0"/>
              <a:t>무릎 등</a:t>
            </a:r>
            <a:r>
              <a:rPr lang="en-US" altLang="ko-KR" dirty="0"/>
              <a:t>)</a:t>
            </a:r>
            <a:r>
              <a:rPr lang="ko-KR" altLang="en-US" dirty="0"/>
              <a:t>에 사용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​</a:t>
            </a:r>
          </a:p>
          <a:p>
            <a:pPr fontAlgn="base"/>
            <a:r>
              <a:rPr lang="en-US" altLang="ko-KR" dirty="0"/>
              <a:t>3. </a:t>
            </a:r>
            <a:r>
              <a:rPr lang="ko-KR" altLang="en-US" dirty="0"/>
              <a:t>반복되는 </a:t>
            </a:r>
            <a:r>
              <a:rPr lang="en-US" altLang="ko-KR" dirty="0"/>
              <a:t>Stage</a:t>
            </a:r>
            <a:r>
              <a:rPr lang="ko-KR" altLang="en-US" dirty="0"/>
              <a:t>에 따라 가지를 거쳐</a:t>
            </a:r>
            <a:r>
              <a:rPr lang="ko-KR" altLang="en-US" b="1" dirty="0"/>
              <a:t> </a:t>
            </a:r>
            <a:r>
              <a:rPr lang="en-US" altLang="ko-KR" b="1" dirty="0"/>
              <a:t>confidence map</a:t>
            </a:r>
            <a:r>
              <a:rPr lang="ko-KR" altLang="en-US" dirty="0"/>
              <a:t>과</a:t>
            </a:r>
            <a:r>
              <a:rPr lang="ko-KR" altLang="en-US" b="1" dirty="0"/>
              <a:t> </a:t>
            </a:r>
            <a:r>
              <a:rPr lang="en-US" altLang="ko-KR" b="1" dirty="0"/>
              <a:t>affinity field</a:t>
            </a:r>
            <a:r>
              <a:rPr lang="ko-KR" altLang="en-US" dirty="0"/>
              <a:t>를 구함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여기서 </a:t>
            </a:r>
            <a:r>
              <a:rPr lang="en-US" altLang="ko-KR" b="1" dirty="0"/>
              <a:t>confidence map</a:t>
            </a:r>
            <a:r>
              <a:rPr lang="ko-KR" altLang="en-US" dirty="0"/>
              <a:t>은 인간의 관절 구조 등을 찾는데 사용되며</a:t>
            </a:r>
            <a:r>
              <a:rPr lang="en-US" altLang="ko-KR" dirty="0"/>
              <a:t>, 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affinity field</a:t>
            </a:r>
            <a:r>
              <a:rPr lang="ko-KR" altLang="en-US" dirty="0"/>
              <a:t>는 추출된 관절 구조가 어떤 객체의 것인가에 대해 알아가는데 사용</a:t>
            </a:r>
          </a:p>
          <a:p>
            <a:pPr fontAlgn="base"/>
            <a:r>
              <a:rPr lang="ko-KR" altLang="en-US" dirty="0"/>
              <a:t>​</a:t>
            </a:r>
          </a:p>
          <a:p>
            <a:pPr fontAlgn="base"/>
            <a:r>
              <a:rPr lang="ko-KR" altLang="en-US" dirty="0"/>
              <a:t>예를 들어 인간의 오른쪽 어깨에 대한 </a:t>
            </a:r>
            <a:r>
              <a:rPr lang="en-US" altLang="ko-KR" dirty="0"/>
              <a:t>confidence map</a:t>
            </a:r>
            <a:r>
              <a:rPr lang="ko-KR" altLang="en-US" dirty="0"/>
              <a:t>은 다음과 같이 형성된다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A0ADF-4B12-4329-86C0-B41DA215EB3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3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856-D14A-4D3E-ABA1-746F67C00B7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E26B-5ACA-4D51-B6B1-F120521EA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9570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856-D14A-4D3E-ABA1-746F67C00B7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E26B-5ACA-4D51-B6B1-F120521EA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06150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856-D14A-4D3E-ABA1-746F67C00B7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E26B-5ACA-4D51-B6B1-F120521EA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549013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856-D14A-4D3E-ABA1-746F67C00B7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E26B-5ACA-4D51-B6B1-F120521EA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89305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856-D14A-4D3E-ABA1-746F67C00B7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E26B-5ACA-4D51-B6B1-F120521EA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64284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856-D14A-4D3E-ABA1-746F67C00B7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E26B-5ACA-4D51-B6B1-F120521EA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065897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856-D14A-4D3E-ABA1-746F67C00B7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E26B-5ACA-4D51-B6B1-F120521EA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8049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856-D14A-4D3E-ABA1-746F67C00B7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E26B-5ACA-4D51-B6B1-F120521EA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67060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856-D14A-4D3E-ABA1-746F67C00B7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E26B-5ACA-4D51-B6B1-F120521EA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90756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856-D14A-4D3E-ABA1-746F67C00B7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E26B-5ACA-4D51-B6B1-F120521EA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24620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856-D14A-4D3E-ABA1-746F67C00B7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E26B-5ACA-4D51-B6B1-F120521EA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77907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B856-D14A-4D3E-ABA1-746F67C00B7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AE26B-5ACA-4D51-B6B1-F120521EA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4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76"/>
          <p:cNvSpPr/>
          <p:nvPr/>
        </p:nvSpPr>
        <p:spPr>
          <a:xfrm>
            <a:off x="369369" y="289805"/>
            <a:ext cx="9278867" cy="6195456"/>
          </a:xfrm>
          <a:custGeom>
            <a:avLst/>
            <a:gdLst>
              <a:gd name="connsiteX0" fmla="*/ 138915 w 9311587"/>
              <a:gd name="connsiteY0" fmla="*/ 0 h 6659418"/>
              <a:gd name="connsiteX1" fmla="*/ 8389050 w 9311587"/>
              <a:gd name="connsiteY1" fmla="*/ 0 h 6659418"/>
              <a:gd name="connsiteX2" fmla="*/ 8527965 w 9311587"/>
              <a:gd name="connsiteY2" fmla="*/ 138915 h 6659418"/>
              <a:gd name="connsiteX3" fmla="*/ 8527965 w 9311587"/>
              <a:gd name="connsiteY3" fmla="*/ 2875209 h 6659418"/>
              <a:gd name="connsiteX4" fmla="*/ 9311587 w 9311587"/>
              <a:gd name="connsiteY4" fmla="*/ 3329710 h 6659418"/>
              <a:gd name="connsiteX5" fmla="*/ 8527965 w 9311587"/>
              <a:gd name="connsiteY5" fmla="*/ 3784211 h 6659418"/>
              <a:gd name="connsiteX6" fmla="*/ 8527965 w 9311587"/>
              <a:gd name="connsiteY6" fmla="*/ 6520503 h 6659418"/>
              <a:gd name="connsiteX7" fmla="*/ 8389050 w 9311587"/>
              <a:gd name="connsiteY7" fmla="*/ 6659418 h 6659418"/>
              <a:gd name="connsiteX8" fmla="*/ 138915 w 9311587"/>
              <a:gd name="connsiteY8" fmla="*/ 6659418 h 6659418"/>
              <a:gd name="connsiteX9" fmla="*/ 0 w 9311587"/>
              <a:gd name="connsiteY9" fmla="*/ 6520503 h 6659418"/>
              <a:gd name="connsiteX10" fmla="*/ 0 w 9311587"/>
              <a:gd name="connsiteY10" fmla="*/ 138915 h 6659418"/>
              <a:gd name="connsiteX11" fmla="*/ 138915 w 9311587"/>
              <a:gd name="connsiteY11" fmla="*/ 0 h 66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11587" h="6659418">
                <a:moveTo>
                  <a:pt x="138915" y="0"/>
                </a:moveTo>
                <a:lnTo>
                  <a:pt x="8389050" y="0"/>
                </a:lnTo>
                <a:cubicBezTo>
                  <a:pt x="8465771" y="0"/>
                  <a:pt x="8527965" y="62194"/>
                  <a:pt x="8527965" y="138915"/>
                </a:cubicBezTo>
                <a:lnTo>
                  <a:pt x="8527965" y="2875209"/>
                </a:lnTo>
                <a:lnTo>
                  <a:pt x="9311587" y="3329710"/>
                </a:lnTo>
                <a:lnTo>
                  <a:pt x="8527965" y="3784211"/>
                </a:lnTo>
                <a:lnTo>
                  <a:pt x="8527965" y="6520503"/>
                </a:lnTo>
                <a:cubicBezTo>
                  <a:pt x="8527965" y="6597224"/>
                  <a:pt x="8465771" y="6659418"/>
                  <a:pt x="8389050" y="6659418"/>
                </a:cubicBezTo>
                <a:lnTo>
                  <a:pt x="138915" y="6659418"/>
                </a:lnTo>
                <a:cubicBezTo>
                  <a:pt x="62194" y="6659418"/>
                  <a:pt x="0" y="6597224"/>
                  <a:pt x="0" y="6520503"/>
                </a:cubicBezTo>
                <a:lnTo>
                  <a:pt x="0" y="138915"/>
                </a:lnTo>
                <a:cubicBezTo>
                  <a:pt x="0" y="62194"/>
                  <a:pt x="62194" y="0"/>
                  <a:pt x="138915" y="0"/>
                </a:cubicBezTo>
                <a:close/>
              </a:path>
            </a:pathLst>
          </a:custGeom>
          <a:solidFill>
            <a:srgbClr val="2A344D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3" r="45520" b="17456"/>
          <a:stretch/>
        </p:blipFill>
        <p:spPr>
          <a:xfrm>
            <a:off x="407469" y="2253462"/>
            <a:ext cx="1888056" cy="3670574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101" y="2253462"/>
            <a:ext cx="4517743" cy="4517743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771352" y="963878"/>
            <a:ext cx="7616958" cy="2246309"/>
            <a:chOff x="-102182" y="956239"/>
            <a:chExt cx="7616958" cy="2246309"/>
          </a:xfrm>
        </p:grpSpPr>
        <p:grpSp>
          <p:nvGrpSpPr>
            <p:cNvPr id="83" name="그룹 82"/>
            <p:cNvGrpSpPr/>
            <p:nvPr/>
          </p:nvGrpSpPr>
          <p:grpSpPr>
            <a:xfrm>
              <a:off x="-102182" y="1454163"/>
              <a:ext cx="7616958" cy="1748385"/>
              <a:chOff x="-87179" y="1664943"/>
              <a:chExt cx="7616958" cy="1748385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3637476" y="1664943"/>
                <a:ext cx="184730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9600" spc="-150" dirty="0">
                  <a:solidFill>
                    <a:srgbClr val="E7E6E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-87179" y="1843668"/>
                <a:ext cx="761695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9600" spc="-150" dirty="0">
                    <a:solidFill>
                      <a:srgbClr val="F9A531"/>
                    </a:solidFill>
                    <a:latin typeface="배달의민족 주아" panose="02020603020101020101" charset="-127"/>
                    <a:ea typeface="배달의민족 주아" panose="02020603020101020101" charset="-127"/>
                  </a:rPr>
                  <a:t>Safe Baby Life</a:t>
                </a:r>
                <a:endParaRPr lang="ko-KR" altLang="en-US" sz="9600" spc="-150" dirty="0">
                  <a:solidFill>
                    <a:srgbClr val="F9A531"/>
                  </a:solidFill>
                  <a:latin typeface="배달의민족 주아" panose="02020603020101020101" charset="-127"/>
                  <a:ea typeface="배달의민족 주아" panose="02020603020101020101" charset="-127"/>
                </a:endParaRPr>
              </a:p>
            </p:txBody>
          </p:sp>
        </p:grp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3467">
              <a:off x="5121552" y="956239"/>
              <a:ext cx="1187289" cy="1133861"/>
            </a:xfrm>
            <a:prstGeom prst="rect">
              <a:avLst/>
            </a:prstGeom>
          </p:spPr>
        </p:pic>
      </p:grpSp>
      <p:sp>
        <p:nvSpPr>
          <p:cNvPr id="97" name="TextBox 96"/>
          <p:cNvSpPr txBox="1"/>
          <p:nvPr/>
        </p:nvSpPr>
        <p:spPr>
          <a:xfrm>
            <a:off x="2765869" y="3245824"/>
            <a:ext cx="3515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60" dirty="0" err="1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네이클로바팀</a:t>
            </a:r>
            <a:r>
              <a:rPr lang="ko-KR" altLang="en-US" sz="2400" spc="-6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spc="-6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{</a:t>
            </a:r>
          </a:p>
          <a:p>
            <a:pPr lvl="1"/>
            <a:r>
              <a:rPr lang="en-US" altLang="ko-KR" sz="2400" spc="-6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2400" spc="-6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</a:t>
            </a:r>
            <a:r>
              <a:rPr lang="en-US" altLang="ko-KR" sz="2400" spc="-6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’: {</a:t>
            </a:r>
          </a:p>
          <a:p>
            <a:pPr lvl="3"/>
            <a:r>
              <a:rPr lang="en-US" altLang="ko-KR" sz="2400" spc="-6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2400" spc="-60" dirty="0" err="1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김윤재</a:t>
            </a:r>
            <a:r>
              <a:rPr lang="en-US" altLang="ko-KR" sz="2400" spc="-6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’,</a:t>
            </a:r>
          </a:p>
          <a:p>
            <a:pPr lvl="3"/>
            <a:r>
              <a:rPr lang="en-US" altLang="ko-KR" sz="2400" spc="-6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2400" spc="-60" dirty="0" err="1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송장영</a:t>
            </a:r>
            <a:r>
              <a:rPr lang="en-US" altLang="ko-KR" sz="2400" spc="-6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’,</a:t>
            </a:r>
          </a:p>
          <a:p>
            <a:pPr lvl="3"/>
            <a:r>
              <a:rPr lang="en-US" altLang="ko-KR" sz="2400" spc="-6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2400" spc="-60" dirty="0" err="1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이한얼</a:t>
            </a:r>
            <a:r>
              <a:rPr lang="en-US" altLang="ko-KR" sz="2400" spc="-6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’,</a:t>
            </a:r>
          </a:p>
          <a:p>
            <a:pPr lvl="3"/>
            <a:r>
              <a:rPr lang="en-US" altLang="ko-KR" sz="2400" spc="-6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2400" spc="-60" dirty="0" err="1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정의진</a:t>
            </a:r>
            <a:r>
              <a:rPr lang="en-US" altLang="ko-KR" sz="2400" spc="-6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</a:p>
          <a:p>
            <a:pPr lvl="3"/>
            <a:r>
              <a:rPr lang="en-US" altLang="ko-KR" sz="2400" spc="-6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r>
              <a:rPr lang="en-US" altLang="ko-KR" sz="2400" spc="-6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331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76"/>
          <p:cNvSpPr/>
          <p:nvPr/>
        </p:nvSpPr>
        <p:spPr>
          <a:xfrm>
            <a:off x="369369" y="289805"/>
            <a:ext cx="9278867" cy="6195456"/>
          </a:xfrm>
          <a:custGeom>
            <a:avLst/>
            <a:gdLst>
              <a:gd name="connsiteX0" fmla="*/ 138915 w 9311587"/>
              <a:gd name="connsiteY0" fmla="*/ 0 h 6659418"/>
              <a:gd name="connsiteX1" fmla="*/ 8389050 w 9311587"/>
              <a:gd name="connsiteY1" fmla="*/ 0 h 6659418"/>
              <a:gd name="connsiteX2" fmla="*/ 8527965 w 9311587"/>
              <a:gd name="connsiteY2" fmla="*/ 138915 h 6659418"/>
              <a:gd name="connsiteX3" fmla="*/ 8527965 w 9311587"/>
              <a:gd name="connsiteY3" fmla="*/ 2875209 h 6659418"/>
              <a:gd name="connsiteX4" fmla="*/ 9311587 w 9311587"/>
              <a:gd name="connsiteY4" fmla="*/ 3329710 h 6659418"/>
              <a:gd name="connsiteX5" fmla="*/ 8527965 w 9311587"/>
              <a:gd name="connsiteY5" fmla="*/ 3784211 h 6659418"/>
              <a:gd name="connsiteX6" fmla="*/ 8527965 w 9311587"/>
              <a:gd name="connsiteY6" fmla="*/ 6520503 h 6659418"/>
              <a:gd name="connsiteX7" fmla="*/ 8389050 w 9311587"/>
              <a:gd name="connsiteY7" fmla="*/ 6659418 h 6659418"/>
              <a:gd name="connsiteX8" fmla="*/ 138915 w 9311587"/>
              <a:gd name="connsiteY8" fmla="*/ 6659418 h 6659418"/>
              <a:gd name="connsiteX9" fmla="*/ 0 w 9311587"/>
              <a:gd name="connsiteY9" fmla="*/ 6520503 h 6659418"/>
              <a:gd name="connsiteX10" fmla="*/ 0 w 9311587"/>
              <a:gd name="connsiteY10" fmla="*/ 138915 h 6659418"/>
              <a:gd name="connsiteX11" fmla="*/ 138915 w 9311587"/>
              <a:gd name="connsiteY11" fmla="*/ 0 h 66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11587" h="6659418">
                <a:moveTo>
                  <a:pt x="138915" y="0"/>
                </a:moveTo>
                <a:lnTo>
                  <a:pt x="8389050" y="0"/>
                </a:lnTo>
                <a:cubicBezTo>
                  <a:pt x="8465771" y="0"/>
                  <a:pt x="8527965" y="62194"/>
                  <a:pt x="8527965" y="138915"/>
                </a:cubicBezTo>
                <a:lnTo>
                  <a:pt x="8527965" y="2875209"/>
                </a:lnTo>
                <a:lnTo>
                  <a:pt x="9311587" y="3329710"/>
                </a:lnTo>
                <a:lnTo>
                  <a:pt x="8527965" y="3784211"/>
                </a:lnTo>
                <a:lnTo>
                  <a:pt x="8527965" y="6520503"/>
                </a:lnTo>
                <a:cubicBezTo>
                  <a:pt x="8527965" y="6597224"/>
                  <a:pt x="8465771" y="6659418"/>
                  <a:pt x="8389050" y="6659418"/>
                </a:cubicBezTo>
                <a:lnTo>
                  <a:pt x="138915" y="6659418"/>
                </a:lnTo>
                <a:cubicBezTo>
                  <a:pt x="62194" y="6659418"/>
                  <a:pt x="0" y="6597224"/>
                  <a:pt x="0" y="6520503"/>
                </a:cubicBezTo>
                <a:lnTo>
                  <a:pt x="0" y="138915"/>
                </a:lnTo>
                <a:cubicBezTo>
                  <a:pt x="0" y="62194"/>
                  <a:pt x="62194" y="0"/>
                  <a:pt x="138915" y="0"/>
                </a:cubicBezTo>
                <a:close/>
              </a:path>
            </a:pathLst>
          </a:custGeom>
          <a:solidFill>
            <a:srgbClr val="1E91BD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59749" y="610650"/>
            <a:ext cx="747714" cy="636880"/>
            <a:chOff x="4678085" y="2202511"/>
            <a:chExt cx="700677" cy="596815"/>
          </a:xfrm>
        </p:grpSpPr>
        <p:sp>
          <p:nvSpPr>
            <p:cNvPr id="38" name="하트 37"/>
            <p:cNvSpPr/>
            <p:nvPr/>
          </p:nvSpPr>
          <p:spPr>
            <a:xfrm>
              <a:off x="4678085" y="2202511"/>
              <a:ext cx="700677" cy="596815"/>
            </a:xfrm>
            <a:prstGeom prst="heart">
              <a:avLst/>
            </a:prstGeom>
            <a:solidFill>
              <a:srgbClr val="F9A5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39354" y="2304847"/>
              <a:ext cx="381943" cy="490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38656" y="655176"/>
            <a:ext cx="435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 예제</a:t>
            </a:r>
            <a:endParaRPr lang="ko-Kore-KR" altLang="ko-KR" sz="3200" spc="-150" dirty="0">
              <a:solidFill>
                <a:schemeClr val="bg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내용 개체 틀 4" descr="실내, 장난감, 케이크, 테이블이(가) 표시된 사진&#10;&#10;자동 생성된 설명">
            <a:extLst>
              <a:ext uri="{FF2B5EF4-FFF2-40B4-BE49-F238E27FC236}">
                <a16:creationId xmlns:a16="http://schemas.microsoft.com/office/drawing/2014/main" id="{571C18C4-64E4-461B-AF6A-66461D1B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520475"/>
            <a:ext cx="3196353" cy="3261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8ACABD-18A2-4B5E-8FCF-E56FF6C5B29B}"/>
              </a:ext>
            </a:extLst>
          </p:cNvPr>
          <p:cNvSpPr txBox="1"/>
          <p:nvPr/>
        </p:nvSpPr>
        <p:spPr>
          <a:xfrm>
            <a:off x="2977063" y="5002495"/>
            <a:ext cx="282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ore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 Point Detection</a:t>
            </a:r>
          </a:p>
          <a:p>
            <a:pPr algn="ctr"/>
            <a:r>
              <a:rPr lang="ko-Kore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</a:p>
          <a:p>
            <a:pPr algn="ctr"/>
            <a:r>
              <a:rPr lang="ko-Kore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ose</a:t>
            </a:r>
            <a:r>
              <a:rPr 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Estimation</a:t>
            </a:r>
            <a:endParaRPr lang="ko-Kore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701974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76"/>
          <p:cNvSpPr/>
          <p:nvPr/>
        </p:nvSpPr>
        <p:spPr>
          <a:xfrm>
            <a:off x="369369" y="289805"/>
            <a:ext cx="9278867" cy="6195456"/>
          </a:xfrm>
          <a:custGeom>
            <a:avLst/>
            <a:gdLst>
              <a:gd name="connsiteX0" fmla="*/ 138915 w 9311587"/>
              <a:gd name="connsiteY0" fmla="*/ 0 h 6659418"/>
              <a:gd name="connsiteX1" fmla="*/ 8389050 w 9311587"/>
              <a:gd name="connsiteY1" fmla="*/ 0 h 6659418"/>
              <a:gd name="connsiteX2" fmla="*/ 8527965 w 9311587"/>
              <a:gd name="connsiteY2" fmla="*/ 138915 h 6659418"/>
              <a:gd name="connsiteX3" fmla="*/ 8527965 w 9311587"/>
              <a:gd name="connsiteY3" fmla="*/ 2875209 h 6659418"/>
              <a:gd name="connsiteX4" fmla="*/ 9311587 w 9311587"/>
              <a:gd name="connsiteY4" fmla="*/ 3329710 h 6659418"/>
              <a:gd name="connsiteX5" fmla="*/ 8527965 w 9311587"/>
              <a:gd name="connsiteY5" fmla="*/ 3784211 h 6659418"/>
              <a:gd name="connsiteX6" fmla="*/ 8527965 w 9311587"/>
              <a:gd name="connsiteY6" fmla="*/ 6520503 h 6659418"/>
              <a:gd name="connsiteX7" fmla="*/ 8389050 w 9311587"/>
              <a:gd name="connsiteY7" fmla="*/ 6659418 h 6659418"/>
              <a:gd name="connsiteX8" fmla="*/ 138915 w 9311587"/>
              <a:gd name="connsiteY8" fmla="*/ 6659418 h 6659418"/>
              <a:gd name="connsiteX9" fmla="*/ 0 w 9311587"/>
              <a:gd name="connsiteY9" fmla="*/ 6520503 h 6659418"/>
              <a:gd name="connsiteX10" fmla="*/ 0 w 9311587"/>
              <a:gd name="connsiteY10" fmla="*/ 138915 h 6659418"/>
              <a:gd name="connsiteX11" fmla="*/ 138915 w 9311587"/>
              <a:gd name="connsiteY11" fmla="*/ 0 h 66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11587" h="6659418">
                <a:moveTo>
                  <a:pt x="138915" y="0"/>
                </a:moveTo>
                <a:lnTo>
                  <a:pt x="8389050" y="0"/>
                </a:lnTo>
                <a:cubicBezTo>
                  <a:pt x="8465771" y="0"/>
                  <a:pt x="8527965" y="62194"/>
                  <a:pt x="8527965" y="138915"/>
                </a:cubicBezTo>
                <a:lnTo>
                  <a:pt x="8527965" y="2875209"/>
                </a:lnTo>
                <a:lnTo>
                  <a:pt x="9311587" y="3329710"/>
                </a:lnTo>
                <a:lnTo>
                  <a:pt x="8527965" y="3784211"/>
                </a:lnTo>
                <a:lnTo>
                  <a:pt x="8527965" y="6520503"/>
                </a:lnTo>
                <a:cubicBezTo>
                  <a:pt x="8527965" y="6597224"/>
                  <a:pt x="8465771" y="6659418"/>
                  <a:pt x="8389050" y="6659418"/>
                </a:cubicBezTo>
                <a:lnTo>
                  <a:pt x="138915" y="6659418"/>
                </a:lnTo>
                <a:cubicBezTo>
                  <a:pt x="62194" y="6659418"/>
                  <a:pt x="0" y="6597224"/>
                  <a:pt x="0" y="6520503"/>
                </a:cubicBezTo>
                <a:lnTo>
                  <a:pt x="0" y="138915"/>
                </a:lnTo>
                <a:cubicBezTo>
                  <a:pt x="0" y="62194"/>
                  <a:pt x="62194" y="0"/>
                  <a:pt x="138915" y="0"/>
                </a:cubicBezTo>
                <a:close/>
              </a:path>
            </a:pathLst>
          </a:custGeom>
          <a:solidFill>
            <a:srgbClr val="E5AD8A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38656" y="655176"/>
            <a:ext cx="435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2A34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기술적 구현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659749" y="607850"/>
            <a:ext cx="747714" cy="642483"/>
            <a:chOff x="4678085" y="2202513"/>
            <a:chExt cx="700677" cy="602066"/>
          </a:xfrm>
        </p:grpSpPr>
        <p:sp>
          <p:nvSpPr>
            <p:cNvPr id="19" name="하트 18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2A344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48781" y="2314274"/>
              <a:ext cx="381943" cy="490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800" spc="-15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864" y="2183989"/>
            <a:ext cx="3556037" cy="35560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46259" y="4051923"/>
            <a:ext cx="687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COCO / MPII model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6258" y="4745949"/>
            <a:ext cx="7100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좌측단의 입력 데이터를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VGGNet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- 19​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통해 수행된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Output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특징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(feature)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강조한 상태로 출력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림 1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AF19E345-2CBD-4CEA-B054-B77970767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548" y="3705013"/>
            <a:ext cx="1509788" cy="2592278"/>
          </a:xfrm>
          <a:prstGeom prst="rect">
            <a:avLst/>
          </a:prstGeom>
        </p:spPr>
      </p:pic>
      <p:pic>
        <p:nvPicPr>
          <p:cNvPr id="16" name="내용 개체 틀 4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BA9AE697-EBAB-44F1-8424-B91C5F353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01" y="1503158"/>
            <a:ext cx="7096613" cy="20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01846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76"/>
          <p:cNvSpPr/>
          <p:nvPr/>
        </p:nvSpPr>
        <p:spPr>
          <a:xfrm>
            <a:off x="369369" y="289805"/>
            <a:ext cx="9278867" cy="6195456"/>
          </a:xfrm>
          <a:custGeom>
            <a:avLst/>
            <a:gdLst>
              <a:gd name="connsiteX0" fmla="*/ 138915 w 9311587"/>
              <a:gd name="connsiteY0" fmla="*/ 0 h 6659418"/>
              <a:gd name="connsiteX1" fmla="*/ 8389050 w 9311587"/>
              <a:gd name="connsiteY1" fmla="*/ 0 h 6659418"/>
              <a:gd name="connsiteX2" fmla="*/ 8527965 w 9311587"/>
              <a:gd name="connsiteY2" fmla="*/ 138915 h 6659418"/>
              <a:gd name="connsiteX3" fmla="*/ 8527965 w 9311587"/>
              <a:gd name="connsiteY3" fmla="*/ 2875209 h 6659418"/>
              <a:gd name="connsiteX4" fmla="*/ 9311587 w 9311587"/>
              <a:gd name="connsiteY4" fmla="*/ 3329710 h 6659418"/>
              <a:gd name="connsiteX5" fmla="*/ 8527965 w 9311587"/>
              <a:gd name="connsiteY5" fmla="*/ 3784211 h 6659418"/>
              <a:gd name="connsiteX6" fmla="*/ 8527965 w 9311587"/>
              <a:gd name="connsiteY6" fmla="*/ 6520503 h 6659418"/>
              <a:gd name="connsiteX7" fmla="*/ 8389050 w 9311587"/>
              <a:gd name="connsiteY7" fmla="*/ 6659418 h 6659418"/>
              <a:gd name="connsiteX8" fmla="*/ 138915 w 9311587"/>
              <a:gd name="connsiteY8" fmla="*/ 6659418 h 6659418"/>
              <a:gd name="connsiteX9" fmla="*/ 0 w 9311587"/>
              <a:gd name="connsiteY9" fmla="*/ 6520503 h 6659418"/>
              <a:gd name="connsiteX10" fmla="*/ 0 w 9311587"/>
              <a:gd name="connsiteY10" fmla="*/ 138915 h 6659418"/>
              <a:gd name="connsiteX11" fmla="*/ 138915 w 9311587"/>
              <a:gd name="connsiteY11" fmla="*/ 0 h 66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11587" h="6659418">
                <a:moveTo>
                  <a:pt x="138915" y="0"/>
                </a:moveTo>
                <a:lnTo>
                  <a:pt x="8389050" y="0"/>
                </a:lnTo>
                <a:cubicBezTo>
                  <a:pt x="8465771" y="0"/>
                  <a:pt x="8527965" y="62194"/>
                  <a:pt x="8527965" y="138915"/>
                </a:cubicBezTo>
                <a:lnTo>
                  <a:pt x="8527965" y="2875209"/>
                </a:lnTo>
                <a:lnTo>
                  <a:pt x="9311587" y="3329710"/>
                </a:lnTo>
                <a:lnTo>
                  <a:pt x="8527965" y="3784211"/>
                </a:lnTo>
                <a:lnTo>
                  <a:pt x="8527965" y="6520503"/>
                </a:lnTo>
                <a:cubicBezTo>
                  <a:pt x="8527965" y="6597224"/>
                  <a:pt x="8465771" y="6659418"/>
                  <a:pt x="8389050" y="6659418"/>
                </a:cubicBezTo>
                <a:lnTo>
                  <a:pt x="138915" y="6659418"/>
                </a:lnTo>
                <a:cubicBezTo>
                  <a:pt x="62194" y="6659418"/>
                  <a:pt x="0" y="6597224"/>
                  <a:pt x="0" y="6520503"/>
                </a:cubicBezTo>
                <a:lnTo>
                  <a:pt x="0" y="138915"/>
                </a:lnTo>
                <a:cubicBezTo>
                  <a:pt x="0" y="62194"/>
                  <a:pt x="62194" y="0"/>
                  <a:pt x="138915" y="0"/>
                </a:cubicBezTo>
                <a:close/>
              </a:path>
            </a:pathLst>
          </a:custGeom>
          <a:solidFill>
            <a:srgbClr val="E5AD8A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38656" y="655176"/>
            <a:ext cx="435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2A34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기술적 구현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659749" y="607850"/>
            <a:ext cx="747714" cy="642483"/>
            <a:chOff x="4678085" y="2202513"/>
            <a:chExt cx="700677" cy="602066"/>
          </a:xfrm>
        </p:grpSpPr>
        <p:sp>
          <p:nvSpPr>
            <p:cNvPr id="19" name="하트 18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2A344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48781" y="2314274"/>
              <a:ext cx="381943" cy="490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800" spc="-15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864" y="2183989"/>
            <a:ext cx="3556037" cy="35560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46259" y="4051923"/>
            <a:ext cx="687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COCO / MPII model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6258" y="4745949"/>
            <a:ext cx="7100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좌측단의 입력 데이터를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VGGNet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- 19​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통해 수행된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Output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특징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(feature)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강조한 상태로 출력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림 1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AF19E345-2CBD-4CEA-B054-B77970767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548" y="3705013"/>
            <a:ext cx="1509788" cy="2592278"/>
          </a:xfrm>
          <a:prstGeom prst="rect">
            <a:avLst/>
          </a:prstGeom>
        </p:spPr>
      </p:pic>
      <p:pic>
        <p:nvPicPr>
          <p:cNvPr id="16" name="내용 개체 틀 4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BA9AE697-EBAB-44F1-8424-B91C5F353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01" y="1503158"/>
            <a:ext cx="7096613" cy="20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51361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76"/>
          <p:cNvSpPr/>
          <p:nvPr/>
        </p:nvSpPr>
        <p:spPr>
          <a:xfrm>
            <a:off x="369369" y="289805"/>
            <a:ext cx="9278867" cy="6195456"/>
          </a:xfrm>
          <a:custGeom>
            <a:avLst/>
            <a:gdLst>
              <a:gd name="connsiteX0" fmla="*/ 138915 w 9311587"/>
              <a:gd name="connsiteY0" fmla="*/ 0 h 6659418"/>
              <a:gd name="connsiteX1" fmla="*/ 8389050 w 9311587"/>
              <a:gd name="connsiteY1" fmla="*/ 0 h 6659418"/>
              <a:gd name="connsiteX2" fmla="*/ 8527965 w 9311587"/>
              <a:gd name="connsiteY2" fmla="*/ 138915 h 6659418"/>
              <a:gd name="connsiteX3" fmla="*/ 8527965 w 9311587"/>
              <a:gd name="connsiteY3" fmla="*/ 2875209 h 6659418"/>
              <a:gd name="connsiteX4" fmla="*/ 9311587 w 9311587"/>
              <a:gd name="connsiteY4" fmla="*/ 3329710 h 6659418"/>
              <a:gd name="connsiteX5" fmla="*/ 8527965 w 9311587"/>
              <a:gd name="connsiteY5" fmla="*/ 3784211 h 6659418"/>
              <a:gd name="connsiteX6" fmla="*/ 8527965 w 9311587"/>
              <a:gd name="connsiteY6" fmla="*/ 6520503 h 6659418"/>
              <a:gd name="connsiteX7" fmla="*/ 8389050 w 9311587"/>
              <a:gd name="connsiteY7" fmla="*/ 6659418 h 6659418"/>
              <a:gd name="connsiteX8" fmla="*/ 138915 w 9311587"/>
              <a:gd name="connsiteY8" fmla="*/ 6659418 h 6659418"/>
              <a:gd name="connsiteX9" fmla="*/ 0 w 9311587"/>
              <a:gd name="connsiteY9" fmla="*/ 6520503 h 6659418"/>
              <a:gd name="connsiteX10" fmla="*/ 0 w 9311587"/>
              <a:gd name="connsiteY10" fmla="*/ 138915 h 6659418"/>
              <a:gd name="connsiteX11" fmla="*/ 138915 w 9311587"/>
              <a:gd name="connsiteY11" fmla="*/ 0 h 66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11587" h="6659418">
                <a:moveTo>
                  <a:pt x="138915" y="0"/>
                </a:moveTo>
                <a:lnTo>
                  <a:pt x="8389050" y="0"/>
                </a:lnTo>
                <a:cubicBezTo>
                  <a:pt x="8465771" y="0"/>
                  <a:pt x="8527965" y="62194"/>
                  <a:pt x="8527965" y="138915"/>
                </a:cubicBezTo>
                <a:lnTo>
                  <a:pt x="8527965" y="2875209"/>
                </a:lnTo>
                <a:lnTo>
                  <a:pt x="9311587" y="3329710"/>
                </a:lnTo>
                <a:lnTo>
                  <a:pt x="8527965" y="3784211"/>
                </a:lnTo>
                <a:lnTo>
                  <a:pt x="8527965" y="6520503"/>
                </a:lnTo>
                <a:cubicBezTo>
                  <a:pt x="8527965" y="6597224"/>
                  <a:pt x="8465771" y="6659418"/>
                  <a:pt x="8389050" y="6659418"/>
                </a:cubicBezTo>
                <a:lnTo>
                  <a:pt x="138915" y="6659418"/>
                </a:lnTo>
                <a:cubicBezTo>
                  <a:pt x="62194" y="6659418"/>
                  <a:pt x="0" y="6597224"/>
                  <a:pt x="0" y="6520503"/>
                </a:cubicBezTo>
                <a:lnTo>
                  <a:pt x="0" y="138915"/>
                </a:lnTo>
                <a:cubicBezTo>
                  <a:pt x="0" y="62194"/>
                  <a:pt x="62194" y="0"/>
                  <a:pt x="138915" y="0"/>
                </a:cubicBezTo>
                <a:close/>
              </a:path>
            </a:pathLst>
          </a:custGeom>
          <a:solidFill>
            <a:srgbClr val="FFB0A9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38656" y="655176"/>
            <a:ext cx="435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2A34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추후 개발 계획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59749" y="610652"/>
            <a:ext cx="747714" cy="636880"/>
            <a:chOff x="4678085" y="2202513"/>
            <a:chExt cx="700677" cy="596815"/>
          </a:xfrm>
        </p:grpSpPr>
        <p:sp>
          <p:nvSpPr>
            <p:cNvPr id="38" name="하트 37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CE4C5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39354" y="2304847"/>
              <a:ext cx="381943" cy="490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2800" spc="-15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1" name="양쪽 모서리가 둥근 사각형 40"/>
          <p:cNvSpPr/>
          <p:nvPr/>
        </p:nvSpPr>
        <p:spPr>
          <a:xfrm>
            <a:off x="1738656" y="1552575"/>
            <a:ext cx="5871819" cy="4314716"/>
          </a:xfrm>
          <a:prstGeom prst="round2SameRect">
            <a:avLst>
              <a:gd name="adj1" fmla="val 6512"/>
              <a:gd name="adj2" fmla="val 0"/>
            </a:avLst>
          </a:prstGeom>
          <a:solidFill>
            <a:schemeClr val="bg1">
              <a:lumMod val="95000"/>
            </a:schemeClr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61488" y="5867291"/>
            <a:ext cx="7091911" cy="1"/>
          </a:xfrm>
          <a:prstGeom prst="straightConnector1">
            <a:avLst/>
          </a:prstGeom>
          <a:ln w="53975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634" y="2313792"/>
            <a:ext cx="3437305" cy="343730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1646" flipH="1">
            <a:off x="62150" y="4020867"/>
            <a:ext cx="2082271" cy="20822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CE04421-99BB-4E66-B027-44589F2FF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817" y="1919529"/>
            <a:ext cx="4995251" cy="6831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A480A0-1F2E-473F-AD8D-7A3F6B5CC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476" y="2798393"/>
            <a:ext cx="5024357" cy="23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78261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76"/>
          <p:cNvSpPr/>
          <p:nvPr/>
        </p:nvSpPr>
        <p:spPr>
          <a:xfrm>
            <a:off x="369369" y="289805"/>
            <a:ext cx="9278867" cy="6195456"/>
          </a:xfrm>
          <a:custGeom>
            <a:avLst/>
            <a:gdLst>
              <a:gd name="connsiteX0" fmla="*/ 138915 w 9311587"/>
              <a:gd name="connsiteY0" fmla="*/ 0 h 6659418"/>
              <a:gd name="connsiteX1" fmla="*/ 8389050 w 9311587"/>
              <a:gd name="connsiteY1" fmla="*/ 0 h 6659418"/>
              <a:gd name="connsiteX2" fmla="*/ 8527965 w 9311587"/>
              <a:gd name="connsiteY2" fmla="*/ 138915 h 6659418"/>
              <a:gd name="connsiteX3" fmla="*/ 8527965 w 9311587"/>
              <a:gd name="connsiteY3" fmla="*/ 2875209 h 6659418"/>
              <a:gd name="connsiteX4" fmla="*/ 9311587 w 9311587"/>
              <a:gd name="connsiteY4" fmla="*/ 3329710 h 6659418"/>
              <a:gd name="connsiteX5" fmla="*/ 8527965 w 9311587"/>
              <a:gd name="connsiteY5" fmla="*/ 3784211 h 6659418"/>
              <a:gd name="connsiteX6" fmla="*/ 8527965 w 9311587"/>
              <a:gd name="connsiteY6" fmla="*/ 6520503 h 6659418"/>
              <a:gd name="connsiteX7" fmla="*/ 8389050 w 9311587"/>
              <a:gd name="connsiteY7" fmla="*/ 6659418 h 6659418"/>
              <a:gd name="connsiteX8" fmla="*/ 138915 w 9311587"/>
              <a:gd name="connsiteY8" fmla="*/ 6659418 h 6659418"/>
              <a:gd name="connsiteX9" fmla="*/ 0 w 9311587"/>
              <a:gd name="connsiteY9" fmla="*/ 6520503 h 6659418"/>
              <a:gd name="connsiteX10" fmla="*/ 0 w 9311587"/>
              <a:gd name="connsiteY10" fmla="*/ 138915 h 6659418"/>
              <a:gd name="connsiteX11" fmla="*/ 138915 w 9311587"/>
              <a:gd name="connsiteY11" fmla="*/ 0 h 66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11587" h="6659418">
                <a:moveTo>
                  <a:pt x="138915" y="0"/>
                </a:moveTo>
                <a:lnTo>
                  <a:pt x="8389050" y="0"/>
                </a:lnTo>
                <a:cubicBezTo>
                  <a:pt x="8465771" y="0"/>
                  <a:pt x="8527965" y="62194"/>
                  <a:pt x="8527965" y="138915"/>
                </a:cubicBezTo>
                <a:lnTo>
                  <a:pt x="8527965" y="2875209"/>
                </a:lnTo>
                <a:lnTo>
                  <a:pt x="9311587" y="3329710"/>
                </a:lnTo>
                <a:lnTo>
                  <a:pt x="8527965" y="3784211"/>
                </a:lnTo>
                <a:lnTo>
                  <a:pt x="8527965" y="6520503"/>
                </a:lnTo>
                <a:cubicBezTo>
                  <a:pt x="8527965" y="6597224"/>
                  <a:pt x="8465771" y="6659418"/>
                  <a:pt x="8389050" y="6659418"/>
                </a:cubicBezTo>
                <a:lnTo>
                  <a:pt x="138915" y="6659418"/>
                </a:lnTo>
                <a:cubicBezTo>
                  <a:pt x="62194" y="6659418"/>
                  <a:pt x="0" y="6597224"/>
                  <a:pt x="0" y="6520503"/>
                </a:cubicBezTo>
                <a:lnTo>
                  <a:pt x="0" y="138915"/>
                </a:lnTo>
                <a:cubicBezTo>
                  <a:pt x="0" y="62194"/>
                  <a:pt x="62194" y="0"/>
                  <a:pt x="138915" y="0"/>
                </a:cubicBezTo>
                <a:close/>
              </a:path>
            </a:pathLst>
          </a:custGeom>
          <a:solidFill>
            <a:srgbClr val="2A344D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3" r="45520" b="17456"/>
          <a:stretch/>
        </p:blipFill>
        <p:spPr>
          <a:xfrm>
            <a:off x="407469" y="2253462"/>
            <a:ext cx="1888056" cy="3670574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101" y="2253462"/>
            <a:ext cx="4517743" cy="4517743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2540375" y="1739354"/>
            <a:ext cx="4860607" cy="3310216"/>
            <a:chOff x="1666841" y="1454163"/>
            <a:chExt cx="4860607" cy="3310216"/>
          </a:xfrm>
        </p:grpSpPr>
        <p:grpSp>
          <p:nvGrpSpPr>
            <p:cNvPr id="83" name="그룹 82"/>
            <p:cNvGrpSpPr/>
            <p:nvPr/>
          </p:nvGrpSpPr>
          <p:grpSpPr>
            <a:xfrm>
              <a:off x="1666841" y="1454163"/>
              <a:ext cx="4095993" cy="3310216"/>
              <a:chOff x="1681844" y="1664943"/>
              <a:chExt cx="4095993" cy="331021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268544" y="1664943"/>
                <a:ext cx="2922595" cy="2169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3500" spc="-150" dirty="0">
                    <a:solidFill>
                      <a:srgbClr val="F9A53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질문</a:t>
                </a: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1681844" y="3405499"/>
                <a:ext cx="4095993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9600" spc="-150" dirty="0">
                    <a:solidFill>
                      <a:srgbClr val="E7E6E6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받습니다</a:t>
                </a:r>
                <a:endParaRPr lang="ko-KR" altLang="en-US" sz="11500" spc="-150" dirty="0">
                  <a:solidFill>
                    <a:srgbClr val="E7E6E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3467">
              <a:off x="5340159" y="2020285"/>
              <a:ext cx="1187289" cy="1133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406331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76"/>
          <p:cNvSpPr/>
          <p:nvPr/>
        </p:nvSpPr>
        <p:spPr>
          <a:xfrm>
            <a:off x="369369" y="289805"/>
            <a:ext cx="9278867" cy="6195456"/>
          </a:xfrm>
          <a:custGeom>
            <a:avLst/>
            <a:gdLst>
              <a:gd name="connsiteX0" fmla="*/ 138915 w 9311587"/>
              <a:gd name="connsiteY0" fmla="*/ 0 h 6659418"/>
              <a:gd name="connsiteX1" fmla="*/ 8389050 w 9311587"/>
              <a:gd name="connsiteY1" fmla="*/ 0 h 6659418"/>
              <a:gd name="connsiteX2" fmla="*/ 8527965 w 9311587"/>
              <a:gd name="connsiteY2" fmla="*/ 138915 h 6659418"/>
              <a:gd name="connsiteX3" fmla="*/ 8527965 w 9311587"/>
              <a:gd name="connsiteY3" fmla="*/ 2875209 h 6659418"/>
              <a:gd name="connsiteX4" fmla="*/ 9311587 w 9311587"/>
              <a:gd name="connsiteY4" fmla="*/ 3329710 h 6659418"/>
              <a:gd name="connsiteX5" fmla="*/ 8527965 w 9311587"/>
              <a:gd name="connsiteY5" fmla="*/ 3784211 h 6659418"/>
              <a:gd name="connsiteX6" fmla="*/ 8527965 w 9311587"/>
              <a:gd name="connsiteY6" fmla="*/ 6520503 h 6659418"/>
              <a:gd name="connsiteX7" fmla="*/ 8389050 w 9311587"/>
              <a:gd name="connsiteY7" fmla="*/ 6659418 h 6659418"/>
              <a:gd name="connsiteX8" fmla="*/ 138915 w 9311587"/>
              <a:gd name="connsiteY8" fmla="*/ 6659418 h 6659418"/>
              <a:gd name="connsiteX9" fmla="*/ 0 w 9311587"/>
              <a:gd name="connsiteY9" fmla="*/ 6520503 h 6659418"/>
              <a:gd name="connsiteX10" fmla="*/ 0 w 9311587"/>
              <a:gd name="connsiteY10" fmla="*/ 138915 h 6659418"/>
              <a:gd name="connsiteX11" fmla="*/ 138915 w 9311587"/>
              <a:gd name="connsiteY11" fmla="*/ 0 h 66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11587" h="6659418">
                <a:moveTo>
                  <a:pt x="138915" y="0"/>
                </a:moveTo>
                <a:lnTo>
                  <a:pt x="8389050" y="0"/>
                </a:lnTo>
                <a:cubicBezTo>
                  <a:pt x="8465771" y="0"/>
                  <a:pt x="8527965" y="62194"/>
                  <a:pt x="8527965" y="138915"/>
                </a:cubicBezTo>
                <a:lnTo>
                  <a:pt x="8527965" y="2875209"/>
                </a:lnTo>
                <a:lnTo>
                  <a:pt x="9311587" y="3329710"/>
                </a:lnTo>
                <a:lnTo>
                  <a:pt x="8527965" y="3784211"/>
                </a:lnTo>
                <a:lnTo>
                  <a:pt x="8527965" y="6520503"/>
                </a:lnTo>
                <a:cubicBezTo>
                  <a:pt x="8527965" y="6597224"/>
                  <a:pt x="8465771" y="6659418"/>
                  <a:pt x="8389050" y="6659418"/>
                </a:cubicBezTo>
                <a:lnTo>
                  <a:pt x="138915" y="6659418"/>
                </a:lnTo>
                <a:cubicBezTo>
                  <a:pt x="62194" y="6659418"/>
                  <a:pt x="0" y="6597224"/>
                  <a:pt x="0" y="6520503"/>
                </a:cubicBezTo>
                <a:lnTo>
                  <a:pt x="0" y="138915"/>
                </a:lnTo>
                <a:cubicBezTo>
                  <a:pt x="0" y="62194"/>
                  <a:pt x="62194" y="0"/>
                  <a:pt x="138915" y="0"/>
                </a:cubicBezTo>
                <a:close/>
              </a:path>
            </a:pathLst>
          </a:custGeom>
          <a:solidFill>
            <a:srgbClr val="CE4C51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062" y="2253462"/>
            <a:ext cx="3980404" cy="3980404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001146" y="1993407"/>
            <a:ext cx="5436251" cy="636880"/>
            <a:chOff x="2002657" y="1993407"/>
            <a:chExt cx="5436251" cy="636880"/>
          </a:xfrm>
        </p:grpSpPr>
        <p:sp>
          <p:nvSpPr>
            <p:cNvPr id="35" name="TextBox 34"/>
            <p:cNvSpPr txBox="1"/>
            <p:nvPr/>
          </p:nvSpPr>
          <p:spPr>
            <a:xfrm>
              <a:off x="3081564" y="2036301"/>
              <a:ext cx="4357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서비스의 목적</a:t>
              </a: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2002657" y="1993407"/>
              <a:ext cx="747714" cy="636880"/>
              <a:chOff x="4678085" y="2202513"/>
              <a:chExt cx="700677" cy="596815"/>
            </a:xfrm>
          </p:grpSpPr>
          <p:sp>
            <p:nvSpPr>
              <p:cNvPr id="40" name="하트 39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2A344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66633" y="2304749"/>
                <a:ext cx="381943" cy="49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2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2800" spc="-150" dirty="0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001146" y="2990362"/>
            <a:ext cx="5436251" cy="636880"/>
            <a:chOff x="2002657" y="3131744"/>
            <a:chExt cx="5436251" cy="636880"/>
          </a:xfrm>
        </p:grpSpPr>
        <p:sp>
          <p:nvSpPr>
            <p:cNvPr id="36" name="TextBox 35"/>
            <p:cNvSpPr txBox="1"/>
            <p:nvPr/>
          </p:nvSpPr>
          <p:spPr>
            <a:xfrm>
              <a:off x="3081564" y="3183420"/>
              <a:ext cx="4357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시연 예제</a:t>
              </a: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002657" y="3131744"/>
              <a:ext cx="747714" cy="636880"/>
              <a:chOff x="4678085" y="2202513"/>
              <a:chExt cx="700677" cy="596815"/>
            </a:xfrm>
          </p:grpSpPr>
          <p:sp>
            <p:nvSpPr>
              <p:cNvPr id="43" name="하트 42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2A344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839354" y="2304847"/>
                <a:ext cx="381943" cy="49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2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2800" spc="-150" dirty="0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001146" y="3987317"/>
            <a:ext cx="5436252" cy="642483"/>
            <a:chOff x="2002656" y="4285204"/>
            <a:chExt cx="5436252" cy="642483"/>
          </a:xfrm>
        </p:grpSpPr>
        <p:sp>
          <p:nvSpPr>
            <p:cNvPr id="37" name="TextBox 36"/>
            <p:cNvSpPr txBox="1"/>
            <p:nvPr/>
          </p:nvSpPr>
          <p:spPr>
            <a:xfrm>
              <a:off x="3081564" y="4330539"/>
              <a:ext cx="4357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기술적 구현</a:t>
              </a: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2002656" y="4285204"/>
              <a:ext cx="747714" cy="642483"/>
              <a:chOff x="4678085" y="2202513"/>
              <a:chExt cx="700677" cy="602066"/>
            </a:xfrm>
          </p:grpSpPr>
          <p:sp>
            <p:nvSpPr>
              <p:cNvPr id="46" name="하트 45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2A344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848781" y="2314274"/>
                <a:ext cx="381943" cy="49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2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2800" spc="-150" dirty="0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3688851" y="701388"/>
            <a:ext cx="2064249" cy="923330"/>
            <a:chOff x="3688851" y="668477"/>
            <a:chExt cx="2064249" cy="923330"/>
          </a:xfrm>
        </p:grpSpPr>
        <p:sp>
          <p:nvSpPr>
            <p:cNvPr id="53" name="TextBox 52"/>
            <p:cNvSpPr txBox="1"/>
            <p:nvPr/>
          </p:nvSpPr>
          <p:spPr>
            <a:xfrm flipH="1">
              <a:off x="3689626" y="668477"/>
              <a:ext cx="20630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spc="-15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INDEX</a:t>
              </a:r>
              <a:endParaRPr lang="ko-KR" altLang="en-US" sz="5400" spc="-15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3689238" y="1514475"/>
              <a:ext cx="2063862" cy="0"/>
            </a:xfrm>
            <a:prstGeom prst="line">
              <a:avLst/>
            </a:prstGeom>
            <a:ln w="57150" cap="rnd">
              <a:solidFill>
                <a:srgbClr val="2A34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3688851" y="716102"/>
              <a:ext cx="2063862" cy="0"/>
            </a:xfrm>
            <a:prstGeom prst="line">
              <a:avLst/>
            </a:prstGeom>
            <a:ln w="57150" cap="rnd">
              <a:solidFill>
                <a:srgbClr val="2A34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2001146" y="4989874"/>
            <a:ext cx="5436252" cy="642483"/>
            <a:chOff x="2001146" y="5352007"/>
            <a:chExt cx="5436252" cy="642483"/>
          </a:xfrm>
        </p:grpSpPr>
        <p:sp>
          <p:nvSpPr>
            <p:cNvPr id="30" name="TextBox 29"/>
            <p:cNvSpPr txBox="1"/>
            <p:nvPr/>
          </p:nvSpPr>
          <p:spPr>
            <a:xfrm>
              <a:off x="3080054" y="5397342"/>
              <a:ext cx="4357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추후 개발 계획</a:t>
              </a: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001146" y="5352007"/>
              <a:ext cx="747714" cy="642483"/>
              <a:chOff x="4678085" y="2202513"/>
              <a:chExt cx="700677" cy="602066"/>
            </a:xfrm>
          </p:grpSpPr>
          <p:sp>
            <p:nvSpPr>
              <p:cNvPr id="32" name="하트 31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2A344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848781" y="2314274"/>
                <a:ext cx="381943" cy="49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2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2800" spc="-150" dirty="0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945456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76"/>
          <p:cNvSpPr/>
          <p:nvPr/>
        </p:nvSpPr>
        <p:spPr>
          <a:xfrm>
            <a:off x="369369" y="289805"/>
            <a:ext cx="9278867" cy="6195456"/>
          </a:xfrm>
          <a:custGeom>
            <a:avLst/>
            <a:gdLst>
              <a:gd name="connsiteX0" fmla="*/ 138915 w 9311587"/>
              <a:gd name="connsiteY0" fmla="*/ 0 h 6659418"/>
              <a:gd name="connsiteX1" fmla="*/ 8389050 w 9311587"/>
              <a:gd name="connsiteY1" fmla="*/ 0 h 6659418"/>
              <a:gd name="connsiteX2" fmla="*/ 8527965 w 9311587"/>
              <a:gd name="connsiteY2" fmla="*/ 138915 h 6659418"/>
              <a:gd name="connsiteX3" fmla="*/ 8527965 w 9311587"/>
              <a:gd name="connsiteY3" fmla="*/ 2875209 h 6659418"/>
              <a:gd name="connsiteX4" fmla="*/ 9311587 w 9311587"/>
              <a:gd name="connsiteY4" fmla="*/ 3329710 h 6659418"/>
              <a:gd name="connsiteX5" fmla="*/ 8527965 w 9311587"/>
              <a:gd name="connsiteY5" fmla="*/ 3784211 h 6659418"/>
              <a:gd name="connsiteX6" fmla="*/ 8527965 w 9311587"/>
              <a:gd name="connsiteY6" fmla="*/ 6520503 h 6659418"/>
              <a:gd name="connsiteX7" fmla="*/ 8389050 w 9311587"/>
              <a:gd name="connsiteY7" fmla="*/ 6659418 h 6659418"/>
              <a:gd name="connsiteX8" fmla="*/ 138915 w 9311587"/>
              <a:gd name="connsiteY8" fmla="*/ 6659418 h 6659418"/>
              <a:gd name="connsiteX9" fmla="*/ 0 w 9311587"/>
              <a:gd name="connsiteY9" fmla="*/ 6520503 h 6659418"/>
              <a:gd name="connsiteX10" fmla="*/ 0 w 9311587"/>
              <a:gd name="connsiteY10" fmla="*/ 138915 h 6659418"/>
              <a:gd name="connsiteX11" fmla="*/ 138915 w 9311587"/>
              <a:gd name="connsiteY11" fmla="*/ 0 h 66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11587" h="6659418">
                <a:moveTo>
                  <a:pt x="138915" y="0"/>
                </a:moveTo>
                <a:lnTo>
                  <a:pt x="8389050" y="0"/>
                </a:lnTo>
                <a:cubicBezTo>
                  <a:pt x="8465771" y="0"/>
                  <a:pt x="8527965" y="62194"/>
                  <a:pt x="8527965" y="138915"/>
                </a:cubicBezTo>
                <a:lnTo>
                  <a:pt x="8527965" y="2875209"/>
                </a:lnTo>
                <a:lnTo>
                  <a:pt x="9311587" y="3329710"/>
                </a:lnTo>
                <a:lnTo>
                  <a:pt x="8527965" y="3784211"/>
                </a:lnTo>
                <a:lnTo>
                  <a:pt x="8527965" y="6520503"/>
                </a:lnTo>
                <a:cubicBezTo>
                  <a:pt x="8527965" y="6597224"/>
                  <a:pt x="8465771" y="6659418"/>
                  <a:pt x="8389050" y="6659418"/>
                </a:cubicBezTo>
                <a:lnTo>
                  <a:pt x="138915" y="6659418"/>
                </a:lnTo>
                <a:cubicBezTo>
                  <a:pt x="62194" y="6659418"/>
                  <a:pt x="0" y="6597224"/>
                  <a:pt x="0" y="6520503"/>
                </a:cubicBezTo>
                <a:lnTo>
                  <a:pt x="0" y="138915"/>
                </a:lnTo>
                <a:cubicBezTo>
                  <a:pt x="0" y="62194"/>
                  <a:pt x="62194" y="0"/>
                  <a:pt x="138915" y="0"/>
                </a:cubicBezTo>
                <a:close/>
              </a:path>
            </a:pathLst>
          </a:custGeom>
          <a:solidFill>
            <a:srgbClr val="4C9B7E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38656" y="655176"/>
            <a:ext cx="435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목적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59749" y="612282"/>
            <a:ext cx="747714" cy="636880"/>
            <a:chOff x="4678085" y="2202513"/>
            <a:chExt cx="700677" cy="596815"/>
          </a:xfrm>
        </p:grpSpPr>
        <p:sp>
          <p:nvSpPr>
            <p:cNvPr id="34" name="하트 33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DD9B2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66633" y="2304749"/>
              <a:ext cx="381943" cy="490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848" y="2229006"/>
            <a:ext cx="3606878" cy="3606878"/>
          </a:xfrm>
          <a:prstGeom prst="rect">
            <a:avLst/>
          </a:prstGeom>
        </p:spPr>
      </p:pic>
      <p:cxnSp>
        <p:nvCxnSpPr>
          <p:cNvPr id="55" name="직선 화살표 연결선 54"/>
          <p:cNvCxnSpPr/>
          <p:nvPr/>
        </p:nvCxnSpPr>
        <p:spPr>
          <a:xfrm>
            <a:off x="1061488" y="2164915"/>
            <a:ext cx="7091911" cy="1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061488" y="3501513"/>
            <a:ext cx="7091911" cy="1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1061488" y="5302632"/>
            <a:ext cx="7091911" cy="1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3" y="4522264"/>
            <a:ext cx="2082271" cy="2082271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061488" y="1607911"/>
            <a:ext cx="739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en-US" altLang="ko-KR" sz="3200" spc="-150" dirty="0">
                <a:solidFill>
                  <a:srgbClr val="F9A53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0~6</a:t>
            </a:r>
            <a:r>
              <a:rPr lang="ko-KR" altLang="en-US" sz="3200" spc="-150" dirty="0">
                <a:solidFill>
                  <a:srgbClr val="F9A53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개월 영아</a:t>
            </a:r>
            <a:r>
              <a:rPr lang="ko-KR" altLang="en-US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r>
              <a:rPr lang="ko-KR" altLang="en-US" sz="3200" spc="-150" dirty="0">
                <a:solidFill>
                  <a:srgbClr val="F9A53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침대 위</a:t>
            </a:r>
            <a:r>
              <a:rPr lang="ko-KR" altLang="en-US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에서의 </a:t>
            </a:r>
            <a:r>
              <a:rPr lang="ko-KR" altLang="en-US" sz="3200" spc="-150" dirty="0">
                <a:solidFill>
                  <a:srgbClr val="F9A53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 사고 예방</a:t>
            </a:r>
            <a:r>
              <a:rPr lang="ko-KR" altLang="en-US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8884" y="2426347"/>
            <a:ext cx="7137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200" spc="-150" dirty="0">
                <a:solidFill>
                  <a:srgbClr val="F9A53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아기</a:t>
            </a:r>
            <a:r>
              <a:rPr lang="ko-KR" altLang="en-US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spc="-150" dirty="0">
                <a:solidFill>
                  <a:srgbClr val="F9A53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부모님들께</a:t>
            </a:r>
            <a:r>
              <a:rPr lang="en-US" altLang="ko-KR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침대에서 떨어져서 다칠 수 있는 아이들 걱정으로 인한 </a:t>
            </a:r>
            <a:r>
              <a:rPr lang="ko-KR" altLang="en-US" sz="3200" spc="-150" dirty="0">
                <a:solidFill>
                  <a:srgbClr val="F9A53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불안요소 덜어주기 </a:t>
            </a:r>
            <a:r>
              <a:rPr lang="en-US" altLang="ko-KR" sz="3200" spc="-150" dirty="0">
                <a:solidFill>
                  <a:srgbClr val="F9A53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3200" spc="-150" dirty="0">
              <a:solidFill>
                <a:srgbClr val="F9A53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6281" y="3681538"/>
            <a:ext cx="7137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3. 1</a:t>
            </a:r>
            <a:r>
              <a:rPr lang="ko-KR" altLang="en-US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 이하의 영아의 경우</a:t>
            </a:r>
            <a:r>
              <a:rPr lang="en-US" altLang="ko-KR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침대에서 추락하기 직전 부모가 빠르게 인지하게 하여 큰 사고로 이어질 가능성 낮추기</a:t>
            </a:r>
          </a:p>
        </p:txBody>
      </p:sp>
    </p:spTree>
    <p:extLst>
      <p:ext uri="{BB962C8B-B14F-4D97-AF65-F5344CB8AC3E}">
        <p14:creationId xmlns:p14="http://schemas.microsoft.com/office/powerpoint/2010/main" val="833565688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76"/>
          <p:cNvSpPr/>
          <p:nvPr/>
        </p:nvSpPr>
        <p:spPr>
          <a:xfrm>
            <a:off x="369369" y="289805"/>
            <a:ext cx="9278867" cy="6195456"/>
          </a:xfrm>
          <a:custGeom>
            <a:avLst/>
            <a:gdLst>
              <a:gd name="connsiteX0" fmla="*/ 138915 w 9311587"/>
              <a:gd name="connsiteY0" fmla="*/ 0 h 6659418"/>
              <a:gd name="connsiteX1" fmla="*/ 8389050 w 9311587"/>
              <a:gd name="connsiteY1" fmla="*/ 0 h 6659418"/>
              <a:gd name="connsiteX2" fmla="*/ 8527965 w 9311587"/>
              <a:gd name="connsiteY2" fmla="*/ 138915 h 6659418"/>
              <a:gd name="connsiteX3" fmla="*/ 8527965 w 9311587"/>
              <a:gd name="connsiteY3" fmla="*/ 2875209 h 6659418"/>
              <a:gd name="connsiteX4" fmla="*/ 9311587 w 9311587"/>
              <a:gd name="connsiteY4" fmla="*/ 3329710 h 6659418"/>
              <a:gd name="connsiteX5" fmla="*/ 8527965 w 9311587"/>
              <a:gd name="connsiteY5" fmla="*/ 3784211 h 6659418"/>
              <a:gd name="connsiteX6" fmla="*/ 8527965 w 9311587"/>
              <a:gd name="connsiteY6" fmla="*/ 6520503 h 6659418"/>
              <a:gd name="connsiteX7" fmla="*/ 8389050 w 9311587"/>
              <a:gd name="connsiteY7" fmla="*/ 6659418 h 6659418"/>
              <a:gd name="connsiteX8" fmla="*/ 138915 w 9311587"/>
              <a:gd name="connsiteY8" fmla="*/ 6659418 h 6659418"/>
              <a:gd name="connsiteX9" fmla="*/ 0 w 9311587"/>
              <a:gd name="connsiteY9" fmla="*/ 6520503 h 6659418"/>
              <a:gd name="connsiteX10" fmla="*/ 0 w 9311587"/>
              <a:gd name="connsiteY10" fmla="*/ 138915 h 6659418"/>
              <a:gd name="connsiteX11" fmla="*/ 138915 w 9311587"/>
              <a:gd name="connsiteY11" fmla="*/ 0 h 66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11587" h="6659418">
                <a:moveTo>
                  <a:pt x="138915" y="0"/>
                </a:moveTo>
                <a:lnTo>
                  <a:pt x="8389050" y="0"/>
                </a:lnTo>
                <a:cubicBezTo>
                  <a:pt x="8465771" y="0"/>
                  <a:pt x="8527965" y="62194"/>
                  <a:pt x="8527965" y="138915"/>
                </a:cubicBezTo>
                <a:lnTo>
                  <a:pt x="8527965" y="2875209"/>
                </a:lnTo>
                <a:lnTo>
                  <a:pt x="9311587" y="3329710"/>
                </a:lnTo>
                <a:lnTo>
                  <a:pt x="8527965" y="3784211"/>
                </a:lnTo>
                <a:lnTo>
                  <a:pt x="8527965" y="6520503"/>
                </a:lnTo>
                <a:cubicBezTo>
                  <a:pt x="8527965" y="6597224"/>
                  <a:pt x="8465771" y="6659418"/>
                  <a:pt x="8389050" y="6659418"/>
                </a:cubicBezTo>
                <a:lnTo>
                  <a:pt x="138915" y="6659418"/>
                </a:lnTo>
                <a:cubicBezTo>
                  <a:pt x="62194" y="6659418"/>
                  <a:pt x="0" y="6597224"/>
                  <a:pt x="0" y="6520503"/>
                </a:cubicBezTo>
                <a:lnTo>
                  <a:pt x="0" y="138915"/>
                </a:lnTo>
                <a:cubicBezTo>
                  <a:pt x="0" y="62194"/>
                  <a:pt x="62194" y="0"/>
                  <a:pt x="138915" y="0"/>
                </a:cubicBezTo>
                <a:close/>
              </a:path>
            </a:pathLst>
          </a:custGeom>
          <a:solidFill>
            <a:srgbClr val="4C9B7E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38656" y="655176"/>
            <a:ext cx="435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목적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59749" y="612282"/>
            <a:ext cx="747714" cy="636880"/>
            <a:chOff x="4678085" y="2202513"/>
            <a:chExt cx="700677" cy="596815"/>
          </a:xfrm>
        </p:grpSpPr>
        <p:sp>
          <p:nvSpPr>
            <p:cNvPr id="34" name="하트 33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DD9B2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66633" y="2304749"/>
              <a:ext cx="381943" cy="490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848" y="2229006"/>
            <a:ext cx="3606878" cy="36068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3" y="4522264"/>
            <a:ext cx="2082271" cy="20822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DD41899-FDB6-4EC7-B93A-1F8B54C8E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308" y="1605322"/>
            <a:ext cx="6258988" cy="310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42740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76"/>
          <p:cNvSpPr/>
          <p:nvPr/>
        </p:nvSpPr>
        <p:spPr>
          <a:xfrm>
            <a:off x="369369" y="289805"/>
            <a:ext cx="9278867" cy="6195456"/>
          </a:xfrm>
          <a:custGeom>
            <a:avLst/>
            <a:gdLst>
              <a:gd name="connsiteX0" fmla="*/ 138915 w 9311587"/>
              <a:gd name="connsiteY0" fmla="*/ 0 h 6659418"/>
              <a:gd name="connsiteX1" fmla="*/ 8389050 w 9311587"/>
              <a:gd name="connsiteY1" fmla="*/ 0 h 6659418"/>
              <a:gd name="connsiteX2" fmla="*/ 8527965 w 9311587"/>
              <a:gd name="connsiteY2" fmla="*/ 138915 h 6659418"/>
              <a:gd name="connsiteX3" fmla="*/ 8527965 w 9311587"/>
              <a:gd name="connsiteY3" fmla="*/ 2875209 h 6659418"/>
              <a:gd name="connsiteX4" fmla="*/ 9311587 w 9311587"/>
              <a:gd name="connsiteY4" fmla="*/ 3329710 h 6659418"/>
              <a:gd name="connsiteX5" fmla="*/ 8527965 w 9311587"/>
              <a:gd name="connsiteY5" fmla="*/ 3784211 h 6659418"/>
              <a:gd name="connsiteX6" fmla="*/ 8527965 w 9311587"/>
              <a:gd name="connsiteY6" fmla="*/ 6520503 h 6659418"/>
              <a:gd name="connsiteX7" fmla="*/ 8389050 w 9311587"/>
              <a:gd name="connsiteY7" fmla="*/ 6659418 h 6659418"/>
              <a:gd name="connsiteX8" fmla="*/ 138915 w 9311587"/>
              <a:gd name="connsiteY8" fmla="*/ 6659418 h 6659418"/>
              <a:gd name="connsiteX9" fmla="*/ 0 w 9311587"/>
              <a:gd name="connsiteY9" fmla="*/ 6520503 h 6659418"/>
              <a:gd name="connsiteX10" fmla="*/ 0 w 9311587"/>
              <a:gd name="connsiteY10" fmla="*/ 138915 h 6659418"/>
              <a:gd name="connsiteX11" fmla="*/ 138915 w 9311587"/>
              <a:gd name="connsiteY11" fmla="*/ 0 h 66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11587" h="6659418">
                <a:moveTo>
                  <a:pt x="138915" y="0"/>
                </a:moveTo>
                <a:lnTo>
                  <a:pt x="8389050" y="0"/>
                </a:lnTo>
                <a:cubicBezTo>
                  <a:pt x="8465771" y="0"/>
                  <a:pt x="8527965" y="62194"/>
                  <a:pt x="8527965" y="138915"/>
                </a:cubicBezTo>
                <a:lnTo>
                  <a:pt x="8527965" y="2875209"/>
                </a:lnTo>
                <a:lnTo>
                  <a:pt x="9311587" y="3329710"/>
                </a:lnTo>
                <a:lnTo>
                  <a:pt x="8527965" y="3784211"/>
                </a:lnTo>
                <a:lnTo>
                  <a:pt x="8527965" y="6520503"/>
                </a:lnTo>
                <a:cubicBezTo>
                  <a:pt x="8527965" y="6597224"/>
                  <a:pt x="8465771" y="6659418"/>
                  <a:pt x="8389050" y="6659418"/>
                </a:cubicBezTo>
                <a:lnTo>
                  <a:pt x="138915" y="6659418"/>
                </a:lnTo>
                <a:cubicBezTo>
                  <a:pt x="62194" y="6659418"/>
                  <a:pt x="0" y="6597224"/>
                  <a:pt x="0" y="6520503"/>
                </a:cubicBezTo>
                <a:lnTo>
                  <a:pt x="0" y="138915"/>
                </a:lnTo>
                <a:cubicBezTo>
                  <a:pt x="0" y="62194"/>
                  <a:pt x="62194" y="0"/>
                  <a:pt x="138915" y="0"/>
                </a:cubicBezTo>
                <a:close/>
              </a:path>
            </a:pathLst>
          </a:custGeom>
          <a:solidFill>
            <a:srgbClr val="E5AD8A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38656" y="655176"/>
            <a:ext cx="435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2A34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기술적 구현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659749" y="607850"/>
            <a:ext cx="747714" cy="642483"/>
            <a:chOff x="4678085" y="2202513"/>
            <a:chExt cx="700677" cy="602066"/>
          </a:xfrm>
        </p:grpSpPr>
        <p:sp>
          <p:nvSpPr>
            <p:cNvPr id="19" name="하트 18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2A344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48781" y="2314274"/>
              <a:ext cx="381943" cy="490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2800" spc="-15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864" y="2183989"/>
            <a:ext cx="3556037" cy="35560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46259" y="3130649"/>
            <a:ext cx="687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프론트와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백엔드는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React, Django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구성 및 배포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6258" y="3824675"/>
            <a:ext cx="710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상에서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침대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바운더리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설정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인터페이스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구현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6258" y="4518701"/>
            <a:ext cx="7096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Detection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자체 구축한 아기 맞춤형의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Pose Estimation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활용하여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위험 상황 파악 및 판단 알고리즘 구축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6816" y="5740322"/>
            <a:ext cx="7303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Kakao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API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활용해 위험 상황 시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부모에게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푸쉬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알람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316213" y="1541819"/>
            <a:ext cx="6874229" cy="1363979"/>
          </a:xfrm>
          <a:prstGeom prst="roundRect">
            <a:avLst>
              <a:gd name="adj" fmla="val 50000"/>
            </a:avLst>
          </a:prstGeom>
          <a:solidFill>
            <a:srgbClr val="2A344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9917" y="1605317"/>
            <a:ext cx="5684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  +  Django </a:t>
            </a:r>
          </a:p>
          <a:p>
            <a:r>
              <a:rPr lang="en-US" altLang="ko-KR" sz="2400" spc="-15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Object Detection </a:t>
            </a:r>
            <a:r>
              <a:rPr lang="en-US" altLang="ko-KR" sz="2400" spc="-150" dirty="0" err="1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Naver</a:t>
            </a:r>
            <a:r>
              <a:rPr lang="en-US" altLang="ko-KR" sz="2400" spc="-15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API </a:t>
            </a:r>
          </a:p>
          <a:p>
            <a:r>
              <a:rPr lang="en-US" altLang="ko-KR" sz="2400" spc="-15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Pose Estimation AI technology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6" y="1280078"/>
            <a:ext cx="1006157" cy="96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8035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76"/>
          <p:cNvSpPr/>
          <p:nvPr/>
        </p:nvSpPr>
        <p:spPr>
          <a:xfrm>
            <a:off x="369369" y="289805"/>
            <a:ext cx="9278867" cy="6195456"/>
          </a:xfrm>
          <a:custGeom>
            <a:avLst/>
            <a:gdLst>
              <a:gd name="connsiteX0" fmla="*/ 138915 w 9311587"/>
              <a:gd name="connsiteY0" fmla="*/ 0 h 6659418"/>
              <a:gd name="connsiteX1" fmla="*/ 8389050 w 9311587"/>
              <a:gd name="connsiteY1" fmla="*/ 0 h 6659418"/>
              <a:gd name="connsiteX2" fmla="*/ 8527965 w 9311587"/>
              <a:gd name="connsiteY2" fmla="*/ 138915 h 6659418"/>
              <a:gd name="connsiteX3" fmla="*/ 8527965 w 9311587"/>
              <a:gd name="connsiteY3" fmla="*/ 2875209 h 6659418"/>
              <a:gd name="connsiteX4" fmla="*/ 9311587 w 9311587"/>
              <a:gd name="connsiteY4" fmla="*/ 3329710 h 6659418"/>
              <a:gd name="connsiteX5" fmla="*/ 8527965 w 9311587"/>
              <a:gd name="connsiteY5" fmla="*/ 3784211 h 6659418"/>
              <a:gd name="connsiteX6" fmla="*/ 8527965 w 9311587"/>
              <a:gd name="connsiteY6" fmla="*/ 6520503 h 6659418"/>
              <a:gd name="connsiteX7" fmla="*/ 8389050 w 9311587"/>
              <a:gd name="connsiteY7" fmla="*/ 6659418 h 6659418"/>
              <a:gd name="connsiteX8" fmla="*/ 138915 w 9311587"/>
              <a:gd name="connsiteY8" fmla="*/ 6659418 h 6659418"/>
              <a:gd name="connsiteX9" fmla="*/ 0 w 9311587"/>
              <a:gd name="connsiteY9" fmla="*/ 6520503 h 6659418"/>
              <a:gd name="connsiteX10" fmla="*/ 0 w 9311587"/>
              <a:gd name="connsiteY10" fmla="*/ 138915 h 6659418"/>
              <a:gd name="connsiteX11" fmla="*/ 138915 w 9311587"/>
              <a:gd name="connsiteY11" fmla="*/ 0 h 66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11587" h="6659418">
                <a:moveTo>
                  <a:pt x="138915" y="0"/>
                </a:moveTo>
                <a:lnTo>
                  <a:pt x="8389050" y="0"/>
                </a:lnTo>
                <a:cubicBezTo>
                  <a:pt x="8465771" y="0"/>
                  <a:pt x="8527965" y="62194"/>
                  <a:pt x="8527965" y="138915"/>
                </a:cubicBezTo>
                <a:lnTo>
                  <a:pt x="8527965" y="2875209"/>
                </a:lnTo>
                <a:lnTo>
                  <a:pt x="9311587" y="3329710"/>
                </a:lnTo>
                <a:lnTo>
                  <a:pt x="8527965" y="3784211"/>
                </a:lnTo>
                <a:lnTo>
                  <a:pt x="8527965" y="6520503"/>
                </a:lnTo>
                <a:cubicBezTo>
                  <a:pt x="8527965" y="6597224"/>
                  <a:pt x="8465771" y="6659418"/>
                  <a:pt x="8389050" y="6659418"/>
                </a:cubicBezTo>
                <a:lnTo>
                  <a:pt x="138915" y="6659418"/>
                </a:lnTo>
                <a:cubicBezTo>
                  <a:pt x="62194" y="6659418"/>
                  <a:pt x="0" y="6597224"/>
                  <a:pt x="0" y="6520503"/>
                </a:cubicBezTo>
                <a:lnTo>
                  <a:pt x="0" y="138915"/>
                </a:lnTo>
                <a:cubicBezTo>
                  <a:pt x="0" y="62194"/>
                  <a:pt x="62194" y="0"/>
                  <a:pt x="138915" y="0"/>
                </a:cubicBezTo>
                <a:close/>
              </a:path>
            </a:pathLst>
          </a:custGeom>
          <a:solidFill>
            <a:srgbClr val="1E91BD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59749" y="610650"/>
            <a:ext cx="747714" cy="636880"/>
            <a:chOff x="4678085" y="2202511"/>
            <a:chExt cx="700677" cy="596815"/>
          </a:xfrm>
        </p:grpSpPr>
        <p:sp>
          <p:nvSpPr>
            <p:cNvPr id="38" name="하트 37"/>
            <p:cNvSpPr/>
            <p:nvPr/>
          </p:nvSpPr>
          <p:spPr>
            <a:xfrm>
              <a:off x="4678085" y="2202511"/>
              <a:ext cx="700677" cy="596815"/>
            </a:xfrm>
            <a:prstGeom prst="heart">
              <a:avLst/>
            </a:prstGeom>
            <a:solidFill>
              <a:srgbClr val="F9A5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39354" y="2304847"/>
              <a:ext cx="381943" cy="490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38655" y="655176"/>
            <a:ext cx="5611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기술적 구현</a:t>
            </a:r>
            <a:endParaRPr lang="en-US" altLang="ko-KR" sz="3200" spc="-150" dirty="0">
              <a:solidFill>
                <a:schemeClr val="bg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spc="-15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2400" spc="-150" dirty="0" err="1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Naver</a:t>
            </a:r>
            <a:r>
              <a:rPr lang="en-US" altLang="ko-KR" sz="2400" spc="-15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API -  Object Detection&gt;</a:t>
            </a:r>
            <a:endParaRPr lang="ko-Kore-KR" altLang="ko-KR" sz="2400" spc="-150" dirty="0">
              <a:solidFill>
                <a:schemeClr val="bg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ACABD-18A2-4B5E-8FCF-E56FF6C5B29B}"/>
              </a:ext>
            </a:extLst>
          </p:cNvPr>
          <p:cNvSpPr txBox="1"/>
          <p:nvPr/>
        </p:nvSpPr>
        <p:spPr>
          <a:xfrm>
            <a:off x="1033606" y="1881575"/>
            <a:ext cx="7405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Object detection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 중심 좌표를 활용하여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객체인 유아의 위치 및 정확도를 높인다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b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Pose Estimation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활용하여 객체 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Tracking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 함으로써 실시간 위치 정보를 획득할 수 있다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b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Open Pose 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기반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Pose Estimation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경우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Multi-Object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대상으로써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 객체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개를 추출하기엔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장애가 많다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b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추가로 객체의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 Point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Detection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함으로써 최종적으로 정확도를 높였다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ㅉ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695128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76"/>
          <p:cNvSpPr/>
          <p:nvPr/>
        </p:nvSpPr>
        <p:spPr>
          <a:xfrm>
            <a:off x="369369" y="289805"/>
            <a:ext cx="9278867" cy="6195456"/>
          </a:xfrm>
          <a:custGeom>
            <a:avLst/>
            <a:gdLst>
              <a:gd name="connsiteX0" fmla="*/ 138915 w 9311587"/>
              <a:gd name="connsiteY0" fmla="*/ 0 h 6659418"/>
              <a:gd name="connsiteX1" fmla="*/ 8389050 w 9311587"/>
              <a:gd name="connsiteY1" fmla="*/ 0 h 6659418"/>
              <a:gd name="connsiteX2" fmla="*/ 8527965 w 9311587"/>
              <a:gd name="connsiteY2" fmla="*/ 138915 h 6659418"/>
              <a:gd name="connsiteX3" fmla="*/ 8527965 w 9311587"/>
              <a:gd name="connsiteY3" fmla="*/ 2875209 h 6659418"/>
              <a:gd name="connsiteX4" fmla="*/ 9311587 w 9311587"/>
              <a:gd name="connsiteY4" fmla="*/ 3329710 h 6659418"/>
              <a:gd name="connsiteX5" fmla="*/ 8527965 w 9311587"/>
              <a:gd name="connsiteY5" fmla="*/ 3784211 h 6659418"/>
              <a:gd name="connsiteX6" fmla="*/ 8527965 w 9311587"/>
              <a:gd name="connsiteY6" fmla="*/ 6520503 h 6659418"/>
              <a:gd name="connsiteX7" fmla="*/ 8389050 w 9311587"/>
              <a:gd name="connsiteY7" fmla="*/ 6659418 h 6659418"/>
              <a:gd name="connsiteX8" fmla="*/ 138915 w 9311587"/>
              <a:gd name="connsiteY8" fmla="*/ 6659418 h 6659418"/>
              <a:gd name="connsiteX9" fmla="*/ 0 w 9311587"/>
              <a:gd name="connsiteY9" fmla="*/ 6520503 h 6659418"/>
              <a:gd name="connsiteX10" fmla="*/ 0 w 9311587"/>
              <a:gd name="connsiteY10" fmla="*/ 138915 h 6659418"/>
              <a:gd name="connsiteX11" fmla="*/ 138915 w 9311587"/>
              <a:gd name="connsiteY11" fmla="*/ 0 h 66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11587" h="6659418">
                <a:moveTo>
                  <a:pt x="138915" y="0"/>
                </a:moveTo>
                <a:lnTo>
                  <a:pt x="8389050" y="0"/>
                </a:lnTo>
                <a:cubicBezTo>
                  <a:pt x="8465771" y="0"/>
                  <a:pt x="8527965" y="62194"/>
                  <a:pt x="8527965" y="138915"/>
                </a:cubicBezTo>
                <a:lnTo>
                  <a:pt x="8527965" y="2875209"/>
                </a:lnTo>
                <a:lnTo>
                  <a:pt x="9311587" y="3329710"/>
                </a:lnTo>
                <a:lnTo>
                  <a:pt x="8527965" y="3784211"/>
                </a:lnTo>
                <a:lnTo>
                  <a:pt x="8527965" y="6520503"/>
                </a:lnTo>
                <a:cubicBezTo>
                  <a:pt x="8527965" y="6597224"/>
                  <a:pt x="8465771" y="6659418"/>
                  <a:pt x="8389050" y="6659418"/>
                </a:cubicBezTo>
                <a:lnTo>
                  <a:pt x="138915" y="6659418"/>
                </a:lnTo>
                <a:cubicBezTo>
                  <a:pt x="62194" y="6659418"/>
                  <a:pt x="0" y="6597224"/>
                  <a:pt x="0" y="6520503"/>
                </a:cubicBezTo>
                <a:lnTo>
                  <a:pt x="0" y="138915"/>
                </a:lnTo>
                <a:cubicBezTo>
                  <a:pt x="0" y="62194"/>
                  <a:pt x="62194" y="0"/>
                  <a:pt x="138915" y="0"/>
                </a:cubicBezTo>
                <a:close/>
              </a:path>
            </a:pathLst>
          </a:custGeom>
          <a:solidFill>
            <a:srgbClr val="9BBBD4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59749" y="605047"/>
            <a:ext cx="747714" cy="642483"/>
            <a:chOff x="4678085" y="2202513"/>
            <a:chExt cx="700677" cy="602066"/>
          </a:xfrm>
        </p:grpSpPr>
        <p:sp>
          <p:nvSpPr>
            <p:cNvPr id="25" name="하트 24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43759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22405" y="2314274"/>
              <a:ext cx="381943" cy="490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>
                      <a:lumMod val="9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204" y="2028825"/>
            <a:ext cx="4056865" cy="40568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9" y="3981450"/>
            <a:ext cx="2259267" cy="22592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C8E7E0-4456-4EFD-97EA-638F9C9D6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121" y="605047"/>
            <a:ext cx="5819021" cy="3429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F4BDD0-BAD7-4D5F-B3D4-AF24E04CA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802" y="823708"/>
            <a:ext cx="2689954" cy="78986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5EF61DB-7707-4E0C-AC96-E77EAC708865}"/>
              </a:ext>
            </a:extLst>
          </p:cNvPr>
          <p:cNvSpPr/>
          <p:nvPr/>
        </p:nvSpPr>
        <p:spPr>
          <a:xfrm>
            <a:off x="1993907" y="823708"/>
            <a:ext cx="1829866" cy="3467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4905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76"/>
          <p:cNvSpPr/>
          <p:nvPr/>
        </p:nvSpPr>
        <p:spPr>
          <a:xfrm>
            <a:off x="369369" y="289805"/>
            <a:ext cx="9278867" cy="6195456"/>
          </a:xfrm>
          <a:custGeom>
            <a:avLst/>
            <a:gdLst>
              <a:gd name="connsiteX0" fmla="*/ 138915 w 9311587"/>
              <a:gd name="connsiteY0" fmla="*/ 0 h 6659418"/>
              <a:gd name="connsiteX1" fmla="*/ 8389050 w 9311587"/>
              <a:gd name="connsiteY1" fmla="*/ 0 h 6659418"/>
              <a:gd name="connsiteX2" fmla="*/ 8527965 w 9311587"/>
              <a:gd name="connsiteY2" fmla="*/ 138915 h 6659418"/>
              <a:gd name="connsiteX3" fmla="*/ 8527965 w 9311587"/>
              <a:gd name="connsiteY3" fmla="*/ 2875209 h 6659418"/>
              <a:gd name="connsiteX4" fmla="*/ 9311587 w 9311587"/>
              <a:gd name="connsiteY4" fmla="*/ 3329710 h 6659418"/>
              <a:gd name="connsiteX5" fmla="*/ 8527965 w 9311587"/>
              <a:gd name="connsiteY5" fmla="*/ 3784211 h 6659418"/>
              <a:gd name="connsiteX6" fmla="*/ 8527965 w 9311587"/>
              <a:gd name="connsiteY6" fmla="*/ 6520503 h 6659418"/>
              <a:gd name="connsiteX7" fmla="*/ 8389050 w 9311587"/>
              <a:gd name="connsiteY7" fmla="*/ 6659418 h 6659418"/>
              <a:gd name="connsiteX8" fmla="*/ 138915 w 9311587"/>
              <a:gd name="connsiteY8" fmla="*/ 6659418 h 6659418"/>
              <a:gd name="connsiteX9" fmla="*/ 0 w 9311587"/>
              <a:gd name="connsiteY9" fmla="*/ 6520503 h 6659418"/>
              <a:gd name="connsiteX10" fmla="*/ 0 w 9311587"/>
              <a:gd name="connsiteY10" fmla="*/ 138915 h 6659418"/>
              <a:gd name="connsiteX11" fmla="*/ 138915 w 9311587"/>
              <a:gd name="connsiteY11" fmla="*/ 0 h 66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11587" h="6659418">
                <a:moveTo>
                  <a:pt x="138915" y="0"/>
                </a:moveTo>
                <a:lnTo>
                  <a:pt x="8389050" y="0"/>
                </a:lnTo>
                <a:cubicBezTo>
                  <a:pt x="8465771" y="0"/>
                  <a:pt x="8527965" y="62194"/>
                  <a:pt x="8527965" y="138915"/>
                </a:cubicBezTo>
                <a:lnTo>
                  <a:pt x="8527965" y="2875209"/>
                </a:lnTo>
                <a:lnTo>
                  <a:pt x="9311587" y="3329710"/>
                </a:lnTo>
                <a:lnTo>
                  <a:pt x="8527965" y="3784211"/>
                </a:lnTo>
                <a:lnTo>
                  <a:pt x="8527965" y="6520503"/>
                </a:lnTo>
                <a:cubicBezTo>
                  <a:pt x="8527965" y="6597224"/>
                  <a:pt x="8465771" y="6659418"/>
                  <a:pt x="8389050" y="6659418"/>
                </a:cubicBezTo>
                <a:lnTo>
                  <a:pt x="138915" y="6659418"/>
                </a:lnTo>
                <a:cubicBezTo>
                  <a:pt x="62194" y="6659418"/>
                  <a:pt x="0" y="6597224"/>
                  <a:pt x="0" y="6520503"/>
                </a:cubicBezTo>
                <a:lnTo>
                  <a:pt x="0" y="138915"/>
                </a:lnTo>
                <a:cubicBezTo>
                  <a:pt x="0" y="62194"/>
                  <a:pt x="62194" y="0"/>
                  <a:pt x="138915" y="0"/>
                </a:cubicBezTo>
                <a:close/>
              </a:path>
            </a:pathLst>
          </a:custGeom>
          <a:solidFill>
            <a:srgbClr val="9BBBD4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59749" y="605047"/>
            <a:ext cx="747714" cy="642483"/>
            <a:chOff x="4678085" y="2202513"/>
            <a:chExt cx="700677" cy="602066"/>
          </a:xfrm>
        </p:grpSpPr>
        <p:sp>
          <p:nvSpPr>
            <p:cNvPr id="25" name="하트 24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43759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22405" y="2314274"/>
              <a:ext cx="381943" cy="490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>
                      <a:lumMod val="9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204" y="2028825"/>
            <a:ext cx="4056865" cy="40568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9" y="3981450"/>
            <a:ext cx="2259267" cy="22592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1BC311F-E633-4487-B81F-B0C378038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764" y="699068"/>
            <a:ext cx="563529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81273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76"/>
          <p:cNvSpPr/>
          <p:nvPr/>
        </p:nvSpPr>
        <p:spPr>
          <a:xfrm>
            <a:off x="369369" y="289805"/>
            <a:ext cx="9278867" cy="6195456"/>
          </a:xfrm>
          <a:custGeom>
            <a:avLst/>
            <a:gdLst>
              <a:gd name="connsiteX0" fmla="*/ 138915 w 9311587"/>
              <a:gd name="connsiteY0" fmla="*/ 0 h 6659418"/>
              <a:gd name="connsiteX1" fmla="*/ 8389050 w 9311587"/>
              <a:gd name="connsiteY1" fmla="*/ 0 h 6659418"/>
              <a:gd name="connsiteX2" fmla="*/ 8527965 w 9311587"/>
              <a:gd name="connsiteY2" fmla="*/ 138915 h 6659418"/>
              <a:gd name="connsiteX3" fmla="*/ 8527965 w 9311587"/>
              <a:gd name="connsiteY3" fmla="*/ 2875209 h 6659418"/>
              <a:gd name="connsiteX4" fmla="*/ 9311587 w 9311587"/>
              <a:gd name="connsiteY4" fmla="*/ 3329710 h 6659418"/>
              <a:gd name="connsiteX5" fmla="*/ 8527965 w 9311587"/>
              <a:gd name="connsiteY5" fmla="*/ 3784211 h 6659418"/>
              <a:gd name="connsiteX6" fmla="*/ 8527965 w 9311587"/>
              <a:gd name="connsiteY6" fmla="*/ 6520503 h 6659418"/>
              <a:gd name="connsiteX7" fmla="*/ 8389050 w 9311587"/>
              <a:gd name="connsiteY7" fmla="*/ 6659418 h 6659418"/>
              <a:gd name="connsiteX8" fmla="*/ 138915 w 9311587"/>
              <a:gd name="connsiteY8" fmla="*/ 6659418 h 6659418"/>
              <a:gd name="connsiteX9" fmla="*/ 0 w 9311587"/>
              <a:gd name="connsiteY9" fmla="*/ 6520503 h 6659418"/>
              <a:gd name="connsiteX10" fmla="*/ 0 w 9311587"/>
              <a:gd name="connsiteY10" fmla="*/ 138915 h 6659418"/>
              <a:gd name="connsiteX11" fmla="*/ 138915 w 9311587"/>
              <a:gd name="connsiteY11" fmla="*/ 0 h 66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11587" h="6659418">
                <a:moveTo>
                  <a:pt x="138915" y="0"/>
                </a:moveTo>
                <a:lnTo>
                  <a:pt x="8389050" y="0"/>
                </a:lnTo>
                <a:cubicBezTo>
                  <a:pt x="8465771" y="0"/>
                  <a:pt x="8527965" y="62194"/>
                  <a:pt x="8527965" y="138915"/>
                </a:cubicBezTo>
                <a:lnTo>
                  <a:pt x="8527965" y="2875209"/>
                </a:lnTo>
                <a:lnTo>
                  <a:pt x="9311587" y="3329710"/>
                </a:lnTo>
                <a:lnTo>
                  <a:pt x="8527965" y="3784211"/>
                </a:lnTo>
                <a:lnTo>
                  <a:pt x="8527965" y="6520503"/>
                </a:lnTo>
                <a:cubicBezTo>
                  <a:pt x="8527965" y="6597224"/>
                  <a:pt x="8465771" y="6659418"/>
                  <a:pt x="8389050" y="6659418"/>
                </a:cubicBezTo>
                <a:lnTo>
                  <a:pt x="138915" y="6659418"/>
                </a:lnTo>
                <a:cubicBezTo>
                  <a:pt x="62194" y="6659418"/>
                  <a:pt x="0" y="6597224"/>
                  <a:pt x="0" y="6520503"/>
                </a:cubicBezTo>
                <a:lnTo>
                  <a:pt x="0" y="138915"/>
                </a:lnTo>
                <a:cubicBezTo>
                  <a:pt x="0" y="62194"/>
                  <a:pt x="62194" y="0"/>
                  <a:pt x="138915" y="0"/>
                </a:cubicBezTo>
                <a:close/>
              </a:path>
            </a:pathLst>
          </a:custGeom>
          <a:solidFill>
            <a:srgbClr val="1E91BD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59749" y="610650"/>
            <a:ext cx="747714" cy="636880"/>
            <a:chOff x="4678085" y="2202511"/>
            <a:chExt cx="700677" cy="596815"/>
          </a:xfrm>
        </p:grpSpPr>
        <p:sp>
          <p:nvSpPr>
            <p:cNvPr id="38" name="하트 37"/>
            <p:cNvSpPr/>
            <p:nvPr/>
          </p:nvSpPr>
          <p:spPr>
            <a:xfrm>
              <a:off x="4678085" y="2202511"/>
              <a:ext cx="700677" cy="596815"/>
            </a:xfrm>
            <a:prstGeom prst="heart">
              <a:avLst/>
            </a:prstGeom>
            <a:solidFill>
              <a:srgbClr val="F9A5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39354" y="2304847"/>
              <a:ext cx="381943" cy="490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38656" y="655176"/>
            <a:ext cx="435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chemeClr val="bg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 예제</a:t>
            </a:r>
            <a:endParaRPr lang="ko-Kore-KR" altLang="ko-KR" sz="3200" spc="-150" dirty="0">
              <a:solidFill>
                <a:schemeClr val="bg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" name="그림 19" descr="실내, 장난감, 테이블, 앉아있는이(가) 표시된 사진&#10;&#10;자동 생성된 설명">
            <a:extLst>
              <a:ext uri="{FF2B5EF4-FFF2-40B4-BE49-F238E27FC236}">
                <a16:creationId xmlns:a16="http://schemas.microsoft.com/office/drawing/2014/main" id="{BEB3FF42-C458-48BA-B8F7-B9C944316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677" y="2117491"/>
            <a:ext cx="3196353" cy="3261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030AABA-3F50-4270-BF7D-78B898EFB122}"/>
              </a:ext>
            </a:extLst>
          </p:cNvPr>
          <p:cNvSpPr txBox="1"/>
          <p:nvPr/>
        </p:nvSpPr>
        <p:spPr>
          <a:xfrm>
            <a:off x="1407463" y="5643042"/>
            <a:ext cx="2820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 Point Detection</a:t>
            </a:r>
          </a:p>
        </p:txBody>
      </p:sp>
      <p:pic>
        <p:nvPicPr>
          <p:cNvPr id="23" name="그림 22" descr="실내, 하얀색, 생일, 장식이(가) 표시된 사진&#10;&#10;자동 생성된 설명">
            <a:extLst>
              <a:ext uri="{FF2B5EF4-FFF2-40B4-BE49-F238E27FC236}">
                <a16:creationId xmlns:a16="http://schemas.microsoft.com/office/drawing/2014/main" id="{299A32FD-2159-4D9D-85C1-29B2F0984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05" y="2161022"/>
            <a:ext cx="3196354" cy="3196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5078A7F-2634-4802-B33F-68F352703BA6}"/>
              </a:ext>
            </a:extLst>
          </p:cNvPr>
          <p:cNvSpPr txBox="1"/>
          <p:nvPr/>
        </p:nvSpPr>
        <p:spPr>
          <a:xfrm>
            <a:off x="5631300" y="5643042"/>
            <a:ext cx="2356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ore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Pose Estimation </a:t>
            </a:r>
          </a:p>
          <a:p>
            <a:pPr algn="ctr"/>
            <a:r>
              <a:rPr lang="ko-Kore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(Skeleton)</a:t>
            </a:r>
          </a:p>
        </p:txBody>
      </p:sp>
    </p:spTree>
    <p:extLst>
      <p:ext uri="{BB962C8B-B14F-4D97-AF65-F5344CB8AC3E}">
        <p14:creationId xmlns:p14="http://schemas.microsoft.com/office/powerpoint/2010/main" val="2470239886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550</Words>
  <Application>Microsoft Office PowerPoint</Application>
  <PresentationFormat>와이드스크린</PresentationFormat>
  <Paragraphs>97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배달의민족 주아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김혜린</dc:creator>
  <cp:lastModifiedBy>Lee Han Eul</cp:lastModifiedBy>
  <cp:revision>75</cp:revision>
  <dcterms:created xsi:type="dcterms:W3CDTF">2018-01-07T03:06:46Z</dcterms:created>
  <dcterms:modified xsi:type="dcterms:W3CDTF">2020-02-14T08:36:40Z</dcterms:modified>
</cp:coreProperties>
</file>