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57" r:id="rId5"/>
    <p:sldId id="262" r:id="rId6"/>
    <p:sldId id="264" r:id="rId7"/>
    <p:sldId id="263" r:id="rId8"/>
    <p:sldId id="265" r:id="rId9"/>
    <p:sldId id="268" r:id="rId10"/>
    <p:sldId id="270" r:id="rId11"/>
    <p:sldId id="271" r:id="rId12"/>
    <p:sldId id="274" r:id="rId13"/>
    <p:sldId id="275" r:id="rId14"/>
    <p:sldId id="276" r:id="rId15"/>
    <p:sldId id="278" r:id="rId16"/>
    <p:sldId id="279" r:id="rId17"/>
    <p:sldId id="280" r:id="rId18"/>
    <p:sldId id="277" r:id="rId19"/>
    <p:sldId id="306" r:id="rId20"/>
    <p:sldId id="307" r:id="rId21"/>
    <p:sldId id="308" r:id="rId22"/>
    <p:sldId id="269" r:id="rId23"/>
    <p:sldId id="266" r:id="rId24"/>
    <p:sldId id="267" r:id="rId25"/>
    <p:sldId id="258" r:id="rId26"/>
    <p:sldId id="261" r:id="rId27"/>
    <p:sldId id="260" r:id="rId28"/>
    <p:sldId id="259" r:id="rId29"/>
    <p:sldId id="281" r:id="rId30"/>
    <p:sldId id="282" r:id="rId31"/>
    <p:sldId id="285" r:id="rId32"/>
    <p:sldId id="284" r:id="rId33"/>
    <p:sldId id="283" r:id="rId34"/>
    <p:sldId id="301" r:id="rId35"/>
    <p:sldId id="302" r:id="rId36"/>
    <p:sldId id="30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3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6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CBBB-9651-45E8-A878-5086DDE714B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87D5-892B-49FF-94DA-A29B8F03B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458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CBBB-9651-45E8-A878-5086DDE714B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87D5-892B-49FF-94DA-A29B8F03B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06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CBBB-9651-45E8-A878-5086DDE714B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87D5-892B-49FF-94DA-A29B8F03B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111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CBBB-9651-45E8-A878-5086DDE714B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87D5-892B-49FF-94DA-A29B8F03B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289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CBBB-9651-45E8-A878-5086DDE714B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87D5-892B-49FF-94DA-A29B8F03B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7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CBBB-9651-45E8-A878-5086DDE714B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87D5-892B-49FF-94DA-A29B8F03B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2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CBBB-9651-45E8-A878-5086DDE714B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87D5-892B-49FF-94DA-A29B8F03B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93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CBBB-9651-45E8-A878-5086DDE714B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87D5-892B-49FF-94DA-A29B8F03B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54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CBBB-9651-45E8-A878-5086DDE714B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87D5-892B-49FF-94DA-A29B8F03B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34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CBBB-9651-45E8-A878-5086DDE714B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87D5-892B-49FF-94DA-A29B8F03B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14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3CBBB-9651-45E8-A878-5086DDE714B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887D5-892B-49FF-94DA-A29B8F03B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04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3CBBB-9651-45E8-A878-5086DDE714B3}" type="datetimeFigureOut">
              <a:rPr lang="zh-TW" altLang="en-US" smtClean="0"/>
              <a:t>2020/6/6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887D5-892B-49FF-94DA-A29B8F03B4A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781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064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840" y="451396"/>
            <a:ext cx="87071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err="1" smtClean="0"/>
              <a:t>img</a:t>
            </a:r>
            <a:r>
              <a:rPr lang="en-US" altLang="zh-TW" sz="2800" dirty="0" smtClean="0"/>
              <a:t> = </a:t>
            </a:r>
            <a:r>
              <a:rPr lang="en-US" altLang="zh-TW" sz="2800" dirty="0" err="1" smtClean="0"/>
              <a:t>preprocess_input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img</a:t>
            </a:r>
            <a:r>
              <a:rPr lang="en-US" altLang="zh-TW" sz="2800" dirty="0" smtClean="0"/>
              <a:t>) </a:t>
            </a:r>
          </a:p>
          <a:p>
            <a:endParaRPr lang="en-US" altLang="zh-TW" sz="2800" dirty="0" smtClean="0"/>
          </a:p>
          <a:p>
            <a:r>
              <a:rPr lang="en-US" altLang="zh-TW" sz="2800" dirty="0" err="1" smtClean="0"/>
              <a:t>preds</a:t>
            </a:r>
            <a:r>
              <a:rPr lang="en-US" altLang="zh-TW" sz="2800" dirty="0" smtClean="0"/>
              <a:t> = </a:t>
            </a:r>
            <a:r>
              <a:rPr lang="en-US" altLang="zh-TW" sz="2800" dirty="0" err="1" smtClean="0"/>
              <a:t>model.predict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img</a:t>
            </a:r>
            <a:r>
              <a:rPr lang="en-US" altLang="zh-TW" sz="2800" dirty="0" smtClean="0"/>
              <a:t>)</a:t>
            </a:r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print("Predicted:", </a:t>
            </a:r>
            <a:r>
              <a:rPr lang="en-US" altLang="zh-TW" sz="2800" dirty="0" err="1" smtClean="0"/>
              <a:t>decode_predictions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preds</a:t>
            </a:r>
            <a:r>
              <a:rPr lang="en-US" altLang="zh-TW" sz="2800" dirty="0" smtClean="0"/>
              <a:t>, top=3)[0]) </a:t>
            </a:r>
            <a:endParaRPr lang="zh-TW" altLang="en-US" sz="2800" dirty="0"/>
          </a:p>
        </p:txBody>
      </p:sp>
      <p:pic>
        <p:nvPicPr>
          <p:cNvPr id="3" name="內容版面配置區 3"/>
          <p:cNvPicPr>
            <a:picLocks noChangeAspect="1"/>
          </p:cNvPicPr>
          <p:nvPr/>
        </p:nvPicPr>
        <p:blipFill rotWithShape="1">
          <a:blip r:embed="rId2"/>
          <a:srcRect l="10948" t="45604" r="617" b="30813"/>
          <a:stretch/>
        </p:blipFill>
        <p:spPr>
          <a:xfrm>
            <a:off x="243840" y="3037839"/>
            <a:ext cx="8280397" cy="165608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" y="4937760"/>
            <a:ext cx="1523525" cy="1493884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1534160" y="5242560"/>
            <a:ext cx="690880" cy="6758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332" y="5252902"/>
            <a:ext cx="1345748" cy="133096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33332" y="4693920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 smtClean="0"/>
              <a:t>石榴</a:t>
            </a:r>
            <a:endParaRPr lang="zh-TW" altLang="en-US" sz="4400" dirty="0"/>
          </a:p>
        </p:txBody>
      </p:sp>
      <p:sp>
        <p:nvSpPr>
          <p:cNvPr id="8" name="矩形 7"/>
          <p:cNvSpPr/>
          <p:nvPr/>
        </p:nvSpPr>
        <p:spPr>
          <a:xfrm>
            <a:off x="2533332" y="6431644"/>
            <a:ext cx="144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mtClean="0"/>
              <a:t>pomegranate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7681" y="5387701"/>
            <a:ext cx="1259840" cy="125984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6"/>
          <a:srcRect t="8640" r="25631" b="6451"/>
          <a:stretch/>
        </p:blipFill>
        <p:spPr>
          <a:xfrm>
            <a:off x="5976122" y="5038856"/>
            <a:ext cx="1777999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2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1930" y="421945"/>
            <a:ext cx="4908550" cy="956231"/>
          </a:xfrm>
        </p:spPr>
        <p:txBody>
          <a:bodyPr/>
          <a:lstStyle/>
          <a:p>
            <a:r>
              <a:rPr lang="en-US" altLang="zh-TW" dirty="0" err="1"/>
              <a:t>tf.keras.applications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4093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 err="1" smtClean="0"/>
              <a:t>densenet</a:t>
            </a:r>
            <a:r>
              <a:rPr lang="en-US" altLang="zh-TW" dirty="0" smtClean="0"/>
              <a:t> </a:t>
            </a:r>
            <a:r>
              <a:rPr lang="en-US" altLang="zh-TW" dirty="0"/>
              <a:t>module: </a:t>
            </a:r>
            <a:r>
              <a:rPr lang="en-US" altLang="zh-TW" dirty="0" err="1"/>
              <a:t>DenseNet</a:t>
            </a:r>
            <a:r>
              <a:rPr lang="en-US" altLang="zh-TW" dirty="0"/>
              <a:t> models for </a:t>
            </a:r>
            <a:r>
              <a:rPr lang="en-US" altLang="zh-TW" dirty="0" err="1"/>
              <a:t>Keras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imagenet_utils</a:t>
            </a:r>
            <a:r>
              <a:rPr lang="en-US" altLang="zh-TW" dirty="0"/>
              <a:t> module: Utilities for ImageNet data preprocessing &amp; prediction decoding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smtClean="0"/>
              <a:t>inception_resnet_v2 </a:t>
            </a:r>
            <a:r>
              <a:rPr lang="en-US" altLang="zh-TW" dirty="0"/>
              <a:t>module: Inception-</a:t>
            </a:r>
            <a:r>
              <a:rPr lang="en-US" altLang="zh-TW" dirty="0" err="1"/>
              <a:t>ResNet</a:t>
            </a:r>
            <a:r>
              <a:rPr lang="en-US" altLang="zh-TW" dirty="0"/>
              <a:t> V2 model for </a:t>
            </a:r>
            <a:r>
              <a:rPr lang="en-US" altLang="zh-TW" dirty="0" err="1"/>
              <a:t>Keras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inception_v3 module: Inception V3 model for </a:t>
            </a:r>
            <a:r>
              <a:rPr lang="en-US" altLang="zh-TW" dirty="0" err="1"/>
              <a:t>Keras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err="1"/>
              <a:t>mobilenet</a:t>
            </a:r>
            <a:r>
              <a:rPr lang="en-US" altLang="zh-TW" dirty="0"/>
              <a:t> module: </a:t>
            </a:r>
            <a:r>
              <a:rPr lang="en-US" altLang="zh-TW" dirty="0" err="1"/>
              <a:t>MobileNet</a:t>
            </a:r>
            <a:r>
              <a:rPr lang="en-US" altLang="zh-TW" dirty="0"/>
              <a:t> v1 models for </a:t>
            </a:r>
            <a:r>
              <a:rPr lang="en-US" altLang="zh-TW" dirty="0" err="1"/>
              <a:t>Keras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mobilenet_v2 module: </a:t>
            </a:r>
            <a:r>
              <a:rPr lang="en-US" altLang="zh-TW" dirty="0" err="1"/>
              <a:t>MobileNet</a:t>
            </a:r>
            <a:r>
              <a:rPr lang="en-US" altLang="zh-TW" dirty="0"/>
              <a:t> v2 models for </a:t>
            </a:r>
            <a:r>
              <a:rPr lang="en-US" altLang="zh-TW" dirty="0" err="1"/>
              <a:t>Keras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err="1"/>
              <a:t>nasnet</a:t>
            </a:r>
            <a:r>
              <a:rPr lang="en-US" altLang="zh-TW" dirty="0"/>
              <a:t> module: </a:t>
            </a:r>
            <a:r>
              <a:rPr lang="en-US" altLang="zh-TW" dirty="0" err="1"/>
              <a:t>NASNet</a:t>
            </a:r>
            <a:r>
              <a:rPr lang="en-US" altLang="zh-TW" dirty="0"/>
              <a:t>-A models for </a:t>
            </a:r>
            <a:r>
              <a:rPr lang="en-US" altLang="zh-TW" dirty="0" err="1"/>
              <a:t>Keras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err="1"/>
              <a:t>resnet</a:t>
            </a:r>
            <a:r>
              <a:rPr lang="en-US" altLang="zh-TW" dirty="0"/>
              <a:t> module: </a:t>
            </a:r>
            <a:r>
              <a:rPr lang="en-US" altLang="zh-TW" dirty="0" err="1"/>
              <a:t>ResNet</a:t>
            </a:r>
            <a:r>
              <a:rPr lang="en-US" altLang="zh-TW" dirty="0"/>
              <a:t> models for </a:t>
            </a:r>
            <a:r>
              <a:rPr lang="en-US" altLang="zh-TW" dirty="0" err="1"/>
              <a:t>Keras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resnet50 module: Public API for tf.keras.applications.resnet50 namespace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resnet_v2 module: </a:t>
            </a:r>
            <a:r>
              <a:rPr lang="en-US" altLang="zh-TW" dirty="0" err="1"/>
              <a:t>ResNet</a:t>
            </a:r>
            <a:r>
              <a:rPr lang="en-US" altLang="zh-TW" dirty="0"/>
              <a:t> v2 models for </a:t>
            </a:r>
            <a:r>
              <a:rPr lang="en-US" altLang="zh-TW" dirty="0" err="1"/>
              <a:t>Keras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vgg16 module: VGG16 model for </a:t>
            </a:r>
            <a:r>
              <a:rPr lang="en-US" altLang="zh-TW" dirty="0" err="1"/>
              <a:t>Keras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/>
              <a:t>vgg19 module: VGG19 model for </a:t>
            </a:r>
            <a:r>
              <a:rPr lang="en-US" altLang="zh-TW" dirty="0" err="1"/>
              <a:t>Keras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r>
              <a:rPr lang="en-US" altLang="zh-TW" dirty="0" err="1"/>
              <a:t>xception</a:t>
            </a:r>
            <a:r>
              <a:rPr lang="en-US" altLang="zh-TW" dirty="0"/>
              <a:t> module: </a:t>
            </a:r>
            <a:r>
              <a:rPr lang="en-US" altLang="zh-TW" dirty="0" err="1"/>
              <a:t>Xception</a:t>
            </a:r>
            <a:r>
              <a:rPr lang="en-US" altLang="zh-TW" dirty="0"/>
              <a:t> V1 model for </a:t>
            </a:r>
            <a:r>
              <a:rPr lang="en-US" altLang="zh-TW" dirty="0" err="1"/>
              <a:t>Keras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0" y="1321357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Modules</a:t>
            </a:r>
            <a:endParaRPr lang="en-US" altLang="zh-TW" dirty="0"/>
          </a:p>
        </p:txBody>
      </p:sp>
      <p:sp>
        <p:nvSpPr>
          <p:cNvPr id="9" name="矩形 8"/>
          <p:cNvSpPr/>
          <p:nvPr/>
        </p:nvSpPr>
        <p:spPr>
          <a:xfrm>
            <a:off x="4145280" y="11879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 smtClean="0"/>
              <a:t>https://www.tensorflow.org/api_docs/python/tf/keras/applications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286000" y="1321357"/>
            <a:ext cx="4958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 err="1"/>
              <a:t>tf.keras.applications</a:t>
            </a:r>
            <a:r>
              <a:rPr lang="zh-CN" altLang="en-US" sz="1200" dirty="0" smtClean="0"/>
              <a:t>應用模組提供了帶有預訓練權值的深度學習模型</a:t>
            </a:r>
            <a:endParaRPr lang="en-US" altLang="zh-CN" sz="1200" dirty="0" smtClean="0"/>
          </a:p>
          <a:p>
            <a:r>
              <a:rPr lang="zh-CN" altLang="en-US" sz="1200" dirty="0" smtClean="0"/>
              <a:t>這些模型可以用來進行預測、特徵提取和微調（</a:t>
            </a:r>
            <a:r>
              <a:rPr lang="en-US" altLang="zh-CN" sz="1200" dirty="0" smtClean="0"/>
              <a:t>fine-tuning</a:t>
            </a:r>
            <a:r>
              <a:rPr lang="zh-CN" altLang="en-US" sz="1200" dirty="0" smtClean="0"/>
              <a:t>）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9714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InceptionV3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731520" y="1506750"/>
            <a:ext cx="578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https://cloud.google.com/tpu/docs/inception-v3-advanced</a:t>
            </a:r>
            <a:endParaRPr lang="zh-TW" altLang="en-US" dirty="0"/>
          </a:p>
        </p:txBody>
      </p:sp>
      <p:pic>
        <p:nvPicPr>
          <p:cNvPr id="6148" name="Picture 4" descr="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04" t="1630" r="8566" b="-1630"/>
          <a:stretch/>
        </p:blipFill>
        <p:spPr bwMode="auto">
          <a:xfrm>
            <a:off x="405131" y="2222961"/>
            <a:ext cx="7631430" cy="311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467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1528286"/>
            <a:ext cx="7143750" cy="3990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1040" y="5803741"/>
            <a:ext cx="7528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https://medium.com/@sh.tsang/review-inception-v3-1st-runner-up-image-classification-in-ilsvrc-2015-17915421f77c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0128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4427" y="795635"/>
            <a:ext cx="6448425" cy="43434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28320" y="5395575"/>
            <a:ext cx="71526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 smtClean="0"/>
              <a:t>https://medium.com/@sh.tsang/review-inception-v3-1st-runner-up-image-classification-in-ilsvrc-2015-17915421f77c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239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086" y="1825625"/>
            <a:ext cx="62998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80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950" y="1958181"/>
            <a:ext cx="5372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4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iro.medium.com/max/960/1*gqKM5V-uo2sMFFPDS84yJ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468132"/>
            <a:ext cx="8849190" cy="392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42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65834"/>
          </a:xfrm>
        </p:spPr>
        <p:txBody>
          <a:bodyPr/>
          <a:lstStyle/>
          <a:p>
            <a:r>
              <a:rPr lang="en-US" altLang="zh-TW" smtClean="0"/>
              <a:t>tf.keras.applications.inception_v3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1179294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https://www.tensorflow.org/api_docs/python/tf/keras/applications/inception_v3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975" y="1658268"/>
            <a:ext cx="7134401" cy="46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6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2474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https://www.tensorflow.org/api_docs/python/tf/keras/applications/inception_v3/decode_predictions</a:t>
            </a:r>
            <a:endParaRPr lang="zh-TW" altLang="en-US" sz="24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117601"/>
            <a:ext cx="7244007" cy="547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3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直接使用使用別人的</a:t>
            </a:r>
            <a:r>
              <a:rPr lang="zh-TW" altLang="en-US" dirty="0" smtClean="0"/>
              <a:t>模型進行</a:t>
            </a:r>
            <a:r>
              <a:rPr lang="zh-TW" altLang="en-US" dirty="0"/>
              <a:t>你的專案之分類</a:t>
            </a:r>
            <a:r>
              <a:rPr lang="zh-TW" altLang="en-US" dirty="0" smtClean="0"/>
              <a:t>預測</a:t>
            </a:r>
            <a:r>
              <a:rPr lang="en-US" altLang="zh-TW" dirty="0" smtClean="0"/>
              <a:t>-----</a:t>
            </a:r>
            <a:r>
              <a:rPr lang="zh-TW" altLang="en-US" dirty="0" smtClean="0"/>
              <a:t>會發生什麼事</a:t>
            </a:r>
            <a:r>
              <a:rPr lang="en-US" altLang="zh-TW" dirty="0" smtClean="0"/>
              <a:t>??</a:t>
            </a:r>
          </a:p>
          <a:p>
            <a:r>
              <a:rPr lang="en-US" altLang="zh-TW" dirty="0" smtClean="0"/>
              <a:t>Transfer Learning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45298" y="5256014"/>
            <a:ext cx="3328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上傳</a:t>
            </a:r>
            <a:r>
              <a:rPr lang="en-US" altLang="zh-TW" dirty="0" err="1" smtClean="0"/>
              <a:t>ipynb</a:t>
            </a:r>
            <a:r>
              <a:rPr lang="zh-TW" altLang="en-US" dirty="0" smtClean="0"/>
              <a:t>到</a:t>
            </a:r>
            <a:r>
              <a:rPr lang="en-US" altLang="zh-TW" dirty="0" smtClean="0"/>
              <a:t>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 </a:t>
            </a:r>
            <a:r>
              <a:rPr lang="zh-TW" altLang="en-US" dirty="0" smtClean="0"/>
              <a:t>並執行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0530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tf.keras.applications.inception_v3.preprocess_input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8650" y="2012142"/>
            <a:ext cx="75488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https://www.tensorflow.org/api_docs/python/tf/keras/applications/inception_v3/preprocess_input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628650" y="1673588"/>
            <a:ext cx="66662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/>
              <a:t>Preprocesses a tensor or </a:t>
            </a:r>
            <a:r>
              <a:rPr lang="en-US" altLang="zh-TW" sz="1600" dirty="0" err="1"/>
              <a:t>Numpy</a:t>
            </a:r>
            <a:r>
              <a:rPr lang="en-US" altLang="zh-TW" sz="1600" dirty="0"/>
              <a:t> array encoding a batch of images.</a:t>
            </a:r>
            <a:endParaRPr lang="zh-TW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28650" y="2397274"/>
            <a:ext cx="576072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tf.keras.applications.inception_v3.preprocess_input(</a:t>
            </a:r>
          </a:p>
          <a:p>
            <a:r>
              <a:rPr lang="en-US" altLang="zh-TW" dirty="0"/>
              <a:t>    x, </a:t>
            </a:r>
            <a:r>
              <a:rPr lang="en-US" altLang="zh-TW" dirty="0" err="1"/>
              <a:t>data_format</a:t>
            </a:r>
            <a:r>
              <a:rPr lang="en-US" altLang="zh-TW" dirty="0"/>
              <a:t>=None</a:t>
            </a:r>
          </a:p>
          <a:p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08" y="3171226"/>
            <a:ext cx="6363411" cy="340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0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819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828836"/>
            <a:ext cx="62890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 smtClean="0"/>
              <a:t>img</a:t>
            </a:r>
            <a:r>
              <a:rPr lang="en-US" altLang="zh-TW" sz="3200" dirty="0" smtClean="0"/>
              <a:t> = </a:t>
            </a:r>
            <a:r>
              <a:rPr lang="en-US" altLang="zh-TW" sz="3200" dirty="0" err="1" smtClean="0"/>
              <a:t>preprocess_input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img</a:t>
            </a:r>
            <a:r>
              <a:rPr lang="en-US" altLang="zh-TW" sz="3200" dirty="0" smtClean="0"/>
              <a:t>)  # </a:t>
            </a:r>
            <a:r>
              <a:rPr lang="zh-TW" altLang="en-US" sz="3200" dirty="0" smtClean="0"/>
              <a:t>影像前處理</a:t>
            </a:r>
          </a:p>
          <a:p>
            <a:r>
              <a:rPr lang="en-US" altLang="zh-TW" sz="3200" dirty="0" err="1" smtClean="0"/>
              <a:t>preds</a:t>
            </a:r>
            <a:r>
              <a:rPr lang="en-US" altLang="zh-TW" sz="3200" dirty="0" smtClean="0"/>
              <a:t> = </a:t>
            </a:r>
            <a:r>
              <a:rPr lang="en-US" altLang="zh-TW" sz="3200" dirty="0" err="1" smtClean="0"/>
              <a:t>model.predict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img</a:t>
            </a:r>
            <a:r>
              <a:rPr lang="en-US" altLang="zh-TW" sz="3200" dirty="0" smtClean="0"/>
              <a:t>)  # </a:t>
            </a:r>
            <a:r>
              <a:rPr lang="zh-TW" altLang="en-US" sz="3200" dirty="0" smtClean="0"/>
              <a:t>預測圖片</a:t>
            </a:r>
          </a:p>
          <a:p>
            <a:r>
              <a:rPr lang="en-US" altLang="zh-TW" sz="3200" dirty="0" smtClean="0"/>
              <a:t>print("Predicted:", </a:t>
            </a:r>
            <a:r>
              <a:rPr lang="en-US" altLang="zh-TW" sz="3200" dirty="0" err="1" smtClean="0"/>
              <a:t>decode_predictions</a:t>
            </a:r>
            <a:r>
              <a:rPr lang="en-US" altLang="zh-TW" sz="3200" dirty="0" smtClean="0"/>
              <a:t>(</a:t>
            </a:r>
            <a:r>
              <a:rPr lang="en-US" altLang="zh-TW" sz="3200" dirty="0" err="1" smtClean="0"/>
              <a:t>preds</a:t>
            </a:r>
            <a:r>
              <a:rPr lang="en-US" altLang="zh-TW" sz="3200" dirty="0" smtClean="0"/>
              <a:t>, top=3)[0]) 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629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19734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from tensorflow.keras.applications.inception_v3 import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preprocess_input</a:t>
            </a:r>
            <a:endParaRPr lang="en-US" altLang="zh-TW" b="0" dirty="0" smtClean="0"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from tensorflow.keras.applications.inception_v3 import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decode_predictions</a:t>
            </a:r>
            <a:endParaRPr lang="en-US" altLang="zh-TW" b="0" dirty="0" smtClean="0"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effectLst/>
                <a:latin typeface="Courier New" panose="02070309020205020404" pitchFamily="49" charset="0"/>
              </a:rPr>
            </a:br>
            <a:r>
              <a:rPr lang="en-US" altLang="zh-TW" b="0" i="1" dirty="0" err="1" smtClean="0">
                <a:effectLst/>
                <a:latin typeface="Courier New" panose="02070309020205020404" pitchFamily="49" charset="0"/>
              </a:rPr>
              <a:t>def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read_img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i="1" dirty="0" err="1" smtClean="0">
                <a:effectLst/>
                <a:latin typeface="Courier New" panose="02070309020205020404" pitchFamily="49" charset="0"/>
              </a:rPr>
              <a:t>img_path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i="1" dirty="0" smtClean="0">
                <a:effectLst/>
                <a:latin typeface="Courier New" panose="02070309020205020404" pitchFamily="49" charset="0"/>
              </a:rPr>
              <a:t>resize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=(299,299)):</a:t>
            </a:r>
          </a:p>
          <a:p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img_string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tf.io.read_file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img_path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)  # </a:t>
            </a:r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讀取檔案</a:t>
            </a:r>
          </a:p>
          <a:p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img_decode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tf.image.decode_image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img_string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)  # </a:t>
            </a:r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將檔案以影像格式來解碼</a:t>
            </a:r>
          </a:p>
          <a:p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img_decode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tf.image.resize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img_decode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, resize)  # </a:t>
            </a:r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將影像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resize</a:t>
            </a:r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到網路輸入大小</a:t>
            </a:r>
          </a:p>
          <a:p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# </a:t>
            </a:r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將影像格式增加到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4</a:t>
            </a:r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維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(batch, height, width, channels)</a:t>
            </a:r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，模型預測要求格式</a:t>
            </a:r>
          </a:p>
          <a:p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img_decode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tf.expand_dims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img_decode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, axis=0)</a:t>
            </a:r>
          </a:p>
          <a:p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   return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img_decode</a:t>
            </a:r>
            <a:endParaRPr lang="en-US" altLang="zh-TW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82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0" y="255183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img_path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'mango-1327290.jpg'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img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read_img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img_path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  # 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透過剛創建的函式讀取影像</a:t>
            </a:r>
          </a:p>
          <a:p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plt.imshow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tf.cast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img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tf.uint8)[0])  # 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透過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顯示圖片需將影像轉為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Integers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69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tf.keras.applications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4720" y="2455595"/>
            <a:ext cx="6502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600" dirty="0" smtClean="0"/>
              <a:t>tf.keras.applications.InceptionV3(</a:t>
            </a:r>
          </a:p>
          <a:p>
            <a:r>
              <a:rPr lang="en-US" altLang="zh-TW" sz="3600" dirty="0" err="1" smtClean="0"/>
              <a:t>include_top</a:t>
            </a:r>
            <a:r>
              <a:rPr lang="en-US" altLang="zh-TW" sz="3600" dirty="0" smtClean="0"/>
              <a:t>=True, </a:t>
            </a:r>
          </a:p>
          <a:p>
            <a:r>
              <a:rPr lang="en-US" altLang="zh-TW" sz="3600" dirty="0" smtClean="0"/>
              <a:t>weights='</a:t>
            </a:r>
            <a:r>
              <a:rPr lang="en-US" altLang="zh-TW" sz="3600" dirty="0" err="1" smtClean="0"/>
              <a:t>imagenet</a:t>
            </a:r>
            <a:r>
              <a:rPr lang="en-US" altLang="zh-TW" sz="3600" dirty="0" smtClean="0"/>
              <a:t>')</a:t>
            </a:r>
            <a:endParaRPr lang="en-US" altLang="zh-TW" sz="3600" dirty="0"/>
          </a:p>
        </p:txBody>
      </p:sp>
    </p:spTree>
    <p:extLst>
      <p:ext uri="{BB962C8B-B14F-4D97-AF65-F5344CB8AC3E}">
        <p14:creationId xmlns:p14="http://schemas.microsoft.com/office/powerpoint/2010/main" val="3876337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2551430" cy="693736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ImageNet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最後一屆ImageNet大規模視覺識別大賽(ILSVRC2017) 順利落幕, 而WebVision圖像大賽會是下一個ImageNet大賽嗎? –  Dosudo矽谷工程師deep learning newslett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82" y="1058863"/>
            <a:ext cx="77330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/>
          <a:srcRect r="48374"/>
          <a:stretch/>
        </p:blipFill>
        <p:spPr>
          <a:xfrm>
            <a:off x="128435" y="4196080"/>
            <a:ext cx="1698601" cy="24282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08959" y="527329"/>
            <a:ext cx="3912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https://zh.wikipedia.org/wiki/ImageNet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595250" y="5555595"/>
            <a:ext cx="5603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Inception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V3 was trained using a dataset of 1,000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classes</a:t>
            </a:r>
          </a:p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有哪些物件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SEE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https://gist.github.com/yrevar/942d3a0ac09ec9e5eb3a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0868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ImageNet</a:t>
            </a:r>
            <a:r>
              <a:rPr lang="zh-TW" altLang="en-US" dirty="0"/>
              <a:t>專案是一個大型視覺資料庫，用於視覺目標辨識軟體研究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該</a:t>
            </a:r>
            <a:r>
              <a:rPr lang="zh-TW" altLang="en-US" dirty="0"/>
              <a:t>專案已手動注釋了</a:t>
            </a:r>
            <a:r>
              <a:rPr lang="en-US" altLang="zh-TW" dirty="0"/>
              <a:t>1400</a:t>
            </a:r>
            <a:r>
              <a:rPr lang="zh-TW" altLang="en-US" dirty="0"/>
              <a:t>多萬張</a:t>
            </a:r>
            <a:r>
              <a:rPr lang="zh-TW" altLang="en-US" dirty="0" smtClean="0"/>
              <a:t>圖像，</a:t>
            </a:r>
            <a:r>
              <a:rPr lang="zh-TW" altLang="en-US" dirty="0"/>
              <a:t>以指出圖片中的物件，並在至少</a:t>
            </a:r>
            <a:r>
              <a:rPr lang="en-US" altLang="zh-TW" dirty="0"/>
              <a:t>100</a:t>
            </a:r>
            <a:r>
              <a:rPr lang="zh-TW" altLang="en-US" dirty="0"/>
              <a:t>萬張圖像中提供了</a:t>
            </a:r>
            <a:r>
              <a:rPr lang="zh-TW" altLang="en-US" dirty="0" smtClean="0"/>
              <a:t>邊框。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ImageNet</a:t>
            </a:r>
            <a:r>
              <a:rPr lang="zh-TW" altLang="en-US" dirty="0"/>
              <a:t>包含</a:t>
            </a:r>
            <a:r>
              <a:rPr lang="en-US" altLang="zh-TW" dirty="0"/>
              <a:t>2</a:t>
            </a:r>
            <a:r>
              <a:rPr lang="zh-TW" altLang="en-US" dirty="0"/>
              <a:t>萬多個典型</a:t>
            </a:r>
            <a:r>
              <a:rPr lang="zh-TW" altLang="en-US" dirty="0" smtClean="0"/>
              <a:t>類別，</a:t>
            </a:r>
            <a:r>
              <a:rPr lang="zh-TW" altLang="en-US" dirty="0"/>
              <a:t>例如「氣球」或「草莓」，每一類包含數百張</a:t>
            </a:r>
            <a:r>
              <a:rPr lang="zh-TW" altLang="en-US" dirty="0" smtClean="0"/>
              <a:t>圖像。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 smtClean="0"/>
              <a:t>2010</a:t>
            </a:r>
            <a:r>
              <a:rPr lang="zh-TW" altLang="en-US" dirty="0"/>
              <a:t>年以來，</a:t>
            </a:r>
            <a:r>
              <a:rPr lang="en-US" altLang="zh-TW" dirty="0"/>
              <a:t>ImageNet</a:t>
            </a:r>
            <a:r>
              <a:rPr lang="zh-TW" altLang="en-US" dirty="0"/>
              <a:t>專案每年舉辦一次軟體競賽，即</a:t>
            </a:r>
            <a:r>
              <a:rPr lang="en-US" altLang="zh-TW" dirty="0"/>
              <a:t>ImageNet</a:t>
            </a:r>
            <a:r>
              <a:rPr lang="zh-TW" altLang="en-US" dirty="0"/>
              <a:t>大規模視覺辨識挑戰賽（</a:t>
            </a:r>
            <a:r>
              <a:rPr lang="en-US" altLang="zh-TW" dirty="0"/>
              <a:t>ILSVRC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dirty="0" smtClean="0"/>
              <a:t>挑戰</a:t>
            </a:r>
            <a:r>
              <a:rPr lang="zh-TW" altLang="en-US" dirty="0"/>
              <a:t>賽使用</a:t>
            </a:r>
            <a:r>
              <a:rPr lang="en-US" altLang="zh-TW" dirty="0"/>
              <a:t>1000</a:t>
            </a:r>
            <a:r>
              <a:rPr lang="zh-TW" altLang="en-US" dirty="0"/>
              <a:t>個「整理」後的非重疊類</a:t>
            </a:r>
            <a:r>
              <a:rPr lang="en-US" altLang="zh-TW" dirty="0"/>
              <a:t>[6]</a:t>
            </a:r>
            <a:r>
              <a:rPr lang="zh-TW" altLang="en-US" dirty="0"/>
              <a:t>，軟體程式比賽正確分類和檢測目標及場景。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628650" y="365127"/>
            <a:ext cx="2551430" cy="693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ImageNet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08959" y="527329"/>
            <a:ext cx="3912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https://zh.wikipedia.org/wiki/ImageNet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1488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568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Transfer Learning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89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dirty="0" smtClean="0"/>
              <a:t>直接</a:t>
            </a:r>
            <a:r>
              <a:rPr lang="zh-TW" altLang="en-US" sz="3200" dirty="0"/>
              <a:t>使用</a:t>
            </a:r>
            <a:r>
              <a:rPr lang="zh-TW" altLang="en-US" sz="3200" dirty="0" smtClean="0"/>
              <a:t>使用別人的模型</a:t>
            </a:r>
            <a:endParaRPr lang="en-US" altLang="zh-TW" sz="3200" dirty="0" smtClean="0"/>
          </a:p>
          <a:p>
            <a:pPr algn="ctr"/>
            <a:r>
              <a:rPr lang="zh-TW" altLang="en-US" sz="3200" dirty="0" smtClean="0"/>
              <a:t>進行</a:t>
            </a:r>
            <a:r>
              <a:rPr lang="zh-TW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你的專案之</a:t>
            </a:r>
            <a:r>
              <a:rPr lang="zh-TW" altLang="en-US" sz="3200" dirty="0" smtClean="0"/>
              <a:t>分類預測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2021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 smtClean="0"/>
              <a:t>Transfer Learning</a:t>
            </a:r>
          </a:p>
          <a:p>
            <a:pPr algn="ctr"/>
            <a:r>
              <a:rPr lang="en-US" altLang="zh-TW" sz="3200" dirty="0" smtClean="0"/>
              <a:t>DEMO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9028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方法</a:t>
            </a:r>
            <a:r>
              <a:rPr lang="en-US" altLang="zh-TW" dirty="0" smtClean="0"/>
              <a:t>1:</a:t>
            </a:r>
            <a:r>
              <a:rPr lang="zh-TW" altLang="en-US" dirty="0" smtClean="0"/>
              <a:t>先</a:t>
            </a:r>
            <a:r>
              <a:rPr lang="zh-TW" altLang="en-US" dirty="0"/>
              <a:t>萃取出資料的特徵</a:t>
            </a:r>
            <a:r>
              <a:rPr lang="zh-TW" altLang="en-US" dirty="0" smtClean="0"/>
              <a:t>，再</a:t>
            </a:r>
            <a:r>
              <a:rPr lang="zh-TW" altLang="en-US" dirty="0"/>
              <a:t>拿來訓練分類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en-US" altLang="zh-TW" dirty="0" smtClean="0"/>
              <a:t>2:</a:t>
            </a:r>
            <a:r>
              <a:rPr lang="zh-TW" altLang="en-US" dirty="0" smtClean="0"/>
              <a:t>將</a:t>
            </a:r>
            <a:r>
              <a:rPr lang="zh-TW" altLang="en-US" dirty="0"/>
              <a:t>經典</a:t>
            </a:r>
            <a:r>
              <a:rPr lang="en-US" altLang="zh-TW" dirty="0"/>
              <a:t>CNN </a:t>
            </a:r>
            <a:r>
              <a:rPr lang="zh-TW" altLang="en-US" dirty="0"/>
              <a:t>移植到新模型</a:t>
            </a:r>
            <a:r>
              <a:rPr lang="zh-TW" altLang="en-US" dirty="0" smtClean="0"/>
              <a:t>之中</a:t>
            </a:r>
            <a:endParaRPr lang="en-US" altLang="zh-TW" dirty="0" smtClean="0"/>
          </a:p>
          <a:p>
            <a:r>
              <a:rPr lang="zh-TW" altLang="en-US" dirty="0"/>
              <a:t>方法</a:t>
            </a:r>
            <a:r>
              <a:rPr lang="en-US" altLang="zh-TW" dirty="0"/>
              <a:t>2:</a:t>
            </a:r>
            <a:r>
              <a:rPr lang="zh-TW" altLang="en-US" dirty="0" smtClean="0"/>
              <a:t>微調</a:t>
            </a:r>
            <a:r>
              <a:rPr lang="en-US" altLang="zh-TW" dirty="0"/>
              <a:t>(</a:t>
            </a:r>
            <a:r>
              <a:rPr lang="en-US" altLang="zh-TW" dirty="0" smtClean="0"/>
              <a:t>Fine-Tuning)</a:t>
            </a:r>
            <a:r>
              <a:rPr lang="zh-TW" altLang="en-US" dirty="0" smtClean="0"/>
              <a:t>已預先訓練好的</a:t>
            </a:r>
            <a:r>
              <a:rPr lang="en-US" altLang="zh-TW" dirty="0"/>
              <a:t>CNN</a:t>
            </a:r>
            <a:r>
              <a:rPr lang="zh-TW" altLang="en-US" dirty="0"/>
              <a:t>網路</a:t>
            </a:r>
          </a:p>
          <a:p>
            <a:endParaRPr lang="zh-TW" altLang="en-US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06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9163" y="5564910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29162" y="2419928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29163" y="3223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29163" y="3985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9163" y="4775201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19926" y="1025236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</a:p>
        </p:txBody>
      </p:sp>
      <p:sp>
        <p:nvSpPr>
          <p:cNvPr id="8" name="矩形 7"/>
          <p:cNvSpPr/>
          <p:nvPr/>
        </p:nvSpPr>
        <p:spPr>
          <a:xfrm>
            <a:off x="2579253" y="6363856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600" y="2309091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611091" y="5564910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611090" y="2419928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11091" y="3223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11091" y="3985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11091" y="4775201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601854" y="1025236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</a:p>
        </p:txBody>
      </p:sp>
      <p:sp>
        <p:nvSpPr>
          <p:cNvPr id="16" name="矩形 15"/>
          <p:cNvSpPr/>
          <p:nvPr/>
        </p:nvSpPr>
        <p:spPr>
          <a:xfrm>
            <a:off x="5761181" y="6363856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15528" y="2309091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633924" y="2429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凍結權重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33924" y="134164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重新訓練</a:t>
            </a:r>
            <a:endParaRPr lang="en-US" altLang="zh-TW" dirty="0" smtClean="0"/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器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5673" y="388112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方法</a:t>
            </a:r>
            <a:r>
              <a:rPr lang="en-US" altLang="zh-TW" dirty="0"/>
              <a:t>2 </a:t>
            </a:r>
            <a:r>
              <a:rPr lang="zh-TW" altLang="en-US" dirty="0"/>
              <a:t>：將經典</a:t>
            </a:r>
            <a:r>
              <a:rPr lang="en-US" altLang="zh-TW" dirty="0"/>
              <a:t>CNN </a:t>
            </a:r>
            <a:r>
              <a:rPr lang="zh-TW" altLang="en-US" dirty="0"/>
              <a:t>移植到新模型之中</a:t>
            </a:r>
          </a:p>
        </p:txBody>
      </p:sp>
    </p:spTree>
    <p:extLst>
      <p:ext uri="{BB962C8B-B14F-4D97-AF65-F5344CB8AC3E}">
        <p14:creationId xmlns:p14="http://schemas.microsoft.com/office/powerpoint/2010/main" val="101364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0036" y="568972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30035" y="2544740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0036" y="3348304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0036" y="4110304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0036" y="490001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20799" y="1150048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</a:p>
        </p:txBody>
      </p:sp>
      <p:sp>
        <p:nvSpPr>
          <p:cNvPr id="8" name="矩形 7"/>
          <p:cNvSpPr/>
          <p:nvPr/>
        </p:nvSpPr>
        <p:spPr>
          <a:xfrm>
            <a:off x="1480126" y="6488668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4473" y="2433903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11964" y="568972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11963" y="2544740"/>
            <a:ext cx="1634837" cy="637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11964" y="3348304"/>
            <a:ext cx="1634837" cy="637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11964" y="4110304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11964" y="490001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02727" y="1150048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</a:p>
        </p:txBody>
      </p:sp>
      <p:sp>
        <p:nvSpPr>
          <p:cNvPr id="16" name="矩形 15"/>
          <p:cNvSpPr/>
          <p:nvPr/>
        </p:nvSpPr>
        <p:spPr>
          <a:xfrm>
            <a:off x="4662054" y="6488668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16401" y="4110304"/>
            <a:ext cx="2225961" cy="237836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534797" y="25539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微調權重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4797" y="146645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重新訓練</a:t>
            </a:r>
            <a:endParaRPr lang="en-US" altLang="zh-TW" dirty="0" smtClean="0"/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器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42362" y="292330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高階特徵</a:t>
            </a:r>
          </a:p>
        </p:txBody>
      </p:sp>
      <p:sp>
        <p:nvSpPr>
          <p:cNvPr id="22" name="矩形 21"/>
          <p:cNvSpPr/>
          <p:nvPr/>
        </p:nvSpPr>
        <p:spPr>
          <a:xfrm>
            <a:off x="6534797" y="53666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低階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</a:t>
            </a:r>
          </a:p>
        </p:txBody>
      </p:sp>
      <p:sp>
        <p:nvSpPr>
          <p:cNvPr id="23" name="矩形 22"/>
          <p:cNvSpPr/>
          <p:nvPr/>
        </p:nvSpPr>
        <p:spPr>
          <a:xfrm>
            <a:off x="4216401" y="2433903"/>
            <a:ext cx="2225961" cy="1662548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534797" y="49049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凍結權重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26" y="-202771"/>
            <a:ext cx="5257103" cy="128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4495" y="4070509"/>
            <a:ext cx="1771650" cy="17716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484495" y="5916414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Google</a:t>
            </a:r>
            <a:r>
              <a:rPr lang="zh-TW" altLang="en-US" dirty="0" smtClean="0"/>
              <a:t>雲端硬碟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47" y="1690689"/>
            <a:ext cx="3432345" cy="213378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070" y="1947446"/>
            <a:ext cx="3249914" cy="1730474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H="1" flipV="1">
            <a:off x="4216400" y="3718560"/>
            <a:ext cx="1412240" cy="10769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0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044" y="1027907"/>
            <a:ext cx="5986791" cy="2060627"/>
          </a:xfrm>
          <a:prstGeom prst="rect">
            <a:avLst/>
          </a:prstGeom>
        </p:spPr>
      </p:pic>
      <p:pic>
        <p:nvPicPr>
          <p:cNvPr id="9" name="內容版面配置區 3"/>
          <p:cNvPicPr>
            <a:picLocks noChangeAspect="1"/>
          </p:cNvPicPr>
          <p:nvPr/>
        </p:nvPicPr>
        <p:blipFill rotWithShape="1">
          <a:blip r:embed="rId3"/>
          <a:srcRect t="8012" b="29646"/>
          <a:stretch/>
        </p:blipFill>
        <p:spPr>
          <a:xfrm>
            <a:off x="1348800" y="3515359"/>
            <a:ext cx="6054035" cy="27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22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6000" y="5556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400" dirty="0" smtClean="0"/>
              <a:t>import </a:t>
            </a:r>
            <a:r>
              <a:rPr lang="en-US" altLang="zh-TW" sz="2400" dirty="0" err="1" smtClean="0"/>
              <a:t>os</a:t>
            </a:r>
            <a:r>
              <a:rPr lang="en-US" altLang="zh-TW" sz="2400" dirty="0" smtClean="0"/>
              <a:t> </a:t>
            </a:r>
          </a:p>
          <a:p>
            <a:r>
              <a:rPr lang="en-US" altLang="zh-TW" sz="2400" dirty="0" err="1" smtClean="0"/>
              <a:t>os.chdir</a:t>
            </a:r>
            <a:r>
              <a:rPr lang="en-US" altLang="zh-TW" sz="2400" dirty="0" smtClean="0"/>
              <a:t>('/content/drive/My Drive')</a:t>
            </a:r>
            <a:endParaRPr lang="zh-TW" alt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1654233"/>
            <a:ext cx="7366055" cy="447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7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Transfer Learning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</a:t>
            </a:r>
            <a:r>
              <a:rPr lang="en-US" altLang="zh-TW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  <a:p>
            <a:pPr algn="ctr"/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 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1:</a:t>
            </a:r>
          </a:p>
          <a:p>
            <a:pPr algn="ctr"/>
            <a:r>
              <a:rPr lang="zh-TW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先萃取出資料的特徵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TW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再</a:t>
            </a:r>
            <a:r>
              <a:rPr lang="zh-TW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拿來訓練分類器</a:t>
            </a:r>
          </a:p>
          <a:p>
            <a:pPr algn="ctr"/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67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Transfer Learning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</a:t>
            </a:r>
            <a:r>
              <a:rPr lang="en-US" altLang="zh-TW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pPr algn="ctr"/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2:</a:t>
            </a:r>
          </a:p>
          <a:p>
            <a:pPr algn="ctr"/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</a:t>
            </a:r>
            <a:r>
              <a:rPr lang="zh-TW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經典</a:t>
            </a:r>
            <a:r>
              <a:rPr lang="en-US" altLang="zh-TW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 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移植</a:t>
            </a:r>
            <a:endParaRPr lang="en-US" altLang="zh-TW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到</a:t>
            </a:r>
            <a:r>
              <a:rPr lang="zh-TW" alt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新模型</a:t>
            </a:r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之中</a:t>
            </a:r>
            <a:endParaRPr lang="en-US" altLang="zh-TW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097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29163" y="5564910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29162" y="2419928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429163" y="3223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429163" y="3985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9163" y="4775201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19926" y="1025236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</a:p>
        </p:txBody>
      </p:sp>
      <p:sp>
        <p:nvSpPr>
          <p:cNvPr id="8" name="矩形 7"/>
          <p:cNvSpPr/>
          <p:nvPr/>
        </p:nvSpPr>
        <p:spPr>
          <a:xfrm>
            <a:off x="2579253" y="6363856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600" y="2309091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611091" y="5564910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611090" y="2419928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11091" y="3223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611091" y="398549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611091" y="4775201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601854" y="1025236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</a:p>
        </p:txBody>
      </p:sp>
      <p:sp>
        <p:nvSpPr>
          <p:cNvPr id="16" name="矩形 15"/>
          <p:cNvSpPr/>
          <p:nvPr/>
        </p:nvSpPr>
        <p:spPr>
          <a:xfrm>
            <a:off x="5761181" y="6363856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15528" y="2309091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7633924" y="2429165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凍結權重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633924" y="1341643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重新訓練</a:t>
            </a:r>
            <a:endParaRPr lang="en-US" altLang="zh-TW" dirty="0" smtClean="0"/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器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5673" y="388112"/>
            <a:ext cx="4060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方法</a:t>
            </a:r>
            <a:r>
              <a:rPr lang="en-US" altLang="zh-TW" dirty="0"/>
              <a:t>2 </a:t>
            </a:r>
            <a:r>
              <a:rPr lang="zh-TW" altLang="en-US" dirty="0"/>
              <a:t>：將經典</a:t>
            </a:r>
            <a:r>
              <a:rPr lang="en-US" altLang="zh-TW" dirty="0"/>
              <a:t>CNN </a:t>
            </a:r>
            <a:r>
              <a:rPr lang="zh-TW" altLang="en-US" dirty="0"/>
              <a:t>移植到新模型之中</a:t>
            </a:r>
          </a:p>
        </p:txBody>
      </p:sp>
    </p:spTree>
    <p:extLst>
      <p:ext uri="{BB962C8B-B14F-4D97-AF65-F5344CB8AC3E}">
        <p14:creationId xmlns:p14="http://schemas.microsoft.com/office/powerpoint/2010/main" val="7599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使用別人的模型進行分類預測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416560" y="2461459"/>
            <a:ext cx="83616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numpy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np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matplotlib.pyplot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import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tensorflow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as 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 = tf.keras.applications.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InceptionV3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include_top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=True, weights='</a:t>
            </a: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imagenet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')</a:t>
            </a:r>
          </a:p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/>
            </a:r>
            <a:b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</a:br>
            <a:r>
              <a:rPr lang="en-US" altLang="zh-TW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model.summary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()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364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00180" y="0"/>
            <a:ext cx="775392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# ---- </a:t>
            </a:r>
            <a:r>
              <a:rPr lang="zh-TW" altLang="en-US" dirty="0"/>
              <a:t>建立並訓練密集層分類器 </a:t>
            </a:r>
            <a:r>
              <a:rPr lang="en-US" altLang="zh-TW" dirty="0"/>
              <a:t>---- #</a:t>
            </a:r>
          </a:p>
          <a:p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tensorflow.keras.models</a:t>
            </a:r>
            <a:r>
              <a:rPr lang="en-US" altLang="zh-TW" dirty="0"/>
              <a:t> import Sequential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tensorflow.keras.layers</a:t>
            </a:r>
            <a:r>
              <a:rPr lang="en-US" altLang="zh-TW" dirty="0"/>
              <a:t> import Dense, Dropout, Flatten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tensorflow.keras.optimizers</a:t>
            </a:r>
            <a:r>
              <a:rPr lang="en-US" altLang="zh-TW" dirty="0"/>
              <a:t> import </a:t>
            </a:r>
            <a:r>
              <a:rPr lang="en-US" altLang="zh-TW" dirty="0" err="1"/>
              <a:t>RMSprop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tensorflow.keras.applications</a:t>
            </a:r>
            <a:r>
              <a:rPr lang="en-US" altLang="zh-TW" dirty="0"/>
              <a:t> import 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</a:t>
            </a:r>
          </a:p>
          <a:p>
            <a:endParaRPr lang="en-US" altLang="zh-TW" dirty="0"/>
          </a:p>
          <a:p>
            <a:r>
              <a:rPr lang="en-US" altLang="zh-TW" dirty="0"/>
              <a:t>vgg16 = VGG16(</a:t>
            </a:r>
            <a:r>
              <a:rPr lang="en-US" altLang="zh-TW" dirty="0" err="1"/>
              <a:t>include_top</a:t>
            </a:r>
            <a:r>
              <a:rPr lang="en-US" altLang="zh-TW" dirty="0"/>
              <a:t>=False,</a:t>
            </a:r>
          </a:p>
          <a:p>
            <a:r>
              <a:rPr lang="en-US" altLang="zh-TW" dirty="0"/>
              <a:t>              weights='</a:t>
            </a:r>
            <a:r>
              <a:rPr lang="en-US" altLang="zh-TW" dirty="0" err="1"/>
              <a:t>imagenet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</a:t>
            </a:r>
            <a:r>
              <a:rPr lang="en-US" altLang="zh-TW" dirty="0" err="1"/>
              <a:t>input_shape</a:t>
            </a:r>
            <a:r>
              <a:rPr lang="en-US" altLang="zh-TW" dirty="0"/>
              <a:t>=(150,150,3))</a:t>
            </a:r>
          </a:p>
          <a:p>
            <a:endParaRPr lang="en-US" altLang="zh-TW" dirty="0"/>
          </a:p>
          <a:p>
            <a:r>
              <a:rPr lang="en-US" altLang="zh-TW" dirty="0"/>
              <a:t>model = Sequential()</a:t>
            </a:r>
          </a:p>
          <a:p>
            <a:r>
              <a:rPr lang="en-US" altLang="zh-TW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model.add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(vgg16)    #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將 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 </a:t>
            </a:r>
            <a:r>
              <a:rPr lang="zh-TW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做為一層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(Flatten())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(Dense(512, activation='</a:t>
            </a:r>
            <a:r>
              <a:rPr lang="en-US" altLang="zh-TW" dirty="0" err="1"/>
              <a:t>relu</a:t>
            </a:r>
            <a:r>
              <a:rPr lang="en-US" altLang="zh-TW" dirty="0"/>
              <a:t>', </a:t>
            </a:r>
            <a:r>
              <a:rPr lang="en-US" altLang="zh-TW" dirty="0" err="1"/>
              <a:t>input_dim</a:t>
            </a:r>
            <a:r>
              <a:rPr lang="en-US" altLang="zh-TW" dirty="0"/>
              <a:t>=4 * 4 * 512))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(Dropout(0.5))  # </a:t>
            </a:r>
            <a:r>
              <a:rPr lang="zh-TW" altLang="en-US" dirty="0"/>
              <a:t>丟棄法</a:t>
            </a:r>
          </a:p>
          <a:p>
            <a:r>
              <a:rPr lang="en-US" altLang="zh-TW" dirty="0" err="1"/>
              <a:t>model.add</a:t>
            </a:r>
            <a:r>
              <a:rPr lang="en-US" altLang="zh-TW" dirty="0"/>
              <a:t>(Dense(1, activation='sigmoid'))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vgg16.trainable = False     #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凍結權重</a:t>
            </a:r>
          </a:p>
          <a:p>
            <a:r>
              <a:rPr lang="en-US" altLang="zh-TW" dirty="0" err="1"/>
              <a:t>model.summary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0180" y="5632311"/>
            <a:ext cx="7366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model.compile</a:t>
            </a:r>
            <a:r>
              <a:rPr lang="en-US" altLang="zh-TW" dirty="0"/>
              <a:t>(optimizer=</a:t>
            </a:r>
            <a:r>
              <a:rPr lang="en-US" altLang="zh-TW" dirty="0" err="1"/>
              <a:t>RMSprop</a:t>
            </a:r>
            <a:r>
              <a:rPr lang="en-US" altLang="zh-TW" dirty="0"/>
              <a:t>(</a:t>
            </a:r>
            <a:r>
              <a:rPr lang="en-US" altLang="zh-TW" dirty="0" err="1"/>
              <a:t>lr</a:t>
            </a:r>
            <a:r>
              <a:rPr lang="en-US" altLang="zh-TW" dirty="0"/>
              <a:t>=2e-5),   # </a:t>
            </a:r>
            <a:r>
              <a:rPr lang="zh-TW" altLang="en-US" dirty="0"/>
              <a:t>學習速率降低一點</a:t>
            </a:r>
          </a:p>
          <a:p>
            <a:r>
              <a:rPr lang="zh-TW" altLang="en-US" dirty="0"/>
              <a:t>              </a:t>
            </a:r>
            <a:r>
              <a:rPr lang="en-US" altLang="zh-TW" dirty="0"/>
              <a:t>loss='</a:t>
            </a:r>
            <a:r>
              <a:rPr lang="en-US" altLang="zh-TW" dirty="0" err="1"/>
              <a:t>binary_crossentropy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metrics=['</a:t>
            </a:r>
            <a:r>
              <a:rPr lang="en-US" altLang="zh-TW" dirty="0" err="1"/>
              <a:t>acc</a:t>
            </a:r>
            <a:r>
              <a:rPr lang="en-US" altLang="zh-TW" dirty="0"/>
              <a:t>'])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71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1091" y="528935"/>
            <a:ext cx="65993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用</a:t>
            </a:r>
            <a:r>
              <a:rPr lang="en-US" altLang="zh-TW" sz="2800" dirty="0" err="1" smtClean="0"/>
              <a:t>ImageDataGenerator</a:t>
            </a:r>
            <a:r>
              <a:rPr lang="en-US" altLang="zh-TW" sz="2800" dirty="0" smtClean="0"/>
              <a:t> </a:t>
            </a:r>
            <a:r>
              <a:rPr lang="zh-TW" altLang="en-US" sz="2800" dirty="0"/>
              <a:t>來讀取資料，並使用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資料擴增法</a:t>
            </a:r>
            <a:r>
              <a:rPr lang="zh-TW" altLang="en-US" sz="2800" dirty="0"/>
              <a:t>進行</a:t>
            </a:r>
            <a:r>
              <a:rPr lang="en-US" altLang="zh-TW" sz="2800" dirty="0" smtClean="0"/>
              <a:t>100</a:t>
            </a:r>
            <a:r>
              <a:rPr lang="zh-TW" altLang="en-US" sz="2800" dirty="0" smtClean="0"/>
              <a:t>個</a:t>
            </a:r>
            <a:r>
              <a:rPr lang="zh-TW" altLang="en-US" sz="2800" dirty="0"/>
              <a:t>週期的訓練</a:t>
            </a:r>
          </a:p>
        </p:txBody>
      </p:sp>
      <p:sp>
        <p:nvSpPr>
          <p:cNvPr id="3" name="矩形 2"/>
          <p:cNvSpPr/>
          <p:nvPr/>
        </p:nvSpPr>
        <p:spPr>
          <a:xfrm>
            <a:off x="355600" y="1647823"/>
            <a:ext cx="84004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from </a:t>
            </a:r>
            <a:r>
              <a:rPr lang="en-US" altLang="zh-TW" dirty="0" err="1"/>
              <a:t>tensorflow.keras.preprocessing.image</a:t>
            </a:r>
            <a:r>
              <a:rPr lang="en-US" altLang="zh-TW" dirty="0"/>
              <a:t> import </a:t>
            </a:r>
            <a:r>
              <a:rPr lang="en-US" altLang="zh-TW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ImageDataGenerator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TW" dirty="0"/>
          </a:p>
          <a:p>
            <a:r>
              <a:rPr lang="en-US" altLang="zh-TW" dirty="0" err="1" smtClean="0"/>
              <a:t>gobj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/>
              <a:t>ImageDataGenerator</a:t>
            </a:r>
            <a:r>
              <a:rPr lang="en-US" altLang="zh-TW" dirty="0"/>
              <a:t>(rescale=1./255, </a:t>
            </a:r>
            <a:r>
              <a:rPr lang="en-US" altLang="zh-TW" dirty="0" err="1"/>
              <a:t>validation_split</a:t>
            </a:r>
            <a:r>
              <a:rPr lang="en-US" altLang="zh-TW" dirty="0"/>
              <a:t>=0.75,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rotation_range</a:t>
            </a:r>
            <a:r>
              <a:rPr lang="en-US" altLang="zh-TW" dirty="0"/>
              <a:t>=40,      #←</a:t>
            </a:r>
            <a:r>
              <a:rPr lang="zh-TW" altLang="en-US" dirty="0"/>
              <a:t>隨機旋轉 </a:t>
            </a:r>
            <a:r>
              <a:rPr lang="en-US" altLang="zh-TW" dirty="0"/>
              <a:t>-40~40 </a:t>
            </a:r>
            <a:r>
              <a:rPr lang="zh-TW" altLang="en-US" dirty="0"/>
              <a:t>度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width_shift_range</a:t>
            </a:r>
            <a:r>
              <a:rPr lang="en-US" altLang="zh-TW" dirty="0"/>
              <a:t>=0.2,  #←</a:t>
            </a:r>
            <a:r>
              <a:rPr lang="zh-TW" altLang="en-US" dirty="0"/>
              <a:t>隨機向左或右平移 </a:t>
            </a:r>
            <a:r>
              <a:rPr lang="en-US" altLang="zh-TW" dirty="0"/>
              <a:t>20% </a:t>
            </a:r>
            <a:r>
              <a:rPr lang="zh-TW" altLang="en-US" dirty="0"/>
              <a:t>寬度以內的像素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height_shift_range</a:t>
            </a:r>
            <a:r>
              <a:rPr lang="en-US" altLang="zh-TW" dirty="0"/>
              <a:t>=0.2, #←</a:t>
            </a:r>
            <a:r>
              <a:rPr lang="zh-TW" altLang="en-US" dirty="0"/>
              <a:t>隨機向上或下平移 </a:t>
            </a:r>
            <a:r>
              <a:rPr lang="en-US" altLang="zh-TW" dirty="0"/>
              <a:t>20% </a:t>
            </a:r>
            <a:r>
              <a:rPr lang="zh-TW" altLang="en-US" dirty="0"/>
              <a:t>高度以內的像素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shear_range</a:t>
            </a:r>
            <a:r>
              <a:rPr lang="en-US" altLang="zh-TW" dirty="0"/>
              <a:t>=10,         #←</a:t>
            </a:r>
            <a:r>
              <a:rPr lang="zh-TW" altLang="en-US" dirty="0"/>
              <a:t>隨機順時針傾斜影像 </a:t>
            </a:r>
            <a:r>
              <a:rPr lang="en-US" altLang="zh-TW" dirty="0"/>
              <a:t>0~10 </a:t>
            </a:r>
            <a:r>
              <a:rPr lang="zh-TW" altLang="en-US" dirty="0"/>
              <a:t>度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zoom_range</a:t>
            </a:r>
            <a:r>
              <a:rPr lang="en-US" altLang="zh-TW" dirty="0"/>
              <a:t>=0.2,         #←</a:t>
            </a:r>
            <a:r>
              <a:rPr lang="zh-TW" altLang="en-US" dirty="0"/>
              <a:t>隨機水平或垂直縮放影像 </a:t>
            </a:r>
            <a:r>
              <a:rPr lang="en-US" altLang="zh-TW" dirty="0"/>
              <a:t>20% (80%~120%)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horizontal_flip</a:t>
            </a:r>
            <a:r>
              <a:rPr lang="en-US" altLang="zh-TW" dirty="0"/>
              <a:t>=True)   #←</a:t>
            </a:r>
            <a:r>
              <a:rPr lang="zh-TW" altLang="en-US" dirty="0"/>
              <a:t>隨機水平翻轉影像</a:t>
            </a:r>
          </a:p>
          <a:p>
            <a:endParaRPr lang="zh-TW" altLang="en-US" dirty="0"/>
          </a:p>
          <a:p>
            <a:r>
              <a:rPr lang="en-US" altLang="zh-TW" dirty="0" err="1"/>
              <a:t>trn_gen</a:t>
            </a:r>
            <a:r>
              <a:rPr lang="en-US" altLang="zh-TW" dirty="0"/>
              <a:t> = </a:t>
            </a:r>
            <a:r>
              <a:rPr lang="en-US" altLang="zh-TW" dirty="0" err="1"/>
              <a:t>gobj.flow_from_directory</a:t>
            </a:r>
            <a:r>
              <a:rPr lang="en-US" altLang="zh-TW" dirty="0"/>
              <a:t>( #←</a:t>
            </a:r>
            <a:r>
              <a:rPr lang="zh-TW" altLang="en-US" dirty="0"/>
              <a:t>建立生成訓練資料的走訪器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'</a:t>
            </a:r>
            <a:r>
              <a:rPr lang="en-US" altLang="zh-TW" dirty="0" err="1"/>
              <a:t>cat_dog</a:t>
            </a:r>
            <a:r>
              <a:rPr lang="en-US" altLang="zh-TW" dirty="0"/>
              <a:t>/train',         #←</a:t>
            </a:r>
            <a:r>
              <a:rPr lang="zh-TW" altLang="en-US" dirty="0"/>
              <a:t>指定目標資料夾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target_size</a:t>
            </a:r>
            <a:r>
              <a:rPr lang="en-US" altLang="zh-TW" dirty="0"/>
              <a:t>=(150, 150),  #←</a:t>
            </a:r>
            <a:r>
              <a:rPr lang="zh-TW" altLang="en-US" dirty="0"/>
              <a:t>調整所有影像大小成 </a:t>
            </a:r>
            <a:r>
              <a:rPr lang="en-US" altLang="zh-TW" dirty="0"/>
              <a:t>150x150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batch_size</a:t>
            </a:r>
            <a:r>
              <a:rPr lang="en-US" altLang="zh-TW" dirty="0"/>
              <a:t>=50,        #←</a:t>
            </a:r>
            <a:r>
              <a:rPr lang="zh-TW" altLang="en-US" dirty="0"/>
              <a:t>每批次要生成多少筆資料</a:t>
            </a:r>
          </a:p>
          <a:p>
            <a:r>
              <a:rPr lang="zh-TW" altLang="en-US" dirty="0"/>
              <a:t>    </a:t>
            </a:r>
            <a:r>
              <a:rPr lang="en-US" altLang="zh-TW" dirty="0" err="1"/>
              <a:t>class_mode</a:t>
            </a:r>
            <a:r>
              <a:rPr lang="en-US" altLang="zh-TW" dirty="0"/>
              <a:t>='binary',     #←</a:t>
            </a:r>
            <a:r>
              <a:rPr lang="zh-TW" altLang="en-US" dirty="0"/>
              <a:t>指定分類方式</a:t>
            </a:r>
            <a:r>
              <a:rPr lang="en-US" altLang="zh-TW" dirty="0"/>
              <a:t>, </a:t>
            </a:r>
            <a:r>
              <a:rPr lang="zh-TW" altLang="en-US" dirty="0"/>
              <a:t>這裡是設為二元分類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subset='training')       #←</a:t>
            </a:r>
            <a:r>
              <a:rPr lang="zh-TW" altLang="en-US" dirty="0"/>
              <a:t>只生成前 </a:t>
            </a:r>
            <a:r>
              <a:rPr lang="en-US" altLang="zh-TW" dirty="0"/>
              <a:t>75% </a:t>
            </a:r>
            <a:r>
              <a:rPr lang="zh-TW" altLang="en-US" dirty="0"/>
              <a:t>的訓練資料</a:t>
            </a:r>
          </a:p>
        </p:txBody>
      </p:sp>
      <p:sp>
        <p:nvSpPr>
          <p:cNvPr id="4" name="矩形 3"/>
          <p:cNvSpPr/>
          <p:nvPr/>
        </p:nvSpPr>
        <p:spPr>
          <a:xfrm>
            <a:off x="5261168" y="1380767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使用資料擴增法生成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訓練資料</a:t>
            </a:r>
          </a:p>
        </p:txBody>
      </p:sp>
    </p:spTree>
    <p:extLst>
      <p:ext uri="{BB962C8B-B14F-4D97-AF65-F5344CB8AC3E}">
        <p14:creationId xmlns:p14="http://schemas.microsoft.com/office/powerpoint/2010/main" val="296149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9309" y="1554770"/>
            <a:ext cx="892232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gobj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ImageDataGenerator</a:t>
            </a:r>
            <a:r>
              <a:rPr lang="en-US" altLang="zh-TW" sz="2400" dirty="0"/>
              <a:t>(rescale=1./</a:t>
            </a:r>
            <a:r>
              <a:rPr lang="en-US" altLang="zh-TW" sz="2400" dirty="0" smtClean="0"/>
              <a:t>255)</a:t>
            </a:r>
          </a:p>
          <a:p>
            <a:endParaRPr lang="zh-TW" altLang="en-US" sz="2400" dirty="0"/>
          </a:p>
          <a:p>
            <a:r>
              <a:rPr lang="en-US" altLang="zh-TW" sz="2400" dirty="0" err="1"/>
              <a:t>val_gen</a:t>
            </a:r>
            <a:r>
              <a:rPr lang="en-US" altLang="zh-TW" sz="2400" dirty="0"/>
              <a:t> = </a:t>
            </a:r>
            <a:r>
              <a:rPr lang="en-US" altLang="zh-TW" sz="2400" dirty="0" err="1"/>
              <a:t>gobj.flow_from_directory</a:t>
            </a:r>
            <a:r>
              <a:rPr lang="en-US" altLang="zh-TW" sz="2400" dirty="0"/>
              <a:t>( #←</a:t>
            </a:r>
            <a:r>
              <a:rPr lang="zh-TW" altLang="en-US" sz="2400" dirty="0"/>
              <a:t>建立生成驗證資料的走訪器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/>
              <a:t>'</a:t>
            </a:r>
            <a:r>
              <a:rPr lang="en-US" altLang="zh-TW" sz="2400" dirty="0" err="1"/>
              <a:t>cat_dog</a:t>
            </a:r>
            <a:r>
              <a:rPr lang="en-US" altLang="zh-TW" sz="2400" dirty="0"/>
              <a:t>/test',          #←</a:t>
            </a:r>
            <a:r>
              <a:rPr lang="zh-TW" altLang="en-US" sz="2400" dirty="0"/>
              <a:t>指定要讀取測試資料夾</a:t>
            </a:r>
          </a:p>
          <a:p>
            <a:r>
              <a:rPr lang="zh-TW" altLang="en-US" sz="2400" dirty="0"/>
              <a:t>    </a:t>
            </a:r>
            <a:r>
              <a:rPr lang="en-US" altLang="zh-TW" sz="2400" dirty="0" err="1"/>
              <a:t>target_size</a:t>
            </a:r>
            <a:r>
              <a:rPr lang="en-US" altLang="zh-TW" sz="2400" dirty="0"/>
              <a:t>=(150, 150),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batch_size</a:t>
            </a:r>
            <a:r>
              <a:rPr lang="en-US" altLang="zh-TW" sz="2400" dirty="0"/>
              <a:t>=50,</a:t>
            </a:r>
          </a:p>
          <a:p>
            <a:r>
              <a:rPr lang="en-US" altLang="zh-TW" sz="2400" dirty="0"/>
              <a:t>    </a:t>
            </a:r>
            <a:r>
              <a:rPr lang="en-US" altLang="zh-TW" sz="2400" dirty="0" err="1"/>
              <a:t>class_mode</a:t>
            </a:r>
            <a:r>
              <a:rPr lang="en-US" altLang="zh-TW" sz="2400" dirty="0"/>
              <a:t>='binary')</a:t>
            </a:r>
          </a:p>
          <a:p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294816" y="672872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驗證</a:t>
            </a:r>
            <a:r>
              <a:rPr lang="zh-TW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資料</a:t>
            </a:r>
            <a:r>
              <a:rPr lang="zh-TW" altLang="en-US" sz="2800" dirty="0"/>
              <a:t>不使用資料擴增</a:t>
            </a:r>
          </a:p>
        </p:txBody>
      </p:sp>
      <p:sp>
        <p:nvSpPr>
          <p:cNvPr id="4" name="矩形 3"/>
          <p:cNvSpPr/>
          <p:nvPr/>
        </p:nvSpPr>
        <p:spPr>
          <a:xfrm>
            <a:off x="294816" y="4729558"/>
            <a:ext cx="697850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2400" dirty="0"/>
              <a:t>history = </a:t>
            </a:r>
            <a:r>
              <a:rPr lang="en-US" altLang="zh-TW" sz="2400" dirty="0" err="1"/>
              <a:t>model.fit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trn_gen</a:t>
            </a:r>
            <a:r>
              <a:rPr lang="en-US" altLang="zh-TW" sz="2400" dirty="0"/>
              <a:t>,        </a:t>
            </a:r>
            <a:r>
              <a:rPr lang="en-US" altLang="zh-TW" sz="1600" dirty="0"/>
              <a:t>#←</a:t>
            </a:r>
            <a:r>
              <a:rPr lang="zh-TW" altLang="en-US" sz="1600" dirty="0"/>
              <a:t>指定訓練用的走訪器</a:t>
            </a:r>
          </a:p>
          <a:p>
            <a:r>
              <a:rPr lang="zh-TW" altLang="en-US" sz="2400" dirty="0"/>
              <a:t>                    </a:t>
            </a:r>
            <a:r>
              <a:rPr lang="en-US" altLang="zh-TW" sz="2400" dirty="0"/>
              <a:t>epochs=30, verbose=2,</a:t>
            </a:r>
          </a:p>
          <a:p>
            <a:r>
              <a:rPr lang="en-US" altLang="zh-TW" sz="2400" dirty="0"/>
              <a:t>                    </a:t>
            </a:r>
            <a:r>
              <a:rPr lang="en-US" altLang="zh-TW" sz="2400" dirty="0" err="1"/>
              <a:t>validation_data</a:t>
            </a:r>
            <a:r>
              <a:rPr lang="en-US" altLang="zh-TW" sz="2400" dirty="0"/>
              <a:t>=</a:t>
            </a:r>
            <a:r>
              <a:rPr lang="en-US" altLang="zh-TW" sz="2400" dirty="0" err="1"/>
              <a:t>val_gen</a:t>
            </a:r>
            <a:r>
              <a:rPr lang="en-US" altLang="zh-TW" sz="2400" dirty="0"/>
              <a:t>) </a:t>
            </a:r>
            <a:r>
              <a:rPr lang="zh-TW" altLang="en-US" sz="2400" dirty="0" smtClean="0"/>
              <a:t>   </a:t>
            </a:r>
            <a:r>
              <a:rPr lang="en-US" altLang="zh-TW" sz="1400" dirty="0" smtClean="0"/>
              <a:t>#</a:t>
            </a:r>
            <a:r>
              <a:rPr lang="en-US" altLang="zh-TW" sz="1400" dirty="0"/>
              <a:t>←</a:t>
            </a:r>
            <a:r>
              <a:rPr lang="zh-TW" altLang="en-US" sz="1400" dirty="0"/>
              <a:t>指定驗證用的走訪器</a:t>
            </a:r>
          </a:p>
        </p:txBody>
      </p:sp>
    </p:spTree>
    <p:extLst>
      <p:ext uri="{BB962C8B-B14F-4D97-AF65-F5344CB8AC3E}">
        <p14:creationId xmlns:p14="http://schemas.microsoft.com/office/powerpoint/2010/main" val="206726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6982" y="311565"/>
            <a:ext cx="885305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matplotlib.pyplot</a:t>
            </a:r>
            <a:r>
              <a:rPr lang="en-US" altLang="zh-TW" dirty="0"/>
              <a:t> as </a:t>
            </a:r>
            <a:r>
              <a:rPr lang="en-US" altLang="zh-TW" dirty="0" err="1"/>
              <a:t>plt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# </a:t>
            </a:r>
            <a:r>
              <a:rPr lang="zh-TW" altLang="en-US" dirty="0"/>
              <a:t>繪製線圖 </a:t>
            </a:r>
            <a:r>
              <a:rPr lang="en-US" altLang="zh-TW" dirty="0"/>
              <a:t>(</a:t>
            </a:r>
            <a:r>
              <a:rPr lang="zh-TW" altLang="en-US" dirty="0"/>
              <a:t>可將訓練時所傳回的損失值或準確率等歷史記錄繪製成線圖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# history: </a:t>
            </a:r>
            <a:r>
              <a:rPr lang="zh-TW" altLang="en-US" dirty="0"/>
              <a:t>內含一或多筆要繪資料的字典</a:t>
            </a:r>
            <a:r>
              <a:rPr lang="en-US" altLang="zh-TW" dirty="0"/>
              <a:t>, </a:t>
            </a:r>
            <a:r>
              <a:rPr lang="zh-TW" altLang="en-US" dirty="0"/>
              <a:t>例如：</a:t>
            </a:r>
            <a:r>
              <a:rPr lang="en-US" altLang="zh-TW" dirty="0"/>
              <a:t>{'loss': [4,2,1,…], '</a:t>
            </a:r>
            <a:r>
              <a:rPr lang="en-US" altLang="zh-TW" dirty="0" err="1"/>
              <a:t>acc</a:t>
            </a:r>
            <a:r>
              <a:rPr lang="en-US" altLang="zh-TW" dirty="0"/>
              <a:t>': [2,3,5,…]}</a:t>
            </a:r>
          </a:p>
          <a:p>
            <a:r>
              <a:rPr lang="en-US" altLang="zh-TW" dirty="0"/>
              <a:t># keys: </a:t>
            </a:r>
            <a:r>
              <a:rPr lang="zh-TW" altLang="en-US" dirty="0"/>
              <a:t>以 </a:t>
            </a:r>
            <a:r>
              <a:rPr lang="en-US" altLang="zh-TW" dirty="0"/>
              <a:t>tuple </a:t>
            </a:r>
            <a:r>
              <a:rPr lang="zh-TW" altLang="en-US" dirty="0"/>
              <a:t>或串列指定 </a:t>
            </a:r>
            <a:r>
              <a:rPr lang="en-US" altLang="zh-TW" dirty="0"/>
              <a:t>history </a:t>
            </a:r>
            <a:r>
              <a:rPr lang="zh-TW" altLang="en-US" dirty="0"/>
              <a:t>中要繪製的 </a:t>
            </a:r>
            <a:r>
              <a:rPr lang="en-US" altLang="zh-TW" dirty="0"/>
              <a:t>key </a:t>
            </a:r>
            <a:r>
              <a:rPr lang="zh-TW" altLang="en-US" dirty="0"/>
              <a:t>值</a:t>
            </a:r>
            <a:r>
              <a:rPr lang="en-US" altLang="zh-TW" dirty="0"/>
              <a:t>, </a:t>
            </a:r>
            <a:r>
              <a:rPr lang="zh-TW" altLang="en-US" dirty="0"/>
              <a:t>例如：</a:t>
            </a:r>
            <a:r>
              <a:rPr lang="en-US" altLang="zh-TW" dirty="0"/>
              <a:t>('loss', '</a:t>
            </a:r>
            <a:r>
              <a:rPr lang="en-US" altLang="zh-TW" dirty="0" err="1"/>
              <a:t>acc</a:t>
            </a:r>
            <a:r>
              <a:rPr lang="en-US" altLang="zh-TW" dirty="0"/>
              <a:t>')</a:t>
            </a:r>
          </a:p>
          <a:p>
            <a:r>
              <a:rPr lang="en-US" altLang="zh-TW" dirty="0"/>
              <a:t># title: </a:t>
            </a:r>
            <a:r>
              <a:rPr lang="zh-TW" altLang="en-US" dirty="0"/>
              <a:t>以字串指定圖表的標題文字</a:t>
            </a:r>
          </a:p>
          <a:p>
            <a:r>
              <a:rPr lang="en-US" altLang="zh-TW" dirty="0"/>
              <a:t># </a:t>
            </a:r>
            <a:r>
              <a:rPr lang="en-US" altLang="zh-TW" dirty="0" err="1"/>
              <a:t>xyLabel</a:t>
            </a:r>
            <a:r>
              <a:rPr lang="en-US" altLang="zh-TW" dirty="0"/>
              <a:t>: </a:t>
            </a:r>
            <a:r>
              <a:rPr lang="zh-TW" altLang="en-US" dirty="0"/>
              <a:t>以 </a:t>
            </a:r>
            <a:r>
              <a:rPr lang="en-US" altLang="zh-TW" dirty="0"/>
              <a:t>tuple </a:t>
            </a:r>
            <a:r>
              <a:rPr lang="zh-TW" altLang="en-US" dirty="0"/>
              <a:t>或串列指定 </a:t>
            </a:r>
            <a:r>
              <a:rPr lang="en-US" altLang="zh-TW" dirty="0"/>
              <a:t>x, y </a:t>
            </a:r>
            <a:r>
              <a:rPr lang="zh-TW" altLang="en-US" dirty="0"/>
              <a:t>軸的說明文字</a:t>
            </a:r>
            <a:r>
              <a:rPr lang="en-US" altLang="zh-TW" dirty="0"/>
              <a:t>, </a:t>
            </a:r>
            <a:r>
              <a:rPr lang="zh-TW" altLang="en-US" dirty="0"/>
              <a:t>例如：</a:t>
            </a:r>
            <a:r>
              <a:rPr lang="en-US" altLang="zh-TW" dirty="0"/>
              <a:t>('epoch', 'Accuracy')</a:t>
            </a:r>
          </a:p>
          <a:p>
            <a:r>
              <a:rPr lang="en-US" altLang="zh-TW" dirty="0"/>
              <a:t># </a:t>
            </a:r>
            <a:r>
              <a:rPr lang="en-US" altLang="zh-TW" dirty="0" err="1"/>
              <a:t>ylim</a:t>
            </a:r>
            <a:r>
              <a:rPr lang="en-US" altLang="zh-TW" dirty="0"/>
              <a:t>: </a:t>
            </a:r>
            <a:r>
              <a:rPr lang="zh-TW" altLang="en-US" dirty="0"/>
              <a:t>以 </a:t>
            </a:r>
            <a:r>
              <a:rPr lang="en-US" altLang="zh-TW" dirty="0"/>
              <a:t>tuple </a:t>
            </a:r>
            <a:r>
              <a:rPr lang="zh-TW" altLang="en-US" dirty="0"/>
              <a:t>或串列指定 </a:t>
            </a:r>
            <a:r>
              <a:rPr lang="en-US" altLang="zh-TW" dirty="0"/>
              <a:t>y </a:t>
            </a:r>
            <a:r>
              <a:rPr lang="zh-TW" altLang="en-US" dirty="0"/>
              <a:t>軸的最小值及最大值</a:t>
            </a:r>
            <a:r>
              <a:rPr lang="en-US" altLang="zh-TW" dirty="0"/>
              <a:t>, </a:t>
            </a:r>
            <a:r>
              <a:rPr lang="zh-TW" altLang="en-US" dirty="0"/>
              <a:t>例如 </a:t>
            </a:r>
            <a:r>
              <a:rPr lang="en-US" altLang="zh-TW" dirty="0"/>
              <a:t>(1, 3), </a:t>
            </a:r>
            <a:r>
              <a:rPr lang="zh-TW" altLang="en-US" dirty="0"/>
              <a:t>超出範圍的值會被忽略</a:t>
            </a:r>
          </a:p>
          <a:p>
            <a:r>
              <a:rPr lang="en-US" altLang="zh-TW" dirty="0"/>
              <a:t># size: </a:t>
            </a:r>
            <a:r>
              <a:rPr lang="zh-TW" altLang="en-US" dirty="0"/>
              <a:t>以 </a:t>
            </a:r>
            <a:r>
              <a:rPr lang="en-US" altLang="zh-TW" dirty="0"/>
              <a:t>tuple </a:t>
            </a:r>
            <a:r>
              <a:rPr lang="zh-TW" altLang="en-US" dirty="0"/>
              <a:t>指定圖的尺寸</a:t>
            </a:r>
            <a:r>
              <a:rPr lang="en-US" altLang="zh-TW" dirty="0"/>
              <a:t>, </a:t>
            </a:r>
            <a:r>
              <a:rPr lang="zh-TW" altLang="en-US" dirty="0"/>
              <a:t>預設為 </a:t>
            </a:r>
            <a:r>
              <a:rPr lang="en-US" altLang="zh-TW" dirty="0"/>
              <a:t>(6, 4) (</a:t>
            </a:r>
            <a:r>
              <a:rPr lang="zh-TW" altLang="en-US" dirty="0"/>
              <a:t>即寬 </a:t>
            </a:r>
            <a:r>
              <a:rPr lang="en-US" altLang="zh-TW" dirty="0"/>
              <a:t>6 </a:t>
            </a:r>
            <a:r>
              <a:rPr lang="zh-TW" altLang="en-US" dirty="0"/>
              <a:t>高 </a:t>
            </a:r>
            <a:r>
              <a:rPr lang="en-US" altLang="zh-TW" dirty="0"/>
              <a:t>4 </a:t>
            </a:r>
            <a:r>
              <a:rPr lang="zh-TW" altLang="en-US" dirty="0"/>
              <a:t>英吋</a:t>
            </a:r>
            <a:r>
              <a:rPr lang="en-US" altLang="zh-TW" dirty="0"/>
              <a:t>)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plot(</a:t>
            </a:r>
            <a:r>
              <a:rPr lang="en-US" altLang="zh-TW" dirty="0" err="1"/>
              <a:t>history_dict</a:t>
            </a:r>
            <a:r>
              <a:rPr lang="en-US" altLang="zh-TW" dirty="0"/>
              <a:t>, keys, title=None, </a:t>
            </a:r>
            <a:r>
              <a:rPr lang="en-US" altLang="zh-TW" dirty="0" err="1"/>
              <a:t>xyLabel</a:t>
            </a:r>
            <a:r>
              <a:rPr lang="en-US" altLang="zh-TW" dirty="0"/>
              <a:t>=[], </a:t>
            </a:r>
            <a:r>
              <a:rPr lang="en-US" altLang="zh-TW" dirty="0" err="1"/>
              <a:t>ylim</a:t>
            </a:r>
            <a:r>
              <a:rPr lang="en-US" altLang="zh-TW" dirty="0"/>
              <a:t>=(), size=()):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lineType</a:t>
            </a:r>
            <a:r>
              <a:rPr lang="en-US" altLang="zh-TW" dirty="0"/>
              <a:t> = ('-', '--', '.', ':')    # </a:t>
            </a:r>
            <a:r>
              <a:rPr lang="zh-TW" altLang="en-US" dirty="0"/>
              <a:t>線條的樣式</a:t>
            </a:r>
            <a:r>
              <a:rPr lang="en-US" altLang="zh-TW" dirty="0"/>
              <a:t>, </a:t>
            </a:r>
            <a:r>
              <a:rPr lang="zh-TW" altLang="en-US" dirty="0"/>
              <a:t>畫多條線時會依序採用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if 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ylim</a:t>
            </a:r>
            <a:r>
              <a:rPr lang="en-US" altLang="zh-TW" dirty="0"/>
              <a:t>)==2: </a:t>
            </a:r>
            <a:r>
              <a:rPr lang="en-US" altLang="zh-TW" dirty="0" err="1"/>
              <a:t>plt.ylim</a:t>
            </a:r>
            <a:r>
              <a:rPr lang="en-US" altLang="zh-TW" dirty="0"/>
              <a:t>(*</a:t>
            </a:r>
            <a:r>
              <a:rPr lang="en-US" altLang="zh-TW" dirty="0" err="1"/>
              <a:t>ylim</a:t>
            </a:r>
            <a:r>
              <a:rPr lang="en-US" altLang="zh-TW" dirty="0"/>
              <a:t>)    # </a:t>
            </a:r>
            <a:r>
              <a:rPr lang="zh-TW" altLang="en-US" dirty="0"/>
              <a:t>設定 </a:t>
            </a:r>
            <a:r>
              <a:rPr lang="en-US" altLang="zh-TW" dirty="0"/>
              <a:t>y </a:t>
            </a:r>
            <a:r>
              <a:rPr lang="zh-TW" altLang="en-US" dirty="0"/>
              <a:t>軸最小值及最大值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if </a:t>
            </a:r>
            <a:r>
              <a:rPr lang="en-US" altLang="zh-TW" dirty="0" err="1"/>
              <a:t>len</a:t>
            </a:r>
            <a:r>
              <a:rPr lang="en-US" altLang="zh-TW" dirty="0"/>
              <a:t>(size)==2: </a:t>
            </a:r>
            <a:r>
              <a:rPr lang="en-US" altLang="zh-TW" dirty="0" err="1"/>
              <a:t>plt.gcf</a:t>
            </a:r>
            <a:r>
              <a:rPr lang="en-US" altLang="zh-TW" dirty="0"/>
              <a:t>().</a:t>
            </a:r>
            <a:r>
              <a:rPr lang="en-US" altLang="zh-TW" dirty="0" err="1"/>
              <a:t>set_size_inches</a:t>
            </a:r>
            <a:r>
              <a:rPr lang="en-US" altLang="zh-TW" dirty="0"/>
              <a:t>(*size)  # size</a:t>
            </a:r>
            <a:r>
              <a:rPr lang="zh-TW" altLang="en-US" dirty="0"/>
              <a:t>預設為 </a:t>
            </a:r>
            <a:r>
              <a:rPr lang="en-US" altLang="zh-TW" dirty="0"/>
              <a:t>(6,4)</a:t>
            </a:r>
          </a:p>
          <a:p>
            <a:r>
              <a:rPr lang="en-US" altLang="zh-TW" dirty="0"/>
              <a:t>    epochs = range(1, 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history_dict</a:t>
            </a:r>
            <a:r>
              <a:rPr lang="en-US" altLang="zh-TW" dirty="0"/>
              <a:t>[keys[0]])+1)  # </a:t>
            </a:r>
            <a:r>
              <a:rPr lang="zh-TW" altLang="en-US" dirty="0"/>
              <a:t>計算有幾週期的資料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(keys)):   # </a:t>
            </a:r>
            <a:r>
              <a:rPr lang="zh-TW" altLang="en-US" dirty="0"/>
              <a:t>走訪每一個 </a:t>
            </a:r>
            <a:r>
              <a:rPr lang="en-US" altLang="zh-TW" dirty="0"/>
              <a:t>key (</a:t>
            </a:r>
            <a:r>
              <a:rPr lang="zh-TW" altLang="en-US" dirty="0"/>
              <a:t>例如 </a:t>
            </a:r>
            <a:r>
              <a:rPr lang="en-US" altLang="zh-TW" dirty="0"/>
              <a:t>'loss' </a:t>
            </a:r>
            <a:r>
              <a:rPr lang="zh-TW" altLang="en-US" dirty="0"/>
              <a:t>或 </a:t>
            </a:r>
            <a:r>
              <a:rPr lang="en-US" altLang="zh-TW" dirty="0"/>
              <a:t>'</a:t>
            </a:r>
            <a:r>
              <a:rPr lang="en-US" altLang="zh-TW" dirty="0" err="1"/>
              <a:t>acc</a:t>
            </a:r>
            <a:r>
              <a:rPr lang="en-US" altLang="zh-TW" dirty="0"/>
              <a:t>' </a:t>
            </a:r>
            <a:r>
              <a:rPr lang="zh-TW" altLang="en-US" dirty="0"/>
              <a:t>等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plt.plot</a:t>
            </a:r>
            <a:r>
              <a:rPr lang="en-US" altLang="zh-TW" dirty="0"/>
              <a:t>(epochs, </a:t>
            </a:r>
            <a:r>
              <a:rPr lang="en-US" altLang="zh-TW" dirty="0" err="1"/>
              <a:t>history_dict</a:t>
            </a:r>
            <a:r>
              <a:rPr lang="en-US" altLang="zh-TW" dirty="0"/>
              <a:t>[keys[</a:t>
            </a:r>
            <a:r>
              <a:rPr lang="en-US" altLang="zh-TW" dirty="0" err="1"/>
              <a:t>i</a:t>
            </a:r>
            <a:r>
              <a:rPr lang="en-US" altLang="zh-TW" dirty="0"/>
              <a:t>]], </a:t>
            </a:r>
            <a:r>
              <a:rPr lang="en-US" altLang="zh-TW" dirty="0" err="1"/>
              <a:t>lineType</a:t>
            </a:r>
            <a:r>
              <a:rPr lang="en-US" altLang="zh-TW" dirty="0"/>
              <a:t>[</a:t>
            </a:r>
            <a:r>
              <a:rPr lang="en-US" altLang="zh-TW" dirty="0" err="1"/>
              <a:t>i</a:t>
            </a:r>
            <a:r>
              <a:rPr lang="en-US" altLang="zh-TW" dirty="0"/>
              <a:t>])  # </a:t>
            </a:r>
            <a:r>
              <a:rPr lang="zh-TW" altLang="en-US" dirty="0"/>
              <a:t>畫出線條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if title:   # </a:t>
            </a:r>
            <a:r>
              <a:rPr lang="zh-TW" altLang="en-US" dirty="0"/>
              <a:t>是否顯示標題欄</a:t>
            </a:r>
          </a:p>
          <a:p>
            <a:r>
              <a:rPr lang="zh-TW" altLang="en-US" dirty="0"/>
              <a:t>        </a:t>
            </a:r>
            <a:r>
              <a:rPr lang="en-US" altLang="zh-TW" dirty="0" err="1"/>
              <a:t>plt.title</a:t>
            </a:r>
            <a:r>
              <a:rPr lang="en-US" altLang="zh-TW" dirty="0"/>
              <a:t>(title)</a:t>
            </a:r>
          </a:p>
          <a:p>
            <a:r>
              <a:rPr lang="en-US" altLang="zh-TW" dirty="0"/>
              <a:t>    if 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xyLabel</a:t>
            </a:r>
            <a:r>
              <a:rPr lang="en-US" altLang="zh-TW" dirty="0"/>
              <a:t>)==2:  # </a:t>
            </a:r>
            <a:r>
              <a:rPr lang="zh-TW" altLang="en-US" dirty="0"/>
              <a:t>是否顯示 </a:t>
            </a:r>
            <a:r>
              <a:rPr lang="en-US" altLang="zh-TW" dirty="0"/>
              <a:t>x, y </a:t>
            </a:r>
            <a:r>
              <a:rPr lang="zh-TW" altLang="en-US" dirty="0"/>
              <a:t>軸的說明文字</a:t>
            </a:r>
          </a:p>
          <a:p>
            <a:r>
              <a:rPr lang="zh-TW" altLang="en-US" dirty="0"/>
              <a:t>        </a:t>
            </a:r>
            <a:r>
              <a:rPr lang="en-US" altLang="zh-TW" dirty="0" err="1"/>
              <a:t>plt.xlabel</a:t>
            </a:r>
            <a:r>
              <a:rPr lang="en-US" altLang="zh-TW" dirty="0"/>
              <a:t>(</a:t>
            </a:r>
            <a:r>
              <a:rPr lang="en-US" altLang="zh-TW" dirty="0" err="1"/>
              <a:t>xyLabel</a:t>
            </a:r>
            <a:r>
              <a:rPr lang="en-US" altLang="zh-TW" dirty="0"/>
              <a:t>[0])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plt.ylabel</a:t>
            </a:r>
            <a:r>
              <a:rPr lang="en-US" altLang="zh-TW" dirty="0"/>
              <a:t>(</a:t>
            </a:r>
            <a:r>
              <a:rPr lang="en-US" altLang="zh-TW" dirty="0" err="1"/>
              <a:t>xyLabel</a:t>
            </a:r>
            <a:r>
              <a:rPr lang="en-US" altLang="zh-TW" dirty="0"/>
              <a:t>[1])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plt.legend</a:t>
            </a:r>
            <a:r>
              <a:rPr lang="en-US" altLang="zh-TW" dirty="0"/>
              <a:t>(keys, </a:t>
            </a:r>
            <a:r>
              <a:rPr lang="en-US" altLang="zh-TW" dirty="0" err="1"/>
              <a:t>loc</a:t>
            </a:r>
            <a:r>
              <a:rPr lang="en-US" altLang="zh-TW" dirty="0"/>
              <a:t>='best') # </a:t>
            </a:r>
            <a:r>
              <a:rPr lang="zh-TW" altLang="en-US" dirty="0"/>
              <a:t>顯示圖例 </a:t>
            </a:r>
            <a:r>
              <a:rPr lang="en-US" altLang="zh-TW" dirty="0"/>
              <a:t>(</a:t>
            </a:r>
            <a:r>
              <a:rPr lang="zh-TW" altLang="en-US" dirty="0"/>
              <a:t>會以 </a:t>
            </a:r>
            <a:r>
              <a:rPr lang="en-US" altLang="zh-TW" dirty="0"/>
              <a:t>key </a:t>
            </a:r>
            <a:r>
              <a:rPr lang="zh-TW" altLang="en-US" dirty="0"/>
              <a:t>為每條線的說明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plt.show</a:t>
            </a:r>
            <a:r>
              <a:rPr lang="en-US" altLang="zh-TW" dirty="0"/>
              <a:t>()  # </a:t>
            </a:r>
            <a:r>
              <a:rPr lang="zh-TW" altLang="en-US" dirty="0"/>
              <a:t>顯示出畫好的圖</a:t>
            </a:r>
          </a:p>
        </p:txBody>
      </p:sp>
    </p:spTree>
    <p:extLst>
      <p:ext uri="{BB962C8B-B14F-4D97-AF65-F5344CB8AC3E}">
        <p14:creationId xmlns:p14="http://schemas.microsoft.com/office/powerpoint/2010/main" val="183060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8800" y="1591577"/>
            <a:ext cx="7467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plot( </a:t>
            </a:r>
            <a:r>
              <a:rPr lang="en-US" altLang="zh-TW" dirty="0" err="1"/>
              <a:t>history.history</a:t>
            </a:r>
            <a:r>
              <a:rPr lang="en-US" altLang="zh-TW" dirty="0"/>
              <a:t>,   # </a:t>
            </a:r>
            <a:r>
              <a:rPr lang="zh-TW" altLang="en-US" dirty="0"/>
              <a:t>繪製準確率與驗證準確度的歷史線圖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('</a:t>
            </a:r>
            <a:r>
              <a:rPr lang="en-US" altLang="zh-TW" dirty="0" err="1"/>
              <a:t>acc</a:t>
            </a:r>
            <a:r>
              <a:rPr lang="en-US" altLang="zh-TW" dirty="0"/>
              <a:t>', '</a:t>
            </a:r>
            <a:r>
              <a:rPr lang="en-US" altLang="zh-TW" dirty="0" err="1"/>
              <a:t>val_acc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        'Training &amp; </a:t>
            </a:r>
            <a:r>
              <a:rPr lang="en-US" altLang="zh-TW" dirty="0" err="1"/>
              <a:t>Vaildation</a:t>
            </a:r>
            <a:r>
              <a:rPr lang="en-US" altLang="zh-TW" dirty="0"/>
              <a:t> </a:t>
            </a:r>
            <a:r>
              <a:rPr lang="en-US" altLang="zh-TW" dirty="0" err="1"/>
              <a:t>Acc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('Epoch','</a:t>
            </a:r>
            <a:r>
              <a:rPr lang="en-US" altLang="zh-TW" dirty="0" err="1"/>
              <a:t>Acc</a:t>
            </a:r>
            <a:r>
              <a:rPr lang="en-US" altLang="zh-TW" dirty="0"/>
              <a:t>'), </a:t>
            </a:r>
          </a:p>
          <a:p>
            <a:r>
              <a:rPr lang="en-US" altLang="zh-TW" dirty="0"/>
              <a:t>        )     </a:t>
            </a:r>
          </a:p>
          <a:p>
            <a:endParaRPr lang="en-US" altLang="zh-TW" dirty="0"/>
          </a:p>
          <a:p>
            <a:r>
              <a:rPr lang="en-US" altLang="zh-TW" dirty="0" smtClean="0"/>
              <a:t>plot</a:t>
            </a:r>
            <a:r>
              <a:rPr lang="en-US" altLang="zh-TW" dirty="0"/>
              <a:t>( </a:t>
            </a:r>
            <a:r>
              <a:rPr lang="en-US" altLang="zh-TW" dirty="0" err="1"/>
              <a:t>history.history</a:t>
            </a:r>
            <a:r>
              <a:rPr lang="en-US" altLang="zh-TW" dirty="0"/>
              <a:t>,   #  </a:t>
            </a:r>
            <a:r>
              <a:rPr lang="zh-TW" altLang="en-US" dirty="0"/>
              <a:t>繪製損失及驗證損失的歷史線圖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('loss', '</a:t>
            </a:r>
            <a:r>
              <a:rPr lang="en-US" altLang="zh-TW" dirty="0" err="1"/>
              <a:t>val_loss</a:t>
            </a:r>
            <a:r>
              <a:rPr lang="en-US" altLang="zh-TW" dirty="0"/>
              <a:t>'),</a:t>
            </a:r>
          </a:p>
          <a:p>
            <a:r>
              <a:rPr lang="en-US" altLang="zh-TW" dirty="0"/>
              <a:t>        'Training &amp; </a:t>
            </a:r>
            <a:r>
              <a:rPr lang="en-US" altLang="zh-TW" dirty="0" err="1"/>
              <a:t>Vaildation</a:t>
            </a:r>
            <a:r>
              <a:rPr lang="en-US" altLang="zh-TW" dirty="0"/>
              <a:t> Loss',</a:t>
            </a:r>
          </a:p>
          <a:p>
            <a:r>
              <a:rPr lang="en-US" altLang="zh-TW" dirty="0"/>
              <a:t>        ('</a:t>
            </a:r>
            <a:r>
              <a:rPr lang="en-US" altLang="zh-TW" dirty="0" err="1"/>
              <a:t>Epoch','Loss</a:t>
            </a:r>
            <a:r>
              <a:rPr lang="en-US" altLang="zh-TW" dirty="0"/>
              <a:t>'), </a:t>
            </a:r>
          </a:p>
          <a:p>
            <a:r>
              <a:rPr lang="en-US" altLang="zh-TW" dirty="0"/>
              <a:t>       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96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831" y="500541"/>
            <a:ext cx="7505489" cy="308316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40691" y="4094171"/>
            <a:ext cx="67102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from </a:t>
            </a:r>
            <a:r>
              <a:rPr lang="en-US" altLang="zh-TW" sz="3200" dirty="0" err="1"/>
              <a:t>google.colab</a:t>
            </a:r>
            <a:r>
              <a:rPr lang="en-US" altLang="zh-TW" sz="3200" dirty="0"/>
              <a:t> import drive</a:t>
            </a:r>
          </a:p>
          <a:p>
            <a:r>
              <a:rPr lang="en-US" altLang="zh-TW" sz="3200" dirty="0" err="1"/>
              <a:t>drive.mount</a:t>
            </a:r>
            <a:r>
              <a:rPr lang="en-US" altLang="zh-TW" sz="3200" dirty="0"/>
              <a:t>('/</a:t>
            </a:r>
            <a:r>
              <a:rPr lang="en-US" altLang="zh-TW" sz="3200" dirty="0" err="1"/>
              <a:t>gdrive</a:t>
            </a:r>
            <a:r>
              <a:rPr lang="en-US" altLang="zh-TW" sz="3200" dirty="0"/>
              <a:t>')</a:t>
            </a:r>
          </a:p>
          <a:p>
            <a:r>
              <a:rPr lang="en-US" altLang="zh-TW" sz="3200" dirty="0"/>
              <a:t>%cd /</a:t>
            </a:r>
            <a:r>
              <a:rPr lang="en-US" altLang="zh-TW" sz="3200" dirty="0" err="1"/>
              <a:t>gdrive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0370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49747" y="455045"/>
            <a:ext cx="749069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/>
              <a:t>import </a:t>
            </a:r>
            <a:r>
              <a:rPr lang="en-US" altLang="zh-TW" sz="3200" dirty="0" err="1"/>
              <a:t>os</a:t>
            </a:r>
            <a:endParaRPr lang="en-US" altLang="zh-TW" sz="3200" dirty="0"/>
          </a:p>
          <a:p>
            <a:r>
              <a:rPr lang="en-US" altLang="zh-TW" sz="3200" dirty="0" err="1"/>
              <a:t>os.chdir</a:t>
            </a:r>
            <a:r>
              <a:rPr lang="en-US" altLang="zh-TW" sz="3200" dirty="0"/>
              <a:t>('/content/drive/My Drive/TF2020')</a:t>
            </a:r>
          </a:p>
          <a:p>
            <a:r>
              <a:rPr lang="en-US" altLang="zh-TW" sz="3200" dirty="0"/>
              <a:t>#</a:t>
            </a:r>
            <a:r>
              <a:rPr lang="en-US" altLang="zh-TW" sz="3200" dirty="0" err="1"/>
              <a:t>os.chdir</a:t>
            </a:r>
            <a:r>
              <a:rPr lang="en-US" altLang="zh-TW" sz="3200" dirty="0"/>
              <a:t>('..')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568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Transfer Learning</a:t>
            </a:r>
          </a:p>
          <a:p>
            <a:pPr algn="ctr"/>
            <a:endParaRPr lang="en-US" altLang="zh-TW" dirty="0"/>
          </a:p>
          <a:p>
            <a:pPr algn="ctr"/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</a:t>
            </a:r>
            <a:r>
              <a:rPr lang="en-US" altLang="zh-TW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  <a:p>
            <a:pPr algn="ctr"/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方法</a:t>
            </a:r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zh-TW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zh-TW" altLang="en-US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微調</a:t>
            </a:r>
            <a:r>
              <a:rPr lang="en-US" altLang="zh-TW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(Fine-Tuning</a:t>
            </a:r>
            <a:r>
              <a:rPr lang="en-US" altLang="zh-TW" sz="5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r>
              <a:rPr lang="zh-TW" alt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預先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訓練的</a:t>
            </a:r>
            <a:r>
              <a:rPr lang="en-US" altLang="zh-TW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CNN</a:t>
            </a:r>
            <a:r>
              <a:rPr lang="zh-TW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網路</a:t>
            </a:r>
          </a:p>
          <a:p>
            <a:pPr algn="ctr"/>
            <a:endParaRPr lang="en-US" altLang="zh-TW" sz="5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zh-TW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2652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330036" y="568972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30035" y="2544740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30036" y="3348304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330036" y="4110304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330036" y="490001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20799" y="1150048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</a:p>
        </p:txBody>
      </p:sp>
      <p:sp>
        <p:nvSpPr>
          <p:cNvPr id="8" name="矩形 7"/>
          <p:cNvSpPr/>
          <p:nvPr/>
        </p:nvSpPr>
        <p:spPr>
          <a:xfrm>
            <a:off x="1480126" y="6488668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34473" y="2433903"/>
            <a:ext cx="2161309" cy="405476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511964" y="5689722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511963" y="2544740"/>
            <a:ext cx="1634837" cy="637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511964" y="3348304"/>
            <a:ext cx="1634837" cy="63730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511964" y="4110304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11964" y="4900013"/>
            <a:ext cx="1634837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conv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02727" y="1150048"/>
            <a:ext cx="1644073" cy="1219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Classifier</a:t>
            </a: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分類器</a:t>
            </a:r>
            <a:endParaRPr lang="en-US" altLang="zh-TW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zh-TW" alt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全連接</a:t>
            </a:r>
            <a:r>
              <a:rPr lang="zh-TW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</a:t>
            </a:r>
          </a:p>
        </p:txBody>
      </p:sp>
      <p:sp>
        <p:nvSpPr>
          <p:cNvPr id="16" name="矩形 15"/>
          <p:cNvSpPr/>
          <p:nvPr/>
        </p:nvSpPr>
        <p:spPr>
          <a:xfrm>
            <a:off x="4662054" y="6488668"/>
            <a:ext cx="1325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16401" y="4110304"/>
            <a:ext cx="2225961" cy="237836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534797" y="255397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微調權重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534797" y="146645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重新訓練</a:t>
            </a:r>
            <a:endParaRPr lang="en-US" altLang="zh-TW" dirty="0" smtClean="0"/>
          </a:p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分類</a:t>
            </a:r>
            <a:r>
              <a:rPr lang="zh-TW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器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42362" y="292330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高階特徵</a:t>
            </a:r>
          </a:p>
        </p:txBody>
      </p:sp>
      <p:sp>
        <p:nvSpPr>
          <p:cNvPr id="22" name="矩形 21"/>
          <p:cNvSpPr/>
          <p:nvPr/>
        </p:nvSpPr>
        <p:spPr>
          <a:xfrm>
            <a:off x="6534797" y="536666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低階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特徵</a:t>
            </a:r>
          </a:p>
        </p:txBody>
      </p:sp>
      <p:sp>
        <p:nvSpPr>
          <p:cNvPr id="23" name="矩形 22"/>
          <p:cNvSpPr/>
          <p:nvPr/>
        </p:nvSpPr>
        <p:spPr>
          <a:xfrm>
            <a:off x="4216401" y="2433903"/>
            <a:ext cx="2225961" cy="1662548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534797" y="49049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凍結權重</a:t>
            </a:r>
            <a:endParaRPr lang="zh-TW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126" y="-202771"/>
            <a:ext cx="5257103" cy="128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5673" y="899356"/>
            <a:ext cx="8483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from </a:t>
            </a:r>
            <a:r>
              <a:rPr lang="en-US" altLang="zh-TW" dirty="0" err="1"/>
              <a:t>tensorflow.keras.models</a:t>
            </a:r>
            <a:r>
              <a:rPr lang="en-US" altLang="zh-TW" dirty="0"/>
              <a:t> import Sequential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tensorflow.keras.layers</a:t>
            </a:r>
            <a:r>
              <a:rPr lang="en-US" altLang="zh-TW" dirty="0"/>
              <a:t> import Dense, Dropout, Flatten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tensorflow.keras.optimizers</a:t>
            </a:r>
            <a:r>
              <a:rPr lang="en-US" altLang="zh-TW" dirty="0"/>
              <a:t> import </a:t>
            </a:r>
            <a:r>
              <a:rPr lang="en-US" altLang="zh-TW" dirty="0" err="1"/>
              <a:t>RMSprop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tensorflow.keras.applications</a:t>
            </a:r>
            <a:r>
              <a:rPr lang="en-US" altLang="zh-TW" dirty="0"/>
              <a:t> import VGG16</a:t>
            </a:r>
          </a:p>
          <a:p>
            <a:endParaRPr lang="en-US" altLang="zh-TW" dirty="0"/>
          </a:p>
          <a:p>
            <a:r>
              <a:rPr lang="en-US" altLang="zh-TW" dirty="0"/>
              <a:t>vgg16 = VGG16(</a:t>
            </a:r>
            <a:r>
              <a:rPr lang="en-US" altLang="zh-TW" dirty="0" err="1"/>
              <a:t>include_top</a:t>
            </a:r>
            <a:r>
              <a:rPr lang="en-US" altLang="zh-TW" dirty="0"/>
              <a:t>=False,    </a:t>
            </a:r>
            <a:endParaRPr lang="zh-TW" altLang="en-US" dirty="0"/>
          </a:p>
          <a:p>
            <a:r>
              <a:rPr lang="zh-TW" altLang="en-US" dirty="0"/>
              <a:t>              </a:t>
            </a:r>
            <a:r>
              <a:rPr lang="en-US" altLang="zh-TW" dirty="0"/>
              <a:t>weights='</a:t>
            </a:r>
            <a:r>
              <a:rPr lang="en-US" altLang="zh-TW" dirty="0" err="1"/>
              <a:t>imagenet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</a:t>
            </a:r>
            <a:r>
              <a:rPr lang="en-US" altLang="zh-TW" dirty="0" err="1"/>
              <a:t>input_shape</a:t>
            </a:r>
            <a:r>
              <a:rPr lang="en-US" altLang="zh-TW" dirty="0"/>
              <a:t>=(150,150,3))</a:t>
            </a:r>
          </a:p>
          <a:p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unfreeze = ['block5_conv1', 'block5_conv2', 'block5_conv3'] #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最後 </a:t>
            </a:r>
            <a:r>
              <a:rPr lang="en-US" altLang="zh-TW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層的名稱</a:t>
            </a:r>
          </a:p>
          <a:p>
            <a:endParaRPr lang="zh-TW" altLang="en-US" dirty="0"/>
          </a:p>
          <a:p>
            <a:r>
              <a:rPr lang="en-US" altLang="zh-TW" dirty="0"/>
              <a:t>for layer in vgg16.layers:</a:t>
            </a:r>
          </a:p>
          <a:p>
            <a:r>
              <a:rPr lang="en-US" altLang="zh-TW" dirty="0"/>
              <a:t>    if layer.name in unfreeze: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layer.trainable</a:t>
            </a:r>
            <a:r>
              <a:rPr lang="en-US" altLang="zh-TW" dirty="0"/>
              <a:t> = True  # </a:t>
            </a:r>
            <a:r>
              <a:rPr lang="zh-TW" altLang="en-US" dirty="0"/>
              <a:t>最後 </a:t>
            </a:r>
            <a:r>
              <a:rPr lang="en-US" altLang="zh-TW" dirty="0"/>
              <a:t>3 </a:t>
            </a:r>
            <a:r>
              <a:rPr lang="zh-TW" altLang="en-US" dirty="0"/>
              <a:t>層解凍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else: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layer.trainable</a:t>
            </a:r>
            <a:r>
              <a:rPr lang="en-US" altLang="zh-TW" dirty="0"/>
              <a:t> = False # </a:t>
            </a:r>
            <a:r>
              <a:rPr lang="zh-TW" altLang="en-US" dirty="0"/>
              <a:t>其他凍結權重</a:t>
            </a:r>
          </a:p>
          <a:p>
            <a:endParaRPr lang="zh-TW" altLang="en-US" dirty="0"/>
          </a:p>
          <a:p>
            <a:r>
              <a:rPr lang="en-US" altLang="zh-TW" dirty="0"/>
              <a:t>vgg16.summary</a:t>
            </a:r>
            <a:r>
              <a:rPr lang="en-US" altLang="zh-TW" dirty="0" smtClean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12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312" r="1142" b="8866"/>
          <a:stretch/>
        </p:blipFill>
        <p:spPr>
          <a:xfrm>
            <a:off x="628650" y="1239520"/>
            <a:ext cx="7828442" cy="497840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3749040" y="4511040"/>
            <a:ext cx="2214880" cy="508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630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5442" y="871095"/>
            <a:ext cx="838055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/>
              <a:t>model = Sequential()</a:t>
            </a:r>
          </a:p>
          <a:p>
            <a:r>
              <a:rPr lang="en-US" altLang="zh-TW" sz="2800" dirty="0" err="1"/>
              <a:t>model.add</a:t>
            </a:r>
            <a:r>
              <a:rPr lang="en-US" altLang="zh-TW" sz="2800" dirty="0"/>
              <a:t>(vgg16)  </a:t>
            </a:r>
            <a:r>
              <a:rPr lang="en-US" altLang="zh-TW" sz="2800" dirty="0" smtClean="0"/>
              <a:t>  </a:t>
            </a:r>
            <a:endParaRPr lang="en-US" altLang="zh-TW" sz="2800" dirty="0"/>
          </a:p>
          <a:p>
            <a:r>
              <a:rPr lang="en-US" altLang="zh-TW" sz="2800" dirty="0" err="1" smtClean="0"/>
              <a:t>model.add</a:t>
            </a:r>
            <a:r>
              <a:rPr lang="en-US" altLang="zh-TW" sz="2800" dirty="0" smtClean="0"/>
              <a:t>(Flatten</a:t>
            </a:r>
            <a:r>
              <a:rPr lang="en-US" altLang="zh-TW" sz="2800" dirty="0"/>
              <a:t>())</a:t>
            </a:r>
          </a:p>
          <a:p>
            <a:r>
              <a:rPr lang="en-US" altLang="zh-TW" sz="2400" dirty="0" err="1"/>
              <a:t>model.add</a:t>
            </a:r>
            <a:r>
              <a:rPr lang="en-US" altLang="zh-TW" sz="2400" dirty="0"/>
              <a:t>(Dense(512, activation='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', </a:t>
            </a:r>
            <a:r>
              <a:rPr lang="en-US" altLang="zh-TW" sz="2400" dirty="0" err="1"/>
              <a:t>input_dim</a:t>
            </a:r>
            <a:r>
              <a:rPr lang="en-US" altLang="zh-TW" sz="2400" dirty="0"/>
              <a:t>=4 * 4 * 512))</a:t>
            </a:r>
          </a:p>
          <a:p>
            <a:r>
              <a:rPr lang="en-US" altLang="zh-TW" sz="2800" dirty="0" err="1"/>
              <a:t>model.add</a:t>
            </a:r>
            <a:r>
              <a:rPr lang="en-US" altLang="zh-TW" sz="2800" dirty="0"/>
              <a:t>(Dropout(0.5))  # </a:t>
            </a:r>
            <a:r>
              <a:rPr lang="zh-TW" altLang="en-US" sz="2800" dirty="0"/>
              <a:t>丟棄法</a:t>
            </a:r>
          </a:p>
          <a:p>
            <a:r>
              <a:rPr lang="en-US" altLang="zh-TW" sz="2800" dirty="0" err="1"/>
              <a:t>model.add</a:t>
            </a:r>
            <a:r>
              <a:rPr lang="en-US" altLang="zh-TW" sz="2800" dirty="0"/>
              <a:t>(Dense(1, activation='sigmoid'))</a:t>
            </a:r>
          </a:p>
          <a:p>
            <a:endParaRPr lang="en-US" altLang="zh-TW" dirty="0"/>
          </a:p>
        </p:txBody>
      </p:sp>
      <p:sp>
        <p:nvSpPr>
          <p:cNvPr id="3" name="矩形 2"/>
          <p:cNvSpPr/>
          <p:nvPr/>
        </p:nvSpPr>
        <p:spPr>
          <a:xfrm>
            <a:off x="854363" y="4654605"/>
            <a:ext cx="7210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model.compile</a:t>
            </a:r>
            <a:r>
              <a:rPr lang="en-US" altLang="zh-TW" dirty="0"/>
              <a:t>(optimizer=</a:t>
            </a:r>
            <a:r>
              <a:rPr lang="en-US" altLang="zh-TW" dirty="0" err="1"/>
              <a:t>RMSprop</a:t>
            </a:r>
            <a:r>
              <a:rPr lang="en-US" altLang="zh-TW" dirty="0"/>
              <a:t>(</a:t>
            </a:r>
            <a:r>
              <a:rPr lang="en-US" altLang="zh-TW" dirty="0" err="1"/>
              <a:t>lr</a:t>
            </a:r>
            <a:r>
              <a:rPr lang="en-US" altLang="zh-TW" dirty="0"/>
              <a:t>=1e-5),   # </a:t>
            </a:r>
            <a:r>
              <a:rPr lang="zh-TW" altLang="en-US" dirty="0"/>
              <a:t>學習速率從 </a:t>
            </a:r>
            <a:r>
              <a:rPr lang="en-US" altLang="zh-TW" dirty="0"/>
              <a:t>2e-5 -&gt; 1e-5</a:t>
            </a:r>
          </a:p>
          <a:p>
            <a:r>
              <a:rPr lang="en-US" altLang="zh-TW" dirty="0"/>
              <a:t>              loss='</a:t>
            </a:r>
            <a:r>
              <a:rPr lang="en-US" altLang="zh-TW" dirty="0" err="1"/>
              <a:t>binary_crossentropy</a:t>
            </a:r>
            <a:r>
              <a:rPr lang="en-US" altLang="zh-TW" dirty="0"/>
              <a:t>',</a:t>
            </a:r>
          </a:p>
          <a:p>
            <a:r>
              <a:rPr lang="en-US" altLang="zh-TW" dirty="0"/>
              <a:t>              metrics=['</a:t>
            </a:r>
            <a:r>
              <a:rPr lang="en-US" altLang="zh-TW" dirty="0" err="1"/>
              <a:t>acc</a:t>
            </a:r>
            <a:r>
              <a:rPr lang="en-US" altLang="zh-TW" dirty="0"/>
              <a:t>'])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02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40327" y="908362"/>
            <a:ext cx="77631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to_EMA</a:t>
            </a:r>
            <a:r>
              <a:rPr lang="en-US" altLang="zh-TW" dirty="0"/>
              <a:t>(points, a=0.3):  #←</a:t>
            </a:r>
            <a:r>
              <a:rPr lang="zh-TW" altLang="en-US" dirty="0"/>
              <a:t>將歷史資料中的數值轉為 </a:t>
            </a:r>
            <a:r>
              <a:rPr lang="en-US" altLang="zh-TW" dirty="0"/>
              <a:t>EMA </a:t>
            </a:r>
            <a:r>
              <a:rPr lang="zh-TW" altLang="en-US" dirty="0"/>
              <a:t>值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ret = []          # </a:t>
            </a:r>
            <a:r>
              <a:rPr lang="zh-TW" altLang="en-US" dirty="0"/>
              <a:t>儲存轉換結果的串列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EMA = points[0]   # </a:t>
            </a:r>
            <a:r>
              <a:rPr lang="zh-TW" altLang="en-US" dirty="0"/>
              <a:t>第 </a:t>
            </a:r>
            <a:r>
              <a:rPr lang="en-US" altLang="zh-TW" dirty="0"/>
              <a:t>0 </a:t>
            </a:r>
            <a:r>
              <a:rPr lang="zh-TW" altLang="en-US" dirty="0"/>
              <a:t>個 </a:t>
            </a:r>
            <a:r>
              <a:rPr lang="en-US" altLang="zh-TW" dirty="0"/>
              <a:t>EMA </a:t>
            </a:r>
            <a:r>
              <a:rPr lang="zh-TW" altLang="en-US" dirty="0"/>
              <a:t>值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for </a:t>
            </a:r>
            <a:r>
              <a:rPr lang="en-US" altLang="zh-TW" dirty="0" err="1"/>
              <a:t>pt</a:t>
            </a:r>
            <a:r>
              <a:rPr lang="en-US" altLang="zh-TW" dirty="0"/>
              <a:t> in points:</a:t>
            </a:r>
          </a:p>
          <a:p>
            <a:r>
              <a:rPr lang="en-US" altLang="zh-TW" dirty="0"/>
              <a:t>    EMA = </a:t>
            </a:r>
            <a:r>
              <a:rPr lang="en-US" altLang="zh-TW" dirty="0" err="1"/>
              <a:t>pt</a:t>
            </a:r>
            <a:r>
              <a:rPr lang="en-US" altLang="zh-TW" dirty="0"/>
              <a:t>*a + EMA*(1-a)  # </a:t>
            </a:r>
            <a:r>
              <a:rPr lang="zh-TW" altLang="en-US" dirty="0"/>
              <a:t>本期</a:t>
            </a:r>
            <a:r>
              <a:rPr lang="en-US" altLang="zh-TW" dirty="0"/>
              <a:t>EMA = </a:t>
            </a:r>
            <a:r>
              <a:rPr lang="zh-TW" altLang="en-US" dirty="0"/>
              <a:t>本期值*</a:t>
            </a:r>
            <a:r>
              <a:rPr lang="en-US" altLang="zh-TW" dirty="0"/>
              <a:t>0.3 + </a:t>
            </a:r>
            <a:r>
              <a:rPr lang="zh-TW" altLang="en-US" dirty="0"/>
              <a:t>前期</a:t>
            </a:r>
            <a:r>
              <a:rPr lang="en-US" altLang="zh-TW" dirty="0"/>
              <a:t>EMA * 0.7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ret.append</a:t>
            </a:r>
            <a:r>
              <a:rPr lang="en-US" altLang="zh-TW" dirty="0"/>
              <a:t>(EMA)         # </a:t>
            </a:r>
            <a:r>
              <a:rPr lang="zh-TW" altLang="en-US" dirty="0"/>
              <a:t>將本期</a:t>
            </a:r>
            <a:r>
              <a:rPr lang="en-US" altLang="zh-TW" dirty="0"/>
              <a:t>EMA</a:t>
            </a:r>
            <a:r>
              <a:rPr lang="zh-TW" altLang="en-US" dirty="0"/>
              <a:t>加入串列中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return ret</a:t>
            </a:r>
          </a:p>
          <a:p>
            <a:endParaRPr lang="en-US" altLang="zh-TW" dirty="0"/>
          </a:p>
          <a:p>
            <a:r>
              <a:rPr lang="en-US" altLang="zh-TW" dirty="0" err="1"/>
              <a:t>hv</a:t>
            </a:r>
            <a:r>
              <a:rPr lang="en-US" altLang="zh-TW" dirty="0"/>
              <a:t> = </a:t>
            </a:r>
            <a:r>
              <a:rPr lang="en-US" altLang="zh-TW" dirty="0" err="1"/>
              <a:t>to_EMA</a:t>
            </a:r>
            <a:r>
              <a:rPr lang="en-US" altLang="zh-TW" dirty="0"/>
              <a:t>(</a:t>
            </a:r>
            <a:r>
              <a:rPr lang="en-US" altLang="zh-TW" dirty="0" err="1"/>
              <a:t>history.history</a:t>
            </a:r>
            <a:r>
              <a:rPr lang="en-US" altLang="zh-TW" dirty="0"/>
              <a:t>['</a:t>
            </a:r>
            <a:r>
              <a:rPr lang="en-US" altLang="zh-TW" dirty="0" err="1"/>
              <a:t>val_acc</a:t>
            </a:r>
            <a:r>
              <a:rPr lang="en-US" altLang="zh-TW" dirty="0"/>
              <a:t>'])  # </a:t>
            </a:r>
            <a:r>
              <a:rPr lang="zh-TW" altLang="en-US" dirty="0"/>
              <a:t>將 </a:t>
            </a:r>
            <a:r>
              <a:rPr lang="en-US" altLang="zh-TW" dirty="0" err="1"/>
              <a:t>val_acc</a:t>
            </a:r>
            <a:r>
              <a:rPr lang="en-US" altLang="zh-TW" dirty="0"/>
              <a:t> </a:t>
            </a:r>
            <a:r>
              <a:rPr lang="zh-TW" altLang="en-US" dirty="0"/>
              <a:t>歷史資料的值轉成 </a:t>
            </a:r>
            <a:r>
              <a:rPr lang="en-US" altLang="zh-TW" dirty="0"/>
              <a:t>EMA </a:t>
            </a:r>
            <a:r>
              <a:rPr lang="zh-TW" altLang="en-US" dirty="0"/>
              <a:t>值</a:t>
            </a:r>
          </a:p>
          <a:p>
            <a:endParaRPr lang="zh-TW" altLang="en-US" dirty="0"/>
          </a:p>
          <a:p>
            <a:r>
              <a:rPr lang="en-US" altLang="zh-TW" dirty="0" err="1"/>
              <a:t>history.history</a:t>
            </a:r>
            <a:r>
              <a:rPr lang="en-US" altLang="zh-TW" dirty="0"/>
              <a:t>['</a:t>
            </a:r>
            <a:r>
              <a:rPr lang="en-US" altLang="zh-TW" dirty="0" err="1"/>
              <a:t>ema_acc</a:t>
            </a:r>
            <a:r>
              <a:rPr lang="en-US" altLang="zh-TW" dirty="0"/>
              <a:t>'] = </a:t>
            </a:r>
            <a:r>
              <a:rPr lang="en-US" altLang="zh-TW" dirty="0" err="1"/>
              <a:t>hv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plot(</a:t>
            </a:r>
            <a:r>
              <a:rPr lang="en-US" altLang="zh-TW" dirty="0" err="1" smtClean="0"/>
              <a:t>history.history</a:t>
            </a:r>
            <a:r>
              <a:rPr lang="en-US" altLang="zh-TW" dirty="0"/>
              <a:t>, ('</a:t>
            </a:r>
            <a:r>
              <a:rPr lang="en-US" altLang="zh-TW" dirty="0" err="1"/>
              <a:t>acc</a:t>
            </a:r>
            <a:r>
              <a:rPr lang="en-US" altLang="zh-TW" dirty="0"/>
              <a:t>','</a:t>
            </a:r>
            <a:r>
              <a:rPr lang="en-US" altLang="zh-TW" dirty="0" err="1"/>
              <a:t>val_acc</a:t>
            </a:r>
            <a:r>
              <a:rPr lang="en-US" altLang="zh-TW" dirty="0"/>
              <a:t>', '</a:t>
            </a:r>
            <a:r>
              <a:rPr lang="en-US" altLang="zh-TW" dirty="0" err="1"/>
              <a:t>ema_acc</a:t>
            </a:r>
            <a:r>
              <a:rPr lang="en-US" altLang="zh-TW" dirty="0"/>
              <a:t>'),    # </a:t>
            </a:r>
            <a:r>
              <a:rPr lang="zh-TW" altLang="en-US" dirty="0"/>
              <a:t>繪製準確度歷史線圖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'Training &amp; Validation accuracy', ('Epochs', 'Accuracy'))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637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132" y="1791347"/>
            <a:ext cx="7958949" cy="46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28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80660" y="60960"/>
            <a:ext cx="3647440" cy="241808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B</a:t>
            </a:r>
            <a:endParaRPr lang="zh-TW" altLang="en-US" sz="6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2915920"/>
            <a:ext cx="2777067" cy="2082800"/>
          </a:xfrm>
          <a:prstGeom prst="rect">
            <a:avLst/>
          </a:prstGeom>
        </p:spPr>
      </p:pic>
      <p:sp>
        <p:nvSpPr>
          <p:cNvPr id="3" name="向右箭號 2"/>
          <p:cNvSpPr/>
          <p:nvPr/>
        </p:nvSpPr>
        <p:spPr>
          <a:xfrm>
            <a:off x="2946400" y="3515360"/>
            <a:ext cx="108712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638040" y="1711960"/>
            <a:ext cx="3647440" cy="24180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G</a:t>
            </a:r>
            <a:endParaRPr lang="zh-TW" altLang="en-US" sz="6600" dirty="0"/>
          </a:p>
        </p:txBody>
      </p:sp>
      <p:sp>
        <p:nvSpPr>
          <p:cNvPr id="4" name="矩形 3"/>
          <p:cNvSpPr/>
          <p:nvPr/>
        </p:nvSpPr>
        <p:spPr>
          <a:xfrm>
            <a:off x="4287520" y="3362960"/>
            <a:ext cx="3647440" cy="24180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600" dirty="0" smtClean="0"/>
              <a:t>R</a:t>
            </a:r>
            <a:endParaRPr lang="zh-TW" altLang="en-US" sz="6600" dirty="0"/>
          </a:p>
        </p:txBody>
      </p:sp>
      <p:sp>
        <p:nvSpPr>
          <p:cNvPr id="7" name="矩形 6"/>
          <p:cNvSpPr/>
          <p:nvPr/>
        </p:nvSpPr>
        <p:spPr>
          <a:xfrm>
            <a:off x="600770" y="2186652"/>
            <a:ext cx="1826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彩色的圖</a:t>
            </a: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87520" y="5781040"/>
            <a:ext cx="160653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dirty="0" smtClean="0"/>
              <a:t>29*29</a:t>
            </a:r>
            <a:endParaRPr lang="en-US" altLang="zh-TW" sz="4400" dirty="0"/>
          </a:p>
        </p:txBody>
      </p:sp>
    </p:spTree>
    <p:extLst>
      <p:ext uri="{BB962C8B-B14F-4D97-AF65-F5344CB8AC3E}">
        <p14:creationId xmlns:p14="http://schemas.microsoft.com/office/powerpoint/2010/main" val="1567571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64160" y="1863586"/>
            <a:ext cx="876808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b="0" dirty="0" smtClean="0">
                <a:effectLst/>
                <a:latin typeface="Courier New" panose="02070309020205020404" pitchFamily="49" charset="0"/>
              </a:rPr>
              <a:t>from tensorflow.keras.applications.inception_v3 import </a:t>
            </a:r>
            <a:r>
              <a:rPr lang="en-US" altLang="zh-TW" sz="1400" b="0" dirty="0" err="1" smtClean="0">
                <a:effectLst/>
                <a:latin typeface="Courier New" panose="02070309020205020404" pitchFamily="49" charset="0"/>
              </a:rPr>
              <a:t>preprocess_input</a:t>
            </a:r>
            <a:endParaRPr lang="en-US" altLang="zh-TW" sz="1400" b="0" dirty="0" smtClean="0">
              <a:effectLst/>
              <a:latin typeface="Courier New" panose="02070309020205020404" pitchFamily="49" charset="0"/>
            </a:endParaRPr>
          </a:p>
          <a:p>
            <a:r>
              <a:rPr lang="en-US" altLang="zh-TW" sz="1400" b="0" dirty="0" smtClean="0">
                <a:effectLst/>
                <a:latin typeface="Courier New" panose="02070309020205020404" pitchFamily="49" charset="0"/>
              </a:rPr>
              <a:t>from tensorflow.keras.applications.inception_v3 import </a:t>
            </a:r>
            <a:r>
              <a:rPr lang="en-US" altLang="zh-TW" sz="1400" b="0" dirty="0" err="1" smtClean="0">
                <a:effectLst/>
                <a:latin typeface="Courier New" panose="02070309020205020404" pitchFamily="49" charset="0"/>
              </a:rPr>
              <a:t>decode_predictions</a:t>
            </a:r>
            <a:endParaRPr lang="en-US" altLang="zh-TW" sz="1400" b="0" dirty="0" smtClean="0">
              <a:effectLst/>
              <a:latin typeface="Courier New" panose="02070309020205020404" pitchFamily="49" charset="0"/>
            </a:endParaRPr>
          </a:p>
          <a:p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/>
            </a:r>
            <a:br>
              <a:rPr lang="en-US" altLang="zh-TW" b="0" dirty="0" smtClean="0">
                <a:effectLst/>
                <a:latin typeface="Courier New" panose="02070309020205020404" pitchFamily="49" charset="0"/>
              </a:rPr>
            </a:br>
            <a:r>
              <a:rPr lang="en-US" altLang="zh-TW" b="0" i="1" dirty="0" err="1" smtClean="0">
                <a:effectLst/>
                <a:latin typeface="Courier New" panose="02070309020205020404" pitchFamily="49" charset="0"/>
              </a:rPr>
              <a:t>def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read_img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i="1" dirty="0" err="1" smtClean="0">
                <a:effectLst/>
                <a:latin typeface="Courier New" panose="02070309020205020404" pitchFamily="49" charset="0"/>
              </a:rPr>
              <a:t>img_path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, </a:t>
            </a:r>
            <a:r>
              <a:rPr lang="en-US" altLang="zh-TW" b="0" i="1" dirty="0" smtClean="0">
                <a:effectLst/>
                <a:latin typeface="Courier New" panose="02070309020205020404" pitchFamily="49" charset="0"/>
              </a:rPr>
              <a:t>resize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=(299,299)):</a:t>
            </a:r>
          </a:p>
          <a:p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img_string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tf.io.read_file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img_path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) </a:t>
            </a:r>
          </a:p>
          <a:p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img_decode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tf.image.decode_image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img_string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) </a:t>
            </a:r>
            <a:endParaRPr lang="en-US" altLang="zh-TW" sz="1200" b="0" dirty="0" smtClean="0">
              <a:effectLst/>
              <a:latin typeface="Courier New" panose="02070309020205020404" pitchFamily="49" charset="0"/>
            </a:endParaRPr>
          </a:p>
          <a:p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img_decode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tf.image.resize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img_decode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, resize)  </a:t>
            </a:r>
          </a:p>
          <a:p>
            <a:r>
              <a:rPr lang="zh-TW" altLang="en-US" b="0" dirty="0" smtClean="0">
                <a:effectLst/>
                <a:latin typeface="Courier New" panose="02070309020205020404" pitchFamily="49" charset="0"/>
              </a:rPr>
              <a:t>   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img_decode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=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tf.expand_dims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(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img_decode</a:t>
            </a:r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, axis=0)</a:t>
            </a:r>
          </a:p>
          <a:p>
            <a:r>
              <a:rPr lang="en-US" altLang="zh-TW" b="0" dirty="0" smtClean="0">
                <a:effectLst/>
                <a:latin typeface="Courier New" panose="02070309020205020404" pitchFamily="49" charset="0"/>
              </a:rPr>
              <a:t>    return </a:t>
            </a:r>
            <a:r>
              <a:rPr lang="en-US" altLang="zh-TW" b="0" dirty="0" err="1" smtClean="0">
                <a:effectLst/>
                <a:latin typeface="Courier New" panose="02070309020205020404" pitchFamily="49" charset="0"/>
              </a:rPr>
              <a:t>img_decode</a:t>
            </a:r>
            <a:endParaRPr lang="en-US" altLang="zh-TW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26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21360" y="834797"/>
            <a:ext cx="7172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img_path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'mango-1327290.jpg'</a:t>
            </a:r>
          </a:p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img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 = 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read_img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img_path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)  </a:t>
            </a:r>
          </a:p>
          <a:p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plt.imshow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tf.cast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(</a:t>
            </a:r>
            <a:r>
              <a:rPr lang="en-US" altLang="zh-TW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img</a:t>
            </a:r>
            <a:r>
              <a:rPr lang="en-US" altLang="zh-TW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, tf.uint8)[0]) 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54" y="3169919"/>
            <a:ext cx="2777067" cy="20828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558" y="2702195"/>
            <a:ext cx="3264644" cy="3201129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3647440" y="3830320"/>
            <a:ext cx="1097280" cy="97536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714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1805</Words>
  <Application>Microsoft Office PowerPoint</Application>
  <PresentationFormat>如螢幕大小 (4:3)</PresentationFormat>
  <Paragraphs>351</Paragraphs>
  <Slides>51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9" baseType="lpstr">
      <vt:lpstr>等线</vt:lpstr>
      <vt:lpstr>新細明體</vt:lpstr>
      <vt:lpstr>Arial</vt:lpstr>
      <vt:lpstr>Calibri</vt:lpstr>
      <vt:lpstr>Calibri Light</vt:lpstr>
      <vt:lpstr>Courier New</vt:lpstr>
      <vt:lpstr>Wingdings</vt:lpstr>
      <vt:lpstr>Office 佈景主題</vt:lpstr>
      <vt:lpstr>PowerPoint 簡報</vt:lpstr>
      <vt:lpstr>Agenda</vt:lpstr>
      <vt:lpstr>PowerPoint 簡報</vt:lpstr>
      <vt:lpstr>使用別人的模型進行分類預測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tf.keras.applications</vt:lpstr>
      <vt:lpstr>InceptionV3</vt:lpstr>
      <vt:lpstr>PowerPoint 簡報</vt:lpstr>
      <vt:lpstr>PowerPoint 簡報</vt:lpstr>
      <vt:lpstr>PowerPoint 簡報</vt:lpstr>
      <vt:lpstr>PowerPoint 簡報</vt:lpstr>
      <vt:lpstr>PowerPoint 簡報</vt:lpstr>
      <vt:lpstr>tf.keras.applications.inception_v3</vt:lpstr>
      <vt:lpstr>https://www.tensorflow.org/api_docs/python/tf/keras/applications/inception_v3/decode_predictions</vt:lpstr>
      <vt:lpstr>tf.keras.applications.inception_v3.preprocess_input</vt:lpstr>
      <vt:lpstr>PowerPoint 簡報</vt:lpstr>
      <vt:lpstr>PowerPoint 簡報</vt:lpstr>
      <vt:lpstr>PowerPoint 簡報</vt:lpstr>
      <vt:lpstr>PowerPoint 簡報</vt:lpstr>
      <vt:lpstr>tf.keras.applications</vt:lpstr>
      <vt:lpstr>ImageNet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ksu</dc:creator>
  <cp:lastModifiedBy>ksu</cp:lastModifiedBy>
  <cp:revision>11</cp:revision>
  <dcterms:created xsi:type="dcterms:W3CDTF">2020-06-06T06:07:57Z</dcterms:created>
  <dcterms:modified xsi:type="dcterms:W3CDTF">2020-06-06T08:41:15Z</dcterms:modified>
</cp:coreProperties>
</file>