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357" r:id="rId6"/>
    <p:sldId id="356" r:id="rId7"/>
    <p:sldId id="259" r:id="rId8"/>
    <p:sldId id="358" r:id="rId9"/>
    <p:sldId id="359" r:id="rId10"/>
    <p:sldId id="277" r:id="rId11"/>
    <p:sldId id="274" r:id="rId12"/>
    <p:sldId id="275" r:id="rId13"/>
    <p:sldId id="276" r:id="rId14"/>
    <p:sldId id="422" r:id="rId15"/>
    <p:sldId id="261" r:id="rId16"/>
    <p:sldId id="262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C645-FDBF-4142-8B62-6A76344EF42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4E99-8970-4E3F-8533-E0CA59806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C645-FDBF-4142-8B62-6A76344EF42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4E99-8970-4E3F-8533-E0CA59806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76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C645-FDBF-4142-8B62-6A76344EF42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4E99-8970-4E3F-8533-E0CA59806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06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C645-FDBF-4142-8B62-6A76344EF42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4E99-8970-4E3F-8533-E0CA59806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9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C645-FDBF-4142-8B62-6A76344EF42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4E99-8970-4E3F-8533-E0CA59806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91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C645-FDBF-4142-8B62-6A76344EF42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4E99-8970-4E3F-8533-E0CA59806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38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C645-FDBF-4142-8B62-6A76344EF42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4E99-8970-4E3F-8533-E0CA59806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24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C645-FDBF-4142-8B62-6A76344EF42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4E99-8970-4E3F-8533-E0CA59806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10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C645-FDBF-4142-8B62-6A76344EF42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4E99-8970-4E3F-8533-E0CA59806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4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C645-FDBF-4142-8B62-6A76344EF42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4E99-8970-4E3F-8533-E0CA59806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78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C645-FDBF-4142-8B62-6A76344EF42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24E99-8970-4E3F-8533-E0CA59806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34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65C645-FDBF-4142-8B62-6A76344EF42C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24E99-8970-4E3F-8533-E0CA59806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29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xiv.org/abs/2402.1947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onhai.com/zh-tw/press-center/press-releases/latest-news/1548?utm_source=chatgpt.com" TargetMode="External"/><Relationship Id="rId3" Type="http://schemas.openxmlformats.org/officeDocument/2006/relationships/hyperlink" Target="https://www.nstc.gov.tw/folksonomy/detail/d5a157bf-5aca-4ecf-83ce-012f351fd341?l=CH&amp;utm_source=chatgpt.com" TargetMode="External"/><Relationship Id="rId7" Type="http://schemas.openxmlformats.org/officeDocument/2006/relationships/hyperlink" Target="https://tw.news.yahoo.com/%E8%AE%93ai%E6%9B%B4%E6%87%82%E8%87%BA%E7%81%A3%E7%B9%81%E9%AB%94%E4%B8%AD%E6%96%87-%E8%87%BA%E7%81%A3%E8%87%AA%E4%B8%BB%E7%A0%94%E7%99%BCtame%E6%A8%A1%E5%9E%8B%E8%AE%93%E4%BA%BA%E9%A9%9A%E8%B1%94-090612757.html?utm_source=chatgpt.com" TargetMode="External"/><Relationship Id="rId2" Type="http://schemas.openxmlformats.org/officeDocument/2006/relationships/hyperlink" Target="https://blog.infuseai.io/taide-%E6%A8%A1%E5%9E%8B%E4%BB%8B%E7%B4%B9-%E5%B8%B6%E6%9C%89%E5%8F%B0%E7%81%A3%E5%91%B3%E7%9A%84%E5%A4%A7%E5%9E%8B%E8%AA%9E%E8%A8%80%E6%A8%A1%E5%9E%8B-f14d1334bf17?utm_source=chatgpt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io.com.tw/traditional-llm-rookie-project-tame-big-language-model-open-source-carney-industry/?utm_source=chatgpt.com" TargetMode="External"/><Relationship Id="rId5" Type="http://schemas.openxmlformats.org/officeDocument/2006/relationships/hyperlink" Target="https://tws.twcc.ai/ffm/?utm_source=chatgpt.com" TargetMode="External"/><Relationship Id="rId4" Type="http://schemas.openxmlformats.org/officeDocument/2006/relationships/hyperlink" Target="https://medium.com/%40simon3458/mediatek-breeze2-llm-model-intro-b775135ed85c?utm_source=chatgpt.com" TargetMode="External"/><Relationship Id="rId9" Type="http://schemas.openxmlformats.org/officeDocument/2006/relationships/hyperlink" Target="https://ocf.oen.tw/project/page/2slL2ECk2fdKNdNdUcVbetlvk7k?utm_source=chatgpt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iniMax_(company)" TargetMode="External"/><Relationship Id="rId13" Type="http://schemas.openxmlformats.org/officeDocument/2006/relationships/hyperlink" Target="https://en.wikipedia.org/wiki/Anthropic" TargetMode="External"/><Relationship Id="rId18" Type="http://schemas.openxmlformats.org/officeDocument/2006/relationships/hyperlink" Target="https://en.wikipedia.org/wiki/Llama_4" TargetMode="External"/><Relationship Id="rId26" Type="http://schemas.openxmlformats.org/officeDocument/2006/relationships/hyperlink" Target="https://en.wikipedia.org/wiki/Zhipu_AI" TargetMode="External"/><Relationship Id="rId3" Type="http://schemas.openxmlformats.org/officeDocument/2006/relationships/hyperlink" Target="https://en.wikipedia.org/wiki/DeepSeek-R1" TargetMode="External"/><Relationship Id="rId21" Type="http://schemas.openxmlformats.org/officeDocument/2006/relationships/hyperlink" Target="https://en.wikipedia.org/wiki/OpenAI_o3" TargetMode="External"/><Relationship Id="rId7" Type="http://schemas.openxmlformats.org/officeDocument/2006/relationships/hyperlink" Target="https://en.wikipedia.org/wiki/Alibaba_Group" TargetMode="External"/><Relationship Id="rId12" Type="http://schemas.openxmlformats.org/officeDocument/2006/relationships/hyperlink" Target="https://en.wikipedia.org/wiki/Claude_(language_model)" TargetMode="External"/><Relationship Id="rId17" Type="http://schemas.openxmlformats.org/officeDocument/2006/relationships/hyperlink" Target="https://en.wikipedia.org/wiki/XAI_(company)" TargetMode="External"/><Relationship Id="rId25" Type="http://schemas.openxmlformats.org/officeDocument/2006/relationships/hyperlink" Target="https://en.wikipedia.org/wiki/Grok_4" TargetMode="External"/><Relationship Id="rId2" Type="http://schemas.openxmlformats.org/officeDocument/2006/relationships/hyperlink" Target="https://en.wikipedia.org/wiki/List_of_large_language_models#cite_note-3" TargetMode="External"/><Relationship Id="rId16" Type="http://schemas.openxmlformats.org/officeDocument/2006/relationships/hyperlink" Target="https://en.wikipedia.org/wiki/Grok_3" TargetMode="External"/><Relationship Id="rId20" Type="http://schemas.openxmlformats.org/officeDocument/2006/relationships/hyperlink" Target="https://en.wikipedia.org/wiki/Llama_(language_model)#Licensin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Qwen2.5" TargetMode="External"/><Relationship Id="rId11" Type="http://schemas.openxmlformats.org/officeDocument/2006/relationships/hyperlink" Target="https://en.wikipedia.org/wiki/Proprietary_software" TargetMode="External"/><Relationship Id="rId24" Type="http://schemas.openxmlformats.org/officeDocument/2006/relationships/hyperlink" Target="https://en.wikipedia.org/wiki/Apache_2.0" TargetMode="External"/><Relationship Id="rId5" Type="http://schemas.openxmlformats.org/officeDocument/2006/relationships/hyperlink" Target="https://en.wikipedia.org/wiki/MIT_License" TargetMode="External"/><Relationship Id="rId15" Type="http://schemas.openxmlformats.org/officeDocument/2006/relationships/hyperlink" Target="https://en.wikipedia.org/wiki/OpenAI" TargetMode="External"/><Relationship Id="rId23" Type="http://schemas.openxmlformats.org/officeDocument/2006/relationships/hyperlink" Target="https://en.wikipedia.org/wiki/Alibaba_Cloud" TargetMode="External"/><Relationship Id="rId28" Type="http://schemas.openxmlformats.org/officeDocument/2006/relationships/hyperlink" Target="https://en.wikipedia.org/wiki/GPT-5" TargetMode="External"/><Relationship Id="rId10" Type="http://schemas.openxmlformats.org/officeDocument/2006/relationships/hyperlink" Target="https://en.wikipedia.org/wiki/Google_DeepMind" TargetMode="External"/><Relationship Id="rId19" Type="http://schemas.openxmlformats.org/officeDocument/2006/relationships/hyperlink" Target="https://en.wikipedia.org/wiki/Meta_AI" TargetMode="External"/><Relationship Id="rId4" Type="http://schemas.openxmlformats.org/officeDocument/2006/relationships/hyperlink" Target="https://en.wikipedia.org/wiki/DeepSeek" TargetMode="External"/><Relationship Id="rId9" Type="http://schemas.openxmlformats.org/officeDocument/2006/relationships/hyperlink" Target="https://en.wikipedia.org/wiki/Gemini_(language_model)" TargetMode="External"/><Relationship Id="rId14" Type="http://schemas.openxmlformats.org/officeDocument/2006/relationships/hyperlink" Target="https://en.wikipedia.org/wiki/GPT-4.5" TargetMode="External"/><Relationship Id="rId22" Type="http://schemas.openxmlformats.org/officeDocument/2006/relationships/hyperlink" Target="https://en.wikipedia.org/wiki/Qwen3" TargetMode="External"/><Relationship Id="rId27" Type="http://schemas.openxmlformats.org/officeDocument/2006/relationships/hyperlink" Target="https://en.wikipedia.org/wiki/GPT-OS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D0906-9DC7-2D99-8556-8CCA0DF1F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主題</a:t>
            </a:r>
            <a:br>
              <a:rPr lang="en-US" altLang="zh-TW" sz="3600" dirty="0"/>
            </a:br>
            <a:r>
              <a:rPr lang="zh-TW" altLang="en-US" sz="3600" dirty="0"/>
              <a:t>最新技術</a:t>
            </a:r>
            <a:r>
              <a:rPr lang="en-US" altLang="zh-TW" sz="3600" dirty="0"/>
              <a:t>:AI AGENT Agentic AI</a:t>
            </a:r>
            <a:br>
              <a:rPr lang="en-US" altLang="zh-TW" sz="3600" dirty="0"/>
            </a:br>
            <a:r>
              <a:rPr lang="zh-TW" altLang="en-US" sz="3600" dirty="0"/>
              <a:t>獨特</a:t>
            </a:r>
            <a:br>
              <a:rPr lang="en-US" altLang="zh-TW" sz="3600" dirty="0"/>
            </a:br>
            <a:r>
              <a:rPr lang="zh-TW" altLang="en-US" sz="3600" dirty="0"/>
              <a:t>應用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86696A-4632-BD41-7B12-6D6596AF8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3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0013" y="91440"/>
            <a:ext cx="7994845" cy="96620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檢索增強生成 </a:t>
            </a:r>
            <a:r>
              <a:rPr lang="en-US" altLang="zh-TW" dirty="0"/>
              <a:t>RAG</a:t>
            </a:r>
            <a:br>
              <a:rPr lang="en-US" altLang="zh-TW" dirty="0"/>
            </a:b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(Retrieval-augmented generation)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379" y="2328332"/>
            <a:ext cx="7630257" cy="41428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0617" y="1296794"/>
            <a:ext cx="81151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RAG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是把「資料檢索」與「大語言模型（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）生成」結合的系統設計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在回答前先到外部知識庫查資料，把相關上下文餵給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，讓回答有根據、可追溯、較少幻覺。</a:t>
            </a:r>
          </a:p>
        </p:txBody>
      </p:sp>
    </p:spTree>
    <p:extLst>
      <p:ext uri="{BB962C8B-B14F-4D97-AF65-F5344CB8AC3E}">
        <p14:creationId xmlns:p14="http://schemas.microsoft.com/office/powerpoint/2010/main" val="190607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093" y="189914"/>
            <a:ext cx="5469695" cy="96620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檢索增強生成 </a:t>
            </a:r>
            <a:r>
              <a:rPr lang="en-US" altLang="zh-TW" dirty="0"/>
              <a:t>RAG</a:t>
            </a:r>
            <a:br>
              <a:rPr lang="en-US" altLang="zh-TW" dirty="0"/>
            </a:br>
            <a:r>
              <a:rPr lang="en-US" altLang="zh-TW" sz="2200" dirty="0"/>
              <a:t>(Retrieval-augmented generation)</a:t>
            </a:r>
            <a:endParaRPr lang="zh-TW" altLang="en-US" sz="2200" dirty="0"/>
          </a:p>
        </p:txBody>
      </p:sp>
      <p:sp>
        <p:nvSpPr>
          <p:cNvPr id="4" name="矩形 3"/>
          <p:cNvSpPr/>
          <p:nvPr/>
        </p:nvSpPr>
        <p:spPr>
          <a:xfrm>
            <a:off x="358726" y="5876540"/>
            <a:ext cx="8785274" cy="8309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/>
              <a:t>Retrieval-Augmented Generation for AI-Generated Content: A Survey</a:t>
            </a:r>
          </a:p>
          <a:p>
            <a:r>
              <a:rPr lang="en-US" altLang="zh-TW" sz="1200" dirty="0" err="1"/>
              <a:t>Penghao</a:t>
            </a:r>
            <a:r>
              <a:rPr lang="en-US" altLang="zh-TW" sz="1200" dirty="0"/>
              <a:t> Zhao, </a:t>
            </a:r>
            <a:r>
              <a:rPr lang="en-US" altLang="zh-TW" sz="1200" dirty="0" err="1"/>
              <a:t>Hailin</a:t>
            </a:r>
            <a:r>
              <a:rPr lang="en-US" altLang="zh-TW" sz="1200" dirty="0"/>
              <a:t> Zhang, </a:t>
            </a:r>
            <a:r>
              <a:rPr lang="en-US" altLang="zh-TW" sz="1200" dirty="0" err="1"/>
              <a:t>Qinhan</a:t>
            </a:r>
            <a:r>
              <a:rPr lang="en-US" altLang="zh-TW" sz="1200" dirty="0"/>
              <a:t> Yu, </a:t>
            </a:r>
            <a:r>
              <a:rPr lang="en-US" altLang="zh-TW" sz="1200" dirty="0" err="1"/>
              <a:t>Zhengren</a:t>
            </a:r>
            <a:r>
              <a:rPr lang="en-US" altLang="zh-TW" sz="1200" dirty="0"/>
              <a:t> Wang, </a:t>
            </a:r>
            <a:r>
              <a:rPr lang="en-US" altLang="zh-TW" sz="1200" dirty="0" err="1"/>
              <a:t>Yunteng</a:t>
            </a:r>
            <a:r>
              <a:rPr lang="en-US" altLang="zh-TW" sz="1200" dirty="0"/>
              <a:t> </a:t>
            </a:r>
            <a:r>
              <a:rPr lang="en-US" altLang="zh-TW" sz="1200" dirty="0" err="1"/>
              <a:t>Geng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Fangcheng</a:t>
            </a:r>
            <a:r>
              <a:rPr lang="en-US" altLang="zh-TW" sz="1200" dirty="0"/>
              <a:t> Fu, Ling Yang, </a:t>
            </a:r>
            <a:r>
              <a:rPr lang="en-US" altLang="zh-TW" sz="1200" dirty="0" err="1"/>
              <a:t>Wentao</a:t>
            </a:r>
            <a:r>
              <a:rPr lang="en-US" altLang="zh-TW" sz="1200" dirty="0"/>
              <a:t> Zhang, </a:t>
            </a:r>
            <a:r>
              <a:rPr lang="en-US" altLang="zh-TW" sz="1200" dirty="0" err="1"/>
              <a:t>Jie</a:t>
            </a:r>
            <a:r>
              <a:rPr lang="en-US" altLang="zh-TW" sz="1200" dirty="0"/>
              <a:t> Jiang, Bin Cui</a:t>
            </a:r>
          </a:p>
          <a:p>
            <a:r>
              <a:rPr lang="en-US" altLang="zh-TW" sz="1200" dirty="0">
                <a:hlinkClick r:id="rId2"/>
              </a:rPr>
              <a:t>https://arxiv.org/abs/2402.19473</a:t>
            </a:r>
            <a:r>
              <a:rPr lang="zh-TW" altLang="en-US" sz="1200" dirty="0"/>
              <a:t>             </a:t>
            </a:r>
            <a:r>
              <a:rPr lang="en-US" altLang="zh-TW" sz="1200" dirty="0"/>
              <a:t>https://github.com/PKU-DAIR/RAG-Survey</a:t>
            </a:r>
            <a:endParaRPr lang="zh-TW" altLang="en-US" sz="12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51" y="1282726"/>
            <a:ext cx="7187493" cy="416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5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093" y="189914"/>
            <a:ext cx="5469695" cy="96620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檢索增強生成 </a:t>
            </a:r>
            <a:r>
              <a:rPr lang="en-US" altLang="zh-TW" dirty="0"/>
              <a:t>RAG</a:t>
            </a:r>
            <a:br>
              <a:rPr lang="en-US" altLang="zh-TW" dirty="0"/>
            </a:br>
            <a:r>
              <a:rPr lang="en-US" altLang="zh-TW" sz="3200" dirty="0"/>
              <a:t>(Retrieval-augmented generation)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819"/>
          <a:stretch/>
        </p:blipFill>
        <p:spPr>
          <a:xfrm>
            <a:off x="1065324" y="1355139"/>
            <a:ext cx="7085684" cy="371626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C5523C3-F7A8-B5D0-2211-34300C4CF5ED}"/>
              </a:ext>
            </a:extLst>
          </p:cNvPr>
          <p:cNvSpPr txBox="1"/>
          <p:nvPr/>
        </p:nvSpPr>
        <p:spPr>
          <a:xfrm>
            <a:off x="647690" y="6226365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RAG</a:t>
            </a:r>
            <a:r>
              <a:rPr lang="zh-TW" altLang="en-US" dirty="0"/>
              <a:t>實作教學，</a:t>
            </a:r>
            <a:r>
              <a:rPr lang="en-US" dirty="0" err="1"/>
              <a:t>LangChain</a:t>
            </a:r>
            <a:r>
              <a:rPr lang="en-US" dirty="0"/>
              <a:t> + Llama2 |</a:t>
            </a:r>
            <a:r>
              <a:rPr lang="zh-TW" altLang="en-US" dirty="0"/>
              <a:t>創造你的個人</a:t>
            </a:r>
            <a:r>
              <a:rPr lang="en-US" dirty="0"/>
              <a:t>LLM</a:t>
            </a:r>
          </a:p>
          <a:p>
            <a:r>
              <a:rPr lang="en-US" sz="1200" dirty="0"/>
              <a:t>https://chichieh-huang.com/posts/d6838febf8c4/</a:t>
            </a:r>
          </a:p>
        </p:txBody>
      </p:sp>
    </p:spTree>
    <p:extLst>
      <p:ext uri="{BB962C8B-B14F-4D97-AF65-F5344CB8AC3E}">
        <p14:creationId xmlns:p14="http://schemas.microsoft.com/office/powerpoint/2010/main" val="242346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5093" y="189914"/>
            <a:ext cx="5469695" cy="966203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檢索增強生成 </a:t>
            </a:r>
            <a:r>
              <a:rPr lang="en-US" altLang="zh-TW" dirty="0"/>
              <a:t>RAG</a:t>
            </a:r>
            <a:br>
              <a:rPr lang="en-US" altLang="zh-TW" dirty="0"/>
            </a:br>
            <a:r>
              <a:rPr lang="en-US" altLang="zh-TW" sz="3200" dirty="0"/>
              <a:t>(Retrieval-augmented generation)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24" y="1314325"/>
            <a:ext cx="8097028" cy="47085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64815" y="1900870"/>
            <a:ext cx="17132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查詢型 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RAG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1354" y="3297378"/>
            <a:ext cx="1794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潛在表示型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42186" y="5838183"/>
            <a:ext cx="1332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投機性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0057" y="4619093"/>
            <a:ext cx="1916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基於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Logit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RAG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476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1636" y="348957"/>
          <a:ext cx="866101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850">
                  <a:extLst>
                    <a:ext uri="{9D8B030D-6E8A-4147-A177-3AD203B41FA5}">
                      <a16:colId xmlns:a16="http://schemas.microsoft.com/office/drawing/2014/main" val="3099068334"/>
                    </a:ext>
                  </a:extLst>
                </a:gridCol>
                <a:gridCol w="337624">
                  <a:extLst>
                    <a:ext uri="{9D8B030D-6E8A-4147-A177-3AD203B41FA5}">
                      <a16:colId xmlns:a16="http://schemas.microsoft.com/office/drawing/2014/main" val="1452492308"/>
                    </a:ext>
                  </a:extLst>
                </a:gridCol>
                <a:gridCol w="7800536">
                  <a:extLst>
                    <a:ext uri="{9D8B030D-6E8A-4147-A177-3AD203B41FA5}">
                      <a16:colId xmlns:a16="http://schemas.microsoft.com/office/drawing/2014/main" val="789371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RAG </a:t>
                      </a:r>
                      <a:r>
                        <a:rPr lang="zh-TW" altLang="en-US" b="1" dirty="0">
                          <a:solidFill>
                            <a:schemeClr val="tx1"/>
                          </a:solidFill>
                        </a:rPr>
                        <a:t>的核心目的在於？</a:t>
                      </a:r>
                      <a:br>
                        <a:rPr lang="zh-TW" alt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A.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減少模型的參數數量</a:t>
                      </a:r>
                      <a:br>
                        <a:rPr lang="zh-TW" alt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B.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提升檢索系統的速度</a:t>
                      </a:r>
                      <a:br>
                        <a:rPr lang="zh-TW" alt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C.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讓模型回答時能根據外部知識庫內容</a:t>
                      </a:r>
                      <a:br>
                        <a:rPr lang="zh-TW" alt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D.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取代所有生成式模型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4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在 </a:t>
                      </a:r>
                      <a:r>
                        <a:rPr lang="en-US" altLang="zh-TW" b="1" dirty="0"/>
                        <a:t>RAG </a:t>
                      </a:r>
                      <a:r>
                        <a:rPr lang="zh-TW" altLang="en-US" b="1" dirty="0"/>
                        <a:t>中，文件通常會被切分 </a:t>
                      </a:r>
                      <a:r>
                        <a:rPr lang="en-US" altLang="zh-TW" b="1" dirty="0"/>
                        <a:t>(chunking)</a:t>
                      </a:r>
                      <a:r>
                        <a:rPr lang="zh-TW" altLang="en-US" b="1" dirty="0"/>
                        <a:t>，其主要原因是？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A. </a:t>
                      </a:r>
                      <a:r>
                        <a:rPr lang="zh-TW" altLang="en-US" dirty="0"/>
                        <a:t>減少存儲空間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B. </a:t>
                      </a:r>
                      <a:r>
                        <a:rPr lang="zh-TW" altLang="en-US" dirty="0"/>
                        <a:t>提高檢索精度與語意完整性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C. </a:t>
                      </a:r>
                      <a:r>
                        <a:rPr lang="zh-TW" altLang="en-US" dirty="0"/>
                        <a:t>方便進行模型壓縮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D. </a:t>
                      </a:r>
                      <a:r>
                        <a:rPr lang="zh-TW" altLang="en-US" dirty="0"/>
                        <a:t>增加延遲以提升安全性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2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下列哪一項是 </a:t>
                      </a:r>
                      <a:r>
                        <a:rPr lang="en-US" altLang="zh-TW" b="1" dirty="0"/>
                        <a:t>RAG </a:t>
                      </a:r>
                      <a:r>
                        <a:rPr lang="zh-TW" altLang="en-US" b="1" dirty="0"/>
                        <a:t>減少「幻覺」</a:t>
                      </a:r>
                      <a:r>
                        <a:rPr lang="en-US" altLang="zh-TW" b="1" dirty="0"/>
                        <a:t>(hallucination) </a:t>
                      </a:r>
                      <a:r>
                        <a:rPr lang="zh-TW" altLang="en-US" b="1" dirty="0"/>
                        <a:t>的方法？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A. </a:t>
                      </a:r>
                      <a:r>
                        <a:rPr lang="zh-TW" altLang="en-US" dirty="0"/>
                        <a:t>要求模型隨機生成答案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B. </a:t>
                      </a:r>
                      <a:r>
                        <a:rPr lang="zh-TW" altLang="en-US" dirty="0"/>
                        <a:t>僅根據引用來源作答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C. </a:t>
                      </a:r>
                      <a:r>
                        <a:rPr lang="zh-TW" altLang="en-US" dirty="0"/>
                        <a:t>增加模型溫度參數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D. </a:t>
                      </a:r>
                      <a:r>
                        <a:rPr lang="zh-TW" altLang="en-US" dirty="0"/>
                        <a:t>完全不使用外部知識庫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95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下列哪個場景最適合應用 </a:t>
                      </a:r>
                      <a:r>
                        <a:rPr lang="en-US" altLang="zh-TW" b="1" dirty="0"/>
                        <a:t>RAG</a:t>
                      </a:r>
                      <a:r>
                        <a:rPr lang="zh-TW" altLang="en-US" b="1" dirty="0"/>
                        <a:t>？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A. </a:t>
                      </a:r>
                      <a:r>
                        <a:rPr lang="zh-TW" altLang="en-US" dirty="0"/>
                        <a:t>自由創作詩歌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B. </a:t>
                      </a:r>
                      <a:r>
                        <a:rPr lang="zh-TW" altLang="en-US" dirty="0"/>
                        <a:t>公司內部法規查詢助理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C. </a:t>
                      </a:r>
                      <a:r>
                        <a:rPr lang="zh-TW" altLang="en-US" dirty="0"/>
                        <a:t>隨機產生數字</a:t>
                      </a:r>
                      <a:br>
                        <a:rPr lang="zh-TW" altLang="en-US" dirty="0"/>
                      </a:br>
                      <a:r>
                        <a:rPr lang="en-US" altLang="zh-TW" dirty="0"/>
                        <a:t>D. </a:t>
                      </a:r>
                      <a:r>
                        <a:rPr lang="zh-TW" altLang="en-US" dirty="0"/>
                        <a:t>訓練小型語言模型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88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03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Agentic AI(</a:t>
            </a:r>
            <a:r>
              <a:rPr lang="zh-TW" altLang="en-US" dirty="0"/>
              <a:t>代理式 </a:t>
            </a:r>
            <a:r>
              <a:rPr lang="en-US" altLang="zh-TW" dirty="0"/>
              <a:t>AI)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865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3906" y="246185"/>
            <a:ext cx="7886700" cy="811458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Agentic AI(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代理式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7962" y="1278210"/>
            <a:ext cx="83773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Agentic 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（代理式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）是一種將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人工智慧模型（如大型語言模型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）轉化為「具行動能力的自主代理」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的方法。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傳統的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LLM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只能進行「輸入 → 輸出」的單回合推理，而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Agentic AI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具備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推理（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Reasoning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行動（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Memory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Planning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的能力，使其能在複雜環境中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自主完成多步驟任務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，甚至與其他代理或人類協作。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14" y="3628576"/>
            <a:ext cx="2942492" cy="29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5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40260" y="1275679"/>
          <a:ext cx="8395776" cy="3566160"/>
        </p:xfrm>
        <a:graphic>
          <a:graphicData uri="http://schemas.openxmlformats.org/drawingml/2006/table">
            <a:tbl>
              <a:tblPr/>
              <a:tblGrid>
                <a:gridCol w="2220060">
                  <a:extLst>
                    <a:ext uri="{9D8B030D-6E8A-4147-A177-3AD203B41FA5}">
                      <a16:colId xmlns:a16="http://schemas.microsoft.com/office/drawing/2014/main" val="3097621715"/>
                    </a:ext>
                  </a:extLst>
                </a:gridCol>
                <a:gridCol w="3256671">
                  <a:extLst>
                    <a:ext uri="{9D8B030D-6E8A-4147-A177-3AD203B41FA5}">
                      <a16:colId xmlns:a16="http://schemas.microsoft.com/office/drawing/2014/main" val="1373981510"/>
                    </a:ext>
                  </a:extLst>
                </a:gridCol>
                <a:gridCol w="2919045">
                  <a:extLst>
                    <a:ext uri="{9D8B030D-6E8A-4147-A177-3AD203B41FA5}">
                      <a16:colId xmlns:a16="http://schemas.microsoft.com/office/drawing/2014/main" val="1481234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元素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說明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範例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153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/>
                        <a:t>推理（</a:t>
                      </a:r>
                      <a:r>
                        <a:rPr lang="en-US" b="1" dirty="0"/>
                        <a:t>Reasoning）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透過 </a:t>
                      </a:r>
                      <a:r>
                        <a:rPr lang="en-US" dirty="0"/>
                        <a:t>Chain-of-Thought、</a:t>
                      </a:r>
                      <a:r>
                        <a:rPr lang="zh-TW" altLang="en-US" dirty="0"/>
                        <a:t>邏輯規劃來拆解任務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AI </a:t>
                      </a:r>
                      <a:r>
                        <a:rPr lang="zh-TW" altLang="en-US"/>
                        <a:t>拆解「規劃旅遊」成「機票 → 住宿 → 行程」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10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/>
                        <a:t>行動（</a:t>
                      </a:r>
                      <a:r>
                        <a:rPr lang="en-US" b="1"/>
                        <a:t>Action）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調用外部工具或 </a:t>
                      </a:r>
                      <a:r>
                        <a:rPr lang="en-US" altLang="zh-TW" dirty="0"/>
                        <a:t>API</a:t>
                      </a:r>
                      <a:r>
                        <a:rPr lang="zh-TW" altLang="en-US" dirty="0"/>
                        <a:t>，自主執行任務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呼叫航班 </a:t>
                      </a:r>
                      <a:r>
                        <a:rPr lang="en-US"/>
                        <a:t>API、Google Maps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692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/>
                        <a:t>記憶（</a:t>
                      </a:r>
                      <a:r>
                        <a:rPr lang="en-US" b="1"/>
                        <a:t>Memory）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保存短期或長期資訊，支援持續決策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記住使用者喜好、過往任務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778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/>
                        <a:t>規劃（</a:t>
                      </a:r>
                      <a:r>
                        <a:rPr lang="en-US" b="1"/>
                        <a:t>Planning）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將大型任務分解成可執行的子任務，動態調整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計畫專案開發路線圖，遇到錯誤會自動修正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250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/>
                        <a:t>交互（</a:t>
                      </a:r>
                      <a:r>
                        <a:rPr lang="en-US" b="1"/>
                        <a:t>Interaction）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與人類或其他 </a:t>
                      </a:r>
                      <a:r>
                        <a:rPr lang="en-US" altLang="zh-TW"/>
                        <a:t>Agent </a:t>
                      </a:r>
                      <a:r>
                        <a:rPr lang="zh-TW" altLang="en-US"/>
                        <a:t>協作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多個 </a:t>
                      </a:r>
                      <a:r>
                        <a:rPr lang="en-US" dirty="0"/>
                        <a:t>Agent </a:t>
                      </a:r>
                      <a:r>
                        <a:rPr lang="zh-TW" altLang="en-US" dirty="0"/>
                        <a:t>在科研、金融模擬中合作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10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7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28650" y="2766854"/>
          <a:ext cx="7886700" cy="2682240"/>
        </p:xfrm>
        <a:graphic>
          <a:graphicData uri="http://schemas.openxmlformats.org/drawingml/2006/table">
            <a:tbl>
              <a:tblPr/>
              <a:tblGrid>
                <a:gridCol w="1601079">
                  <a:extLst>
                    <a:ext uri="{9D8B030D-6E8A-4147-A177-3AD203B41FA5}">
                      <a16:colId xmlns:a16="http://schemas.microsoft.com/office/drawing/2014/main" val="4232903700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1229543449"/>
                    </a:ext>
                  </a:extLst>
                </a:gridCol>
                <a:gridCol w="2993781">
                  <a:extLst>
                    <a:ext uri="{9D8B030D-6E8A-4147-A177-3AD203B41FA5}">
                      <a16:colId xmlns:a16="http://schemas.microsoft.com/office/drawing/2014/main" val="40428006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特徵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傳統 </a:t>
                      </a:r>
                      <a:r>
                        <a:rPr lang="en-US" sz="2000" dirty="0"/>
                        <a:t>AI / LLM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Agentic 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07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2000" b="1"/>
                        <a:t>任務範圍</a:t>
                      </a:r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一次性輸入 → 輸出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多步驟、長期任務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3823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2000" b="1"/>
                        <a:t>自主性</a:t>
                      </a:r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/>
                        <a:t>被動回應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主動規劃、決策、執行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2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2000" b="1"/>
                        <a:t>工具使用</a:t>
                      </a:r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/>
                        <a:t>無法或有限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可靈活調用 </a:t>
                      </a:r>
                      <a:r>
                        <a:rPr lang="en-US" altLang="zh-TW" sz="2000" dirty="0"/>
                        <a:t>API</a:t>
                      </a:r>
                      <a:r>
                        <a:rPr lang="zh-TW" altLang="en-US" sz="2000" dirty="0"/>
                        <a:t>、資料庫、外部系統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269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2000" b="1"/>
                        <a:t>記憶能力</a:t>
                      </a:r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/>
                        <a:t>只依賴上下文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長短期記憶結合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607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2000" b="1"/>
                        <a:t>適應性</a:t>
                      </a:r>
                      <a:endParaRPr lang="zh-TW" alt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/>
                        <a:t>無法動態調整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可根據回饋迭代、優化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364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806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56013" y="228942"/>
          <a:ext cx="8364429" cy="5964560"/>
        </p:xfrm>
        <a:graphic>
          <a:graphicData uri="http://schemas.openxmlformats.org/drawingml/2006/table">
            <a:tbl>
              <a:tblPr/>
              <a:tblGrid>
                <a:gridCol w="1302449">
                  <a:extLst>
                    <a:ext uri="{9D8B030D-6E8A-4147-A177-3AD203B41FA5}">
                      <a16:colId xmlns:a16="http://schemas.microsoft.com/office/drawing/2014/main" val="1125585661"/>
                    </a:ext>
                  </a:extLst>
                </a:gridCol>
                <a:gridCol w="3348110">
                  <a:extLst>
                    <a:ext uri="{9D8B030D-6E8A-4147-A177-3AD203B41FA5}">
                      <a16:colId xmlns:a16="http://schemas.microsoft.com/office/drawing/2014/main" val="755518042"/>
                    </a:ext>
                  </a:extLst>
                </a:gridCol>
                <a:gridCol w="3713870">
                  <a:extLst>
                    <a:ext uri="{9D8B030D-6E8A-4147-A177-3AD203B41FA5}">
                      <a16:colId xmlns:a16="http://schemas.microsoft.com/office/drawing/2014/main" val="1320943955"/>
                    </a:ext>
                  </a:extLst>
                </a:gridCol>
              </a:tblGrid>
              <a:tr h="191268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面向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AI Agent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Agentic AI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470635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zh-TW" altLang="en-US" sz="1800" b="1" dirty="0"/>
                        <a:t>基本定義</a:t>
                      </a:r>
                      <a:endParaRPr lang="zh-TW" altLang="en-US" sz="1800" dirty="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能自主感知環境、理解任務並採取行動的系統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/>
                        <a:t>以 </a:t>
                      </a:r>
                      <a:r>
                        <a:rPr lang="en-US" altLang="zh-TW" sz="1800" b="1"/>
                        <a:t>LLM </a:t>
                      </a:r>
                      <a:r>
                        <a:rPr lang="zh-TW" altLang="en-US" sz="1800" b="1"/>
                        <a:t>為核心</a:t>
                      </a:r>
                      <a:r>
                        <a:rPr lang="zh-TW" altLang="en-US" sz="1800"/>
                        <a:t>，結合推理、規劃、記憶與行動力的「智慧代理」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9492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zh-TW" altLang="en-US" sz="1800" b="1" dirty="0"/>
                        <a:t>核心驅動</a:t>
                      </a:r>
                      <a:endParaRPr lang="zh-TW" altLang="en-US" sz="1800" dirty="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規則引擎、機器學習、感測器、</a:t>
                      </a:r>
                      <a:r>
                        <a:rPr lang="en-US" altLang="zh-TW" sz="1800" dirty="0"/>
                        <a:t>RPA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/>
                        <a:t>大型語言模型（</a:t>
                      </a:r>
                      <a:r>
                        <a:rPr lang="en-US" altLang="zh-TW" sz="1800"/>
                        <a:t>LLM</a:t>
                      </a:r>
                      <a:r>
                        <a:rPr lang="zh-TW" altLang="en-US" sz="1800"/>
                        <a:t>）</a:t>
                      </a:r>
                      <a:r>
                        <a:rPr lang="en-US" altLang="zh-TW" sz="1800"/>
                        <a:t>+ </a:t>
                      </a:r>
                      <a:r>
                        <a:rPr lang="zh-TW" altLang="en-US" sz="1800"/>
                        <a:t>多步推理 </a:t>
                      </a:r>
                      <a:r>
                        <a:rPr lang="en-US" altLang="zh-TW" sz="1800"/>
                        <a:t>+ </a:t>
                      </a:r>
                      <a:r>
                        <a:rPr lang="zh-TW" altLang="en-US" sz="1800"/>
                        <a:t>工具調用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016564"/>
                  </a:ext>
                </a:extLst>
              </a:tr>
              <a:tr h="765070">
                <a:tc>
                  <a:txBody>
                    <a:bodyPr/>
                    <a:lstStyle/>
                    <a:p>
                      <a:r>
                        <a:rPr lang="zh-TW" altLang="en-US" sz="1800" b="1"/>
                        <a:t>主要特徵</a:t>
                      </a:r>
                      <a:endParaRPr lang="zh-TW" altLang="en-US" sz="180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自治性、目標導向、感知、交互、學習適應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推理（</a:t>
                      </a:r>
                      <a:r>
                        <a:rPr lang="en-US" sz="1800" dirty="0"/>
                        <a:t>Reasoning）、</a:t>
                      </a:r>
                      <a:r>
                        <a:rPr lang="zh-TW" altLang="en-US" sz="1800" dirty="0"/>
                        <a:t>規劃（</a:t>
                      </a:r>
                      <a:r>
                        <a:rPr lang="en-US" sz="1800" dirty="0"/>
                        <a:t>Planning）、</a:t>
                      </a:r>
                      <a:r>
                        <a:rPr lang="zh-TW" altLang="en-US" sz="1800" dirty="0"/>
                        <a:t>記憶（</a:t>
                      </a:r>
                      <a:r>
                        <a:rPr lang="en-US" sz="1800" dirty="0"/>
                        <a:t>Memory）、</a:t>
                      </a:r>
                      <a:r>
                        <a:rPr lang="zh-TW" altLang="en-US" sz="1800" dirty="0"/>
                        <a:t>行動（</a:t>
                      </a:r>
                      <a:r>
                        <a:rPr lang="en-US" sz="1800" dirty="0"/>
                        <a:t>Action）、</a:t>
                      </a:r>
                      <a:r>
                        <a:rPr lang="zh-TW" altLang="en-US" sz="1800" dirty="0"/>
                        <a:t>交互（</a:t>
                      </a:r>
                      <a:r>
                        <a:rPr lang="en-US" sz="1800" dirty="0"/>
                        <a:t>Interaction）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67858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zh-TW" altLang="en-US" sz="1800" b="1"/>
                        <a:t>記憶能力</a:t>
                      </a:r>
                      <a:endParaRPr lang="zh-TW" altLang="en-US" sz="180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部分 </a:t>
                      </a:r>
                      <a:r>
                        <a:rPr lang="en-US" sz="1800" dirty="0"/>
                        <a:t>Agent </a:t>
                      </a:r>
                      <a:r>
                        <a:rPr lang="zh-TW" altLang="en-US" sz="1800" dirty="0"/>
                        <a:t>有短期</a:t>
                      </a:r>
                      <a:r>
                        <a:rPr lang="en-US" altLang="zh-TW" sz="1800" dirty="0"/>
                        <a:t>/</a:t>
                      </a:r>
                      <a:r>
                        <a:rPr lang="zh-TW" altLang="en-US" sz="1800" dirty="0"/>
                        <a:t>有限記憶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具備短期 </a:t>
                      </a:r>
                      <a:r>
                        <a:rPr lang="en-US" altLang="zh-TW" sz="1800" dirty="0"/>
                        <a:t>+ </a:t>
                      </a:r>
                      <a:r>
                        <a:rPr lang="zh-TW" altLang="en-US" sz="1800" dirty="0"/>
                        <a:t>長期記憶，能持續追蹤任務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57763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zh-TW" altLang="en-US" sz="1800" b="1"/>
                        <a:t>行動能力</a:t>
                      </a:r>
                      <a:endParaRPr lang="zh-TW" altLang="en-US" sz="180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可執行單步或有限自動化行為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可自主規劃並完成 </a:t>
                      </a:r>
                      <a:r>
                        <a:rPr lang="zh-TW" altLang="en-US" sz="1800" b="1" dirty="0"/>
                        <a:t>多步驟任務</a:t>
                      </a:r>
                      <a:r>
                        <a:rPr lang="zh-TW" altLang="en-US" sz="1800" dirty="0"/>
                        <a:t>，動態調整策略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1764842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zh-TW" altLang="en-US" sz="1800" b="1"/>
                        <a:t>工具使用</a:t>
                      </a:r>
                      <a:endParaRPr lang="zh-TW" altLang="en-US" sz="180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/>
                        <a:t>有些可整合外部工具（如 </a:t>
                      </a:r>
                      <a:r>
                        <a:rPr lang="en-US" sz="1800"/>
                        <a:t>RPA、API）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強調 </a:t>
                      </a:r>
                      <a:r>
                        <a:rPr lang="zh-TW" altLang="en-US" sz="1800" b="1" dirty="0"/>
                        <a:t>多工具調用</a:t>
                      </a:r>
                      <a:r>
                        <a:rPr lang="zh-TW" altLang="en-US" sz="1800" dirty="0"/>
                        <a:t>（</a:t>
                      </a:r>
                      <a:r>
                        <a:rPr lang="en-US" altLang="zh-TW" sz="1800" dirty="0"/>
                        <a:t>Web</a:t>
                      </a:r>
                      <a:r>
                        <a:rPr lang="zh-TW" altLang="en-US" sz="1800" dirty="0"/>
                        <a:t>、</a:t>
                      </a:r>
                      <a:r>
                        <a:rPr lang="en-US" altLang="zh-TW" sz="1800" dirty="0"/>
                        <a:t>API</a:t>
                      </a:r>
                      <a:r>
                        <a:rPr lang="zh-TW" altLang="en-US" sz="1800" dirty="0"/>
                        <a:t>、</a:t>
                      </a:r>
                      <a:r>
                        <a:rPr lang="en-US" altLang="zh-TW" sz="1800" dirty="0"/>
                        <a:t>DB</a:t>
                      </a:r>
                      <a:r>
                        <a:rPr lang="zh-TW" altLang="en-US" sz="1800" dirty="0"/>
                        <a:t>、插件），與環境深度互動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30347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zh-TW" altLang="en-US" sz="1800" b="1"/>
                        <a:t>交互模式</a:t>
                      </a:r>
                      <a:endParaRPr lang="zh-TW" altLang="en-US" sz="180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/>
                        <a:t>與人類或其他 </a:t>
                      </a:r>
                      <a:r>
                        <a:rPr lang="en-US" altLang="zh-TW" sz="1800"/>
                        <a:t>Agent </a:t>
                      </a:r>
                      <a:r>
                        <a:rPr lang="zh-TW" altLang="en-US" sz="1800"/>
                        <a:t>簡單互動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與人類、多代理（</a:t>
                      </a:r>
                      <a:r>
                        <a:rPr lang="en-US" altLang="zh-TW" sz="1800" dirty="0"/>
                        <a:t>MAS</a:t>
                      </a:r>
                      <a:r>
                        <a:rPr lang="zh-TW" altLang="en-US" sz="1800" dirty="0"/>
                        <a:t>）協作，能進行複雜任務分工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321961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zh-TW" altLang="en-US" sz="1800" b="1"/>
                        <a:t>應用範例</a:t>
                      </a:r>
                      <a:endParaRPr lang="zh-TW" altLang="en-US" sz="180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/>
                        <a:t>客服聊天機器人、金融交易代理、機器人控制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AutoGPT、BabyAGI、ChatGPT</a:t>
                      </a:r>
                      <a:r>
                        <a:rPr lang="en-US" sz="1800" dirty="0"/>
                        <a:t> Agent </a:t>
                      </a:r>
                      <a:r>
                        <a:rPr lang="zh-TW" altLang="en-US" sz="1800" dirty="0"/>
                        <a:t>模式、科研自動化助手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827921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r>
                        <a:rPr lang="zh-TW" altLang="en-US" sz="1800" b="1"/>
                        <a:t>進化方向</a:t>
                      </a:r>
                      <a:endParaRPr lang="zh-TW" altLang="en-US" sz="1800"/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/>
                        <a:t>從單一代理走向多代理協作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被視為 </a:t>
                      </a:r>
                      <a:r>
                        <a:rPr lang="zh-TW" altLang="en-US" sz="1800" b="1" dirty="0"/>
                        <a:t>「</a:t>
                      </a:r>
                      <a:r>
                        <a:rPr lang="en-US" sz="1800" b="1" dirty="0"/>
                        <a:t>AI Agent </a:t>
                      </a:r>
                      <a:r>
                        <a:rPr lang="zh-TW" altLang="en-US" sz="1800" b="1" dirty="0"/>
                        <a:t>的進階版」</a:t>
                      </a:r>
                      <a:r>
                        <a:rPr lang="zh-TW" altLang="en-US" sz="1800" dirty="0"/>
                        <a:t>，是未來自主 </a:t>
                      </a:r>
                      <a:r>
                        <a:rPr lang="en-US" sz="1800" dirty="0"/>
                        <a:t>AI </a:t>
                      </a:r>
                      <a:r>
                        <a:rPr lang="zh-TW" altLang="en-US" sz="1800" dirty="0"/>
                        <a:t>系統的核心</a:t>
                      </a:r>
                    </a:p>
                  </a:txBody>
                  <a:tcPr marL="47817" marR="47817" marT="23908" marB="239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047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45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4E6D0-EF50-78FE-E25F-C8D84AD0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345D66-FFB4-E20D-FD88-A8A288E56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最新技術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AI AGENT </a:t>
            </a:r>
          </a:p>
          <a:p>
            <a:pPr lvl="1"/>
            <a:r>
              <a:rPr lang="en-US" altLang="zh-TW" dirty="0"/>
              <a:t>Agentic AI</a:t>
            </a:r>
          </a:p>
          <a:p>
            <a:pPr lvl="1"/>
            <a:r>
              <a:rPr lang="en-US" altLang="zh-TW" dirty="0"/>
              <a:t>MCP</a:t>
            </a:r>
          </a:p>
          <a:p>
            <a:pPr lvl="1"/>
            <a:r>
              <a:rPr lang="en-US" altLang="zh-TW" dirty="0" err="1"/>
              <a:t>Multimodel</a:t>
            </a:r>
            <a:r>
              <a:rPr lang="en-US" altLang="zh-TW" dirty="0"/>
              <a:t> LLM == &gt; MLLM</a:t>
            </a:r>
          </a:p>
          <a:p>
            <a:r>
              <a:rPr lang="zh-TW" altLang="en-US" dirty="0"/>
              <a:t>獨特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台灣 </a:t>
            </a:r>
            <a:r>
              <a:rPr lang="en-US" altLang="zh-TW" dirty="0"/>
              <a:t>LLM</a:t>
            </a:r>
            <a:r>
              <a:rPr lang="zh-TW" altLang="en-US" dirty="0"/>
              <a:t> </a:t>
            </a:r>
            <a:r>
              <a:rPr lang="en-US" altLang="zh-TW" dirty="0"/>
              <a:t>==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LLM</a:t>
            </a:r>
            <a:r>
              <a:rPr lang="zh-TW" altLang="en-US" dirty="0"/>
              <a:t>測試  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應用</a:t>
            </a:r>
            <a:endParaRPr lang="en-US" altLang="zh-TW" dirty="0"/>
          </a:p>
          <a:p>
            <a:pPr lvl="1"/>
            <a:r>
              <a:rPr lang="en-US" altLang="zh-TW" dirty="0"/>
              <a:t>MLLM  == &gt; </a:t>
            </a:r>
            <a:r>
              <a:rPr lang="zh-TW" altLang="en-US" dirty="0"/>
              <a:t>文字 語音</a:t>
            </a:r>
            <a:endParaRPr lang="en-US" altLang="zh-TW" dirty="0"/>
          </a:p>
          <a:p>
            <a:pPr lvl="1"/>
            <a:r>
              <a:rPr lang="zh-TW" altLang="en-US" dirty="0"/>
              <a:t>領域 </a:t>
            </a:r>
            <a:r>
              <a:rPr lang="en-US" altLang="zh-TW" dirty="0"/>
              <a:t>==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採購網 滲透測試項目</a:t>
            </a:r>
          </a:p>
        </p:txBody>
      </p:sp>
    </p:spTree>
    <p:extLst>
      <p:ext uri="{BB962C8B-B14F-4D97-AF65-F5344CB8AC3E}">
        <p14:creationId xmlns:p14="http://schemas.microsoft.com/office/powerpoint/2010/main" val="202810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51B0D3B-7952-53B4-6803-C7C5E34FA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89985"/>
              </p:ext>
            </p:extLst>
          </p:nvPr>
        </p:nvGraphicFramePr>
        <p:xfrm>
          <a:off x="282307" y="882186"/>
          <a:ext cx="8579385" cy="5466776"/>
        </p:xfrm>
        <a:graphic>
          <a:graphicData uri="http://schemas.openxmlformats.org/drawingml/2006/table">
            <a:tbl>
              <a:tblPr/>
              <a:tblGrid>
                <a:gridCol w="2859795">
                  <a:extLst>
                    <a:ext uri="{9D8B030D-6E8A-4147-A177-3AD203B41FA5}">
                      <a16:colId xmlns:a16="http://schemas.microsoft.com/office/drawing/2014/main" val="2504498363"/>
                    </a:ext>
                  </a:extLst>
                </a:gridCol>
                <a:gridCol w="2859795">
                  <a:extLst>
                    <a:ext uri="{9D8B030D-6E8A-4147-A177-3AD203B41FA5}">
                      <a16:colId xmlns:a16="http://schemas.microsoft.com/office/drawing/2014/main" val="215885755"/>
                    </a:ext>
                  </a:extLst>
                </a:gridCol>
                <a:gridCol w="2859795">
                  <a:extLst>
                    <a:ext uri="{9D8B030D-6E8A-4147-A177-3AD203B41FA5}">
                      <a16:colId xmlns:a16="http://schemas.microsoft.com/office/drawing/2014/main" val="3437770024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 dirty="0"/>
                        <a:t>名稱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/>
                        <a:t>特點 </a:t>
                      </a:r>
                      <a:r>
                        <a:rPr lang="en-US" altLang="zh-TW" sz="1600"/>
                        <a:t>/ </a:t>
                      </a:r>
                      <a:r>
                        <a:rPr lang="zh-TW" altLang="en-US" sz="1600"/>
                        <a:t>重點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/>
                        <a:t>狀態 </a:t>
                      </a:r>
                      <a:r>
                        <a:rPr lang="en-US" altLang="zh-TW" sz="1600"/>
                        <a:t>/ </a:t>
                      </a:r>
                      <a:r>
                        <a:rPr lang="zh-TW" altLang="en-US" sz="1600"/>
                        <a:t>備註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199527"/>
                  </a:ext>
                </a:extLst>
              </a:tr>
              <a:tr h="6428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TAIDE</a:t>
                      </a:r>
                      <a:endParaRPr lang="en-US" sz="1600" dirty="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 dirty="0"/>
                        <a:t>臺灣可信任生成式 </a:t>
                      </a:r>
                      <a:r>
                        <a:rPr lang="en-US" altLang="zh-TW" sz="1600" dirty="0"/>
                        <a:t>AI </a:t>
                      </a:r>
                      <a:r>
                        <a:rPr lang="zh-TW" altLang="en-US" sz="1600" dirty="0"/>
                        <a:t>計畫，強化繁體中文與在地語言特色，支援臺語、客語等。 </a:t>
                      </a:r>
                      <a:r>
                        <a:rPr lang="en-US" altLang="zh-TW" sz="1600" dirty="0"/>
                        <a:t>(</a:t>
                      </a:r>
                      <a:r>
                        <a:rPr lang="en-US" altLang="zh-TW" sz="1600" dirty="0" err="1">
                          <a:hlinkClick r:id="rId2" tooltip="TAIDE 模型介紹— 帶有台灣味的大型語言模型 - InfuseAI"/>
                        </a:rPr>
                        <a:t>InfuseAI</a:t>
                      </a:r>
                      <a:r>
                        <a:rPr lang="en-US" altLang="zh-TW" sz="1600" dirty="0"/>
                        <a:t>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/>
                        <a:t>國科會與多方合作推動，已有公開模型版本（如 </a:t>
                      </a:r>
                      <a:r>
                        <a:rPr lang="en-US" altLang="zh-TW" sz="1600"/>
                        <a:t>TAIDE-LX-7B</a:t>
                      </a:r>
                      <a:r>
                        <a:rPr lang="zh-TW" altLang="en-US" sz="1600"/>
                        <a:t>）可供產學研使用。 </a:t>
                      </a:r>
                      <a:r>
                        <a:rPr lang="en-US" altLang="zh-TW" sz="1600"/>
                        <a:t>(</a:t>
                      </a:r>
                      <a:r>
                        <a:rPr lang="en-US" altLang="zh-TW" sz="1600">
                          <a:hlinkClick r:id="rId3" tooltip="國科會今釋出TAIDE-LX-7B模型提供產學研以臺灣文化的大型語言 ..."/>
                        </a:rPr>
                        <a:t>nstc.gov.tw</a:t>
                      </a:r>
                      <a:r>
                        <a:rPr lang="en-US" altLang="zh-TW" sz="1600"/>
                        <a:t>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84"/>
                  </a:ext>
                </a:extLst>
              </a:tr>
              <a:tr h="6428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Breeze / Breeze 2</a:t>
                      </a:r>
                      <a:endParaRPr lang="en-US" sz="160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 dirty="0"/>
                        <a:t>聚焦繁體中文與本地知識、多模態（視覺與文字）能力、強化長上下文能力。 </a:t>
                      </a:r>
                      <a:r>
                        <a:rPr lang="en-US" altLang="zh-TW" sz="1600" dirty="0"/>
                        <a:t>(</a:t>
                      </a:r>
                      <a:r>
                        <a:rPr lang="en-US" altLang="zh-TW" sz="1600" dirty="0">
                          <a:hlinkClick r:id="rId4" tooltip="[ 繁中新模型] Breeze2：2025 年強化繁體中文的多模態LLM 模型 - Medium"/>
                        </a:rPr>
                        <a:t>Medium</a:t>
                      </a:r>
                      <a:r>
                        <a:rPr lang="en-US" altLang="zh-TW" sz="1600" dirty="0"/>
                        <a:t>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 dirty="0"/>
                        <a:t>目前仍處於研究／發展階段。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287727"/>
                  </a:ext>
                </a:extLst>
              </a:tr>
              <a:tr h="6428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 b="1"/>
                        <a:t>福爾摩沙大模型（</a:t>
                      </a:r>
                      <a:r>
                        <a:rPr lang="en-US" sz="1600" b="1"/>
                        <a:t>FFM, Formosa Foundation Model）</a:t>
                      </a:r>
                      <a:endParaRPr lang="en-US" sz="160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/>
                        <a:t>以繁體中文為中心，提供從 </a:t>
                      </a:r>
                      <a:r>
                        <a:rPr lang="en-US" altLang="zh-TW" sz="1600"/>
                        <a:t>8B</a:t>
                      </a:r>
                      <a:r>
                        <a:rPr lang="zh-TW" altLang="en-US" sz="1600"/>
                        <a:t>、</a:t>
                      </a:r>
                      <a:r>
                        <a:rPr lang="en-US" altLang="zh-TW" sz="1600"/>
                        <a:t>70B</a:t>
                      </a:r>
                      <a:r>
                        <a:rPr lang="zh-TW" altLang="en-US" sz="1600"/>
                        <a:t>、</a:t>
                      </a:r>
                      <a:r>
                        <a:rPr lang="en-US" altLang="zh-TW" sz="1600"/>
                        <a:t>405B </a:t>
                      </a:r>
                      <a:r>
                        <a:rPr lang="zh-TW" altLang="en-US" sz="1600"/>
                        <a:t>等不同規模的模型版本與變體。 </a:t>
                      </a:r>
                      <a:r>
                        <a:rPr lang="en-US" altLang="zh-TW" sz="1600"/>
                        <a:t>(</a:t>
                      </a:r>
                      <a:r>
                        <a:rPr lang="en-US" altLang="zh-TW" sz="1600">
                          <a:hlinkClick r:id="rId5" tooltip="FFM 福爾摩沙大模型 - 台智雲"/>
                        </a:rPr>
                        <a:t>tws.twcc.ai</a:t>
                      </a:r>
                      <a:r>
                        <a:rPr lang="en-US" altLang="zh-TW" sz="1600"/>
                        <a:t>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 dirty="0"/>
                        <a:t>由台智雲提出，作為比較完整的商業／開源模型體系。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32803"/>
                  </a:ext>
                </a:extLst>
              </a:tr>
              <a:tr h="6428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Project TAME</a:t>
                      </a:r>
                      <a:endParaRPr lang="en-US" sz="160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/>
                        <a:t>專注於繁體中文、與產業、專家領域合作的模型，採開源形式。 </a:t>
                      </a:r>
                      <a:r>
                        <a:rPr lang="en-US" altLang="zh-TW" sz="1600"/>
                        <a:t>(</a:t>
                      </a:r>
                      <a:r>
                        <a:rPr lang="en-US" altLang="zh-TW" sz="1600">
                          <a:hlinkClick r:id="rId6" tooltip="繁體LLM新秀Project TAME大語言模型開源嘉惠產業 - CIO Taiwan"/>
                        </a:rPr>
                        <a:t>CIO Taiwan</a:t>
                      </a:r>
                      <a:r>
                        <a:rPr lang="en-US" altLang="zh-TW" sz="1600"/>
                        <a:t>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 dirty="0"/>
                        <a:t>已對外發布，供企業和產業使用。 </a:t>
                      </a:r>
                      <a:r>
                        <a:rPr lang="en-US" altLang="zh-TW" sz="1600" dirty="0"/>
                        <a:t>(</a:t>
                      </a:r>
                      <a:r>
                        <a:rPr lang="en-US" altLang="zh-TW" sz="1600" dirty="0">
                          <a:hlinkClick r:id="rId7" tooltip="讓AI更懂臺灣繁體中文臺灣自主研發TAME模型讓人驚豔"/>
                        </a:rPr>
                        <a:t>Yahoo News</a:t>
                      </a:r>
                      <a:r>
                        <a:rPr lang="en-US" altLang="zh-TW" sz="1600" dirty="0"/>
                        <a:t>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213126"/>
                  </a:ext>
                </a:extLst>
              </a:tr>
              <a:tr h="6428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FoxBrain（</a:t>
                      </a:r>
                      <a:r>
                        <a:rPr lang="zh-TW" altLang="en-US" sz="1600" b="1"/>
                        <a:t>鴻海研究院）</a:t>
                      </a:r>
                      <a:endParaRPr lang="zh-TW" altLang="en-US" sz="160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/>
                        <a:t>為第一款具推理能力的繁體中文 </a:t>
                      </a:r>
                      <a:r>
                        <a:rPr lang="en-US" altLang="zh-TW" sz="1600"/>
                        <a:t>LLM</a:t>
                      </a:r>
                      <a:r>
                        <a:rPr lang="zh-TW" altLang="en-US" sz="1600"/>
                        <a:t>，涵蓋數學、推理、文書等功能。 </a:t>
                      </a:r>
                      <a:r>
                        <a:rPr lang="en-US" altLang="zh-TW" sz="1600"/>
                        <a:t>(</a:t>
                      </a:r>
                      <a:r>
                        <a:rPr lang="en-US" altLang="zh-TW" sz="1600">
                          <a:hlinkClick r:id="rId8" tooltip="鴻海研究院推出第一版具有推理能力繁體中文大型語言模型"/>
                        </a:rPr>
                        <a:t>honhai.com</a:t>
                      </a:r>
                      <a:r>
                        <a:rPr lang="en-US" altLang="zh-TW" sz="1600"/>
                        <a:t>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600" dirty="0"/>
                        <a:t>2025 </a:t>
                      </a:r>
                      <a:r>
                        <a:rPr lang="zh-TW" altLang="en-US" sz="1600" dirty="0"/>
                        <a:t>年由鴻海研究院推出並宣布對外開源分享。 </a:t>
                      </a:r>
                      <a:r>
                        <a:rPr lang="en-US" altLang="zh-TW" sz="1600" dirty="0"/>
                        <a:t>(</a:t>
                      </a:r>
                      <a:r>
                        <a:rPr lang="en-US" altLang="zh-TW" sz="1600" dirty="0">
                          <a:hlinkClick r:id="rId8" tooltip="鴻海研究院推出第一版具有推理能力繁體中文大型語言模型"/>
                        </a:rPr>
                        <a:t>honhai.com</a:t>
                      </a:r>
                      <a:r>
                        <a:rPr lang="en-US" altLang="zh-TW" sz="1600" dirty="0"/>
                        <a:t>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172948"/>
                  </a:ext>
                </a:extLst>
              </a:tr>
              <a:tr h="939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 sz="1600" b="1"/>
                        <a:t>FreeSEED</a:t>
                      </a:r>
                      <a:r>
                        <a:rPr lang="zh-TW" altLang="en-US" sz="1600" b="1"/>
                        <a:t>「台灣製造」大型語言模型計畫</a:t>
                      </a:r>
                      <a:endParaRPr lang="zh-TW" altLang="en-US" sz="1600"/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/>
                        <a:t>以 </a:t>
                      </a:r>
                      <a:r>
                        <a:rPr lang="en-US" altLang="zh-TW" sz="1600"/>
                        <a:t>DeepSeek R1 </a:t>
                      </a:r>
                      <a:r>
                        <a:rPr lang="zh-TW" altLang="en-US" sz="1600"/>
                        <a:t>為基礎，透過重新訓練與改善，打造符合台灣需求的開源 </a:t>
                      </a:r>
                      <a:r>
                        <a:rPr lang="en-US" altLang="zh-TW" sz="1600"/>
                        <a:t>LLM</a:t>
                      </a:r>
                      <a:r>
                        <a:rPr lang="zh-TW" altLang="en-US" sz="1600"/>
                        <a:t>，重點在繁體中文與英語表現。 </a:t>
                      </a:r>
                      <a:r>
                        <a:rPr lang="en-US" altLang="zh-TW" sz="1600"/>
                        <a:t>(</a:t>
                      </a:r>
                      <a:r>
                        <a:rPr lang="en-US" altLang="zh-TW" sz="1600">
                          <a:hlinkClick r:id="rId9" tooltip="「台灣製造」大型語言模型計劃 - 財團法人開放文化基金會"/>
                        </a:rPr>
                        <a:t>ocf.oen.tw</a:t>
                      </a:r>
                      <a:r>
                        <a:rPr lang="en-US" altLang="zh-TW" sz="1600"/>
                        <a:t>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600" dirty="0"/>
                        <a:t>為社群／募款驅動型計畫，尚在推動中。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76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6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C2BCCBD-9802-2940-5BA1-C70254D78FE7}"/>
              </a:ext>
            </a:extLst>
          </p:cNvPr>
          <p:cNvSpPr/>
          <p:nvPr/>
        </p:nvSpPr>
        <p:spPr>
          <a:xfrm>
            <a:off x="6474691" y="1865743"/>
            <a:ext cx="1440873" cy="932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LLM</a:t>
            </a:r>
            <a:endParaRPr lang="zh-TW" altLang="en-US" sz="3200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A4BDF125-00DD-169D-CBA5-E8ACF50BBA8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697848" y="2798616"/>
            <a:ext cx="1776843" cy="672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9F6D460-C7BE-D4A3-ABB4-D14884589629}"/>
              </a:ext>
            </a:extLst>
          </p:cNvPr>
          <p:cNvSpPr/>
          <p:nvPr/>
        </p:nvSpPr>
        <p:spPr>
          <a:xfrm>
            <a:off x="3873503" y="3471199"/>
            <a:ext cx="1648690" cy="932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Dragon</a:t>
            </a:r>
          </a:p>
          <a:p>
            <a:pPr algn="ctr"/>
            <a:r>
              <a:rPr lang="en-US" altLang="zh-TW" sz="3200" dirty="0"/>
              <a:t>LLM</a:t>
            </a:r>
            <a:endParaRPr lang="zh-TW" altLang="en-US" sz="3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3CCBC6-C155-564B-D8FB-0A128A8BD456}"/>
              </a:ext>
            </a:extLst>
          </p:cNvPr>
          <p:cNvSpPr txBox="1"/>
          <p:nvPr/>
        </p:nvSpPr>
        <p:spPr>
          <a:xfrm>
            <a:off x="6721762" y="2895661"/>
            <a:ext cx="1648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Llama 4</a:t>
            </a:r>
            <a:endParaRPr lang="zh-TW" alt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2AF4A14-6295-FA3C-D28B-1C45D36D9A21}"/>
              </a:ext>
            </a:extLst>
          </p:cNvPr>
          <p:cNvSpPr/>
          <p:nvPr/>
        </p:nvSpPr>
        <p:spPr>
          <a:xfrm>
            <a:off x="6474691" y="4096327"/>
            <a:ext cx="1648690" cy="93287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TAIDA</a:t>
            </a:r>
            <a:endParaRPr lang="zh-TW" altLang="en-US" sz="32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C0D5C1A-D381-D2CA-FF5F-53119B881A6F}"/>
              </a:ext>
            </a:extLst>
          </p:cNvPr>
          <p:cNvCxnSpPr/>
          <p:nvPr/>
        </p:nvCxnSpPr>
        <p:spPr>
          <a:xfrm>
            <a:off x="7269018" y="3380508"/>
            <a:ext cx="0" cy="6280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DE3DE64-9957-60C9-1ED8-82C0DC8A9FF7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 flipV="1">
            <a:off x="5522193" y="3937636"/>
            <a:ext cx="952498" cy="625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376105A-3597-8477-0317-CA9076E71CE4}"/>
              </a:ext>
            </a:extLst>
          </p:cNvPr>
          <p:cNvSpPr/>
          <p:nvPr/>
        </p:nvSpPr>
        <p:spPr>
          <a:xfrm>
            <a:off x="6377709" y="417911"/>
            <a:ext cx="1440873" cy="932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LLM$</a:t>
            </a:r>
            <a:endParaRPr lang="zh-TW" altLang="en-US" sz="32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8FFC79F-AA8C-87FD-F155-CECAA713AB5E}"/>
              </a:ext>
            </a:extLst>
          </p:cNvPr>
          <p:cNvCxnSpPr>
            <a:cxnSpLocks/>
            <a:stCxn id="16" idx="1"/>
            <a:endCxn id="5" idx="0"/>
          </p:cNvCxnSpPr>
          <p:nvPr/>
        </p:nvCxnSpPr>
        <p:spPr>
          <a:xfrm flipH="1">
            <a:off x="4697848" y="884348"/>
            <a:ext cx="1679861" cy="2586851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0B941BD-34EA-CB8F-3C46-79924D91187E}"/>
              </a:ext>
            </a:extLst>
          </p:cNvPr>
          <p:cNvSpPr txBox="1"/>
          <p:nvPr/>
        </p:nvSpPr>
        <p:spPr>
          <a:xfrm>
            <a:off x="3964708" y="4614990"/>
            <a:ext cx="14662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LangChain</a:t>
            </a:r>
            <a:endParaRPr lang="en-US" altLang="zh-TW" dirty="0"/>
          </a:p>
          <a:p>
            <a:r>
              <a:rPr lang="en-US" altLang="zh-TW" dirty="0"/>
              <a:t>OPENAI</a:t>
            </a:r>
          </a:p>
          <a:p>
            <a:r>
              <a:rPr lang="en-US" altLang="zh-TW" dirty="0" err="1"/>
              <a:t>LLamaIndex</a:t>
            </a:r>
            <a:endParaRPr lang="en-US" altLang="zh-TW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3946DE2-D6FA-2315-7B5A-3189DF3E1CD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844800" y="3937636"/>
            <a:ext cx="10287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3F36C9-B29F-44ED-E51E-B52C6969D1B7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844800" y="2920364"/>
            <a:ext cx="1028703" cy="1017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7FE75A04-1762-84E6-9687-0E00CA88B24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747818" y="997527"/>
            <a:ext cx="1125685" cy="2940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867BC881-01B3-AD0A-CB50-8B656ECB2F1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983345" y="3937636"/>
            <a:ext cx="890158" cy="677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11CE9E1-32C4-F343-9F1F-0BE26120F043}"/>
              </a:ext>
            </a:extLst>
          </p:cNvPr>
          <p:cNvSpPr txBox="1"/>
          <p:nvPr/>
        </p:nvSpPr>
        <p:spPr>
          <a:xfrm>
            <a:off x="1106631" y="3471199"/>
            <a:ext cx="11961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Web</a:t>
            </a:r>
          </a:p>
          <a:p>
            <a:r>
              <a:rPr lang="en-US" altLang="zh-TW" dirty="0"/>
              <a:t>(XXXBOT)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E30A016-EDB8-FC8D-AB76-6638F2897EE1}"/>
              </a:ext>
            </a:extLst>
          </p:cNvPr>
          <p:cNvSpPr txBox="1"/>
          <p:nvPr/>
        </p:nvSpPr>
        <p:spPr>
          <a:xfrm>
            <a:off x="2322951" y="3509878"/>
            <a:ext cx="1196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streamlit</a:t>
            </a:r>
            <a:endParaRPr lang="en-US" altLang="zh-TW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2049617-E799-6366-E64A-1DC2E486F034}"/>
              </a:ext>
            </a:extLst>
          </p:cNvPr>
          <p:cNvSpPr txBox="1"/>
          <p:nvPr/>
        </p:nvSpPr>
        <p:spPr>
          <a:xfrm>
            <a:off x="1049771" y="2365466"/>
            <a:ext cx="10997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/>
              <a:t>API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EB135E4-C819-5335-AC8A-2DF82EBE731C}"/>
              </a:ext>
            </a:extLst>
          </p:cNvPr>
          <p:cNvSpPr txBox="1"/>
          <p:nvPr/>
        </p:nvSpPr>
        <p:spPr>
          <a:xfrm>
            <a:off x="2232316" y="2332179"/>
            <a:ext cx="11961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Flask</a:t>
            </a:r>
          </a:p>
          <a:p>
            <a:r>
              <a:rPr lang="en-US" altLang="zh-TW" dirty="0" err="1"/>
              <a:t>FastAPI</a:t>
            </a:r>
            <a:endParaRPr lang="en-US" altLang="zh-TW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2F05F93-AE83-F105-B0E6-FB9C2DB5AB8F}"/>
              </a:ext>
            </a:extLst>
          </p:cNvPr>
          <p:cNvSpPr txBox="1"/>
          <p:nvPr/>
        </p:nvSpPr>
        <p:spPr>
          <a:xfrm>
            <a:off x="938649" y="527397"/>
            <a:ext cx="13640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/>
              <a:t>MCP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154E0EB-63E1-C2F1-0FA1-15CEA55686B8}"/>
              </a:ext>
            </a:extLst>
          </p:cNvPr>
          <p:cNvSpPr/>
          <p:nvPr/>
        </p:nvSpPr>
        <p:spPr>
          <a:xfrm>
            <a:off x="4697848" y="83127"/>
            <a:ext cx="4316843" cy="5116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629D6FA-5C35-BC0B-6B24-851DF65359A4}"/>
              </a:ext>
            </a:extLst>
          </p:cNvPr>
          <p:cNvSpPr/>
          <p:nvPr/>
        </p:nvSpPr>
        <p:spPr>
          <a:xfrm>
            <a:off x="4572000" y="2207491"/>
            <a:ext cx="1125685" cy="1052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RAG</a:t>
            </a:r>
          </a:p>
          <a:p>
            <a:pPr algn="ctr"/>
            <a:r>
              <a:rPr lang="zh-TW" altLang="en-US" dirty="0"/>
              <a:t>量化</a:t>
            </a:r>
          </a:p>
        </p:txBody>
      </p:sp>
    </p:spTree>
    <p:extLst>
      <p:ext uri="{BB962C8B-B14F-4D97-AF65-F5344CB8AC3E}">
        <p14:creationId xmlns:p14="http://schemas.microsoft.com/office/powerpoint/2010/main" val="266166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6C05CB-4D29-4809-A585-45C504A9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LLM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795D25-D5AA-D60E-B41F-349DC9E3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28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3981" y="714004"/>
          <a:ext cx="8567226" cy="6267740"/>
        </p:xfrm>
        <a:graphic>
          <a:graphicData uri="http://schemas.openxmlformats.org/drawingml/2006/table">
            <a:tbl>
              <a:tblPr/>
              <a:tblGrid>
                <a:gridCol w="1693426">
                  <a:extLst>
                    <a:ext uri="{9D8B030D-6E8A-4147-A177-3AD203B41FA5}">
                      <a16:colId xmlns:a16="http://schemas.microsoft.com/office/drawing/2014/main" val="323381088"/>
                    </a:ext>
                  </a:extLst>
                </a:gridCol>
                <a:gridCol w="1359994">
                  <a:extLst>
                    <a:ext uri="{9D8B030D-6E8A-4147-A177-3AD203B41FA5}">
                      <a16:colId xmlns:a16="http://schemas.microsoft.com/office/drawing/2014/main" val="2619973048"/>
                    </a:ext>
                  </a:extLst>
                </a:gridCol>
                <a:gridCol w="1249524">
                  <a:extLst>
                    <a:ext uri="{9D8B030D-6E8A-4147-A177-3AD203B41FA5}">
                      <a16:colId xmlns:a16="http://schemas.microsoft.com/office/drawing/2014/main" val="3256764180"/>
                    </a:ext>
                  </a:extLst>
                </a:gridCol>
                <a:gridCol w="1434316">
                  <a:extLst>
                    <a:ext uri="{9D8B030D-6E8A-4147-A177-3AD203B41FA5}">
                      <a16:colId xmlns:a16="http://schemas.microsoft.com/office/drawing/2014/main" val="2971620422"/>
                    </a:ext>
                  </a:extLst>
                </a:gridCol>
                <a:gridCol w="1434316">
                  <a:extLst>
                    <a:ext uri="{9D8B030D-6E8A-4147-A177-3AD203B41FA5}">
                      <a16:colId xmlns:a16="http://schemas.microsoft.com/office/drawing/2014/main" val="1254362669"/>
                    </a:ext>
                  </a:extLst>
                </a:gridCol>
                <a:gridCol w="1395650">
                  <a:extLst>
                    <a:ext uri="{9D8B030D-6E8A-4147-A177-3AD203B41FA5}">
                      <a16:colId xmlns:a16="http://schemas.microsoft.com/office/drawing/2014/main" val="1487801443"/>
                    </a:ext>
                  </a:extLst>
                </a:gridCol>
              </a:tblGrid>
              <a:tr h="262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02122"/>
                          </a:solidFill>
                          <a:effectLst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rgbClr val="202122"/>
                          </a:solidFill>
                          <a:effectLst/>
                        </a:rPr>
                        <a:t>發行日期</a:t>
                      </a:r>
                      <a:endParaRPr lang="en-US" sz="1400" dirty="0">
                        <a:solidFill>
                          <a:srgbClr val="202122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rgbClr val="202122"/>
                          </a:solidFill>
                          <a:effectLst/>
                        </a:rPr>
                        <a:t>開發單位</a:t>
                      </a:r>
                      <a:endParaRPr lang="en-US" sz="1400" dirty="0">
                        <a:solidFill>
                          <a:srgbClr val="202122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rgbClr val="202122"/>
                          </a:solidFill>
                          <a:effectLst/>
                        </a:rPr>
                        <a:t>參數數目</a:t>
                      </a:r>
                      <a:r>
                        <a:rPr lang="en-US" sz="1400" dirty="0">
                          <a:solidFill>
                            <a:srgbClr val="202122"/>
                          </a:solidFill>
                          <a:effectLst/>
                        </a:rPr>
                        <a:t>(billion)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02122"/>
                          </a:solidFill>
                          <a:effectLst/>
                        </a:rPr>
                        <a:t>Corpus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02122"/>
                          </a:solidFill>
                          <a:effectLst/>
                        </a:rPr>
                        <a:t>License</a:t>
                      </a:r>
                      <a:r>
                        <a:rPr lang="en-US" sz="1400" b="0" i="0" u="none" strike="noStrike" baseline="30000" dirty="0">
                          <a:solidFill>
                            <a:srgbClr val="3366CC"/>
                          </a:solidFill>
                          <a:effectLst/>
                          <a:hlinkClick r:id="rId2"/>
                        </a:rPr>
                        <a:t>[c]</a:t>
                      </a:r>
                      <a:endParaRPr lang="en-US" sz="1400" dirty="0">
                        <a:solidFill>
                          <a:srgbClr val="202122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F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53109"/>
                  </a:ext>
                </a:extLst>
              </a:tr>
              <a:tr h="262946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3" tooltip="DeepSeek-R1"/>
                        </a:rPr>
                        <a:t>DeepSeek-R1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January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3366CC"/>
                          </a:solidFill>
                          <a:effectLst/>
                          <a:hlinkClick r:id="rId4" tooltip="DeepSeek"/>
                        </a:rPr>
                        <a:t>DeepSeek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</a:rPr>
                        <a:t>671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202122"/>
                          </a:solidFill>
                          <a:effectLst/>
                        </a:rPr>
                        <a:t>Not applicable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5" tooltip="MIT License"/>
                        </a:rPr>
                        <a:t>MIT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F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579376"/>
                  </a:ext>
                </a:extLst>
              </a:tr>
              <a:tr h="364732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6" tooltip="Qwen2.5"/>
                        </a:rPr>
                        <a:t>Qwen2.5</a:t>
                      </a:r>
                      <a:endParaRPr lang="en-US" sz="140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January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7" tooltip="Alibaba Group"/>
                        </a:rPr>
                        <a:t>Alibaba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</a:rPr>
                        <a:t>72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18T tokens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Qwen License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626253"/>
                  </a:ext>
                </a:extLst>
              </a:tr>
              <a:tr h="8482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MiniMax-Text-01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January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8" tooltip="MiniMax (company)"/>
                        </a:rPr>
                        <a:t>Minimax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</a:rPr>
                        <a:t>456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4.7T tokens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Minimax Model license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116068"/>
                  </a:ext>
                </a:extLst>
              </a:tr>
              <a:tr h="212054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9" tooltip="Gemini (language model)"/>
                        </a:rPr>
                        <a:t>Gemini 2.0</a:t>
                      </a:r>
                      <a:endParaRPr lang="en-US" sz="140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February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10" tooltip="Google DeepMind"/>
                        </a:rPr>
                        <a:t>Google DeepMind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11" tooltip="Proprietary software"/>
                        </a:rPr>
                        <a:t>Proprietary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659446"/>
                  </a:ext>
                </a:extLst>
              </a:tr>
              <a:tr h="11026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12" tooltip="Claude (language model)"/>
                        </a:rPr>
                        <a:t>Claude 3.7</a:t>
                      </a:r>
                      <a:endParaRPr lang="en-US" sz="140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February 24,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13" tooltip="Anthropic"/>
                        </a:rPr>
                        <a:t>Anthropic</a:t>
                      </a:r>
                      <a:endParaRPr lang="en-US" sz="140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11" tooltip="Proprietary software"/>
                        </a:rPr>
                        <a:t>Proprietary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1111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14" tooltip="GPT-4.5"/>
                        </a:rPr>
                        <a:t>GPT-4.5</a:t>
                      </a:r>
                      <a:endParaRPr lang="en-US" sz="140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February 27,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3366CC"/>
                          </a:solidFill>
                          <a:effectLst/>
                          <a:hlinkClick r:id="rId15" tooltip="OpenAI"/>
                        </a:rPr>
                        <a:t>OpenAI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11" tooltip="Proprietary software"/>
                        </a:rPr>
                        <a:t>Proprietary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396281"/>
                  </a:ext>
                </a:extLst>
              </a:tr>
              <a:tr h="288393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16" tooltip="Grok 3"/>
                        </a:rPr>
                        <a:t>Grok 3</a:t>
                      </a:r>
                      <a:endParaRPr lang="en-US" sz="140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February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3366CC"/>
                          </a:solidFill>
                          <a:effectLst/>
                          <a:hlinkClick r:id="rId17" tooltip="XAI (company)"/>
                        </a:rPr>
                        <a:t>xAI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11" tooltip="Proprietary software"/>
                        </a:rPr>
                        <a:t>Proprietary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960780"/>
                  </a:ext>
                </a:extLst>
              </a:tr>
              <a:tr h="18660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9" tooltip="Gemini (language model)"/>
                        </a:rPr>
                        <a:t>Gemini 2.5</a:t>
                      </a:r>
                      <a:endParaRPr lang="en-US" sz="140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March 25,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10" tooltip="Google DeepMind"/>
                        </a:rPr>
                        <a:t>Google DeepMind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11" tooltip="Proprietary software"/>
                        </a:rPr>
                        <a:t>Proprietary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150164"/>
                  </a:ext>
                </a:extLst>
              </a:tr>
              <a:tr h="59375">
                <a:tc>
                  <a:txBody>
                    <a:bodyPr/>
                    <a:lstStyle/>
                    <a:p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18" tooltip="Llama 4"/>
                        </a:rPr>
                        <a:t>Llama 4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April 5,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19" tooltip="Meta AI"/>
                        </a:rPr>
                        <a:t>Meta AI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</a:rPr>
                        <a:t>400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40T tokens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20" tooltip="Llama (language model)"/>
                        </a:rPr>
                        <a:t>Llama 4 license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66261"/>
                  </a:ext>
                </a:extLst>
              </a:tr>
              <a:tr h="110268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21" tooltip="OpenAI o3"/>
                        </a:rPr>
                        <a:t>OpenAI o3</a:t>
                      </a:r>
                      <a:r>
                        <a:rPr lang="en-US" sz="1400">
                          <a:effectLst/>
                        </a:rPr>
                        <a:t> and o4-mini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April 16,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3366CC"/>
                          </a:solidFill>
                          <a:effectLst/>
                          <a:hlinkClick r:id="rId15" tooltip="OpenAI"/>
                        </a:rPr>
                        <a:t>OpenAI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11" tooltip="Proprietary software"/>
                        </a:rPr>
                        <a:t>Proprietary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4550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22" tooltip="Qwen3"/>
                        </a:rPr>
                        <a:t>Qwen3</a:t>
                      </a:r>
                      <a:endParaRPr lang="en-US" sz="140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April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23" tooltip="Alibaba Cloud"/>
                        </a:rPr>
                        <a:t>Alibaba Cloud</a:t>
                      </a:r>
                      <a:endParaRPr lang="en-US" sz="140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>
                          <a:effectLst/>
                        </a:rPr>
                        <a:t>235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36T tokens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24" tooltip="Apache 2.0"/>
                        </a:rPr>
                        <a:t>Apache 2.0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F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74520"/>
                  </a:ext>
                </a:extLst>
              </a:tr>
              <a:tr h="186607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12" tooltip="Claude (language model)"/>
                        </a:rPr>
                        <a:t>Claude 4</a:t>
                      </a:r>
                      <a:endParaRPr lang="en-US" sz="140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May 22,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13" tooltip="Anthropic"/>
                        </a:rPr>
                        <a:t>Anthropic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11" tooltip="Proprietary software"/>
                        </a:rPr>
                        <a:t>Proprietary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675700"/>
                  </a:ext>
                </a:extLst>
              </a:tr>
              <a:tr h="59375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25" tooltip="Grok 4"/>
                        </a:rPr>
                        <a:t>Grok 4</a:t>
                      </a:r>
                      <a:endParaRPr lang="en-US" sz="140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July 9,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3366CC"/>
                          </a:solidFill>
                          <a:effectLst/>
                          <a:hlinkClick r:id="rId17" tooltip="XAI (company)"/>
                        </a:rPr>
                        <a:t>xAI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11" tooltip="Proprietary software"/>
                        </a:rPr>
                        <a:t>Proprietary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12900"/>
                  </a:ext>
                </a:extLst>
              </a:tr>
              <a:tr h="33898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GLM-4.5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July 29,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3366CC"/>
                          </a:solidFill>
                          <a:effectLst/>
                          <a:hlinkClick r:id="rId26" tooltip="Zhipu AI"/>
                        </a:rPr>
                        <a:t>Zhipu</a:t>
                      </a:r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26" tooltip="Zhipu AI"/>
                        </a:rPr>
                        <a:t> AI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</a:rPr>
                        <a:t>355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22T tokens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5" tooltip="MIT License"/>
                        </a:rPr>
                        <a:t>MIT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F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61164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27" tooltip="GPT-OSS"/>
                        </a:rPr>
                        <a:t>GPT-OSS</a:t>
                      </a:r>
                      <a:endParaRPr lang="en-US" sz="140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August 5,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3366CC"/>
                          </a:solidFill>
                          <a:effectLst/>
                          <a:hlinkClick r:id="rId15" tooltip="OpenAI"/>
                        </a:rPr>
                        <a:t>OpenAI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</a:rPr>
                        <a:t>117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24" tooltip="Apache 2.0"/>
                        </a:rPr>
                        <a:t>Apache 2.0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F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83660"/>
                  </a:ext>
                </a:extLst>
              </a:tr>
              <a:tr h="135714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12" tooltip="Claude (language model)"/>
                        </a:rPr>
                        <a:t>Claude 4.1</a:t>
                      </a:r>
                      <a:endParaRPr lang="en-US" sz="140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August 5,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13" tooltip="Anthropic"/>
                        </a:rPr>
                        <a:t>Anthropic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11" tooltip="Proprietary software"/>
                        </a:rPr>
                        <a:t>Proprietary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232947"/>
                  </a:ext>
                </a:extLst>
              </a:tr>
              <a:tr h="263871">
                <a:tc>
                  <a:txBody>
                    <a:bodyPr/>
                    <a:lstStyle/>
                    <a:p>
                      <a:r>
                        <a:rPr lang="en-US" sz="1400" u="none" strike="noStrike">
                          <a:solidFill>
                            <a:srgbClr val="3366CC"/>
                          </a:solidFill>
                          <a:effectLst/>
                          <a:hlinkClick r:id="rId28" tooltip="GPT-5"/>
                        </a:rPr>
                        <a:t>GPT-5</a:t>
                      </a:r>
                      <a:endParaRPr lang="en-US" sz="140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>
                          <a:effectLst/>
                        </a:rPr>
                        <a:t>August 7,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3366CC"/>
                          </a:solidFill>
                          <a:effectLst/>
                          <a:hlinkClick r:id="rId15" tooltip="OpenAI"/>
                        </a:rPr>
                        <a:t>OpenAI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dirty="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>
                          <a:solidFill>
                            <a:srgbClr val="202122"/>
                          </a:solidFill>
                          <a:effectLst/>
                        </a:rPr>
                        <a:t>Unknown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11" tooltip="Proprietary software"/>
                        </a:rPr>
                        <a:t>Proprietary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811925"/>
                  </a:ext>
                </a:extLst>
              </a:tr>
              <a:tr h="28838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DeepSeek-V3.1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August 21, 2025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dirty="0" err="1">
                          <a:solidFill>
                            <a:srgbClr val="3366CC"/>
                          </a:solidFill>
                          <a:effectLst/>
                          <a:hlinkClick r:id="rId4" tooltip="DeepSeek"/>
                        </a:rPr>
                        <a:t>DeepSeek</a:t>
                      </a:r>
                      <a:endParaRPr lang="en-US" sz="1400" dirty="0"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dirty="0">
                          <a:effectLst/>
                        </a:rPr>
                        <a:t>671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effectLst/>
                        </a:rPr>
                        <a:t>15.639T</a:t>
                      </a: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rgbClr val="3366CC"/>
                          </a:solidFill>
                          <a:effectLst/>
                          <a:hlinkClick r:id="rId5" tooltip="MIT License"/>
                        </a:rPr>
                        <a:t>MIT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482" marR="8482" marT="4241" marB="4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FF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458241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84405" y="6426070"/>
            <a:ext cx="6042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https://en.wikipedia.org/wiki/List_of_large_language_models</a:t>
            </a:r>
            <a:endParaRPr lang="zh-TW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203981" y="87026"/>
            <a:ext cx="5408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2025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年發表的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LLM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大語言模型</a:t>
            </a:r>
          </a:p>
        </p:txBody>
      </p:sp>
    </p:spTree>
    <p:extLst>
      <p:ext uri="{BB962C8B-B14F-4D97-AF65-F5344CB8AC3E}">
        <p14:creationId xmlns:p14="http://schemas.microsoft.com/office/powerpoint/2010/main" val="171991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CE146BF-DDD4-5BE2-48CA-BB98E7602545}"/>
              </a:ext>
            </a:extLst>
          </p:cNvPr>
          <p:cNvSpPr txBox="1"/>
          <p:nvPr/>
        </p:nvSpPr>
        <p:spPr>
          <a:xfrm>
            <a:off x="475672" y="5989935"/>
            <a:ext cx="7042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https://www.honhai.com/zh-tw/press-center/press-releases/latest-news/1548?utm_source=chatgpt.com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FF458D-E5A9-67A7-FDE8-0B46CB8F81FA}"/>
              </a:ext>
            </a:extLst>
          </p:cNvPr>
          <p:cNvSpPr txBox="1"/>
          <p:nvPr/>
        </p:nvSpPr>
        <p:spPr>
          <a:xfrm>
            <a:off x="284018" y="221734"/>
            <a:ext cx="1519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2025/03/10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5E601D1-789D-6084-11CA-6FECEFD428BE}"/>
              </a:ext>
            </a:extLst>
          </p:cNvPr>
          <p:cNvSpPr txBox="1"/>
          <p:nvPr/>
        </p:nvSpPr>
        <p:spPr>
          <a:xfrm>
            <a:off x="604981" y="591066"/>
            <a:ext cx="20458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 err="1"/>
              <a:t>FoxBrain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9850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BD607-0990-603C-95DF-58A00E2C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LLM</a:t>
            </a:r>
            <a:r>
              <a:rPr lang="zh-TW" altLang="en-US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10026D-B1D8-17F3-0240-75699DF51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提示工程</a:t>
            </a:r>
            <a:r>
              <a:rPr lang="en-US" altLang="zh-TW" dirty="0"/>
              <a:t>(Prompt Engineering)</a:t>
            </a:r>
          </a:p>
          <a:p>
            <a:r>
              <a:rPr lang="zh-TW" altLang="en-US" dirty="0"/>
              <a:t>檢索增強生成 </a:t>
            </a:r>
            <a:r>
              <a:rPr lang="en-US" altLang="zh-TW" dirty="0"/>
              <a:t>RAG(Retrieval-augmented generation)</a:t>
            </a:r>
          </a:p>
          <a:p>
            <a:r>
              <a:rPr lang="en-US" altLang="zh-TW" dirty="0"/>
              <a:t>Reinforcement Learning from Human Feedback (RLHF) </a:t>
            </a:r>
          </a:p>
          <a:p>
            <a:r>
              <a:rPr lang="en-US" altLang="zh-TW" dirty="0"/>
              <a:t>Reinforcement Learning from AI Feedback (RLAIF) </a:t>
            </a:r>
          </a:p>
          <a:p>
            <a:r>
              <a:rPr lang="zh-TW" altLang="en-US" dirty="0"/>
              <a:t>微調</a:t>
            </a:r>
            <a:r>
              <a:rPr lang="en-US" altLang="zh-TW" dirty="0"/>
              <a:t>(</a:t>
            </a:r>
            <a:r>
              <a:rPr lang="en-US" altLang="zh-TW" dirty="0" err="1"/>
              <a:t>FineTunning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量化</a:t>
            </a:r>
            <a:r>
              <a:rPr lang="en-US" altLang="zh-TW" dirty="0"/>
              <a:t>(Quantization)</a:t>
            </a:r>
          </a:p>
          <a:p>
            <a:r>
              <a:rPr lang="zh-TW" altLang="en-US" dirty="0"/>
              <a:t>知識蒸餾</a:t>
            </a:r>
            <a:r>
              <a:rPr lang="en-US" altLang="zh-TW" dirty="0"/>
              <a:t>(knowledge distillation)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955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32DE3-3FB1-350E-1175-81B41498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9E3786-8EE6-2214-03C8-4FF96C50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10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1565</Words>
  <Application>Microsoft Office PowerPoint</Application>
  <PresentationFormat>如螢幕大小 (4:3)</PresentationFormat>
  <Paragraphs>277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Aptos</vt:lpstr>
      <vt:lpstr>Aptos Display</vt:lpstr>
      <vt:lpstr>Arial</vt:lpstr>
      <vt:lpstr>Wingdings</vt:lpstr>
      <vt:lpstr>Office 佈景主題</vt:lpstr>
      <vt:lpstr>主題 最新技術:AI AGENT Agentic AI 獨特 應用</vt:lpstr>
      <vt:lpstr>PowerPoint 簡報</vt:lpstr>
      <vt:lpstr>PowerPoint 簡報</vt:lpstr>
      <vt:lpstr>PowerPoint 簡報</vt:lpstr>
      <vt:lpstr>LLM</vt:lpstr>
      <vt:lpstr>PowerPoint 簡報</vt:lpstr>
      <vt:lpstr>PowerPoint 簡報</vt:lpstr>
      <vt:lpstr>使用LLM </vt:lpstr>
      <vt:lpstr>RAG</vt:lpstr>
      <vt:lpstr>檢索增強生成 RAG (Retrieval-augmented generation)</vt:lpstr>
      <vt:lpstr>檢索增強生成 RAG (Retrieval-augmented generation)</vt:lpstr>
      <vt:lpstr>檢索增強生成 RAG (Retrieval-augmented generation)</vt:lpstr>
      <vt:lpstr>檢索增強生成 RAG (Retrieval-augmented generation)</vt:lpstr>
      <vt:lpstr>PowerPoint 簡報</vt:lpstr>
      <vt:lpstr>Agentic AI(代理式 AI)</vt:lpstr>
      <vt:lpstr>Agentic AI(代理式 AI)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KSUEDU</dc:creator>
  <cp:lastModifiedBy>KSUEDU</cp:lastModifiedBy>
  <cp:revision>1</cp:revision>
  <dcterms:created xsi:type="dcterms:W3CDTF">2025-10-09T06:05:03Z</dcterms:created>
  <dcterms:modified xsi:type="dcterms:W3CDTF">2025-10-09T07:06:46Z</dcterms:modified>
</cp:coreProperties>
</file>