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76" r:id="rId3"/>
    <p:sldId id="271" r:id="rId4"/>
    <p:sldId id="272" r:id="rId5"/>
    <p:sldId id="407" r:id="rId6"/>
    <p:sldId id="358" r:id="rId7"/>
    <p:sldId id="359" r:id="rId8"/>
    <p:sldId id="360" r:id="rId9"/>
    <p:sldId id="361" r:id="rId10"/>
    <p:sldId id="357" r:id="rId11"/>
    <p:sldId id="363" r:id="rId12"/>
    <p:sldId id="367" r:id="rId13"/>
    <p:sldId id="335" r:id="rId14"/>
    <p:sldId id="362" r:id="rId15"/>
    <p:sldId id="307" r:id="rId16"/>
    <p:sldId id="351" r:id="rId17"/>
    <p:sldId id="302" r:id="rId18"/>
    <p:sldId id="350" r:id="rId19"/>
    <p:sldId id="40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1230"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55384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299457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17495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392826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365468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371948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20455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155437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90199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123923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0C4A061-463C-44CA-A637-EB4AADE7D23B}" type="datetimeFigureOut">
              <a:rPr lang="zh-TW" altLang="en-US" smtClean="0"/>
              <a:t>2025/10/15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101717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C4A061-463C-44CA-A637-EB4AADE7D23B}" type="datetimeFigureOut">
              <a:rPr lang="zh-TW" altLang="en-US" smtClean="0"/>
              <a:t>2025/10/15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ACA091-D11A-4912-9264-D52BA706B801}" type="slidenum">
              <a:rPr lang="zh-TW" altLang="en-US" smtClean="0"/>
              <a:t>‹#›</a:t>
            </a:fld>
            <a:endParaRPr lang="zh-TW" altLang="en-US"/>
          </a:p>
        </p:txBody>
      </p:sp>
    </p:spTree>
    <p:extLst>
      <p:ext uri="{BB962C8B-B14F-4D97-AF65-F5344CB8AC3E}">
        <p14:creationId xmlns:p14="http://schemas.microsoft.com/office/powerpoint/2010/main" val="1043977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Natural_language_processing"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686" y="860031"/>
            <a:ext cx="8618514" cy="1569660"/>
          </a:xfrm>
          <a:prstGeom prst="rect">
            <a:avLst/>
          </a:prstGeom>
        </p:spPr>
        <p:txBody>
          <a:bodyPr wrap="square">
            <a:spAutoFit/>
          </a:bodyPr>
          <a:lstStyle/>
          <a:p>
            <a:r>
              <a:rPr lang="zh-TW" altLang="en-US" sz="2800" dirty="0"/>
              <a:t>常見的 </a:t>
            </a:r>
            <a:r>
              <a:rPr lang="en-US" altLang="zh-TW" sz="2800" dirty="0"/>
              <a:t>NLP </a:t>
            </a:r>
            <a:r>
              <a:rPr lang="zh-TW" altLang="en-US" sz="2800" dirty="0"/>
              <a:t>任務  </a:t>
            </a:r>
            <a:r>
              <a:rPr lang="en-US" altLang="zh-TW" sz="1400" dirty="0">
                <a:hlinkClick r:id="rId2"/>
              </a:rPr>
              <a:t>https://en.wikipedia.org/wiki/Natural_language_processing</a:t>
            </a:r>
            <a:endParaRPr lang="en-US" altLang="zh-TW" sz="1400" dirty="0"/>
          </a:p>
          <a:p>
            <a:endParaRPr lang="zh-TW" altLang="en-US" sz="1400" dirty="0"/>
          </a:p>
          <a:p>
            <a:pPr marL="285750" indent="-285750">
              <a:buFont typeface="Wingdings" panose="05000000000000000000" pitchFamily="2" charset="2"/>
              <a:buChar char="ü"/>
            </a:pPr>
            <a:r>
              <a:rPr lang="zh-TW" altLang="en-US" dirty="0">
                <a:latin typeface="標楷體" panose="03000509000000000000" pitchFamily="65" charset="-120"/>
                <a:ea typeface="標楷體" panose="03000509000000000000" pitchFamily="65" charset="-120"/>
              </a:rPr>
              <a:t>底下是自然語言處理中一些最常研究的任務的清單。</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ü"/>
            </a:pPr>
            <a:r>
              <a:rPr lang="zh-TW" altLang="en-US" dirty="0">
                <a:latin typeface="標楷體" panose="03000509000000000000" pitchFamily="65" charset="-120"/>
                <a:ea typeface="標楷體" panose="03000509000000000000" pitchFamily="65" charset="-120"/>
              </a:rPr>
              <a:t>其中一些任務具有直接的實際應用，而另一些則更常見的是用作用於幫助解決更大任務的子任務</a:t>
            </a:r>
          </a:p>
        </p:txBody>
      </p:sp>
      <p:sp>
        <p:nvSpPr>
          <p:cNvPr id="3" name="標題 1"/>
          <p:cNvSpPr txBox="1">
            <a:spLocks/>
          </p:cNvSpPr>
          <p:nvPr/>
        </p:nvSpPr>
        <p:spPr>
          <a:xfrm>
            <a:off x="220686" y="161778"/>
            <a:ext cx="8543485" cy="705951"/>
          </a:xfrm>
          <a:prstGeom prst="rect">
            <a:avLst/>
          </a:prstGeom>
          <a:ln w="19050">
            <a:solidFill>
              <a:schemeClr val="tx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effectLst>
                  <a:outerShdw blurRad="38100" dist="38100" dir="2700000" algn="tl">
                    <a:srgbClr val="000000">
                      <a:alpha val="43137"/>
                    </a:srgbClr>
                  </a:outerShdw>
                </a:effectLst>
              </a:rPr>
              <a:t>自然語言處理</a:t>
            </a:r>
            <a:r>
              <a:rPr lang="en-US" altLang="zh-TW" b="1" dirty="0">
                <a:effectLst>
                  <a:outerShdw blurRad="38100" dist="38100" dir="2700000" algn="tl">
                    <a:srgbClr val="000000">
                      <a:alpha val="43137"/>
                    </a:srgbClr>
                  </a:outerShdw>
                </a:effectLst>
              </a:rPr>
              <a:t>(NLP) </a:t>
            </a:r>
            <a:r>
              <a:rPr lang="en-US" altLang="zh-TW" sz="2000" b="1" dirty="0">
                <a:solidFill>
                  <a:srgbClr val="FF0000"/>
                </a:solidFill>
                <a:effectLst>
                  <a:outerShdw blurRad="38100" dist="38100" dir="2700000" algn="tl">
                    <a:srgbClr val="000000">
                      <a:alpha val="43137"/>
                    </a:srgbClr>
                  </a:outerShdw>
                </a:effectLst>
              </a:rPr>
              <a:t>Natural Language </a:t>
            </a:r>
            <a:r>
              <a:rPr lang="en-US" altLang="zh-TW" sz="2000" b="1" dirty="0">
                <a:effectLst>
                  <a:outerShdw blurRad="38100" dist="38100" dir="2700000" algn="tl">
                    <a:srgbClr val="000000">
                      <a:alpha val="43137"/>
                    </a:srgbClr>
                  </a:outerShdw>
                </a:effectLst>
              </a:rPr>
              <a:t>Processing</a:t>
            </a:r>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566072605"/>
              </p:ext>
            </p:extLst>
          </p:nvPr>
        </p:nvGraphicFramePr>
        <p:xfrm>
          <a:off x="801330" y="4608195"/>
          <a:ext cx="3106322" cy="2011680"/>
        </p:xfrm>
        <a:graphic>
          <a:graphicData uri="http://schemas.openxmlformats.org/drawingml/2006/table">
            <a:tbl>
              <a:tblPr firstRow="1" bandRow="1">
                <a:tableStyleId>{5C22544A-7EE6-4342-B048-85BDC9FD1C3A}</a:tableStyleId>
              </a:tblPr>
              <a:tblGrid>
                <a:gridCol w="3106322">
                  <a:extLst>
                    <a:ext uri="{9D8B030D-6E8A-4147-A177-3AD203B41FA5}">
                      <a16:colId xmlns:a16="http://schemas.microsoft.com/office/drawing/2014/main" val="2954891934"/>
                    </a:ext>
                  </a:extLst>
                </a:gridCol>
              </a:tblGrid>
              <a:tr h="370840">
                <a:tc>
                  <a:txBody>
                    <a:bodyPr/>
                    <a:lstStyle/>
                    <a:p>
                      <a:r>
                        <a:rPr lang="zh-TW" altLang="en-US" sz="2400" dirty="0"/>
                        <a:t>文字和語音處理</a:t>
                      </a:r>
                    </a:p>
                  </a:txBody>
                  <a:tcPr/>
                </a:tc>
                <a:extLst>
                  <a:ext uri="{0D108BD9-81ED-4DB2-BD59-A6C34878D82A}">
                    <a16:rowId xmlns:a16="http://schemas.microsoft.com/office/drawing/2014/main" val="291097542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光學字元辨識</a:t>
                      </a:r>
                      <a:r>
                        <a:rPr lang="en-US" altLang="zh-TW" sz="2400" dirty="0"/>
                        <a:t>(OCR)</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語音辨識</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語音分割</a:t>
                      </a:r>
                      <a:endParaRPr lang="en-US" altLang="zh-TW" sz="24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文字轉語音</a:t>
                      </a:r>
                    </a:p>
                  </a:txBody>
                  <a:tcPr/>
                </a:tc>
                <a:extLst>
                  <a:ext uri="{0D108BD9-81ED-4DB2-BD59-A6C34878D82A}">
                    <a16:rowId xmlns:a16="http://schemas.microsoft.com/office/drawing/2014/main" val="1728664695"/>
                  </a:ext>
                </a:extLst>
              </a:tr>
            </a:tbl>
          </a:graphicData>
        </a:graphic>
      </p:graphicFrame>
      <p:graphicFrame>
        <p:nvGraphicFramePr>
          <p:cNvPr id="8" name="表格 7"/>
          <p:cNvGraphicFramePr>
            <a:graphicFrameLocks noGrp="1"/>
          </p:cNvGraphicFramePr>
          <p:nvPr/>
        </p:nvGraphicFramePr>
        <p:xfrm>
          <a:off x="5821005" y="2429691"/>
          <a:ext cx="3106322" cy="2011680"/>
        </p:xfrm>
        <a:graphic>
          <a:graphicData uri="http://schemas.openxmlformats.org/drawingml/2006/table">
            <a:tbl>
              <a:tblPr firstRow="1" bandRow="1">
                <a:tableStyleId>{5C22544A-7EE6-4342-B048-85BDC9FD1C3A}</a:tableStyleId>
              </a:tblPr>
              <a:tblGrid>
                <a:gridCol w="3106322">
                  <a:extLst>
                    <a:ext uri="{9D8B030D-6E8A-4147-A177-3AD203B41FA5}">
                      <a16:colId xmlns:a16="http://schemas.microsoft.com/office/drawing/2014/main" val="2954891934"/>
                    </a:ext>
                  </a:extLst>
                </a:gridCol>
              </a:tblGrid>
              <a:tr h="370840">
                <a:tc>
                  <a:txBody>
                    <a:bodyPr/>
                    <a:lstStyle/>
                    <a:p>
                      <a:r>
                        <a:rPr lang="zh-TW" altLang="en-US" sz="2400" dirty="0"/>
                        <a:t>形態學分析</a:t>
                      </a:r>
                    </a:p>
                  </a:txBody>
                  <a:tcPr/>
                </a:tc>
                <a:extLst>
                  <a:ext uri="{0D108BD9-81ED-4DB2-BD59-A6C34878D82A}">
                    <a16:rowId xmlns:a16="http://schemas.microsoft.com/office/drawing/2014/main" val="291097542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詞形還原</a:t>
                      </a:r>
                      <a:endParaRPr lang="en-US" altLang="zh-TW" sz="24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形態學分割</a:t>
                      </a:r>
                      <a:endParaRPr lang="en-US" altLang="zh-TW" sz="24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詞性標記</a:t>
                      </a:r>
                      <a:endParaRPr lang="en-US" altLang="zh-TW" sz="24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詞幹</a:t>
                      </a:r>
                      <a:endParaRPr lang="en-US" altLang="zh-TW" sz="2400" dirty="0"/>
                    </a:p>
                  </a:txBody>
                  <a:tcPr/>
                </a:tc>
                <a:extLst>
                  <a:ext uri="{0D108BD9-81ED-4DB2-BD59-A6C34878D82A}">
                    <a16:rowId xmlns:a16="http://schemas.microsoft.com/office/drawing/2014/main" val="1728664695"/>
                  </a:ext>
                </a:extLst>
              </a:tr>
            </a:tbl>
          </a:graphicData>
        </a:graphic>
      </p:graphicFrame>
      <p:graphicFrame>
        <p:nvGraphicFramePr>
          <p:cNvPr id="9" name="表格 8"/>
          <p:cNvGraphicFramePr>
            <a:graphicFrameLocks noGrp="1"/>
          </p:cNvGraphicFramePr>
          <p:nvPr/>
        </p:nvGraphicFramePr>
        <p:xfrm>
          <a:off x="5821005" y="4638675"/>
          <a:ext cx="3106322" cy="975360"/>
        </p:xfrm>
        <a:graphic>
          <a:graphicData uri="http://schemas.openxmlformats.org/drawingml/2006/table">
            <a:tbl>
              <a:tblPr firstRow="1" bandRow="1">
                <a:tableStyleId>{5C22544A-7EE6-4342-B048-85BDC9FD1C3A}</a:tableStyleId>
              </a:tblPr>
              <a:tblGrid>
                <a:gridCol w="3106322">
                  <a:extLst>
                    <a:ext uri="{9D8B030D-6E8A-4147-A177-3AD203B41FA5}">
                      <a16:colId xmlns:a16="http://schemas.microsoft.com/office/drawing/2014/main" val="2954891934"/>
                    </a:ext>
                  </a:extLst>
                </a:gridCol>
              </a:tblGrid>
              <a:tr h="266881">
                <a:tc>
                  <a:txBody>
                    <a:bodyPr/>
                    <a:lstStyle/>
                    <a:p>
                      <a:r>
                        <a:rPr lang="zh-TW" altLang="en-US" sz="2800" b="1" i="0" kern="1200" dirty="0">
                          <a:solidFill>
                            <a:schemeClr val="lt1"/>
                          </a:solidFill>
                          <a:effectLst/>
                          <a:latin typeface="+mn-lt"/>
                          <a:ea typeface="+mn-ea"/>
                          <a:cs typeface="+mn-cs"/>
                        </a:rPr>
                        <a:t>句法分析</a:t>
                      </a:r>
                      <a:endParaRPr lang="zh-TW" altLang="en-US" sz="2800" dirty="0"/>
                    </a:p>
                  </a:txBody>
                  <a:tcPr/>
                </a:tc>
                <a:extLst>
                  <a:ext uri="{0D108BD9-81ED-4DB2-BD59-A6C34878D82A}">
                    <a16:rowId xmlns:a16="http://schemas.microsoft.com/office/drawing/2014/main" val="291097542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dirty="0"/>
                        <a:t>語法歸納</a:t>
                      </a:r>
                      <a:endParaRPr lang="en-US" altLang="zh-TW" sz="2400" dirty="0"/>
                    </a:p>
                  </a:txBody>
                  <a:tcPr/>
                </a:tc>
                <a:extLst>
                  <a:ext uri="{0D108BD9-81ED-4DB2-BD59-A6C34878D82A}">
                    <a16:rowId xmlns:a16="http://schemas.microsoft.com/office/drawing/2014/main" val="1728664695"/>
                  </a:ext>
                </a:extLst>
              </a:tr>
            </a:tbl>
          </a:graphicData>
        </a:graphic>
      </p:graphicFrame>
      <p:sp>
        <p:nvSpPr>
          <p:cNvPr id="10" name="矩形 9"/>
          <p:cNvSpPr/>
          <p:nvPr/>
        </p:nvSpPr>
        <p:spPr>
          <a:xfrm>
            <a:off x="38825" y="2959340"/>
            <a:ext cx="3244543" cy="523220"/>
          </a:xfrm>
          <a:prstGeom prst="rect">
            <a:avLst/>
          </a:prstGeom>
        </p:spPr>
        <p:txBody>
          <a:bodyPr wrap="none">
            <a:spAutoFit/>
          </a:bodyPr>
          <a:lstStyle/>
          <a:p>
            <a:r>
              <a:rPr lang="zh-TW" altLang="en-US" sz="2800" b="1" dirty="0">
                <a:effectLst>
                  <a:outerShdw blurRad="38100" dist="38100" dir="2700000" algn="tl">
                    <a:srgbClr val="000000">
                      <a:alpha val="43137"/>
                    </a:srgbClr>
                  </a:outerShdw>
                </a:effectLst>
              </a:rPr>
              <a:t>自然語言</a:t>
            </a:r>
            <a:r>
              <a:rPr lang="zh-TW" altLang="en-US" sz="2800" b="1" dirty="0">
                <a:solidFill>
                  <a:srgbClr val="FF0000"/>
                </a:solidFill>
                <a:effectLst>
                  <a:outerShdw blurRad="38100" dist="38100" dir="2700000" algn="tl">
                    <a:srgbClr val="000000">
                      <a:alpha val="43137"/>
                    </a:srgbClr>
                  </a:outerShdw>
                </a:effectLst>
              </a:rPr>
              <a:t>生成</a:t>
            </a:r>
            <a:r>
              <a:rPr lang="en-US" altLang="zh-TW" sz="2800" b="1" dirty="0">
                <a:effectLst>
                  <a:outerShdw blurRad="38100" dist="38100" dir="2700000" algn="tl">
                    <a:srgbClr val="000000">
                      <a:alpha val="43137"/>
                    </a:srgbClr>
                  </a:outerShdw>
                </a:effectLst>
              </a:rPr>
              <a:t>(NLG)</a:t>
            </a:r>
            <a:endParaRPr lang="zh-TW" altLang="en-US" sz="2800" b="1" dirty="0">
              <a:effectLst>
                <a:outerShdw blurRad="38100" dist="38100" dir="2700000" algn="tl">
                  <a:srgbClr val="000000">
                    <a:alpha val="43137"/>
                  </a:srgbClr>
                </a:outerShdw>
              </a:effectLst>
            </a:endParaRPr>
          </a:p>
        </p:txBody>
      </p:sp>
      <p:sp>
        <p:nvSpPr>
          <p:cNvPr id="11" name="矩形 10"/>
          <p:cNvSpPr/>
          <p:nvPr/>
        </p:nvSpPr>
        <p:spPr>
          <a:xfrm>
            <a:off x="38825" y="2484078"/>
            <a:ext cx="2799292" cy="461665"/>
          </a:xfrm>
          <a:prstGeom prst="rect">
            <a:avLst/>
          </a:prstGeom>
        </p:spPr>
        <p:txBody>
          <a:bodyPr wrap="none">
            <a:spAutoFit/>
          </a:bodyPr>
          <a:lstStyle/>
          <a:p>
            <a:r>
              <a:rPr lang="zh-TW" altLang="en-US" sz="2400" b="1" dirty="0">
                <a:effectLst>
                  <a:outerShdw blurRad="38100" dist="38100" dir="2700000" algn="tl">
                    <a:srgbClr val="000000">
                      <a:alpha val="43137"/>
                    </a:srgbClr>
                  </a:outerShdw>
                </a:effectLst>
              </a:rPr>
              <a:t>自然語言</a:t>
            </a:r>
            <a:r>
              <a:rPr lang="zh-TW" altLang="en-US" sz="2400" b="1" dirty="0">
                <a:solidFill>
                  <a:srgbClr val="FF0000"/>
                </a:solidFill>
                <a:effectLst>
                  <a:outerShdw blurRad="38100" dist="38100" dir="2700000" algn="tl">
                    <a:srgbClr val="000000">
                      <a:alpha val="43137"/>
                    </a:srgbClr>
                  </a:outerShdw>
                </a:effectLst>
              </a:rPr>
              <a:t>理解</a:t>
            </a:r>
            <a:r>
              <a:rPr lang="en-US" altLang="zh-TW" sz="2400" b="1" dirty="0">
                <a:effectLst>
                  <a:outerShdw blurRad="38100" dist="38100" dir="2700000" algn="tl">
                    <a:srgbClr val="000000">
                      <a:alpha val="43137"/>
                    </a:srgbClr>
                  </a:outerShdw>
                </a:effectLst>
              </a:rPr>
              <a:t>(NLU)</a:t>
            </a:r>
            <a:endParaRPr lang="zh-TW" altLang="en-US" sz="2400" b="1" dirty="0">
              <a:effectLst>
                <a:outerShdw blurRad="38100" dist="38100" dir="2700000" algn="tl">
                  <a:srgbClr val="000000">
                    <a:alpha val="43137"/>
                  </a:srgbClr>
                </a:outerShdw>
              </a:effectLst>
            </a:endParaRPr>
          </a:p>
        </p:txBody>
      </p:sp>
      <p:sp>
        <p:nvSpPr>
          <p:cNvPr id="12" name="矩形 11"/>
          <p:cNvSpPr/>
          <p:nvPr/>
        </p:nvSpPr>
        <p:spPr>
          <a:xfrm>
            <a:off x="38825" y="3477964"/>
            <a:ext cx="2321469" cy="523220"/>
          </a:xfrm>
          <a:prstGeom prst="rect">
            <a:avLst/>
          </a:prstGeom>
        </p:spPr>
        <p:txBody>
          <a:bodyPr wrap="none">
            <a:spAutoFit/>
          </a:bodyPr>
          <a:lstStyle/>
          <a:p>
            <a:r>
              <a:rPr lang="zh-TW" altLang="en-US" sz="2800" dirty="0"/>
              <a:t>機器翻譯</a:t>
            </a:r>
            <a:r>
              <a:rPr lang="en-US" altLang="zh-TW" sz="2800" dirty="0"/>
              <a:t>(MT)</a:t>
            </a:r>
            <a:endParaRPr lang="zh-TW" altLang="en-US" sz="2800" dirty="0"/>
          </a:p>
        </p:txBody>
      </p:sp>
      <p:sp>
        <p:nvSpPr>
          <p:cNvPr id="14" name="矩形 13"/>
          <p:cNvSpPr/>
          <p:nvPr/>
        </p:nvSpPr>
        <p:spPr>
          <a:xfrm>
            <a:off x="38825" y="4038760"/>
            <a:ext cx="2901756" cy="461665"/>
          </a:xfrm>
          <a:prstGeom prst="rect">
            <a:avLst/>
          </a:prstGeom>
        </p:spPr>
        <p:txBody>
          <a:bodyPr wrap="none">
            <a:spAutoFit/>
          </a:bodyPr>
          <a:lstStyle/>
          <a:p>
            <a:r>
              <a:rPr lang="zh-TW" altLang="en-US" sz="2400" dirty="0"/>
              <a:t>自動摘要 </a:t>
            </a:r>
            <a:r>
              <a:rPr lang="en-US" altLang="zh-TW" sz="2400" dirty="0"/>
              <a:t>(</a:t>
            </a:r>
            <a:r>
              <a:rPr lang="zh-TW" altLang="en-US" sz="2400" dirty="0"/>
              <a:t>文字摘要</a:t>
            </a:r>
            <a:r>
              <a:rPr lang="en-US" altLang="zh-TW" sz="2400" dirty="0"/>
              <a:t>)</a:t>
            </a:r>
            <a:endParaRPr lang="zh-TW" altLang="en-US" sz="2400" dirty="0"/>
          </a:p>
        </p:txBody>
      </p:sp>
      <p:sp>
        <p:nvSpPr>
          <p:cNvPr id="15" name="矩形 14"/>
          <p:cNvSpPr/>
          <p:nvPr/>
        </p:nvSpPr>
        <p:spPr>
          <a:xfrm>
            <a:off x="3805058" y="2484078"/>
            <a:ext cx="1484702" cy="830997"/>
          </a:xfrm>
          <a:prstGeom prst="rect">
            <a:avLst/>
          </a:prstGeom>
        </p:spPr>
        <p:txBody>
          <a:bodyPr wrap="none">
            <a:spAutoFit/>
          </a:bodyPr>
          <a:lstStyle/>
          <a:p>
            <a:r>
              <a:rPr lang="zh-TW" altLang="en-US" sz="2400" b="1" dirty="0">
                <a:effectLst>
                  <a:outerShdw blurRad="38100" dist="38100" dir="2700000" algn="tl">
                    <a:srgbClr val="000000">
                      <a:alpha val="43137"/>
                    </a:srgbClr>
                  </a:outerShdw>
                </a:effectLst>
              </a:rPr>
              <a:t>情緒分析</a:t>
            </a:r>
            <a:endParaRPr lang="en-US" altLang="zh-TW" sz="2400" b="1" dirty="0">
              <a:effectLst>
                <a:outerShdw blurRad="38100" dist="38100" dir="2700000" algn="tl">
                  <a:srgbClr val="000000">
                    <a:alpha val="43137"/>
                  </a:srgbClr>
                </a:outerShdw>
              </a:effectLst>
            </a:endParaRPr>
          </a:p>
          <a:p>
            <a:r>
              <a:rPr lang="zh-TW" altLang="en-US" sz="2400" b="1" dirty="0">
                <a:solidFill>
                  <a:srgbClr val="FF0000"/>
                </a:solidFill>
                <a:effectLst>
                  <a:outerShdw blurRad="38100" dist="38100" dir="2700000" algn="tl">
                    <a:srgbClr val="000000">
                      <a:alpha val="43137"/>
                    </a:srgbClr>
                  </a:outerShdw>
                </a:effectLst>
              </a:rPr>
              <a:t>文本分類 </a:t>
            </a:r>
          </a:p>
        </p:txBody>
      </p:sp>
    </p:spTree>
    <p:extLst>
      <p:ext uri="{BB962C8B-B14F-4D97-AF65-F5344CB8AC3E}">
        <p14:creationId xmlns:p14="http://schemas.microsoft.com/office/powerpoint/2010/main" val="2023714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62640" y="1669143"/>
          <a:ext cx="8894274" cy="4241855"/>
        </p:xfrm>
        <a:graphic>
          <a:graphicData uri="http://schemas.openxmlformats.org/drawingml/2006/table">
            <a:tbl>
              <a:tblPr/>
              <a:tblGrid>
                <a:gridCol w="1288789">
                  <a:extLst>
                    <a:ext uri="{9D8B030D-6E8A-4147-A177-3AD203B41FA5}">
                      <a16:colId xmlns:a16="http://schemas.microsoft.com/office/drawing/2014/main" val="760859473"/>
                    </a:ext>
                  </a:extLst>
                </a:gridCol>
                <a:gridCol w="1132114">
                  <a:extLst>
                    <a:ext uri="{9D8B030D-6E8A-4147-A177-3AD203B41FA5}">
                      <a16:colId xmlns:a16="http://schemas.microsoft.com/office/drawing/2014/main" val="4199675023"/>
                    </a:ext>
                  </a:extLst>
                </a:gridCol>
                <a:gridCol w="2285145">
                  <a:extLst>
                    <a:ext uri="{9D8B030D-6E8A-4147-A177-3AD203B41FA5}">
                      <a16:colId xmlns:a16="http://schemas.microsoft.com/office/drawing/2014/main" val="1591601347"/>
                    </a:ext>
                  </a:extLst>
                </a:gridCol>
                <a:gridCol w="2018776">
                  <a:extLst>
                    <a:ext uri="{9D8B030D-6E8A-4147-A177-3AD203B41FA5}">
                      <a16:colId xmlns:a16="http://schemas.microsoft.com/office/drawing/2014/main" val="1064938782"/>
                    </a:ext>
                  </a:extLst>
                </a:gridCol>
                <a:gridCol w="2169450">
                  <a:extLst>
                    <a:ext uri="{9D8B030D-6E8A-4147-A177-3AD203B41FA5}">
                      <a16:colId xmlns:a16="http://schemas.microsoft.com/office/drawing/2014/main" val="2558878080"/>
                    </a:ext>
                  </a:extLst>
                </a:gridCol>
              </a:tblGrid>
              <a:tr h="338731">
                <a:tc>
                  <a:txBody>
                    <a:bodyPr/>
                    <a:lstStyle/>
                    <a:p>
                      <a:r>
                        <a:rPr lang="zh-TW" altLang="en-US" sz="1800" dirty="0">
                          <a:latin typeface="微軟正黑體" panose="020B0604030504040204" pitchFamily="34" charset="-120"/>
                          <a:ea typeface="微軟正黑體" panose="020B0604030504040204" pitchFamily="34" charset="-120"/>
                        </a:rPr>
                        <a:t>方法</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單位</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a:latin typeface="微軟正黑體" panose="020B0604030504040204" pitchFamily="34" charset="-120"/>
                          <a:ea typeface="微軟正黑體" panose="020B0604030504040204" pitchFamily="34" charset="-120"/>
                        </a:rPr>
                        <a:t>優點</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a:latin typeface="微軟正黑體" panose="020B0604030504040204" pitchFamily="34" charset="-120"/>
                          <a:ea typeface="微軟正黑體" panose="020B0604030504040204" pitchFamily="34" charset="-120"/>
                        </a:rPr>
                        <a:t>缺點</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a:latin typeface="微軟正黑體" panose="020B0604030504040204" pitchFamily="34" charset="-120"/>
                          <a:ea typeface="微軟正黑體" panose="020B0604030504040204" pitchFamily="34" charset="-120"/>
                        </a:rPr>
                        <a:t>代表應用</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99245"/>
                  </a:ext>
                </a:extLst>
              </a:tr>
              <a:tr h="821007">
                <a:tc>
                  <a:txBody>
                    <a:bodyPr/>
                    <a:lstStyle/>
                    <a:p>
                      <a:r>
                        <a:rPr lang="en-US" sz="1600" b="1" dirty="0">
                          <a:latin typeface="微軟正黑體" panose="020B0604030504040204" pitchFamily="34" charset="-120"/>
                          <a:ea typeface="微軟正黑體" panose="020B0604030504040204" pitchFamily="34" charset="-120"/>
                        </a:rPr>
                        <a:t>Word-level</a:t>
                      </a:r>
                      <a:endParaRPr lang="en-US" sz="1600" dirty="0">
                        <a:latin typeface="微軟正黑體" panose="020B0604030504040204" pitchFamily="34" charset="-120"/>
                        <a:ea typeface="微軟正黑體" panose="020B0604030504040204" pitchFamily="34" charset="-120"/>
                      </a:endParaRP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單字 </a:t>
                      </a:r>
                      <a:r>
                        <a:rPr lang="en-US" altLang="zh-TW" sz="1600" dirty="0">
                          <a:latin typeface="微軟正黑體" panose="020B0604030504040204" pitchFamily="34" charset="-120"/>
                          <a:ea typeface="微軟正黑體" panose="020B0604030504040204" pitchFamily="34" charset="-120"/>
                        </a:rPr>
                        <a:t>(</a:t>
                      </a:r>
                      <a:r>
                        <a:rPr lang="en-US" sz="1600" dirty="0">
                          <a:latin typeface="微軟正黑體" panose="020B0604030504040204" pitchFamily="34" charset="-120"/>
                          <a:ea typeface="微軟正黑體" panose="020B0604030504040204" pitchFamily="34" charset="-120"/>
                        </a:rPr>
                        <a:t>word)</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語義完整、直觀</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800" dirty="0">
                          <a:latin typeface="微軟正黑體" panose="020B0604030504040204" pitchFamily="34" charset="-120"/>
                          <a:ea typeface="微軟正黑體" panose="020B0604030504040204" pitchFamily="34" charset="-120"/>
                        </a:rPr>
                        <a:t>OOV (</a:t>
                      </a:r>
                      <a:r>
                        <a:rPr lang="zh-TW" altLang="en-US" sz="1800" dirty="0">
                          <a:latin typeface="微軟正黑體" panose="020B0604030504040204" pitchFamily="34" charset="-120"/>
                          <a:ea typeface="微軟正黑體" panose="020B0604030504040204" pitchFamily="34" charset="-120"/>
                        </a:rPr>
                        <a:t>未登錄詞</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問題嚴重；詞典過大</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早期 </a:t>
                      </a:r>
                      <a:r>
                        <a:rPr lang="en-US" sz="1800" dirty="0">
                          <a:latin typeface="微軟正黑體" panose="020B0604030504040204" pitchFamily="34" charset="-120"/>
                          <a:ea typeface="微軟正黑體" panose="020B0604030504040204" pitchFamily="34" charset="-120"/>
                        </a:rPr>
                        <a:t>NLP </a:t>
                      </a:r>
                      <a:r>
                        <a:rPr lang="zh-TW" altLang="en-US" sz="1800" dirty="0">
                          <a:latin typeface="微軟正黑體" panose="020B0604030504040204" pitchFamily="34" charset="-120"/>
                          <a:ea typeface="微軟正黑體" panose="020B0604030504040204" pitchFamily="34" charset="-120"/>
                        </a:rPr>
                        <a:t>任務</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159378"/>
                  </a:ext>
                </a:extLst>
              </a:tr>
              <a:tr h="821007">
                <a:tc>
                  <a:txBody>
                    <a:bodyPr/>
                    <a:lstStyle/>
                    <a:p>
                      <a:r>
                        <a:rPr lang="en-US" sz="1600" b="1" dirty="0">
                          <a:latin typeface="微軟正黑體" panose="020B0604030504040204" pitchFamily="34" charset="-120"/>
                          <a:ea typeface="微軟正黑體" panose="020B0604030504040204" pitchFamily="34" charset="-120"/>
                        </a:rPr>
                        <a:t>Character-level</a:t>
                      </a:r>
                      <a:endParaRPr lang="en-US" sz="1600" dirty="0">
                        <a:latin typeface="微軟正黑體" panose="020B0604030504040204" pitchFamily="34" charset="-120"/>
                        <a:ea typeface="微軟正黑體" panose="020B0604030504040204" pitchFamily="34" charset="-120"/>
                      </a:endParaRP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字元 </a:t>
                      </a:r>
                      <a:r>
                        <a:rPr lang="en-US" altLang="zh-TW" sz="1400" dirty="0">
                          <a:latin typeface="微軟正黑體" panose="020B0604030504040204" pitchFamily="34" charset="-120"/>
                          <a:ea typeface="微軟正黑體" panose="020B0604030504040204" pitchFamily="34" charset="-120"/>
                        </a:rPr>
                        <a:t>(</a:t>
                      </a:r>
                      <a:r>
                        <a:rPr lang="en-US" sz="1400" dirty="0">
                          <a:latin typeface="微軟正黑體" panose="020B0604030504040204" pitchFamily="34" charset="-120"/>
                          <a:ea typeface="微軟正黑體" panose="020B0604030504040204" pitchFamily="34" charset="-120"/>
                        </a:rPr>
                        <a:t>character)</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a:latin typeface="微軟正黑體" panose="020B0604030504040204" pitchFamily="34" charset="-120"/>
                          <a:ea typeface="微軟正黑體" panose="020B0604030504040204" pitchFamily="34" charset="-120"/>
                        </a:rPr>
                        <a:t>無 </a:t>
                      </a:r>
                      <a:r>
                        <a:rPr lang="en-US" sz="1800">
                          <a:latin typeface="微軟正黑體" panose="020B0604030504040204" pitchFamily="34" charset="-120"/>
                          <a:ea typeface="微軟正黑體" panose="020B0604030504040204" pitchFamily="34" charset="-120"/>
                        </a:rPr>
                        <a:t>OOV；</a:t>
                      </a:r>
                      <a:r>
                        <a:rPr lang="zh-TW" altLang="en-US" sz="1800">
                          <a:latin typeface="微軟正黑體" panose="020B0604030504040204" pitchFamily="34" charset="-120"/>
                          <a:ea typeface="微軟正黑體" panose="020B0604030504040204" pitchFamily="34" charset="-120"/>
                        </a:rPr>
                        <a:t>詞典小</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序列過長；難以捕捉高層語意</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中文、日文、韓文處理</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439889"/>
                  </a:ext>
                </a:extLst>
              </a:tr>
              <a:tr h="1092059">
                <a:tc>
                  <a:txBody>
                    <a:bodyPr/>
                    <a:lstStyle/>
                    <a:p>
                      <a:r>
                        <a:rPr lang="en-US" sz="1600" b="1" dirty="0" err="1">
                          <a:latin typeface="微軟正黑體" panose="020B0604030504040204" pitchFamily="34" charset="-120"/>
                          <a:ea typeface="微軟正黑體" panose="020B0604030504040204" pitchFamily="34" charset="-120"/>
                        </a:rPr>
                        <a:t>Subword</a:t>
                      </a:r>
                      <a:r>
                        <a:rPr lang="en-US" sz="1600" b="1" dirty="0">
                          <a:latin typeface="微軟正黑體" panose="020B0604030504040204" pitchFamily="34" charset="-120"/>
                          <a:ea typeface="微軟正黑體" panose="020B0604030504040204" pitchFamily="34" charset="-120"/>
                        </a:rPr>
                        <a:t>-level</a:t>
                      </a:r>
                      <a:endParaRPr lang="en-US" sz="1600" dirty="0">
                        <a:latin typeface="微軟正黑體" panose="020B0604030504040204" pitchFamily="34" charset="-120"/>
                        <a:ea typeface="微軟正黑體" panose="020B0604030504040204" pitchFamily="34" charset="-120"/>
                      </a:endParaRP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子詞 </a:t>
                      </a:r>
                      <a:r>
                        <a:rPr lang="en-US" altLang="zh-TW" sz="1400" dirty="0">
                          <a:latin typeface="微軟正黑體" panose="020B0604030504040204" pitchFamily="34" charset="-120"/>
                          <a:ea typeface="微軟正黑體" panose="020B0604030504040204" pitchFamily="34" charset="-120"/>
                        </a:rPr>
                        <a:t>(</a:t>
                      </a:r>
                      <a:r>
                        <a:rPr lang="en-US" sz="1400" dirty="0" err="1">
                          <a:latin typeface="微軟正黑體" panose="020B0604030504040204" pitchFamily="34" charset="-120"/>
                          <a:ea typeface="微軟正黑體" panose="020B0604030504040204" pitchFamily="34" charset="-120"/>
                        </a:rPr>
                        <a:t>subword</a:t>
                      </a:r>
                      <a:r>
                        <a:rPr lang="en-US" sz="1400" dirty="0">
                          <a:latin typeface="微軟正黑體" panose="020B0604030504040204" pitchFamily="34" charset="-120"/>
                          <a:ea typeface="微軟正黑體" panose="020B0604030504040204" pitchFamily="34" charset="-120"/>
                        </a:rPr>
                        <a:t>)</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平衡字與詞；減少 </a:t>
                      </a:r>
                      <a:r>
                        <a:rPr lang="en-US" altLang="zh-TW" sz="1800" dirty="0">
                          <a:latin typeface="微軟正黑體" panose="020B0604030504040204" pitchFamily="34" charset="-120"/>
                          <a:ea typeface="微軟正黑體" panose="020B0604030504040204" pitchFamily="34" charset="-120"/>
                        </a:rPr>
                        <a:t>OOV</a:t>
                      </a:r>
                      <a:r>
                        <a:rPr lang="zh-TW" altLang="en-US" sz="1800" dirty="0">
                          <a:latin typeface="微軟正黑體" panose="020B0604030504040204" pitchFamily="34" charset="-120"/>
                          <a:ea typeface="微軟正黑體" panose="020B0604030504040204" pitchFamily="34" charset="-120"/>
                        </a:rPr>
                        <a:t>；詞典適中</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latin typeface="微軟正黑體" panose="020B0604030504040204" pitchFamily="34" charset="-120"/>
                          <a:ea typeface="微軟正黑體" panose="020B0604030504040204" pitchFamily="34" charset="-120"/>
                        </a:rPr>
                        <a:t>需要演算法訓練 </a:t>
                      </a:r>
                      <a:r>
                        <a:rPr lang="en-US" altLang="zh-TW" sz="1800" dirty="0">
                          <a:latin typeface="微軟正黑體" panose="020B0604030504040204" pitchFamily="34" charset="-120"/>
                          <a:ea typeface="微軟正黑體" panose="020B0604030504040204" pitchFamily="34" charset="-120"/>
                        </a:rPr>
                        <a:t>(</a:t>
                      </a:r>
                      <a:r>
                        <a:rPr lang="en-US" sz="1800" dirty="0">
                          <a:latin typeface="微軟正黑體" panose="020B0604030504040204" pitchFamily="34" charset="-120"/>
                          <a:ea typeface="微軟正黑體" panose="020B0604030504040204" pitchFamily="34" charset="-120"/>
                        </a:rPr>
                        <a:t>BPE/</a:t>
                      </a:r>
                      <a:r>
                        <a:rPr lang="en-US" sz="1800" dirty="0" err="1">
                          <a:latin typeface="微軟正黑體" panose="020B0604030504040204" pitchFamily="34" charset="-120"/>
                          <a:ea typeface="微軟正黑體" panose="020B0604030504040204" pitchFamily="34" charset="-120"/>
                        </a:rPr>
                        <a:t>WordPiece</a:t>
                      </a:r>
                      <a:r>
                        <a:rPr lang="en-US" sz="1800" dirty="0">
                          <a:latin typeface="微軟正黑體" panose="020B0604030504040204" pitchFamily="34" charset="-120"/>
                          <a:ea typeface="微軟正黑體" panose="020B0604030504040204" pitchFamily="34" charset="-120"/>
                        </a:rPr>
                        <a:t>/</a:t>
                      </a:r>
                      <a:r>
                        <a:rPr lang="en-US" sz="1800" dirty="0" err="1">
                          <a:latin typeface="微軟正黑體" panose="020B0604030504040204" pitchFamily="34" charset="-120"/>
                          <a:ea typeface="微軟正黑體" panose="020B0604030504040204" pitchFamily="34" charset="-120"/>
                        </a:rPr>
                        <a:t>SentencePiece</a:t>
                      </a:r>
                      <a:r>
                        <a:rPr lang="en-US" sz="1800" dirty="0">
                          <a:latin typeface="微軟正黑體" panose="020B0604030504040204" pitchFamily="34" charset="-120"/>
                          <a:ea typeface="微軟正黑體" panose="020B0604030504040204" pitchFamily="34" charset="-120"/>
                        </a:rPr>
                        <a:t>)</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微軟正黑體" panose="020B0604030504040204" pitchFamily="34" charset="-120"/>
                          <a:ea typeface="微軟正黑體" panose="020B0604030504040204" pitchFamily="34" charset="-120"/>
                        </a:rPr>
                        <a:t>BERT、T5、GPT </a:t>
                      </a:r>
                      <a:r>
                        <a:rPr lang="zh-TW" altLang="en-US" sz="1800" dirty="0">
                          <a:latin typeface="微軟正黑體" panose="020B0604030504040204" pitchFamily="34" charset="-120"/>
                          <a:ea typeface="微軟正黑體" panose="020B0604030504040204" pitchFamily="34" charset="-120"/>
                        </a:rPr>
                        <a:t>系列部分</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055613"/>
                  </a:ext>
                </a:extLst>
              </a:tr>
              <a:tr h="1067309">
                <a:tc>
                  <a:txBody>
                    <a:bodyPr/>
                    <a:lstStyle/>
                    <a:p>
                      <a:r>
                        <a:rPr lang="en-US" sz="1600" b="1" dirty="0">
                          <a:latin typeface="微軟正黑體" panose="020B0604030504040204" pitchFamily="34" charset="-120"/>
                          <a:ea typeface="微軟正黑體" panose="020B0604030504040204" pitchFamily="34" charset="-120"/>
                        </a:rPr>
                        <a:t>Byte-level</a:t>
                      </a:r>
                      <a:endParaRPr lang="en-US" sz="1600" dirty="0">
                        <a:latin typeface="微軟正黑體" panose="020B0604030504040204" pitchFamily="34" charset="-120"/>
                        <a:ea typeface="微軟正黑體" panose="020B0604030504040204" pitchFamily="34" charset="-120"/>
                      </a:endParaRP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latin typeface="微軟正黑體" panose="020B0604030504040204" pitchFamily="34" charset="-120"/>
                          <a:ea typeface="微軟正黑體" panose="020B0604030504040204" pitchFamily="34" charset="-120"/>
                        </a:rPr>
                        <a:t>Byte</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a:latin typeface="微軟正黑體" panose="020B0604030504040204" pitchFamily="34" charset="-120"/>
                          <a:ea typeface="微軟正黑體" panose="020B0604030504040204" pitchFamily="34" charset="-120"/>
                        </a:rPr>
                        <a:t>可處理任意字元（多語言、符號、表情符號）；最通用</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latin typeface="微軟正黑體" panose="020B0604030504040204" pitchFamily="34" charset="-120"/>
                          <a:ea typeface="微軟正黑體" panose="020B0604030504040204" pitchFamily="34" charset="-120"/>
                        </a:rPr>
                        <a:t>Token </a:t>
                      </a:r>
                      <a:r>
                        <a:rPr lang="zh-TW" altLang="en-US" sz="1800">
                          <a:latin typeface="微軟正黑體" panose="020B0604030504040204" pitchFamily="34" charset="-120"/>
                          <a:ea typeface="微軟正黑體" panose="020B0604030504040204" pitchFamily="34" charset="-120"/>
                        </a:rPr>
                        <a:t>數量多；序列長度增加</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微軟正黑體" panose="020B0604030504040204" pitchFamily="34" charset="-120"/>
                          <a:ea typeface="微軟正黑體" panose="020B0604030504040204" pitchFamily="34" charset="-120"/>
                        </a:rPr>
                        <a:t>GPT-2, GPT-3, GPT-4</a:t>
                      </a:r>
                    </a:p>
                  </a:txBody>
                  <a:tcPr marL="82101" marR="82101" marT="41050" marB="41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646963"/>
                  </a:ext>
                </a:extLst>
              </a:tr>
            </a:tbl>
          </a:graphicData>
        </a:graphic>
      </p:graphicFrame>
      <p:sp>
        <p:nvSpPr>
          <p:cNvPr id="3" name="矩形 2"/>
          <p:cNvSpPr/>
          <p:nvPr/>
        </p:nvSpPr>
        <p:spPr>
          <a:xfrm>
            <a:off x="322299" y="551934"/>
            <a:ext cx="5031442" cy="707886"/>
          </a:xfrm>
          <a:prstGeom prst="rect">
            <a:avLst/>
          </a:prstGeom>
        </p:spPr>
        <p:txBody>
          <a:bodyPr wrap="none">
            <a:spAutoFit/>
          </a:bodyPr>
          <a:lstStyle/>
          <a:p>
            <a:r>
              <a:rPr lang="en-US" altLang="zh-TW" sz="4000" b="1" dirty="0">
                <a:effectLst>
                  <a:outerShdw blurRad="38100" dist="38100" dir="2700000" algn="tl">
                    <a:srgbClr val="000000">
                      <a:alpha val="43137"/>
                    </a:srgbClr>
                  </a:outerShdw>
                </a:effectLst>
              </a:rPr>
              <a:t>Tokenization </a:t>
            </a:r>
            <a:r>
              <a:rPr lang="zh-TW" altLang="en-US" sz="4000" b="1" dirty="0">
                <a:effectLst>
                  <a:outerShdw blurRad="38100" dist="38100" dir="2700000" algn="tl">
                    <a:srgbClr val="000000">
                      <a:alpha val="43137"/>
                    </a:srgbClr>
                  </a:outerShdw>
                </a:effectLst>
              </a:rPr>
              <a:t>技術比較</a:t>
            </a:r>
          </a:p>
        </p:txBody>
      </p:sp>
    </p:spTree>
    <p:extLst>
      <p:ext uri="{BB962C8B-B14F-4D97-AF65-F5344CB8AC3E}">
        <p14:creationId xmlns:p14="http://schemas.microsoft.com/office/powerpoint/2010/main" val="320097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75772" y="789370"/>
          <a:ext cx="8694056" cy="5675292"/>
        </p:xfrm>
        <a:graphic>
          <a:graphicData uri="http://schemas.openxmlformats.org/drawingml/2006/table">
            <a:tbl>
              <a:tblPr/>
              <a:tblGrid>
                <a:gridCol w="1242008">
                  <a:extLst>
                    <a:ext uri="{9D8B030D-6E8A-4147-A177-3AD203B41FA5}">
                      <a16:colId xmlns:a16="http://schemas.microsoft.com/office/drawing/2014/main" val="2005918001"/>
                    </a:ext>
                  </a:extLst>
                </a:gridCol>
                <a:gridCol w="1014962">
                  <a:extLst>
                    <a:ext uri="{9D8B030D-6E8A-4147-A177-3AD203B41FA5}">
                      <a16:colId xmlns:a16="http://schemas.microsoft.com/office/drawing/2014/main" val="1245910433"/>
                    </a:ext>
                  </a:extLst>
                </a:gridCol>
                <a:gridCol w="1469054">
                  <a:extLst>
                    <a:ext uri="{9D8B030D-6E8A-4147-A177-3AD203B41FA5}">
                      <a16:colId xmlns:a16="http://schemas.microsoft.com/office/drawing/2014/main" val="3338551503"/>
                    </a:ext>
                  </a:extLst>
                </a:gridCol>
                <a:gridCol w="1242008">
                  <a:extLst>
                    <a:ext uri="{9D8B030D-6E8A-4147-A177-3AD203B41FA5}">
                      <a16:colId xmlns:a16="http://schemas.microsoft.com/office/drawing/2014/main" val="3229630367"/>
                    </a:ext>
                  </a:extLst>
                </a:gridCol>
                <a:gridCol w="1242008">
                  <a:extLst>
                    <a:ext uri="{9D8B030D-6E8A-4147-A177-3AD203B41FA5}">
                      <a16:colId xmlns:a16="http://schemas.microsoft.com/office/drawing/2014/main" val="1631421282"/>
                    </a:ext>
                  </a:extLst>
                </a:gridCol>
                <a:gridCol w="1242008">
                  <a:extLst>
                    <a:ext uri="{9D8B030D-6E8A-4147-A177-3AD203B41FA5}">
                      <a16:colId xmlns:a16="http://schemas.microsoft.com/office/drawing/2014/main" val="2216012866"/>
                    </a:ext>
                  </a:extLst>
                </a:gridCol>
                <a:gridCol w="1242008">
                  <a:extLst>
                    <a:ext uri="{9D8B030D-6E8A-4147-A177-3AD203B41FA5}">
                      <a16:colId xmlns:a16="http://schemas.microsoft.com/office/drawing/2014/main" val="2756444538"/>
                    </a:ext>
                  </a:extLst>
                </a:gridCol>
              </a:tblGrid>
              <a:tr h="207207">
                <a:tc>
                  <a:txBody>
                    <a:bodyPr/>
                    <a:lstStyle/>
                    <a:p>
                      <a:r>
                        <a:rPr lang="zh-TW" altLang="en-US" sz="1600" dirty="0">
                          <a:latin typeface="微軟正黑體" panose="020B0604030504040204" pitchFamily="34" charset="-120"/>
                          <a:ea typeface="微軟正黑體" panose="020B0604030504040204" pitchFamily="34" charset="-120"/>
                        </a:rPr>
                        <a:t>方法</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推出年代</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核心概念</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特性</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優點</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缺點</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代表應用</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147852"/>
                  </a:ext>
                </a:extLst>
              </a:tr>
              <a:tr h="673421">
                <a:tc>
                  <a:txBody>
                    <a:bodyPr/>
                    <a:lstStyle/>
                    <a:p>
                      <a:r>
                        <a:rPr lang="en-US" sz="1400" b="1" dirty="0">
                          <a:latin typeface="微軟正黑體" panose="020B0604030504040204" pitchFamily="34" charset="-120"/>
                          <a:ea typeface="微軟正黑體" panose="020B0604030504040204" pitchFamily="34" charset="-120"/>
                        </a:rPr>
                        <a:t>One-Hot Encoding</a:t>
                      </a:r>
                      <a:endParaRPr lang="en-US" sz="1400" dirty="0">
                        <a:latin typeface="微軟正黑體" panose="020B0604030504040204" pitchFamily="34" charset="-120"/>
                        <a:ea typeface="微軟正黑體" panose="020B0604030504040204" pitchFamily="34" charset="-120"/>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微軟正黑體" panose="020B0604030504040204" pitchFamily="34" charset="-120"/>
                          <a:ea typeface="微軟正黑體" panose="020B0604030504040204" pitchFamily="34" charset="-120"/>
                        </a:rPr>
                        <a:t>1980s</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dirty="0">
                          <a:latin typeface="微軟正黑體" panose="020B0604030504040204" pitchFamily="34" charset="-120"/>
                          <a:ea typeface="微軟正黑體" panose="020B0604030504040204" pitchFamily="34" charset="-120"/>
                        </a:rPr>
                        <a:t>每個詞用獨立 </a:t>
                      </a:r>
                      <a:r>
                        <a:rPr lang="en-US" sz="1600" dirty="0">
                          <a:latin typeface="微軟正黑體" panose="020B0604030504040204" pitchFamily="34" charset="-120"/>
                          <a:ea typeface="微軟正黑體" panose="020B0604030504040204" pitchFamily="34" charset="-120"/>
                        </a:rPr>
                        <a:t>one-hot </a:t>
                      </a:r>
                      <a:r>
                        <a:rPr lang="zh-TW" altLang="en-US" sz="1600" dirty="0">
                          <a:latin typeface="微軟正黑體" panose="020B0604030504040204" pitchFamily="34" charset="-120"/>
                          <a:ea typeface="微軟正黑體" panose="020B0604030504040204" pitchFamily="34" charset="-120"/>
                        </a:rPr>
                        <a:t>向量表示</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高維稀疏，無語意</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簡單直觀</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dirty="0">
                          <a:latin typeface="微軟正黑體" panose="020B0604030504040204" pitchFamily="34" charset="-120"/>
                          <a:ea typeface="微軟正黑體" panose="020B0604030504040204" pitchFamily="34" charset="-120"/>
                        </a:rPr>
                        <a:t>無法表達詞語關係；維度爆炸</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傳統 </a:t>
                      </a:r>
                      <a:r>
                        <a:rPr lang="en-US" sz="1600">
                          <a:latin typeface="微軟正黑體" panose="020B0604030504040204" pitchFamily="34" charset="-120"/>
                          <a:ea typeface="微軟正黑體" panose="020B0604030504040204" pitchFamily="34" charset="-120"/>
                        </a:rPr>
                        <a:t>NLP</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997493"/>
                  </a:ext>
                </a:extLst>
              </a:tr>
              <a:tr h="1139636">
                <a:tc>
                  <a:txBody>
                    <a:bodyPr/>
                    <a:lstStyle/>
                    <a:p>
                      <a:r>
                        <a:rPr lang="en-US" sz="1400" b="1" dirty="0">
                          <a:latin typeface="微軟正黑體" panose="020B0604030504040204" pitchFamily="34" charset="-120"/>
                          <a:ea typeface="微軟正黑體" panose="020B0604030504040204" pitchFamily="34" charset="-120"/>
                        </a:rPr>
                        <a:t>Word2Vec (CBOW / Skip-gram)</a:t>
                      </a:r>
                      <a:endParaRPr lang="en-US" sz="1400" dirty="0">
                        <a:latin typeface="微軟正黑體" panose="020B0604030504040204" pitchFamily="34" charset="-120"/>
                        <a:ea typeface="微軟正黑體" panose="020B0604030504040204" pitchFamily="34" charset="-120"/>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400" dirty="0">
                          <a:latin typeface="微軟正黑體" panose="020B0604030504040204" pitchFamily="34" charset="-120"/>
                          <a:ea typeface="微軟正黑體" panose="020B0604030504040204" pitchFamily="34" charset="-120"/>
                        </a:rPr>
                        <a:t>2013 (Google)</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預測上下文 </a:t>
                      </a:r>
                      <a:r>
                        <a:rPr lang="en-US" altLang="zh-TW" sz="1600" dirty="0">
                          <a:latin typeface="微軟正黑體" panose="020B0604030504040204" pitchFamily="34" charset="-120"/>
                          <a:ea typeface="微軟正黑體" panose="020B0604030504040204" pitchFamily="34" charset="-120"/>
                        </a:rPr>
                        <a:t>(</a:t>
                      </a:r>
                      <a:r>
                        <a:rPr lang="en-US" sz="1600" dirty="0">
                          <a:latin typeface="微軟正黑體" panose="020B0604030504040204" pitchFamily="34" charset="-120"/>
                          <a:ea typeface="微軟正黑體" panose="020B0604030504040204" pitchFamily="34" charset="-120"/>
                        </a:rPr>
                        <a:t>CBOW) </a:t>
                      </a:r>
                      <a:r>
                        <a:rPr lang="zh-TW" altLang="en-US" sz="1600" dirty="0">
                          <a:latin typeface="微軟正黑體" panose="020B0604030504040204" pitchFamily="34" charset="-120"/>
                          <a:ea typeface="微軟正黑體" panose="020B0604030504040204" pitchFamily="34" charset="-120"/>
                        </a:rPr>
                        <a:t>或中心詞 </a:t>
                      </a:r>
                      <a:r>
                        <a:rPr lang="en-US" altLang="zh-TW" sz="1600" dirty="0">
                          <a:latin typeface="微軟正黑體" panose="020B0604030504040204" pitchFamily="34" charset="-120"/>
                          <a:ea typeface="微軟正黑體" panose="020B0604030504040204" pitchFamily="34" charset="-120"/>
                        </a:rPr>
                        <a:t>(</a:t>
                      </a:r>
                      <a:r>
                        <a:rPr lang="en-US" sz="1600" dirty="0">
                          <a:latin typeface="微軟正黑體" panose="020B0604030504040204" pitchFamily="34" charset="-120"/>
                          <a:ea typeface="微軟正黑體" panose="020B0604030504040204" pitchFamily="34" charset="-120"/>
                        </a:rPr>
                        <a:t>Skip-gram)</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分布式語意；固定向量</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高效學習語意關係，能做詞向量運算 </a:t>
                      </a:r>
                      <a:r>
                        <a:rPr lang="en-US" altLang="zh-TW" sz="1600" dirty="0">
                          <a:latin typeface="微軟正黑體" panose="020B0604030504040204" pitchFamily="34" charset="-120"/>
                          <a:ea typeface="微軟正黑體" panose="020B0604030504040204" pitchFamily="34" charset="-120"/>
                        </a:rPr>
                        <a:t>(</a:t>
                      </a:r>
                      <a:r>
                        <a:rPr lang="en-US" sz="1600" dirty="0" err="1">
                          <a:latin typeface="微軟正黑體" panose="020B0604030504040204" pitchFamily="34" charset="-120"/>
                          <a:ea typeface="微軟正黑體" panose="020B0604030504040204" pitchFamily="34" charset="-120"/>
                        </a:rPr>
                        <a:t>king−man+woman≈queen</a:t>
                      </a:r>
                      <a:r>
                        <a:rPr lang="en-US" sz="1600" dirty="0">
                          <a:latin typeface="微軟正黑體" panose="020B0604030504040204" pitchFamily="34" charset="-120"/>
                          <a:ea typeface="微軟正黑體" panose="020B0604030504040204" pitchFamily="34" charset="-120"/>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altLang="zh-TW" sz="1600" dirty="0">
                          <a:latin typeface="微軟正黑體" panose="020B0604030504040204" pitchFamily="34" charset="-120"/>
                          <a:ea typeface="微軟正黑體" panose="020B0604030504040204" pitchFamily="34" charset="-120"/>
                        </a:rPr>
                        <a:t>OOV </a:t>
                      </a:r>
                      <a:r>
                        <a:rPr lang="zh-TW" altLang="en-US" sz="1600" dirty="0">
                          <a:latin typeface="微軟正黑體" panose="020B0604030504040204" pitchFamily="34" charset="-120"/>
                          <a:ea typeface="微軟正黑體" panose="020B0604030504040204" pitchFamily="34" charset="-120"/>
                        </a:rPr>
                        <a:t>問題，不能區分多義詞</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a:latin typeface="微軟正黑體" panose="020B0604030504040204" pitchFamily="34" charset="-120"/>
                          <a:ea typeface="微軟正黑體" panose="020B0604030504040204" pitchFamily="34" charset="-120"/>
                        </a:rPr>
                        <a:t>文本分類、翻譯</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31394039"/>
                  </a:ext>
                </a:extLst>
              </a:tr>
              <a:tr h="673421">
                <a:tc>
                  <a:txBody>
                    <a:bodyPr/>
                    <a:lstStyle/>
                    <a:p>
                      <a:r>
                        <a:rPr lang="en-US" sz="1400" b="1" dirty="0" err="1">
                          <a:latin typeface="微軟正黑體" panose="020B0604030504040204" pitchFamily="34" charset="-120"/>
                          <a:ea typeface="微軟正黑體" panose="020B0604030504040204" pitchFamily="34" charset="-120"/>
                        </a:rPr>
                        <a:t>GloVe</a:t>
                      </a:r>
                      <a:r>
                        <a:rPr lang="en-US" sz="1400" b="1" dirty="0">
                          <a:latin typeface="微軟正黑體" panose="020B0604030504040204" pitchFamily="34" charset="-120"/>
                          <a:ea typeface="微軟正黑體" panose="020B0604030504040204" pitchFamily="34" charset="-120"/>
                        </a:rPr>
                        <a:t> (Global Vectors)</a:t>
                      </a:r>
                      <a:endParaRPr lang="en-US" sz="1400" dirty="0">
                        <a:latin typeface="微軟正黑體" panose="020B0604030504040204" pitchFamily="34" charset="-120"/>
                        <a:ea typeface="微軟正黑體" panose="020B0604030504040204" pitchFamily="34" charset="-120"/>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400">
                          <a:latin typeface="微軟正黑體" panose="020B0604030504040204" pitchFamily="34" charset="-120"/>
                          <a:ea typeface="微軟正黑體" panose="020B0604030504040204" pitchFamily="34" charset="-120"/>
                        </a:rPr>
                        <a:t>2014 (Stanford)</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基於詞共現矩陣與統計資訊</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融合局部與全局語意</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融合全域統計資訊，語意表達更穩定</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訓練需大規模語料與記憶體</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情感分析、語意檢索</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41718538"/>
                  </a:ext>
                </a:extLst>
              </a:tr>
              <a:tr h="673421">
                <a:tc>
                  <a:txBody>
                    <a:bodyPr/>
                    <a:lstStyle/>
                    <a:p>
                      <a:r>
                        <a:rPr lang="en-US" sz="1400" b="1" dirty="0" err="1">
                          <a:latin typeface="微軟正黑體" panose="020B0604030504040204" pitchFamily="34" charset="-120"/>
                          <a:ea typeface="微軟正黑體" panose="020B0604030504040204" pitchFamily="34" charset="-120"/>
                        </a:rPr>
                        <a:t>FastText</a:t>
                      </a:r>
                      <a:endParaRPr lang="en-US" sz="1400" dirty="0">
                        <a:latin typeface="微軟正黑體" panose="020B0604030504040204" pitchFamily="34" charset="-120"/>
                        <a:ea typeface="微軟正黑體" panose="020B0604030504040204" pitchFamily="34" charset="-120"/>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400" dirty="0">
                          <a:latin typeface="微軟正黑體" panose="020B0604030504040204" pitchFamily="34" charset="-120"/>
                          <a:ea typeface="微軟正黑體" panose="020B0604030504040204" pitchFamily="34" charset="-120"/>
                        </a:rPr>
                        <a:t>2016 Facebook</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a:latin typeface="微軟正黑體" panose="020B0604030504040204" pitchFamily="34" charset="-120"/>
                          <a:ea typeface="微軟正黑體" panose="020B0604030504040204" pitchFamily="34" charset="-120"/>
                        </a:rPr>
                        <a:t>將詞分解成 </a:t>
                      </a:r>
                      <a:r>
                        <a:rPr lang="en-US" sz="1600">
                          <a:latin typeface="微軟正黑體" panose="020B0604030504040204" pitchFamily="34" charset="-120"/>
                          <a:ea typeface="微軟正黑體" panose="020B0604030504040204" pitchFamily="34" charset="-120"/>
                        </a:rPr>
                        <a:t>n-grams subwords</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a:latin typeface="微軟正黑體" panose="020B0604030504040204" pitchFamily="34" charset="-120"/>
                          <a:ea typeface="微軟正黑體" panose="020B0604030504040204" pitchFamily="34" charset="-120"/>
                        </a:rPr>
                        <a:t>支援子詞；更強的詞形泛化能力</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能處理未登錄詞 </a:t>
                      </a:r>
                      <a:r>
                        <a:rPr lang="en-US" altLang="zh-TW" sz="1600" dirty="0">
                          <a:latin typeface="微軟正黑體" panose="020B0604030504040204" pitchFamily="34" charset="-120"/>
                          <a:ea typeface="微軟正黑體" panose="020B0604030504040204" pitchFamily="34" charset="-120"/>
                        </a:rPr>
                        <a:t>(OOV) </a:t>
                      </a:r>
                      <a:r>
                        <a:rPr lang="zh-TW" altLang="en-US" sz="1600" dirty="0">
                          <a:latin typeface="微軟正黑體" panose="020B0604030504040204" pitchFamily="34" charset="-120"/>
                          <a:ea typeface="微軟正黑體" panose="020B0604030504040204" pitchFamily="34" charset="-120"/>
                        </a:rPr>
                        <a:t>與詞形變化</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模型較大，計算開銷增加</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sz="1600" dirty="0">
                          <a:latin typeface="微軟正黑體" panose="020B0604030504040204" pitchFamily="34" charset="-120"/>
                          <a:ea typeface="微軟正黑體" panose="020B0604030504040204" pitchFamily="34" charset="-120"/>
                        </a:rPr>
                        <a:t>低資源語言、拼字變化</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687465"/>
                  </a:ext>
                </a:extLst>
              </a:tr>
              <a:tr h="984231">
                <a:tc>
                  <a:txBody>
                    <a:bodyPr/>
                    <a:lstStyle/>
                    <a:p>
                      <a:r>
                        <a:rPr lang="en-US" sz="1400" b="1" dirty="0">
                          <a:latin typeface="微軟正黑體" panose="020B0604030504040204" pitchFamily="34" charset="-120"/>
                          <a:ea typeface="微軟正黑體" panose="020B0604030504040204" pitchFamily="34" charset="-120"/>
                        </a:rPr>
                        <a:t>BERT / GPT (Contextual Embedding)</a:t>
                      </a:r>
                      <a:endParaRPr lang="en-US" sz="1400" dirty="0">
                        <a:latin typeface="微軟正黑體" panose="020B0604030504040204" pitchFamily="34" charset="-120"/>
                        <a:ea typeface="微軟正黑體" panose="020B0604030504040204" pitchFamily="34" charset="-120"/>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微軟正黑體" panose="020B0604030504040204" pitchFamily="34" charset="-120"/>
                          <a:ea typeface="微軟正黑體" panose="020B0604030504040204" pitchFamily="34" charset="-120"/>
                        </a:rPr>
                        <a:t>2018+ (Google / </a:t>
                      </a:r>
                      <a:r>
                        <a:rPr lang="en-US" sz="1400" dirty="0" err="1">
                          <a:latin typeface="微軟正黑體" panose="020B0604030504040204" pitchFamily="34" charset="-120"/>
                          <a:ea typeface="微軟正黑體" panose="020B0604030504040204" pitchFamily="34" charset="-120"/>
                        </a:rPr>
                        <a:t>OpenAI</a:t>
                      </a:r>
                      <a:r>
                        <a:rPr lang="en-US" sz="1400" dirty="0">
                          <a:latin typeface="微軟正黑體" panose="020B0604030504040204" pitchFamily="34" charset="-120"/>
                          <a:ea typeface="微軟正黑體" panose="020B0604030504040204" pitchFamily="34" charset="-120"/>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基於 </a:t>
                      </a:r>
                      <a:r>
                        <a:rPr lang="en-US" sz="1600">
                          <a:latin typeface="微軟正黑體" panose="020B0604030504040204" pitchFamily="34" charset="-120"/>
                          <a:ea typeface="微軟正黑體" panose="020B0604030504040204" pitchFamily="34" charset="-120"/>
                        </a:rPr>
                        <a:t>Transformer；</a:t>
                      </a:r>
                      <a:r>
                        <a:rPr lang="zh-TW" altLang="en-US" sz="1600">
                          <a:latin typeface="微軟正黑體" panose="020B0604030504040204" pitchFamily="34" charset="-120"/>
                          <a:ea typeface="微軟正黑體" panose="020B0604030504040204" pitchFamily="34" charset="-120"/>
                        </a:rPr>
                        <a:t>上下文動態嵌入</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同一詞不同語境有不同向量</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語境感知；表現最佳；</a:t>
                      </a:r>
                      <a:r>
                        <a:rPr lang="en-US" altLang="zh-TW" sz="1600">
                          <a:latin typeface="微軟正黑體" panose="020B0604030504040204" pitchFamily="34" charset="-120"/>
                          <a:ea typeface="微軟正黑體" panose="020B0604030504040204" pitchFamily="34" charset="-120"/>
                        </a:rPr>
                        <a:t>NLP </a:t>
                      </a:r>
                      <a:r>
                        <a:rPr lang="zh-TW" altLang="en-US" sz="1600">
                          <a:latin typeface="微軟正黑體" panose="020B0604030504040204" pitchFamily="34" charset="-120"/>
                          <a:ea typeface="微軟正黑體" panose="020B0604030504040204" pitchFamily="34" charset="-120"/>
                        </a:rPr>
                        <a:t>標準方法</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a:latin typeface="微軟正黑體" panose="020B0604030504040204" pitchFamily="34" charset="-120"/>
                          <a:ea typeface="微軟正黑體" panose="020B0604030504040204" pitchFamily="34" charset="-120"/>
                        </a:rPr>
                        <a:t>訓練成本高；需大量計算資源</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600" dirty="0" err="1">
                          <a:latin typeface="微軟正黑體" panose="020B0604030504040204" pitchFamily="34" charset="-120"/>
                          <a:ea typeface="微軟正黑體" panose="020B0604030504040204" pitchFamily="34" charset="-120"/>
                        </a:rPr>
                        <a:t>ChatGPT</a:t>
                      </a:r>
                      <a:r>
                        <a:rPr lang="zh-TW" altLang="en-US" sz="1600" dirty="0">
                          <a:latin typeface="微軟正黑體" panose="020B0604030504040204" pitchFamily="34" charset="-120"/>
                          <a:ea typeface="微軟正黑體" panose="020B0604030504040204" pitchFamily="34" charset="-120"/>
                        </a:rPr>
                        <a:t>、翻譯、問答系統</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808864"/>
                  </a:ext>
                </a:extLst>
              </a:tr>
            </a:tbl>
          </a:graphicData>
        </a:graphic>
      </p:graphicFrame>
      <p:sp>
        <p:nvSpPr>
          <p:cNvPr id="3" name="矩形 2"/>
          <p:cNvSpPr/>
          <p:nvPr/>
        </p:nvSpPr>
        <p:spPr>
          <a:xfrm>
            <a:off x="5267325" y="91170"/>
            <a:ext cx="3419475" cy="646331"/>
          </a:xfrm>
          <a:prstGeom prst="rect">
            <a:avLst/>
          </a:prstGeom>
        </p:spPr>
        <p:txBody>
          <a:bodyPr wrap="square">
            <a:spAutoFit/>
          </a:bodyPr>
          <a:lstStyle/>
          <a:p>
            <a:r>
              <a:rPr lang="zh-TW" altLang="en-US" dirty="0"/>
              <a:t>* 計算機只能理解數字。</a:t>
            </a:r>
          </a:p>
          <a:p>
            <a:r>
              <a:rPr lang="zh-TW" altLang="en-US" dirty="0"/>
              <a:t>*詞嵌入是將文字轉換為數字。 </a:t>
            </a:r>
          </a:p>
        </p:txBody>
      </p:sp>
      <p:sp>
        <p:nvSpPr>
          <p:cNvPr id="4" name="矩形 3"/>
          <p:cNvSpPr/>
          <p:nvPr/>
        </p:nvSpPr>
        <p:spPr>
          <a:xfrm>
            <a:off x="275772" y="112260"/>
            <a:ext cx="4859407" cy="584775"/>
          </a:xfrm>
          <a:prstGeom prst="rect">
            <a:avLst/>
          </a:prstGeom>
        </p:spPr>
        <p:txBody>
          <a:bodyPr wrap="none">
            <a:spAutoFit/>
          </a:bodyPr>
          <a:lstStyle/>
          <a:p>
            <a:r>
              <a:rPr lang="en-US" altLang="zh-TW" sz="3200" b="1" dirty="0">
                <a:effectLst>
                  <a:outerShdw blurRad="38100" dist="38100" dir="2700000" algn="tl">
                    <a:srgbClr val="000000">
                      <a:alpha val="43137"/>
                    </a:srgbClr>
                  </a:outerShdw>
                </a:effectLst>
              </a:rPr>
              <a:t>Word -- &gt; Vector(</a:t>
            </a:r>
            <a:r>
              <a:rPr lang="zh-TW" altLang="en-US" sz="3200" b="1" dirty="0">
                <a:effectLst>
                  <a:outerShdw blurRad="38100" dist="38100" dir="2700000" algn="tl">
                    <a:srgbClr val="000000">
                      <a:alpha val="43137"/>
                    </a:srgbClr>
                  </a:outerShdw>
                </a:effectLst>
              </a:rPr>
              <a:t>數字向量</a:t>
            </a:r>
            <a:r>
              <a:rPr lang="en-US" altLang="zh-TW" sz="3200" b="1" dirty="0">
                <a:effectLst>
                  <a:outerShdw blurRad="38100" dist="38100" dir="2700000" algn="tl">
                    <a:srgbClr val="000000">
                      <a:alpha val="43137"/>
                    </a:srgbClr>
                  </a:outerShdw>
                </a:effectLst>
              </a:rPr>
              <a:t>)</a:t>
            </a:r>
            <a:endParaRPr lang="zh-TW" alt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776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0595" y="123762"/>
            <a:ext cx="5413533" cy="523220"/>
          </a:xfrm>
          <a:prstGeom prst="rect">
            <a:avLst/>
          </a:prstGeom>
        </p:spPr>
        <p:txBody>
          <a:bodyPr wrap="none">
            <a:spAutoFit/>
          </a:bodyPr>
          <a:lstStyle/>
          <a:p>
            <a:r>
              <a:rPr lang="en-US" altLang="zh-TW" sz="2800" b="1" dirty="0">
                <a:effectLst>
                  <a:outerShdw blurRad="38100" dist="38100" dir="2700000" algn="tl">
                    <a:srgbClr val="000000">
                      <a:alpha val="43137"/>
                    </a:srgbClr>
                  </a:outerShdw>
                </a:effectLst>
              </a:rPr>
              <a:t>One-hot Encoding (OHE, </a:t>
            </a:r>
            <a:r>
              <a:rPr lang="zh-TW" altLang="en-US" sz="2800" b="1" dirty="0">
                <a:effectLst>
                  <a:outerShdw blurRad="38100" dist="38100" dir="2700000" algn="tl">
                    <a:srgbClr val="000000">
                      <a:alpha val="43137"/>
                    </a:srgbClr>
                  </a:outerShdw>
                </a:effectLst>
              </a:rPr>
              <a:t>獨熱編碼</a:t>
            </a:r>
            <a:r>
              <a:rPr lang="en-US" altLang="zh-TW" sz="2800" b="1" dirty="0">
                <a:effectLst>
                  <a:outerShdw blurRad="38100" dist="38100" dir="2700000" algn="tl">
                    <a:srgbClr val="000000">
                      <a:alpha val="43137"/>
                    </a:srgbClr>
                  </a:outerShdw>
                </a:effectLst>
              </a:rPr>
              <a:t>)</a:t>
            </a:r>
            <a:endParaRPr lang="zh-TW" altLang="en-US" sz="2800" b="1" dirty="0">
              <a:effectLst>
                <a:outerShdw blurRad="38100" dist="38100" dir="2700000" algn="tl">
                  <a:srgbClr val="000000">
                    <a:alpha val="43137"/>
                  </a:srgbClr>
                </a:outerShdw>
              </a:effectLst>
            </a:endParaRPr>
          </a:p>
        </p:txBody>
      </p:sp>
      <p:sp>
        <p:nvSpPr>
          <p:cNvPr id="3" name="矩形 2"/>
          <p:cNvSpPr/>
          <p:nvPr/>
        </p:nvSpPr>
        <p:spPr>
          <a:xfrm>
            <a:off x="667656" y="709137"/>
            <a:ext cx="8323944" cy="1200329"/>
          </a:xfrm>
          <a:prstGeom prst="rect">
            <a:avLst/>
          </a:prstGeom>
        </p:spPr>
        <p:txBody>
          <a:bodyPr wrap="square">
            <a:spAutoFit/>
          </a:bodyPr>
          <a:lstStyle/>
          <a:p>
            <a:pPr marL="285750" indent="-285750">
              <a:buFont typeface="Wingdings" panose="05000000000000000000" pitchFamily="2" charset="2"/>
              <a:buChar char="ü"/>
            </a:pPr>
            <a:r>
              <a:rPr lang="zh-TW" altLang="en-US" dirty="0">
                <a:latin typeface="微軟正黑體" panose="020B0604030504040204" pitchFamily="34" charset="-120"/>
                <a:ea typeface="微軟正黑體" panose="020B0604030504040204" pitchFamily="34" charset="-120"/>
              </a:rPr>
              <a:t>最基本、最早期的文字與類別資料編碼方法。</a:t>
            </a:r>
          </a:p>
          <a:p>
            <a:pPr marL="285750" indent="-285750">
              <a:buFont typeface="Wingdings" panose="05000000000000000000" pitchFamily="2" charset="2"/>
              <a:buChar char="ü"/>
            </a:pPr>
            <a:r>
              <a:rPr lang="zh-TW" altLang="en-US" dirty="0">
                <a:latin typeface="微軟正黑體" panose="020B0604030504040204" pitchFamily="34" charset="-120"/>
                <a:ea typeface="微軟正黑體" panose="020B0604030504040204" pitchFamily="34" charset="-120"/>
              </a:rPr>
              <a:t>將每個 </a:t>
            </a:r>
            <a:r>
              <a:rPr lang="zh-TW" altLang="en-US" b="1" dirty="0">
                <a:latin typeface="微軟正黑體" panose="020B0604030504040204" pitchFamily="34" charset="-120"/>
                <a:ea typeface="微軟正黑體" panose="020B0604030504040204" pitchFamily="34" charset="-120"/>
              </a:rPr>
              <a:t>詞 </a:t>
            </a:r>
            <a:r>
              <a:rPr lang="en-US" altLang="zh-TW" b="1" dirty="0">
                <a:latin typeface="微軟正黑體" panose="020B0604030504040204" pitchFamily="34" charset="-120"/>
                <a:ea typeface="微軟正黑體" panose="020B0604030504040204" pitchFamily="34" charset="-120"/>
              </a:rPr>
              <a:t>(word)</a:t>
            </a:r>
            <a:r>
              <a:rPr lang="zh-TW" altLang="en-US" dirty="0">
                <a:latin typeface="微軟正黑體" panose="020B0604030504040204" pitchFamily="34" charset="-120"/>
                <a:ea typeface="微軟正黑體" panose="020B0604030504040204" pitchFamily="34" charset="-120"/>
              </a:rPr>
              <a:t> 或 </a:t>
            </a:r>
            <a:r>
              <a:rPr lang="zh-TW" altLang="en-US" b="1" dirty="0">
                <a:latin typeface="微軟正黑體" panose="020B0604030504040204" pitchFamily="34" charset="-120"/>
                <a:ea typeface="微軟正黑體" panose="020B0604030504040204" pitchFamily="34" charset="-120"/>
              </a:rPr>
              <a:t>類別 </a:t>
            </a:r>
            <a:r>
              <a:rPr lang="en-US" altLang="zh-TW" b="1" dirty="0">
                <a:latin typeface="微軟正黑體" panose="020B0604030504040204" pitchFamily="34" charset="-120"/>
                <a:ea typeface="微軟正黑體" panose="020B0604030504040204" pitchFamily="34" charset="-120"/>
              </a:rPr>
              <a:t>(category)</a:t>
            </a:r>
            <a:r>
              <a:rPr lang="zh-TW" altLang="en-US" dirty="0">
                <a:latin typeface="微軟正黑體" panose="020B0604030504040204" pitchFamily="34" charset="-120"/>
                <a:ea typeface="微軟正黑體" panose="020B0604030504040204" pitchFamily="34" charset="-120"/>
              </a:rPr>
              <a:t> 表示為一個 </a:t>
            </a:r>
            <a:r>
              <a:rPr lang="zh-TW" altLang="en-US" b="1" dirty="0">
                <a:latin typeface="微軟正黑體" panose="020B0604030504040204" pitchFamily="34" charset="-120"/>
                <a:ea typeface="微軟正黑體" panose="020B0604030504040204" pitchFamily="34" charset="-120"/>
              </a:rPr>
              <a:t>稀疏向量 </a:t>
            </a:r>
            <a:r>
              <a:rPr lang="en-US" altLang="zh-TW" b="1" dirty="0">
                <a:latin typeface="微軟正黑體" panose="020B0604030504040204" pitchFamily="34" charset="-120"/>
                <a:ea typeface="微軟正黑體" panose="020B0604030504040204" pitchFamily="34" charset="-120"/>
              </a:rPr>
              <a:t>(sparse vector)</a:t>
            </a:r>
            <a:r>
              <a:rPr lang="zh-TW" altLang="en-US" dirty="0">
                <a:latin typeface="微軟正黑體" panose="020B0604030504040204" pitchFamily="34" charset="-120"/>
                <a:ea typeface="微軟正黑體" panose="020B0604030504040204" pitchFamily="34" charset="-120"/>
              </a:rPr>
              <a:t>。</a:t>
            </a:r>
          </a:p>
          <a:p>
            <a:pPr marL="285750" indent="-285750">
              <a:buFont typeface="Wingdings" panose="05000000000000000000" pitchFamily="2" charset="2"/>
              <a:buChar char="ü"/>
            </a:pPr>
            <a:r>
              <a:rPr lang="zh-TW" altLang="en-US" dirty="0">
                <a:latin typeface="微軟正黑體" panose="020B0604030504040204" pitchFamily="34" charset="-120"/>
                <a:ea typeface="微軟正黑體" panose="020B0604030504040204" pitchFamily="34" charset="-120"/>
              </a:rPr>
              <a:t>向量長度等於詞彙表 </a:t>
            </a:r>
            <a:r>
              <a:rPr lang="en-US" altLang="zh-TW" dirty="0">
                <a:latin typeface="微軟正黑體" panose="020B0604030504040204" pitchFamily="34" charset="-120"/>
                <a:ea typeface="微軟正黑體" panose="020B0604030504040204" pitchFamily="34" charset="-120"/>
              </a:rPr>
              <a:t>(vocabulary) </a:t>
            </a:r>
            <a:r>
              <a:rPr lang="zh-TW" altLang="en-US" dirty="0">
                <a:latin typeface="微軟正黑體" panose="020B0604030504040204" pitchFamily="34" charset="-120"/>
                <a:ea typeface="微軟正黑體" panose="020B0604030504040204" pitchFamily="34" charset="-120"/>
              </a:rPr>
              <a:t>的大小</a:t>
            </a:r>
            <a:endParaRPr lang="en-US" altLang="zh-TW" dirty="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dirty="0">
                <a:latin typeface="微軟正黑體" panose="020B0604030504040204" pitchFamily="34" charset="-120"/>
                <a:ea typeface="微軟正黑體" panose="020B0604030504040204" pitchFamily="34" charset="-120"/>
              </a:rPr>
              <a:t>該詞所在的位置標記為 </a:t>
            </a:r>
            <a:r>
              <a:rPr lang="en-US" altLang="zh-TW" b="1"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，其他位置為 </a:t>
            </a:r>
            <a:r>
              <a:rPr lang="en-US" altLang="zh-TW" b="1"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a:t>
            </a:r>
          </a:p>
        </p:txBody>
      </p:sp>
      <p:graphicFrame>
        <p:nvGraphicFramePr>
          <p:cNvPr id="4" name="表格 3"/>
          <p:cNvGraphicFramePr>
            <a:graphicFrameLocks noGrp="1"/>
          </p:cNvGraphicFramePr>
          <p:nvPr/>
        </p:nvGraphicFramePr>
        <p:xfrm>
          <a:off x="360135" y="4290625"/>
          <a:ext cx="8537122" cy="1737360"/>
        </p:xfrm>
        <a:graphic>
          <a:graphicData uri="http://schemas.openxmlformats.org/drawingml/2006/table">
            <a:tbl>
              <a:tblPr/>
              <a:tblGrid>
                <a:gridCol w="2637065">
                  <a:extLst>
                    <a:ext uri="{9D8B030D-6E8A-4147-A177-3AD203B41FA5}">
                      <a16:colId xmlns:a16="http://schemas.microsoft.com/office/drawing/2014/main" val="1458408818"/>
                    </a:ext>
                  </a:extLst>
                </a:gridCol>
                <a:gridCol w="5900057">
                  <a:extLst>
                    <a:ext uri="{9D8B030D-6E8A-4147-A177-3AD203B41FA5}">
                      <a16:colId xmlns:a16="http://schemas.microsoft.com/office/drawing/2014/main" val="20243026"/>
                    </a:ext>
                  </a:extLst>
                </a:gridCol>
              </a:tblGrid>
              <a:tr h="0">
                <a:tc>
                  <a:txBody>
                    <a:bodyPr/>
                    <a:lstStyle/>
                    <a:p>
                      <a:r>
                        <a:rPr lang="zh-TW" altLang="en-US" dirty="0"/>
                        <a:t>優點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a:t>缺點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788984"/>
                  </a:ext>
                </a:extLst>
              </a:tr>
              <a:tr h="0">
                <a:tc>
                  <a:txBody>
                    <a:bodyPr/>
                    <a:lstStyle/>
                    <a:p>
                      <a:r>
                        <a:rPr lang="zh-TW" altLang="en-US" dirty="0"/>
                        <a:t>簡單、直觀，容易實現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向量維度隨詞彙表大小成長，維度爆炸 </a:t>
                      </a:r>
                      <a:r>
                        <a:rPr lang="en-US" altLang="zh-TW" dirty="0"/>
                        <a:t>(</a:t>
                      </a:r>
                      <a:r>
                        <a:rPr lang="en-US" dirty="0"/>
                        <a:t>high-dimensional)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323656"/>
                  </a:ext>
                </a:extLst>
              </a:tr>
              <a:tr h="0">
                <a:tc>
                  <a:txBody>
                    <a:bodyPr/>
                    <a:lstStyle/>
                    <a:p>
                      <a:r>
                        <a:rPr lang="zh-TW" altLang="en-US"/>
                        <a:t>適用於小型分類問題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無法表示詞與詞之間的語意關係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122926"/>
                  </a:ext>
                </a:extLst>
              </a:tr>
              <a:tr h="0">
                <a:tc>
                  <a:txBody>
                    <a:bodyPr/>
                    <a:lstStyle/>
                    <a:p>
                      <a:r>
                        <a:rPr lang="zh-TW" altLang="en-US"/>
                        <a:t>不需要訓練即可使用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無法處理未登錄詞 </a:t>
                      </a:r>
                      <a:r>
                        <a:rPr lang="en-US" altLang="zh-TW" dirty="0"/>
                        <a:t>(OOV) </a:t>
                      </a:r>
                      <a:r>
                        <a:rPr lang="zh-TW" altLang="en-US" dirty="0"/>
                        <a:t>問題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806264"/>
                  </a:ext>
                </a:extLst>
              </a:tr>
            </a:tbl>
          </a:graphicData>
        </a:graphic>
      </p:graphicFrame>
      <p:sp>
        <p:nvSpPr>
          <p:cNvPr id="5" name="矩形 4"/>
          <p:cNvSpPr/>
          <p:nvPr/>
        </p:nvSpPr>
        <p:spPr>
          <a:xfrm>
            <a:off x="360135" y="5805445"/>
            <a:ext cx="8828058"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未登錄詞 </a:t>
            </a:r>
            <a:r>
              <a:rPr lang="en-US" altLang="zh-TW" b="1" dirty="0">
                <a:effectLst>
                  <a:outerShdw blurRad="38100" dist="38100" dir="2700000" algn="tl">
                    <a:srgbClr val="000000">
                      <a:alpha val="43137"/>
                    </a:srgbClr>
                  </a:outerShdw>
                </a:effectLst>
              </a:rPr>
              <a:t>(OOV, Out-of-Vocabulary)</a:t>
            </a:r>
            <a:r>
              <a:rPr lang="zh-TW" altLang="en-US" b="1" dirty="0"/>
              <a:t>在訓練階段沒有出現在詞彙表 </a:t>
            </a:r>
            <a:r>
              <a:rPr lang="en-US" altLang="zh-TW" b="1" dirty="0"/>
              <a:t>(vocabulary) </a:t>
            </a:r>
            <a:r>
              <a:rPr lang="zh-TW" altLang="en-US" b="1" dirty="0"/>
              <a:t>裡的詞</a:t>
            </a:r>
            <a:r>
              <a:rPr lang="zh-TW" altLang="en-US" dirty="0"/>
              <a:t>。</a:t>
            </a:r>
            <a:endParaRPr lang="zh-TW" altLang="en-US" b="1" dirty="0">
              <a:effectLst>
                <a:outerShdw blurRad="38100" dist="38100" dir="2700000" algn="tl">
                  <a:srgbClr val="000000">
                    <a:alpha val="43137"/>
                  </a:srgbClr>
                </a:outerShdw>
              </a:effectLst>
            </a:endParaRPr>
          </a:p>
        </p:txBody>
      </p:sp>
      <p:sp>
        <p:nvSpPr>
          <p:cNvPr id="6" name="矩形 5"/>
          <p:cNvSpPr/>
          <p:nvPr/>
        </p:nvSpPr>
        <p:spPr>
          <a:xfrm>
            <a:off x="360135" y="6181203"/>
            <a:ext cx="5529942" cy="584775"/>
          </a:xfrm>
          <a:prstGeom prst="rect">
            <a:avLst/>
          </a:prstGeom>
        </p:spPr>
        <p:txBody>
          <a:bodyPr wrap="square">
            <a:spAutoFit/>
          </a:bodyPr>
          <a:lstStyle/>
          <a:p>
            <a:r>
              <a:rPr lang="zh-TW" altLang="en-US" sz="1600" b="1" dirty="0"/>
              <a:t>假設詞彙表 </a:t>
            </a:r>
            <a:r>
              <a:rPr lang="en-US" altLang="zh-TW" sz="1600" b="1" dirty="0"/>
              <a:t>= {"cat", "dog", "apple"}</a:t>
            </a:r>
            <a:r>
              <a:rPr lang="zh-TW" altLang="en-US" sz="1600" b="1" dirty="0"/>
              <a:t>測試資料輸入 </a:t>
            </a:r>
            <a:r>
              <a:rPr lang="en-US" altLang="zh-TW" sz="1600" b="1" dirty="0"/>
              <a:t>"banana“</a:t>
            </a:r>
          </a:p>
          <a:p>
            <a:r>
              <a:rPr lang="en-US" altLang="zh-TW" sz="1600" b="1" dirty="0"/>
              <a:t>"banana" </a:t>
            </a:r>
            <a:r>
              <a:rPr lang="zh-TW" altLang="en-US" sz="1600" b="1" dirty="0"/>
              <a:t>不在詞彙表內 → </a:t>
            </a:r>
            <a:r>
              <a:rPr lang="en-US" altLang="zh-TW" sz="1600" b="1" dirty="0"/>
              <a:t>OOV</a:t>
            </a:r>
            <a:endParaRPr lang="zh-TW" altLang="en-US" sz="1600" b="1" dirty="0"/>
          </a:p>
        </p:txBody>
      </p:sp>
      <p:pic>
        <p:nvPicPr>
          <p:cNvPr id="7" name="圖片 6"/>
          <p:cNvPicPr>
            <a:picLocks noChangeAspect="1"/>
          </p:cNvPicPr>
          <p:nvPr/>
        </p:nvPicPr>
        <p:blipFill>
          <a:blip r:embed="rId2"/>
          <a:stretch>
            <a:fillRect/>
          </a:stretch>
        </p:blipFill>
        <p:spPr>
          <a:xfrm>
            <a:off x="4494875" y="2029918"/>
            <a:ext cx="4326182" cy="2161231"/>
          </a:xfrm>
          <a:prstGeom prst="rect">
            <a:avLst/>
          </a:prstGeom>
        </p:spPr>
      </p:pic>
    </p:spTree>
    <p:extLst>
      <p:ext uri="{BB962C8B-B14F-4D97-AF65-F5344CB8AC3E}">
        <p14:creationId xmlns:p14="http://schemas.microsoft.com/office/powerpoint/2010/main" val="99022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896" y="6278100"/>
            <a:ext cx="6400801" cy="369332"/>
          </a:xfrm>
          <a:prstGeom prst="rect">
            <a:avLst/>
          </a:prstGeom>
        </p:spPr>
        <p:txBody>
          <a:bodyPr wrap="square">
            <a:spAutoFit/>
          </a:bodyPr>
          <a:lstStyle/>
          <a:p>
            <a:r>
              <a:rPr lang="en-US" altLang="zh-TW" dirty="0"/>
              <a:t>https://medium.com/@hari4om/word-embedding-d816f643140</a:t>
            </a:r>
            <a:endParaRPr lang="zh-TW" altLang="en-US" dirty="0"/>
          </a:p>
        </p:txBody>
      </p:sp>
      <p:pic>
        <p:nvPicPr>
          <p:cNvPr id="3" name="圖片 2"/>
          <p:cNvPicPr>
            <a:picLocks noChangeAspect="1"/>
          </p:cNvPicPr>
          <p:nvPr/>
        </p:nvPicPr>
        <p:blipFill>
          <a:blip r:embed="rId2"/>
          <a:stretch>
            <a:fillRect/>
          </a:stretch>
        </p:blipFill>
        <p:spPr>
          <a:xfrm>
            <a:off x="718990" y="992416"/>
            <a:ext cx="6966323" cy="5201950"/>
          </a:xfrm>
          <a:prstGeom prst="rect">
            <a:avLst/>
          </a:prstGeom>
        </p:spPr>
      </p:pic>
      <p:sp>
        <p:nvSpPr>
          <p:cNvPr id="4" name="矩形 3"/>
          <p:cNvSpPr/>
          <p:nvPr/>
        </p:nvSpPr>
        <p:spPr>
          <a:xfrm>
            <a:off x="168900" y="76639"/>
            <a:ext cx="5845767" cy="707886"/>
          </a:xfrm>
          <a:prstGeom prst="rect">
            <a:avLst/>
          </a:prstGeom>
        </p:spPr>
        <p:txBody>
          <a:bodyPr wrap="none">
            <a:spAutoFit/>
          </a:bodyPr>
          <a:lstStyle/>
          <a:p>
            <a:r>
              <a:rPr lang="en-US" altLang="zh-TW" sz="4000" b="1" dirty="0">
                <a:effectLst>
                  <a:outerShdw blurRad="38100" dist="38100" dir="2700000" algn="tl">
                    <a:srgbClr val="000000">
                      <a:alpha val="43137"/>
                    </a:srgbClr>
                  </a:outerShdw>
                </a:effectLst>
              </a:rPr>
              <a:t>Word Embedding (</a:t>
            </a:r>
            <a:r>
              <a:rPr lang="zh-TW" altLang="en-US" sz="4000" b="1" dirty="0">
                <a:effectLst>
                  <a:outerShdw blurRad="38100" dist="38100" dir="2700000" algn="tl">
                    <a:srgbClr val="000000">
                      <a:alpha val="43137"/>
                    </a:srgbClr>
                  </a:outerShdw>
                </a:effectLst>
              </a:rPr>
              <a:t>詞嵌入</a:t>
            </a:r>
            <a:r>
              <a:rPr lang="en-US" altLang="zh-TW" sz="4000" b="1" dirty="0">
                <a:effectLst>
                  <a:outerShdw blurRad="38100" dist="38100" dir="2700000" algn="tl">
                    <a:srgbClr val="000000">
                      <a:alpha val="43137"/>
                    </a:srgbClr>
                  </a:outerShdw>
                </a:effectLst>
              </a:rPr>
              <a:t>)</a:t>
            </a:r>
            <a:endParaRPr lang="zh-TW" alt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563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8900" y="76639"/>
            <a:ext cx="5845767" cy="707886"/>
          </a:xfrm>
          <a:prstGeom prst="rect">
            <a:avLst/>
          </a:prstGeom>
        </p:spPr>
        <p:txBody>
          <a:bodyPr wrap="none">
            <a:spAutoFit/>
          </a:bodyPr>
          <a:lstStyle/>
          <a:p>
            <a:r>
              <a:rPr lang="en-US" altLang="zh-TW" sz="4000" b="1" dirty="0">
                <a:effectLst>
                  <a:outerShdw blurRad="38100" dist="38100" dir="2700000" algn="tl">
                    <a:srgbClr val="000000">
                      <a:alpha val="43137"/>
                    </a:srgbClr>
                  </a:outerShdw>
                </a:effectLst>
              </a:rPr>
              <a:t>Word Embedding (</a:t>
            </a:r>
            <a:r>
              <a:rPr lang="zh-TW" altLang="en-US" sz="4000" b="1" dirty="0">
                <a:effectLst>
                  <a:outerShdw blurRad="38100" dist="38100" dir="2700000" algn="tl">
                    <a:srgbClr val="000000">
                      <a:alpha val="43137"/>
                    </a:srgbClr>
                  </a:outerShdw>
                </a:effectLst>
              </a:rPr>
              <a:t>詞嵌入</a:t>
            </a:r>
            <a:r>
              <a:rPr lang="en-US" altLang="zh-TW" sz="4000" b="1" dirty="0">
                <a:effectLst>
                  <a:outerShdw blurRad="38100" dist="38100" dir="2700000" algn="tl">
                    <a:srgbClr val="000000">
                      <a:alpha val="43137"/>
                    </a:srgbClr>
                  </a:outerShdw>
                </a:effectLst>
              </a:rPr>
              <a:t>)</a:t>
            </a:r>
            <a:endParaRPr lang="zh-TW" altLang="en-US" sz="4000" b="1" dirty="0">
              <a:effectLst>
                <a:outerShdw blurRad="38100" dist="38100" dir="2700000" algn="tl">
                  <a:srgbClr val="000000">
                    <a:alpha val="43137"/>
                  </a:srgbClr>
                </a:outerShdw>
              </a:effectLst>
            </a:endParaRPr>
          </a:p>
        </p:txBody>
      </p:sp>
      <p:sp>
        <p:nvSpPr>
          <p:cNvPr id="3" name="矩形 2"/>
          <p:cNvSpPr/>
          <p:nvPr/>
        </p:nvSpPr>
        <p:spPr>
          <a:xfrm>
            <a:off x="240891" y="2111622"/>
            <a:ext cx="8657771" cy="2031325"/>
          </a:xfrm>
          <a:prstGeom prst="rect">
            <a:avLst/>
          </a:prstGeom>
        </p:spPr>
        <p:txBody>
          <a:bodyPr wrap="square">
            <a:spAutoFit/>
          </a:bodyPr>
          <a:lstStyle/>
          <a:p>
            <a:pPr marL="285750" indent="-285750">
              <a:buFont typeface="Wingdings" panose="05000000000000000000" pitchFamily="2" charset="2"/>
              <a:buChar char="ü"/>
            </a:pPr>
            <a:r>
              <a:rPr lang="zh-TW" altLang="en-US" dirty="0"/>
              <a:t>使用一個向量來表示每一個詞</a:t>
            </a:r>
            <a:r>
              <a:rPr lang="en-US" altLang="zh-TW" dirty="0"/>
              <a:t>(vector representation)</a:t>
            </a:r>
            <a:endParaRPr lang="en-US" altLang="zh-TW" b="1" dirty="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b="1" dirty="0">
                <a:latin typeface="微軟正黑體" panose="020B0604030504040204" pitchFamily="34" charset="-120"/>
                <a:ea typeface="微軟正黑體" panose="020B0604030504040204" pitchFamily="34" charset="-120"/>
              </a:rPr>
              <a:t>傳統 </a:t>
            </a:r>
            <a:r>
              <a:rPr lang="en-US" altLang="zh-TW" b="1" dirty="0">
                <a:latin typeface="微軟正黑體" panose="020B0604030504040204" pitchFamily="34" charset="-120"/>
                <a:ea typeface="微軟正黑體" panose="020B0604030504040204" pitchFamily="34" charset="-120"/>
              </a:rPr>
              <a:t>NLP </a:t>
            </a:r>
            <a:r>
              <a:rPr lang="zh-TW" altLang="en-US" b="1" dirty="0">
                <a:latin typeface="微軟正黑體" panose="020B0604030504040204" pitchFamily="34" charset="-120"/>
                <a:ea typeface="微軟正黑體" panose="020B0604030504040204" pitchFamily="34" charset="-120"/>
              </a:rPr>
              <a:t>模型使用 </a:t>
            </a:r>
            <a:r>
              <a:rPr lang="en-US" altLang="zh-TW" b="1" dirty="0">
                <a:latin typeface="微軟正黑體" panose="020B0604030504040204" pitchFamily="34" charset="-120"/>
                <a:ea typeface="微軟正黑體" panose="020B0604030504040204" pitchFamily="34" charset="-120"/>
              </a:rPr>
              <a:t>One-Hot Encoding</a:t>
            </a:r>
            <a:r>
              <a:rPr lang="zh-TW" altLang="en-US" b="1" dirty="0">
                <a:latin typeface="微軟正黑體" panose="020B0604030504040204" pitchFamily="34" charset="-120"/>
                <a:ea typeface="微軟正黑體" panose="020B0604030504040204" pitchFamily="34" charset="-120"/>
              </a:rPr>
              <a:t>（高維且稀疏），但無法表達詞與詞之間的語義關係。</a:t>
            </a:r>
          </a:p>
          <a:p>
            <a:pPr marL="285750" indent="-285750">
              <a:buFont typeface="Wingdings" panose="05000000000000000000" pitchFamily="2" charset="2"/>
              <a:buChar char="ü"/>
            </a:pPr>
            <a:r>
              <a:rPr lang="en-US" altLang="zh-TW" b="1" dirty="0">
                <a:latin typeface="微軟正黑體" panose="020B0604030504040204" pitchFamily="34" charset="-120"/>
                <a:ea typeface="微軟正黑體" panose="020B0604030504040204" pitchFamily="34" charset="-120"/>
              </a:rPr>
              <a:t>Word Embedding</a:t>
            </a:r>
            <a:r>
              <a:rPr lang="zh-TW" altLang="en-US" b="1" dirty="0">
                <a:latin typeface="微軟正黑體" panose="020B0604030504040204" pitchFamily="34" charset="-120"/>
                <a:ea typeface="微軟正黑體" panose="020B0604030504040204" pitchFamily="34" charset="-120"/>
              </a:rPr>
              <a:t> 則將詞語映射到 低維稠密向量空間 </a:t>
            </a:r>
            <a:r>
              <a:rPr lang="en-US" altLang="zh-TW" b="1" dirty="0">
                <a:latin typeface="微軟正黑體" panose="020B0604030504040204" pitchFamily="34" charset="-120"/>
                <a:ea typeface="微軟正黑體" panose="020B0604030504040204" pitchFamily="34" charset="-120"/>
              </a:rPr>
              <a:t>(Dense Vector Space)</a:t>
            </a:r>
            <a:r>
              <a:rPr lang="zh-TW" altLang="en-US" b="1" dirty="0">
                <a:latin typeface="微軟正黑體" panose="020B0604030504040204" pitchFamily="34" charset="-120"/>
                <a:ea typeface="微軟正黑體" panose="020B0604030504040204" pitchFamily="34" charset="-120"/>
              </a:rPr>
              <a:t>，使相似語義的詞在向量空間中更接近。</a:t>
            </a:r>
            <a:endParaRPr lang="en-US" altLang="zh-TW" b="1" dirty="0">
              <a:latin typeface="微軟正黑體" panose="020B0604030504040204" pitchFamily="34" charset="-120"/>
              <a:ea typeface="微軟正黑體" panose="020B0604030504040204" pitchFamily="34" charset="-120"/>
            </a:endParaRPr>
          </a:p>
          <a:p>
            <a:pPr>
              <a:buFont typeface="Arial" panose="020B0604020202020204" pitchFamily="34" charset="0"/>
              <a:buChar char="•"/>
            </a:pPr>
            <a:endParaRPr lang="zh-TW" altLang="en-US" b="1"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 簡單來說：把文字轉換成電腦可以理解的數學表示，並且保留語意關係</a:t>
            </a:r>
          </a:p>
        </p:txBody>
      </p:sp>
      <p:sp>
        <p:nvSpPr>
          <p:cNvPr id="4" name="矩形 3"/>
          <p:cNvSpPr/>
          <p:nvPr/>
        </p:nvSpPr>
        <p:spPr>
          <a:xfrm>
            <a:off x="383766" y="784525"/>
            <a:ext cx="3755644" cy="461665"/>
          </a:xfrm>
          <a:prstGeom prst="rect">
            <a:avLst/>
          </a:prstGeom>
        </p:spPr>
        <p:txBody>
          <a:bodyPr wrap="none">
            <a:spAutoFit/>
          </a:bodyPr>
          <a:lstStyle/>
          <a:p>
            <a:r>
              <a:rPr lang="en-US" altLang="zh-TW" sz="2400" b="1" dirty="0">
                <a:latin typeface="微軟正黑體" panose="020B0604030504040204" pitchFamily="34" charset="-120"/>
                <a:ea typeface="微軟正黑體" panose="020B0604030504040204" pitchFamily="34" charset="-120"/>
              </a:rPr>
              <a:t>Word</a:t>
            </a:r>
            <a:r>
              <a:rPr lang="zh-TW" altLang="en-US" sz="2400" b="1" dirty="0">
                <a:latin typeface="微軟正黑體" panose="020B0604030504040204" pitchFamily="34" charset="-120"/>
                <a:ea typeface="微軟正黑體" panose="020B0604030504040204" pitchFamily="34" charset="-120"/>
              </a:rPr>
              <a:t> </a:t>
            </a:r>
            <a:r>
              <a:rPr lang="en-US" altLang="zh-TW" sz="2400" b="1" dirty="0">
                <a:latin typeface="微軟正黑體" panose="020B0604030504040204" pitchFamily="34" charset="-120"/>
                <a:ea typeface="微軟正黑體" panose="020B0604030504040204" pitchFamily="34" charset="-120"/>
              </a:rPr>
              <a:t>-- &gt; </a:t>
            </a:r>
            <a:r>
              <a:rPr lang="zh-TW" altLang="en-US" sz="2400" b="1" dirty="0">
                <a:latin typeface="微軟正黑體" panose="020B0604030504040204" pitchFamily="34" charset="-120"/>
                <a:ea typeface="微軟正黑體" panose="020B0604030504040204" pitchFamily="34" charset="-120"/>
              </a:rPr>
              <a:t>向量 </a:t>
            </a:r>
            <a:r>
              <a:rPr lang="en-US" altLang="zh-TW" sz="2400" b="1" dirty="0">
                <a:latin typeface="微軟正黑體" panose="020B0604030504040204" pitchFamily="34" charset="-120"/>
                <a:ea typeface="微軟正黑體" panose="020B0604030504040204" pitchFamily="34" charset="-120"/>
              </a:rPr>
              <a:t>(Vector)  </a:t>
            </a:r>
            <a:endParaRPr lang="zh-TW" altLang="en-US" sz="2400" b="1"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2"/>
          <a:stretch>
            <a:fillRect/>
          </a:stretch>
        </p:blipFill>
        <p:spPr>
          <a:xfrm>
            <a:off x="923473" y="4325903"/>
            <a:ext cx="3002295" cy="2288282"/>
          </a:xfrm>
          <a:prstGeom prst="rect">
            <a:avLst/>
          </a:prstGeom>
        </p:spPr>
      </p:pic>
      <p:sp>
        <p:nvSpPr>
          <p:cNvPr id="6" name="矩形 5"/>
          <p:cNvSpPr/>
          <p:nvPr/>
        </p:nvSpPr>
        <p:spPr>
          <a:xfrm>
            <a:off x="383766" y="1236894"/>
            <a:ext cx="7895771" cy="307777"/>
          </a:xfrm>
          <a:prstGeom prst="rect">
            <a:avLst/>
          </a:prstGeom>
        </p:spPr>
        <p:txBody>
          <a:bodyPr wrap="square">
            <a:spAutoFit/>
          </a:bodyPr>
          <a:lstStyle/>
          <a:p>
            <a:r>
              <a:rPr lang="zh-TW" altLang="en-US" sz="1400" b="1" dirty="0">
                <a:effectLst>
                  <a:outerShdw blurRad="38100" dist="38100" dir="2700000" algn="tl">
                    <a:srgbClr val="000000">
                      <a:alpha val="43137"/>
                    </a:srgbClr>
                  </a:outerShdw>
                </a:effectLst>
              </a:rPr>
              <a:t>將文本空間中的某個</a:t>
            </a:r>
            <a:r>
              <a:rPr lang="en-US" altLang="zh-TW" sz="1400" b="1" dirty="0">
                <a:effectLst>
                  <a:outerShdw blurRad="38100" dist="38100" dir="2700000" algn="tl">
                    <a:srgbClr val="000000">
                      <a:alpha val="43137"/>
                    </a:srgbClr>
                  </a:outerShdw>
                </a:effectLst>
              </a:rPr>
              <a:t>word</a:t>
            </a:r>
            <a:r>
              <a:rPr lang="zh-TW" altLang="en-US" sz="1400" b="1" dirty="0">
                <a:effectLst>
                  <a:outerShdw blurRad="38100" dist="38100" dir="2700000" algn="tl">
                    <a:srgbClr val="000000">
                      <a:alpha val="43137"/>
                    </a:srgbClr>
                  </a:outerShdw>
                </a:effectLst>
              </a:rPr>
              <a:t>，通過一定的方法</a:t>
            </a:r>
            <a:r>
              <a:rPr lang="en-US" altLang="zh-TW" sz="1400" b="1" dirty="0">
                <a:effectLst>
                  <a:outerShdw blurRad="38100" dist="38100" dir="2700000" algn="tl">
                    <a:srgbClr val="000000">
                      <a:alpha val="43137"/>
                    </a:srgbClr>
                  </a:outerShdw>
                </a:effectLst>
              </a:rPr>
              <a:t>(</a:t>
            </a:r>
            <a:r>
              <a:rPr lang="zh-TW" altLang="en-US" sz="1400" b="1" dirty="0">
                <a:effectLst>
                  <a:outerShdw blurRad="38100" dist="38100" dir="2700000" algn="tl">
                    <a:srgbClr val="000000">
                      <a:alpha val="43137"/>
                    </a:srgbClr>
                  </a:outerShdw>
                </a:effectLst>
              </a:rPr>
              <a:t>嵌入</a:t>
            </a:r>
            <a:r>
              <a:rPr lang="en-US" altLang="zh-TW" sz="1400" b="1" dirty="0">
                <a:effectLst>
                  <a:outerShdw blurRad="38100" dist="38100" dir="2700000" algn="tl">
                    <a:srgbClr val="000000">
                      <a:alpha val="43137"/>
                    </a:srgbClr>
                  </a:outerShdw>
                </a:effectLst>
              </a:rPr>
              <a:t>|embedding)</a:t>
            </a:r>
            <a:r>
              <a:rPr lang="zh-TW" altLang="en-US" sz="1400" b="1" dirty="0">
                <a:effectLst>
                  <a:outerShdw blurRad="38100" dist="38100" dir="2700000" algn="tl">
                    <a:srgbClr val="000000">
                      <a:alpha val="43137"/>
                    </a:srgbClr>
                  </a:outerShdw>
                </a:effectLst>
              </a:rPr>
              <a:t>到另一個數值向量空間</a:t>
            </a:r>
            <a:r>
              <a:rPr lang="en-US" altLang="zh-TW" sz="1400" b="1" dirty="0">
                <a:effectLst>
                  <a:outerShdw blurRad="38100" dist="38100" dir="2700000" algn="tl">
                    <a:srgbClr val="000000">
                      <a:alpha val="43137"/>
                    </a:srgbClr>
                  </a:outerShdw>
                </a:effectLst>
              </a:rPr>
              <a:t>(embedding)</a:t>
            </a:r>
            <a:endParaRPr lang="zh-TW" altLang="en-US" sz="1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299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329" y="175846"/>
            <a:ext cx="8799342" cy="720018"/>
          </a:xfrm>
        </p:spPr>
        <p:txBody>
          <a:bodyPr>
            <a:normAutofit/>
          </a:bodyPr>
          <a:lstStyle/>
          <a:p>
            <a:r>
              <a:rPr lang="zh-TW" altLang="en-US" sz="3600" dirty="0">
                <a:latin typeface="標楷體" panose="03000509000000000000" pitchFamily="65" charset="-120"/>
                <a:ea typeface="標楷體" panose="03000509000000000000" pitchFamily="65" charset="-120"/>
              </a:rPr>
              <a:t>循環神經網路</a:t>
            </a:r>
            <a:r>
              <a:rPr lang="en-US" altLang="zh-TW" sz="2800" dirty="0">
                <a:latin typeface="標楷體" panose="03000509000000000000" pitchFamily="65" charset="-120"/>
                <a:ea typeface="標楷體" panose="03000509000000000000" pitchFamily="65" charset="-120"/>
              </a:rPr>
              <a:t>(Recurrent Neural Network, RNN)</a:t>
            </a:r>
            <a:endParaRPr lang="zh-TW" altLang="en-US" sz="2800" dirty="0">
              <a:latin typeface="標楷體" panose="03000509000000000000" pitchFamily="65" charset="-120"/>
              <a:ea typeface="標楷體" panose="03000509000000000000" pitchFamily="65" charset="-120"/>
            </a:endParaRPr>
          </a:p>
        </p:txBody>
      </p:sp>
      <p:pic>
        <p:nvPicPr>
          <p:cNvPr id="4" name="內容版面配置區 3"/>
          <p:cNvPicPr>
            <a:picLocks noGrp="1" noChangeAspect="1"/>
          </p:cNvPicPr>
          <p:nvPr>
            <p:ph idx="1"/>
          </p:nvPr>
        </p:nvPicPr>
        <p:blipFill>
          <a:blip r:embed="rId2"/>
          <a:stretch>
            <a:fillRect/>
          </a:stretch>
        </p:blipFill>
        <p:spPr>
          <a:xfrm>
            <a:off x="628650" y="3805603"/>
            <a:ext cx="7886700" cy="2372582"/>
          </a:xfrm>
          <a:prstGeom prst="rect">
            <a:avLst/>
          </a:prstGeom>
        </p:spPr>
      </p:pic>
      <p:pic>
        <p:nvPicPr>
          <p:cNvPr id="3" name="圖片 2"/>
          <p:cNvPicPr>
            <a:picLocks noChangeAspect="1"/>
          </p:cNvPicPr>
          <p:nvPr/>
        </p:nvPicPr>
        <p:blipFill rotWithShape="1">
          <a:blip r:embed="rId3"/>
          <a:srcRect l="8855" t="30177" r="10108" b="12515"/>
          <a:stretch/>
        </p:blipFill>
        <p:spPr>
          <a:xfrm>
            <a:off x="516887" y="1174760"/>
            <a:ext cx="7998463" cy="2630843"/>
          </a:xfrm>
          <a:prstGeom prst="rect">
            <a:avLst/>
          </a:prstGeom>
        </p:spPr>
      </p:pic>
    </p:spTree>
    <p:extLst>
      <p:ext uri="{BB962C8B-B14F-4D97-AF65-F5344CB8AC3E}">
        <p14:creationId xmlns:p14="http://schemas.microsoft.com/office/powerpoint/2010/main" val="3060531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5216" y="269017"/>
            <a:ext cx="7807715" cy="584775"/>
          </a:xfrm>
          <a:prstGeom prst="rect">
            <a:avLst/>
          </a:prstGeom>
        </p:spPr>
        <p:txBody>
          <a:bodyPr wrap="none">
            <a:spAutoFit/>
          </a:bodyPr>
          <a:lstStyle/>
          <a:p>
            <a:r>
              <a:rPr lang="en-US" altLang="zh-TW" sz="3200" dirty="0"/>
              <a:t>Seq2Seq(Sequence-to-Sequence Model) 2014</a:t>
            </a:r>
            <a:endParaRPr lang="zh-TW" altLang="en-US" sz="3200" dirty="0"/>
          </a:p>
        </p:txBody>
      </p:sp>
      <p:sp>
        <p:nvSpPr>
          <p:cNvPr id="4" name="Rectangle 1"/>
          <p:cNvSpPr>
            <a:spLocks noChangeArrowheads="1"/>
          </p:cNvSpPr>
          <p:nvPr/>
        </p:nvSpPr>
        <p:spPr bwMode="auto">
          <a:xfrm>
            <a:off x="476741" y="996817"/>
            <a:ext cx="8454684" cy="260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TW" altLang="zh-TW" sz="1800" i="0" u="none" strike="noStrike" cap="none" normalizeH="0" baseline="0" dirty="0">
                <a:ln>
                  <a:noFill/>
                </a:ln>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提出年份：2014 年，由 Google 提出，用於機器翻譯（Machine Translation）。</a:t>
            </a:r>
          </a:p>
          <a:p>
            <a:pPr marL="0" marR="0" lvl="0" indent="0" algn="l" defTabSz="914400" rtl="0" eaLnBrk="0" fontAlgn="base" latinLnBrk="0" hangingPunct="0">
              <a:lnSpc>
                <a:spcPct val="100000"/>
              </a:lnSpc>
              <a:spcBef>
                <a:spcPct val="0"/>
              </a:spcBef>
              <a:spcAft>
                <a:spcPct val="0"/>
              </a:spcAft>
              <a:buClrTx/>
              <a:buSzTx/>
              <a:tabLst/>
            </a:pPr>
            <a:r>
              <a:rPr kumimoji="0" lang="zh-TW" altLang="zh-TW" sz="1800" i="0" u="none" strike="noStrike" cap="none" normalizeH="0" baseline="0" dirty="0">
                <a:ln>
                  <a:noFill/>
                </a:ln>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核心任務：將一個序列（輸入序列）轉換為另一個序列（輸出序列）。</a:t>
            </a:r>
          </a:p>
          <a:p>
            <a:pPr marL="0" marR="0" lvl="0" indent="0" algn="l" defTabSz="914400" rtl="0" eaLnBrk="0" fontAlgn="base" latinLnBrk="0" hangingPunct="0">
              <a:lnSpc>
                <a:spcPct val="100000"/>
              </a:lnSpc>
              <a:spcBef>
                <a:spcPct val="0"/>
              </a:spcBef>
              <a:spcAft>
                <a:spcPct val="0"/>
              </a:spcAft>
              <a:buClrTx/>
              <a:buSzTx/>
              <a:tabLst/>
            </a:pPr>
            <a:r>
              <a:rPr kumimoji="0" lang="zh-TW" altLang="zh-TW" sz="1800" i="0" u="none" strike="noStrike" cap="none" normalizeH="0" baseline="0" dirty="0">
                <a:ln>
                  <a:noFill/>
                </a:ln>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應用範例：</a:t>
            </a:r>
          </a:p>
          <a:p>
            <a:pPr lvl="1" eaLnBrk="0" fontAlgn="base" hangingPunct="0">
              <a:spcBef>
                <a:spcPct val="0"/>
              </a:spcBef>
              <a:spcAft>
                <a:spcPct val="0"/>
              </a:spcAft>
            </a:pPr>
            <a:r>
              <a:rPr kumimoji="0" lang="zh-TW" altLang="zh-TW" i="0" u="none" strike="noStrike" cap="none" normalizeH="0" baseline="0" dirty="0">
                <a:ln>
                  <a:noFill/>
                </a:ln>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機器翻譯（English → 中文）</a:t>
            </a:r>
          </a:p>
          <a:p>
            <a:pPr lvl="1" eaLnBrk="0" fontAlgn="base" hangingPunct="0">
              <a:spcBef>
                <a:spcPct val="0"/>
              </a:spcBef>
              <a:spcAft>
                <a:spcPct val="0"/>
              </a:spcAft>
            </a:pPr>
            <a:r>
              <a:rPr kumimoji="0" lang="zh-TW" altLang="zh-TW" i="0" u="none" strike="noStrike" cap="none" normalizeH="0" baseline="0" dirty="0">
                <a:ln>
                  <a:noFill/>
                </a:ln>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聊天機器人</a:t>
            </a:r>
          </a:p>
          <a:p>
            <a:pPr lvl="1" eaLnBrk="0" fontAlgn="base" hangingPunct="0">
              <a:spcBef>
                <a:spcPct val="0"/>
              </a:spcBef>
              <a:spcAft>
                <a:spcPct val="0"/>
              </a:spcAft>
            </a:pPr>
            <a:r>
              <a:rPr kumimoji="0" lang="zh-TW" altLang="zh-TW" i="0" u="none" strike="noStrike" cap="none" normalizeH="0" baseline="0" dirty="0">
                <a:ln>
                  <a:noFill/>
                </a:ln>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文本摘要</a:t>
            </a:r>
          </a:p>
          <a:p>
            <a:pPr lvl="1" eaLnBrk="0" fontAlgn="base" hangingPunct="0">
              <a:spcBef>
                <a:spcPct val="0"/>
              </a:spcBef>
              <a:spcAft>
                <a:spcPct val="0"/>
              </a:spcAft>
            </a:pPr>
            <a:r>
              <a:rPr kumimoji="0" lang="zh-TW" altLang="zh-TW" i="0" u="none" strike="noStrike" cap="none" normalizeH="0" baseline="0" dirty="0">
                <a:ln>
                  <a:noFill/>
                </a:ln>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語音轉文字（ASR）</a:t>
            </a:r>
          </a:p>
          <a:p>
            <a:pPr lvl="1" eaLnBrk="0" fontAlgn="base" hangingPunct="0">
              <a:spcBef>
                <a:spcPct val="0"/>
              </a:spcBef>
              <a:spcAft>
                <a:spcPct val="0"/>
              </a:spcAft>
            </a:pPr>
            <a:r>
              <a:rPr kumimoji="0" lang="zh-TW" altLang="zh-TW" i="0" u="none" strike="noStrike" cap="none" normalizeH="0" baseline="0" dirty="0">
                <a:ln>
                  <a:noFill/>
                </a:ln>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影像字幕生成（Image Captioning）</a:t>
            </a:r>
          </a:p>
          <a:p>
            <a:pPr marL="0" marR="0" lvl="0" indent="0" algn="l" defTabSz="914400" rtl="0" eaLnBrk="0" fontAlgn="base" latinLnBrk="0" hangingPunct="0">
              <a:lnSpc>
                <a:spcPct val="100000"/>
              </a:lnSpc>
              <a:spcBef>
                <a:spcPct val="0"/>
              </a:spcBef>
              <a:spcAft>
                <a:spcPct val="0"/>
              </a:spcAft>
              <a:buClrTx/>
              <a:buSzTx/>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6" name="圖片 5"/>
          <p:cNvPicPr>
            <a:picLocks noChangeAspect="1"/>
          </p:cNvPicPr>
          <p:nvPr/>
        </p:nvPicPr>
        <p:blipFill>
          <a:blip r:embed="rId2"/>
          <a:stretch>
            <a:fillRect/>
          </a:stretch>
        </p:blipFill>
        <p:spPr>
          <a:xfrm>
            <a:off x="575216" y="3494716"/>
            <a:ext cx="7925933" cy="2385281"/>
          </a:xfrm>
          <a:prstGeom prst="rect">
            <a:avLst/>
          </a:prstGeom>
        </p:spPr>
      </p:pic>
      <p:sp>
        <p:nvSpPr>
          <p:cNvPr id="5" name="標題 1"/>
          <p:cNvSpPr txBox="1">
            <a:spLocks/>
          </p:cNvSpPr>
          <p:nvPr/>
        </p:nvSpPr>
        <p:spPr>
          <a:xfrm>
            <a:off x="575216" y="6097240"/>
            <a:ext cx="4722077" cy="660175"/>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a:latin typeface="微軟正黑體" panose="020B0604030504040204" pitchFamily="34" charset="-120"/>
                <a:ea typeface="微軟正黑體" panose="020B0604030504040204" pitchFamily="34" charset="-120"/>
              </a:rPr>
              <a:t>注意力機制</a:t>
            </a:r>
            <a:r>
              <a:rPr lang="en-US" altLang="zh-TW">
                <a:latin typeface="微軟正黑體" panose="020B0604030504040204" pitchFamily="34" charset="-120"/>
                <a:ea typeface="微軟正黑體" panose="020B0604030504040204" pitchFamily="34" charset="-120"/>
              </a:rPr>
              <a:t>(2015)</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5533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96849" y="135007"/>
            <a:ext cx="5162942" cy="74659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effectLst>
                  <a:outerShdw blurRad="38100" dist="38100" dir="2700000" algn="tl">
                    <a:srgbClr val="000000">
                      <a:alpha val="43137"/>
                    </a:srgbClr>
                  </a:outerShdw>
                </a:effectLst>
              </a:rPr>
              <a:t>Transformer(2017)</a:t>
            </a:r>
          </a:p>
        </p:txBody>
      </p:sp>
      <p:pic>
        <p:nvPicPr>
          <p:cNvPr id="3" name="Picture 2" descr="https://jalammar.github.io/images/t/the_transformer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199" y="1198943"/>
            <a:ext cx="4749697" cy="12390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jalammar.github.io/images/t/The_transformer_encoders_deco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779" y="2602997"/>
            <a:ext cx="4787900" cy="3001938"/>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p:cNvPicPr>
            <a:picLocks noChangeAspect="1"/>
          </p:cNvPicPr>
          <p:nvPr/>
        </p:nvPicPr>
        <p:blipFill>
          <a:blip r:embed="rId4"/>
          <a:stretch>
            <a:fillRect/>
          </a:stretch>
        </p:blipFill>
        <p:spPr>
          <a:xfrm>
            <a:off x="647760" y="1444525"/>
            <a:ext cx="3578019" cy="4942931"/>
          </a:xfrm>
          <a:prstGeom prst="rect">
            <a:avLst/>
          </a:prstGeom>
        </p:spPr>
      </p:pic>
      <p:sp>
        <p:nvSpPr>
          <p:cNvPr id="7" name="標題 1"/>
          <p:cNvSpPr txBox="1">
            <a:spLocks/>
          </p:cNvSpPr>
          <p:nvPr/>
        </p:nvSpPr>
        <p:spPr>
          <a:xfrm>
            <a:off x="4768069" y="5769939"/>
            <a:ext cx="4024239" cy="5015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1400" dirty="0"/>
              <a:t>The Illustrated Transformer</a:t>
            </a:r>
          </a:p>
          <a:p>
            <a:r>
              <a:rPr lang="en-US" altLang="zh-TW" sz="1400" dirty="0"/>
              <a:t>https://jalammar.github.io/illustrated-transformer/</a:t>
            </a:r>
            <a:endParaRPr lang="zh-TW" altLang="en-US" sz="1400" dirty="0"/>
          </a:p>
          <a:p>
            <a:endParaRPr lang="zh-TW" altLang="en-US" sz="1400" dirty="0"/>
          </a:p>
        </p:txBody>
      </p:sp>
      <p:sp>
        <p:nvSpPr>
          <p:cNvPr id="5" name="矩形 4"/>
          <p:cNvSpPr/>
          <p:nvPr/>
        </p:nvSpPr>
        <p:spPr>
          <a:xfrm>
            <a:off x="2391830" y="1060651"/>
            <a:ext cx="1424236" cy="369332"/>
          </a:xfrm>
          <a:prstGeom prst="rect">
            <a:avLst/>
          </a:prstGeom>
        </p:spPr>
        <p:txBody>
          <a:bodyPr wrap="none">
            <a:spAutoFit/>
          </a:bodyPr>
          <a:lstStyle/>
          <a:p>
            <a:r>
              <a:rPr lang="en-US" altLang="zh-TW" b="1" dirty="0">
                <a:effectLst>
                  <a:outerShdw blurRad="38100" dist="38100" dir="2700000" algn="tl">
                    <a:srgbClr val="000000">
                      <a:alpha val="43137"/>
                    </a:srgbClr>
                  </a:outerShdw>
                </a:effectLst>
              </a:rPr>
              <a:t>decoder</a:t>
            </a:r>
            <a:r>
              <a:rPr lang="zh-TW" altLang="en-US" b="1" dirty="0">
                <a:effectLst>
                  <a:outerShdw blurRad="38100" dist="38100" dir="2700000" algn="tl">
                    <a:srgbClr val="000000">
                      <a:alpha val="43137"/>
                    </a:srgbClr>
                  </a:outerShdw>
                </a:effectLst>
              </a:rPr>
              <a:t>部分</a:t>
            </a:r>
            <a:endParaRPr lang="en-US" altLang="zh-TW" b="1" dirty="0">
              <a:effectLst>
                <a:outerShdw blurRad="38100" dist="38100" dir="2700000" algn="tl">
                  <a:srgbClr val="000000">
                    <a:alpha val="43137"/>
                  </a:srgbClr>
                </a:outerShdw>
              </a:effectLst>
            </a:endParaRPr>
          </a:p>
        </p:txBody>
      </p:sp>
      <p:sp>
        <p:nvSpPr>
          <p:cNvPr id="8" name="矩形 7"/>
          <p:cNvSpPr/>
          <p:nvPr/>
        </p:nvSpPr>
        <p:spPr>
          <a:xfrm>
            <a:off x="647760" y="2403299"/>
            <a:ext cx="1424236" cy="646331"/>
          </a:xfrm>
          <a:prstGeom prst="rect">
            <a:avLst/>
          </a:prstGeom>
        </p:spPr>
        <p:txBody>
          <a:bodyPr wrap="none">
            <a:spAutoFit/>
          </a:bodyPr>
          <a:lstStyle/>
          <a:p>
            <a:r>
              <a:rPr lang="en-US" altLang="zh-TW" b="1" dirty="0">
                <a:effectLst>
                  <a:outerShdw blurRad="38100" dist="38100" dir="2700000" algn="tl">
                    <a:srgbClr val="000000">
                      <a:alpha val="43137"/>
                    </a:srgbClr>
                  </a:outerShdw>
                </a:effectLst>
              </a:rPr>
              <a:t>encoder</a:t>
            </a:r>
            <a:r>
              <a:rPr lang="zh-TW" altLang="en-US" b="1" dirty="0">
                <a:effectLst>
                  <a:outerShdw blurRad="38100" dist="38100" dir="2700000" algn="tl">
                    <a:srgbClr val="000000">
                      <a:alpha val="43137"/>
                    </a:srgbClr>
                  </a:outerShdw>
                </a:effectLst>
              </a:rPr>
              <a:t>部分</a:t>
            </a:r>
            <a:endParaRPr lang="en-US" altLang="zh-TW" b="1" dirty="0">
              <a:effectLst>
                <a:outerShdw blurRad="38100" dist="38100" dir="2700000" algn="tl">
                  <a:srgbClr val="000000">
                    <a:alpha val="43137"/>
                  </a:srgbClr>
                </a:outerShdw>
              </a:effectLst>
            </a:endParaRPr>
          </a:p>
          <a:p>
            <a:r>
              <a:rPr lang="zh-TW" altLang="en-US" b="1" dirty="0">
                <a:effectLst>
                  <a:outerShdw blurRad="38100" dist="38100" dir="2700000" algn="tl">
                    <a:srgbClr val="000000">
                      <a:alpha val="43137"/>
                    </a:srgbClr>
                  </a:outerShdw>
                </a:effectLst>
              </a:rPr>
              <a:t>編碼</a:t>
            </a:r>
            <a:endParaRPr lang="en-US" altLang="zh-TW" b="1" dirty="0">
              <a:effectLst>
                <a:outerShdw blurRad="38100" dist="38100" dir="2700000" algn="tl">
                  <a:srgbClr val="000000">
                    <a:alpha val="43137"/>
                  </a:srgbClr>
                </a:outerShdw>
              </a:effectLst>
            </a:endParaRPr>
          </a:p>
        </p:txBody>
      </p:sp>
      <p:sp>
        <p:nvSpPr>
          <p:cNvPr id="9" name="矩形 8"/>
          <p:cNvSpPr/>
          <p:nvPr/>
        </p:nvSpPr>
        <p:spPr>
          <a:xfrm>
            <a:off x="2391830" y="753194"/>
            <a:ext cx="646331"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解碼</a:t>
            </a:r>
            <a:endParaRPr lang="en-US" altLang="zh-TW" b="1" dirty="0">
              <a:effectLst>
                <a:outerShdw blurRad="38100" dist="38100" dir="2700000" algn="tl">
                  <a:srgbClr val="000000">
                    <a:alpha val="43137"/>
                  </a:srgbClr>
                </a:outerShdw>
              </a:effectLst>
            </a:endParaRPr>
          </a:p>
        </p:txBody>
      </p:sp>
      <p:sp>
        <p:nvSpPr>
          <p:cNvPr id="10" name="矩形 9"/>
          <p:cNvSpPr/>
          <p:nvPr/>
        </p:nvSpPr>
        <p:spPr>
          <a:xfrm>
            <a:off x="7320212" y="4103966"/>
            <a:ext cx="646331"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解碼</a:t>
            </a:r>
            <a:endParaRPr lang="en-US" altLang="zh-TW" b="1" dirty="0">
              <a:effectLst>
                <a:outerShdw blurRad="38100" dist="38100" dir="2700000" algn="tl">
                  <a:srgbClr val="000000">
                    <a:alpha val="43137"/>
                  </a:srgbClr>
                </a:outerShdw>
              </a:effectLst>
            </a:endParaRPr>
          </a:p>
        </p:txBody>
      </p:sp>
      <p:sp>
        <p:nvSpPr>
          <p:cNvPr id="11" name="矩形 10"/>
          <p:cNvSpPr/>
          <p:nvPr/>
        </p:nvSpPr>
        <p:spPr>
          <a:xfrm>
            <a:off x="5273824" y="4103966"/>
            <a:ext cx="646331"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編碼</a:t>
            </a:r>
            <a:endParaRPr lang="en-US" altLang="zh-TW"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112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3991" y="49237"/>
            <a:ext cx="7886700" cy="783323"/>
          </a:xfrm>
        </p:spPr>
        <p:txBody>
          <a:bodyPr>
            <a:normAutofit fontScale="90000"/>
          </a:bodyPr>
          <a:lstStyle/>
          <a:p>
            <a:r>
              <a:rPr lang="zh-TW" altLang="en-US" dirty="0"/>
              <a:t>大語言模型</a:t>
            </a:r>
            <a:r>
              <a:rPr lang="en-US" altLang="zh-TW" dirty="0"/>
              <a:t>(Large Language Model)</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4925413" y="1793118"/>
            <a:ext cx="4052156" cy="4351338"/>
          </a:xfrm>
          <a:prstGeom prst="rect">
            <a:avLst/>
          </a:prstGeom>
        </p:spPr>
      </p:pic>
      <p:sp>
        <p:nvSpPr>
          <p:cNvPr id="5" name="矩形 4"/>
          <p:cNvSpPr/>
          <p:nvPr/>
        </p:nvSpPr>
        <p:spPr>
          <a:xfrm>
            <a:off x="4701515" y="1299914"/>
            <a:ext cx="2169633" cy="646331"/>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使用 </a:t>
            </a:r>
            <a:r>
              <a:rPr lang="en-US" altLang="zh-TW" b="1" dirty="0">
                <a:effectLst>
                  <a:outerShdw blurRad="38100" dist="38100" dir="2700000" algn="tl">
                    <a:srgbClr val="000000">
                      <a:alpha val="43137"/>
                    </a:srgbClr>
                  </a:outerShdw>
                </a:effectLst>
              </a:rPr>
              <a:t>decoder</a:t>
            </a:r>
            <a:r>
              <a:rPr lang="zh-TW" altLang="en-US" b="1" dirty="0">
                <a:effectLst>
                  <a:outerShdw blurRad="38100" dist="38100" dir="2700000" algn="tl">
                    <a:srgbClr val="000000">
                      <a:alpha val="43137"/>
                    </a:srgbClr>
                  </a:outerShdw>
                </a:effectLst>
              </a:rPr>
              <a:t>部分的</a:t>
            </a:r>
            <a:endParaRPr lang="en-US" altLang="zh-TW" b="1" dirty="0">
              <a:effectLst>
                <a:outerShdw blurRad="38100" dist="38100" dir="2700000" algn="tl">
                  <a:srgbClr val="000000">
                    <a:alpha val="43137"/>
                  </a:srgbClr>
                </a:outerShdw>
              </a:effectLst>
            </a:endParaRPr>
          </a:p>
          <a:p>
            <a:r>
              <a:rPr lang="en-US" altLang="zh-TW" b="1" dirty="0">
                <a:effectLst>
                  <a:outerShdw blurRad="38100" dist="38100" dir="2700000" algn="tl">
                    <a:srgbClr val="000000">
                      <a:alpha val="43137"/>
                    </a:srgbClr>
                  </a:outerShdw>
                </a:effectLst>
              </a:rPr>
              <a:t>GPT-1 </a:t>
            </a:r>
            <a:r>
              <a:rPr lang="zh-TW" altLang="en-US" b="1" dirty="0">
                <a:effectLst>
                  <a:outerShdw blurRad="38100" dist="38100" dir="2700000" algn="tl">
                    <a:srgbClr val="000000">
                      <a:alpha val="43137"/>
                    </a:srgbClr>
                  </a:outerShdw>
                </a:effectLst>
              </a:rPr>
              <a:t>架構</a:t>
            </a:r>
          </a:p>
        </p:txBody>
      </p:sp>
      <p:sp>
        <p:nvSpPr>
          <p:cNvPr id="6" name="矩形 5"/>
          <p:cNvSpPr/>
          <p:nvPr/>
        </p:nvSpPr>
        <p:spPr>
          <a:xfrm>
            <a:off x="776278" y="6144456"/>
            <a:ext cx="7744264" cy="338554"/>
          </a:xfrm>
          <a:prstGeom prst="rect">
            <a:avLst/>
          </a:prstGeom>
        </p:spPr>
        <p:txBody>
          <a:bodyPr wrap="square">
            <a:spAutoFit/>
          </a:bodyPr>
          <a:lstStyle/>
          <a:p>
            <a:r>
              <a:rPr lang="en-US" altLang="zh-TW" sz="1600" dirty="0"/>
              <a:t>https://towardsdatascience.com/meet-gpt-the-decoder-only-transformer-12f4a7918b36/</a:t>
            </a:r>
            <a:endParaRPr lang="zh-TW" altLang="en-US" sz="1600" dirty="0"/>
          </a:p>
        </p:txBody>
      </p:sp>
      <p:sp>
        <p:nvSpPr>
          <p:cNvPr id="7" name="矩形 6"/>
          <p:cNvSpPr/>
          <p:nvPr/>
        </p:nvSpPr>
        <p:spPr>
          <a:xfrm>
            <a:off x="7359616" y="1037418"/>
            <a:ext cx="1424236" cy="923330"/>
          </a:xfrm>
          <a:prstGeom prst="rect">
            <a:avLst/>
          </a:prstGeom>
        </p:spPr>
        <p:txBody>
          <a:bodyPr wrap="none">
            <a:spAutoFit/>
          </a:bodyPr>
          <a:lstStyle/>
          <a:p>
            <a:r>
              <a:rPr lang="en-US" altLang="zh-TW" b="1" dirty="0">
                <a:effectLst>
                  <a:outerShdw blurRad="38100" dist="38100" dir="2700000" algn="tl">
                    <a:srgbClr val="000000">
                      <a:alpha val="43137"/>
                    </a:srgbClr>
                  </a:outerShdw>
                </a:effectLst>
              </a:rPr>
              <a:t>Transformer</a:t>
            </a:r>
          </a:p>
          <a:p>
            <a:r>
              <a:rPr lang="en-US" altLang="zh-TW" b="1" dirty="0">
                <a:effectLst>
                  <a:outerShdw blurRad="38100" dist="38100" dir="2700000" algn="tl">
                    <a:srgbClr val="000000">
                      <a:alpha val="43137"/>
                    </a:srgbClr>
                  </a:outerShdw>
                </a:effectLst>
              </a:rPr>
              <a:t>decoder</a:t>
            </a:r>
            <a:r>
              <a:rPr lang="zh-TW" altLang="en-US" b="1" dirty="0">
                <a:effectLst>
                  <a:outerShdw blurRad="38100" dist="38100" dir="2700000" algn="tl">
                    <a:srgbClr val="000000">
                      <a:alpha val="43137"/>
                    </a:srgbClr>
                  </a:outerShdw>
                </a:effectLst>
              </a:rPr>
              <a:t>部分</a:t>
            </a:r>
            <a:endParaRPr lang="en-US" altLang="zh-TW" b="1" dirty="0">
              <a:effectLst>
                <a:outerShdw blurRad="38100" dist="38100" dir="2700000" algn="tl">
                  <a:srgbClr val="000000">
                    <a:alpha val="43137"/>
                  </a:srgbClr>
                </a:outerShdw>
              </a:effectLst>
            </a:endParaRPr>
          </a:p>
          <a:p>
            <a:endParaRPr lang="zh-TW" altLang="en-US" dirty="0"/>
          </a:p>
        </p:txBody>
      </p:sp>
      <p:pic>
        <p:nvPicPr>
          <p:cNvPr id="8" name="圖片 7"/>
          <p:cNvPicPr>
            <a:picLocks noChangeAspect="1"/>
          </p:cNvPicPr>
          <p:nvPr/>
        </p:nvPicPr>
        <p:blipFill>
          <a:blip r:embed="rId3"/>
          <a:stretch>
            <a:fillRect/>
          </a:stretch>
        </p:blipFill>
        <p:spPr>
          <a:xfrm>
            <a:off x="130292" y="1017042"/>
            <a:ext cx="3578019" cy="4942931"/>
          </a:xfrm>
          <a:prstGeom prst="rect">
            <a:avLst/>
          </a:prstGeom>
        </p:spPr>
      </p:pic>
      <p:sp>
        <p:nvSpPr>
          <p:cNvPr id="3" name="向右箭號 2"/>
          <p:cNvSpPr/>
          <p:nvPr/>
        </p:nvSpPr>
        <p:spPr>
          <a:xfrm>
            <a:off x="3724275" y="2971800"/>
            <a:ext cx="977240" cy="704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12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283991" y="49237"/>
            <a:ext cx="7886700" cy="783323"/>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t>大語言模型</a:t>
            </a:r>
            <a:r>
              <a:rPr lang="en-US" altLang="zh-TW" dirty="0"/>
              <a:t>(Large Language Model)</a:t>
            </a:r>
            <a:endParaRPr lang="zh-TW" altLang="en-US" dirty="0"/>
          </a:p>
        </p:txBody>
      </p:sp>
      <p:pic>
        <p:nvPicPr>
          <p:cNvPr id="3" name="圖片 2"/>
          <p:cNvPicPr>
            <a:picLocks noChangeAspect="1"/>
          </p:cNvPicPr>
          <p:nvPr/>
        </p:nvPicPr>
        <p:blipFill rotWithShape="1">
          <a:blip r:embed="rId2"/>
          <a:srcRect b="21174"/>
          <a:stretch/>
        </p:blipFill>
        <p:spPr>
          <a:xfrm>
            <a:off x="177457" y="1695450"/>
            <a:ext cx="8847372" cy="4210050"/>
          </a:xfrm>
          <a:prstGeom prst="rect">
            <a:avLst/>
          </a:prstGeom>
        </p:spPr>
      </p:pic>
      <p:sp>
        <p:nvSpPr>
          <p:cNvPr id="4" name="矩形 3"/>
          <p:cNvSpPr/>
          <p:nvPr/>
        </p:nvSpPr>
        <p:spPr>
          <a:xfrm>
            <a:off x="283991" y="802339"/>
            <a:ext cx="3840026" cy="461665"/>
          </a:xfrm>
          <a:prstGeom prst="rect">
            <a:avLst/>
          </a:prstGeom>
        </p:spPr>
        <p:txBody>
          <a:bodyPr wrap="none">
            <a:spAutoFit/>
          </a:bodyPr>
          <a:lstStyle/>
          <a:p>
            <a:r>
              <a:rPr lang="en-US" altLang="zh-TW" sz="2400" b="1" dirty="0" err="1">
                <a:effectLst>
                  <a:outerShdw blurRad="38100" dist="38100" dir="2700000" algn="tl">
                    <a:srgbClr val="000000">
                      <a:alpha val="43137"/>
                    </a:srgbClr>
                  </a:outerShdw>
                </a:effectLst>
              </a:rPr>
              <a:t>Pretrain</a:t>
            </a:r>
            <a:r>
              <a:rPr lang="en-US" altLang="zh-TW" sz="2400" b="1" dirty="0">
                <a:effectLst>
                  <a:outerShdw blurRad="38100" dist="38100" dir="2700000" algn="tl">
                    <a:srgbClr val="000000">
                      <a:alpha val="43137"/>
                    </a:srgbClr>
                  </a:outerShdw>
                </a:effectLst>
              </a:rPr>
              <a:t> Model(</a:t>
            </a:r>
            <a:r>
              <a:rPr lang="zh-TW" altLang="en-US" sz="2400" b="1" dirty="0">
                <a:effectLst>
                  <a:outerShdw blurRad="38100" dist="38100" dir="2700000" algn="tl">
                    <a:srgbClr val="000000">
                      <a:alpha val="43137"/>
                    </a:srgbClr>
                  </a:outerShdw>
                </a:effectLst>
              </a:rPr>
              <a:t>預訓練模型</a:t>
            </a:r>
            <a:r>
              <a:rPr lang="en-US" altLang="zh-TW" sz="2400" b="1" dirty="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5950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091918" y="3322010"/>
            <a:ext cx="4672253" cy="2912371"/>
          </a:xfrm>
          <a:prstGeom prst="rect">
            <a:avLst/>
          </a:prstGeom>
        </p:spPr>
      </p:pic>
      <p:sp>
        <p:nvSpPr>
          <p:cNvPr id="5" name="標題 1"/>
          <p:cNvSpPr txBox="1">
            <a:spLocks/>
          </p:cNvSpPr>
          <p:nvPr/>
        </p:nvSpPr>
        <p:spPr>
          <a:xfrm>
            <a:off x="220686" y="161778"/>
            <a:ext cx="8543485" cy="705951"/>
          </a:xfrm>
          <a:prstGeom prst="rect">
            <a:avLst/>
          </a:prstGeom>
          <a:ln w="19050">
            <a:solidFill>
              <a:schemeClr val="tx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a:effectLst>
                  <a:outerShdw blurRad="38100" dist="38100" dir="2700000" algn="tl">
                    <a:srgbClr val="000000">
                      <a:alpha val="43137"/>
                    </a:srgbClr>
                  </a:outerShdw>
                </a:effectLst>
              </a:rPr>
              <a:t>自然語言處理</a:t>
            </a:r>
            <a:r>
              <a:rPr lang="en-US" altLang="zh-TW" b="1">
                <a:effectLst>
                  <a:outerShdw blurRad="38100" dist="38100" dir="2700000" algn="tl">
                    <a:srgbClr val="000000">
                      <a:alpha val="43137"/>
                    </a:srgbClr>
                  </a:outerShdw>
                </a:effectLst>
              </a:rPr>
              <a:t>(NLP) </a:t>
            </a:r>
            <a:r>
              <a:rPr lang="en-US" altLang="zh-TW" sz="2000" b="1">
                <a:effectLst>
                  <a:outerShdw blurRad="38100" dist="38100" dir="2700000" algn="tl">
                    <a:srgbClr val="000000">
                      <a:alpha val="43137"/>
                    </a:srgbClr>
                  </a:outerShdw>
                </a:effectLst>
              </a:rPr>
              <a:t>Natural Language Processing</a:t>
            </a:r>
            <a:endParaRPr lang="zh-TW" altLang="en-US" sz="2000" dirty="0"/>
          </a:p>
        </p:txBody>
      </p:sp>
      <p:pic>
        <p:nvPicPr>
          <p:cNvPr id="6" name="圖片 5"/>
          <p:cNvPicPr>
            <a:picLocks noChangeAspect="1"/>
          </p:cNvPicPr>
          <p:nvPr/>
        </p:nvPicPr>
        <p:blipFill>
          <a:blip r:embed="rId3"/>
          <a:stretch>
            <a:fillRect/>
          </a:stretch>
        </p:blipFill>
        <p:spPr>
          <a:xfrm>
            <a:off x="4074541" y="973237"/>
            <a:ext cx="4839245" cy="1980978"/>
          </a:xfrm>
          <a:prstGeom prst="rect">
            <a:avLst/>
          </a:prstGeom>
        </p:spPr>
      </p:pic>
      <p:sp>
        <p:nvSpPr>
          <p:cNvPr id="7" name="向下箭號 6"/>
          <p:cNvSpPr/>
          <p:nvPr/>
        </p:nvSpPr>
        <p:spPr>
          <a:xfrm>
            <a:off x="6126480" y="2954215"/>
            <a:ext cx="450167" cy="562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4082611" y="6360328"/>
            <a:ext cx="2771208" cy="369332"/>
          </a:xfrm>
          <a:prstGeom prst="rect">
            <a:avLst/>
          </a:prstGeom>
        </p:spPr>
        <p:txBody>
          <a:bodyPr wrap="none">
            <a:spAutoFit/>
          </a:bodyPr>
          <a:lstStyle/>
          <a:p>
            <a:r>
              <a:rPr lang="en-US" altLang="zh-TW" dirty="0"/>
              <a:t>https://ttsmaker.com/zh-hk</a:t>
            </a:r>
            <a:endParaRPr lang="zh-TW" altLang="en-US" dirty="0"/>
          </a:p>
        </p:txBody>
      </p:sp>
      <p:sp>
        <p:nvSpPr>
          <p:cNvPr id="9" name="矩形 8"/>
          <p:cNvSpPr/>
          <p:nvPr/>
        </p:nvSpPr>
        <p:spPr>
          <a:xfrm>
            <a:off x="220686" y="1071174"/>
            <a:ext cx="3805313" cy="1785104"/>
          </a:xfrm>
          <a:prstGeom prst="rect">
            <a:avLst/>
          </a:prstGeom>
        </p:spPr>
        <p:txBody>
          <a:bodyPr wrap="square">
            <a:spAutoFit/>
          </a:bodyPr>
          <a:lstStyle/>
          <a:p>
            <a:r>
              <a:rPr lang="zh-TW" altLang="en-US" sz="2800" b="1" dirty="0">
                <a:effectLst>
                  <a:outerShdw blurRad="38100" dist="38100" dir="2700000" algn="tl">
                    <a:srgbClr val="000000">
                      <a:alpha val="43137"/>
                    </a:srgbClr>
                  </a:outerShdw>
                </a:effectLst>
              </a:rPr>
              <a:t>文字轉語音</a:t>
            </a:r>
            <a:endParaRPr lang="en-US" altLang="zh-TW" sz="2800" b="1" dirty="0">
              <a:effectLst>
                <a:outerShdw blurRad="38100" dist="38100" dir="2700000" algn="tl">
                  <a:srgbClr val="000000">
                    <a:alpha val="43137"/>
                  </a:srgbClr>
                </a:outerShdw>
              </a:effectLst>
            </a:endParaRPr>
          </a:p>
          <a:p>
            <a:endParaRPr lang="zh-TW" alt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ü"/>
            </a:pPr>
            <a:r>
              <a:rPr lang="zh-TW" altLang="en-US" dirty="0"/>
              <a:t>給定文本，轉換這些單位並產生口語表示。</a:t>
            </a:r>
            <a:endParaRPr lang="en-US" altLang="zh-TW" dirty="0"/>
          </a:p>
          <a:p>
            <a:pPr marL="285750" indent="-285750">
              <a:buFont typeface="Wingdings" panose="05000000000000000000" pitchFamily="2" charset="2"/>
              <a:buChar char="ü"/>
            </a:pPr>
            <a:r>
              <a:rPr lang="zh-TW" altLang="en-US" dirty="0"/>
              <a:t>文字轉語音可用於幫助視障人士</a:t>
            </a:r>
          </a:p>
        </p:txBody>
      </p:sp>
    </p:spTree>
    <p:extLst>
      <p:ext uri="{BB962C8B-B14F-4D97-AF65-F5344CB8AC3E}">
        <p14:creationId xmlns:p14="http://schemas.microsoft.com/office/powerpoint/2010/main" val="21796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0686" y="161778"/>
            <a:ext cx="8543485" cy="705951"/>
          </a:xfrm>
          <a:ln w="19050">
            <a:solidFill>
              <a:schemeClr val="tx1"/>
            </a:solidFill>
          </a:ln>
        </p:spPr>
        <p:txBody>
          <a:bodyPr/>
          <a:lstStyle/>
          <a:p>
            <a:r>
              <a:rPr lang="zh-TW" altLang="en-US" b="1" dirty="0">
                <a:effectLst>
                  <a:outerShdw blurRad="38100" dist="38100" dir="2700000" algn="tl">
                    <a:srgbClr val="000000">
                      <a:alpha val="43137"/>
                    </a:srgbClr>
                  </a:outerShdw>
                </a:effectLst>
              </a:rPr>
              <a:t>自然語言處理</a:t>
            </a:r>
            <a:r>
              <a:rPr lang="en-US" altLang="zh-TW" b="1" dirty="0">
                <a:effectLst>
                  <a:outerShdw blurRad="38100" dist="38100" dir="2700000" algn="tl">
                    <a:srgbClr val="000000">
                      <a:alpha val="43137"/>
                    </a:srgbClr>
                  </a:outerShdw>
                </a:effectLst>
              </a:rPr>
              <a:t>(NLP) </a:t>
            </a:r>
            <a:r>
              <a:rPr lang="en-US" altLang="zh-TW" sz="2000" b="1" dirty="0">
                <a:effectLst>
                  <a:outerShdw blurRad="38100" dist="38100" dir="2700000" algn="tl">
                    <a:srgbClr val="000000">
                      <a:alpha val="43137"/>
                    </a:srgbClr>
                  </a:outerShdw>
                </a:effectLst>
              </a:rPr>
              <a:t>Natural Language Processing</a:t>
            </a:r>
            <a:endParaRPr lang="zh-TW" altLang="en-US" sz="2000" dirty="0"/>
          </a:p>
        </p:txBody>
      </p:sp>
      <p:pic>
        <p:nvPicPr>
          <p:cNvPr id="5" name="內容版面配置區 4"/>
          <p:cNvPicPr>
            <a:picLocks noGrp="1" noChangeAspect="1"/>
          </p:cNvPicPr>
          <p:nvPr>
            <p:ph idx="1"/>
          </p:nvPr>
        </p:nvPicPr>
        <p:blipFill>
          <a:blip r:embed="rId2"/>
          <a:stretch>
            <a:fillRect/>
          </a:stretch>
        </p:blipFill>
        <p:spPr>
          <a:xfrm>
            <a:off x="5132977" y="1502238"/>
            <a:ext cx="3631194" cy="1818008"/>
          </a:xfrm>
          <a:prstGeom prst="rect">
            <a:avLst/>
          </a:prstGeom>
        </p:spPr>
      </p:pic>
      <p:sp>
        <p:nvSpPr>
          <p:cNvPr id="4" name="矩形 3"/>
          <p:cNvSpPr/>
          <p:nvPr/>
        </p:nvSpPr>
        <p:spPr>
          <a:xfrm>
            <a:off x="220685" y="997566"/>
            <a:ext cx="6420259" cy="584775"/>
          </a:xfrm>
          <a:prstGeom prst="rect">
            <a:avLst/>
          </a:prstGeom>
        </p:spPr>
        <p:txBody>
          <a:bodyPr wrap="square">
            <a:spAutoFit/>
          </a:bodyPr>
          <a:lstStyle/>
          <a:p>
            <a:r>
              <a:rPr lang="en-US" altLang="zh-TW" sz="3200" b="1" dirty="0"/>
              <a:t>sentiment analysis|</a:t>
            </a:r>
            <a:r>
              <a:rPr lang="zh-TW" altLang="en-US" sz="3200" b="1" dirty="0"/>
              <a:t>情緒</a:t>
            </a:r>
            <a:r>
              <a:rPr lang="en-US" altLang="zh-TW" sz="3200" b="1" dirty="0"/>
              <a:t>(</a:t>
            </a:r>
            <a:r>
              <a:rPr lang="zh-TW" altLang="en-US" sz="3200" b="1" dirty="0"/>
              <a:t>感</a:t>
            </a:r>
            <a:r>
              <a:rPr lang="en-US" altLang="zh-TW" sz="3200" b="1" dirty="0"/>
              <a:t>)</a:t>
            </a:r>
            <a:r>
              <a:rPr lang="zh-TW" altLang="en-US" sz="3200" b="1" dirty="0"/>
              <a:t>分析</a:t>
            </a:r>
          </a:p>
        </p:txBody>
      </p:sp>
      <p:sp>
        <p:nvSpPr>
          <p:cNvPr id="6" name="矩形 5"/>
          <p:cNvSpPr/>
          <p:nvPr/>
        </p:nvSpPr>
        <p:spPr>
          <a:xfrm>
            <a:off x="275417" y="1733620"/>
            <a:ext cx="4729053" cy="1200329"/>
          </a:xfrm>
          <a:prstGeom prst="rect">
            <a:avLst/>
          </a:prstGeom>
        </p:spPr>
        <p:txBody>
          <a:bodyPr wrap="square">
            <a:spAutoFit/>
          </a:bodyPr>
          <a:lstStyle/>
          <a:p>
            <a:pPr marL="285750" indent="-285750">
              <a:buFont typeface="Wingdings" panose="05000000000000000000" pitchFamily="2" charset="2"/>
              <a:buChar char="ü"/>
            </a:pPr>
            <a:r>
              <a:rPr lang="zh-TW" altLang="en-US" dirty="0">
                <a:latin typeface="標楷體" panose="03000509000000000000" pitchFamily="65" charset="-120"/>
                <a:ea typeface="標楷體" panose="03000509000000000000" pitchFamily="65" charset="-120"/>
              </a:rPr>
              <a:t>目標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根據文本中表達的情緒或心態對文本進行</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分類</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文本分類</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Text Classification)</a:t>
            </a:r>
            <a:r>
              <a:rPr lang="zh-TW" altLang="en-US" dirty="0">
                <a:latin typeface="標楷體" panose="03000509000000000000" pitchFamily="65" charset="-120"/>
                <a:ea typeface="標楷體" panose="03000509000000000000" pitchFamily="65" charset="-120"/>
              </a:rPr>
              <a:t>，可以是積極的、消極的或中性的。</a:t>
            </a:r>
          </a:p>
          <a:p>
            <a:pPr marL="285750" indent="-285750">
              <a:buFont typeface="Wingdings" panose="05000000000000000000" pitchFamily="2" charset="2"/>
              <a:buChar char="ü"/>
            </a:pPr>
            <a:r>
              <a:rPr lang="zh-TW" altLang="en-US" dirty="0">
                <a:latin typeface="標楷體" panose="03000509000000000000" pitchFamily="65" charset="-120"/>
                <a:ea typeface="標楷體" panose="03000509000000000000" pitchFamily="65" charset="-120"/>
              </a:rPr>
              <a:t>它可以使用各種自然語言處理演算法。</a:t>
            </a:r>
          </a:p>
        </p:txBody>
      </p:sp>
      <p:sp>
        <p:nvSpPr>
          <p:cNvPr id="7" name="矩形 6"/>
          <p:cNvSpPr/>
          <p:nvPr/>
        </p:nvSpPr>
        <p:spPr>
          <a:xfrm>
            <a:off x="220686" y="3871623"/>
            <a:ext cx="8813409" cy="2185214"/>
          </a:xfrm>
          <a:prstGeom prst="rect">
            <a:avLst/>
          </a:prstGeom>
          <a:ln w="9525">
            <a:solidFill>
              <a:schemeClr val="tx1"/>
            </a:solidFill>
          </a:ln>
        </p:spPr>
        <p:txBody>
          <a:bodyPr wrap="square">
            <a:spAutoFit/>
          </a:bodyPr>
          <a:lstStyle/>
          <a:p>
            <a:pPr marL="285750" indent="-285750">
              <a:buFont typeface="Wingdings" panose="05000000000000000000" pitchFamily="2" charset="2"/>
              <a:buChar char="p"/>
            </a:pPr>
            <a:r>
              <a:rPr lang="zh-TW" altLang="en-US" sz="1600" b="1" dirty="0"/>
              <a:t>客戶反饋分析： </a:t>
            </a:r>
            <a:r>
              <a:rPr lang="zh-TW" altLang="en-US" sz="1400" b="1" dirty="0"/>
              <a:t>企業可以分析客戶評論、評論和反饋，以了解其背後的情緒，幫助確定需要改進的領域並解決客戶疑慮，最終提高客戶滿意度。</a:t>
            </a:r>
          </a:p>
          <a:p>
            <a:pPr marL="285750" indent="-285750">
              <a:buFont typeface="Wingdings" panose="05000000000000000000" pitchFamily="2" charset="2"/>
              <a:buChar char="p"/>
            </a:pPr>
            <a:r>
              <a:rPr lang="zh-TW" altLang="en-US" sz="1600" b="1" dirty="0"/>
              <a:t>品牌聲譽管理：</a:t>
            </a:r>
            <a:r>
              <a:rPr lang="zh-TW" altLang="en-US" sz="1400" b="1" dirty="0"/>
              <a:t>情緒分析使企業能夠即時監控其品牌聲譽。透過追蹤社群媒體、評論平台和其他線上管道上的提及和情緒，公司可以及時回應正面和負面情緒，從而減輕對其品牌的潛在損害。</a:t>
            </a:r>
          </a:p>
          <a:p>
            <a:pPr marL="285750" indent="-285750">
              <a:buFont typeface="Wingdings" panose="05000000000000000000" pitchFamily="2" charset="2"/>
              <a:buChar char="p"/>
            </a:pPr>
            <a:r>
              <a:rPr lang="zh-TW" altLang="en-US" sz="1600" b="1" dirty="0"/>
              <a:t>產品開發與創新：</a:t>
            </a:r>
            <a:r>
              <a:rPr lang="zh-TW" altLang="en-US" sz="1400" b="1" dirty="0"/>
              <a:t>了解客戶情緒有助於識別其產品或服務中廣受好評或需要改進的功能和方面。這些資訊對於產品開發和創新非常寶貴，使公司能夠根據客戶偏好調整其產品。</a:t>
            </a:r>
          </a:p>
          <a:p>
            <a:pPr marL="285750" indent="-285750">
              <a:buFont typeface="Wingdings" panose="05000000000000000000" pitchFamily="2" charset="2"/>
              <a:buChar char="p"/>
            </a:pPr>
            <a:r>
              <a:rPr lang="zh-TW" altLang="en-US" sz="1600" b="1" dirty="0"/>
              <a:t>競爭對手分析：</a:t>
            </a:r>
            <a:r>
              <a:rPr lang="zh-TW" altLang="en-US" sz="1400" b="1" dirty="0"/>
              <a:t>情緒分析可用於將圍繞公司產品或服務的情緒與競爭對手的情緒進行比較。企業確定自己相對於競爭對手的優勢和劣勢，從而做出策略決策。</a:t>
            </a:r>
          </a:p>
          <a:p>
            <a:pPr marL="285750" indent="-285750">
              <a:buFont typeface="Wingdings" panose="05000000000000000000" pitchFamily="2" charset="2"/>
              <a:buChar char="p"/>
            </a:pPr>
            <a:r>
              <a:rPr lang="zh-TW" altLang="en-US" sz="1600" b="1" dirty="0"/>
              <a:t>行銷活動有效性：企業可以透過分析線上討論和社群媒體提及的情緒來評估其行銷活動的成功。</a:t>
            </a:r>
          </a:p>
        </p:txBody>
      </p:sp>
      <p:sp>
        <p:nvSpPr>
          <p:cNvPr id="9" name="矩形 8"/>
          <p:cNvSpPr/>
          <p:nvPr/>
        </p:nvSpPr>
        <p:spPr>
          <a:xfrm>
            <a:off x="466870" y="6534935"/>
            <a:ext cx="5338689" cy="276999"/>
          </a:xfrm>
          <a:prstGeom prst="rect">
            <a:avLst/>
          </a:prstGeom>
        </p:spPr>
        <p:txBody>
          <a:bodyPr wrap="square">
            <a:spAutoFit/>
          </a:bodyPr>
          <a:lstStyle/>
          <a:p>
            <a:r>
              <a:rPr lang="en-US" altLang="zh-TW" sz="1200" dirty="0"/>
              <a:t>https://www.geeksforgeeks.org/machine-learning/what-is-sentiment-analysis/</a:t>
            </a:r>
            <a:endParaRPr lang="zh-TW" altLang="en-US" sz="1200" dirty="0"/>
          </a:p>
        </p:txBody>
      </p:sp>
      <p:sp>
        <p:nvSpPr>
          <p:cNvPr id="10" name="圓角矩形 9"/>
          <p:cNvSpPr/>
          <p:nvPr/>
        </p:nvSpPr>
        <p:spPr>
          <a:xfrm>
            <a:off x="220686" y="3512774"/>
            <a:ext cx="1427870" cy="344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應用</a:t>
            </a:r>
          </a:p>
        </p:txBody>
      </p:sp>
      <p:sp>
        <p:nvSpPr>
          <p:cNvPr id="11" name="矩形 10"/>
          <p:cNvSpPr/>
          <p:nvPr/>
        </p:nvSpPr>
        <p:spPr>
          <a:xfrm>
            <a:off x="1744172" y="3568458"/>
            <a:ext cx="6520597" cy="307777"/>
          </a:xfrm>
          <a:prstGeom prst="rect">
            <a:avLst/>
          </a:prstGeom>
        </p:spPr>
        <p:txBody>
          <a:bodyPr wrap="square">
            <a:spAutoFit/>
          </a:bodyPr>
          <a:lstStyle/>
          <a:p>
            <a:pPr marL="285750" indent="-285750">
              <a:buFont typeface="Wingdings" panose="05000000000000000000" pitchFamily="2" charset="2"/>
              <a:buChar char="p"/>
            </a:pPr>
            <a:r>
              <a:rPr lang="zh-TW" altLang="en-US" sz="1400" b="1" dirty="0"/>
              <a:t>正面情緒表示該活動引起了目標受眾的共鳴，而負面情緒可能表示需要調整。</a:t>
            </a:r>
          </a:p>
        </p:txBody>
      </p:sp>
    </p:spTree>
    <p:extLst>
      <p:ext uri="{BB962C8B-B14F-4D97-AF65-F5344CB8AC3E}">
        <p14:creationId xmlns:p14="http://schemas.microsoft.com/office/powerpoint/2010/main" val="424043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0686" y="161778"/>
            <a:ext cx="8543485" cy="705951"/>
          </a:xfrm>
          <a:ln w="19050">
            <a:solidFill>
              <a:schemeClr val="tx1"/>
            </a:solidFill>
          </a:ln>
        </p:spPr>
        <p:txBody>
          <a:bodyPr/>
          <a:lstStyle/>
          <a:p>
            <a:r>
              <a:rPr lang="zh-TW" altLang="en-US" b="1" dirty="0">
                <a:effectLst>
                  <a:outerShdw blurRad="38100" dist="38100" dir="2700000" algn="tl">
                    <a:srgbClr val="000000">
                      <a:alpha val="43137"/>
                    </a:srgbClr>
                  </a:outerShdw>
                </a:effectLst>
              </a:rPr>
              <a:t>自然語言處理</a:t>
            </a:r>
            <a:r>
              <a:rPr lang="en-US" altLang="zh-TW" b="1" dirty="0">
                <a:effectLst>
                  <a:outerShdw blurRad="38100" dist="38100" dir="2700000" algn="tl">
                    <a:srgbClr val="000000">
                      <a:alpha val="43137"/>
                    </a:srgbClr>
                  </a:outerShdw>
                </a:effectLst>
              </a:rPr>
              <a:t>(NLP) </a:t>
            </a:r>
            <a:r>
              <a:rPr lang="en-US" altLang="zh-TW" sz="2000" b="1" dirty="0">
                <a:effectLst>
                  <a:outerShdw blurRad="38100" dist="38100" dir="2700000" algn="tl">
                    <a:srgbClr val="000000">
                      <a:alpha val="43137"/>
                    </a:srgbClr>
                  </a:outerShdw>
                </a:effectLst>
              </a:rPr>
              <a:t>Natural Language Processing</a:t>
            </a:r>
            <a:endParaRPr lang="zh-TW" altLang="en-US" sz="2000" dirty="0"/>
          </a:p>
        </p:txBody>
      </p:sp>
      <p:sp>
        <p:nvSpPr>
          <p:cNvPr id="4" name="矩形 3"/>
          <p:cNvSpPr/>
          <p:nvPr/>
        </p:nvSpPr>
        <p:spPr>
          <a:xfrm>
            <a:off x="277836" y="1921210"/>
            <a:ext cx="8317524" cy="1754326"/>
          </a:xfrm>
          <a:prstGeom prst="rect">
            <a:avLst/>
          </a:prstGeom>
        </p:spPr>
        <p:txBody>
          <a:bodyPr wrap="square">
            <a:spAutoFit/>
          </a:bodyPr>
          <a:lstStyle/>
          <a:p>
            <a:pPr marL="285750" indent="-285750">
              <a:buFont typeface="Wingdings" panose="05000000000000000000" pitchFamily="2" charset="2"/>
              <a:buChar char="ü"/>
            </a:pPr>
            <a:r>
              <a:rPr lang="en-US" altLang="zh-TW" dirty="0"/>
              <a:t>IMDB </a:t>
            </a:r>
            <a:r>
              <a:rPr lang="zh-TW" altLang="en-US" dirty="0"/>
              <a:t>資料集包含 </a:t>
            </a:r>
            <a:r>
              <a:rPr lang="en-US" altLang="zh-TW" dirty="0"/>
              <a:t>5 </a:t>
            </a:r>
            <a:r>
              <a:rPr lang="zh-TW" altLang="en-US" dirty="0"/>
              <a:t>萬個電影評論，可用於自然語言處理或文字分析。</a:t>
            </a:r>
          </a:p>
          <a:p>
            <a:pPr marL="285750" indent="-285750">
              <a:buFont typeface="Wingdings" panose="05000000000000000000" pitchFamily="2" charset="2"/>
              <a:buChar char="ü"/>
            </a:pPr>
            <a:r>
              <a:rPr lang="zh-TW" altLang="en-US" dirty="0"/>
              <a:t>這是一個用於</a:t>
            </a:r>
            <a:r>
              <a:rPr lang="zh-TW" altLang="en-US" b="1" dirty="0">
                <a:effectLst>
                  <a:outerShdw blurRad="38100" dist="38100" dir="2700000" algn="tl">
                    <a:srgbClr val="000000">
                      <a:alpha val="43137"/>
                    </a:srgbClr>
                  </a:outerShdw>
                </a:effectLst>
              </a:rPr>
              <a:t>二元情緒分類</a:t>
            </a:r>
            <a:r>
              <a:rPr lang="zh-TW" altLang="en-US" dirty="0"/>
              <a:t>的資料集，其資料量遠遠超出先前的基準資料集。</a:t>
            </a:r>
            <a:endParaRPr lang="en-US" altLang="zh-TW" dirty="0"/>
          </a:p>
          <a:p>
            <a:pPr marL="285750" indent="-285750">
              <a:buFont typeface="Wingdings" panose="05000000000000000000" pitchFamily="2" charset="2"/>
              <a:buChar char="ü"/>
            </a:pPr>
            <a:r>
              <a:rPr lang="zh-TW" altLang="en-US" dirty="0"/>
              <a:t>提供了 </a:t>
            </a:r>
            <a:r>
              <a:rPr lang="en-US" altLang="zh-TW" dirty="0"/>
              <a:t>25,000 </a:t>
            </a:r>
            <a:r>
              <a:rPr lang="zh-TW" altLang="en-US" dirty="0"/>
              <a:t>條高度極性的電影評論用於訓練，另 </a:t>
            </a:r>
            <a:r>
              <a:rPr lang="en-US" altLang="zh-TW" dirty="0"/>
              <a:t>25,000 </a:t>
            </a:r>
            <a:r>
              <a:rPr lang="zh-TW" altLang="en-US" dirty="0"/>
              <a:t>條用於測試。因此，您可以使用分類演算法或深度學習演算法來預測正面和負面評論的數量。</a:t>
            </a:r>
          </a:p>
          <a:p>
            <a:pPr marL="285750" indent="-285750">
              <a:buFont typeface="Wingdings" panose="05000000000000000000" pitchFamily="2" charset="2"/>
              <a:buChar char="ü"/>
            </a:pPr>
            <a:r>
              <a:rPr lang="zh-TW" altLang="en-US" dirty="0"/>
              <a:t>更多資料集信息，請訪問以下連結：</a:t>
            </a:r>
            <a:r>
              <a:rPr lang="en-US" altLang="zh-TW" dirty="0"/>
              <a:t>http://ai.stanford.edu/~amaas/data/sentiment/</a:t>
            </a:r>
            <a:endParaRPr lang="zh-TW" altLang="en-US" dirty="0"/>
          </a:p>
        </p:txBody>
      </p:sp>
      <p:sp>
        <p:nvSpPr>
          <p:cNvPr id="5" name="矩形 4"/>
          <p:cNvSpPr/>
          <p:nvPr/>
        </p:nvSpPr>
        <p:spPr>
          <a:xfrm>
            <a:off x="478301" y="1009749"/>
            <a:ext cx="7744265" cy="1015663"/>
          </a:xfrm>
          <a:prstGeom prst="rect">
            <a:avLst/>
          </a:prstGeom>
          <a:solidFill>
            <a:schemeClr val="accent4">
              <a:lumMod val="20000"/>
              <a:lumOff val="80000"/>
            </a:schemeClr>
          </a:solidFill>
        </p:spPr>
        <p:txBody>
          <a:bodyPr wrap="square">
            <a:spAutoFit/>
          </a:bodyPr>
          <a:lstStyle/>
          <a:p>
            <a:r>
              <a:rPr lang="en-US" altLang="zh-TW" sz="2800" dirty="0"/>
              <a:t>IMDB 50K </a:t>
            </a:r>
            <a:r>
              <a:rPr lang="zh-TW" altLang="en-US" sz="2800" b="1" dirty="0">
                <a:effectLst>
                  <a:outerShdw blurRad="38100" dist="38100" dir="2700000" algn="tl">
                    <a:srgbClr val="000000">
                      <a:alpha val="43137"/>
                    </a:srgbClr>
                  </a:outerShdw>
                </a:effectLst>
              </a:rPr>
              <a:t>電影評論</a:t>
            </a:r>
            <a:r>
              <a:rPr lang="zh-TW" altLang="en-US" sz="2800" dirty="0"/>
              <a:t>資料集</a:t>
            </a:r>
            <a:r>
              <a:rPr lang="en-US" altLang="zh-TW" sz="2800" dirty="0"/>
              <a:t>|</a:t>
            </a:r>
            <a:r>
              <a:rPr lang="zh-TW" altLang="en-US" sz="2800" dirty="0"/>
              <a:t>大型電影評論資料集</a:t>
            </a:r>
            <a:endParaRPr lang="en-US" altLang="zh-TW" sz="2800" dirty="0"/>
          </a:p>
          <a:p>
            <a:r>
              <a:rPr lang="en-US" altLang="zh-TW" sz="1600" dirty="0"/>
              <a:t>https://www.kaggle.com/datasets/lakshmi25npathi/imdb-dataset-of-50k-movie-reviews</a:t>
            </a:r>
            <a:endParaRPr lang="zh-TW" altLang="en-US" sz="1600" dirty="0"/>
          </a:p>
        </p:txBody>
      </p:sp>
      <p:pic>
        <p:nvPicPr>
          <p:cNvPr id="6" name="圖片 5"/>
          <p:cNvPicPr>
            <a:picLocks noChangeAspect="1"/>
          </p:cNvPicPr>
          <p:nvPr/>
        </p:nvPicPr>
        <p:blipFill>
          <a:blip r:embed="rId2"/>
          <a:stretch>
            <a:fillRect/>
          </a:stretch>
        </p:blipFill>
        <p:spPr>
          <a:xfrm>
            <a:off x="527539" y="3817556"/>
            <a:ext cx="4593102" cy="2296551"/>
          </a:xfrm>
          <a:prstGeom prst="rect">
            <a:avLst/>
          </a:prstGeom>
        </p:spPr>
      </p:pic>
      <p:sp>
        <p:nvSpPr>
          <p:cNvPr id="7" name="矩形 6"/>
          <p:cNvSpPr/>
          <p:nvPr/>
        </p:nvSpPr>
        <p:spPr>
          <a:xfrm>
            <a:off x="478302" y="6211669"/>
            <a:ext cx="5247250" cy="287605"/>
          </a:xfrm>
          <a:prstGeom prst="rect">
            <a:avLst/>
          </a:prstGeom>
        </p:spPr>
        <p:txBody>
          <a:bodyPr wrap="square">
            <a:spAutoFit/>
          </a:bodyPr>
          <a:lstStyle/>
          <a:p>
            <a:r>
              <a:rPr lang="en-US" altLang="zh-TW" sz="1200" dirty="0"/>
              <a:t>https://www.geeksforgeeks.org/nlp/sentiment-analysis-on-imdb-movie-reviews/</a:t>
            </a:r>
            <a:endParaRPr lang="zh-TW" altLang="en-US" sz="1200" dirty="0"/>
          </a:p>
        </p:txBody>
      </p:sp>
    </p:spTree>
    <p:extLst>
      <p:ext uri="{BB962C8B-B14F-4D97-AF65-F5344CB8AC3E}">
        <p14:creationId xmlns:p14="http://schemas.microsoft.com/office/powerpoint/2010/main" val="132923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0686" y="161778"/>
            <a:ext cx="8543485" cy="705951"/>
          </a:xfrm>
          <a:ln w="19050">
            <a:solidFill>
              <a:schemeClr val="tx1"/>
            </a:solidFill>
          </a:ln>
        </p:spPr>
        <p:txBody>
          <a:bodyPr/>
          <a:lstStyle/>
          <a:p>
            <a:r>
              <a:rPr lang="zh-TW" altLang="en-US" b="1" dirty="0">
                <a:effectLst>
                  <a:outerShdw blurRad="38100" dist="38100" dir="2700000" algn="tl">
                    <a:srgbClr val="000000">
                      <a:alpha val="43137"/>
                    </a:srgbClr>
                  </a:outerShdw>
                </a:effectLst>
              </a:rPr>
              <a:t>自然語言處理</a:t>
            </a:r>
            <a:r>
              <a:rPr lang="en-US" altLang="zh-TW" b="1" dirty="0">
                <a:effectLst>
                  <a:outerShdw blurRad="38100" dist="38100" dir="2700000" algn="tl">
                    <a:srgbClr val="000000">
                      <a:alpha val="43137"/>
                    </a:srgbClr>
                  </a:outerShdw>
                </a:effectLst>
              </a:rPr>
              <a:t>(NLP) </a:t>
            </a:r>
            <a:r>
              <a:rPr lang="en-US" altLang="zh-TW" sz="2000" b="1" dirty="0">
                <a:effectLst>
                  <a:outerShdw blurRad="38100" dist="38100" dir="2700000" algn="tl">
                    <a:srgbClr val="000000">
                      <a:alpha val="43137"/>
                    </a:srgbClr>
                  </a:outerShdw>
                </a:effectLst>
              </a:rPr>
              <a:t>Natural Language Processing</a:t>
            </a:r>
            <a:endParaRPr lang="zh-TW" altLang="en-US" sz="2000" dirty="0"/>
          </a:p>
        </p:txBody>
      </p:sp>
      <p:sp>
        <p:nvSpPr>
          <p:cNvPr id="5" name="內容版面配置區 4"/>
          <p:cNvSpPr>
            <a:spLocks noGrp="1"/>
          </p:cNvSpPr>
          <p:nvPr>
            <p:ph idx="1"/>
          </p:nvPr>
        </p:nvSpPr>
        <p:spPr>
          <a:xfrm>
            <a:off x="628649" y="1825625"/>
            <a:ext cx="8135521" cy="3489325"/>
          </a:xfrm>
        </p:spPr>
        <p:txBody>
          <a:bodyPr/>
          <a:lstStyle/>
          <a:p>
            <a:r>
              <a:rPr lang="zh-TW" altLang="en-US" dirty="0">
                <a:latin typeface="標楷體" panose="03000509000000000000" pitchFamily="65" charset="-120"/>
                <a:ea typeface="標楷體" panose="03000509000000000000" pitchFamily="65" charset="-120"/>
              </a:rPr>
              <a:t>基本文字處理</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文字向量化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文字</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文本</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 向量</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RNN</a:t>
            </a:r>
          </a:p>
          <a:p>
            <a:r>
              <a:rPr lang="en-US" altLang="zh-TW" dirty="0">
                <a:latin typeface="標楷體" panose="03000509000000000000" pitchFamily="65" charset="-120"/>
                <a:ea typeface="標楷體" panose="03000509000000000000" pitchFamily="65" charset="-120"/>
              </a:rPr>
              <a:t>Transformer(2017)</a:t>
            </a:r>
            <a:r>
              <a:rPr lang="zh-TW" altLang="en-US" dirty="0">
                <a:latin typeface="標楷體" panose="03000509000000000000" pitchFamily="65" charset="-120"/>
                <a:ea typeface="標楷體" panose="03000509000000000000" pitchFamily="65" charset="-120"/>
              </a:rPr>
              <a:t>變形金剛</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預訓練模型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 大語言模型</a:t>
            </a:r>
            <a:endParaRPr lang="en-US" altLang="zh-TW" dirty="0">
              <a:latin typeface="標楷體" panose="03000509000000000000" pitchFamily="65" charset="-120"/>
              <a:ea typeface="標楷體" panose="03000509000000000000" pitchFamily="65" charset="-120"/>
            </a:endParaRPr>
          </a:p>
          <a:p>
            <a:r>
              <a:rPr lang="en-US" altLang="zh-TW" b="1" dirty="0"/>
              <a:t>MLLMs </a:t>
            </a:r>
            <a:r>
              <a:rPr lang="zh-TW" altLang="en-US" b="1" dirty="0"/>
              <a:t>多模態大型語言模型</a:t>
            </a:r>
            <a:br>
              <a:rPr lang="en-US" altLang="zh-TW" dirty="0"/>
            </a:b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zh-TW" altLang="en-US" dirty="0"/>
          </a:p>
        </p:txBody>
      </p:sp>
      <p:sp>
        <p:nvSpPr>
          <p:cNvPr id="6" name="矩形 5"/>
          <p:cNvSpPr/>
          <p:nvPr/>
        </p:nvSpPr>
        <p:spPr>
          <a:xfrm>
            <a:off x="478830" y="1085067"/>
            <a:ext cx="1471878" cy="523220"/>
          </a:xfrm>
          <a:prstGeom prst="rect">
            <a:avLst/>
          </a:prstGeom>
        </p:spPr>
        <p:txBody>
          <a:bodyPr wrap="none">
            <a:spAutoFit/>
          </a:bodyPr>
          <a:lstStyle/>
          <a:p>
            <a:r>
              <a:rPr lang="en-US" altLang="zh-TW" sz="2800" b="1" dirty="0">
                <a:effectLst>
                  <a:outerShdw blurRad="38100" dist="38100" dir="2700000" algn="tl">
                    <a:srgbClr val="000000">
                      <a:alpha val="43137"/>
                    </a:srgbClr>
                  </a:outerShdw>
                </a:effectLst>
              </a:rPr>
              <a:t>NLP</a:t>
            </a:r>
            <a:r>
              <a:rPr lang="zh-TW" altLang="en-US" sz="2800" b="1" dirty="0">
                <a:effectLst>
                  <a:outerShdw blurRad="38100" dist="38100" dir="2700000" algn="tl">
                    <a:srgbClr val="000000">
                      <a:alpha val="43137"/>
                    </a:srgbClr>
                  </a:outerShdw>
                </a:effectLst>
              </a:rPr>
              <a:t>技術</a:t>
            </a:r>
          </a:p>
        </p:txBody>
      </p:sp>
    </p:spTree>
    <p:extLst>
      <p:ext uri="{BB962C8B-B14F-4D97-AF65-F5344CB8AC3E}">
        <p14:creationId xmlns:p14="http://schemas.microsoft.com/office/powerpoint/2010/main" val="287487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0089" y="159451"/>
            <a:ext cx="5573257" cy="707886"/>
          </a:xfrm>
          <a:prstGeom prst="rect">
            <a:avLst/>
          </a:prstGeom>
        </p:spPr>
        <p:txBody>
          <a:bodyPr wrap="none">
            <a:spAutoFit/>
          </a:bodyPr>
          <a:lstStyle/>
          <a:p>
            <a:r>
              <a:rPr lang="en-US" altLang="zh-TW" sz="4000" b="1" dirty="0"/>
              <a:t>Tokenization (</a:t>
            </a:r>
            <a:r>
              <a:rPr lang="zh-TW" altLang="en-US" sz="4000" b="1" dirty="0"/>
              <a:t>斷詞</a:t>
            </a:r>
            <a:r>
              <a:rPr lang="en-US" altLang="zh-TW" sz="4000" b="1" dirty="0"/>
              <a:t>/</a:t>
            </a:r>
            <a:r>
              <a:rPr lang="zh-TW" altLang="en-US" sz="4000" b="1" dirty="0"/>
              <a:t>分詞</a:t>
            </a:r>
            <a:r>
              <a:rPr lang="en-US" altLang="zh-TW" sz="4000" b="1" dirty="0"/>
              <a:t>)</a:t>
            </a:r>
            <a:endParaRPr lang="zh-TW" altLang="en-US" sz="4000" dirty="0"/>
          </a:p>
        </p:txBody>
      </p:sp>
      <p:sp>
        <p:nvSpPr>
          <p:cNvPr id="3" name="矩形 2"/>
          <p:cNvSpPr/>
          <p:nvPr/>
        </p:nvSpPr>
        <p:spPr>
          <a:xfrm>
            <a:off x="341865" y="983529"/>
            <a:ext cx="8055428" cy="1477328"/>
          </a:xfrm>
          <a:prstGeom prst="rect">
            <a:avLst/>
          </a:prstGeom>
        </p:spPr>
        <p:txBody>
          <a:bodyPr wrap="square">
            <a:spAutoFit/>
          </a:bodyPr>
          <a:lstStyle/>
          <a:p>
            <a:pPr marL="285750" indent="-285750">
              <a:buFont typeface="Wingdings" panose="05000000000000000000" pitchFamily="2" charset="2"/>
              <a:buChar char="ü"/>
            </a:pPr>
            <a:r>
              <a:rPr lang="en-US" altLang="zh-TW" b="1" dirty="0">
                <a:latin typeface="微軟正黑體" panose="020B0604030504040204" pitchFamily="34" charset="-120"/>
                <a:ea typeface="微軟正黑體" panose="020B0604030504040204" pitchFamily="34" charset="-120"/>
              </a:rPr>
              <a:t>Tokenization </a:t>
            </a:r>
            <a:r>
              <a:rPr lang="zh-TW" altLang="en-US" b="1" dirty="0">
                <a:latin typeface="微軟正黑體" panose="020B0604030504040204" pitchFamily="34" charset="-120"/>
                <a:ea typeface="微軟正黑體" panose="020B0604030504040204" pitchFamily="34" charset="-120"/>
              </a:rPr>
              <a:t>是自然語言處理與大型語言模型 的 </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前處理步驟</a:t>
            </a:r>
            <a:r>
              <a:rPr lang="zh-TW" altLang="en-US" b="1" dirty="0">
                <a:latin typeface="微軟正黑體" panose="020B0604030504040204" pitchFamily="34" charset="-120"/>
                <a:ea typeface="微軟正黑體" panose="020B0604030504040204" pitchFamily="34" charset="-120"/>
              </a:rPr>
              <a:t>，指的是 將原始文字 </a:t>
            </a:r>
            <a:r>
              <a:rPr lang="en-US" altLang="zh-TW" b="1" dirty="0">
                <a:latin typeface="微軟正黑體" panose="020B0604030504040204" pitchFamily="34" charset="-120"/>
                <a:ea typeface="微軟正黑體" panose="020B0604030504040204" pitchFamily="34" charset="-120"/>
              </a:rPr>
              <a:t>(Text) </a:t>
            </a:r>
            <a:r>
              <a:rPr lang="zh-TW" altLang="en-US" b="1" dirty="0">
                <a:latin typeface="微軟正黑體" panose="020B0604030504040204" pitchFamily="34" charset="-120"/>
                <a:ea typeface="微軟正黑體" panose="020B0604030504040204" pitchFamily="34" charset="-120"/>
              </a:rPr>
              <a:t>切分成更小單位 </a:t>
            </a:r>
            <a:r>
              <a:rPr lang="en-US" altLang="zh-TW" b="1" dirty="0">
                <a:latin typeface="微軟正黑體" panose="020B0604030504040204" pitchFamily="34" charset="-120"/>
                <a:ea typeface="微軟正黑體" panose="020B0604030504040204" pitchFamily="34" charset="-120"/>
              </a:rPr>
              <a:t>(Tokens)</a:t>
            </a:r>
            <a:r>
              <a:rPr lang="zh-TW" altLang="en-US" b="1" dirty="0">
                <a:latin typeface="微軟正黑體" panose="020B0604030504040204" pitchFamily="34" charset="-120"/>
                <a:ea typeface="微軟正黑體" panose="020B0604030504040204" pitchFamily="34" charset="-120"/>
              </a:rPr>
              <a:t>，再交給模型進行運算。</a:t>
            </a:r>
          </a:p>
          <a:p>
            <a:pPr marL="285750" indent="-285750">
              <a:buFont typeface="Wingdings" panose="05000000000000000000" pitchFamily="2" charset="2"/>
              <a:buChar char="ü"/>
            </a:pPr>
            <a:r>
              <a:rPr lang="en-US" altLang="zh-TW" b="1" dirty="0">
                <a:latin typeface="微軟正黑體" panose="020B0604030504040204" pitchFamily="34" charset="-120"/>
                <a:ea typeface="微軟正黑體" panose="020B0604030504040204" pitchFamily="34" charset="-120"/>
              </a:rPr>
              <a:t>Token </a:t>
            </a:r>
            <a:r>
              <a:rPr lang="zh-TW" altLang="en-US" b="1" dirty="0">
                <a:latin typeface="微軟正黑體" panose="020B0604030504040204" pitchFamily="34" charset="-120"/>
                <a:ea typeface="微軟正黑體" panose="020B0604030504040204" pitchFamily="34" charset="-120"/>
              </a:rPr>
              <a:t>不一定等於「詞 </a:t>
            </a:r>
            <a:r>
              <a:rPr lang="en-US" altLang="zh-TW" b="1" dirty="0">
                <a:latin typeface="微軟正黑體" panose="020B0604030504040204" pitchFamily="34" charset="-120"/>
                <a:ea typeface="微軟正黑體" panose="020B0604030504040204" pitchFamily="34" charset="-120"/>
              </a:rPr>
              <a:t>(word)</a:t>
            </a:r>
            <a:r>
              <a:rPr lang="zh-TW" altLang="en-US" b="1" dirty="0">
                <a:latin typeface="微軟正黑體" panose="020B0604030504040204" pitchFamily="34" charset="-120"/>
                <a:ea typeface="微軟正黑體" panose="020B0604030504040204" pitchFamily="34" charset="-120"/>
              </a:rPr>
              <a:t>」，可能是一個字、一個詞、一個子詞 </a:t>
            </a:r>
            <a:r>
              <a:rPr lang="en-US" altLang="zh-TW" b="1" dirty="0">
                <a:latin typeface="微軟正黑體" panose="020B0604030504040204" pitchFamily="34" charset="-120"/>
                <a:ea typeface="微軟正黑體" panose="020B0604030504040204" pitchFamily="34" charset="-120"/>
              </a:rPr>
              <a:t>(</a:t>
            </a:r>
            <a:r>
              <a:rPr lang="en-US" altLang="zh-TW" b="1" dirty="0" err="1">
                <a:latin typeface="微軟正黑體" panose="020B0604030504040204" pitchFamily="34" charset="-120"/>
                <a:ea typeface="微軟正黑體" panose="020B0604030504040204" pitchFamily="34" charset="-120"/>
              </a:rPr>
              <a:t>subword</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，甚至一個字元 </a:t>
            </a:r>
            <a:r>
              <a:rPr lang="en-US" altLang="zh-TW" b="1" dirty="0">
                <a:latin typeface="微軟正黑體" panose="020B0604030504040204" pitchFamily="34" charset="-120"/>
                <a:ea typeface="微軟正黑體" panose="020B0604030504040204" pitchFamily="34" charset="-120"/>
              </a:rPr>
              <a:t>(character)</a:t>
            </a:r>
            <a:r>
              <a:rPr lang="zh-TW" altLang="en-US" b="1" dirty="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en-US" altLang="zh-TW" b="1" dirty="0">
                <a:latin typeface="微軟正黑體" panose="020B0604030504040204" pitchFamily="34" charset="-120"/>
                <a:ea typeface="微軟正黑體" panose="020B0604030504040204" pitchFamily="34" charset="-120"/>
              </a:rPr>
              <a:t>Tokenization </a:t>
            </a:r>
            <a:r>
              <a:rPr lang="zh-TW" altLang="en-US" b="1" dirty="0">
                <a:latin typeface="微軟正黑體" panose="020B0604030504040204" pitchFamily="34" charset="-120"/>
                <a:ea typeface="微軟正黑體" panose="020B0604030504040204" pitchFamily="34" charset="-120"/>
              </a:rPr>
              <a:t>的方式會直接影響模型的 效率 與 理解能力。</a:t>
            </a:r>
          </a:p>
        </p:txBody>
      </p:sp>
      <p:sp>
        <p:nvSpPr>
          <p:cNvPr id="4" name="矩形 3"/>
          <p:cNvSpPr/>
          <p:nvPr/>
        </p:nvSpPr>
        <p:spPr>
          <a:xfrm>
            <a:off x="210089" y="3471573"/>
            <a:ext cx="2175660" cy="523220"/>
          </a:xfrm>
          <a:prstGeom prst="rect">
            <a:avLst/>
          </a:prstGeom>
          <a:solidFill>
            <a:schemeClr val="accent5">
              <a:lumMod val="20000"/>
              <a:lumOff val="80000"/>
            </a:schemeClr>
          </a:solidFill>
        </p:spPr>
        <p:txBody>
          <a:bodyPr wrap="none">
            <a:spAutoFit/>
          </a:bodyPr>
          <a:lstStyle/>
          <a:p>
            <a:r>
              <a:rPr lang="en-US" altLang="zh-TW" sz="2800" dirty="0">
                <a:latin typeface="微軟正黑體" panose="020B0604030504040204" pitchFamily="34" charset="-120"/>
                <a:ea typeface="微軟正黑體" panose="020B0604030504040204" pitchFamily="34" charset="-120"/>
              </a:rPr>
              <a:t>"I love NLP."</a:t>
            </a:r>
            <a:endParaRPr lang="zh-TW" altLang="en-US" sz="2800" dirty="0">
              <a:latin typeface="微軟正黑體" panose="020B0604030504040204" pitchFamily="34" charset="-120"/>
              <a:ea typeface="微軟正黑體" panose="020B0604030504040204" pitchFamily="34" charset="-120"/>
            </a:endParaRPr>
          </a:p>
        </p:txBody>
      </p:sp>
      <p:sp>
        <p:nvSpPr>
          <p:cNvPr id="5" name="矩形 4"/>
          <p:cNvSpPr/>
          <p:nvPr/>
        </p:nvSpPr>
        <p:spPr>
          <a:xfrm>
            <a:off x="3694860" y="5309207"/>
            <a:ext cx="5469390" cy="400110"/>
          </a:xfrm>
          <a:prstGeom prst="rect">
            <a:avLst/>
          </a:prstGeom>
          <a:solidFill>
            <a:schemeClr val="accent3">
              <a:lumMod val="20000"/>
              <a:lumOff val="80000"/>
            </a:schemeClr>
          </a:solidFill>
        </p:spPr>
        <p:txBody>
          <a:bodyPr wrap="square">
            <a:spAutoFit/>
          </a:bodyPr>
          <a:lstStyle/>
          <a:p>
            <a:r>
              <a:rPr lang="en-US" altLang="zh-TW" sz="2000" b="1" dirty="0">
                <a:latin typeface="微軟正黑體" panose="020B0604030504040204" pitchFamily="34" charset="-120"/>
                <a:ea typeface="微軟正黑體" panose="020B0604030504040204" pitchFamily="34" charset="-120"/>
              </a:rPr>
              <a:t>["I", " ", "l", "o", "v", "e", " ", "N", "L", "P", "."]</a:t>
            </a:r>
          </a:p>
        </p:txBody>
      </p:sp>
      <p:sp>
        <p:nvSpPr>
          <p:cNvPr id="6" name="矩形 5"/>
          <p:cNvSpPr/>
          <p:nvPr/>
        </p:nvSpPr>
        <p:spPr>
          <a:xfrm>
            <a:off x="2034072" y="2940659"/>
            <a:ext cx="1437381" cy="369332"/>
          </a:xfrm>
          <a:prstGeom prst="rect">
            <a:avLst/>
          </a:prstGeom>
        </p:spPr>
        <p:txBody>
          <a:bodyPr wrap="none">
            <a:spAutoFit/>
          </a:bodyPr>
          <a:lstStyle/>
          <a:p>
            <a:r>
              <a:rPr lang="en-US" altLang="zh-TW" b="1" dirty="0">
                <a:effectLst>
                  <a:outerShdw blurRad="38100" dist="38100" dir="2700000" algn="tl">
                    <a:srgbClr val="000000">
                      <a:alpha val="43137"/>
                    </a:srgbClr>
                  </a:outerShdw>
                </a:effectLst>
              </a:rPr>
              <a:t>Tokenization </a:t>
            </a:r>
            <a:endParaRPr lang="zh-TW" altLang="en-US" b="1" dirty="0">
              <a:effectLst>
                <a:outerShdw blurRad="38100" dist="38100" dir="2700000" algn="tl">
                  <a:srgbClr val="000000">
                    <a:alpha val="43137"/>
                  </a:srgbClr>
                </a:outerShdw>
              </a:effectLst>
            </a:endParaRPr>
          </a:p>
        </p:txBody>
      </p:sp>
      <p:sp>
        <p:nvSpPr>
          <p:cNvPr id="7" name="矩形 6"/>
          <p:cNvSpPr/>
          <p:nvPr/>
        </p:nvSpPr>
        <p:spPr>
          <a:xfrm>
            <a:off x="3674610" y="3009908"/>
            <a:ext cx="2961516" cy="461665"/>
          </a:xfrm>
          <a:prstGeom prst="rect">
            <a:avLst/>
          </a:prstGeom>
          <a:solidFill>
            <a:schemeClr val="accent4">
              <a:lumMod val="20000"/>
              <a:lumOff val="80000"/>
            </a:schemeClr>
          </a:solidFill>
        </p:spPr>
        <p:txBody>
          <a:bodyPr wrap="none">
            <a:spAutoFit/>
          </a:bodyPr>
          <a:lstStyle/>
          <a:p>
            <a:r>
              <a:rPr lang="en-US" altLang="zh-TW" sz="2400" dirty="0"/>
              <a:t>["I", "love", "NLP", "."]</a:t>
            </a:r>
          </a:p>
        </p:txBody>
      </p:sp>
      <p:sp>
        <p:nvSpPr>
          <p:cNvPr id="8" name="矩形 7"/>
          <p:cNvSpPr/>
          <p:nvPr/>
        </p:nvSpPr>
        <p:spPr>
          <a:xfrm>
            <a:off x="3674610" y="4251457"/>
            <a:ext cx="2967544" cy="400110"/>
          </a:xfrm>
          <a:prstGeom prst="rect">
            <a:avLst/>
          </a:prstGeom>
          <a:solidFill>
            <a:schemeClr val="accent6">
              <a:lumMod val="20000"/>
              <a:lumOff val="80000"/>
            </a:schemeClr>
          </a:solidFill>
        </p:spPr>
        <p:txBody>
          <a:bodyPr wrap="none">
            <a:spAutoFit/>
          </a:bodyPr>
          <a:lstStyle/>
          <a:p>
            <a:r>
              <a:rPr lang="en-US" altLang="zh-TW" sz="2000" b="1" dirty="0">
                <a:effectLst>
                  <a:outerShdw blurRad="38100" dist="38100" dir="2700000" algn="tl">
                    <a:srgbClr val="000000">
                      <a:alpha val="43137"/>
                    </a:srgbClr>
                  </a:outerShdw>
                </a:effectLst>
              </a:rPr>
              <a:t>["I", "love", "NL", "P", "."]</a:t>
            </a:r>
          </a:p>
        </p:txBody>
      </p:sp>
      <p:cxnSp>
        <p:nvCxnSpPr>
          <p:cNvPr id="10" name="直線單箭頭接點 9"/>
          <p:cNvCxnSpPr>
            <a:stCxn id="4" idx="3"/>
            <a:endCxn id="7" idx="1"/>
          </p:cNvCxnSpPr>
          <p:nvPr/>
        </p:nvCxnSpPr>
        <p:spPr>
          <a:xfrm flipV="1">
            <a:off x="2385749" y="3240741"/>
            <a:ext cx="1288861" cy="492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stCxn id="4" idx="3"/>
            <a:endCxn id="8" idx="1"/>
          </p:cNvCxnSpPr>
          <p:nvPr/>
        </p:nvCxnSpPr>
        <p:spPr>
          <a:xfrm>
            <a:off x="2385749" y="3733183"/>
            <a:ext cx="1288861" cy="7183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4" idx="3"/>
            <a:endCxn id="5" idx="1"/>
          </p:cNvCxnSpPr>
          <p:nvPr/>
        </p:nvCxnSpPr>
        <p:spPr>
          <a:xfrm>
            <a:off x="2385749" y="3733183"/>
            <a:ext cx="1309111" cy="17760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610340" y="2577049"/>
            <a:ext cx="3603935" cy="369332"/>
          </a:xfrm>
          <a:prstGeom prst="rect">
            <a:avLst/>
          </a:prstGeom>
        </p:spPr>
        <p:txBody>
          <a:bodyPr wrap="none">
            <a:spAutoFit/>
          </a:bodyPr>
          <a:lstStyle/>
          <a:p>
            <a:r>
              <a:rPr lang="en-US" altLang="zh-TW" b="1" dirty="0">
                <a:effectLst>
                  <a:outerShdw blurRad="38100" dist="38100" dir="2700000" algn="tl">
                    <a:srgbClr val="000000">
                      <a:alpha val="43137"/>
                    </a:srgbClr>
                  </a:outerShdw>
                </a:effectLst>
              </a:rPr>
              <a:t>Word-level Tokenization (</a:t>
            </a:r>
            <a:r>
              <a:rPr lang="zh-TW" altLang="en-US" b="1" dirty="0">
                <a:effectLst>
                  <a:outerShdw blurRad="38100" dist="38100" dir="2700000" algn="tl">
                    <a:srgbClr val="000000">
                      <a:alpha val="43137"/>
                    </a:srgbClr>
                  </a:outerShdw>
                </a:effectLst>
              </a:rPr>
              <a:t>詞級斷詞</a:t>
            </a:r>
            <a:r>
              <a:rPr lang="en-US" altLang="zh-TW" b="1" dirty="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21" name="矩形 20"/>
          <p:cNvSpPr/>
          <p:nvPr/>
        </p:nvSpPr>
        <p:spPr>
          <a:xfrm>
            <a:off x="3633437" y="4969785"/>
            <a:ext cx="4709944" cy="369332"/>
          </a:xfrm>
          <a:prstGeom prst="rect">
            <a:avLst/>
          </a:prstGeom>
        </p:spPr>
        <p:txBody>
          <a:bodyPr wrap="none">
            <a:spAutoFit/>
          </a:bodyPr>
          <a:lstStyle/>
          <a:p>
            <a:r>
              <a:rPr lang="en-US" altLang="zh-TW" b="1" dirty="0">
                <a:latin typeface="微軟正黑體" panose="020B0604030504040204" pitchFamily="34" charset="-120"/>
                <a:ea typeface="微軟正黑體" panose="020B0604030504040204" pitchFamily="34" charset="-120"/>
              </a:rPr>
              <a:t>Character-level Tokenization (</a:t>
            </a:r>
            <a:r>
              <a:rPr lang="zh-TW" altLang="en-US" b="1" dirty="0">
                <a:latin typeface="微軟正黑體" panose="020B0604030504040204" pitchFamily="34" charset="-120"/>
                <a:ea typeface="微軟正黑體" panose="020B0604030504040204" pitchFamily="34" charset="-120"/>
              </a:rPr>
              <a:t>字元級斷詞</a:t>
            </a:r>
            <a:r>
              <a:rPr lang="en-US" altLang="zh-TW" b="1" dirty="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26" name="矩形 25"/>
          <p:cNvSpPr/>
          <p:nvPr/>
        </p:nvSpPr>
        <p:spPr>
          <a:xfrm>
            <a:off x="3644061" y="3882125"/>
            <a:ext cx="4648196" cy="369332"/>
          </a:xfrm>
          <a:prstGeom prst="rect">
            <a:avLst/>
          </a:prstGeom>
        </p:spPr>
        <p:txBody>
          <a:bodyPr wrap="none">
            <a:spAutoFit/>
          </a:bodyPr>
          <a:lstStyle/>
          <a:p>
            <a:r>
              <a:rPr lang="en-US" altLang="zh-TW" b="1" dirty="0" err="1">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Subword</a:t>
            </a:r>
            <a:r>
              <a:rPr lang="en-US" altLang="zh-TW"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-level Tokenization (</a:t>
            </a:r>
            <a:r>
              <a:rPr lang="zh-TW" altLang="en-US"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子詞級斷詞</a:t>
            </a:r>
            <a:r>
              <a:rPr lang="en-US" altLang="zh-TW"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endParaRPr lang="zh-TW" altLang="en-US"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27" name="矩形 26"/>
          <p:cNvSpPr/>
          <p:nvPr/>
        </p:nvSpPr>
        <p:spPr>
          <a:xfrm>
            <a:off x="3694860" y="6038991"/>
            <a:ext cx="3049104" cy="400110"/>
          </a:xfrm>
          <a:prstGeom prst="rect">
            <a:avLst/>
          </a:prstGeom>
        </p:spPr>
        <p:txBody>
          <a:bodyPr wrap="none">
            <a:spAutoFit/>
          </a:bodyPr>
          <a:lstStyle/>
          <a:p>
            <a:r>
              <a:rPr lang="en-US" altLang="zh-TW" sz="2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Byte-level Tokenization</a:t>
            </a:r>
            <a:endParaRPr lang="zh-TW" altLang="en-US" sz="2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cxnSp>
        <p:nvCxnSpPr>
          <p:cNvPr id="29" name="直線單箭頭接點 28"/>
          <p:cNvCxnSpPr>
            <a:stCxn id="4" idx="3"/>
            <a:endCxn id="27" idx="1"/>
          </p:cNvCxnSpPr>
          <p:nvPr/>
        </p:nvCxnSpPr>
        <p:spPr>
          <a:xfrm>
            <a:off x="2385749" y="3733183"/>
            <a:ext cx="1309111" cy="25058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02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826394" y="986970"/>
            <a:ext cx="7174173" cy="5348515"/>
          </a:xfrm>
          <a:prstGeom prst="rect">
            <a:avLst/>
          </a:prstGeom>
        </p:spPr>
      </p:pic>
      <p:sp>
        <p:nvSpPr>
          <p:cNvPr id="3" name="矩形 2"/>
          <p:cNvSpPr/>
          <p:nvPr/>
        </p:nvSpPr>
        <p:spPr>
          <a:xfrm>
            <a:off x="210089" y="159451"/>
            <a:ext cx="5573257" cy="707886"/>
          </a:xfrm>
          <a:prstGeom prst="rect">
            <a:avLst/>
          </a:prstGeom>
        </p:spPr>
        <p:txBody>
          <a:bodyPr wrap="none">
            <a:spAutoFit/>
          </a:bodyPr>
          <a:lstStyle/>
          <a:p>
            <a:r>
              <a:rPr lang="en-US" altLang="zh-TW" sz="4000" b="1" dirty="0"/>
              <a:t>Tokenization (</a:t>
            </a:r>
            <a:r>
              <a:rPr lang="zh-TW" altLang="en-US" sz="4000" b="1" dirty="0"/>
              <a:t>斷詞</a:t>
            </a:r>
            <a:r>
              <a:rPr lang="en-US" altLang="zh-TW" sz="4000" b="1" dirty="0"/>
              <a:t>/</a:t>
            </a:r>
            <a:r>
              <a:rPr lang="zh-TW" altLang="en-US" sz="4000" b="1" dirty="0"/>
              <a:t>分詞</a:t>
            </a:r>
            <a:r>
              <a:rPr lang="en-US" altLang="zh-TW" sz="4000" b="1" dirty="0"/>
              <a:t>)</a:t>
            </a:r>
            <a:endParaRPr lang="zh-TW" altLang="en-US" sz="4000" dirty="0"/>
          </a:p>
        </p:txBody>
      </p:sp>
    </p:spTree>
    <p:extLst>
      <p:ext uri="{BB962C8B-B14F-4D97-AF65-F5344CB8AC3E}">
        <p14:creationId xmlns:p14="http://schemas.microsoft.com/office/powerpoint/2010/main" val="40828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0089" y="159451"/>
            <a:ext cx="5573257" cy="707886"/>
          </a:xfrm>
          <a:prstGeom prst="rect">
            <a:avLst/>
          </a:prstGeom>
        </p:spPr>
        <p:txBody>
          <a:bodyPr wrap="none">
            <a:spAutoFit/>
          </a:bodyPr>
          <a:lstStyle/>
          <a:p>
            <a:r>
              <a:rPr lang="en-US" altLang="zh-TW" sz="4000" b="1" dirty="0"/>
              <a:t>Tokenization (</a:t>
            </a:r>
            <a:r>
              <a:rPr lang="zh-TW" altLang="en-US" sz="4000" b="1" dirty="0"/>
              <a:t>斷詞</a:t>
            </a:r>
            <a:r>
              <a:rPr lang="en-US" altLang="zh-TW" sz="4000" b="1" dirty="0"/>
              <a:t>/</a:t>
            </a:r>
            <a:r>
              <a:rPr lang="zh-TW" altLang="en-US" sz="4000" b="1" dirty="0"/>
              <a:t>分詞</a:t>
            </a:r>
            <a:r>
              <a:rPr lang="en-US" altLang="zh-TW" sz="4000" b="1" dirty="0"/>
              <a:t>)</a:t>
            </a:r>
            <a:endParaRPr lang="zh-TW" altLang="en-US" sz="4000" dirty="0"/>
          </a:p>
        </p:txBody>
      </p:sp>
      <p:pic>
        <p:nvPicPr>
          <p:cNvPr id="3" name="圖片 2"/>
          <p:cNvPicPr>
            <a:picLocks noChangeAspect="1"/>
          </p:cNvPicPr>
          <p:nvPr/>
        </p:nvPicPr>
        <p:blipFill>
          <a:blip r:embed="rId2"/>
          <a:stretch>
            <a:fillRect/>
          </a:stretch>
        </p:blipFill>
        <p:spPr>
          <a:xfrm>
            <a:off x="320431" y="1099673"/>
            <a:ext cx="8003512" cy="5222494"/>
          </a:xfrm>
          <a:prstGeom prst="rect">
            <a:avLst/>
          </a:prstGeom>
        </p:spPr>
      </p:pic>
      <p:sp>
        <p:nvSpPr>
          <p:cNvPr id="4" name="矩形 3"/>
          <p:cNvSpPr/>
          <p:nvPr/>
        </p:nvSpPr>
        <p:spPr>
          <a:xfrm>
            <a:off x="391886" y="5167958"/>
            <a:ext cx="6350000" cy="1081315"/>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0016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563764" y="2240816"/>
            <a:ext cx="2383237" cy="4261992"/>
          </a:xfrm>
          <a:prstGeom prst="rect">
            <a:avLst/>
          </a:prstGeom>
        </p:spPr>
      </p:pic>
      <p:sp>
        <p:nvSpPr>
          <p:cNvPr id="3" name="矩形 2"/>
          <p:cNvSpPr/>
          <p:nvPr/>
        </p:nvSpPr>
        <p:spPr>
          <a:xfrm>
            <a:off x="466128" y="283420"/>
            <a:ext cx="4196405" cy="523220"/>
          </a:xfrm>
          <a:prstGeom prst="rect">
            <a:avLst/>
          </a:prstGeom>
        </p:spPr>
        <p:txBody>
          <a:bodyPr wrap="none">
            <a:spAutoFit/>
          </a:bodyPr>
          <a:lstStyle/>
          <a:p>
            <a:r>
              <a:rPr lang="en-US" altLang="zh-TW" sz="2800" b="1" dirty="0">
                <a:latin typeface="微軟正黑體" panose="020B0604030504040204" pitchFamily="34" charset="-120"/>
                <a:ea typeface="微軟正黑體" panose="020B0604030504040204" pitchFamily="34" charset="-120"/>
              </a:rPr>
              <a:t>Byte-level Tokenization</a:t>
            </a:r>
            <a:endParaRPr lang="zh-TW" altLang="en-US" sz="2800" b="1" dirty="0">
              <a:latin typeface="微軟正黑體" panose="020B0604030504040204" pitchFamily="34" charset="-120"/>
              <a:ea typeface="微軟正黑體" panose="020B0604030504040204" pitchFamily="34" charset="-120"/>
            </a:endParaRPr>
          </a:p>
        </p:txBody>
      </p:sp>
      <p:sp>
        <p:nvSpPr>
          <p:cNvPr id="4" name="矩形 3"/>
          <p:cNvSpPr/>
          <p:nvPr/>
        </p:nvSpPr>
        <p:spPr>
          <a:xfrm>
            <a:off x="2768934" y="4211436"/>
            <a:ext cx="2175660" cy="523220"/>
          </a:xfrm>
          <a:prstGeom prst="rect">
            <a:avLst/>
          </a:prstGeom>
          <a:solidFill>
            <a:schemeClr val="accent5">
              <a:lumMod val="20000"/>
              <a:lumOff val="80000"/>
            </a:schemeClr>
          </a:solidFill>
        </p:spPr>
        <p:txBody>
          <a:bodyPr wrap="none">
            <a:spAutoFit/>
          </a:bodyPr>
          <a:lstStyle/>
          <a:p>
            <a:r>
              <a:rPr lang="en-US" altLang="zh-TW" sz="2800" dirty="0">
                <a:latin typeface="微軟正黑體" panose="020B0604030504040204" pitchFamily="34" charset="-120"/>
                <a:ea typeface="微軟正黑體" panose="020B0604030504040204" pitchFamily="34" charset="-120"/>
              </a:rPr>
              <a:t>"I love NLP."</a:t>
            </a:r>
            <a:endParaRPr lang="zh-TW" altLang="en-US" sz="2800" dirty="0">
              <a:latin typeface="微軟正黑體" panose="020B0604030504040204" pitchFamily="34" charset="-120"/>
              <a:ea typeface="微軟正黑體" panose="020B0604030504040204" pitchFamily="34" charset="-120"/>
            </a:endParaRPr>
          </a:p>
        </p:txBody>
      </p:sp>
      <p:sp>
        <p:nvSpPr>
          <p:cNvPr id="5" name="矩形 4"/>
          <p:cNvSpPr/>
          <p:nvPr/>
        </p:nvSpPr>
        <p:spPr>
          <a:xfrm>
            <a:off x="624311" y="890713"/>
            <a:ext cx="8322690" cy="461665"/>
          </a:xfrm>
          <a:prstGeom prst="rect">
            <a:avLst/>
          </a:prstGeom>
          <a:solidFill>
            <a:schemeClr val="accent4">
              <a:lumMod val="20000"/>
              <a:lumOff val="80000"/>
            </a:schemeClr>
          </a:solidFill>
        </p:spPr>
        <p:txBody>
          <a:bodyPr wrap="square">
            <a:spAutoFit/>
          </a:bodyPr>
          <a:lstStyle/>
          <a:p>
            <a:r>
              <a:rPr lang="en-US" altLang="zh-TW" sz="2400" b="1" dirty="0">
                <a:effectLst>
                  <a:outerShdw blurRad="38100" dist="38100" dir="2700000" algn="tl">
                    <a:srgbClr val="000000">
                      <a:alpha val="43137"/>
                    </a:srgbClr>
                  </a:outerShdw>
                </a:effectLst>
              </a:rPr>
              <a:t>“I love NLP.” </a:t>
            </a:r>
            <a:r>
              <a:rPr lang="zh-TW" altLang="en-US" sz="2400" b="1" dirty="0">
                <a:effectLst>
                  <a:outerShdw blurRad="38100" dist="38100" dir="2700000" algn="tl">
                    <a:srgbClr val="000000">
                      <a:alpha val="43137"/>
                    </a:srgbClr>
                  </a:outerShdw>
                </a:effectLst>
              </a:rPr>
              <a:t>  </a:t>
            </a:r>
            <a:r>
              <a:rPr lang="en-US" altLang="zh-TW" sz="2400" b="1" dirty="0">
                <a:effectLst>
                  <a:outerShdw blurRad="38100" dist="38100" dir="2700000" algn="tl">
                    <a:srgbClr val="000000">
                      <a:alpha val="43137"/>
                    </a:srgbClr>
                  </a:outerShdw>
                </a:effectLst>
              </a:rPr>
              <a:t>→ [73, 32, 108, 111, 118, 101, 32, 78, 76, 80, 46]</a:t>
            </a:r>
            <a:endParaRPr lang="zh-TW" altLang="en-US" sz="2400" b="1" dirty="0">
              <a:effectLst>
                <a:outerShdw blurRad="38100" dist="38100" dir="2700000" algn="tl">
                  <a:srgbClr val="000000">
                    <a:alpha val="43137"/>
                  </a:srgbClr>
                </a:outerShdw>
              </a:effectLst>
            </a:endParaRPr>
          </a:p>
        </p:txBody>
      </p:sp>
      <p:cxnSp>
        <p:nvCxnSpPr>
          <p:cNvPr id="7" name="直線單箭頭接點 6"/>
          <p:cNvCxnSpPr>
            <a:stCxn id="4" idx="3"/>
          </p:cNvCxnSpPr>
          <p:nvPr/>
        </p:nvCxnSpPr>
        <p:spPr>
          <a:xfrm flipV="1">
            <a:off x="4944594" y="4455873"/>
            <a:ext cx="1415970" cy="17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50520" y="1818474"/>
            <a:ext cx="6213244" cy="2031325"/>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把文字直接轉換成 </a:t>
            </a:r>
            <a:r>
              <a:rPr lang="en-US" altLang="zh-TW" b="1" dirty="0">
                <a:solidFill>
                  <a:srgbClr val="FF0000"/>
                </a:solidFill>
                <a:latin typeface="微軟正黑體" panose="020B0604030504040204" pitchFamily="34" charset="-120"/>
                <a:ea typeface="微軟正黑體" panose="020B0604030504040204" pitchFamily="34" charset="-120"/>
              </a:rPr>
              <a:t>UTF-8 </a:t>
            </a:r>
            <a:r>
              <a:rPr lang="zh-TW" altLang="en-US" b="1" dirty="0">
                <a:solidFill>
                  <a:srgbClr val="FF0000"/>
                </a:solidFill>
                <a:latin typeface="微軟正黑體" panose="020B0604030504040204" pitchFamily="34" charset="-120"/>
                <a:ea typeface="微軟正黑體" panose="020B0604030504040204" pitchFamily="34" charset="-120"/>
              </a:rPr>
              <a:t>編碼</a:t>
            </a:r>
            <a:r>
              <a:rPr lang="zh-TW" altLang="en-US" b="1" dirty="0">
                <a:latin typeface="微軟正黑體" panose="020B0604030504040204" pitchFamily="34" charset="-120"/>
                <a:ea typeface="微軟正黑體" panose="020B0604030504040204" pitchFamily="34" charset="-120"/>
              </a:rPr>
              <a:t>的 </a:t>
            </a:r>
            <a:r>
              <a:rPr lang="en-US" altLang="zh-TW" b="1" dirty="0">
                <a:latin typeface="微軟正黑體" panose="020B0604030504040204" pitchFamily="34" charset="-120"/>
                <a:ea typeface="微軟正黑體" panose="020B0604030504040204" pitchFamily="34" charset="-120"/>
              </a:rPr>
              <a:t>byte</a:t>
            </a:r>
            <a:r>
              <a:rPr lang="zh-TW" altLang="en-US" b="1" dirty="0">
                <a:latin typeface="微軟正黑體" panose="020B0604030504040204" pitchFamily="34" charset="-120"/>
                <a:ea typeface="微軟正黑體" panose="020B0604030504040204" pitchFamily="34" charset="-120"/>
              </a:rPr>
              <a:t>，再進一步進行 </a:t>
            </a:r>
            <a:r>
              <a:rPr lang="en-US" altLang="zh-TW" b="1" dirty="0">
                <a:latin typeface="微軟正黑體" panose="020B0604030504040204" pitchFamily="34" charset="-120"/>
                <a:ea typeface="微軟正黑體" panose="020B0604030504040204" pitchFamily="34" charset="-120"/>
              </a:rPr>
              <a:t>BPE (Byte Pair Encoding) </a:t>
            </a:r>
            <a:r>
              <a:rPr lang="zh-TW" altLang="en-US" b="1" dirty="0">
                <a:latin typeface="微軟正黑體" panose="020B0604030504040204" pitchFamily="34" charset="-120"/>
                <a:ea typeface="微軟正黑體" panose="020B0604030504040204" pitchFamily="34" charset="-120"/>
              </a:rPr>
              <a:t>或其他壓縮。</a:t>
            </a:r>
            <a:endParaRPr lang="en-US" altLang="zh-TW" b="1"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每個字元（包含空格和標點符號）都會被轉換為一個 </a:t>
            </a:r>
            <a:r>
              <a:rPr lang="en-US" altLang="zh-TW" b="1" dirty="0">
                <a:latin typeface="微軟正黑體" panose="020B0604030504040204" pitchFamily="34" charset="-120"/>
                <a:ea typeface="微軟正黑體" panose="020B0604030504040204" pitchFamily="34" charset="-120"/>
              </a:rPr>
              <a:t>byte</a:t>
            </a:r>
            <a:r>
              <a:rPr lang="zh-TW" altLang="en-US" b="1" dirty="0">
                <a:latin typeface="微軟正黑體" panose="020B0604030504040204" pitchFamily="34" charset="-120"/>
                <a:ea typeface="微軟正黑體" panose="020B0604030504040204" pitchFamily="34" charset="-120"/>
              </a:rPr>
              <a:t>。</a:t>
            </a:r>
          </a:p>
          <a:p>
            <a:r>
              <a:rPr lang="zh-TW" altLang="en-US" dirty="0">
                <a:latin typeface="微軟正黑體" panose="020B0604030504040204" pitchFamily="34" charset="-120"/>
                <a:ea typeface="微軟正黑體" panose="020B0604030504040204" pitchFamily="34" charset="-120"/>
              </a:rPr>
              <a:t>✅這些數字就是每個字元對應的 </a:t>
            </a:r>
            <a:r>
              <a:rPr lang="en-US" altLang="zh-TW" dirty="0">
                <a:latin typeface="微軟正黑體" panose="020B0604030504040204" pitchFamily="34" charset="-120"/>
                <a:ea typeface="微軟正黑體" panose="020B0604030504040204" pitchFamily="34" charset="-120"/>
              </a:rPr>
              <a:t>byte </a:t>
            </a:r>
            <a:r>
              <a:rPr lang="zh-TW" altLang="en-US" dirty="0">
                <a:latin typeface="微軟正黑體" panose="020B0604030504040204" pitchFamily="34" charset="-120"/>
                <a:ea typeface="微軟正黑體" panose="020B0604030504040204" pitchFamily="34" charset="-120"/>
              </a:rPr>
              <a:t>值，接著模型會基於這些 </a:t>
            </a:r>
            <a:r>
              <a:rPr lang="en-US" altLang="zh-TW" dirty="0">
                <a:latin typeface="微軟正黑體" panose="020B0604030504040204" pitchFamily="34" charset="-120"/>
                <a:ea typeface="微軟正黑體" panose="020B0604030504040204" pitchFamily="34" charset="-120"/>
              </a:rPr>
              <a:t>byte </a:t>
            </a:r>
            <a:r>
              <a:rPr lang="zh-TW" altLang="en-US" dirty="0">
                <a:latin typeface="微軟正黑體" panose="020B0604030504040204" pitchFamily="34" charset="-120"/>
                <a:ea typeface="微軟正黑體" panose="020B0604030504040204" pitchFamily="34" charset="-120"/>
              </a:rPr>
              <a:t>值進一步做 </a:t>
            </a:r>
            <a:r>
              <a:rPr lang="en-US" altLang="zh-TW" dirty="0">
                <a:latin typeface="微軟正黑體" panose="020B0604030504040204" pitchFamily="34" charset="-120"/>
                <a:ea typeface="微軟正黑體" panose="020B0604030504040204" pitchFamily="34" charset="-120"/>
              </a:rPr>
              <a:t>BPE </a:t>
            </a:r>
            <a:r>
              <a:rPr lang="zh-TW" altLang="en-US" dirty="0">
                <a:latin typeface="微軟正黑體" panose="020B0604030504040204" pitchFamily="34" charset="-120"/>
                <a:ea typeface="微軟正黑體" panose="020B0604030504040204" pitchFamily="34" charset="-120"/>
              </a:rPr>
              <a:t>合併，形成最終的 </a:t>
            </a:r>
            <a:r>
              <a:rPr lang="en-US" altLang="zh-TW" dirty="0" err="1">
                <a:latin typeface="微軟正黑體" panose="020B0604030504040204" pitchFamily="34" charset="-120"/>
                <a:ea typeface="微軟正黑體" panose="020B0604030504040204" pitchFamily="34" charset="-120"/>
              </a:rPr>
              <a:t>subword</a:t>
            </a:r>
            <a:r>
              <a:rPr lang="en-US" altLang="zh-TW" dirty="0">
                <a:latin typeface="微軟正黑體" panose="020B0604030504040204" pitchFamily="34" charset="-120"/>
                <a:ea typeface="微軟正黑體" panose="020B0604030504040204" pitchFamily="34" charset="-120"/>
              </a:rPr>
              <a:t> tokens</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sp>
        <p:nvSpPr>
          <p:cNvPr id="10" name="矩形 9"/>
          <p:cNvSpPr/>
          <p:nvPr/>
        </p:nvSpPr>
        <p:spPr>
          <a:xfrm>
            <a:off x="350520" y="5406002"/>
            <a:ext cx="6213244" cy="1200329"/>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Byte-level Tokenization </a:t>
            </a:r>
            <a:r>
              <a:rPr lang="zh-TW" altLang="en-US" dirty="0">
                <a:latin typeface="微軟正黑體" panose="020B0604030504040204" pitchFamily="34" charset="-120"/>
                <a:ea typeface="微軟正黑體" panose="020B0604030504040204" pitchFamily="34" charset="-120"/>
              </a:rPr>
              <a:t>可以處理所有字元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包括 </a:t>
            </a:r>
            <a:r>
              <a:rPr lang="en-US" altLang="zh-TW" dirty="0">
                <a:latin typeface="微軟正黑體" panose="020B0604030504040204" pitchFamily="34" charset="-120"/>
                <a:ea typeface="微軟正黑體" panose="020B0604030504040204" pitchFamily="34" charset="-120"/>
              </a:rPr>
              <a:t>emoji</a:t>
            </a:r>
            <a:r>
              <a:rPr lang="zh-TW" altLang="en-US" dirty="0">
                <a:latin typeface="微軟正黑體" panose="020B0604030504040204" pitchFamily="34" charset="-120"/>
                <a:ea typeface="微軟正黑體" panose="020B0604030504040204" pitchFamily="34" charset="-120"/>
              </a:rPr>
              <a:t>、特殊符號、多語言文字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✅相較於 </a:t>
            </a:r>
            <a:r>
              <a:rPr lang="en-US" altLang="zh-TW" dirty="0">
                <a:latin typeface="微軟正黑體" panose="020B0604030504040204" pitchFamily="34" charset="-120"/>
                <a:ea typeface="微軟正黑體" panose="020B0604030504040204" pitchFamily="34" charset="-120"/>
              </a:rPr>
              <a:t>Word-level / </a:t>
            </a:r>
            <a:r>
              <a:rPr lang="en-US" altLang="zh-TW" dirty="0" err="1">
                <a:latin typeface="微軟正黑體" panose="020B0604030504040204" pitchFamily="34" charset="-120"/>
                <a:ea typeface="微軟正黑體" panose="020B0604030504040204" pitchFamily="34" charset="-120"/>
              </a:rPr>
              <a:t>Subword</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Byte-level </a:t>
            </a:r>
            <a:r>
              <a:rPr lang="zh-TW" altLang="en-US" dirty="0">
                <a:latin typeface="微軟正黑體" panose="020B0604030504040204" pitchFamily="34" charset="-120"/>
                <a:ea typeface="微軟正黑體" panose="020B0604030504040204" pitchFamily="34" charset="-120"/>
              </a:rPr>
              <a:t>更通用，但序列通常會更長。</a:t>
            </a:r>
          </a:p>
        </p:txBody>
      </p:sp>
    </p:spTree>
    <p:extLst>
      <p:ext uri="{BB962C8B-B14F-4D97-AF65-F5344CB8AC3E}">
        <p14:creationId xmlns:p14="http://schemas.microsoft.com/office/powerpoint/2010/main" val="387020011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佈景主題">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1837</Words>
  <Application>Microsoft Office PowerPoint</Application>
  <PresentationFormat>如螢幕大小 (4:3)</PresentationFormat>
  <Paragraphs>205</Paragraphs>
  <Slides>19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vt:i4>
      </vt:variant>
    </vt:vector>
  </HeadingPairs>
  <TitlesOfParts>
    <vt:vector size="26" baseType="lpstr">
      <vt:lpstr>標楷體</vt:lpstr>
      <vt:lpstr>微軟正黑體</vt:lpstr>
      <vt:lpstr>Aptos</vt:lpstr>
      <vt:lpstr>Aptos Display</vt:lpstr>
      <vt:lpstr>Arial</vt:lpstr>
      <vt:lpstr>Wingdings</vt:lpstr>
      <vt:lpstr>Office 佈景主題</vt:lpstr>
      <vt:lpstr>PowerPoint 簡報</vt:lpstr>
      <vt:lpstr>PowerPoint 簡報</vt:lpstr>
      <vt:lpstr>自然語言處理(NLP) Natural Language Processing</vt:lpstr>
      <vt:lpstr>自然語言處理(NLP) Natural Language Processing</vt:lpstr>
      <vt:lpstr>自然語言處理(NLP) Natural Language Processing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循環神經網路(Recurrent Neural Network, RNN)</vt:lpstr>
      <vt:lpstr>PowerPoint 簡報</vt:lpstr>
      <vt:lpstr>PowerPoint 簡報</vt:lpstr>
      <vt:lpstr>大語言模型(Large Language Model)</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KSUEDU</dc:creator>
  <cp:lastModifiedBy>KSUEDU</cp:lastModifiedBy>
  <cp:revision>2</cp:revision>
  <dcterms:created xsi:type="dcterms:W3CDTF">2025-10-16T05:59:32Z</dcterms:created>
  <dcterms:modified xsi:type="dcterms:W3CDTF">2025-10-16T06:26:53Z</dcterms:modified>
</cp:coreProperties>
</file>