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6" r:id="rId4"/>
    <p:sldId id="267" r:id="rId5"/>
    <p:sldId id="259" r:id="rId6"/>
    <p:sldId id="261" r:id="rId7"/>
    <p:sldId id="260" r:id="rId8"/>
    <p:sldId id="262" r:id="rId9"/>
    <p:sldId id="263" r:id="rId10"/>
    <p:sldId id="258" r:id="rId11"/>
    <p:sldId id="257" r:id="rId12"/>
    <p:sldId id="264" r:id="rId13"/>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68" d="100"/>
          <a:sy n="68" d="100"/>
        </p:scale>
        <p:origin x="1257" y="69"/>
      </p:cViewPr>
      <p:guideLst/>
    </p:cSldViewPr>
  </p:slideViewPr>
  <p:notesTextViewPr>
    <p:cViewPr>
      <p:scale>
        <a:sx n="1" d="1"/>
        <a:sy n="1" d="1"/>
      </p:scale>
      <p:origin x="0" y="0"/>
    </p:cViewPr>
  </p:notesTextViewPr>
  <p:sorterViewPr>
    <p:cViewPr>
      <p:scale>
        <a:sx n="100" d="100"/>
        <a:sy n="100" d="100"/>
      </p:scale>
      <p:origin x="0" y="-12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11784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371446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78384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304708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64675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2163334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362322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1642777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84671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829302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1C5C1152-E2C9-4C1E-B1C2-FA17E8D0943A}" type="datetimeFigureOut">
              <a:rPr lang="zh-TW" altLang="en-US" smtClean="0"/>
              <a:t>2025/10/8</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2312311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C1152-E2C9-4C1E-B1C2-FA17E8D0943A}" type="datetimeFigureOut">
              <a:rPr lang="zh-TW" altLang="en-US" smtClean="0"/>
              <a:t>2025/10/8</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4EB98F-7770-4EB8-B939-6EDDF4EAF852}" type="slidenum">
              <a:rPr lang="zh-TW" altLang="en-US" smtClean="0"/>
              <a:t>‹#›</a:t>
            </a:fld>
            <a:endParaRPr lang="zh-TW" altLang="en-US"/>
          </a:p>
        </p:txBody>
      </p:sp>
    </p:spTree>
    <p:extLst>
      <p:ext uri="{BB962C8B-B14F-4D97-AF65-F5344CB8AC3E}">
        <p14:creationId xmlns:p14="http://schemas.microsoft.com/office/powerpoint/2010/main" val="9270674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ocf.oen.tw/project/page/2slL2ECk2fdKNdNdUcVbetlvk7k?utm_source=chatgpt.com" TargetMode="External"/><Relationship Id="rId3" Type="http://schemas.openxmlformats.org/officeDocument/2006/relationships/hyperlink" Target="https://www.qualcomm.com/developer/blog/2025/05/taide-model-on-qualcomm-ai-hub?utm_source=chatgpt.com" TargetMode="External"/><Relationship Id="rId7" Type="http://schemas.openxmlformats.org/officeDocument/2006/relationships/hyperlink" Target="https://www.cio.com.tw/traditional-llm-rookie-project-tame-big-language-model-open-source-carney-industry/?utm_source=chatgpt.com" TargetMode="External"/><Relationship Id="rId2" Type="http://schemas.openxmlformats.org/officeDocument/2006/relationships/hyperlink" Target="https://english.ey.gov.tw/News3/9E5540D592A5FECD/fd1a37a3-01dc-46b4-b636-7712acddc1aa?utm_source=chatgpt.com" TargetMode="External"/><Relationship Id="rId1" Type="http://schemas.openxmlformats.org/officeDocument/2006/relationships/slideLayout" Target="../slideLayouts/slideLayout6.xml"/><Relationship Id="rId6" Type="http://schemas.openxmlformats.org/officeDocument/2006/relationships/hyperlink" Target="https://huggingface.co/yentinglin/Taiwan-LLM-7B-v2.0-chat?utm_source=chatgpt.com" TargetMode="External"/><Relationship Id="rId5" Type="http://schemas.openxmlformats.org/officeDocument/2006/relationships/hyperlink" Target="https://tws.twcc.ai/ffm/?utm_source=chatgpt.com" TargetMode="External"/><Relationship Id="rId4" Type="http://schemas.openxmlformats.org/officeDocument/2006/relationships/hyperlink" Target="https://www.honhai.com/zh-tw/press-center/press-releases/latest-news/1548?utm_source=chatgp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LLM</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87951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9075" y="168813"/>
            <a:ext cx="7886700" cy="776289"/>
          </a:xfrm>
        </p:spPr>
        <p:txBody>
          <a:bodyPr/>
          <a:lstStyle/>
          <a:p>
            <a:r>
              <a:rPr lang="en-US" altLang="zh-TW" b="1" dirty="0" smtClean="0">
                <a:latin typeface="微軟正黑體" panose="020B0604030504040204" pitchFamily="34" charset="-120"/>
                <a:ea typeface="微軟正黑體" panose="020B0604030504040204" pitchFamily="34" charset="-120"/>
              </a:rPr>
              <a:t>LLM</a:t>
            </a:r>
            <a:r>
              <a:rPr lang="zh-TW" altLang="en-US" b="1" dirty="0" smtClean="0">
                <a:latin typeface="微軟正黑體" panose="020B0604030504040204" pitchFamily="34" charset="-120"/>
                <a:ea typeface="微軟正黑體" panose="020B0604030504040204" pitchFamily="34" charset="-120"/>
              </a:rPr>
              <a:t>部署</a:t>
            </a:r>
            <a:r>
              <a:rPr lang="en-US" altLang="zh-TW" b="1" dirty="0" smtClean="0">
                <a:latin typeface="微軟正黑體" panose="020B0604030504040204" pitchFamily="34" charset="-120"/>
                <a:ea typeface="微軟正黑體" panose="020B0604030504040204" pitchFamily="34" charset="-120"/>
              </a:rPr>
              <a:t>(Deployment)</a:t>
            </a:r>
            <a:endParaRPr lang="zh-TW" altLang="en-US" b="1" dirty="0">
              <a:latin typeface="微軟正黑體" panose="020B0604030504040204" pitchFamily="34" charset="-120"/>
              <a:ea typeface="微軟正黑體" panose="020B0604030504040204" pitchFamily="34" charset="-120"/>
            </a:endParaRPr>
          </a:p>
        </p:txBody>
      </p:sp>
      <p:sp>
        <p:nvSpPr>
          <p:cNvPr id="4" name="矩形 3"/>
          <p:cNvSpPr/>
          <p:nvPr/>
        </p:nvSpPr>
        <p:spPr>
          <a:xfrm>
            <a:off x="400929" y="1401584"/>
            <a:ext cx="8321040" cy="923330"/>
          </a:xfrm>
          <a:prstGeom prst="rect">
            <a:avLst/>
          </a:prstGeom>
        </p:spPr>
        <p:txBody>
          <a:bodyPr wrap="square">
            <a:spAutoFit/>
          </a:bodyPr>
          <a:lstStyle/>
          <a:p>
            <a:pPr marL="285750" indent="-285750">
              <a:buFont typeface="Wingdings" panose="05000000000000000000" pitchFamily="2" charset="2"/>
              <a:buChar char="ü"/>
            </a:pPr>
            <a:r>
              <a:rPr lang="zh-TW" altLang="en-US" b="1" dirty="0" smtClean="0"/>
              <a:t>選擇正確的部署方式，是平衡成本、速度、資料隱私和控制權的關鍵決策。</a:t>
            </a:r>
            <a:endParaRPr lang="en-US" altLang="zh-TW" b="1" dirty="0" smtClean="0"/>
          </a:p>
          <a:p>
            <a:pPr marL="285750" indent="-285750">
              <a:buFont typeface="Wingdings" panose="05000000000000000000" pitchFamily="2" charset="2"/>
              <a:buChar char="ü"/>
            </a:pPr>
            <a:r>
              <a:rPr lang="zh-TW" altLang="en-US" b="1" dirty="0" smtClean="0"/>
              <a:t>無論是開發客服機器人、文件摘要服務還是 </a:t>
            </a:r>
            <a:r>
              <a:rPr lang="en-US" altLang="zh-TW" b="1" dirty="0" smtClean="0"/>
              <a:t>RAG </a:t>
            </a:r>
            <a:r>
              <a:rPr lang="zh-TW" altLang="en-US" b="1" dirty="0" smtClean="0"/>
              <a:t>系統，都需要選擇合適的模型運行環境。</a:t>
            </a:r>
            <a:endParaRPr lang="zh-TW" altLang="en-US" b="1" dirty="0"/>
          </a:p>
        </p:txBody>
      </p:sp>
      <p:sp>
        <p:nvSpPr>
          <p:cNvPr id="5" name="矩形 4"/>
          <p:cNvSpPr/>
          <p:nvPr/>
        </p:nvSpPr>
        <p:spPr>
          <a:xfrm>
            <a:off x="537571" y="831365"/>
            <a:ext cx="3914854" cy="369332"/>
          </a:xfrm>
          <a:prstGeom prst="rect">
            <a:avLst/>
          </a:prstGeom>
        </p:spPr>
        <p:txBody>
          <a:bodyPr wrap="none">
            <a:spAutoFit/>
          </a:bodyPr>
          <a:lstStyle/>
          <a:p>
            <a:r>
              <a:rPr lang="zh-TW" altLang="en-US" b="1" dirty="0" smtClean="0">
                <a:effectLst>
                  <a:outerShdw blurRad="38100" dist="38100" dir="2700000" algn="tl">
                    <a:srgbClr val="000000">
                      <a:alpha val="43137"/>
                    </a:srgbClr>
                  </a:outerShdw>
                </a:effectLst>
              </a:rPr>
              <a:t>將訓練好的 </a:t>
            </a:r>
            <a:r>
              <a:rPr lang="en-US" altLang="zh-TW" b="1" dirty="0" smtClean="0">
                <a:effectLst>
                  <a:outerShdw blurRad="38100" dist="38100" dir="2700000" algn="tl">
                    <a:srgbClr val="000000">
                      <a:alpha val="43137"/>
                    </a:srgbClr>
                  </a:outerShdw>
                </a:effectLst>
              </a:rPr>
              <a:t>LLM </a:t>
            </a:r>
            <a:r>
              <a:rPr lang="zh-TW" altLang="en-US" b="1" dirty="0" smtClean="0">
                <a:effectLst>
                  <a:outerShdw blurRad="38100" dist="38100" dir="2700000" algn="tl">
                    <a:srgbClr val="000000">
                      <a:alpha val="43137"/>
                    </a:srgbClr>
                  </a:outerShdw>
                </a:effectLst>
              </a:rPr>
              <a:t>投入實際使用的過程</a:t>
            </a:r>
            <a:endParaRPr lang="zh-TW" altLang="en-US" b="1" dirty="0">
              <a:effectLst>
                <a:outerShdw blurRad="38100" dist="38100" dir="2700000" algn="tl">
                  <a:srgbClr val="000000">
                    <a:alpha val="43137"/>
                  </a:srgbClr>
                </a:outerShdw>
              </a:effectLst>
            </a:endParaRPr>
          </a:p>
        </p:txBody>
      </p:sp>
      <p:sp>
        <p:nvSpPr>
          <p:cNvPr id="6" name="矩形 5"/>
          <p:cNvSpPr/>
          <p:nvPr/>
        </p:nvSpPr>
        <p:spPr>
          <a:xfrm>
            <a:off x="618979" y="6264032"/>
            <a:ext cx="4832252" cy="369332"/>
          </a:xfrm>
          <a:prstGeom prst="rect">
            <a:avLst/>
          </a:prstGeom>
        </p:spPr>
        <p:txBody>
          <a:bodyPr wrap="square">
            <a:spAutoFit/>
          </a:bodyPr>
          <a:lstStyle/>
          <a:p>
            <a:r>
              <a:rPr lang="en-US" altLang="zh-TW" dirty="0" smtClean="0"/>
              <a:t>https://ithelp.ithome.com.tw/articles/10392942</a:t>
            </a:r>
            <a:endParaRPr lang="zh-TW" altLang="en-US" dirty="0"/>
          </a:p>
        </p:txBody>
      </p:sp>
      <p:sp>
        <p:nvSpPr>
          <p:cNvPr id="7" name="矩形 6"/>
          <p:cNvSpPr/>
          <p:nvPr/>
        </p:nvSpPr>
        <p:spPr>
          <a:xfrm>
            <a:off x="618979" y="2525801"/>
            <a:ext cx="8222566" cy="2062103"/>
          </a:xfrm>
          <a:prstGeom prst="rect">
            <a:avLst/>
          </a:prstGeom>
          <a:ln w="28575">
            <a:solidFill>
              <a:schemeClr val="tx1"/>
            </a:solidFill>
          </a:ln>
        </p:spPr>
        <p:txBody>
          <a:bodyPr wrap="square">
            <a:spAutoFit/>
          </a:bodyPr>
          <a:lstStyle/>
          <a:p>
            <a:r>
              <a:rPr lang="zh-TW" altLang="en-US" sz="2800" b="1" i="0" dirty="0" smtClean="0">
                <a:solidFill>
                  <a:srgbClr val="303233"/>
                </a:solidFill>
                <a:effectLst/>
                <a:latin typeface="Lato"/>
              </a:rPr>
              <a:t>決定部署策略的考量：</a:t>
            </a:r>
          </a:p>
          <a:p>
            <a:pPr>
              <a:buFont typeface="+mj-lt"/>
              <a:buAutoNum type="arabicPeriod"/>
            </a:pPr>
            <a:r>
              <a:rPr lang="zh-TW" altLang="en-US" sz="2000" b="1" i="0" dirty="0" smtClean="0">
                <a:solidFill>
                  <a:srgbClr val="303233"/>
                </a:solidFill>
                <a:effectLst/>
                <a:latin typeface="微軟正黑體" panose="020B0604030504040204" pitchFamily="34" charset="-120"/>
                <a:ea typeface="微軟正黑體" panose="020B0604030504040204" pitchFamily="34" charset="-120"/>
              </a:rPr>
              <a:t>資料隱私與安全性</a:t>
            </a:r>
            <a:r>
              <a:rPr lang="zh-TW" altLang="en-US" sz="2000" b="0" i="0" dirty="0" smtClean="0">
                <a:solidFill>
                  <a:srgbClr val="303233"/>
                </a:solidFill>
                <a:effectLst/>
                <a:latin typeface="微軟正黑體" panose="020B0604030504040204" pitchFamily="34" charset="-120"/>
                <a:ea typeface="微軟正黑體" panose="020B0604030504040204" pitchFamily="34" charset="-120"/>
              </a:rPr>
              <a:t>：敏感資料是否可以上傳到外部伺服器？</a:t>
            </a:r>
          </a:p>
          <a:p>
            <a:pPr>
              <a:buFont typeface="+mj-lt"/>
              <a:buAutoNum type="arabicPeriod"/>
            </a:pPr>
            <a:r>
              <a:rPr lang="zh-TW" altLang="en-US" sz="2000" b="1" i="0" dirty="0" smtClean="0">
                <a:solidFill>
                  <a:srgbClr val="303233"/>
                </a:solidFill>
                <a:effectLst/>
                <a:latin typeface="微軟正黑體" panose="020B0604030504040204" pitchFamily="34" charset="-120"/>
                <a:ea typeface="微軟正黑體" panose="020B0604030504040204" pitchFamily="34" charset="-120"/>
              </a:rPr>
              <a:t>成本結構</a:t>
            </a:r>
            <a:r>
              <a:rPr lang="zh-TW" altLang="en-US" sz="2000" b="0" i="0" dirty="0" smtClean="0">
                <a:solidFill>
                  <a:srgbClr val="303233"/>
                </a:solidFill>
                <a:effectLst/>
                <a:latin typeface="微軟正黑體" panose="020B0604030504040204" pitchFamily="34" charset="-120"/>
                <a:ea typeface="微軟正黑體" panose="020B0604030504040204" pitchFamily="34" charset="-120"/>
              </a:rPr>
              <a:t>：是選擇按使用量付費 </a:t>
            </a:r>
            <a:r>
              <a:rPr lang="en-US" altLang="zh-TW" sz="2000" b="0" i="0" dirty="0" smtClean="0">
                <a:solidFill>
                  <a:srgbClr val="303233"/>
                </a:solidFill>
                <a:effectLst/>
                <a:latin typeface="微軟正黑體" panose="020B0604030504040204" pitchFamily="34" charset="-120"/>
                <a:ea typeface="微軟正黑體" panose="020B0604030504040204" pitchFamily="34" charset="-120"/>
              </a:rPr>
              <a:t>(API) </a:t>
            </a:r>
            <a:r>
              <a:rPr lang="zh-TW" altLang="en-US" sz="2000" b="0" i="0" dirty="0" smtClean="0">
                <a:solidFill>
                  <a:srgbClr val="303233"/>
                </a:solidFill>
                <a:effectLst/>
                <a:latin typeface="微軟正黑體" panose="020B0604030504040204" pitchFamily="34" charset="-120"/>
                <a:ea typeface="微軟正黑體" panose="020B0604030504040204" pitchFamily="34" charset="-120"/>
              </a:rPr>
              <a:t>還是固定資產投資 </a:t>
            </a:r>
            <a:r>
              <a:rPr lang="en-US" altLang="zh-TW" sz="2000" b="0" i="0" dirty="0" smtClean="0">
                <a:solidFill>
                  <a:srgbClr val="303233"/>
                </a:solidFill>
                <a:effectLst/>
                <a:latin typeface="微軟正黑體" panose="020B0604030504040204" pitchFamily="34" charset="-120"/>
                <a:ea typeface="微軟正黑體" panose="020B0604030504040204" pitchFamily="34" charset="-120"/>
              </a:rPr>
              <a:t>(</a:t>
            </a:r>
            <a:r>
              <a:rPr lang="zh-TW" altLang="en-US" sz="2000" b="0" i="0" dirty="0" smtClean="0">
                <a:solidFill>
                  <a:srgbClr val="303233"/>
                </a:solidFill>
                <a:effectLst/>
                <a:latin typeface="微軟正黑體" panose="020B0604030504040204" pitchFamily="34" charset="-120"/>
                <a:ea typeface="微軟正黑體" panose="020B0604030504040204" pitchFamily="34" charset="-120"/>
              </a:rPr>
              <a:t>本地硬體</a:t>
            </a:r>
            <a:r>
              <a:rPr lang="en-US" altLang="zh-TW" sz="2000" b="0" i="0" dirty="0" smtClean="0">
                <a:solidFill>
                  <a:srgbClr val="303233"/>
                </a:solidFill>
                <a:effectLst/>
                <a:latin typeface="微軟正黑體" panose="020B0604030504040204" pitchFamily="34" charset="-120"/>
                <a:ea typeface="微軟正黑體" panose="020B0604030504040204" pitchFamily="34" charset="-120"/>
              </a:rPr>
              <a:t>)</a:t>
            </a:r>
            <a:r>
              <a:rPr lang="zh-TW" altLang="en-US" sz="2000" b="0" i="0" dirty="0" smtClean="0">
                <a:solidFill>
                  <a:srgbClr val="303233"/>
                </a:solidFill>
                <a:effectLst/>
                <a:latin typeface="微軟正黑體" panose="020B0604030504040204" pitchFamily="34" charset="-120"/>
                <a:ea typeface="微軟正黑體" panose="020B0604030504040204" pitchFamily="34" charset="-120"/>
              </a:rPr>
              <a:t>？</a:t>
            </a:r>
          </a:p>
          <a:p>
            <a:pPr>
              <a:buFont typeface="+mj-lt"/>
              <a:buAutoNum type="arabicPeriod"/>
            </a:pPr>
            <a:r>
              <a:rPr lang="zh-TW" altLang="en-US" sz="2000" b="1" i="0" dirty="0" smtClean="0">
                <a:solidFill>
                  <a:srgbClr val="303233"/>
                </a:solidFill>
                <a:effectLst/>
                <a:latin typeface="微軟正黑體" panose="020B0604030504040204" pitchFamily="34" charset="-120"/>
                <a:ea typeface="微軟正黑體" panose="020B0604030504040204" pitchFamily="34" charset="-120"/>
              </a:rPr>
              <a:t>控制權與客製化</a:t>
            </a:r>
            <a:r>
              <a:rPr lang="zh-TW" altLang="en-US" sz="2000" b="0" i="0" dirty="0" smtClean="0">
                <a:solidFill>
                  <a:srgbClr val="303233"/>
                </a:solidFill>
                <a:effectLst/>
                <a:latin typeface="微軟正黑體" panose="020B0604030504040204" pitchFamily="34" charset="-120"/>
                <a:ea typeface="微軟正黑體" panose="020B0604030504040204" pitchFamily="34" charset="-120"/>
              </a:rPr>
              <a:t>：是否需要修改模型的權重、進行微調或使用特定的開源模型？</a:t>
            </a:r>
          </a:p>
          <a:p>
            <a:pPr>
              <a:buFont typeface="+mj-lt"/>
              <a:buAutoNum type="arabicPeriod"/>
            </a:pPr>
            <a:r>
              <a:rPr lang="zh-TW" altLang="en-US" sz="2000" b="1" i="0" dirty="0" smtClean="0">
                <a:solidFill>
                  <a:srgbClr val="303233"/>
                </a:solidFill>
                <a:effectLst/>
                <a:latin typeface="微軟正黑體" panose="020B0604030504040204" pitchFamily="34" charset="-120"/>
                <a:ea typeface="微軟正黑體" panose="020B0604030504040204" pitchFamily="34" charset="-120"/>
              </a:rPr>
              <a:t>彈性與維護</a:t>
            </a:r>
            <a:r>
              <a:rPr lang="zh-TW" altLang="en-US" sz="2000" b="0" i="0" dirty="0" smtClean="0">
                <a:solidFill>
                  <a:srgbClr val="303233"/>
                </a:solidFill>
                <a:effectLst/>
                <a:latin typeface="微軟正黑體" panose="020B0604030504040204" pitchFamily="34" charset="-120"/>
                <a:ea typeface="微軟正黑體" panose="020B0604030504040204" pitchFamily="34" charset="-120"/>
              </a:rPr>
              <a:t>：是否願意自行管理硬體、模型更新和維護？</a:t>
            </a:r>
            <a:endParaRPr lang="zh-TW" altLang="en-US" sz="2000" b="0" i="0" dirty="0">
              <a:solidFill>
                <a:srgbClr val="303233"/>
              </a:solidFill>
              <a:effectLst/>
              <a:latin typeface="微軟正黑體" panose="020B0604030504040204" pitchFamily="34" charset="-120"/>
              <a:ea typeface="微軟正黑體" panose="020B0604030504040204" pitchFamily="34" charset="-120"/>
            </a:endParaRPr>
          </a:p>
        </p:txBody>
      </p:sp>
      <p:sp>
        <p:nvSpPr>
          <p:cNvPr id="8" name="矩形 7"/>
          <p:cNvSpPr/>
          <p:nvPr/>
        </p:nvSpPr>
        <p:spPr>
          <a:xfrm>
            <a:off x="739549" y="4841192"/>
            <a:ext cx="4405373" cy="646331"/>
          </a:xfrm>
          <a:prstGeom prst="rect">
            <a:avLst/>
          </a:prstGeom>
        </p:spPr>
        <p:txBody>
          <a:bodyPr wrap="none">
            <a:spAutoFit/>
          </a:bodyPr>
          <a:lstStyle/>
          <a:p>
            <a:r>
              <a:rPr lang="zh-TW" altLang="en-US" b="1" dirty="0" smtClean="0">
                <a:effectLst>
                  <a:outerShdw blurRad="38100" dist="38100" dir="2700000" algn="tl">
                    <a:srgbClr val="000000">
                      <a:alpha val="43137"/>
                    </a:srgbClr>
                  </a:outerShdw>
                </a:effectLst>
              </a:rPr>
              <a:t>模式一：</a:t>
            </a:r>
            <a:r>
              <a:rPr lang="en-US" altLang="zh-TW" b="1" dirty="0" smtClean="0">
                <a:effectLst>
                  <a:outerShdw blurRad="38100" dist="38100" dir="2700000" algn="tl">
                    <a:srgbClr val="000000">
                      <a:alpha val="43137"/>
                    </a:srgbClr>
                  </a:outerShdw>
                </a:effectLst>
              </a:rPr>
              <a:t>API </a:t>
            </a:r>
            <a:r>
              <a:rPr lang="zh-TW" altLang="en-US" b="1" dirty="0" smtClean="0">
                <a:effectLst>
                  <a:outerShdw blurRad="38100" dist="38100" dir="2700000" algn="tl">
                    <a:srgbClr val="000000">
                      <a:alpha val="43137"/>
                    </a:srgbClr>
                  </a:outerShdw>
                </a:effectLst>
              </a:rPr>
              <a:t>服務模式 </a:t>
            </a:r>
            <a:r>
              <a:rPr lang="en-US" altLang="zh-TW" b="1" dirty="0" smtClean="0">
                <a:effectLst>
                  <a:outerShdw blurRad="38100" dist="38100" dir="2700000" algn="tl">
                    <a:srgbClr val="000000">
                      <a:alpha val="43137"/>
                    </a:srgbClr>
                  </a:outerShdw>
                </a:effectLst>
              </a:rPr>
              <a:t>(</a:t>
            </a:r>
            <a:r>
              <a:rPr lang="zh-TW" altLang="en-US" b="1" dirty="0" smtClean="0">
                <a:effectLst>
                  <a:outerShdw blurRad="38100" dist="38100" dir="2700000" algn="tl">
                    <a:srgbClr val="000000">
                      <a:alpha val="43137"/>
                    </a:srgbClr>
                  </a:outerShdw>
                </a:effectLst>
              </a:rPr>
              <a:t>雲端託管</a:t>
            </a:r>
            <a:r>
              <a:rPr lang="en-US" altLang="zh-TW" b="1" dirty="0" smtClean="0">
                <a:effectLst>
                  <a:outerShdw blurRad="38100" dist="38100" dir="2700000" algn="tl">
                    <a:srgbClr val="000000">
                      <a:alpha val="43137"/>
                    </a:srgbClr>
                  </a:outerShdw>
                </a:effectLst>
              </a:rPr>
              <a:t>)</a:t>
            </a:r>
          </a:p>
          <a:p>
            <a:r>
              <a:rPr lang="zh-TW" altLang="en-US" b="1" dirty="0">
                <a:effectLst>
                  <a:outerShdw blurRad="38100" dist="38100" dir="2700000" algn="tl">
                    <a:srgbClr val="000000">
                      <a:alpha val="43137"/>
                    </a:srgbClr>
                  </a:outerShdw>
                </a:effectLst>
              </a:rPr>
              <a:t>模式二：本地模型部署 </a:t>
            </a:r>
            <a:r>
              <a:rPr lang="en-US" altLang="zh-TW" b="1" dirty="0">
                <a:effectLst>
                  <a:outerShdw blurRad="38100" dist="38100" dir="2700000" algn="tl">
                    <a:srgbClr val="000000">
                      <a:alpha val="43137"/>
                    </a:srgbClr>
                  </a:outerShdw>
                </a:effectLst>
              </a:rPr>
              <a:t>(</a:t>
            </a:r>
            <a:r>
              <a:rPr lang="zh-TW" altLang="en-US" b="1" dirty="0">
                <a:effectLst>
                  <a:outerShdw blurRad="38100" dist="38100" dir="2700000" algn="tl">
                    <a:srgbClr val="000000">
                      <a:alpha val="43137"/>
                    </a:srgbClr>
                  </a:outerShdw>
                </a:effectLst>
              </a:rPr>
              <a:t>地端</a:t>
            </a:r>
            <a:r>
              <a:rPr lang="en-US" altLang="zh-TW" b="1" dirty="0">
                <a:effectLst>
                  <a:outerShdw blurRad="38100" dist="38100" dir="2700000" algn="tl">
                    <a:srgbClr val="000000">
                      <a:alpha val="43137"/>
                    </a:srgbClr>
                  </a:outerShdw>
                </a:effectLst>
              </a:rPr>
              <a:t>/</a:t>
            </a:r>
            <a:r>
              <a:rPr lang="zh-TW" altLang="en-US" b="1" dirty="0">
                <a:effectLst>
                  <a:outerShdw blurRad="38100" dist="38100" dir="2700000" algn="tl">
                    <a:srgbClr val="000000">
                      <a:alpha val="43137"/>
                    </a:srgbClr>
                  </a:outerShdw>
                </a:effectLst>
              </a:rPr>
              <a:t>私有雲部署</a:t>
            </a:r>
            <a:r>
              <a:rPr lang="en-US" altLang="zh-TW" b="1" dirty="0" smtClean="0">
                <a:effectLst>
                  <a:outerShdw blurRad="38100" dist="38100" dir="2700000" algn="tl">
                    <a:srgbClr val="000000">
                      <a:alpha val="43137"/>
                    </a:srgbClr>
                  </a:outerShdw>
                </a:effectLst>
              </a:rPr>
              <a:t>)</a:t>
            </a:r>
            <a:endParaRPr lang="en-US" altLang="zh-TW"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89372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344576980"/>
              </p:ext>
            </p:extLst>
          </p:nvPr>
        </p:nvGraphicFramePr>
        <p:xfrm>
          <a:off x="267286" y="2904014"/>
          <a:ext cx="8623496" cy="2103120"/>
        </p:xfrm>
        <a:graphic>
          <a:graphicData uri="http://schemas.openxmlformats.org/drawingml/2006/table">
            <a:tbl>
              <a:tblPr/>
              <a:tblGrid>
                <a:gridCol w="1287194">
                  <a:extLst>
                    <a:ext uri="{9D8B030D-6E8A-4147-A177-3AD203B41FA5}">
                      <a16:colId xmlns:a16="http://schemas.microsoft.com/office/drawing/2014/main" val="3548413312"/>
                    </a:ext>
                  </a:extLst>
                </a:gridCol>
                <a:gridCol w="3749040">
                  <a:extLst>
                    <a:ext uri="{9D8B030D-6E8A-4147-A177-3AD203B41FA5}">
                      <a16:colId xmlns:a16="http://schemas.microsoft.com/office/drawing/2014/main" val="2512753222"/>
                    </a:ext>
                  </a:extLst>
                </a:gridCol>
                <a:gridCol w="3587262">
                  <a:extLst>
                    <a:ext uri="{9D8B030D-6E8A-4147-A177-3AD203B41FA5}">
                      <a16:colId xmlns:a16="http://schemas.microsoft.com/office/drawing/2014/main" val="3180217811"/>
                    </a:ext>
                  </a:extLst>
                </a:gridCol>
              </a:tblGrid>
              <a:tr h="0">
                <a:tc>
                  <a:txBody>
                    <a:bodyPr/>
                    <a:lstStyle/>
                    <a:p>
                      <a:pPr algn="ctr"/>
                      <a:r>
                        <a:rPr lang="zh-TW" altLang="en-US" b="1" dirty="0">
                          <a:effectLst/>
                        </a:rPr>
                        <a:t>面向</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b="1">
                          <a:effectLst/>
                        </a:rPr>
                        <a:t>API </a:t>
                      </a:r>
                      <a:r>
                        <a:rPr lang="zh-TW" altLang="en-US" b="1">
                          <a:effectLst/>
                        </a:rPr>
                        <a:t>模式</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zh-TW" altLang="en-US" b="1">
                          <a:effectLst/>
                        </a:rPr>
                        <a:t>本地模型</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349191839"/>
                  </a:ext>
                </a:extLst>
              </a:tr>
              <a:tr h="0">
                <a:tc>
                  <a:txBody>
                    <a:bodyPr/>
                    <a:lstStyle/>
                    <a:p>
                      <a:pPr algn="l"/>
                      <a:r>
                        <a:rPr lang="zh-TW" altLang="en-US" b="1" dirty="0">
                          <a:effectLst/>
                        </a:rPr>
                        <a:t>成本</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dirty="0">
                          <a:effectLst/>
                        </a:rPr>
                        <a:t>按用量付費</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a:effectLst/>
                        </a:rPr>
                        <a:t>硬體一次性投資</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12890952"/>
                  </a:ext>
                </a:extLst>
              </a:tr>
              <a:tr h="0">
                <a:tc>
                  <a:txBody>
                    <a:bodyPr/>
                    <a:lstStyle/>
                    <a:p>
                      <a:pPr algn="l"/>
                      <a:r>
                        <a:rPr lang="zh-TW" altLang="en-US" b="1">
                          <a:effectLst/>
                        </a:rPr>
                        <a:t>隱私</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dirty="0">
                          <a:effectLst/>
                        </a:rPr>
                        <a:t>需上傳資料</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a:effectLst/>
                        </a:rPr>
                        <a:t>完全本地控制</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4082319573"/>
                  </a:ext>
                </a:extLst>
              </a:tr>
              <a:tr h="0">
                <a:tc>
                  <a:txBody>
                    <a:bodyPr/>
                    <a:lstStyle/>
                    <a:p>
                      <a:pPr algn="l"/>
                      <a:r>
                        <a:rPr lang="zh-TW" altLang="en-US" b="1">
                          <a:effectLst/>
                        </a:rPr>
                        <a:t>更新</a:t>
                      </a:r>
                      <a:r>
                        <a:rPr lang="en-US" altLang="zh-TW" b="1">
                          <a:effectLst/>
                        </a:rPr>
                        <a:t>/</a:t>
                      </a:r>
                      <a:r>
                        <a:rPr lang="zh-TW" altLang="en-US" b="1">
                          <a:effectLst/>
                        </a:rPr>
                        <a:t>維護</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a:effectLst/>
                        </a:rPr>
                        <a:t>自動更新，免維護</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dirty="0">
                          <a:effectLst/>
                        </a:rPr>
                        <a:t>手動管理，自行維護</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46903119"/>
                  </a:ext>
                </a:extLst>
              </a:tr>
              <a:tr h="0">
                <a:tc>
                  <a:txBody>
                    <a:bodyPr/>
                    <a:lstStyle/>
                    <a:p>
                      <a:pPr algn="l"/>
                      <a:r>
                        <a:rPr lang="zh-TW" altLang="en-US" b="1">
                          <a:effectLst/>
                        </a:rPr>
                        <a:t>客製化</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a:effectLst/>
                        </a:rPr>
                        <a:t>低（</a:t>
                      </a:r>
                      <a:r>
                        <a:rPr lang="en-US" b="1">
                          <a:effectLst/>
                        </a:rPr>
                        <a:t>Prompt Engineering）</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dirty="0" smtClean="0">
                          <a:effectLst/>
                        </a:rPr>
                        <a:t>高</a:t>
                      </a:r>
                      <a:r>
                        <a:rPr lang="en-US" altLang="zh-TW" b="1" dirty="0" smtClean="0">
                          <a:effectLst/>
                        </a:rPr>
                        <a:t>(</a:t>
                      </a:r>
                      <a:r>
                        <a:rPr lang="zh-TW" altLang="en-US" b="1" dirty="0" smtClean="0">
                          <a:effectLst/>
                        </a:rPr>
                        <a:t>可修</a:t>
                      </a:r>
                      <a:r>
                        <a:rPr lang="zh-TW" altLang="en-US" b="1" dirty="0">
                          <a:effectLst/>
                        </a:rPr>
                        <a:t>改、微調權</a:t>
                      </a:r>
                      <a:r>
                        <a:rPr lang="zh-TW" altLang="en-US" b="1" dirty="0" smtClean="0">
                          <a:effectLst/>
                        </a:rPr>
                        <a:t>重</a:t>
                      </a:r>
                      <a:r>
                        <a:rPr lang="en-US" altLang="zh-TW" b="1" dirty="0" smtClean="0">
                          <a:effectLst/>
                        </a:rPr>
                        <a:t>)</a:t>
                      </a:r>
                      <a:endParaRPr lang="zh-TW" altLang="en-US" b="1" dirty="0">
                        <a:effectLst/>
                      </a:endParaRP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955224922"/>
                  </a:ext>
                </a:extLst>
              </a:tr>
              <a:tr h="0">
                <a:tc>
                  <a:txBody>
                    <a:bodyPr/>
                    <a:lstStyle/>
                    <a:p>
                      <a:pPr algn="l"/>
                      <a:r>
                        <a:rPr lang="zh-TW" altLang="en-US" b="1">
                          <a:effectLst/>
                        </a:rPr>
                        <a:t>最佳應用</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a:effectLst/>
                        </a:rPr>
                        <a:t>小型專案、快速驗證、追求最新性能</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a:r>
                        <a:rPr lang="zh-TW" altLang="en-US" b="1" dirty="0">
                          <a:effectLst/>
                        </a:rPr>
                        <a:t>企業內部、高隱私、長期大量運行</a:t>
                      </a:r>
                    </a:p>
                  </a:txBody>
                  <a:tcPr marL="38100" marR="381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699651551"/>
                  </a:ext>
                </a:extLst>
              </a:tr>
            </a:tbl>
          </a:graphicData>
        </a:graphic>
      </p:graphicFrame>
      <p:sp>
        <p:nvSpPr>
          <p:cNvPr id="5" name="標題 1"/>
          <p:cNvSpPr>
            <a:spLocks noGrp="1"/>
          </p:cNvSpPr>
          <p:nvPr>
            <p:ph type="title"/>
          </p:nvPr>
        </p:nvSpPr>
        <p:spPr>
          <a:xfrm>
            <a:off x="509075" y="168813"/>
            <a:ext cx="7886700" cy="776289"/>
          </a:xfrm>
        </p:spPr>
        <p:txBody>
          <a:bodyPr/>
          <a:lstStyle/>
          <a:p>
            <a:r>
              <a:rPr lang="en-US" altLang="zh-TW" b="1" dirty="0" smtClean="0">
                <a:latin typeface="微軟正黑體" panose="020B0604030504040204" pitchFamily="34" charset="-120"/>
                <a:ea typeface="微軟正黑體" panose="020B0604030504040204" pitchFamily="34" charset="-120"/>
              </a:rPr>
              <a:t>LLM</a:t>
            </a:r>
            <a:r>
              <a:rPr lang="zh-TW" altLang="en-US" b="1" dirty="0" smtClean="0">
                <a:latin typeface="微軟正黑體" panose="020B0604030504040204" pitchFamily="34" charset="-120"/>
                <a:ea typeface="微軟正黑體" panose="020B0604030504040204" pitchFamily="34" charset="-120"/>
              </a:rPr>
              <a:t>部署</a:t>
            </a:r>
            <a:r>
              <a:rPr lang="en-US" altLang="zh-TW" b="1" dirty="0" smtClean="0">
                <a:latin typeface="微軟正黑體" panose="020B0604030504040204" pitchFamily="34" charset="-120"/>
                <a:ea typeface="微軟正黑體" panose="020B0604030504040204" pitchFamily="34" charset="-120"/>
              </a:rPr>
              <a:t>(Deployment)</a:t>
            </a:r>
            <a:endParaRPr lang="zh-TW" altLang="en-US"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71985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899978" y="3127718"/>
            <a:ext cx="1139483" cy="1160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LLM</a:t>
            </a:r>
            <a:endParaRPr lang="zh-TW" altLang="en-US" dirty="0"/>
          </a:p>
        </p:txBody>
      </p:sp>
      <p:cxnSp>
        <p:nvCxnSpPr>
          <p:cNvPr id="6" name="直線單箭頭接點 5"/>
          <p:cNvCxnSpPr>
            <a:stCxn id="4" idx="1"/>
          </p:cNvCxnSpPr>
          <p:nvPr/>
        </p:nvCxnSpPr>
        <p:spPr>
          <a:xfrm flipH="1">
            <a:off x="4436938" y="3708010"/>
            <a:ext cx="146304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469953" y="3465454"/>
            <a:ext cx="814647" cy="830997"/>
          </a:xfrm>
          <a:prstGeom prst="rect">
            <a:avLst/>
          </a:prstGeom>
        </p:spPr>
        <p:txBody>
          <a:bodyPr wrap="none">
            <a:spAutoFit/>
          </a:bodyPr>
          <a:lstStyle/>
          <a:p>
            <a:r>
              <a:rPr lang="en-US" altLang="zh-TW" sz="2400" b="1" dirty="0" smtClean="0">
                <a:effectLst>
                  <a:outerShdw blurRad="38100" dist="38100" dir="2700000" algn="tl">
                    <a:srgbClr val="000000">
                      <a:alpha val="43137"/>
                    </a:srgbClr>
                  </a:outerShdw>
                </a:effectLst>
              </a:rPr>
              <a:t>WEB</a:t>
            </a:r>
          </a:p>
          <a:p>
            <a:r>
              <a:rPr lang="en-US" altLang="zh-TW" sz="2400" b="1" dirty="0" smtClean="0">
                <a:effectLst>
                  <a:outerShdw blurRad="38100" dist="38100" dir="2700000" algn="tl">
                    <a:srgbClr val="000000">
                      <a:alpha val="43137"/>
                    </a:srgbClr>
                  </a:outerShdw>
                </a:effectLst>
              </a:rPr>
              <a:t>(bot)</a:t>
            </a:r>
            <a:endParaRPr lang="zh-TW" altLang="en-US" sz="2400" b="1" dirty="0">
              <a:effectLst>
                <a:outerShdw blurRad="38100" dist="38100" dir="2700000" algn="tl">
                  <a:srgbClr val="000000">
                    <a:alpha val="43137"/>
                  </a:srgbClr>
                </a:outerShdw>
              </a:effectLst>
            </a:endParaRPr>
          </a:p>
        </p:txBody>
      </p:sp>
      <p:cxnSp>
        <p:nvCxnSpPr>
          <p:cNvPr id="9" name="直線單箭頭接點 8"/>
          <p:cNvCxnSpPr>
            <a:stCxn id="4" idx="1"/>
            <a:endCxn id="11" idx="3"/>
          </p:cNvCxnSpPr>
          <p:nvPr/>
        </p:nvCxnSpPr>
        <p:spPr>
          <a:xfrm flipH="1">
            <a:off x="4391712" y="3708010"/>
            <a:ext cx="1508266" cy="10825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3235626" y="4559747"/>
            <a:ext cx="1156086" cy="461665"/>
          </a:xfrm>
          <a:prstGeom prst="rect">
            <a:avLst/>
          </a:prstGeom>
        </p:spPr>
        <p:txBody>
          <a:bodyPr wrap="none">
            <a:spAutoFit/>
          </a:bodyPr>
          <a:lstStyle/>
          <a:p>
            <a:r>
              <a:rPr lang="en-US" altLang="zh-TW" sz="2400" b="1" dirty="0" err="1" smtClean="0">
                <a:effectLst>
                  <a:outerShdw blurRad="38100" dist="38100" dir="2700000" algn="tl">
                    <a:srgbClr val="000000">
                      <a:alpha val="43137"/>
                    </a:srgbClr>
                  </a:outerShdw>
                </a:effectLst>
              </a:rPr>
              <a:t>LineBot</a:t>
            </a:r>
            <a:endParaRPr lang="zh-TW" altLang="en-US" sz="2400" b="1" dirty="0">
              <a:effectLst>
                <a:outerShdw blurRad="38100" dist="38100" dir="2700000" algn="tl">
                  <a:srgbClr val="000000">
                    <a:alpha val="43137"/>
                  </a:srgbClr>
                </a:outerShdw>
              </a:effectLst>
            </a:endParaRPr>
          </a:p>
        </p:txBody>
      </p:sp>
      <p:cxnSp>
        <p:nvCxnSpPr>
          <p:cNvPr id="13" name="直線單箭頭接點 12"/>
          <p:cNvCxnSpPr>
            <a:stCxn id="4" idx="1"/>
          </p:cNvCxnSpPr>
          <p:nvPr/>
        </p:nvCxnSpPr>
        <p:spPr>
          <a:xfrm flipH="1" flipV="1">
            <a:off x="4503579" y="2719754"/>
            <a:ext cx="1396399" cy="9882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3444735" y="2017219"/>
            <a:ext cx="963637" cy="954107"/>
          </a:xfrm>
          <a:prstGeom prst="rect">
            <a:avLst/>
          </a:prstGeom>
        </p:spPr>
        <p:txBody>
          <a:bodyPr wrap="square">
            <a:spAutoFit/>
          </a:bodyPr>
          <a:lstStyle/>
          <a:p>
            <a:r>
              <a:rPr lang="en-US" altLang="zh-TW" sz="3200" b="1" dirty="0" smtClean="0">
                <a:effectLst>
                  <a:outerShdw blurRad="38100" dist="38100" dir="2700000" algn="tl">
                    <a:srgbClr val="000000">
                      <a:alpha val="43137"/>
                    </a:srgbClr>
                  </a:outerShdw>
                </a:effectLst>
              </a:rPr>
              <a:t>API</a:t>
            </a:r>
          </a:p>
          <a:p>
            <a:r>
              <a:rPr lang="en-US" altLang="zh-TW" sz="2400" b="1" dirty="0" smtClean="0">
                <a:effectLst>
                  <a:outerShdw blurRad="38100" dist="38100" dir="2700000" algn="tl">
                    <a:srgbClr val="000000">
                      <a:alpha val="43137"/>
                    </a:srgbClr>
                  </a:outerShdw>
                </a:effectLst>
              </a:rPr>
              <a:t>(SDK)</a:t>
            </a:r>
            <a:endParaRPr lang="en-US" altLang="zh-TW" sz="2400" b="1" dirty="0">
              <a:effectLst>
                <a:outerShdw blurRad="38100" dist="38100" dir="2700000" algn="tl">
                  <a:srgbClr val="000000">
                    <a:alpha val="43137"/>
                  </a:srgbClr>
                </a:outerShdw>
              </a:effectLst>
            </a:endParaRPr>
          </a:p>
        </p:txBody>
      </p:sp>
      <p:cxnSp>
        <p:nvCxnSpPr>
          <p:cNvPr id="18" name="直線單箭頭接點 17"/>
          <p:cNvCxnSpPr>
            <a:stCxn id="4" idx="1"/>
          </p:cNvCxnSpPr>
          <p:nvPr/>
        </p:nvCxnSpPr>
        <p:spPr>
          <a:xfrm flipH="1" flipV="1">
            <a:off x="4470258" y="1418493"/>
            <a:ext cx="1429720" cy="22895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3411957" y="1127219"/>
            <a:ext cx="979755" cy="584775"/>
          </a:xfrm>
          <a:prstGeom prst="rect">
            <a:avLst/>
          </a:prstGeom>
        </p:spPr>
        <p:txBody>
          <a:bodyPr wrap="none">
            <a:spAutoFit/>
          </a:bodyPr>
          <a:lstStyle/>
          <a:p>
            <a:r>
              <a:rPr lang="en-US" altLang="zh-TW" sz="3200" b="1" dirty="0" smtClean="0">
                <a:effectLst>
                  <a:outerShdw blurRad="38100" dist="38100" dir="2700000" algn="tl">
                    <a:srgbClr val="000000">
                      <a:alpha val="43137"/>
                    </a:srgbClr>
                  </a:outerShdw>
                </a:effectLst>
              </a:rPr>
              <a:t>MCP</a:t>
            </a:r>
            <a:endParaRPr lang="en-US" altLang="zh-TW" sz="3200" b="1" dirty="0">
              <a:effectLst>
                <a:outerShdw blurRad="38100" dist="38100" dir="2700000" algn="tl">
                  <a:srgbClr val="000000">
                    <a:alpha val="43137"/>
                  </a:srgbClr>
                </a:outerShdw>
              </a:effectLst>
            </a:endParaRPr>
          </a:p>
        </p:txBody>
      </p:sp>
      <p:sp>
        <p:nvSpPr>
          <p:cNvPr id="23" name="矩形 22"/>
          <p:cNvSpPr/>
          <p:nvPr/>
        </p:nvSpPr>
        <p:spPr>
          <a:xfrm>
            <a:off x="7195624" y="2095459"/>
            <a:ext cx="1366080" cy="523220"/>
          </a:xfrm>
          <a:prstGeom prst="rect">
            <a:avLst/>
          </a:prstGeom>
        </p:spPr>
        <p:txBody>
          <a:bodyPr wrap="none">
            <a:spAutoFit/>
          </a:bodyPr>
          <a:lstStyle/>
          <a:p>
            <a:r>
              <a:rPr lang="en-US" altLang="zh-TW" sz="2800" b="1" dirty="0" smtClean="0">
                <a:effectLst>
                  <a:outerShdw blurRad="38100" dist="38100" dir="2700000" algn="tl">
                    <a:srgbClr val="000000">
                      <a:alpha val="43137"/>
                    </a:srgbClr>
                  </a:outerShdw>
                </a:effectLst>
              </a:rPr>
              <a:t>Llama-4</a:t>
            </a:r>
            <a:endParaRPr lang="en-US" altLang="zh-TW" sz="2800" b="1" dirty="0">
              <a:effectLst>
                <a:outerShdw blurRad="38100" dist="38100" dir="2700000" algn="tl">
                  <a:srgbClr val="000000">
                    <a:alpha val="43137"/>
                  </a:srgbClr>
                </a:outerShdw>
              </a:effectLst>
            </a:endParaRPr>
          </a:p>
        </p:txBody>
      </p:sp>
      <p:cxnSp>
        <p:nvCxnSpPr>
          <p:cNvPr id="25" name="直線單箭頭接點 24"/>
          <p:cNvCxnSpPr>
            <a:stCxn id="23" idx="2"/>
            <a:endCxn id="4" idx="3"/>
          </p:cNvCxnSpPr>
          <p:nvPr/>
        </p:nvCxnSpPr>
        <p:spPr>
          <a:xfrm flipH="1">
            <a:off x="7039461" y="2618679"/>
            <a:ext cx="839203" cy="10893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flipH="1" flipV="1">
            <a:off x="6977575" y="3730655"/>
            <a:ext cx="748688" cy="66000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7311502" y="4413309"/>
            <a:ext cx="1620957" cy="1384995"/>
          </a:xfrm>
          <a:prstGeom prst="rect">
            <a:avLst/>
          </a:prstGeom>
        </p:spPr>
        <p:txBody>
          <a:bodyPr wrap="none">
            <a:spAutoFit/>
          </a:bodyPr>
          <a:lstStyle/>
          <a:p>
            <a:r>
              <a:rPr lang="en-US" altLang="zh-TW" sz="2800" b="1" dirty="0" smtClean="0">
                <a:effectLst>
                  <a:outerShdw blurRad="38100" dist="38100" dir="2700000" algn="tl">
                    <a:srgbClr val="000000">
                      <a:alpha val="43137"/>
                    </a:srgbClr>
                  </a:outerShdw>
                </a:effectLst>
              </a:rPr>
              <a:t>RAG</a:t>
            </a:r>
          </a:p>
          <a:p>
            <a:r>
              <a:rPr lang="zh-TW" altLang="en-US" sz="2800" b="1" dirty="0">
                <a:effectLst>
                  <a:outerShdw blurRad="38100" dist="38100" dir="2700000" algn="tl">
                    <a:srgbClr val="000000">
                      <a:alpha val="43137"/>
                    </a:srgbClr>
                  </a:outerShdw>
                </a:effectLst>
              </a:rPr>
              <a:t>知識</a:t>
            </a:r>
            <a:r>
              <a:rPr lang="zh-TW" altLang="en-US" sz="2800" b="1" dirty="0" smtClean="0">
                <a:effectLst>
                  <a:outerShdw blurRad="38100" dist="38100" dir="2700000" algn="tl">
                    <a:srgbClr val="000000">
                      <a:alpha val="43137"/>
                    </a:srgbClr>
                  </a:outerShdw>
                </a:effectLst>
              </a:rPr>
              <a:t>蒸餾</a:t>
            </a:r>
            <a:endParaRPr lang="en-US" altLang="zh-TW" sz="2800" b="1" dirty="0" smtClean="0">
              <a:effectLst>
                <a:outerShdw blurRad="38100" dist="38100" dir="2700000" algn="tl">
                  <a:srgbClr val="000000">
                    <a:alpha val="43137"/>
                  </a:srgbClr>
                </a:outerShdw>
              </a:effectLst>
            </a:endParaRPr>
          </a:p>
          <a:p>
            <a:r>
              <a:rPr lang="en-US" altLang="zh-TW" sz="2800" b="1" dirty="0" smtClean="0">
                <a:effectLst>
                  <a:outerShdw blurRad="38100" dist="38100" dir="2700000" algn="tl">
                    <a:srgbClr val="000000">
                      <a:alpha val="43137"/>
                    </a:srgbClr>
                  </a:outerShdw>
                </a:effectLst>
              </a:rPr>
              <a:t>…….</a:t>
            </a:r>
          </a:p>
        </p:txBody>
      </p:sp>
      <p:cxnSp>
        <p:nvCxnSpPr>
          <p:cNvPr id="30" name="直線單箭頭接點 29"/>
          <p:cNvCxnSpPr>
            <a:stCxn id="4" idx="1"/>
          </p:cNvCxnSpPr>
          <p:nvPr/>
        </p:nvCxnSpPr>
        <p:spPr>
          <a:xfrm flipH="1">
            <a:off x="4419541" y="3708010"/>
            <a:ext cx="1480437" cy="21793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矩形 34"/>
          <p:cNvSpPr/>
          <p:nvPr/>
        </p:nvSpPr>
        <p:spPr>
          <a:xfrm>
            <a:off x="3177751" y="5997527"/>
            <a:ext cx="1672253" cy="461665"/>
          </a:xfrm>
          <a:prstGeom prst="rect">
            <a:avLst/>
          </a:prstGeom>
        </p:spPr>
        <p:txBody>
          <a:bodyPr wrap="none">
            <a:spAutoFit/>
          </a:bodyPr>
          <a:lstStyle/>
          <a:p>
            <a:r>
              <a:rPr lang="en-US" altLang="zh-TW" sz="2400" b="1" dirty="0" smtClean="0">
                <a:effectLst>
                  <a:outerShdw blurRad="38100" dist="38100" dir="2700000" algn="tl">
                    <a:srgbClr val="000000">
                      <a:alpha val="43137"/>
                    </a:srgbClr>
                  </a:outerShdw>
                </a:effectLst>
              </a:rPr>
              <a:t>Mobile APP</a:t>
            </a:r>
            <a:endParaRPr lang="zh-TW" altLang="en-US" sz="2400" b="1" dirty="0">
              <a:effectLst>
                <a:outerShdw blurRad="38100" dist="38100" dir="2700000" algn="tl">
                  <a:srgbClr val="000000">
                    <a:alpha val="43137"/>
                  </a:srgbClr>
                </a:outerShdw>
              </a:effectLst>
            </a:endParaRPr>
          </a:p>
        </p:txBody>
      </p:sp>
      <p:sp>
        <p:nvSpPr>
          <p:cNvPr id="36" name="標題 1"/>
          <p:cNvSpPr>
            <a:spLocks noGrp="1"/>
          </p:cNvSpPr>
          <p:nvPr>
            <p:ph type="title"/>
          </p:nvPr>
        </p:nvSpPr>
        <p:spPr>
          <a:xfrm>
            <a:off x="220687" y="41286"/>
            <a:ext cx="7886700" cy="776289"/>
          </a:xfrm>
        </p:spPr>
        <p:txBody>
          <a:bodyPr/>
          <a:lstStyle/>
          <a:p>
            <a:r>
              <a:rPr lang="en-US" altLang="zh-TW" b="1" dirty="0" smtClean="0">
                <a:latin typeface="微軟正黑體" panose="020B0604030504040204" pitchFamily="34" charset="-120"/>
                <a:ea typeface="微軟正黑體" panose="020B0604030504040204" pitchFamily="34" charset="-120"/>
              </a:rPr>
              <a:t>LLM</a:t>
            </a:r>
            <a:r>
              <a:rPr lang="zh-TW" altLang="en-US" b="1" dirty="0" smtClean="0">
                <a:latin typeface="微軟正黑體" panose="020B0604030504040204" pitchFamily="34" charset="-120"/>
                <a:ea typeface="微軟正黑體" panose="020B0604030504040204" pitchFamily="34" charset="-120"/>
              </a:rPr>
              <a:t>部署</a:t>
            </a:r>
            <a:r>
              <a:rPr lang="en-US" altLang="zh-TW" b="1" dirty="0" smtClean="0">
                <a:latin typeface="微軟正黑體" panose="020B0604030504040204" pitchFamily="34" charset="-120"/>
                <a:ea typeface="微軟正黑體" panose="020B0604030504040204" pitchFamily="34" charset="-120"/>
              </a:rPr>
              <a:t>(Deployment)</a:t>
            </a:r>
            <a:endParaRPr lang="zh-TW" altLang="en-US" b="1" dirty="0">
              <a:latin typeface="微軟正黑體" panose="020B0604030504040204" pitchFamily="34" charset="-120"/>
              <a:ea typeface="微軟正黑體" panose="020B0604030504040204" pitchFamily="34" charset="-120"/>
            </a:endParaRPr>
          </a:p>
        </p:txBody>
      </p:sp>
      <p:pic>
        <p:nvPicPr>
          <p:cNvPr id="37" name="圖片 36"/>
          <p:cNvPicPr>
            <a:picLocks noChangeAspect="1"/>
          </p:cNvPicPr>
          <p:nvPr/>
        </p:nvPicPr>
        <p:blipFill>
          <a:blip r:embed="rId2"/>
          <a:stretch>
            <a:fillRect/>
          </a:stretch>
        </p:blipFill>
        <p:spPr>
          <a:xfrm>
            <a:off x="1014649" y="4170711"/>
            <a:ext cx="1627593" cy="1627593"/>
          </a:xfrm>
          <a:prstGeom prst="rect">
            <a:avLst/>
          </a:prstGeom>
        </p:spPr>
      </p:pic>
      <p:sp>
        <p:nvSpPr>
          <p:cNvPr id="38" name="矩形 37"/>
          <p:cNvSpPr/>
          <p:nvPr/>
        </p:nvSpPr>
        <p:spPr>
          <a:xfrm>
            <a:off x="1014649" y="1978476"/>
            <a:ext cx="1826141" cy="584775"/>
          </a:xfrm>
          <a:prstGeom prst="rect">
            <a:avLst/>
          </a:prstGeom>
        </p:spPr>
        <p:txBody>
          <a:bodyPr wrap="none">
            <a:spAutoFit/>
          </a:bodyPr>
          <a:lstStyle/>
          <a:p>
            <a:r>
              <a:rPr lang="zh-TW" altLang="en-US" sz="3200" b="1" dirty="0" smtClean="0">
                <a:effectLst>
                  <a:outerShdw blurRad="38100" dist="38100" dir="2700000" algn="tl">
                    <a:srgbClr val="000000">
                      <a:alpha val="43137"/>
                    </a:srgbClr>
                  </a:outerShdw>
                </a:effectLst>
              </a:rPr>
              <a:t>程式呼叫</a:t>
            </a:r>
            <a:endParaRPr lang="zh-TW" altLang="en-US"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12525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1559" y="91440"/>
            <a:ext cx="7886700" cy="748153"/>
          </a:xfrm>
        </p:spPr>
        <p:txBody>
          <a:bodyPr/>
          <a:lstStyle/>
          <a:p>
            <a:r>
              <a:rPr lang="en-US" altLang="zh-TW" dirty="0"/>
              <a:t> </a:t>
            </a:r>
            <a:r>
              <a:rPr lang="zh-TW" altLang="en-US" dirty="0" smtClean="0"/>
              <a:t>台灣本土的大語言模型</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3912821384"/>
              </p:ext>
            </p:extLst>
          </p:nvPr>
        </p:nvGraphicFramePr>
        <p:xfrm>
          <a:off x="274100" y="1023767"/>
          <a:ext cx="8602613" cy="4928312"/>
        </p:xfrm>
        <a:graphic>
          <a:graphicData uri="http://schemas.openxmlformats.org/drawingml/2006/table">
            <a:tbl>
              <a:tblPr/>
              <a:tblGrid>
                <a:gridCol w="2415732">
                  <a:extLst>
                    <a:ext uri="{9D8B030D-6E8A-4147-A177-3AD203B41FA5}">
                      <a16:colId xmlns:a16="http://schemas.microsoft.com/office/drawing/2014/main" val="4260023411"/>
                    </a:ext>
                  </a:extLst>
                </a:gridCol>
                <a:gridCol w="6186881">
                  <a:extLst>
                    <a:ext uri="{9D8B030D-6E8A-4147-A177-3AD203B41FA5}">
                      <a16:colId xmlns:a16="http://schemas.microsoft.com/office/drawing/2014/main" val="1938903779"/>
                    </a:ext>
                  </a:extLst>
                </a:gridCol>
              </a:tblGrid>
              <a:tr h="229018">
                <a:tc>
                  <a:txBody>
                    <a:bodyPr/>
                    <a:lstStyle/>
                    <a:p>
                      <a:r>
                        <a:rPr lang="zh-TW" altLang="en-US" sz="1800" dirty="0"/>
                        <a:t>名稱</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a:t>特點 </a:t>
                      </a:r>
                      <a:r>
                        <a:rPr lang="en-US" altLang="zh-TW" sz="1800"/>
                        <a:t>/ </a:t>
                      </a:r>
                      <a:r>
                        <a:rPr lang="zh-TW" altLang="en-US" sz="1800"/>
                        <a:t>備註</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287837"/>
                  </a:ext>
                </a:extLst>
              </a:tr>
              <a:tr h="916071">
                <a:tc>
                  <a:txBody>
                    <a:bodyPr/>
                    <a:lstStyle/>
                    <a:p>
                      <a:r>
                        <a:rPr lang="en-US" sz="1800" b="1"/>
                        <a:t>TAIDE (Trusted AI Dialogue Engine / </a:t>
                      </a:r>
                      <a:r>
                        <a:rPr lang="zh-TW" altLang="en-US" sz="1800" b="1"/>
                        <a:t>臺灣可信任生成式 </a:t>
                      </a:r>
                      <a:r>
                        <a:rPr lang="en-US" sz="1800" b="1"/>
                        <a:t>AI </a:t>
                      </a:r>
                      <a:r>
                        <a:rPr lang="zh-TW" altLang="en-US" sz="1800" b="1"/>
                        <a:t>對話引擎</a:t>
                      </a:r>
                      <a:r>
                        <a:rPr lang="en-US" altLang="zh-TW" sz="1800" b="1"/>
                        <a:t>)</a:t>
                      </a:r>
                      <a:endParaRPr lang="zh-TW" altLang="en-US" sz="1800"/>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t>政府主導計畫，針對臺灣文化與繁體中文優化。 </a:t>
                      </a:r>
                      <a:r>
                        <a:rPr lang="en-US" altLang="zh-TW" sz="1800" dirty="0"/>
                        <a:t>(</a:t>
                      </a:r>
                      <a:r>
                        <a:rPr lang="en-US" sz="1800" dirty="0">
                          <a:hlinkClick r:id="rId2" tooltip="Trustworthy AI Dialogue Engine (TAIDE) - Executive Yuan"/>
                        </a:rPr>
                        <a:t>english.ey.gov.tw</a:t>
                      </a:r>
                      <a:r>
                        <a:rPr lang="en-US" sz="1800" dirty="0"/>
                        <a:t>) </a:t>
                      </a:r>
                      <a:r>
                        <a:rPr lang="zh-TW" altLang="en-US" sz="1800" dirty="0"/>
                        <a:t>其模型 </a:t>
                      </a:r>
                      <a:r>
                        <a:rPr lang="en-US" sz="1800" dirty="0"/>
                        <a:t>Llama-2／Llama-3 </a:t>
                      </a:r>
                      <a:r>
                        <a:rPr lang="zh-TW" altLang="en-US" sz="1800" dirty="0"/>
                        <a:t>等與繁中版本整合，如 </a:t>
                      </a:r>
                      <a:r>
                        <a:rPr lang="en-US" sz="1800" dirty="0"/>
                        <a:t>Llama3-TAIDE-LX-8B (</a:t>
                      </a:r>
                      <a:r>
                        <a:rPr lang="en-US" sz="1800" dirty="0">
                          <a:hlinkClick r:id="rId3" tooltip="TAIDE models added to Qualcomm AI Hub"/>
                        </a:rPr>
                        <a:t>qualcomm.com</a:t>
                      </a:r>
                      <a:r>
                        <a:rPr lang="en-US" sz="1800" dirty="0"/>
                        <a: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3649964"/>
                  </a:ext>
                </a:extLst>
              </a:tr>
              <a:tr h="572544">
                <a:tc>
                  <a:txBody>
                    <a:bodyPr/>
                    <a:lstStyle/>
                    <a:p>
                      <a:r>
                        <a:rPr lang="en-US" sz="1800" b="1"/>
                        <a:t>FoxBrain（</a:t>
                      </a:r>
                      <a:r>
                        <a:rPr lang="zh-TW" altLang="en-US" sz="1800" b="1"/>
                        <a:t>鴻海／</a:t>
                      </a:r>
                      <a:r>
                        <a:rPr lang="en-US" sz="1800" b="1"/>
                        <a:t>Hon Hai </a:t>
                      </a:r>
                      <a:r>
                        <a:rPr lang="zh-TW" altLang="en-US" sz="1800" b="1"/>
                        <a:t>開發）</a:t>
                      </a:r>
                      <a:endParaRPr lang="zh-TW" altLang="en-US" sz="1800"/>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t>鴻海研究院於 </a:t>
                      </a:r>
                      <a:r>
                        <a:rPr lang="en-US" altLang="zh-TW" sz="1800" dirty="0"/>
                        <a:t>2025 </a:t>
                      </a:r>
                      <a:r>
                        <a:rPr lang="zh-TW" altLang="en-US" sz="1800" dirty="0"/>
                        <a:t>年推出的具有推理能力的繁體中文 </a:t>
                      </a:r>
                      <a:r>
                        <a:rPr lang="en-US" altLang="zh-TW" sz="1800" dirty="0"/>
                        <a:t>LLM</a:t>
                      </a:r>
                      <a:r>
                        <a:rPr lang="zh-TW" altLang="en-US" sz="1800" dirty="0"/>
                        <a:t>，針對臺灣語言風格優化。 </a:t>
                      </a:r>
                      <a:r>
                        <a:rPr lang="en-US" altLang="zh-TW" sz="1800" dirty="0"/>
                        <a:t>(</a:t>
                      </a:r>
                      <a:r>
                        <a:rPr lang="en-US" altLang="zh-TW" sz="1800" dirty="0">
                          <a:hlinkClick r:id="rId4" tooltip="鴻海研究院推出第一版具有推理能力繁體中文大型語言模型"/>
                        </a:rPr>
                        <a:t>honhai.com</a:t>
                      </a:r>
                      <a:r>
                        <a:rPr lang="en-US" altLang="zh-TW" sz="1800" dirty="0"/>
                        <a: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4170437"/>
                  </a:ext>
                </a:extLst>
              </a:tr>
              <a:tr h="744308">
                <a:tc>
                  <a:txBody>
                    <a:bodyPr/>
                    <a:lstStyle/>
                    <a:p>
                      <a:r>
                        <a:rPr lang="en-US" sz="1800" b="1"/>
                        <a:t>FFM（Formosa Foundation Model / </a:t>
                      </a:r>
                      <a:r>
                        <a:rPr lang="zh-TW" altLang="en-US" sz="1800" b="1"/>
                        <a:t>福爾摩沙大模型）</a:t>
                      </a:r>
                      <a:endParaRPr lang="zh-TW" altLang="en-US" sz="1800"/>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t>臺智雲（</a:t>
                      </a:r>
                      <a:r>
                        <a:rPr lang="en-US" altLang="zh-TW" sz="1800" dirty="0"/>
                        <a:t>Taiwan AI Cloud / </a:t>
                      </a:r>
                      <a:r>
                        <a:rPr lang="zh-TW" altLang="en-US" sz="1800" dirty="0"/>
                        <a:t>台智雲）推出的本地化開源或商業化模型系列，著重繁體中文強化與多樣參數版本。 </a:t>
                      </a:r>
                      <a:r>
                        <a:rPr lang="en-US" altLang="zh-TW" sz="1800" dirty="0"/>
                        <a:t>(</a:t>
                      </a:r>
                      <a:r>
                        <a:rPr lang="en-US" altLang="zh-TW" sz="1800" dirty="0">
                          <a:hlinkClick r:id="rId5" tooltip="FFM 福爾摩沙大模型 - 台智雲"/>
                        </a:rPr>
                        <a:t>tws.twcc.ai</a:t>
                      </a:r>
                      <a:r>
                        <a:rPr lang="en-US" altLang="zh-TW" sz="1800" dirty="0"/>
                        <a: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314748"/>
                  </a:ext>
                </a:extLst>
              </a:tr>
              <a:tr h="572544">
                <a:tc>
                  <a:txBody>
                    <a:bodyPr/>
                    <a:lstStyle/>
                    <a:p>
                      <a:r>
                        <a:rPr lang="en-US" sz="1800" b="1"/>
                        <a:t>Taiwan-LLM</a:t>
                      </a:r>
                      <a:endParaRPr lang="en-US" sz="1800"/>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t>在 </a:t>
                      </a:r>
                      <a:r>
                        <a:rPr lang="en-US" sz="1800" dirty="0"/>
                        <a:t>Hugging Face </a:t>
                      </a:r>
                      <a:r>
                        <a:rPr lang="zh-TW" altLang="en-US" sz="1800" dirty="0"/>
                        <a:t>上有 “</a:t>
                      </a:r>
                      <a:r>
                        <a:rPr lang="en-US" sz="1800" dirty="0"/>
                        <a:t>Taiwan-LLM-7B-v2.0-chat” </a:t>
                      </a:r>
                      <a:r>
                        <a:rPr lang="zh-TW" altLang="en-US" sz="1800" dirty="0"/>
                        <a:t>等模型，是針對臺灣語境做微調優化的模型。 </a:t>
                      </a:r>
                      <a:r>
                        <a:rPr lang="en-US" altLang="zh-TW" sz="1800" dirty="0"/>
                        <a:t>(</a:t>
                      </a:r>
                      <a:r>
                        <a:rPr lang="en-US" sz="1800" dirty="0">
                          <a:hlinkClick r:id="rId6" tooltip="yentinglin/Taiwan-LLM-7B-v2.0-chat - Hugging Face"/>
                        </a:rPr>
                        <a:t>Hugging Face</a:t>
                      </a:r>
                      <a:r>
                        <a:rPr lang="en-US" sz="1800" dirty="0"/>
                        <a: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1602872"/>
                  </a:ext>
                </a:extLst>
              </a:tr>
              <a:tr h="572544">
                <a:tc>
                  <a:txBody>
                    <a:bodyPr/>
                    <a:lstStyle/>
                    <a:p>
                      <a:r>
                        <a:rPr lang="en-US" sz="1800" b="1" dirty="0"/>
                        <a:t>Project </a:t>
                      </a:r>
                      <a:r>
                        <a:rPr lang="en-US" sz="1800" b="1" dirty="0" smtClean="0"/>
                        <a:t>TAME</a:t>
                      </a:r>
                    </a:p>
                    <a:p>
                      <a:r>
                        <a:rPr lang="zh-TW" altLang="en-US" sz="1800" b="1" dirty="0" smtClean="0"/>
                        <a:t>繁體</a:t>
                      </a:r>
                      <a:r>
                        <a:rPr lang="zh-TW" altLang="en-US" sz="1800" b="1" dirty="0"/>
                        <a:t>中文專家</a:t>
                      </a:r>
                      <a:r>
                        <a:rPr lang="zh-TW" altLang="en-US" sz="1800" b="1" dirty="0" smtClean="0"/>
                        <a:t>模型</a:t>
                      </a:r>
                      <a:endParaRPr lang="zh-TW" altLang="en-US" sz="1800" dirty="0"/>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t>臺灣團隊開發的專家模型，採開源方式，為不同領域提供專精模型，如法律、醫療、製造等。 </a:t>
                      </a:r>
                      <a:r>
                        <a:rPr lang="en-US" altLang="zh-TW" sz="1800" dirty="0"/>
                        <a:t>(</a:t>
                      </a:r>
                      <a:r>
                        <a:rPr lang="en-US" altLang="zh-TW" sz="1800" dirty="0">
                          <a:hlinkClick r:id="rId7" tooltip="繁體LLM新秀Project TAME大語言模型開源嘉惠產業 - CIO Taiwan"/>
                        </a:rPr>
                        <a:t>CIO Taiwan</a:t>
                      </a:r>
                      <a:r>
                        <a:rPr lang="en-US" altLang="zh-TW" sz="1800" dirty="0"/>
                        <a: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1963379"/>
                  </a:ext>
                </a:extLst>
              </a:tr>
              <a:tr h="744308">
                <a:tc>
                  <a:txBody>
                    <a:bodyPr/>
                    <a:lstStyle/>
                    <a:p>
                      <a:r>
                        <a:rPr lang="en-US" altLang="zh-TW" sz="1800" b="1" dirty="0" err="1"/>
                        <a:t>FreeSEED</a:t>
                      </a:r>
                      <a:r>
                        <a:rPr lang="zh-TW" altLang="en-US" sz="1800" b="1" dirty="0"/>
                        <a:t>（「臺灣製造」大型語言模型計畫）</a:t>
                      </a:r>
                      <a:endParaRPr lang="zh-TW" altLang="en-US" sz="1800" dirty="0"/>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sz="1800" dirty="0"/>
                        <a:t>社群／開放計畫，目標以 </a:t>
                      </a:r>
                      <a:r>
                        <a:rPr lang="en-US" altLang="zh-TW" sz="1800" dirty="0" err="1"/>
                        <a:t>DeepSeek</a:t>
                      </a:r>
                      <a:r>
                        <a:rPr lang="en-US" altLang="zh-TW" sz="1800" dirty="0"/>
                        <a:t> R1 </a:t>
                      </a:r>
                      <a:r>
                        <a:rPr lang="zh-TW" altLang="en-US" sz="1800" dirty="0"/>
                        <a:t>為基礎，重新訓練 </a:t>
                      </a:r>
                      <a:r>
                        <a:rPr lang="en-US" altLang="zh-TW" sz="1800" dirty="0"/>
                        <a:t>/ </a:t>
                      </a:r>
                      <a:r>
                        <a:rPr lang="zh-TW" altLang="en-US" sz="1800" dirty="0"/>
                        <a:t>改進，製作一個由臺灣人“自製”的開源 </a:t>
                      </a:r>
                      <a:r>
                        <a:rPr lang="en-US" altLang="zh-TW" sz="1800" dirty="0"/>
                        <a:t>LLM</a:t>
                      </a:r>
                      <a:r>
                        <a:rPr lang="zh-TW" altLang="en-US" sz="1800" dirty="0"/>
                        <a:t>。 </a:t>
                      </a:r>
                      <a:r>
                        <a:rPr lang="en-US" altLang="zh-TW" sz="1800" dirty="0"/>
                        <a:t>(</a:t>
                      </a:r>
                      <a:r>
                        <a:rPr lang="en-US" altLang="zh-TW" sz="1800" dirty="0">
                          <a:hlinkClick r:id="rId8" tooltip="「台灣製造」大型語言模型計劃 - 財團法人開放文化基金會"/>
                        </a:rPr>
                        <a:t>ocf.oen.tw</a:t>
                      </a:r>
                      <a:r>
                        <a:rPr lang="en-US" altLang="zh-TW" sz="1800" dirty="0"/>
                        <a:t>)</a:t>
                      </a:r>
                    </a:p>
                  </a:txBody>
                  <a:tcPr marL="57254" marR="57254" marT="28627" marB="286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9126790"/>
                  </a:ext>
                </a:extLst>
              </a:tr>
            </a:tbl>
          </a:graphicData>
        </a:graphic>
      </p:graphicFrame>
    </p:spTree>
    <p:extLst>
      <p:ext uri="{BB962C8B-B14F-4D97-AF65-F5344CB8AC3E}">
        <p14:creationId xmlns:p14="http://schemas.microsoft.com/office/powerpoint/2010/main" val="221359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1354" y="895888"/>
            <a:ext cx="8700870" cy="2246769"/>
          </a:xfrm>
          <a:prstGeom prst="rect">
            <a:avLst/>
          </a:prstGeom>
          <a:ln w="12700">
            <a:solidFill>
              <a:schemeClr val="tx1"/>
            </a:solidFill>
          </a:ln>
        </p:spPr>
        <p:txBody>
          <a:bodyPr wrap="square">
            <a:spAutoFit/>
          </a:bodyPr>
          <a:lstStyle/>
          <a:p>
            <a:r>
              <a:rPr lang="zh-TW" altLang="en-US" sz="3200" b="1" dirty="0" smtClean="0"/>
              <a:t>基本背景與目標</a:t>
            </a:r>
          </a:p>
          <a:p>
            <a:pPr marL="285750" indent="-285750">
              <a:buFont typeface="Wingdings" panose="05000000000000000000" pitchFamily="2" charset="2"/>
              <a:buChar char="ü"/>
            </a:pPr>
            <a:r>
              <a:rPr lang="en-US" altLang="zh-TW" b="1" dirty="0" smtClean="0">
                <a:latin typeface="微軟正黑體" panose="020B0604030504040204" pitchFamily="34" charset="-120"/>
                <a:ea typeface="微軟正黑體" panose="020B0604030504040204" pitchFamily="34" charset="-120"/>
              </a:rPr>
              <a:t>TAIDE </a:t>
            </a:r>
            <a:r>
              <a:rPr lang="zh-TW" altLang="en-US" b="1" dirty="0" smtClean="0">
                <a:latin typeface="微軟正黑體" panose="020B0604030504040204" pitchFamily="34" charset="-120"/>
                <a:ea typeface="微軟正黑體" panose="020B0604030504040204" pitchFamily="34" charset="-120"/>
              </a:rPr>
              <a:t>是由國科會主導的生成式 </a:t>
            </a:r>
            <a:r>
              <a:rPr lang="en-US" altLang="zh-TW" b="1" dirty="0" smtClean="0">
                <a:latin typeface="微軟正黑體" panose="020B0604030504040204" pitchFamily="34" charset="-120"/>
                <a:ea typeface="微軟正黑體" panose="020B0604030504040204" pitchFamily="34" charset="-120"/>
              </a:rPr>
              <a:t>AI </a:t>
            </a:r>
            <a:r>
              <a:rPr lang="zh-TW" altLang="en-US" b="1" dirty="0" smtClean="0">
                <a:latin typeface="微軟正黑體" panose="020B0604030504040204" pitchFamily="34" charset="-120"/>
                <a:ea typeface="微軟正黑體" panose="020B0604030504040204" pitchFamily="34" charset="-120"/>
              </a:rPr>
              <a:t>計畫，目標是打造具備臺灣在地特色、繁體中文優化的對話引擎／語言模型。 </a:t>
            </a:r>
            <a:endParaRPr lang="en-US" altLang="zh-TW" b="1"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b="1" dirty="0" smtClean="0">
                <a:latin typeface="微軟正黑體" panose="020B0604030504040204" pitchFamily="34" charset="-120"/>
                <a:ea typeface="微軟正黑體" panose="020B0604030504040204" pitchFamily="34" charset="-120"/>
              </a:rPr>
              <a:t>它強調「可信任」與「在地化」：要融入臺灣文化、價值觀、用語風格、風俗習慣等元素。 </a:t>
            </a:r>
            <a:endParaRPr lang="en-US" altLang="zh-TW" b="1"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b="1" dirty="0" smtClean="0">
                <a:latin typeface="微軟正黑體" panose="020B0604030504040204" pitchFamily="34" charset="-120"/>
                <a:ea typeface="微軟正黑體" panose="020B0604030504040204" pitchFamily="34" charset="-120"/>
              </a:rPr>
              <a:t>由於臺灣資源（算力、資料、經費）有限，在設計上會偏向用比較輕量或高效的方式去微調或擴充。</a:t>
            </a:r>
            <a:endParaRPr lang="en-US" altLang="zh-TW" b="1" dirty="0" smtClean="0">
              <a:latin typeface="微軟正黑體" panose="020B0604030504040204" pitchFamily="34" charset="-120"/>
              <a:ea typeface="微軟正黑體" panose="020B0604030504040204" pitchFamily="34" charset="-120"/>
            </a:endParaRPr>
          </a:p>
        </p:txBody>
      </p:sp>
      <p:sp>
        <p:nvSpPr>
          <p:cNvPr id="3" name="矩形 2"/>
          <p:cNvSpPr/>
          <p:nvPr/>
        </p:nvSpPr>
        <p:spPr>
          <a:xfrm>
            <a:off x="281354" y="83748"/>
            <a:ext cx="8117058" cy="646331"/>
          </a:xfrm>
          <a:prstGeom prst="rect">
            <a:avLst/>
          </a:prstGeom>
        </p:spPr>
        <p:txBody>
          <a:bodyPr wrap="square">
            <a:spAutoFit/>
          </a:bodyPr>
          <a:lstStyle/>
          <a:p>
            <a:r>
              <a:rPr lang="en-US" altLang="zh-TW" sz="3600" b="1" dirty="0" smtClean="0"/>
              <a:t>TAIDE</a:t>
            </a:r>
            <a:r>
              <a:rPr lang="zh-TW" altLang="en-US" b="1" dirty="0" smtClean="0">
                <a:latin typeface="微軟正黑體" panose="020B0604030504040204" pitchFamily="34" charset="-120"/>
                <a:ea typeface="微軟正黑體" panose="020B0604030504040204" pitchFamily="34" charset="-120"/>
              </a:rPr>
              <a:t>（可信任生成式 </a:t>
            </a:r>
            <a:r>
              <a:rPr lang="en-US" altLang="zh-TW" b="1" dirty="0" smtClean="0">
                <a:latin typeface="微軟正黑體" panose="020B0604030504040204" pitchFamily="34" charset="-120"/>
                <a:ea typeface="微軟正黑體" panose="020B0604030504040204" pitchFamily="34" charset="-120"/>
              </a:rPr>
              <a:t>AI </a:t>
            </a:r>
            <a:r>
              <a:rPr lang="zh-TW" altLang="en-US" b="1" dirty="0" smtClean="0">
                <a:latin typeface="微軟正黑體" panose="020B0604030504040204" pitchFamily="34" charset="-120"/>
                <a:ea typeface="微軟正黑體" panose="020B0604030504040204" pitchFamily="34" charset="-120"/>
              </a:rPr>
              <a:t>對話引擎 </a:t>
            </a:r>
            <a:r>
              <a:rPr lang="en-US" altLang="zh-TW" b="1" dirty="0" smtClean="0">
                <a:latin typeface="微軟正黑體" panose="020B0604030504040204" pitchFamily="34" charset="-120"/>
                <a:ea typeface="微軟正黑體" panose="020B0604030504040204" pitchFamily="34" charset="-120"/>
              </a:rPr>
              <a:t>/ Trustworthy AI Dialogue Engine</a:t>
            </a:r>
            <a:r>
              <a:rPr lang="zh-TW" altLang="en-US" b="1" dirty="0" smtClean="0">
                <a:latin typeface="微軟正黑體" panose="020B0604030504040204" pitchFamily="34" charset="-120"/>
                <a:ea typeface="微軟正黑體" panose="020B0604030504040204" pitchFamily="34" charset="-120"/>
              </a:rPr>
              <a:t>）</a:t>
            </a:r>
            <a:endParaRPr lang="zh-TW" altLang="en-US" b="1" dirty="0" smtClean="0">
              <a:latin typeface="微軟正黑體" panose="020B0604030504040204" pitchFamily="34" charset="-120"/>
              <a:ea typeface="微軟正黑體" panose="020B0604030504040204" pitchFamily="34" charset="-120"/>
            </a:endParaRPr>
          </a:p>
        </p:txBody>
      </p:sp>
      <p:sp>
        <p:nvSpPr>
          <p:cNvPr id="4" name="矩形 3"/>
          <p:cNvSpPr/>
          <p:nvPr/>
        </p:nvSpPr>
        <p:spPr>
          <a:xfrm>
            <a:off x="281354" y="3467627"/>
            <a:ext cx="8700870" cy="2185214"/>
          </a:xfrm>
          <a:prstGeom prst="rect">
            <a:avLst/>
          </a:prstGeom>
          <a:ln w="12700">
            <a:solidFill>
              <a:schemeClr val="tx1"/>
            </a:solidFill>
          </a:ln>
        </p:spPr>
        <p:txBody>
          <a:bodyPr wrap="square">
            <a:spAutoFit/>
          </a:bodyPr>
          <a:lstStyle/>
          <a:p>
            <a:r>
              <a:rPr lang="zh-TW" altLang="en-US" sz="2800" b="1" dirty="0" smtClean="0"/>
              <a:t>模型版本 </a:t>
            </a:r>
            <a:r>
              <a:rPr lang="en-US" altLang="zh-TW" sz="2800" b="1" dirty="0" smtClean="0"/>
              <a:t>/ </a:t>
            </a:r>
            <a:r>
              <a:rPr lang="zh-TW" altLang="en-US" sz="2800" b="1" dirty="0" smtClean="0"/>
              <a:t>參數規模 </a:t>
            </a:r>
            <a:r>
              <a:rPr lang="en-US" altLang="zh-TW" sz="2800" b="1" dirty="0" smtClean="0"/>
              <a:t>/ </a:t>
            </a:r>
            <a:r>
              <a:rPr lang="zh-TW" altLang="en-US" sz="2800" b="1" dirty="0" smtClean="0"/>
              <a:t>技術基礎</a:t>
            </a:r>
          </a:p>
          <a:p>
            <a:pPr marL="285750" indent="-285750">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在 </a:t>
            </a:r>
            <a:r>
              <a:rPr lang="en-US" altLang="zh-TW" dirty="0" smtClean="0">
                <a:latin typeface="微軟正黑體" panose="020B0604030504040204" pitchFamily="34" charset="-120"/>
                <a:ea typeface="微軟正黑體" panose="020B0604030504040204" pitchFamily="34" charset="-120"/>
              </a:rPr>
              <a:t>Hugging Face </a:t>
            </a:r>
            <a:r>
              <a:rPr lang="zh-TW" altLang="en-US" dirty="0" smtClean="0">
                <a:latin typeface="微軟正黑體" panose="020B0604030504040204" pitchFamily="34" charset="-120"/>
                <a:ea typeface="微軟正黑體" panose="020B0604030504040204" pitchFamily="34" charset="-120"/>
              </a:rPr>
              <a:t>上可看到的版本有 </a:t>
            </a:r>
            <a:r>
              <a:rPr lang="en-US" altLang="zh-TW" b="1" dirty="0" smtClean="0">
                <a:latin typeface="微軟正黑體" panose="020B0604030504040204" pitchFamily="34" charset="-120"/>
                <a:ea typeface="微軟正黑體" panose="020B0604030504040204" pitchFamily="34" charset="-120"/>
              </a:rPr>
              <a:t>TAIDE-LX-7B</a:t>
            </a:r>
            <a:r>
              <a:rPr lang="zh-TW" altLang="en-US" dirty="0" smtClean="0">
                <a:latin typeface="微軟正黑體" panose="020B0604030504040204" pitchFamily="34" charset="-120"/>
                <a:ea typeface="微軟正黑體" panose="020B0604030504040204" pitchFamily="34" charset="-120"/>
              </a:rPr>
              <a:t>，根據說明是以 </a:t>
            </a:r>
            <a:r>
              <a:rPr lang="en-US" altLang="zh-TW" b="1" dirty="0" smtClean="0">
                <a:latin typeface="微軟正黑體" panose="020B0604030504040204" pitchFamily="34" charset="-120"/>
                <a:ea typeface="微軟正黑體" panose="020B0604030504040204" pitchFamily="34" charset="-120"/>
              </a:rPr>
              <a:t>Meta </a:t>
            </a:r>
            <a:r>
              <a:rPr lang="zh-TW" altLang="en-US" b="1" dirty="0" smtClean="0">
                <a:latin typeface="微軟正黑體" panose="020B0604030504040204" pitchFamily="34" charset="-120"/>
                <a:ea typeface="微軟正黑體" panose="020B0604030504040204" pitchFamily="34" charset="-120"/>
              </a:rPr>
              <a:t>的 </a:t>
            </a:r>
            <a:r>
              <a:rPr lang="en-US" altLang="zh-TW" b="1" dirty="0" smtClean="0">
                <a:latin typeface="微軟正黑體" panose="020B0604030504040204" pitchFamily="34" charset="-120"/>
                <a:ea typeface="微軟正黑體" panose="020B0604030504040204" pitchFamily="34" charset="-120"/>
              </a:rPr>
              <a:t>LLaMA2-7B</a:t>
            </a:r>
            <a:r>
              <a:rPr lang="zh-TW" altLang="en-US" dirty="0" smtClean="0">
                <a:latin typeface="微軟正黑體" panose="020B0604030504040204" pitchFamily="34" charset="-120"/>
                <a:ea typeface="微軟正黑體" panose="020B0604030504040204" pitchFamily="34" charset="-120"/>
              </a:rPr>
              <a:t> 為基礎，加入臺灣相關文本與訓練素材進行繼續訓練（</a:t>
            </a:r>
            <a:r>
              <a:rPr lang="en-US" altLang="zh-TW" dirty="0" smtClean="0">
                <a:latin typeface="微軟正黑體" panose="020B0604030504040204" pitchFamily="34" charset="-120"/>
                <a:ea typeface="微軟正黑體" panose="020B0604030504040204" pitchFamily="34" charset="-120"/>
              </a:rPr>
              <a:t>continuous </a:t>
            </a:r>
            <a:r>
              <a:rPr lang="en-US" altLang="zh-TW" dirty="0" err="1" smtClean="0">
                <a:latin typeface="微軟正黑體" panose="020B0604030504040204" pitchFamily="34" charset="-120"/>
                <a:ea typeface="微軟正黑體" panose="020B0604030504040204" pitchFamily="34" charset="-120"/>
              </a:rPr>
              <a:t>pretraining</a:t>
            </a:r>
            <a:r>
              <a:rPr lang="zh-TW" altLang="en-US" dirty="0" smtClean="0">
                <a:latin typeface="微軟正黑體" panose="020B0604030504040204" pitchFamily="34" charset="-120"/>
                <a:ea typeface="微軟正黑體" panose="020B0604030504040204" pitchFamily="34" charset="-120"/>
              </a:rPr>
              <a:t>）與在地化優化。 </a:t>
            </a:r>
            <a:endParaRPr lang="en-US" altLang="zh-TW"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en-US" altLang="zh-TW" dirty="0" smtClean="0">
                <a:latin typeface="微軟正黑體" panose="020B0604030504040204" pitchFamily="34" charset="-120"/>
                <a:ea typeface="微軟正黑體" panose="020B0604030504040204" pitchFamily="34" charset="-120"/>
              </a:rPr>
              <a:t>TAIDE-LX-7B </a:t>
            </a:r>
            <a:r>
              <a:rPr lang="zh-TW" altLang="en-US" dirty="0" smtClean="0">
                <a:latin typeface="微軟正黑體" panose="020B0604030504040204" pitchFamily="34" charset="-120"/>
                <a:ea typeface="微軟正黑體" panose="020B0604030504040204" pitchFamily="34" charset="-120"/>
              </a:rPr>
              <a:t>是一個較輕量版本，適合進一步微調 </a:t>
            </a:r>
            <a:r>
              <a:rPr lang="en-US" altLang="zh-TW" dirty="0" smtClean="0">
                <a:latin typeface="微軟正黑體" panose="020B0604030504040204" pitchFamily="34" charset="-120"/>
                <a:ea typeface="微軟正黑體" panose="020B0604030504040204" pitchFamily="34" charset="-120"/>
              </a:rPr>
              <a:t>(fine-tune) </a:t>
            </a:r>
            <a:r>
              <a:rPr lang="zh-TW" altLang="en-US" dirty="0" smtClean="0">
                <a:latin typeface="微軟正黑體" panose="020B0604030504040204" pitchFamily="34" charset="-120"/>
                <a:ea typeface="微軟正黑體" panose="020B0604030504040204" pitchFamily="34" charset="-120"/>
              </a:rPr>
              <a:t>或在資源受限環境下應用。 </a:t>
            </a:r>
            <a:endParaRPr lang="en-US" altLang="zh-TW"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公開說法中，也有提到 </a:t>
            </a:r>
            <a:r>
              <a:rPr lang="en-US" altLang="zh-TW" dirty="0" smtClean="0">
                <a:latin typeface="微軟正黑體" panose="020B0604030504040204" pitchFamily="34" charset="-120"/>
                <a:ea typeface="微軟正黑體" panose="020B0604030504040204" pitchFamily="34" charset="-120"/>
              </a:rPr>
              <a:t>TAIDE </a:t>
            </a:r>
            <a:r>
              <a:rPr lang="zh-TW" altLang="en-US" dirty="0" smtClean="0">
                <a:latin typeface="微軟正黑體" panose="020B0604030504040204" pitchFamily="34" charset="-120"/>
                <a:ea typeface="微軟正黑體" panose="020B0604030504040204" pitchFamily="34" charset="-120"/>
              </a:rPr>
              <a:t>的對話模型採用 </a:t>
            </a:r>
            <a:r>
              <a:rPr lang="en-US" altLang="zh-TW" dirty="0" err="1" smtClean="0">
                <a:latin typeface="微軟正黑體" panose="020B0604030504040204" pitchFamily="34" charset="-120"/>
                <a:ea typeface="微軟正黑體" panose="020B0604030504040204" pitchFamily="34" charset="-120"/>
              </a:rPr>
              <a:t>LLaMA</a:t>
            </a:r>
            <a:r>
              <a:rPr lang="zh-TW" altLang="en-US" dirty="0" smtClean="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LLaMA3 </a:t>
            </a:r>
            <a:r>
              <a:rPr lang="zh-TW" altLang="en-US" dirty="0" smtClean="0">
                <a:latin typeface="微軟正黑體" panose="020B0604030504040204" pitchFamily="34" charset="-120"/>
                <a:ea typeface="微軟正黑體" panose="020B0604030504040204" pitchFamily="34" charset="-120"/>
              </a:rPr>
              <a:t>等作為基礎。</a:t>
            </a:r>
            <a:endParaRPr lang="zh-TW" altLang="en-US"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841939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9150" y="260320"/>
            <a:ext cx="8743071" cy="6463308"/>
          </a:xfrm>
          <a:prstGeom prst="rect">
            <a:avLst/>
          </a:prstGeom>
        </p:spPr>
        <p:txBody>
          <a:bodyPr wrap="square">
            <a:spAutoFit/>
          </a:bodyPr>
          <a:lstStyle/>
          <a:p>
            <a:r>
              <a:rPr lang="zh-TW" altLang="en-US" b="1" dirty="0" smtClean="0"/>
              <a:t>特性 </a:t>
            </a:r>
            <a:r>
              <a:rPr lang="en-US" altLang="zh-TW" b="1" dirty="0" smtClean="0"/>
              <a:t>/ </a:t>
            </a:r>
            <a:r>
              <a:rPr lang="zh-TW" altLang="en-US" b="1" dirty="0" smtClean="0"/>
              <a:t>優勢 </a:t>
            </a:r>
            <a:r>
              <a:rPr lang="en-US" altLang="zh-TW" b="1" dirty="0" smtClean="0"/>
              <a:t>/</a:t>
            </a:r>
            <a:r>
              <a:rPr lang="zh-TW" altLang="en-US" b="1" dirty="0" smtClean="0"/>
              <a:t>限制</a:t>
            </a:r>
          </a:p>
          <a:p>
            <a:r>
              <a:rPr lang="zh-TW" altLang="en-US" b="1" dirty="0" smtClean="0"/>
              <a:t>優勢 </a:t>
            </a:r>
            <a:r>
              <a:rPr lang="en-US" altLang="zh-TW" b="1" dirty="0" smtClean="0"/>
              <a:t>/</a:t>
            </a:r>
            <a:r>
              <a:rPr lang="zh-TW" altLang="en-US" b="1" dirty="0" smtClean="0"/>
              <a:t>設計重點：</a:t>
            </a:r>
            <a:endParaRPr lang="zh-TW" altLang="en-US" dirty="0" smtClean="0"/>
          </a:p>
          <a:p>
            <a:pPr marL="285750" indent="-285750">
              <a:buFont typeface="Wingdings" panose="05000000000000000000" pitchFamily="2" charset="2"/>
              <a:buChar char="ü"/>
            </a:pPr>
            <a:r>
              <a:rPr lang="zh-TW" altLang="en-US" dirty="0" smtClean="0"/>
              <a:t>在地化：因為訓練用的語料包括臺灣公開資料、文化資料、法規資料庫、媒體、政府文件等，應該在臺灣語境、用語、文化上會有比較優勢</a:t>
            </a:r>
            <a:endParaRPr lang="en-US" altLang="zh-TW" dirty="0" smtClean="0"/>
          </a:p>
          <a:p>
            <a:pPr marL="285750" indent="-285750">
              <a:buFont typeface="Wingdings" panose="05000000000000000000" pitchFamily="2" charset="2"/>
              <a:buChar char="ü"/>
            </a:pPr>
            <a:r>
              <a:rPr lang="zh-TW" altLang="en-US" dirty="0" smtClean="0"/>
              <a:t>開源性：</a:t>
            </a:r>
            <a:r>
              <a:rPr lang="en-US" altLang="zh-TW" dirty="0" smtClean="0"/>
              <a:t>TAIDE </a:t>
            </a:r>
            <a:r>
              <a:rPr lang="zh-TW" altLang="en-US" dirty="0" smtClean="0"/>
              <a:t>計畫有意讓模型對公部門／企業開放使用／下載。 </a:t>
            </a:r>
            <a:endParaRPr lang="en-US" altLang="zh-TW" dirty="0" smtClean="0"/>
          </a:p>
          <a:p>
            <a:pPr marL="285750" indent="-285750">
              <a:buFont typeface="Wingdings" panose="05000000000000000000" pitchFamily="2" charset="2"/>
              <a:buChar char="ü"/>
            </a:pPr>
            <a:r>
              <a:rPr lang="zh-TW" altLang="en-US" dirty="0" smtClean="0"/>
              <a:t>功能導向：在公告中提到 </a:t>
            </a:r>
            <a:r>
              <a:rPr lang="en-US" altLang="zh-TW" dirty="0" smtClean="0"/>
              <a:t>TAIDE </a:t>
            </a:r>
            <a:r>
              <a:rPr lang="zh-TW" altLang="en-US" dirty="0" smtClean="0"/>
              <a:t>特別強化的功能包括「寫文章 </a:t>
            </a:r>
            <a:r>
              <a:rPr lang="en-US" altLang="zh-TW" dirty="0" smtClean="0"/>
              <a:t>/ </a:t>
            </a:r>
            <a:r>
              <a:rPr lang="zh-TW" altLang="en-US" dirty="0" smtClean="0"/>
              <a:t>寫信 </a:t>
            </a:r>
            <a:r>
              <a:rPr lang="en-US" altLang="zh-TW" dirty="0" smtClean="0"/>
              <a:t>/ </a:t>
            </a:r>
            <a:r>
              <a:rPr lang="zh-TW" altLang="en-US" dirty="0" smtClean="0"/>
              <a:t>自動摘要 </a:t>
            </a:r>
            <a:r>
              <a:rPr lang="en-US" altLang="zh-TW" dirty="0" smtClean="0"/>
              <a:t>/ </a:t>
            </a:r>
            <a:r>
              <a:rPr lang="zh-TW" altLang="en-US" dirty="0" smtClean="0"/>
              <a:t>中翻英 </a:t>
            </a:r>
            <a:r>
              <a:rPr lang="en-US" altLang="zh-TW" dirty="0" smtClean="0"/>
              <a:t>/ </a:t>
            </a:r>
            <a:r>
              <a:rPr lang="zh-TW" altLang="en-US" dirty="0" smtClean="0"/>
              <a:t>英翻中」等任務。 </a:t>
            </a:r>
            <a:endParaRPr lang="en-US" altLang="zh-TW" dirty="0" smtClean="0"/>
          </a:p>
          <a:p>
            <a:pPr>
              <a:buFont typeface="Arial" panose="020B0604020202020204" pitchFamily="34" charset="0"/>
              <a:buChar char="•"/>
            </a:pPr>
            <a:r>
              <a:rPr lang="zh-TW" altLang="en-US" b="1" dirty="0" smtClean="0"/>
              <a:t>限制 </a:t>
            </a:r>
            <a:r>
              <a:rPr lang="en-US" altLang="zh-TW" b="1" dirty="0" smtClean="0"/>
              <a:t>/</a:t>
            </a:r>
            <a:r>
              <a:rPr lang="zh-TW" altLang="en-US" b="1" dirty="0" smtClean="0"/>
              <a:t>挑戰 </a:t>
            </a:r>
            <a:r>
              <a:rPr lang="en-US" altLang="zh-TW" b="1" dirty="0" smtClean="0"/>
              <a:t>/</a:t>
            </a:r>
            <a:r>
              <a:rPr lang="zh-TW" altLang="en-US" b="1" dirty="0" smtClean="0"/>
              <a:t>風險：</a:t>
            </a:r>
            <a:endParaRPr lang="zh-TW" altLang="en-US" dirty="0" smtClean="0"/>
          </a:p>
          <a:p>
            <a:pPr marL="285750" indent="-285750">
              <a:buFont typeface="Wingdings" panose="05000000000000000000" pitchFamily="2" charset="2"/>
              <a:buChar char="ü"/>
            </a:pPr>
            <a:r>
              <a:rPr lang="zh-TW" altLang="en-US" dirty="0" smtClean="0"/>
              <a:t>算力與訓練成本：在資源有限的情況下，要訓練大型、高參數模型是困難的，</a:t>
            </a:r>
            <a:r>
              <a:rPr lang="en-US" altLang="zh-TW" dirty="0" smtClean="0"/>
              <a:t>TAIDE </a:t>
            </a:r>
            <a:r>
              <a:rPr lang="zh-TW" altLang="en-US" dirty="0" smtClean="0"/>
              <a:t>團隊就有提到要用較輕量或資料高效策略</a:t>
            </a:r>
            <a:endParaRPr lang="en-US" altLang="zh-TW" dirty="0" smtClean="0"/>
          </a:p>
          <a:p>
            <a:pPr marL="285750" indent="-285750">
              <a:buFont typeface="Wingdings" panose="05000000000000000000" pitchFamily="2" charset="2"/>
              <a:buChar char="ü"/>
            </a:pPr>
            <a:r>
              <a:rPr lang="zh-TW" altLang="en-US" dirty="0" smtClean="0"/>
              <a:t>模型能力上限：因其參數規模與訓練資源可能不如某些國際頂尖模型，可能在一些極具挑戰的任務（非常長文本推理、跨領域知識融合、極複雜的邏輯任務）上表現較弱。</a:t>
            </a:r>
          </a:p>
          <a:p>
            <a:pPr marL="285750" indent="-285750">
              <a:buFont typeface="Wingdings" panose="05000000000000000000" pitchFamily="2" charset="2"/>
              <a:buChar char="ü"/>
            </a:pPr>
            <a:r>
              <a:rPr lang="zh-TW" altLang="en-US" dirty="0" smtClean="0"/>
              <a:t>安全性 </a:t>
            </a:r>
            <a:r>
              <a:rPr lang="en-US" altLang="zh-TW" dirty="0" smtClean="0"/>
              <a:t>/ </a:t>
            </a:r>
            <a:r>
              <a:rPr lang="zh-TW" altLang="en-US" dirty="0" smtClean="0"/>
              <a:t>偏誤：因為模型可公開，若沒有足夠的對齊 </a:t>
            </a:r>
            <a:r>
              <a:rPr lang="en-US" altLang="zh-TW" dirty="0" smtClean="0"/>
              <a:t>(alignment)</a:t>
            </a:r>
            <a:r>
              <a:rPr lang="zh-TW" altLang="en-US" dirty="0" smtClean="0"/>
              <a:t>、過濾、監督機制，容易出現不當回應或偏誤。</a:t>
            </a:r>
          </a:p>
          <a:p>
            <a:pPr marL="285750" indent="-285750">
              <a:buFont typeface="Wingdings" panose="05000000000000000000" pitchFamily="2" charset="2"/>
              <a:buChar char="ü"/>
            </a:pPr>
            <a:r>
              <a:rPr lang="zh-TW" altLang="en-US" dirty="0" smtClean="0"/>
              <a:t>公開版本與商業版本可能有差異：公開版本可能較輕量或有限制，而內部版本可能更強。</a:t>
            </a:r>
          </a:p>
          <a:p>
            <a:r>
              <a:rPr lang="zh-TW" altLang="en-US" b="1" dirty="0" smtClean="0"/>
              <a:t>下載 </a:t>
            </a:r>
            <a:r>
              <a:rPr lang="en-US" altLang="zh-TW" b="1" dirty="0" smtClean="0"/>
              <a:t>/ </a:t>
            </a:r>
            <a:r>
              <a:rPr lang="zh-TW" altLang="en-US" b="1" dirty="0" smtClean="0"/>
              <a:t>使用方式</a:t>
            </a:r>
          </a:p>
          <a:p>
            <a:pPr marL="285750" indent="-285750">
              <a:buFont typeface="Wingdings" panose="05000000000000000000" pitchFamily="2" charset="2"/>
              <a:buChar char="ü"/>
            </a:pPr>
            <a:r>
              <a:rPr lang="zh-TW" altLang="en-US" dirty="0" smtClean="0"/>
              <a:t>在 </a:t>
            </a:r>
            <a:r>
              <a:rPr lang="en-US" altLang="zh-TW" dirty="0" smtClean="0"/>
              <a:t>TAIDE </a:t>
            </a:r>
            <a:r>
              <a:rPr lang="zh-TW" altLang="en-US" dirty="0" smtClean="0"/>
              <a:t>官網上可以下載模型。據官方說明，</a:t>
            </a:r>
            <a:r>
              <a:rPr lang="en-US" altLang="zh-TW" dirty="0" smtClean="0"/>
              <a:t>TAIDE </a:t>
            </a:r>
            <a:r>
              <a:rPr lang="zh-TW" altLang="en-US" dirty="0" smtClean="0"/>
              <a:t>的 “</a:t>
            </a:r>
            <a:r>
              <a:rPr lang="en-US" altLang="zh-TW" dirty="0" smtClean="0"/>
              <a:t>L </a:t>
            </a:r>
            <a:r>
              <a:rPr lang="zh-TW" altLang="en-US" dirty="0" smtClean="0"/>
              <a:t>模型”（即模型檔與演算法碼）可以被使用者調整、修改，用於符合自家需求的系統</a:t>
            </a:r>
            <a:endParaRPr lang="en-US" altLang="zh-TW" dirty="0" smtClean="0"/>
          </a:p>
          <a:p>
            <a:pPr marL="285750" indent="-285750">
              <a:buFont typeface="Wingdings" panose="05000000000000000000" pitchFamily="2" charset="2"/>
              <a:buChar char="ü"/>
            </a:pPr>
            <a:r>
              <a:rPr lang="zh-TW" altLang="en-US" dirty="0" smtClean="0"/>
              <a:t>在 </a:t>
            </a:r>
            <a:r>
              <a:rPr lang="en-US" altLang="zh-TW" dirty="0" smtClean="0"/>
              <a:t>Hugging Face </a:t>
            </a:r>
            <a:r>
              <a:rPr lang="zh-TW" altLang="en-US" dirty="0" smtClean="0"/>
              <a:t>就有 </a:t>
            </a:r>
            <a:r>
              <a:rPr lang="en-US" altLang="zh-TW" dirty="0" smtClean="0"/>
              <a:t>TAIDE-LX-7B </a:t>
            </a:r>
            <a:r>
              <a:rPr lang="zh-TW" altLang="en-US" dirty="0" smtClean="0"/>
              <a:t>的版本可用。 </a:t>
            </a:r>
            <a:endParaRPr lang="en-US" altLang="zh-TW" dirty="0" smtClean="0"/>
          </a:p>
          <a:p>
            <a:pPr marL="285750" indent="-285750">
              <a:buFont typeface="Wingdings" panose="05000000000000000000" pitchFamily="2" charset="2"/>
              <a:buChar char="ü"/>
            </a:pPr>
            <a:r>
              <a:rPr lang="zh-TW" altLang="en-US" dirty="0" smtClean="0"/>
              <a:t>因為公開版本可能有使用條款、授權限制或需填寫同意書，使用前要確認授權條款。</a:t>
            </a:r>
          </a:p>
          <a:p>
            <a:pPr marL="285750" indent="-285750">
              <a:buFont typeface="Wingdings" panose="05000000000000000000" pitchFamily="2" charset="2"/>
              <a:buChar char="ü"/>
            </a:pPr>
            <a:r>
              <a:rPr lang="zh-TW" altLang="en-US" dirty="0" smtClean="0"/>
              <a:t>有使用者分享可以在 </a:t>
            </a:r>
            <a:r>
              <a:rPr lang="en-US" altLang="zh-TW" dirty="0" err="1" smtClean="0"/>
              <a:t>ComfyUI</a:t>
            </a:r>
            <a:r>
              <a:rPr lang="en-US" altLang="zh-TW" dirty="0" smtClean="0"/>
              <a:t> + </a:t>
            </a:r>
            <a:r>
              <a:rPr lang="en-US" altLang="zh-TW" dirty="0" err="1" smtClean="0"/>
              <a:t>Ollama</a:t>
            </a:r>
            <a:r>
              <a:rPr lang="en-US" altLang="zh-TW" dirty="0" smtClean="0"/>
              <a:t> </a:t>
            </a:r>
            <a:r>
              <a:rPr lang="zh-TW" altLang="en-US" dirty="0" smtClean="0"/>
              <a:t>等流程中導入 </a:t>
            </a:r>
            <a:r>
              <a:rPr lang="en-US" altLang="zh-TW" dirty="0" smtClean="0"/>
              <a:t>TAIDE </a:t>
            </a:r>
            <a:r>
              <a:rPr lang="zh-TW" altLang="en-US" dirty="0" smtClean="0"/>
              <a:t>模型做應用</a:t>
            </a:r>
            <a:endParaRPr lang="zh-TW" altLang="en-US" dirty="0"/>
          </a:p>
        </p:txBody>
      </p:sp>
    </p:spTree>
    <p:extLst>
      <p:ext uri="{BB962C8B-B14F-4D97-AF65-F5344CB8AC3E}">
        <p14:creationId xmlns:p14="http://schemas.microsoft.com/office/powerpoint/2010/main" val="3269425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25083" y="91440"/>
            <a:ext cx="8107387" cy="727052"/>
          </a:xfrm>
        </p:spPr>
        <p:txBody>
          <a:bodyPr>
            <a:normAutofit/>
          </a:bodyPr>
          <a:lstStyle/>
          <a:p>
            <a:r>
              <a:rPr lang="en-US" altLang="zh-TW" b="1" dirty="0"/>
              <a:t>LLM </a:t>
            </a:r>
            <a:r>
              <a:rPr lang="zh-TW" altLang="en-US" b="1" dirty="0" smtClean="0"/>
              <a:t>的</a:t>
            </a:r>
            <a:r>
              <a:rPr lang="zh-TW" altLang="en-US" b="1" dirty="0"/>
              <a:t>評估指標 </a:t>
            </a:r>
            <a:r>
              <a:rPr lang="en-US" altLang="zh-TW" sz="3600" b="1" dirty="0"/>
              <a:t>(Evaluation Metrics</a:t>
            </a:r>
            <a:r>
              <a:rPr lang="en-US" altLang="zh-TW" sz="3600" b="1" dirty="0" smtClean="0"/>
              <a:t>)</a:t>
            </a:r>
            <a:endParaRPr lang="zh-TW" altLang="en-US" sz="3600" dirty="0"/>
          </a:p>
        </p:txBody>
      </p:sp>
      <p:sp>
        <p:nvSpPr>
          <p:cNvPr id="3" name="矩形 2"/>
          <p:cNvSpPr/>
          <p:nvPr/>
        </p:nvSpPr>
        <p:spPr>
          <a:xfrm>
            <a:off x="478302" y="6137423"/>
            <a:ext cx="5352757" cy="369332"/>
          </a:xfrm>
          <a:prstGeom prst="rect">
            <a:avLst/>
          </a:prstGeom>
        </p:spPr>
        <p:txBody>
          <a:bodyPr wrap="square">
            <a:spAutoFit/>
          </a:bodyPr>
          <a:lstStyle/>
          <a:p>
            <a:r>
              <a:rPr lang="en-US" altLang="zh-TW" dirty="0" smtClean="0"/>
              <a:t>https://ithelp.ithome.com.tw/articles/10392284</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903758097"/>
              </p:ext>
            </p:extLst>
          </p:nvPr>
        </p:nvGraphicFramePr>
        <p:xfrm>
          <a:off x="276956" y="2956768"/>
          <a:ext cx="8606791" cy="3017520"/>
        </p:xfrm>
        <a:graphic>
          <a:graphicData uri="http://schemas.openxmlformats.org/drawingml/2006/table">
            <a:tbl>
              <a:tblPr/>
              <a:tblGrid>
                <a:gridCol w="1530743">
                  <a:extLst>
                    <a:ext uri="{9D8B030D-6E8A-4147-A177-3AD203B41FA5}">
                      <a16:colId xmlns:a16="http://schemas.microsoft.com/office/drawing/2014/main" val="972891447"/>
                    </a:ext>
                  </a:extLst>
                </a:gridCol>
                <a:gridCol w="3530990">
                  <a:extLst>
                    <a:ext uri="{9D8B030D-6E8A-4147-A177-3AD203B41FA5}">
                      <a16:colId xmlns:a16="http://schemas.microsoft.com/office/drawing/2014/main" val="131978204"/>
                    </a:ext>
                  </a:extLst>
                </a:gridCol>
                <a:gridCol w="3545058">
                  <a:extLst>
                    <a:ext uri="{9D8B030D-6E8A-4147-A177-3AD203B41FA5}">
                      <a16:colId xmlns:a16="http://schemas.microsoft.com/office/drawing/2014/main" val="2697772615"/>
                    </a:ext>
                  </a:extLst>
                </a:gridCol>
              </a:tblGrid>
              <a:tr h="0">
                <a:tc>
                  <a:txBody>
                    <a:bodyPr/>
                    <a:lstStyle/>
                    <a:p>
                      <a:r>
                        <a:rPr lang="zh-TW" altLang="en-US" dirty="0"/>
                        <a:t>評估類別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核心目的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a:t>主要指標</a:t>
                      </a:r>
                      <a:r>
                        <a:rPr lang="en-US" altLang="zh-TW"/>
                        <a:t>/</a:t>
                      </a:r>
                      <a:r>
                        <a:rPr lang="zh-TW" altLang="en-US"/>
                        <a:t>基準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2902186"/>
                  </a:ext>
                </a:extLst>
              </a:tr>
              <a:tr h="0">
                <a:tc>
                  <a:txBody>
                    <a:bodyPr/>
                    <a:lstStyle/>
                    <a:p>
                      <a:r>
                        <a:rPr lang="zh-TW" altLang="en-US" b="1"/>
                        <a:t>通用能力</a:t>
                      </a:r>
                      <a:endParaRPr lang="zh-TW"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基礎語言建模與流暢性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effectLst/>
                        </a:rPr>
                        <a:t>Perplexity</a:t>
                      </a:r>
                      <a:r>
                        <a:rPr lang="en-US"/>
                        <a:t> (PPL)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6015915"/>
                  </a:ext>
                </a:extLst>
              </a:tr>
              <a:tr h="0">
                <a:tc>
                  <a:txBody>
                    <a:bodyPr/>
                    <a:lstStyle/>
                    <a:p>
                      <a:r>
                        <a:rPr lang="zh-TW" altLang="en-US" b="1"/>
                        <a:t>文本相似度</a:t>
                      </a:r>
                      <a:endParaRPr lang="zh-TW"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輸出與標準答案的匹配度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rPr>
                        <a:t>BLEU</a:t>
                      </a:r>
                      <a:r>
                        <a:rPr lang="en-US" dirty="0"/>
                        <a:t> (Precision), ROUGE (Recall), METEOR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1288164"/>
                  </a:ext>
                </a:extLst>
              </a:tr>
              <a:tr h="0">
                <a:tc>
                  <a:txBody>
                    <a:bodyPr/>
                    <a:lstStyle/>
                    <a:p>
                      <a:r>
                        <a:rPr lang="zh-TW" altLang="en-US" b="1"/>
                        <a:t>知識與推理</a:t>
                      </a:r>
                      <a:endParaRPr lang="zh-TW"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dirty="0"/>
                        <a:t>跨學科通用知識和邏輯能力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effectLst/>
                        </a:rPr>
                        <a:t>MMLU</a:t>
                      </a:r>
                      <a:r>
                        <a:rPr lang="en-US" dirty="0"/>
                        <a:t>, ARC, </a:t>
                      </a:r>
                      <a:r>
                        <a:rPr lang="en-US" dirty="0" err="1"/>
                        <a:t>HellaSwag</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7185634"/>
                  </a:ext>
                </a:extLst>
              </a:tr>
              <a:tr h="0">
                <a:tc>
                  <a:txBody>
                    <a:bodyPr/>
                    <a:lstStyle/>
                    <a:p>
                      <a:r>
                        <a:rPr lang="zh-TW" altLang="en-US" b="1" dirty="0"/>
                        <a:t>在地化能力</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zh-TW" altLang="en-US" dirty="0"/>
                        <a:t>繁體中文語境和本土價值觀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r>
                        <a:rPr lang="en-US" altLang="zh-TW" b="1" dirty="0">
                          <a:effectLst/>
                        </a:rPr>
                        <a:t>TMLU</a:t>
                      </a:r>
                      <a:r>
                        <a:rPr lang="zh-TW" altLang="en-US" b="1" dirty="0"/>
                        <a:t> </a:t>
                      </a:r>
                      <a:r>
                        <a:rPr lang="en-US" altLang="zh-TW" b="1" dirty="0"/>
                        <a:t>(</a:t>
                      </a:r>
                      <a:r>
                        <a:rPr lang="zh-TW" altLang="en-US" b="1" dirty="0"/>
                        <a:t>本土知識與考試</a:t>
                      </a:r>
                      <a:r>
                        <a:rPr lang="en-US" altLang="zh-TW" b="1" dirty="0"/>
                        <a:t>)</a:t>
                      </a:r>
                      <a:r>
                        <a:rPr lang="en-US" altLang="zh-TW" dirty="0"/>
                        <a:t>, </a:t>
                      </a:r>
                      <a:r>
                        <a:rPr lang="zh-TW" altLang="en-US" b="1" dirty="0"/>
                        <a:t>台灣價值觀評測</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587987859"/>
                  </a:ext>
                </a:extLst>
              </a:tr>
              <a:tr h="0">
                <a:tc>
                  <a:txBody>
                    <a:bodyPr/>
                    <a:lstStyle/>
                    <a:p>
                      <a:r>
                        <a:rPr lang="zh-TW" altLang="en-US" b="1"/>
                        <a:t>主觀與安全</a:t>
                      </a:r>
                      <a:endParaRPr lang="zh-TW" alt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a:t>事實準確性、無害性、用戶體驗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TW" altLang="en-US" b="1" dirty="0"/>
                        <a:t>人工評價</a:t>
                      </a:r>
                      <a:r>
                        <a:rPr lang="en-US" altLang="zh-TW" dirty="0"/>
                        <a:t>, </a:t>
                      </a:r>
                      <a:r>
                        <a:rPr lang="en-US" dirty="0"/>
                        <a:t>LLM-as-a-Judge, </a:t>
                      </a:r>
                      <a:r>
                        <a:rPr lang="zh-TW" altLang="en-US" dirty="0"/>
                        <a:t>偏見</a:t>
                      </a:r>
                      <a:r>
                        <a:rPr lang="en-US" altLang="zh-TW" dirty="0"/>
                        <a:t>/</a:t>
                      </a:r>
                      <a:r>
                        <a:rPr lang="zh-TW" altLang="en-US" dirty="0"/>
                        <a:t>有害內容測試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9551459"/>
                  </a:ext>
                </a:extLst>
              </a:tr>
            </a:tbl>
          </a:graphicData>
        </a:graphic>
      </p:graphicFrame>
      <p:sp>
        <p:nvSpPr>
          <p:cNvPr id="5" name="矩形 4"/>
          <p:cNvSpPr/>
          <p:nvPr/>
        </p:nvSpPr>
        <p:spPr>
          <a:xfrm>
            <a:off x="225083" y="749510"/>
            <a:ext cx="8166295" cy="2031325"/>
          </a:xfrm>
          <a:prstGeom prst="rect">
            <a:avLst/>
          </a:prstGeom>
        </p:spPr>
        <p:txBody>
          <a:bodyPr wrap="square">
            <a:spAutoFit/>
          </a:bodyPr>
          <a:lstStyle/>
          <a:p>
            <a:pPr marL="285750" indent="-285750">
              <a:buFont typeface="Wingdings" panose="05000000000000000000" pitchFamily="2" charset="2"/>
              <a:buChar char="ü"/>
            </a:pPr>
            <a:r>
              <a:rPr lang="zh-TW" altLang="en-US" b="1" dirty="0" smtClean="0"/>
              <a:t>評估大型語言模型 </a:t>
            </a:r>
            <a:r>
              <a:rPr lang="en-US" altLang="zh-TW" b="1" dirty="0" smtClean="0"/>
              <a:t>(LLM) </a:t>
            </a:r>
            <a:r>
              <a:rPr lang="zh-TW" altLang="en-US" b="1" dirty="0" smtClean="0"/>
              <a:t>的性能是一個多維度的複雜過程，因為 </a:t>
            </a:r>
            <a:r>
              <a:rPr lang="en-US" altLang="zh-TW" b="1" dirty="0" smtClean="0"/>
              <a:t>LLM </a:t>
            </a:r>
            <a:r>
              <a:rPr lang="zh-TW" altLang="en-US" b="1" dirty="0" smtClean="0"/>
              <a:t>的應用範圍極廣。</a:t>
            </a:r>
            <a:endParaRPr lang="en-US" altLang="zh-TW" b="1" dirty="0" smtClean="0"/>
          </a:p>
          <a:p>
            <a:pPr marL="285750" indent="-285750">
              <a:buFont typeface="Wingdings" panose="05000000000000000000" pitchFamily="2" charset="2"/>
              <a:buChar char="ü"/>
            </a:pPr>
            <a:r>
              <a:rPr lang="zh-TW" altLang="en-US" b="1" dirty="0" smtClean="0"/>
              <a:t>將評估指標類型分為</a:t>
            </a:r>
            <a:r>
              <a:rPr lang="en-US" altLang="zh-TW" b="1" dirty="0" smtClean="0"/>
              <a:t>(</a:t>
            </a:r>
            <a:r>
              <a:rPr lang="zh-TW" altLang="en-US" b="1" dirty="0" smtClean="0"/>
              <a:t>只是簡略區分</a:t>
            </a:r>
            <a:r>
              <a:rPr lang="en-US" altLang="zh-TW" b="1" dirty="0" smtClean="0"/>
              <a:t>):</a:t>
            </a:r>
          </a:p>
          <a:p>
            <a:pPr marL="742950" lvl="1" indent="-285750">
              <a:buFont typeface="Wingdings" panose="05000000000000000000" pitchFamily="2" charset="2"/>
              <a:buChar char="ü"/>
            </a:pPr>
            <a:r>
              <a:rPr lang="zh-TW" altLang="en-US" b="1" dirty="0" smtClean="0"/>
              <a:t>自動化指標（</a:t>
            </a:r>
            <a:r>
              <a:rPr lang="en-US" altLang="zh-TW" b="1" dirty="0" smtClean="0"/>
              <a:t>Automatic Metrics</a:t>
            </a:r>
            <a:r>
              <a:rPr lang="zh-TW" altLang="en-US" b="1" dirty="0" smtClean="0"/>
              <a:t>）</a:t>
            </a:r>
            <a:endParaRPr lang="en-US" altLang="zh-TW" b="1" dirty="0" smtClean="0"/>
          </a:p>
          <a:p>
            <a:pPr marL="742950" lvl="1" indent="-285750">
              <a:buFont typeface="Wingdings" panose="05000000000000000000" pitchFamily="2" charset="2"/>
              <a:buChar char="ü"/>
            </a:pPr>
            <a:r>
              <a:rPr lang="zh-TW" altLang="en-US" b="1" dirty="0" smtClean="0"/>
              <a:t>基於知識的基準測試（</a:t>
            </a:r>
            <a:r>
              <a:rPr lang="en-US" altLang="zh-TW" b="1" dirty="0" smtClean="0"/>
              <a:t>Knowledge/Capability Benchmarks</a:t>
            </a:r>
            <a:r>
              <a:rPr lang="zh-TW" altLang="en-US" b="1" dirty="0" smtClean="0"/>
              <a:t>）</a:t>
            </a:r>
            <a:endParaRPr lang="en-US" altLang="zh-TW" b="1" dirty="0" smtClean="0"/>
          </a:p>
          <a:p>
            <a:pPr marL="742950" lvl="1" indent="-285750">
              <a:buFont typeface="Wingdings" panose="05000000000000000000" pitchFamily="2" charset="2"/>
              <a:buChar char="ü"/>
            </a:pPr>
            <a:r>
              <a:rPr lang="zh-TW" altLang="en-US" b="1" dirty="0" smtClean="0"/>
              <a:t>人類及 </a:t>
            </a:r>
            <a:r>
              <a:rPr lang="en-US" altLang="zh-TW" b="1" dirty="0" smtClean="0"/>
              <a:t>LLM </a:t>
            </a:r>
            <a:r>
              <a:rPr lang="zh-TW" altLang="en-US" b="1" dirty="0" smtClean="0"/>
              <a:t>輔助評估（</a:t>
            </a:r>
            <a:r>
              <a:rPr lang="en-US" altLang="zh-TW" b="1" dirty="0" smtClean="0"/>
              <a:t>Human/LLM-as-a-Judge</a:t>
            </a:r>
            <a:r>
              <a:rPr lang="zh-TW" altLang="en-US" b="1" dirty="0" smtClean="0"/>
              <a:t>）</a:t>
            </a:r>
            <a:endParaRPr lang="en-US" altLang="zh-TW" b="1" dirty="0" smtClean="0"/>
          </a:p>
          <a:p>
            <a:pPr marL="742950" lvl="1" indent="-285750">
              <a:buFont typeface="Wingdings" panose="05000000000000000000" pitchFamily="2" charset="2"/>
              <a:buChar char="ü"/>
            </a:pPr>
            <a:r>
              <a:rPr lang="zh-TW" altLang="en-US" b="1" dirty="0" smtClean="0"/>
              <a:t>在地化能力</a:t>
            </a:r>
          </a:p>
        </p:txBody>
      </p:sp>
    </p:spTree>
    <p:extLst>
      <p:ext uri="{BB962C8B-B14F-4D97-AF65-F5344CB8AC3E}">
        <p14:creationId xmlns:p14="http://schemas.microsoft.com/office/powerpoint/2010/main" val="274862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00929" y="372794"/>
            <a:ext cx="8107387" cy="727052"/>
          </a:xfrm>
        </p:spPr>
        <p:txBody>
          <a:bodyPr>
            <a:normAutofit/>
          </a:bodyPr>
          <a:lstStyle/>
          <a:p>
            <a:r>
              <a:rPr lang="en-US" altLang="zh-TW" b="1" dirty="0"/>
              <a:t>LLM </a:t>
            </a:r>
            <a:r>
              <a:rPr lang="zh-TW" altLang="en-US" b="1" dirty="0" smtClean="0"/>
              <a:t>的</a:t>
            </a:r>
            <a:r>
              <a:rPr lang="zh-TW" altLang="en-US" b="1" dirty="0"/>
              <a:t>評估指標 </a:t>
            </a:r>
            <a:r>
              <a:rPr lang="en-US" altLang="zh-TW" sz="3600" b="1" dirty="0"/>
              <a:t>(Evaluation Metrics</a:t>
            </a:r>
            <a:r>
              <a:rPr lang="en-US" altLang="zh-TW" sz="3600" b="1" dirty="0" smtClean="0"/>
              <a:t>)</a:t>
            </a:r>
            <a:endParaRPr lang="zh-TW" altLang="en-US" sz="3600" dirty="0"/>
          </a:p>
        </p:txBody>
      </p:sp>
    </p:spTree>
    <p:extLst>
      <p:ext uri="{BB962C8B-B14F-4D97-AF65-F5344CB8AC3E}">
        <p14:creationId xmlns:p14="http://schemas.microsoft.com/office/powerpoint/2010/main" val="413348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8054" y="31541"/>
            <a:ext cx="8107387" cy="727052"/>
          </a:xfrm>
        </p:spPr>
        <p:txBody>
          <a:bodyPr>
            <a:normAutofit/>
          </a:bodyPr>
          <a:lstStyle/>
          <a:p>
            <a:r>
              <a:rPr lang="en-US" altLang="zh-TW" b="1" dirty="0"/>
              <a:t>LLM </a:t>
            </a:r>
            <a:r>
              <a:rPr lang="zh-TW" altLang="en-US" b="1" dirty="0" smtClean="0"/>
              <a:t>的</a:t>
            </a:r>
            <a:r>
              <a:rPr lang="zh-TW" altLang="en-US" b="1" dirty="0"/>
              <a:t>評估指標 </a:t>
            </a:r>
            <a:r>
              <a:rPr lang="en-US" altLang="zh-TW" sz="3600" b="1" dirty="0"/>
              <a:t>(Evaluation Metrics</a:t>
            </a:r>
            <a:r>
              <a:rPr lang="en-US" altLang="zh-TW" sz="3600" b="1" dirty="0" smtClean="0"/>
              <a:t>)</a:t>
            </a:r>
            <a:endParaRPr lang="zh-TW" altLang="en-US" sz="3600" dirty="0"/>
          </a:p>
        </p:txBody>
      </p:sp>
      <p:sp>
        <p:nvSpPr>
          <p:cNvPr id="3" name="矩形 2"/>
          <p:cNvSpPr/>
          <p:nvPr/>
        </p:nvSpPr>
        <p:spPr>
          <a:xfrm>
            <a:off x="478302" y="6264033"/>
            <a:ext cx="4635304" cy="523220"/>
          </a:xfrm>
          <a:prstGeom prst="rect">
            <a:avLst/>
          </a:prstGeom>
          <a:ln w="19050">
            <a:solidFill>
              <a:schemeClr val="tx1"/>
            </a:solidFill>
          </a:ln>
        </p:spPr>
        <p:txBody>
          <a:bodyPr wrap="square">
            <a:spAutoFit/>
          </a:bodyPr>
          <a:lstStyle/>
          <a:p>
            <a:r>
              <a:rPr lang="en-US" altLang="zh-TW" sz="1400" b="1" dirty="0"/>
              <a:t>Measuring Taiwanese Mandarin Language </a:t>
            </a:r>
            <a:r>
              <a:rPr lang="en-US" altLang="zh-TW" sz="1400" b="1" dirty="0" smtClean="0"/>
              <a:t>Understanding</a:t>
            </a:r>
          </a:p>
          <a:p>
            <a:r>
              <a:rPr lang="en-US" altLang="zh-TW" sz="1400" b="1" dirty="0" smtClean="0"/>
              <a:t>https://arxiv.org/abs/2403.20180v1</a:t>
            </a:r>
            <a:endParaRPr lang="en-US" altLang="zh-TW" sz="1400" b="1" dirty="0"/>
          </a:p>
        </p:txBody>
      </p:sp>
      <p:sp>
        <p:nvSpPr>
          <p:cNvPr id="4" name="矩形 3"/>
          <p:cNvSpPr/>
          <p:nvPr/>
        </p:nvSpPr>
        <p:spPr>
          <a:xfrm>
            <a:off x="258054" y="674216"/>
            <a:ext cx="3526928" cy="369332"/>
          </a:xfrm>
          <a:prstGeom prst="rect">
            <a:avLst/>
          </a:prstGeom>
        </p:spPr>
        <p:txBody>
          <a:bodyPr wrap="none">
            <a:spAutoFit/>
          </a:bodyPr>
          <a:lstStyle/>
          <a:p>
            <a:r>
              <a:rPr lang="zh-TW" altLang="en-US" b="1" dirty="0" smtClean="0">
                <a:latin typeface="微軟正黑體" panose="020B0604030504040204" pitchFamily="34" charset="-120"/>
                <a:ea typeface="微軟正黑體" panose="020B0604030504040204" pitchFamily="34" charset="-120"/>
              </a:rPr>
              <a:t>針對台灣本土化的 </a:t>
            </a:r>
            <a:r>
              <a:rPr lang="en-US" altLang="zh-TW" b="1" dirty="0" smtClean="0">
                <a:latin typeface="微軟正黑體" panose="020B0604030504040204" pitchFamily="34" charset="-120"/>
                <a:ea typeface="微軟正黑體" panose="020B0604030504040204" pitchFamily="34" charset="-120"/>
              </a:rPr>
              <a:t>LLM </a:t>
            </a:r>
            <a:r>
              <a:rPr lang="zh-TW" altLang="en-US" b="1" dirty="0" smtClean="0">
                <a:latin typeface="微軟正黑體" panose="020B0604030504040204" pitchFamily="34" charset="-120"/>
                <a:ea typeface="微軟正黑體" panose="020B0604030504040204" pitchFamily="34" charset="-120"/>
              </a:rPr>
              <a:t>評估指標</a:t>
            </a:r>
            <a:endParaRPr lang="zh-TW" altLang="en-US" b="1" dirty="0">
              <a:latin typeface="微軟正黑體" panose="020B0604030504040204" pitchFamily="34" charset="-120"/>
              <a:ea typeface="微軟正黑體" panose="020B0604030504040204" pitchFamily="34" charset="-120"/>
            </a:endParaRPr>
          </a:p>
        </p:txBody>
      </p:sp>
      <p:sp>
        <p:nvSpPr>
          <p:cNvPr id="5" name="矩形 4"/>
          <p:cNvSpPr/>
          <p:nvPr/>
        </p:nvSpPr>
        <p:spPr>
          <a:xfrm>
            <a:off x="566224" y="929638"/>
            <a:ext cx="7491046" cy="1200329"/>
          </a:xfrm>
          <a:prstGeom prst="rect">
            <a:avLst/>
          </a:prstGeom>
        </p:spPr>
        <p:txBody>
          <a:bodyPr wrap="square">
            <a:spAutoFit/>
          </a:bodyPr>
          <a:lstStyle/>
          <a:p>
            <a:pPr marL="285750" indent="-285750">
              <a:buFont typeface="Wingdings" panose="05000000000000000000" pitchFamily="2" charset="2"/>
              <a:buChar char="ü"/>
            </a:pPr>
            <a:r>
              <a:rPr lang="zh-TW" altLang="en-US" b="1" dirty="0" smtClean="0">
                <a:latin typeface="微軟正黑體" panose="020B0604030504040204" pitchFamily="34" charset="-120"/>
                <a:ea typeface="微軟正黑體" panose="020B0604030504040204" pitchFamily="34" charset="-120"/>
              </a:rPr>
              <a:t>強調模型在繁體中文語境、本土知識、文化價值觀與專業領域的表現，以確保模型真正具備「台灣價值」</a:t>
            </a:r>
            <a:endParaRPr lang="en-US" altLang="zh-TW" b="1"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b="1" dirty="0" smtClean="0">
                <a:latin typeface="微軟正黑體" panose="020B0604030504040204" pitchFamily="34" charset="-120"/>
                <a:ea typeface="微軟正黑體" panose="020B0604030504040204" pitchFamily="34" charset="-120"/>
              </a:rPr>
              <a:t>本土化評估旨在解決國際主流 </a:t>
            </a:r>
            <a:r>
              <a:rPr lang="en-US" altLang="zh-TW" b="1" dirty="0" smtClean="0">
                <a:latin typeface="微軟正黑體" panose="020B0604030504040204" pitchFamily="34" charset="-120"/>
                <a:ea typeface="微軟正黑體" panose="020B0604030504040204" pitchFamily="34" charset="-120"/>
              </a:rPr>
              <a:t>LLM </a:t>
            </a:r>
            <a:r>
              <a:rPr lang="zh-TW" altLang="en-US" b="1" dirty="0" smtClean="0">
                <a:latin typeface="微軟正黑體" panose="020B0604030504040204" pitchFamily="34" charset="-120"/>
                <a:ea typeface="微軟正黑體" panose="020B0604030504040204" pitchFamily="34" charset="-120"/>
              </a:rPr>
              <a:t>基準（如 </a:t>
            </a:r>
            <a:r>
              <a:rPr lang="en-US" altLang="zh-TW" b="1" dirty="0" smtClean="0">
                <a:latin typeface="微軟正黑體" panose="020B0604030504040204" pitchFamily="34" charset="-120"/>
                <a:ea typeface="微軟正黑體" panose="020B0604030504040204" pitchFamily="34" charset="-120"/>
              </a:rPr>
              <a:t>MMLU</a:t>
            </a:r>
            <a:r>
              <a:rPr lang="zh-TW" altLang="en-US" b="1" dirty="0" smtClean="0">
                <a:latin typeface="微軟正黑體" panose="020B0604030504040204" pitchFamily="34" charset="-120"/>
                <a:ea typeface="微軟正黑體" panose="020B0604030504040204" pitchFamily="34" charset="-120"/>
              </a:rPr>
              <a:t>）因訓練語料偏重英文或簡體中文而產生的文化差異與在地知識不足問題</a:t>
            </a:r>
            <a:endParaRPr lang="zh-TW" altLang="en-US" b="1" dirty="0">
              <a:latin typeface="微軟正黑體" panose="020B0604030504040204" pitchFamily="34" charset="-120"/>
              <a:ea typeface="微軟正黑體" panose="020B0604030504040204" pitchFamily="34" charset="-120"/>
            </a:endParaRPr>
          </a:p>
        </p:txBody>
      </p:sp>
      <p:sp>
        <p:nvSpPr>
          <p:cNvPr id="6" name="矩形 5"/>
          <p:cNvSpPr/>
          <p:nvPr/>
        </p:nvSpPr>
        <p:spPr>
          <a:xfrm>
            <a:off x="307291" y="2211841"/>
            <a:ext cx="8461715" cy="3970318"/>
          </a:xfrm>
          <a:prstGeom prst="rect">
            <a:avLst/>
          </a:prstGeom>
          <a:ln w="19050">
            <a:solidFill>
              <a:schemeClr val="tx1"/>
            </a:solidFill>
          </a:ln>
        </p:spPr>
        <p:txBody>
          <a:bodyPr wrap="square">
            <a:spAutoFit/>
          </a:bodyPr>
          <a:lstStyle/>
          <a:p>
            <a:r>
              <a:rPr lang="en-US" altLang="zh-TW" b="1" dirty="0" smtClean="0"/>
              <a:t>TMLU (Taiwanese Multitask Language Understanding)</a:t>
            </a:r>
          </a:p>
          <a:p>
            <a:pPr marL="285750" indent="-285750">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目的： 衡量模型在台灣教育與專業領域的理解能力。</a:t>
            </a:r>
          </a:p>
          <a:p>
            <a:pPr marL="285750" indent="-285750">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機制： 題庫涵蓋本土考試科目，包括：</a:t>
            </a:r>
          </a:p>
          <a:p>
            <a:pPr marL="742950" lvl="1" indent="-285750">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高中學測的國文、社會科（歷史、地理、公民）。</a:t>
            </a:r>
          </a:p>
          <a:p>
            <a:pPr marL="742950" lvl="1" indent="-285750">
              <a:buFont typeface="Wingdings" panose="05000000000000000000" pitchFamily="2" charset="2"/>
              <a:buChar char="p"/>
            </a:pPr>
            <a:r>
              <a:rPr lang="zh-TW" altLang="en-US" dirty="0" smtClean="0">
                <a:latin typeface="微軟正黑體" panose="020B0604030504040204" pitchFamily="34" charset="-120"/>
                <a:ea typeface="微軟正黑體" panose="020B0604030504040204" pitchFamily="34" charset="-120"/>
              </a:rPr>
              <a:t>專業資格考，如教師資格、領隊、駕駛等考題。</a:t>
            </a:r>
          </a:p>
          <a:p>
            <a:pPr marL="285750" indent="-285750">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意義： 評估模型是否能理解並回答符合台灣本土學術和法規要求的知識。</a:t>
            </a:r>
            <a:endParaRPr lang="en-US" altLang="zh-TW" dirty="0" smtClean="0">
              <a:latin typeface="微軟正黑體" panose="020B0604030504040204" pitchFamily="34" charset="-120"/>
              <a:ea typeface="微軟正黑體" panose="020B0604030504040204" pitchFamily="34" charset="-120"/>
            </a:endParaRPr>
          </a:p>
          <a:p>
            <a:pPr>
              <a:buFont typeface="Arial" panose="020B0604020202020204" pitchFamily="34" charset="0"/>
              <a:buChar char="•"/>
            </a:pPr>
            <a:endParaRPr lang="zh-TW" altLang="en-US" dirty="0" smtClean="0"/>
          </a:p>
          <a:p>
            <a:r>
              <a:rPr lang="zh-TW" altLang="en-US" b="1" dirty="0" smtClean="0"/>
              <a:t>台灣價值觀評測 </a:t>
            </a:r>
            <a:r>
              <a:rPr lang="en-US" altLang="zh-TW" b="1" dirty="0" smtClean="0"/>
              <a:t>(Taiwanese Values Assessment)</a:t>
            </a:r>
          </a:p>
          <a:p>
            <a:pPr marL="285750" indent="-285750">
              <a:buFont typeface="Wingdings" panose="05000000000000000000" pitchFamily="2" charset="2"/>
              <a:buChar char="ü"/>
            </a:pPr>
            <a:r>
              <a:rPr lang="zh-TW" altLang="en-US" b="1" dirty="0" smtClean="0"/>
              <a:t>目的：</a:t>
            </a:r>
            <a:r>
              <a:rPr lang="zh-TW" altLang="en-US" dirty="0" smtClean="0"/>
              <a:t> 評估模型是否能</a:t>
            </a:r>
            <a:r>
              <a:rPr lang="zh-TW" altLang="en-US" b="1" dirty="0" smtClean="0"/>
              <a:t>回應在地語境與文化需求</a:t>
            </a:r>
            <a:r>
              <a:rPr lang="zh-TW" altLang="en-US" dirty="0" smtClean="0"/>
              <a:t>，以及其輸出是否符合台灣社會的主流價值觀和倫理標準。</a:t>
            </a:r>
          </a:p>
          <a:p>
            <a:pPr marL="285750" indent="-285750">
              <a:buFont typeface="Wingdings" panose="05000000000000000000" pitchFamily="2" charset="2"/>
              <a:buChar char="ü"/>
            </a:pPr>
            <a:r>
              <a:rPr lang="zh-TW" altLang="en-US" b="1" dirty="0" smtClean="0"/>
              <a:t>機制：</a:t>
            </a:r>
            <a:r>
              <a:rPr lang="zh-TW" altLang="en-US" dirty="0" smtClean="0"/>
              <a:t> 由台灣 </a:t>
            </a:r>
            <a:r>
              <a:rPr lang="en-US" altLang="zh-TW" dirty="0" smtClean="0"/>
              <a:t>AI </a:t>
            </a:r>
            <a:r>
              <a:rPr lang="zh-TW" altLang="en-US" dirty="0" smtClean="0"/>
              <a:t>評測中心 </a:t>
            </a:r>
            <a:r>
              <a:rPr lang="en-US" altLang="zh-TW" dirty="0" smtClean="0"/>
              <a:t>(AIEC) </a:t>
            </a:r>
            <a:r>
              <a:rPr lang="zh-TW" altLang="en-US" dirty="0" smtClean="0"/>
              <a:t>等單位設計，包含大量符合</a:t>
            </a:r>
            <a:r>
              <a:rPr lang="zh-TW" altLang="en-US" b="1" dirty="0" smtClean="0"/>
              <a:t>台灣文化、市場需求</a:t>
            </a:r>
            <a:r>
              <a:rPr lang="zh-TW" altLang="en-US" dirty="0" smtClean="0"/>
              <a:t>的評測題目。</a:t>
            </a:r>
          </a:p>
          <a:p>
            <a:pPr marL="285750" indent="-285750">
              <a:buFont typeface="Wingdings" panose="05000000000000000000" pitchFamily="2" charset="2"/>
              <a:buChar char="ü"/>
            </a:pPr>
            <a:r>
              <a:rPr lang="zh-TW" altLang="en-US" b="1" dirty="0" smtClean="0"/>
              <a:t>意義：</a:t>
            </a:r>
            <a:r>
              <a:rPr lang="zh-TW" altLang="en-US" dirty="0" smtClean="0"/>
              <a:t> 這是安全和對齊 </a:t>
            </a:r>
            <a:r>
              <a:rPr lang="en-US" altLang="zh-TW" dirty="0" smtClean="0"/>
              <a:t>(Alignment) </a:t>
            </a:r>
            <a:r>
              <a:rPr lang="zh-TW" altLang="en-US" dirty="0" smtClean="0"/>
              <a:t>評估的在地化延伸，旨在檢視模型在處理敏感或文化相關議題時，是否能避免產生不當、偏離或具爭議性的回應。</a:t>
            </a:r>
            <a:endParaRPr lang="zh-TW" altLang="en-US" dirty="0"/>
          </a:p>
        </p:txBody>
      </p:sp>
    </p:spTree>
    <p:extLst>
      <p:ext uri="{BB962C8B-B14F-4D97-AF65-F5344CB8AC3E}">
        <p14:creationId xmlns:p14="http://schemas.microsoft.com/office/powerpoint/2010/main" val="245465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258054" y="158150"/>
            <a:ext cx="8107387" cy="72705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b="1" dirty="0" smtClean="0"/>
              <a:t>LLM </a:t>
            </a:r>
            <a:r>
              <a:rPr lang="zh-TW" altLang="en-US" b="1" dirty="0" smtClean="0"/>
              <a:t>的評估指標 </a:t>
            </a:r>
            <a:r>
              <a:rPr lang="en-US" altLang="zh-TW" sz="3600" b="1" dirty="0" smtClean="0"/>
              <a:t>(Evaluation Metrics)</a:t>
            </a:r>
            <a:endParaRPr lang="zh-TW" altLang="en-US" sz="3600" dirty="0"/>
          </a:p>
        </p:txBody>
      </p:sp>
    </p:spTree>
    <p:extLst>
      <p:ext uri="{BB962C8B-B14F-4D97-AF65-F5344CB8AC3E}">
        <p14:creationId xmlns:p14="http://schemas.microsoft.com/office/powerpoint/2010/main" val="1043676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6280" y="64111"/>
            <a:ext cx="7886700" cy="684849"/>
          </a:xfrm>
        </p:spPr>
        <p:txBody>
          <a:bodyPr>
            <a:normAutofit/>
          </a:bodyPr>
          <a:lstStyle/>
          <a:p>
            <a:r>
              <a:rPr lang="zh-TW" altLang="en-US" sz="3600" b="1" dirty="0" smtClean="0">
                <a:effectLst>
                  <a:outerShdw blurRad="38100" dist="38100" dir="2700000" algn="tl">
                    <a:srgbClr val="000000">
                      <a:alpha val="43137"/>
                    </a:srgbClr>
                  </a:outerShdw>
                </a:effectLst>
              </a:rPr>
              <a:t>波</a:t>
            </a:r>
            <a:r>
              <a:rPr lang="zh-TW" altLang="en-US" sz="3600" b="1" dirty="0">
                <a:effectLst>
                  <a:outerShdw blurRad="38100" dist="38100" dir="2700000" algn="tl">
                    <a:srgbClr val="000000">
                      <a:alpha val="43137"/>
                    </a:srgbClr>
                  </a:outerShdw>
                </a:effectLst>
              </a:rPr>
              <a:t>坦金</a:t>
            </a:r>
            <a:r>
              <a:rPr lang="zh-TW" altLang="en-US" sz="3600" b="1" dirty="0" smtClean="0">
                <a:effectLst>
                  <a:outerShdw blurRad="38100" dist="38100" dir="2700000" algn="tl">
                    <a:srgbClr val="000000">
                      <a:alpha val="43137"/>
                    </a:srgbClr>
                  </a:outerShdw>
                </a:effectLst>
              </a:rPr>
              <a:t>理解</a:t>
            </a:r>
            <a:r>
              <a:rPr lang="en-US" altLang="zh-TW" sz="3600" b="1" dirty="0" smtClean="0">
                <a:effectLst>
                  <a:outerShdw blurRad="38100" dist="38100" dir="2700000" algn="tl">
                    <a:srgbClr val="000000">
                      <a:alpha val="43137"/>
                    </a:srgbClr>
                  </a:outerShdw>
                </a:effectLst>
              </a:rPr>
              <a:t>|</a:t>
            </a:r>
            <a:r>
              <a:rPr lang="en-US" altLang="zh-TW" sz="3600" b="1" dirty="0">
                <a:effectLst>
                  <a:outerShdw blurRad="38100" dist="38100" dir="2700000" algn="tl">
                    <a:srgbClr val="000000">
                      <a:alpha val="43137"/>
                    </a:srgbClr>
                  </a:outerShdw>
                </a:effectLst>
              </a:rPr>
              <a:t>P</a:t>
            </a:r>
            <a:r>
              <a:rPr lang="en-US" altLang="zh-TW" sz="3600" b="1" dirty="0" smtClean="0">
                <a:effectLst>
                  <a:outerShdw blurRad="38100" dist="38100" dir="2700000" algn="tl">
                    <a:srgbClr val="000000">
                      <a:alpha val="43137"/>
                    </a:srgbClr>
                  </a:outerShdw>
                </a:effectLst>
              </a:rPr>
              <a:t>otemkin </a:t>
            </a:r>
            <a:r>
              <a:rPr lang="en-US" altLang="zh-TW" sz="3600" b="1" dirty="0" smtClean="0">
                <a:effectLst>
                  <a:outerShdw blurRad="38100" dist="38100" dir="2700000" algn="tl">
                    <a:srgbClr val="000000">
                      <a:alpha val="43137"/>
                    </a:srgbClr>
                  </a:outerShdw>
                </a:effectLst>
              </a:rPr>
              <a:t>understanding</a:t>
            </a:r>
            <a:endParaRPr lang="zh-TW" altLang="en-US" sz="3600" b="1" dirty="0">
              <a:effectLst>
                <a:outerShdw blurRad="38100" dist="38100" dir="2700000" algn="tl">
                  <a:srgbClr val="000000">
                    <a:alpha val="43137"/>
                  </a:srgbClr>
                </a:outerShdw>
              </a:effectLst>
            </a:endParaRPr>
          </a:p>
        </p:txBody>
      </p:sp>
      <p:sp>
        <p:nvSpPr>
          <p:cNvPr id="3" name="內容版面配置區 2"/>
          <p:cNvSpPr>
            <a:spLocks noGrp="1"/>
          </p:cNvSpPr>
          <p:nvPr>
            <p:ph idx="1"/>
          </p:nvPr>
        </p:nvSpPr>
        <p:spPr>
          <a:xfrm>
            <a:off x="248821" y="1047998"/>
            <a:ext cx="8571621" cy="1184861"/>
          </a:xfrm>
          <a:ln w="12700">
            <a:solidFill>
              <a:schemeClr val="tx1"/>
            </a:solidFill>
          </a:ln>
        </p:spPr>
        <p:txBody>
          <a:bodyPr/>
          <a:lstStyle/>
          <a:p>
            <a:pPr marL="0" indent="0">
              <a:buNone/>
            </a:pPr>
            <a:r>
              <a:rPr lang="en-US" altLang="zh-TW" sz="2000" b="1" dirty="0" smtClean="0">
                <a:latin typeface="微軟正黑體" panose="020B0604030504040204" pitchFamily="34" charset="-120"/>
                <a:ea typeface="微軟正黑體" panose="020B0604030504040204" pitchFamily="34" charset="-120"/>
              </a:rPr>
              <a:t>2025</a:t>
            </a:r>
            <a:r>
              <a:rPr lang="zh-TW" altLang="en-US" sz="2000" b="1" dirty="0" smtClean="0">
                <a:latin typeface="微軟正黑體" panose="020B0604030504040204" pitchFamily="34" charset="-120"/>
                <a:ea typeface="微軟正黑體" panose="020B0604030504040204" pitchFamily="34" charset="-120"/>
              </a:rPr>
              <a:t>年</a:t>
            </a:r>
            <a:r>
              <a:rPr lang="en-US" altLang="zh-TW" sz="2000" b="1" dirty="0">
                <a:latin typeface="微軟正黑體" panose="020B0604030504040204" pitchFamily="34" charset="-120"/>
                <a:ea typeface="微軟正黑體" panose="020B0604030504040204" pitchFamily="34" charset="-120"/>
              </a:rPr>
              <a:t>MIT</a:t>
            </a:r>
            <a:r>
              <a:rPr lang="zh-TW" altLang="en-US" sz="2000" b="1" dirty="0">
                <a:latin typeface="微軟正黑體" panose="020B0604030504040204" pitchFamily="34" charset="-120"/>
                <a:ea typeface="微軟正黑體" panose="020B0604030504040204" pitchFamily="34" charset="-120"/>
              </a:rPr>
              <a:t>、芝加哥大學、哈佛大學合著的一篇爆炸性</a:t>
            </a:r>
            <a:r>
              <a:rPr lang="zh-TW" altLang="en-US" sz="2000" b="1" dirty="0" smtClean="0">
                <a:latin typeface="微軟正黑體" panose="020B0604030504040204" pitchFamily="34" charset="-120"/>
                <a:ea typeface="微軟正黑體" panose="020B0604030504040204" pitchFamily="34" charset="-120"/>
              </a:rPr>
              <a:t>論文</a:t>
            </a:r>
            <a:endParaRPr lang="en-US" altLang="zh-TW" sz="2000" b="1" dirty="0" smtClean="0">
              <a:latin typeface="微軟正黑體" panose="020B0604030504040204" pitchFamily="34" charset="-120"/>
              <a:ea typeface="微軟正黑體" panose="020B0604030504040204" pitchFamily="34" charset="-120"/>
            </a:endParaRPr>
          </a:p>
          <a:p>
            <a:pPr marL="0" indent="0">
              <a:buNone/>
            </a:pPr>
            <a:r>
              <a:rPr lang="en-US" altLang="zh-TW" sz="2000" b="1" dirty="0">
                <a:solidFill>
                  <a:srgbClr val="FF0000"/>
                </a:solidFill>
                <a:latin typeface="微軟正黑體" panose="020B0604030504040204" pitchFamily="34" charset="-120"/>
                <a:ea typeface="微軟正黑體" panose="020B0604030504040204" pitchFamily="34" charset="-120"/>
              </a:rPr>
              <a:t>Potemkin Understanding </a:t>
            </a:r>
            <a:r>
              <a:rPr lang="en-US" altLang="zh-TW" sz="2000" b="1" dirty="0">
                <a:latin typeface="微軟正黑體" panose="020B0604030504040204" pitchFamily="34" charset="-120"/>
                <a:ea typeface="微軟正黑體" panose="020B0604030504040204" pitchFamily="34" charset="-120"/>
              </a:rPr>
              <a:t>in Large Language Models</a:t>
            </a:r>
            <a:endParaRPr lang="en-US" altLang="zh-TW" sz="2000" b="1" dirty="0" smtClean="0">
              <a:latin typeface="微軟正黑體" panose="020B0604030504040204" pitchFamily="34" charset="-120"/>
              <a:ea typeface="微軟正黑體" panose="020B0604030504040204" pitchFamily="34" charset="-120"/>
            </a:endParaRPr>
          </a:p>
          <a:p>
            <a:pPr marL="0" indent="0">
              <a:buNone/>
            </a:pPr>
            <a:r>
              <a:rPr lang="en-US" altLang="zh-TW" sz="2000" dirty="0" smtClean="0"/>
              <a:t>https</a:t>
            </a:r>
            <a:r>
              <a:rPr lang="en-US" altLang="zh-TW" sz="2000" dirty="0"/>
              <a:t>://</a:t>
            </a:r>
            <a:r>
              <a:rPr lang="en-US" altLang="zh-TW" sz="2000" dirty="0" smtClean="0"/>
              <a:t>arxiv.org/abs/2506.21521</a:t>
            </a:r>
            <a:endParaRPr lang="en-US" altLang="zh-TW" sz="2000" dirty="0"/>
          </a:p>
        </p:txBody>
      </p:sp>
      <p:sp>
        <p:nvSpPr>
          <p:cNvPr id="5" name="矩形 4"/>
          <p:cNvSpPr/>
          <p:nvPr/>
        </p:nvSpPr>
        <p:spPr>
          <a:xfrm>
            <a:off x="192552" y="636132"/>
            <a:ext cx="8516864" cy="369332"/>
          </a:xfrm>
          <a:prstGeom prst="rect">
            <a:avLst/>
          </a:prstGeom>
        </p:spPr>
        <p:txBody>
          <a:bodyPr wrap="square">
            <a:spAutoFit/>
          </a:bodyPr>
          <a:lstStyle/>
          <a:p>
            <a:r>
              <a:rPr lang="zh-TW" altLang="en-US" dirty="0"/>
              <a:t>俄羅斯軍事領導人格里戈里</a:t>
            </a:r>
            <a:r>
              <a:rPr lang="en-US" altLang="zh-TW" dirty="0"/>
              <a:t>·</a:t>
            </a:r>
            <a:r>
              <a:rPr lang="zh-TW" altLang="en-US" dirty="0"/>
              <a:t>波坦金為了取悅凱瑟琳二世而建造的虛假村莊的故事。 </a:t>
            </a:r>
          </a:p>
        </p:txBody>
      </p:sp>
      <p:sp>
        <p:nvSpPr>
          <p:cNvPr id="6" name="矩形 5"/>
          <p:cNvSpPr/>
          <p:nvPr/>
        </p:nvSpPr>
        <p:spPr>
          <a:xfrm>
            <a:off x="192552" y="5485423"/>
            <a:ext cx="7694271" cy="369332"/>
          </a:xfrm>
          <a:prstGeom prst="rect">
            <a:avLst/>
          </a:prstGeom>
        </p:spPr>
        <p:txBody>
          <a:bodyPr wrap="square">
            <a:spAutoFit/>
          </a:bodyPr>
          <a:lstStyle/>
          <a:p>
            <a:r>
              <a:rPr lang="zh-TW" altLang="en-US" b="1" dirty="0">
                <a:effectLst>
                  <a:outerShdw blurRad="38100" dist="38100" dir="2700000" algn="tl">
                    <a:srgbClr val="000000">
                      <a:alpha val="43137"/>
                    </a:srgbClr>
                  </a:outerShdw>
                </a:effectLst>
              </a:rPr>
              <a:t>「波坦金理解」與「幻覺」不同，後者通常用來描述</a:t>
            </a:r>
            <a:r>
              <a:rPr lang="en-US" altLang="zh-TW" b="1" dirty="0">
                <a:effectLst>
                  <a:outerShdw blurRad="38100" dist="38100" dir="2700000" algn="tl">
                    <a:srgbClr val="000000">
                      <a:alpha val="43137"/>
                    </a:srgbClr>
                  </a:outerShdw>
                </a:effectLst>
              </a:rPr>
              <a:t>AI</a:t>
            </a:r>
            <a:r>
              <a:rPr lang="zh-TW" altLang="en-US" b="1" dirty="0">
                <a:effectLst>
                  <a:outerShdw blurRad="38100" dist="38100" dir="2700000" algn="tl">
                    <a:srgbClr val="000000">
                      <a:alpha val="43137"/>
                    </a:srgbClr>
                  </a:outerShdw>
                </a:effectLst>
              </a:rPr>
              <a:t>模型的錯誤或誤判。</a:t>
            </a:r>
          </a:p>
        </p:txBody>
      </p:sp>
      <p:sp>
        <p:nvSpPr>
          <p:cNvPr id="7" name="矩形 6"/>
          <p:cNvSpPr/>
          <p:nvPr/>
        </p:nvSpPr>
        <p:spPr>
          <a:xfrm>
            <a:off x="192552" y="2275393"/>
            <a:ext cx="8810772" cy="3077766"/>
          </a:xfrm>
          <a:prstGeom prst="rect">
            <a:avLst/>
          </a:prstGeom>
        </p:spPr>
        <p:txBody>
          <a:bodyPr wrap="square">
            <a:spAutoFit/>
          </a:bodyPr>
          <a:lstStyle/>
          <a:p>
            <a:pPr marL="285750" indent="-285750">
              <a:buFont typeface="Wingdings" panose="05000000000000000000" pitchFamily="2" charset="2"/>
              <a:buChar char="ü"/>
            </a:pPr>
            <a:r>
              <a:rPr lang="zh-TW" altLang="en-US" dirty="0">
                <a:latin typeface="微軟正黑體" panose="020B0604030504040204" pitchFamily="34" charset="-120"/>
                <a:ea typeface="微軟正黑體" panose="020B0604030504040204" pitchFamily="34" charset="-120"/>
              </a:rPr>
              <a:t>大型</a:t>
            </a:r>
            <a:r>
              <a:rPr lang="zh-TW" altLang="en-US" dirty="0" smtClean="0">
                <a:latin typeface="微軟正黑體" panose="020B0604030504040204" pitchFamily="34" charset="-120"/>
                <a:ea typeface="微軟正黑體" panose="020B0604030504040204" pitchFamily="34" charset="-120"/>
              </a:rPr>
              <a:t>語言模型</a:t>
            </a:r>
            <a:r>
              <a:rPr lang="en-US" altLang="zh-TW" dirty="0" smtClean="0">
                <a:latin typeface="微軟正黑體" panose="020B0604030504040204" pitchFamily="34" charset="-120"/>
                <a:ea typeface="微軟正黑體" panose="020B0604030504040204" pitchFamily="34" charset="-120"/>
              </a:rPr>
              <a:t>(LLM</a:t>
            </a:r>
            <a:r>
              <a:rPr lang="en-US" altLang="zh-TW"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定期</a:t>
            </a:r>
            <a:r>
              <a:rPr lang="zh-TW" altLang="en-US" dirty="0">
                <a:latin typeface="微軟正黑體" panose="020B0604030504040204" pitchFamily="34" charset="-120"/>
                <a:ea typeface="微軟正黑體" panose="020B0604030504040204" pitchFamily="34" charset="-120"/>
              </a:rPr>
              <a:t>使用基準資料集進行</a:t>
            </a:r>
            <a:r>
              <a:rPr lang="zh-TW" altLang="en-US" dirty="0" smtClean="0">
                <a:latin typeface="微軟正黑體" panose="020B0604030504040204" pitchFamily="34" charset="-120"/>
                <a:ea typeface="微軟正黑體" panose="020B0604030504040204" pitchFamily="34" charset="-120"/>
              </a:rPr>
              <a:t>評估與測試</a:t>
            </a:r>
            <a:endParaRPr lang="en-US" altLang="zh-TW"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dirty="0" smtClean="0">
                <a:latin typeface="微軟正黑體" panose="020B0604030504040204" pitchFamily="34" charset="-120"/>
                <a:ea typeface="微軟正黑體" panose="020B0604030504040204" pitchFamily="34" charset="-120"/>
              </a:rPr>
              <a:t>問題</a:t>
            </a:r>
            <a:r>
              <a:rPr lang="en-US" altLang="zh-TW" dirty="0" smtClean="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根據對一組精選</a:t>
            </a:r>
            <a:r>
              <a:rPr lang="zh-TW" altLang="en-US" dirty="0" smtClean="0">
                <a:latin typeface="微軟正黑體" panose="020B0604030504040204" pitchFamily="34" charset="-120"/>
                <a:ea typeface="微軟正黑體" panose="020B0604030504040204" pitchFamily="34" charset="-120"/>
              </a:rPr>
              <a:t>問題</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含答案</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來推斷</a:t>
            </a:r>
            <a:r>
              <a:rPr lang="en-US" altLang="zh-TW" dirty="0" smtClean="0">
                <a:latin typeface="微軟正黑體" panose="020B0604030504040204" pitchFamily="34" charset="-120"/>
                <a:ea typeface="微軟正黑體" panose="020B0604030504040204" pitchFamily="34" charset="-120"/>
              </a:rPr>
              <a:t>LLM</a:t>
            </a:r>
            <a:r>
              <a:rPr lang="zh-TW" altLang="en-US" dirty="0" smtClean="0">
                <a:latin typeface="微軟正黑體" panose="020B0604030504040204" pitchFamily="34" charset="-120"/>
                <a:ea typeface="微軟正黑體" panose="020B0604030504040204" pitchFamily="34" charset="-120"/>
              </a:rPr>
              <a:t>的</a:t>
            </a:r>
            <a:r>
              <a:rPr lang="zh-TW" altLang="en-US" dirty="0">
                <a:latin typeface="微軟正黑體" panose="020B0604030504040204" pitchFamily="34" charset="-120"/>
                <a:ea typeface="微軟正黑體" panose="020B0604030504040204" pitchFamily="34" charset="-120"/>
              </a:rPr>
              <a:t>能力</a:t>
            </a:r>
            <a:r>
              <a:rPr lang="zh-TW" altLang="en-US" dirty="0" smtClean="0">
                <a:latin typeface="微軟正黑體" panose="020B0604030504040204" pitchFamily="34" charset="-120"/>
                <a:ea typeface="微軟正黑體" panose="020B0604030504040204" pitchFamily="34" charset="-120"/>
              </a:rPr>
              <a:t>，這有</a:t>
            </a:r>
            <a:r>
              <a:rPr lang="zh-TW" altLang="en-US" dirty="0">
                <a:latin typeface="微軟正黑體" panose="020B0604030504040204" pitchFamily="34" charset="-120"/>
                <a:ea typeface="微軟正黑體" panose="020B0604030504040204" pitchFamily="34" charset="-120"/>
              </a:rPr>
              <a:t>什麼理由呢</a:t>
            </a:r>
            <a:r>
              <a:rPr lang="zh-TW" altLang="en-US" dirty="0" smtClean="0">
                <a:latin typeface="微軟正黑體" panose="020B0604030504040204" pitchFamily="34" charset="-120"/>
                <a:ea typeface="微軟正黑體" panose="020B0604030504040204" pitchFamily="34" charset="-120"/>
              </a:rPr>
              <a:t>？</a:t>
            </a:r>
            <a:endParaRPr lang="en-US" altLang="zh-TW"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sz="1400" dirty="0" smtClean="0">
                <a:latin typeface="微軟正黑體" panose="020B0604030504040204" pitchFamily="34" charset="-120"/>
                <a:ea typeface="微軟正黑體" panose="020B0604030504040204" pitchFamily="34" charset="-120"/>
              </a:rPr>
              <a:t>此文介紹</a:t>
            </a:r>
            <a:r>
              <a:rPr lang="zh-TW" altLang="en-US" sz="1400" dirty="0">
                <a:latin typeface="微軟正黑體" panose="020B0604030504040204" pitchFamily="34" charset="-120"/>
                <a:ea typeface="微軟正黑體" panose="020B0604030504040204" pitchFamily="34" charset="-120"/>
              </a:rPr>
              <a:t>了一個正式的框架來解決這個問題</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sz="1400" dirty="0" smtClean="0">
                <a:latin typeface="微軟正黑體" panose="020B0604030504040204" pitchFamily="34" charset="-120"/>
                <a:ea typeface="微軟正黑體" panose="020B0604030504040204" pitchFamily="34" charset="-120"/>
              </a:rPr>
              <a:t>關鍵</a:t>
            </a:r>
            <a:r>
              <a:rPr lang="zh-TW" altLang="en-US" sz="1400" dirty="0">
                <a:latin typeface="微軟正黑體" panose="020B0604030504040204" pitchFamily="34" charset="-120"/>
                <a:ea typeface="微軟正黑體" panose="020B0604030504040204" pitchFamily="34" charset="-120"/>
              </a:rPr>
              <a:t>是要注意的是，用於</a:t>
            </a:r>
            <a:r>
              <a:rPr lang="zh-TW" altLang="en-US" sz="1400" dirty="0" smtClean="0">
                <a:latin typeface="微軟正黑體" panose="020B0604030504040204" pitchFamily="34" charset="-120"/>
                <a:ea typeface="微軟正黑體" panose="020B0604030504040204" pitchFamily="34" charset="-120"/>
              </a:rPr>
              <a:t>測試</a:t>
            </a:r>
            <a:r>
              <a:rPr lang="en-US" altLang="zh-TW" sz="1400" dirty="0" smtClean="0">
                <a:latin typeface="微軟正黑體" panose="020B0604030504040204" pitchFamily="34" charset="-120"/>
                <a:ea typeface="微軟正黑體" panose="020B0604030504040204" pitchFamily="34" charset="-120"/>
              </a:rPr>
              <a:t>LLM</a:t>
            </a:r>
            <a:r>
              <a:rPr lang="zh-TW" altLang="en-US" sz="1400" dirty="0" smtClean="0">
                <a:latin typeface="微軟正黑體" panose="020B0604030504040204" pitchFamily="34" charset="-120"/>
                <a:ea typeface="微軟正黑體" panose="020B0604030504040204" pitchFamily="34" charset="-120"/>
              </a:rPr>
              <a:t>的基準</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例如 </a:t>
            </a:r>
            <a:r>
              <a:rPr lang="en-US" altLang="zh-TW" sz="1400" dirty="0">
                <a:latin typeface="微軟正黑體" panose="020B0604030504040204" pitchFamily="34" charset="-120"/>
                <a:ea typeface="微軟正黑體" panose="020B0604030504040204" pitchFamily="34" charset="-120"/>
              </a:rPr>
              <a:t>AP </a:t>
            </a:r>
            <a:r>
              <a:rPr lang="zh-TW" altLang="en-US" sz="1400" dirty="0" smtClean="0">
                <a:latin typeface="微軟正黑體" panose="020B0604030504040204" pitchFamily="34" charset="-120"/>
                <a:ea typeface="微軟正黑體" panose="020B0604030504040204" pitchFamily="34" charset="-120"/>
              </a:rPr>
              <a:t>考試</a:t>
            </a:r>
            <a:r>
              <a:rPr lang="en-US" altLang="zh-TW" sz="1400" dirty="0" smtClean="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也是用於測試人的基準</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sz="1400" dirty="0" smtClean="0">
                <a:latin typeface="微軟正黑體" panose="020B0604030504040204" pitchFamily="34" charset="-120"/>
                <a:ea typeface="微軟正黑體" panose="020B0604030504040204" pitchFamily="34" charset="-120"/>
              </a:rPr>
              <a:t>然而</a:t>
            </a:r>
            <a:r>
              <a:rPr lang="zh-TW" altLang="en-US" sz="1400" dirty="0">
                <a:latin typeface="微軟正黑體" panose="020B0604030504040204" pitchFamily="34" charset="-120"/>
                <a:ea typeface="微軟正黑體" panose="020B0604030504040204" pitchFamily="34" charset="-120"/>
              </a:rPr>
              <a:t>，這帶來了一個含義：只有</a:t>
            </a:r>
            <a:r>
              <a:rPr lang="zh-TW" altLang="en-US" sz="1400" dirty="0" smtClean="0">
                <a:latin typeface="微軟正黑體" panose="020B0604030504040204" pitchFamily="34" charset="-120"/>
                <a:ea typeface="微軟正黑體" panose="020B0604030504040204" pitchFamily="34" charset="-120"/>
              </a:rPr>
              <a:t>當</a:t>
            </a:r>
            <a:r>
              <a:rPr lang="en-US" altLang="zh-TW" sz="1400" dirty="0" smtClean="0">
                <a:latin typeface="微軟正黑體" panose="020B0604030504040204" pitchFamily="34" charset="-120"/>
                <a:ea typeface="微軟正黑體" panose="020B0604030504040204" pitchFamily="34" charset="-120"/>
              </a:rPr>
              <a:t>LLM</a:t>
            </a:r>
            <a:r>
              <a:rPr lang="zh-TW" altLang="en-US" sz="1400" dirty="0" smtClean="0">
                <a:latin typeface="微軟正黑體" panose="020B0604030504040204" pitchFamily="34" charset="-120"/>
                <a:ea typeface="微軟正黑體" panose="020B0604030504040204" pitchFamily="34" charset="-120"/>
              </a:rPr>
              <a:t>以</a:t>
            </a:r>
            <a:r>
              <a:rPr lang="zh-TW" altLang="en-US" sz="1400" dirty="0">
                <a:latin typeface="微軟正黑體" panose="020B0604030504040204" pitchFamily="34" charset="-120"/>
                <a:ea typeface="微軟正黑體" panose="020B0604030504040204" pitchFamily="34" charset="-120"/>
              </a:rPr>
              <a:t>反映人類誤解的方式誤解概念時，這些基準才是有效的測試。否則，基準測試的成功只能</a:t>
            </a:r>
            <a:r>
              <a:rPr lang="zh-TW" altLang="en-US" sz="1400" dirty="0" smtClean="0">
                <a:latin typeface="微軟正黑體" panose="020B0604030504040204" pitchFamily="34" charset="-120"/>
                <a:ea typeface="微軟正黑體" panose="020B0604030504040204" pitchFamily="34" charset="-120"/>
              </a:rPr>
              <a:t>證明這是</a:t>
            </a:r>
            <a:r>
              <a:rPr lang="en-US" altLang="zh-TW" sz="1400" b="1" dirty="0" err="1">
                <a:effectLst>
                  <a:outerShdw blurRad="38100" dist="38100" dir="2700000" algn="tl">
                    <a:srgbClr val="000000">
                      <a:alpha val="43137"/>
                    </a:srgbClr>
                  </a:outerShdw>
                </a:effectLst>
              </a:rPr>
              <a:t>potemkin</a:t>
            </a:r>
            <a:r>
              <a:rPr lang="en-US" altLang="zh-TW" sz="1400" b="1" dirty="0">
                <a:effectLst>
                  <a:outerShdw blurRad="38100" dist="38100" dir="2700000" algn="tl">
                    <a:srgbClr val="000000">
                      <a:alpha val="43137"/>
                    </a:srgbClr>
                  </a:outerShdw>
                </a:effectLst>
              </a:rPr>
              <a:t> </a:t>
            </a:r>
            <a:r>
              <a:rPr lang="en-US" altLang="zh-TW" sz="1400" b="1" dirty="0" smtClean="0">
                <a:effectLst>
                  <a:outerShdw blurRad="38100" dist="38100" dir="2700000" algn="tl">
                    <a:srgbClr val="000000">
                      <a:alpha val="43137"/>
                    </a:srgbClr>
                  </a:outerShdw>
                </a:effectLst>
              </a:rPr>
              <a:t>understanding(</a:t>
            </a:r>
            <a:r>
              <a:rPr lang="zh-TW" altLang="en-US" sz="1400" dirty="0" smtClean="0">
                <a:latin typeface="微軟正黑體" panose="020B0604030504040204" pitchFamily="34" charset="-120"/>
                <a:ea typeface="微軟正黑體" panose="020B0604030504040204" pitchFamily="34" charset="-120"/>
              </a:rPr>
              <a:t>波</a:t>
            </a:r>
            <a:r>
              <a:rPr lang="zh-TW" altLang="en-US" sz="1400" dirty="0">
                <a:latin typeface="微軟正黑體" panose="020B0604030504040204" pitchFamily="34" charset="-120"/>
                <a:ea typeface="微軟正黑體" panose="020B0604030504040204" pitchFamily="34" charset="-120"/>
              </a:rPr>
              <a:t>將金人的</a:t>
            </a:r>
            <a:r>
              <a:rPr lang="zh-TW" altLang="en-US" sz="1400" dirty="0" smtClean="0">
                <a:latin typeface="微軟正黑體" panose="020B0604030504040204" pitchFamily="34" charset="-120"/>
                <a:ea typeface="微軟正黑體" panose="020B0604030504040204" pitchFamily="34" charset="-120"/>
              </a:rPr>
              <a:t>理解</a:t>
            </a:r>
            <a:r>
              <a:rPr lang="en-US" altLang="zh-TW" sz="1400" dirty="0" smtClean="0">
                <a:latin typeface="微軟正黑體" panose="020B0604030504040204" pitchFamily="34" charset="-120"/>
                <a:ea typeface="微軟正黑體" panose="020B0604030504040204" pitchFamily="34" charset="-120"/>
              </a:rPr>
              <a:t>)</a:t>
            </a:r>
            <a:r>
              <a:rPr lang="zh-TW" altLang="en-US" sz="1400" dirty="0" smtClean="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由答案驅動的理解錯覺，與任何人解釋概念的方式不相容</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sz="1400" dirty="0">
                <a:latin typeface="微軟正黑體" panose="020B0604030504040204" pitchFamily="34" charset="-120"/>
                <a:ea typeface="微軟正黑體" panose="020B0604030504040204" pitchFamily="34" charset="-120"/>
              </a:rPr>
              <a:t>此文</a:t>
            </a:r>
            <a:r>
              <a:rPr lang="zh-TW" altLang="en-US" sz="1400" dirty="0" smtClean="0">
                <a:latin typeface="微軟正黑體" panose="020B0604030504040204" pitchFamily="34" charset="-120"/>
                <a:ea typeface="微軟正黑體" panose="020B0604030504040204" pitchFamily="34" charset="-120"/>
              </a:rPr>
              <a:t>提出</a:t>
            </a:r>
            <a:r>
              <a:rPr lang="zh-TW" altLang="en-US" sz="1400" dirty="0">
                <a:latin typeface="微軟正黑體" panose="020B0604030504040204" pitchFamily="34" charset="-120"/>
                <a:ea typeface="微軟正黑體" panose="020B0604030504040204" pitchFamily="34" charset="-120"/>
              </a:rPr>
              <a:t>了兩種</a:t>
            </a:r>
            <a:r>
              <a:rPr lang="zh-TW" altLang="en-US" sz="1400" dirty="0" smtClean="0">
                <a:latin typeface="微軟正黑體" panose="020B0604030504040204" pitchFamily="34" charset="-120"/>
                <a:ea typeface="微軟正黑體" panose="020B0604030504040204" pitchFamily="34" charset="-120"/>
              </a:rPr>
              <a:t>量化</a:t>
            </a:r>
            <a:r>
              <a:rPr lang="en-US" altLang="zh-TW" sz="1400" b="1" dirty="0" err="1">
                <a:effectLst>
                  <a:outerShdw blurRad="38100" dist="38100" dir="2700000" algn="tl">
                    <a:srgbClr val="000000">
                      <a:alpha val="43137"/>
                    </a:srgbClr>
                  </a:outerShdw>
                </a:effectLst>
              </a:rPr>
              <a:t>potemkin</a:t>
            </a:r>
            <a:r>
              <a:rPr lang="en-US" altLang="zh-TW" sz="1400" b="1" dirty="0">
                <a:effectLst>
                  <a:outerShdw blurRad="38100" dist="38100" dir="2700000" algn="tl">
                    <a:srgbClr val="000000">
                      <a:alpha val="43137"/>
                    </a:srgbClr>
                  </a:outerShdw>
                </a:effectLst>
              </a:rPr>
              <a:t> understanding</a:t>
            </a:r>
            <a:r>
              <a:rPr lang="zh-TW" altLang="en-US" sz="1400" dirty="0" smtClean="0">
                <a:latin typeface="微軟正黑體" panose="020B0604030504040204" pitchFamily="34" charset="-120"/>
                <a:ea typeface="微軟正黑體" panose="020B0604030504040204" pitchFamily="34" charset="-120"/>
              </a:rPr>
              <a:t>存在</a:t>
            </a:r>
            <a:r>
              <a:rPr lang="zh-TW" altLang="en-US" sz="1400" dirty="0">
                <a:latin typeface="微軟正黑體" panose="020B0604030504040204" pitchFamily="34" charset="-120"/>
                <a:ea typeface="微軟正黑體" panose="020B0604030504040204" pitchFamily="34" charset="-120"/>
              </a:rPr>
              <a:t>的程序</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ü"/>
            </a:pPr>
            <a:r>
              <a:rPr lang="zh-TW" altLang="en-US" sz="1400" dirty="0" smtClean="0">
                <a:latin typeface="微軟正黑體" panose="020B0604030504040204" pitchFamily="34" charset="-120"/>
                <a:ea typeface="微軟正黑體" panose="020B0604030504040204" pitchFamily="34" charset="-120"/>
              </a:rPr>
              <a:t>一種</a:t>
            </a:r>
            <a:r>
              <a:rPr lang="zh-TW" altLang="en-US" sz="1400" dirty="0">
                <a:latin typeface="微軟正黑體" panose="020B0604030504040204" pitchFamily="34" charset="-120"/>
                <a:ea typeface="微軟正黑體" panose="020B0604030504040204" pitchFamily="34" charset="-120"/>
              </a:rPr>
              <a:t>使用三個領域的專門設計的</a:t>
            </a:r>
            <a:r>
              <a:rPr lang="zh-TW" altLang="en-US" sz="1400" dirty="0" smtClean="0">
                <a:latin typeface="微軟正黑體" panose="020B0604030504040204" pitchFamily="34" charset="-120"/>
                <a:ea typeface="微軟正黑體" panose="020B0604030504040204" pitchFamily="34" charset="-120"/>
              </a:rPr>
              <a:t>基準</a:t>
            </a:r>
            <a:endParaRPr lang="en-US" altLang="zh-TW" sz="1400" dirty="0" smtClean="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ü"/>
            </a:pPr>
            <a:r>
              <a:rPr lang="zh-TW" altLang="en-US" sz="1400" dirty="0" smtClean="0">
                <a:latin typeface="微軟正黑體" panose="020B0604030504040204" pitchFamily="34" charset="-120"/>
                <a:ea typeface="微軟正黑體" panose="020B0604030504040204" pitchFamily="34" charset="-120"/>
              </a:rPr>
              <a:t>另</a:t>
            </a:r>
            <a:r>
              <a:rPr lang="zh-TW" altLang="en-US" sz="1400" dirty="0">
                <a:latin typeface="微軟正黑體" panose="020B0604030504040204" pitchFamily="34" charset="-120"/>
                <a:ea typeface="微軟正黑體" panose="020B0604030504040204" pitchFamily="34" charset="-120"/>
              </a:rPr>
              <a:t>一種使用提供其流行率下限的通用程序</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smtClean="0">
              <a:latin typeface="微軟正黑體" panose="020B0604030504040204" pitchFamily="34" charset="-120"/>
              <a:ea typeface="微軟正黑體" panose="020B0604030504040204" pitchFamily="34" charset="-120"/>
            </a:endParaRPr>
          </a:p>
          <a:p>
            <a:pPr marL="285750" indent="-285750">
              <a:buFont typeface="Wingdings" panose="05000000000000000000" pitchFamily="2" charset="2"/>
              <a:buChar char="ü"/>
            </a:pPr>
            <a:r>
              <a:rPr lang="zh-TW" altLang="en-US" sz="1400" dirty="0" smtClean="0">
                <a:latin typeface="微軟正黑體" panose="020B0604030504040204" pitchFamily="34" charset="-120"/>
                <a:ea typeface="微軟正黑體" panose="020B0604030504040204" pitchFamily="34" charset="-120"/>
              </a:rPr>
              <a:t>重大發顯</a:t>
            </a:r>
            <a:r>
              <a:rPr lang="en-US" altLang="zh-TW" sz="1400" dirty="0" smtClean="0">
                <a:latin typeface="微軟正黑體" panose="020B0604030504040204" pitchFamily="34" charset="-120"/>
                <a:ea typeface="微軟正黑體" panose="020B0604030504040204" pitchFamily="34" charset="-120"/>
              </a:rPr>
              <a:t>:</a:t>
            </a:r>
          </a:p>
          <a:p>
            <a:pPr marL="742950" lvl="1" indent="-285750">
              <a:buFont typeface="Wingdings" panose="05000000000000000000" pitchFamily="2" charset="2"/>
              <a:buChar char="ü"/>
            </a:pPr>
            <a:r>
              <a:rPr lang="zh-TW" altLang="en-US" sz="1400" dirty="0" smtClean="0">
                <a:latin typeface="微軟正黑體" panose="020B0604030504040204" pitchFamily="34" charset="-120"/>
                <a:ea typeface="微軟正黑體" panose="020B0604030504040204" pitchFamily="34" charset="-120"/>
              </a:rPr>
              <a:t>發現</a:t>
            </a:r>
            <a:r>
              <a:rPr lang="zh-TW" altLang="en-US" sz="1400" dirty="0">
                <a:latin typeface="微軟正黑體" panose="020B0604030504040204" pitchFamily="34" charset="-120"/>
                <a:ea typeface="微軟正黑體" panose="020B0604030504040204" pitchFamily="34" charset="-120"/>
              </a:rPr>
              <a:t>波將金人在模型、任務和領域中無處不在</a:t>
            </a:r>
            <a:r>
              <a:rPr lang="zh-TW" altLang="en-US" sz="1400" dirty="0" smtClean="0">
                <a:latin typeface="微軟正黑體" panose="020B0604030504040204" pitchFamily="34" charset="-120"/>
                <a:ea typeface="微軟正黑體" panose="020B0604030504040204" pitchFamily="34" charset="-120"/>
              </a:rPr>
              <a:t>。</a:t>
            </a:r>
            <a:endParaRPr lang="en-US" altLang="zh-TW" sz="1400" dirty="0">
              <a:latin typeface="微軟正黑體" panose="020B0604030504040204" pitchFamily="34" charset="-120"/>
              <a:ea typeface="微軟正黑體" panose="020B0604030504040204" pitchFamily="34" charset="-120"/>
            </a:endParaRPr>
          </a:p>
          <a:p>
            <a:pPr marL="742950" lvl="1" indent="-285750">
              <a:buFont typeface="Wingdings" panose="05000000000000000000" pitchFamily="2" charset="2"/>
              <a:buChar char="ü"/>
            </a:pPr>
            <a:r>
              <a:rPr lang="zh-TW" altLang="en-US" sz="1400" dirty="0" smtClean="0">
                <a:latin typeface="微軟正黑體" panose="020B0604030504040204" pitchFamily="34" charset="-120"/>
                <a:ea typeface="微軟正黑體" panose="020B0604030504040204" pitchFamily="34" charset="-120"/>
              </a:rPr>
              <a:t>還</a:t>
            </a:r>
            <a:r>
              <a:rPr lang="zh-TW" altLang="en-US" sz="1400" dirty="0">
                <a:latin typeface="微軟正黑體" panose="020B0604030504040204" pitchFamily="34" charset="-120"/>
                <a:ea typeface="微軟正黑體" panose="020B0604030504040204" pitchFamily="34" charset="-120"/>
              </a:rPr>
              <a:t>發現，這些失敗不僅反映了不正確的理解，還反映了概念表徵中更深層次的內部不連貫性</a:t>
            </a:r>
            <a:r>
              <a:rPr lang="zh-TW" altLang="en-US" dirty="0">
                <a:latin typeface="微軟正黑體" panose="020B0604030504040204" pitchFamily="34" charset="-120"/>
                <a:ea typeface="微軟正黑體" panose="020B0604030504040204" pitchFamily="34" charset="-120"/>
              </a:rPr>
              <a:t>。</a:t>
            </a:r>
          </a:p>
        </p:txBody>
      </p:sp>
      <p:sp>
        <p:nvSpPr>
          <p:cNvPr id="8" name="矩形 7"/>
          <p:cNvSpPr/>
          <p:nvPr/>
        </p:nvSpPr>
        <p:spPr>
          <a:xfrm>
            <a:off x="248821" y="6075145"/>
            <a:ext cx="6787662" cy="646331"/>
          </a:xfrm>
          <a:prstGeom prst="rect">
            <a:avLst/>
          </a:prstGeom>
        </p:spPr>
        <p:txBody>
          <a:bodyPr wrap="square">
            <a:spAutoFit/>
          </a:bodyPr>
          <a:lstStyle/>
          <a:p>
            <a:r>
              <a:rPr lang="en-US" altLang="zh-TW" dirty="0"/>
              <a:t>https://</a:t>
            </a:r>
            <a:r>
              <a:rPr lang="en-US" altLang="zh-TW" dirty="0" smtClean="0"/>
              <a:t>inf.news/tech/54fd9979f7bbcdde9bc368c0f6999167.html</a:t>
            </a:r>
          </a:p>
          <a:p>
            <a:r>
              <a:rPr lang="en-US" altLang="zh-TW" dirty="0" smtClean="0"/>
              <a:t>https://yifertw.blogspot.com/2025/08/potemkin-understanding.html</a:t>
            </a:r>
            <a:endParaRPr lang="zh-TW" altLang="en-US" dirty="0"/>
          </a:p>
        </p:txBody>
      </p:sp>
      <p:sp>
        <p:nvSpPr>
          <p:cNvPr id="9" name="投影片編號版面配置區 8"/>
          <p:cNvSpPr>
            <a:spLocks noGrp="1"/>
          </p:cNvSpPr>
          <p:nvPr>
            <p:ph type="sldNum" sz="quarter" idx="12"/>
          </p:nvPr>
        </p:nvSpPr>
        <p:spPr/>
        <p:txBody>
          <a:bodyPr/>
          <a:lstStyle/>
          <a:p>
            <a:r>
              <a:rPr lang="en-US" altLang="zh-TW" smtClean="0">
                <a:solidFill>
                  <a:srgbClr val="1F2328"/>
                </a:solidFill>
                <a:latin typeface="-apple-system"/>
              </a:rPr>
              <a:t>A1_</a:t>
            </a:r>
            <a:r>
              <a:rPr lang="zh-TW" altLang="en-US" smtClean="0">
                <a:solidFill>
                  <a:srgbClr val="1F2328"/>
                </a:solidFill>
                <a:latin typeface="-apple-system"/>
              </a:rPr>
              <a:t>人工智慧概念</a:t>
            </a:r>
            <a:r>
              <a:rPr lang="en-US" altLang="zh-TW" smtClean="0">
                <a:solidFill>
                  <a:srgbClr val="1F2328"/>
                </a:solidFill>
                <a:latin typeface="-apple-system"/>
              </a:rPr>
              <a:t>-</a:t>
            </a:r>
            <a:fld id="{53D7DCA3-1D4C-4FC6-ABA7-738D726515FB}" type="slidenum">
              <a:rPr lang="zh-TW" altLang="en-US" smtClean="0"/>
              <a:pPr/>
              <a:t>9</a:t>
            </a:fld>
            <a:endParaRPr lang="zh-TW" altLang="en-US" dirty="0"/>
          </a:p>
        </p:txBody>
      </p:sp>
    </p:spTree>
    <p:extLst>
      <p:ext uri="{BB962C8B-B14F-4D97-AF65-F5344CB8AC3E}">
        <p14:creationId xmlns:p14="http://schemas.microsoft.com/office/powerpoint/2010/main" val="272385469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142</TotalTime>
  <Words>1626</Words>
  <Application>Microsoft Office PowerPoint</Application>
  <PresentationFormat>如螢幕大小 (4:3)</PresentationFormat>
  <Paragraphs>151</Paragraphs>
  <Slides>12</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12</vt:i4>
      </vt:variant>
    </vt:vector>
  </HeadingPairs>
  <TitlesOfParts>
    <vt:vector size="21" baseType="lpstr">
      <vt:lpstr>-apple-system</vt:lpstr>
      <vt:lpstr>Lato</vt:lpstr>
      <vt:lpstr>微軟正黑體</vt:lpstr>
      <vt:lpstr>新細明體</vt:lpstr>
      <vt:lpstr>Arial</vt:lpstr>
      <vt:lpstr>Calibri</vt:lpstr>
      <vt:lpstr>Calibri Light</vt:lpstr>
      <vt:lpstr>Wingdings</vt:lpstr>
      <vt:lpstr>Office 佈景主題</vt:lpstr>
      <vt:lpstr>LLM</vt:lpstr>
      <vt:lpstr> 台灣本土的大語言模型</vt:lpstr>
      <vt:lpstr>PowerPoint 簡報</vt:lpstr>
      <vt:lpstr>PowerPoint 簡報</vt:lpstr>
      <vt:lpstr>LLM 的評估指標 (Evaluation Metrics)</vt:lpstr>
      <vt:lpstr>LLM 的評估指標 (Evaluation Metrics)</vt:lpstr>
      <vt:lpstr>LLM 的評估指標 (Evaluation Metrics)</vt:lpstr>
      <vt:lpstr>PowerPoint 簡報</vt:lpstr>
      <vt:lpstr>波坦金理解|Potemkin understanding</vt:lpstr>
      <vt:lpstr>LLM部署(Deployment)</vt:lpstr>
      <vt:lpstr>LLM部署(Deployment)</vt:lpstr>
      <vt:lpstr>LLM部署(Deployment)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dc:title>
  <dc:creator>user</dc:creator>
  <cp:lastModifiedBy>user</cp:lastModifiedBy>
  <cp:revision>11</cp:revision>
  <dcterms:created xsi:type="dcterms:W3CDTF">2025-10-08T06:16:22Z</dcterms:created>
  <dcterms:modified xsi:type="dcterms:W3CDTF">2025-10-08T08:38:33Z</dcterms:modified>
</cp:coreProperties>
</file>