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8" r:id="rId3"/>
    <p:sldId id="271" r:id="rId4"/>
    <p:sldId id="269" r:id="rId5"/>
    <p:sldId id="264" r:id="rId6"/>
    <p:sldId id="265" r:id="rId7"/>
    <p:sldId id="263" r:id="rId8"/>
    <p:sldId id="262" r:id="rId9"/>
    <p:sldId id="261" r:id="rId10"/>
    <p:sldId id="260" r:id="rId11"/>
    <p:sldId id="257" r:id="rId12"/>
    <p:sldId id="258" r:id="rId13"/>
    <p:sldId id="259" r:id="rId14"/>
    <p:sldId id="267" r:id="rId15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8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4310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4931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0462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76373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23821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6690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3233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3908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8732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5505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9531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50F994-E9FA-43C4-97D2-0F8FFF111921}" type="datetimeFigureOut">
              <a:rPr lang="zh-TW" altLang="en-US" smtClean="0"/>
              <a:t>2025/10/27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C5CA87-E982-487F-9920-8F02A5AE793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2000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4.png"/><Relationship Id="rId7" Type="http://schemas.openxmlformats.org/officeDocument/2006/relationships/image" Target="../media/image7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GMM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高斯混合模型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44538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2366" y="2078333"/>
            <a:ext cx="8358425" cy="4259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3182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081991"/>
              </p:ext>
            </p:extLst>
          </p:nvPr>
        </p:nvGraphicFramePr>
        <p:xfrm>
          <a:off x="600515" y="3470238"/>
          <a:ext cx="7886700" cy="2194560"/>
        </p:xfrm>
        <a:graphic>
          <a:graphicData uri="http://schemas.openxmlformats.org/drawingml/2006/table">
            <a:tbl>
              <a:tblPr/>
              <a:tblGrid>
                <a:gridCol w="2086415">
                  <a:extLst>
                    <a:ext uri="{9D8B030D-6E8A-4147-A177-3AD203B41FA5}">
                      <a16:colId xmlns:a16="http://schemas.microsoft.com/office/drawing/2014/main" val="911962085"/>
                    </a:ext>
                  </a:extLst>
                </a:gridCol>
                <a:gridCol w="2982350">
                  <a:extLst>
                    <a:ext uri="{9D8B030D-6E8A-4147-A177-3AD203B41FA5}">
                      <a16:colId xmlns:a16="http://schemas.microsoft.com/office/drawing/2014/main" val="1046986280"/>
                    </a:ext>
                  </a:extLst>
                </a:gridCol>
                <a:gridCol w="2817935">
                  <a:extLst>
                    <a:ext uri="{9D8B030D-6E8A-4147-A177-3AD203B41FA5}">
                      <a16:colId xmlns:a16="http://schemas.microsoft.com/office/drawing/2014/main" val="6732548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zh-TW" altLang="en-US" dirty="0"/>
                        <a:t>特性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K-Means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GMM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46304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分群形狀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僅支援球狀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可為橢圓形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923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模型類型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幾何距離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機率模型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85433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結果輸出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硬分群（</a:t>
                      </a:r>
                      <a:r>
                        <a:rPr lang="en-US"/>
                        <a:t>Hard Clustering）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軟分群（</a:t>
                      </a:r>
                      <a:r>
                        <a:rPr lang="en-US" dirty="0"/>
                        <a:t>Soft Clustering）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619474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使用演算法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Lloyd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1709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zh-TW" altLang="en-US"/>
                        <a:t>可用於密度估計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/>
                        <a:t>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/>
                        <a:t>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8680171"/>
                  </a:ext>
                </a:extLst>
              </a:tr>
            </a:tbl>
          </a:graphicData>
        </a:graphic>
      </p:graphicFrame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2"/>
          <a:srcRect l="31029" r="30121" b="19209"/>
          <a:stretch/>
        </p:blipFill>
        <p:spPr>
          <a:xfrm>
            <a:off x="5106573" y="287142"/>
            <a:ext cx="3615397" cy="222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76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61" y="3298067"/>
            <a:ext cx="6923583" cy="1175459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9872" y="2346518"/>
            <a:ext cx="3869633" cy="951549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4"/>
          <a:srcRect l="55593" t="33754"/>
          <a:stretch/>
        </p:blipFill>
        <p:spPr>
          <a:xfrm>
            <a:off x="1216855" y="1007561"/>
            <a:ext cx="3769495" cy="1209821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74517" y="4954046"/>
            <a:ext cx="828587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因為對數中存在一個求和式，導致參數的最大似然解不再有一個封閉形式的解析解：</a:t>
            </a:r>
          </a:p>
          <a:p>
            <a:r>
              <a:rPr lang="zh-TW" altLang="en-US" dirty="0"/>
              <a:t>一種最大化這個似然函數的方法是使用反覆運算數值優化方法。</a:t>
            </a:r>
          </a:p>
          <a:p>
            <a:r>
              <a:rPr lang="zh-TW" altLang="en-US" dirty="0"/>
              <a:t>另一種是使用</a:t>
            </a:r>
            <a:r>
              <a:rPr lang="en-US" altLang="zh-TW" dirty="0"/>
              <a:t>EM</a:t>
            </a:r>
            <a:r>
              <a:rPr lang="zh-TW" altLang="en-US" dirty="0"/>
              <a:t>期望最大化演算法（對包含隱變數的似然進行反覆運算優化）</a:t>
            </a:r>
          </a:p>
        </p:txBody>
      </p:sp>
    </p:spTree>
    <p:extLst>
      <p:ext uri="{BB962C8B-B14F-4D97-AF65-F5344CB8AC3E}">
        <p14:creationId xmlns:p14="http://schemas.microsoft.com/office/powerpoint/2010/main" val="2321628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2"/>
          <a:srcRect t="23759"/>
          <a:stretch/>
        </p:blipFill>
        <p:spPr>
          <a:xfrm>
            <a:off x="771596" y="2501149"/>
            <a:ext cx="7339379" cy="2663778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511430" y="1937534"/>
            <a:ext cx="198163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Kmeans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聚類</a:t>
            </a:r>
          </a:p>
        </p:txBody>
      </p:sp>
      <p:sp>
        <p:nvSpPr>
          <p:cNvPr id="4" name="矩形 3"/>
          <p:cNvSpPr/>
          <p:nvPr/>
        </p:nvSpPr>
        <p:spPr>
          <a:xfrm>
            <a:off x="5909731" y="2029867"/>
            <a:ext cx="2201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GMM</a:t>
            </a:r>
            <a:r>
              <a:rPr lang="zh-TW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高斯混合模型</a:t>
            </a:r>
          </a:p>
        </p:txBody>
      </p:sp>
      <p:sp>
        <p:nvSpPr>
          <p:cNvPr id="6" name="矩形 5"/>
          <p:cNvSpPr/>
          <p:nvPr/>
        </p:nvSpPr>
        <p:spPr>
          <a:xfrm>
            <a:off x="463788" y="6308192"/>
            <a:ext cx="57119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https://www.cnblogs.com/justLittleStar/p/17324344.html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97069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05C6E3F6-2E4D-24CD-22B1-57A1EB5C0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637" y="1697160"/>
            <a:ext cx="7724301" cy="3237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676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4CE9DC-2F02-52D6-5D73-EC48B33A1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09021-DC6E-D597-6AE6-DAB2BC1952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Gaussian distribution</a:t>
            </a:r>
          </a:p>
          <a:p>
            <a:r>
              <a:rPr lang="zh-TW" altLang="en-US" dirty="0"/>
              <a:t>多變量高斯模型</a:t>
            </a:r>
            <a:r>
              <a:rPr lang="en-US" altLang="zh-TW" dirty="0"/>
              <a:t>(Multivariate Gaussian Model, MGV)</a:t>
            </a:r>
          </a:p>
          <a:p>
            <a:r>
              <a:rPr lang="zh-TW" altLang="en-US" dirty="0"/>
              <a:t>高斯混合模型</a:t>
            </a:r>
            <a:r>
              <a:rPr lang="en-US" altLang="zh-TW" dirty="0"/>
              <a:t>(Gaussian Mixture Model, GMM)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382927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CE94E62-D2BC-1F2F-DF6F-2FDDE4D00A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2F9169F-C374-90D0-88DD-BD36C59D97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6501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7D3E7A-8A0F-A0CB-A3CD-CEBD24D3C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3519" y="177318"/>
            <a:ext cx="7886700" cy="697912"/>
          </a:xfrm>
        </p:spPr>
        <p:txBody>
          <a:bodyPr/>
          <a:lstStyle/>
          <a:p>
            <a:r>
              <a:rPr lang="en-US" altLang="zh-TW" dirty="0"/>
              <a:t>Gaussian distribution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9D2BC79-6656-FC9D-EDAC-915ECEC26D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8324" y="1297005"/>
            <a:ext cx="8103396" cy="478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07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580" y="6343582"/>
            <a:ext cx="7920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https://medium.com/dataman-in-ai/handbook-of-anomaly-detection-7-gmm-2af6b298b10d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41605" y="30418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在單一高斯分佈中找到最優參數</a:t>
            </a:r>
          </a:p>
        </p:txBody>
      </p:sp>
      <p:sp>
        <p:nvSpPr>
          <p:cNvPr id="4" name="矩形 3"/>
          <p:cNvSpPr/>
          <p:nvPr/>
        </p:nvSpPr>
        <p:spPr>
          <a:xfrm>
            <a:off x="541605" y="765852"/>
            <a:ext cx="7955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高斯模型透過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最大對數似然估計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(MLE)</a:t>
            </a:r>
            <a:r>
              <a:rPr lang="zh-TW" altLang="en-US" sz="2000" dirty="0"/>
              <a:t>找到高斯分佈的平均</a:t>
            </a:r>
            <a:r>
              <a:rPr lang="en-US" altLang="zh-TW" sz="2000" dirty="0"/>
              <a:t>μ</a:t>
            </a:r>
            <a:r>
              <a:rPr lang="zh-TW" altLang="en-US" sz="2000" dirty="0"/>
              <a:t>和標準差</a:t>
            </a:r>
            <a:r>
              <a:rPr lang="en-US" altLang="zh-TW" sz="2000" dirty="0"/>
              <a:t>σ</a:t>
            </a:r>
            <a:r>
              <a:rPr lang="zh-TW" altLang="en-US" sz="2000" dirty="0"/>
              <a:t>。</a:t>
            </a: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30879"/>
            <a:ext cx="5174379" cy="2292363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32580" y="1397234"/>
            <a:ext cx="75191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給定藍色數據點，只有一個特定的高斯分佈可以很好地擬合。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MLE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演算法，可尋找最佳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μ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，以及資料最有可能來自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σ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變異數。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45" y="3122970"/>
            <a:ext cx="3094892" cy="685896"/>
          </a:xfrm>
          <a:prstGeom prst="rect">
            <a:avLst/>
          </a:prstGeom>
        </p:spPr>
      </p:pic>
      <p:sp>
        <p:nvSpPr>
          <p:cNvPr id="8" name="矩形 7"/>
          <p:cNvSpPr/>
          <p:nvPr/>
        </p:nvSpPr>
        <p:spPr>
          <a:xfrm>
            <a:off x="765599" y="2043565"/>
            <a:ext cx="7186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假設藍色資料點是獨立且相同分佈的 （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i.i.d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擬合藍色數據的最佳高斯分佈應該是抽取樣本概率最大的分佈。</a:t>
            </a:r>
            <a:endParaRPr lang="en-US" altLang="zh-TW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聯合機率應該是最大的。似然函數，也稱為聯合機率密度函數</a:t>
            </a:r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0936" y="3153276"/>
            <a:ext cx="4371755" cy="541633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0936" y="4516824"/>
            <a:ext cx="4227617" cy="575591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3847514" y="3757753"/>
            <a:ext cx="47689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此乘積通常會透過採用對數 （對數似然） 將乘積轉換為總和來簡化</a:t>
            </a:r>
          </a:p>
        </p:txBody>
      </p:sp>
    </p:spTree>
    <p:extLst>
      <p:ext uri="{BB962C8B-B14F-4D97-AF65-F5344CB8AC3E}">
        <p14:creationId xmlns:p14="http://schemas.microsoft.com/office/powerpoint/2010/main" val="1346426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432580" y="6343582"/>
            <a:ext cx="79201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1400" dirty="0"/>
              <a:t>https://medium.com/dataman-in-ai/handbook-of-anomaly-detection-7-gmm-2af6b298b10d</a:t>
            </a:r>
            <a:endParaRPr lang="zh-TW" altLang="en-US" sz="1400" dirty="0"/>
          </a:p>
        </p:txBody>
      </p:sp>
      <p:sp>
        <p:nvSpPr>
          <p:cNvPr id="3" name="矩形 2"/>
          <p:cNvSpPr/>
          <p:nvPr/>
        </p:nvSpPr>
        <p:spPr>
          <a:xfrm>
            <a:off x="541605" y="304187"/>
            <a:ext cx="449353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在單一高斯分佈中找到最優參數</a:t>
            </a:r>
          </a:p>
        </p:txBody>
      </p:sp>
      <p:sp>
        <p:nvSpPr>
          <p:cNvPr id="4" name="矩形 3"/>
          <p:cNvSpPr/>
          <p:nvPr/>
        </p:nvSpPr>
        <p:spPr>
          <a:xfrm>
            <a:off x="541605" y="765852"/>
            <a:ext cx="795528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2000" dirty="0"/>
              <a:t>高斯模型透過</a:t>
            </a:r>
            <a:r>
              <a:rPr lang="zh-TW" alt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最大對數似然估計</a:t>
            </a:r>
            <a:r>
              <a:rPr lang="en-US" altLang="zh-TW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(MLE)</a:t>
            </a:r>
            <a:r>
              <a:rPr lang="zh-TW" altLang="en-US" sz="2000" dirty="0"/>
              <a:t>找到高斯分佈的平均</a:t>
            </a:r>
            <a:r>
              <a:rPr lang="en-US" altLang="zh-TW" sz="2000" dirty="0"/>
              <a:t>μ</a:t>
            </a:r>
            <a:r>
              <a:rPr lang="zh-TW" altLang="en-US" sz="2000" dirty="0"/>
              <a:t>和標準差</a:t>
            </a:r>
            <a:r>
              <a:rPr lang="en-US" altLang="zh-TW" sz="2000" dirty="0"/>
              <a:t>σ</a:t>
            </a:r>
            <a:r>
              <a:rPr lang="zh-TW" altLang="en-US" sz="2000" dirty="0"/>
              <a:t>。</a:t>
            </a: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426" y="1307535"/>
            <a:ext cx="3094892" cy="68589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0411" y="2195883"/>
            <a:ext cx="4316837" cy="534829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5280" y="3283928"/>
            <a:ext cx="6786790" cy="924023"/>
          </a:xfrm>
          <a:prstGeom prst="rect">
            <a:avLst/>
          </a:prstGeom>
        </p:spPr>
      </p:pic>
      <p:sp>
        <p:nvSpPr>
          <p:cNvPr id="11" name="矩形 10"/>
          <p:cNvSpPr/>
          <p:nvPr/>
        </p:nvSpPr>
        <p:spPr>
          <a:xfrm>
            <a:off x="541605" y="2863408"/>
            <a:ext cx="6428936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1600" dirty="0"/>
              <a:t>此乘積通常會透過採用對數 </a:t>
            </a:r>
            <a:r>
              <a:rPr lang="en-US" altLang="zh-TW" sz="1600" dirty="0"/>
              <a:t>log-likelihood</a:t>
            </a:r>
            <a:r>
              <a:rPr lang="zh-TW" altLang="en-US" sz="1600" dirty="0"/>
              <a:t>將乘積轉換為總和來簡化</a:t>
            </a:r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58830" y="4352219"/>
            <a:ext cx="1952625" cy="828675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63873" y="5497213"/>
            <a:ext cx="2771775" cy="685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1596543" y="5447074"/>
                <a:ext cx="1680845" cy="61991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𝑙𝑛𝐿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6543" y="5447074"/>
                <a:ext cx="1680845" cy="61991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603578" y="4540018"/>
                <a:ext cx="1838400" cy="66332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𝑙𝑛𝐿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zh-TW" alt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i="1" smtClean="0">
                              <a:latin typeface="Cambria Math" panose="02040503050406030204" pitchFamily="18" charset="0"/>
                            </a:rPr>
                            <m:t>𝜕𝜇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3578" y="4540018"/>
                <a:ext cx="1838400" cy="66332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向右箭號 15"/>
          <p:cNvSpPr/>
          <p:nvPr/>
        </p:nvSpPr>
        <p:spPr>
          <a:xfrm>
            <a:off x="3519350" y="4698210"/>
            <a:ext cx="444523" cy="305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3519349" y="5665919"/>
            <a:ext cx="444523" cy="30528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左大括弧 17"/>
          <p:cNvSpPr/>
          <p:nvPr/>
        </p:nvSpPr>
        <p:spPr>
          <a:xfrm>
            <a:off x="1534790" y="4526694"/>
            <a:ext cx="109162" cy="1642995"/>
          </a:xfrm>
          <a:prstGeom prst="leftBrace">
            <a:avLst>
              <a:gd name="adj1" fmla="val 8333"/>
              <a:gd name="adj2" fmla="val 51284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 18"/>
          <p:cNvSpPr/>
          <p:nvPr/>
        </p:nvSpPr>
        <p:spPr>
          <a:xfrm>
            <a:off x="453531" y="4624704"/>
            <a:ext cx="1107996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最大</a:t>
            </a:r>
            <a:r>
              <a:rPr lang="zh-TW" altLang="en-US" dirty="0"/>
              <a:t>對數</a:t>
            </a:r>
            <a:endParaRPr lang="en-US" altLang="zh-TW" dirty="0"/>
          </a:p>
          <a:p>
            <a:r>
              <a:rPr lang="zh-TW" altLang="en-US" dirty="0"/>
              <a:t>似然估計</a:t>
            </a:r>
            <a:endParaRPr lang="en-US" altLang="zh-TW" dirty="0"/>
          </a:p>
          <a:p>
            <a:r>
              <a:rPr lang="en-US" altLang="zh-TW" dirty="0"/>
              <a:t>(MLE)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592643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795" y="942535"/>
            <a:ext cx="6213475" cy="521208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331119" y="487066"/>
            <a:ext cx="18277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/>
              <a:t>範例程式</a:t>
            </a:r>
            <a:r>
              <a:rPr lang="en-US" altLang="zh-TW" dirty="0"/>
              <a:t>:GMM1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43286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54" y="1182638"/>
            <a:ext cx="6696075" cy="521017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626012" y="329643"/>
            <a:ext cx="685800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各成分權重 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πk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[0.334 0.332 0.334] </a:t>
            </a:r>
          </a:p>
          <a:p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各群中心 </a:t>
            </a:r>
            <a:r>
              <a:rPr lang="en-US" altLang="zh-TW" b="1" i="0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μk</a:t>
            </a:r>
            <a:r>
              <a:rPr lang="zh-TW" altLang="en-US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[[ 4.619 1.94 ] [-6.851 -6.806] [-2.512 9.029]]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56858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21683" y="3575077"/>
            <a:ext cx="5938349" cy="284870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221567" y="764181"/>
            <a:ext cx="845034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資料集是由多個不同高斯分佈（正態分佈）所組成的。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GMM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可視為：「多個高斯分佈的加權組合，每個分佈代表一個潛在的資料群集（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cluster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）」。</a:t>
            </a:r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4068" y="1639345"/>
            <a:ext cx="4913581" cy="1814492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221567" y="2099095"/>
            <a:ext cx="2846068" cy="4524315"/>
          </a:xfrm>
          <a:prstGeom prst="rect">
            <a:avLst/>
          </a:prstGeom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dirty="0"/>
              <a:t>K-Means </a:t>
            </a:r>
            <a:r>
              <a:rPr lang="zh-TW" altLang="en-US" dirty="0"/>
              <a:t>會將該點歸類為集群 </a:t>
            </a:r>
            <a:r>
              <a:rPr lang="en-US" altLang="zh-TW" dirty="0"/>
              <a:t>1</a:t>
            </a:r>
            <a:r>
              <a:rPr lang="zh-TW" altLang="en-US" dirty="0"/>
              <a:t>。</a:t>
            </a:r>
            <a:endParaRPr lang="en-US" altLang="zh-TW" dirty="0"/>
          </a:p>
          <a:p>
            <a:r>
              <a:rPr lang="zh-TW" altLang="en-US" dirty="0"/>
              <a:t>但 </a:t>
            </a:r>
            <a:r>
              <a:rPr lang="en-US" altLang="zh-TW" dirty="0"/>
              <a:t>GMM </a:t>
            </a:r>
            <a:r>
              <a:rPr lang="zh-TW" altLang="en-US" dirty="0"/>
              <a:t>提供了一個概率觀點。</a:t>
            </a:r>
            <a:endParaRPr lang="en-US" altLang="zh-TW" dirty="0"/>
          </a:p>
          <a:p>
            <a:r>
              <a:rPr lang="en-US" altLang="zh-TW" dirty="0"/>
              <a:t>GMM </a:t>
            </a:r>
            <a:r>
              <a:rPr lang="zh-TW" altLang="en-US" dirty="0"/>
              <a:t>可能會將 </a:t>
            </a:r>
            <a:r>
              <a:rPr lang="en-US" altLang="zh-TW" dirty="0"/>
              <a:t>90% </a:t>
            </a:r>
            <a:r>
              <a:rPr lang="zh-TW" altLang="en-US" dirty="0"/>
              <a:t>的機率分配給紅色分佈，將 </a:t>
            </a:r>
            <a:r>
              <a:rPr lang="en-US" altLang="zh-TW" dirty="0"/>
              <a:t>9% </a:t>
            </a:r>
            <a:r>
              <a:rPr lang="zh-TW" altLang="en-US" dirty="0"/>
              <a:t>的機率分配給橙色分佈，將 </a:t>
            </a:r>
            <a:r>
              <a:rPr lang="en-US" altLang="zh-TW" dirty="0"/>
              <a:t>0.9% </a:t>
            </a:r>
            <a:r>
              <a:rPr lang="zh-TW" altLang="en-US" dirty="0"/>
              <a:t>的機率分配給藍色分佈，並為綠色分佈分配 </a:t>
            </a:r>
            <a:r>
              <a:rPr lang="en-US" altLang="zh-TW" dirty="0"/>
              <a:t>0.1% </a:t>
            </a:r>
            <a:r>
              <a:rPr lang="zh-TW" altLang="en-US" dirty="0"/>
              <a:t>的機率。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GMM </a:t>
            </a:r>
            <a:r>
              <a:rPr lang="zh-TW" altLang="en-US" dirty="0"/>
              <a:t>會說，數據點有 </a:t>
            </a:r>
            <a:r>
              <a:rPr lang="en-US" altLang="zh-TW" dirty="0"/>
              <a:t>90% </a:t>
            </a:r>
            <a:r>
              <a:rPr lang="zh-TW" altLang="en-US" dirty="0"/>
              <a:t>的機會來自紅色分佈，</a:t>
            </a:r>
            <a:r>
              <a:rPr lang="en-US" altLang="zh-TW" dirty="0"/>
              <a:t>9% </a:t>
            </a:r>
            <a:r>
              <a:rPr lang="zh-TW" altLang="en-US" dirty="0"/>
              <a:t>的機會來自橙色分佈，</a:t>
            </a:r>
            <a:r>
              <a:rPr lang="en-US" altLang="zh-TW" dirty="0"/>
              <a:t>0.9% </a:t>
            </a:r>
            <a:r>
              <a:rPr lang="zh-TW" altLang="en-US" dirty="0"/>
              <a:t>的機會來自藍色分佈，</a:t>
            </a:r>
            <a:r>
              <a:rPr lang="en-US" altLang="zh-TW" dirty="0"/>
              <a:t>0.1% </a:t>
            </a:r>
            <a:r>
              <a:rPr lang="zh-TW" altLang="en-US" dirty="0"/>
              <a:t>的機會來自綠色分佈。</a:t>
            </a:r>
          </a:p>
        </p:txBody>
      </p:sp>
      <p:cxnSp>
        <p:nvCxnSpPr>
          <p:cNvPr id="9" name="直線單箭頭接點 8"/>
          <p:cNvCxnSpPr/>
          <p:nvPr/>
        </p:nvCxnSpPr>
        <p:spPr>
          <a:xfrm>
            <a:off x="2904978" y="2933114"/>
            <a:ext cx="963637" cy="37279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81CF7F53-5A7F-62CB-D1D1-DB5C9CB8510E}"/>
              </a:ext>
            </a:extLst>
          </p:cNvPr>
          <p:cNvSpPr txBox="1"/>
          <p:nvPr/>
        </p:nvSpPr>
        <p:spPr>
          <a:xfrm>
            <a:off x="128450" y="180341"/>
            <a:ext cx="88870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高斯混合模型（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Gaussian Mixture Model, GMM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 </a:t>
            </a:r>
            <a:endParaRPr lang="zh-TW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50077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5090</TotalTime>
  <Words>575</Words>
  <Application>Microsoft Office PowerPoint</Application>
  <PresentationFormat>如螢幕大小 (4:3)</PresentationFormat>
  <Paragraphs>59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Microsoft JhengHei</vt:lpstr>
      <vt:lpstr>Arial</vt:lpstr>
      <vt:lpstr>Calibri</vt:lpstr>
      <vt:lpstr>Calibri Light</vt:lpstr>
      <vt:lpstr>Cambria Math</vt:lpstr>
      <vt:lpstr>Wingdings</vt:lpstr>
      <vt:lpstr>Office 佈景主題</vt:lpstr>
      <vt:lpstr>GMM 高斯混合模型</vt:lpstr>
      <vt:lpstr>PowerPoint 簡報</vt:lpstr>
      <vt:lpstr>PowerPoint 簡報</vt:lpstr>
      <vt:lpstr>Gaussian distribution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GMM 高斯混合模型</dc:title>
  <dc:creator>user</dc:creator>
  <cp:lastModifiedBy>KSUEDU</cp:lastModifiedBy>
  <cp:revision>13</cp:revision>
  <dcterms:created xsi:type="dcterms:W3CDTF">2025-10-26T11:12:26Z</dcterms:created>
  <dcterms:modified xsi:type="dcterms:W3CDTF">2025-10-30T09:43:59Z</dcterms:modified>
</cp:coreProperties>
</file>