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1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48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9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2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99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2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9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F3F22-5480-4EB0-B79E-113F90119B4B}" type="datetimeFigureOut">
              <a:rPr lang="zh-TW" altLang="en-US" smtClean="0"/>
              <a:t>2025/10/21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58905-B6BA-427B-BFC4-498ED2AA5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34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6B471-5D54-18FA-255D-8CF1348FA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Decision Tree </a:t>
            </a:r>
            <a:r>
              <a:rPr lang="zh-TW" altLang="en-US"/>
              <a:t>參數說明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89B084-C34F-3775-E6B4-2ED5AA349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5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771CA6-3209-2952-3147-E82946FB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59" y="434109"/>
            <a:ext cx="7886700" cy="54142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/>
              <a:t>class </a:t>
            </a:r>
            <a:r>
              <a:rPr lang="en-US" altLang="zh-TW" dirty="0" err="1"/>
              <a:t>sklearn.tree.DecisionTreeClassifier</a:t>
            </a:r>
            <a:r>
              <a:rPr lang="en-US" altLang="zh-TW" dirty="0"/>
              <a:t>(*, </a:t>
            </a:r>
          </a:p>
          <a:p>
            <a:pPr marL="0" indent="0">
              <a:buNone/>
            </a:pPr>
            <a:r>
              <a:rPr lang="en-US" altLang="zh-TW" dirty="0"/>
              <a:t>criterion='</a:t>
            </a:r>
            <a:r>
              <a:rPr lang="en-US" altLang="zh-TW" dirty="0" err="1"/>
              <a:t>gini</a:t>
            </a:r>
            <a:r>
              <a:rPr lang="en-US" altLang="zh-TW" dirty="0"/>
              <a:t>’, </a:t>
            </a:r>
          </a:p>
          <a:p>
            <a:pPr marL="0" indent="0">
              <a:buNone/>
            </a:pPr>
            <a:r>
              <a:rPr lang="en-US" altLang="zh-TW" dirty="0"/>
              <a:t>splitter='best’, </a:t>
            </a:r>
          </a:p>
          <a:p>
            <a:pPr marL="0" indent="0">
              <a:buNone/>
            </a:pPr>
            <a:r>
              <a:rPr lang="en-US" altLang="zh-TW" dirty="0" err="1"/>
              <a:t>max_depth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 err="1"/>
              <a:t>min_samples_split</a:t>
            </a:r>
            <a:r>
              <a:rPr lang="en-US" altLang="zh-TW" dirty="0"/>
              <a:t>=2, </a:t>
            </a:r>
          </a:p>
          <a:p>
            <a:pPr marL="0" indent="0">
              <a:buNone/>
            </a:pPr>
            <a:r>
              <a:rPr lang="en-US" altLang="zh-TW" dirty="0" err="1"/>
              <a:t>min_samples_leaf</a:t>
            </a:r>
            <a:r>
              <a:rPr lang="en-US" altLang="zh-TW" dirty="0"/>
              <a:t>=1,</a:t>
            </a:r>
          </a:p>
          <a:p>
            <a:pPr marL="0" indent="0">
              <a:buNone/>
            </a:pPr>
            <a:r>
              <a:rPr lang="en-US" altLang="zh-TW" dirty="0" err="1"/>
              <a:t>min_weight_fraction_leaf</a:t>
            </a:r>
            <a:r>
              <a:rPr lang="en-US" altLang="zh-TW" dirty="0"/>
              <a:t>=0.0, </a:t>
            </a:r>
          </a:p>
          <a:p>
            <a:pPr marL="0" indent="0">
              <a:buNone/>
            </a:pPr>
            <a:r>
              <a:rPr lang="en-US" altLang="zh-TW" dirty="0" err="1"/>
              <a:t>max_features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 err="1"/>
              <a:t>random_state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 err="1"/>
              <a:t>max_leaf_nodes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 err="1"/>
              <a:t>min_impurity_decrease</a:t>
            </a:r>
            <a:r>
              <a:rPr lang="en-US" altLang="zh-TW" dirty="0"/>
              <a:t>=0.0, </a:t>
            </a:r>
          </a:p>
          <a:p>
            <a:pPr marL="0" indent="0">
              <a:buNone/>
            </a:pPr>
            <a:r>
              <a:rPr lang="en-US" altLang="zh-TW" dirty="0" err="1"/>
              <a:t>class_weight</a:t>
            </a:r>
            <a:r>
              <a:rPr lang="en-US" altLang="zh-TW" dirty="0"/>
              <a:t>=None, </a:t>
            </a:r>
          </a:p>
          <a:p>
            <a:pPr marL="0" indent="0">
              <a:buNone/>
            </a:pPr>
            <a:r>
              <a:rPr lang="en-US" altLang="zh-TW" dirty="0" err="1"/>
              <a:t>ccp_alpha</a:t>
            </a:r>
            <a:r>
              <a:rPr lang="en-US" altLang="zh-TW" dirty="0"/>
              <a:t>=0.0, </a:t>
            </a:r>
          </a:p>
          <a:p>
            <a:pPr marL="0" indent="0">
              <a:buNone/>
            </a:pPr>
            <a:r>
              <a:rPr lang="en-US" altLang="zh-TW" dirty="0" err="1"/>
              <a:t>monotonic_cst</a:t>
            </a:r>
            <a:r>
              <a:rPr lang="en-US" altLang="zh-TW" dirty="0"/>
              <a:t>=None)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E62DEF-0A1B-F1AC-454A-717FDA62F92A}"/>
              </a:ext>
            </a:extLst>
          </p:cNvPr>
          <p:cNvSpPr txBox="1"/>
          <p:nvPr/>
        </p:nvSpPr>
        <p:spPr>
          <a:xfrm>
            <a:off x="406977" y="6085337"/>
            <a:ext cx="83300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https://scikit-learn.org/stable/modules/generated/sklearn.tree.DecisionTreeClassifier.html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162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BD7B-142C-E292-2AF6-A9C6A925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308D72F-26BE-9110-D309-87053A17D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2140"/>
              </p:ext>
            </p:extLst>
          </p:nvPr>
        </p:nvGraphicFramePr>
        <p:xfrm>
          <a:off x="43490" y="892754"/>
          <a:ext cx="9057020" cy="5682204"/>
        </p:xfrm>
        <a:graphic>
          <a:graphicData uri="http://schemas.openxmlformats.org/drawingml/2006/table">
            <a:tbl>
              <a:tblPr/>
              <a:tblGrid>
                <a:gridCol w="726212">
                  <a:extLst>
                    <a:ext uri="{9D8B030D-6E8A-4147-A177-3AD203B41FA5}">
                      <a16:colId xmlns:a16="http://schemas.microsoft.com/office/drawing/2014/main" val="4274799013"/>
                    </a:ext>
                  </a:extLst>
                </a:gridCol>
                <a:gridCol w="1930008">
                  <a:extLst>
                    <a:ext uri="{9D8B030D-6E8A-4147-A177-3AD203B41FA5}">
                      <a16:colId xmlns:a16="http://schemas.microsoft.com/office/drawing/2014/main" val="3614888018"/>
                    </a:ext>
                  </a:extLst>
                </a:gridCol>
                <a:gridCol w="2862547">
                  <a:extLst>
                    <a:ext uri="{9D8B030D-6E8A-4147-A177-3AD203B41FA5}">
                      <a16:colId xmlns:a16="http://schemas.microsoft.com/office/drawing/2014/main" val="1668286841"/>
                    </a:ext>
                  </a:extLst>
                </a:gridCol>
                <a:gridCol w="973488">
                  <a:extLst>
                    <a:ext uri="{9D8B030D-6E8A-4147-A177-3AD203B41FA5}">
                      <a16:colId xmlns:a16="http://schemas.microsoft.com/office/drawing/2014/main" val="2944677144"/>
                    </a:ext>
                  </a:extLst>
                </a:gridCol>
                <a:gridCol w="2564765">
                  <a:extLst>
                    <a:ext uri="{9D8B030D-6E8A-4147-A177-3AD203B41FA5}">
                      <a16:colId xmlns:a16="http://schemas.microsoft.com/office/drawing/2014/main" val="2022359465"/>
                    </a:ext>
                  </a:extLst>
                </a:gridCol>
              </a:tblGrid>
              <a:tr h="152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分類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>
                          <a:effectLst/>
                          <a:latin typeface="Google Sans Text"/>
                        </a:rPr>
                        <a:t>參數 </a:t>
                      </a:r>
                      <a:r>
                        <a:rPr lang="en-US" altLang="zh-TW" sz="1800" b="1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800" b="1">
                          <a:effectLst/>
                          <a:latin typeface="Google Sans Text"/>
                        </a:rPr>
                        <a:t>Parameter)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>
                          <a:effectLst/>
                          <a:latin typeface="Google Sans Text"/>
                        </a:rPr>
                        <a:t>功能說明</a:t>
                      </a:r>
                      <a:endParaRPr lang="zh-TW" alt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預設值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>
                          <a:effectLst/>
                          <a:latin typeface="Google Sans Text"/>
                        </a:rPr>
                        <a:t>常用選項 </a:t>
                      </a:r>
                      <a:r>
                        <a:rPr lang="en-US" altLang="zh-TW" sz="1800" b="1">
                          <a:effectLst/>
                          <a:latin typeface="Google Sans Text"/>
                        </a:rPr>
                        <a:t>/ </a:t>
                      </a:r>
                      <a:r>
                        <a:rPr lang="zh-TW" altLang="en-US" sz="1800" b="1">
                          <a:effectLst/>
                          <a:latin typeface="Google Sans Text"/>
                        </a:rPr>
                        <a:t>值</a:t>
                      </a:r>
                      <a:endParaRPr lang="zh-TW" alt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50461"/>
                  </a:ext>
                </a:extLst>
              </a:tr>
              <a:tr h="282837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主要參數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effectLst/>
                          <a:latin typeface="Google Sans Text"/>
                        </a:rPr>
                        <a:t>criterion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衡量分裂品質的標準，用來決定如何選擇特徵進行分裂。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  <a:latin typeface="Google Sans Text"/>
                        </a:rPr>
                        <a:t>'gini'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• '</a:t>
                      </a:r>
                      <a:r>
                        <a:rPr lang="en-US" sz="1800" dirty="0" err="1">
                          <a:effectLst/>
                          <a:latin typeface="Google Sans Text"/>
                        </a:rPr>
                        <a:t>gini</a:t>
                      </a:r>
                      <a:r>
                        <a:rPr lang="en-US" sz="1800" dirty="0">
                          <a:effectLst/>
                          <a:latin typeface="Google Sans Text"/>
                        </a:rPr>
                        <a:t>'：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基尼不純度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'</a:t>
                      </a:r>
                      <a:r>
                        <a:rPr lang="en-US" sz="1800" dirty="0">
                          <a:effectLst/>
                          <a:latin typeface="Google Sans Text"/>
                        </a:rPr>
                        <a:t>entropy'：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資訊增益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熵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10944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effectLst/>
                          <a:latin typeface="Google Sans Text"/>
                        </a:rPr>
                        <a:t>splitter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在每個節點中選擇分裂點的策略。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'best'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'best'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：選擇最佳分裂點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'random'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：從特徵的隨機子集中選擇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171888"/>
                  </a:ext>
                </a:extLst>
              </a:tr>
              <a:tr h="282837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防止過擬合參數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err="1">
                          <a:effectLst/>
                          <a:latin typeface="Google Sans Text"/>
                        </a:rPr>
                        <a:t>max_depth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限制決策樹的最大深度。這是最直接的防過擬合方法。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None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• None：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不限制深度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3, 5, 10)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06588"/>
                  </a:ext>
                </a:extLst>
              </a:tr>
              <a:tr h="28283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min_samples_split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內部節點要被分裂時，必須包含的最小樣本數。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>
                          <a:effectLst/>
                          <a:latin typeface="Google Sans Text"/>
                        </a:rPr>
                        <a:t>2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2, 10, 20) 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浮點數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百分比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95421"/>
                  </a:ext>
                </a:extLst>
              </a:tr>
              <a:tr h="28283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min_samples_leaf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一個葉節點 </a:t>
                      </a:r>
                      <a:r>
                        <a:rPr lang="en-US" altLang="zh-TW" sz="180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>
                          <a:effectLst/>
                          <a:latin typeface="Google Sans Text"/>
                        </a:rPr>
                        <a:t>最終節點</a:t>
                      </a:r>
                      <a:r>
                        <a:rPr lang="en-US" altLang="zh-TW" sz="1800">
                          <a:effectLst/>
                          <a:latin typeface="Google Sans Text"/>
                        </a:rPr>
                        <a:t>) </a:t>
                      </a:r>
                      <a:r>
                        <a:rPr lang="zh-TW" altLang="en-US" sz="1800">
                          <a:effectLst/>
                          <a:latin typeface="Google Sans Text"/>
                        </a:rPr>
                        <a:t>必須包含的最小樣本數。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1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1, 5, 10) 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浮點數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百分比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69526"/>
                  </a:ext>
                </a:extLst>
              </a:tr>
              <a:tr h="28283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max_leaf_nodes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限制樹最多可以擁有的葉節點總數。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None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None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：不限制數量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10, 50, 100)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16494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min_impurity_decrease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只有當分裂能帶來大於或等於此數值的不純度減少時，才執行分裂。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0.0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浮點數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0.0, 0.01, 0.001)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031995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ccp_alpha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最小成本複雜度剪枝的參數，數值越大，剪枝越多，樹越簡單。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>
                          <a:effectLst/>
                          <a:latin typeface="Google Sans Text"/>
                        </a:rPr>
                        <a:t>0.0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非負浮點數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0.0, 0.015)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71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7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0B405CD-8CBE-164F-46E2-08D1DD3F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29389"/>
              </p:ext>
            </p:extLst>
          </p:nvPr>
        </p:nvGraphicFramePr>
        <p:xfrm>
          <a:off x="103527" y="1770207"/>
          <a:ext cx="8936946" cy="4245336"/>
        </p:xfrm>
        <a:graphic>
          <a:graphicData uri="http://schemas.openxmlformats.org/drawingml/2006/table">
            <a:tbl>
              <a:tblPr/>
              <a:tblGrid>
                <a:gridCol w="688875">
                  <a:extLst>
                    <a:ext uri="{9D8B030D-6E8A-4147-A177-3AD203B41FA5}">
                      <a16:colId xmlns:a16="http://schemas.microsoft.com/office/drawing/2014/main" val="4274799013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3614888018"/>
                    </a:ext>
                  </a:extLst>
                </a:gridCol>
                <a:gridCol w="2992582">
                  <a:extLst>
                    <a:ext uri="{9D8B030D-6E8A-4147-A177-3AD203B41FA5}">
                      <a16:colId xmlns:a16="http://schemas.microsoft.com/office/drawing/2014/main" val="1668286841"/>
                    </a:ext>
                  </a:extLst>
                </a:gridCol>
                <a:gridCol w="960582">
                  <a:extLst>
                    <a:ext uri="{9D8B030D-6E8A-4147-A177-3AD203B41FA5}">
                      <a16:colId xmlns:a16="http://schemas.microsoft.com/office/drawing/2014/main" val="2944677144"/>
                    </a:ext>
                  </a:extLst>
                </a:gridCol>
                <a:gridCol w="2530762">
                  <a:extLst>
                    <a:ext uri="{9D8B030D-6E8A-4147-A177-3AD203B41FA5}">
                      <a16:colId xmlns:a16="http://schemas.microsoft.com/office/drawing/2014/main" val="2022359465"/>
                    </a:ext>
                  </a:extLst>
                </a:gridCol>
              </a:tblGrid>
              <a:tr h="152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分類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參數 </a:t>
                      </a:r>
                      <a:r>
                        <a:rPr lang="en-US" altLang="zh-TW" sz="1800" b="1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800" b="1" dirty="0">
                          <a:effectLst/>
                          <a:latin typeface="Google Sans Text"/>
                        </a:rPr>
                        <a:t>Parameter)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>
                          <a:effectLst/>
                          <a:latin typeface="Google Sans Text"/>
                        </a:rPr>
                        <a:t>功能說明</a:t>
                      </a:r>
                      <a:endParaRPr lang="zh-TW" alt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預設值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>
                          <a:effectLst/>
                          <a:latin typeface="Google Sans Text"/>
                        </a:rPr>
                        <a:t>常用選項 </a:t>
                      </a:r>
                      <a:r>
                        <a:rPr lang="en-US" altLang="zh-TW" sz="1800" b="1">
                          <a:effectLst/>
                          <a:latin typeface="Google Sans Text"/>
                        </a:rPr>
                        <a:t>/ </a:t>
                      </a:r>
                      <a:r>
                        <a:rPr lang="zh-TW" altLang="en-US" sz="1800" b="1">
                          <a:effectLst/>
                          <a:latin typeface="Google Sans Text"/>
                        </a:rPr>
                        <a:t>值</a:t>
                      </a:r>
                      <a:endParaRPr lang="zh-TW" alt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50461"/>
                  </a:ext>
                </a:extLst>
              </a:tr>
              <a:tr h="282837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b="1" dirty="0">
                          <a:effectLst/>
                          <a:latin typeface="Google Sans Text"/>
                        </a:rPr>
                        <a:t>其他重要參數</a:t>
                      </a: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err="1">
                          <a:effectLst/>
                          <a:latin typeface="Google Sans Text"/>
                        </a:rPr>
                        <a:t>max_features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在尋找最佳分裂點時，要考慮的特徵數量上限。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  <a:latin typeface="Google Sans Text"/>
                        </a:rPr>
                        <a:t>None¹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None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：考慮所有特徵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'sqrt', 'log2' 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整數或浮點數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517177"/>
                  </a:ext>
                </a:extLst>
              </a:tr>
              <a:tr h="28283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random_state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控制隨機性的種子，用於確保實驗結果可以重現。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  <a:latin typeface="Google Sans Text"/>
                        </a:rPr>
                        <a:t>None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None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：每次結果都不同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整數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例如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0, 42)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74260"/>
                  </a:ext>
                </a:extLst>
              </a:tr>
              <a:tr h="41337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 err="1">
                          <a:effectLst/>
                          <a:latin typeface="Google Sans Text"/>
                        </a:rPr>
                        <a:t>class_weight</a:t>
                      </a:r>
                      <a:endParaRPr 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用於處理類別不平衡問題，可為不同類別指定不同權重。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Google Sans Text"/>
                        </a:rPr>
                        <a:t>None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None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：所有類別權重為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1 • 'balanced'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：自動調整權重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en-US" altLang="zh-TW" sz="1800" dirty="0" err="1">
                          <a:effectLst/>
                          <a:latin typeface="Google Sans Text"/>
                        </a:rPr>
                        <a:t>dict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 (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手動指定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201129"/>
                  </a:ext>
                </a:extLst>
              </a:tr>
              <a:tr h="41337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min_weight_fraction_leaf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葉節點中樣本權重總和的最小比例，是 </a:t>
                      </a:r>
                      <a:r>
                        <a:rPr lang="en-US" altLang="zh-TW" sz="1800">
                          <a:effectLst/>
                          <a:latin typeface="Google Sans Text"/>
                        </a:rPr>
                        <a:t>min_samples_leaf </a:t>
                      </a:r>
                      <a:r>
                        <a:rPr lang="zh-TW" altLang="en-US" sz="1800">
                          <a:effectLst/>
                          <a:latin typeface="Google Sans Text"/>
                        </a:rPr>
                        <a:t>的加權版本。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>
                          <a:effectLst/>
                          <a:latin typeface="Google Sans Text"/>
                        </a:rPr>
                        <a:t>0.0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浮點數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(0.0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到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0.5)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082182"/>
                  </a:ext>
                </a:extLst>
              </a:tr>
              <a:tr h="348107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zh-TW" altLang="en-US" sz="1800" dirty="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>
                          <a:effectLst/>
                          <a:latin typeface="Google Sans Text"/>
                        </a:rPr>
                        <a:t>monotonic_cst</a:t>
                      </a:r>
                      <a:endParaRPr lang="en-US" sz="1800">
                        <a:effectLst/>
                        <a:latin typeface="Google Sans Text"/>
                      </a:endParaRP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800">
                          <a:effectLst/>
                          <a:latin typeface="Google Sans Text"/>
                        </a:rPr>
                        <a:t>強制指定特徵與預測結果之間的單調關係 </a:t>
                      </a:r>
                      <a:r>
                        <a:rPr lang="en-US" altLang="zh-TW" sz="1800">
                          <a:effectLst/>
                          <a:latin typeface="Google Sans Text"/>
                        </a:rPr>
                        <a:t>(</a:t>
                      </a:r>
                      <a:r>
                        <a:rPr lang="zh-TW" altLang="en-US" sz="1800">
                          <a:effectLst/>
                          <a:latin typeface="Google Sans Text"/>
                        </a:rPr>
                        <a:t>正相關或負相關</a:t>
                      </a:r>
                      <a:r>
                        <a:rPr lang="en-US" altLang="zh-TW" sz="1800">
                          <a:effectLst/>
                          <a:latin typeface="Google Sans Text"/>
                        </a:rPr>
                        <a:t>)</a:t>
                      </a:r>
                      <a:r>
                        <a:rPr lang="zh-TW" altLang="en-US" sz="1800">
                          <a:effectLst/>
                          <a:latin typeface="Google Sans Text"/>
                        </a:rPr>
                        <a:t>。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effectLst/>
                          <a:latin typeface="Google Sans Text"/>
                        </a:rPr>
                        <a:t>None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None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：無約束 </a:t>
                      </a:r>
                      <a:r>
                        <a:rPr lang="en-US" altLang="zh-TW" sz="1800" dirty="0">
                          <a:effectLst/>
                          <a:latin typeface="Google Sans Text"/>
                        </a:rPr>
                        <a:t>• [1, 0, -1, ...] </a:t>
                      </a:r>
                      <a:r>
                        <a:rPr lang="zh-TW" altLang="en-US" sz="1800" dirty="0">
                          <a:effectLst/>
                          <a:latin typeface="Google Sans Text"/>
                        </a:rPr>
                        <a:t>格式的列表</a:t>
                      </a:r>
                    </a:p>
                  </a:txBody>
                  <a:tcPr marL="21757" marR="21757" marT="10878" marB="108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01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615</Words>
  <Application>Microsoft Office PowerPoint</Application>
  <PresentationFormat>如螢幕大小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Google Sans Text</vt:lpstr>
      <vt:lpstr>Aptos</vt:lpstr>
      <vt:lpstr>Aptos Display</vt:lpstr>
      <vt:lpstr>Arial</vt:lpstr>
      <vt:lpstr>Office 佈景主題</vt:lpstr>
      <vt:lpstr>Decision Tree 參數說明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KSUEDU</dc:creator>
  <cp:lastModifiedBy>KSUEDU</cp:lastModifiedBy>
  <cp:revision>1</cp:revision>
  <dcterms:created xsi:type="dcterms:W3CDTF">2025-10-21T07:28:50Z</dcterms:created>
  <dcterms:modified xsi:type="dcterms:W3CDTF">2025-10-21T07:46:09Z</dcterms:modified>
</cp:coreProperties>
</file>