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69" r:id="rId14"/>
    <p:sldId id="28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2" r:id="rId33"/>
    <p:sldId id="281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D5B4-D051-4A83-B35D-2DE9F32DD612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2C3-EB0D-4498-AB83-B5E7B8A7B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8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D5B4-D051-4A83-B35D-2DE9F32DD612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2C3-EB0D-4498-AB83-B5E7B8A7B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94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D5B4-D051-4A83-B35D-2DE9F32DD612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2C3-EB0D-4498-AB83-B5E7B8A7B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87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D5B4-D051-4A83-B35D-2DE9F32DD612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2C3-EB0D-4498-AB83-B5E7B8A7B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2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D5B4-D051-4A83-B35D-2DE9F32DD612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2C3-EB0D-4498-AB83-B5E7B8A7B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29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D5B4-D051-4A83-B35D-2DE9F32DD612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2C3-EB0D-4498-AB83-B5E7B8A7B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2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D5B4-D051-4A83-B35D-2DE9F32DD612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2C3-EB0D-4498-AB83-B5E7B8A7B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0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D5B4-D051-4A83-B35D-2DE9F32DD612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2C3-EB0D-4498-AB83-B5E7B8A7B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34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D5B4-D051-4A83-B35D-2DE9F32DD612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2C3-EB0D-4498-AB83-B5E7B8A7B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D5B4-D051-4A83-B35D-2DE9F32DD612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2C3-EB0D-4498-AB83-B5E7B8A7B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D5B4-D051-4A83-B35D-2DE9F32DD612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32C3-EB0D-4498-AB83-B5E7B8A7B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2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FD5B4-D051-4A83-B35D-2DE9F32DD612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32C3-EB0D-4498-AB83-B5E7B8A7B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LLM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84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99" y="902347"/>
            <a:ext cx="8399885" cy="49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42" y="1027907"/>
            <a:ext cx="7939055" cy="564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3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7351" y="258595"/>
            <a:ext cx="8177999" cy="717950"/>
          </a:xfrm>
        </p:spPr>
        <p:txBody>
          <a:bodyPr/>
          <a:lstStyle/>
          <a:p>
            <a:r>
              <a:rPr lang="en-US" altLang="zh-TW" dirty="0"/>
              <a:t>1.7 Building a large language model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44" y="1222634"/>
            <a:ext cx="8577510" cy="44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4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2261"/>
            <a:ext cx="7886700" cy="40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962" y="214206"/>
            <a:ext cx="1222529" cy="69131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CH2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62" y="1470754"/>
            <a:ext cx="8406934" cy="43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1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418" y="1825625"/>
            <a:ext cx="61811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0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449586"/>
            <a:ext cx="7765951" cy="62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3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493974"/>
            <a:ext cx="8320806" cy="606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0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69" y="365126"/>
            <a:ext cx="8179882" cy="59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10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66" y="946735"/>
            <a:ext cx="8031289" cy="50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1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72" y="1159800"/>
            <a:ext cx="3467201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58774" y="1027907"/>
            <a:ext cx="4156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1 Understanding large language models</a:t>
            </a:r>
          </a:p>
          <a:p>
            <a:r>
              <a:rPr lang="en-US" altLang="zh-TW" sz="2400" dirty="0" smtClean="0"/>
              <a:t>2 Working with text data</a:t>
            </a:r>
          </a:p>
          <a:p>
            <a:r>
              <a:rPr lang="en-US" altLang="zh-TW" sz="2400" dirty="0" smtClean="0"/>
              <a:t>3 Coding attention mechanisms</a:t>
            </a:r>
          </a:p>
          <a:p>
            <a:r>
              <a:rPr lang="en-US" altLang="zh-TW" sz="2400" dirty="0" smtClean="0"/>
              <a:t>4 Implementing a GPT model from scratch to generate text</a:t>
            </a:r>
          </a:p>
          <a:p>
            <a:r>
              <a:rPr lang="en-US" altLang="zh-TW" sz="2400" dirty="0" smtClean="0"/>
              <a:t>5 </a:t>
            </a:r>
            <a:r>
              <a:rPr lang="en-US" altLang="zh-TW" sz="2400" dirty="0" err="1" smtClean="0"/>
              <a:t>Pretraining</a:t>
            </a:r>
            <a:r>
              <a:rPr lang="en-US" altLang="zh-TW" sz="2400" dirty="0" smtClean="0"/>
              <a:t> on unlabeled data</a:t>
            </a:r>
          </a:p>
          <a:p>
            <a:r>
              <a:rPr lang="en-US" altLang="zh-TW" sz="2400" dirty="0" smtClean="0"/>
              <a:t>6 Fine-tuning for classification</a:t>
            </a:r>
          </a:p>
          <a:p>
            <a:r>
              <a:rPr lang="en-US" altLang="zh-TW" sz="2400" dirty="0" smtClean="0"/>
              <a:t>7 Fine-tuning to follow instructions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911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tokens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1878" y="1632477"/>
            <a:ext cx="83680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[BOS]  </a:t>
            </a:r>
            <a:r>
              <a:rPr lang="zh-TW" altLang="en-US" sz="2400" i="1" dirty="0" smtClean="0"/>
              <a:t>序列</a:t>
            </a:r>
            <a:r>
              <a:rPr lang="zh-TW" altLang="en-US" sz="2400" i="1" dirty="0"/>
              <a:t>開始） </a:t>
            </a:r>
            <a:r>
              <a:rPr lang="zh-TW" altLang="en-US" sz="2400" dirty="0"/>
              <a:t> </a:t>
            </a:r>
            <a:r>
              <a:rPr lang="en-US" altLang="zh-TW" sz="2400" dirty="0" smtClean="0"/>
              <a:t>—</a:t>
            </a:r>
            <a:r>
              <a:rPr lang="zh-TW" altLang="en-US" sz="2400" dirty="0" smtClean="0"/>
              <a:t>此標記</a:t>
            </a:r>
            <a:r>
              <a:rPr lang="zh-TW" altLang="en-US" sz="2400" dirty="0"/>
              <a:t>文字的開始。它向 </a:t>
            </a:r>
            <a:r>
              <a:rPr lang="en-US" altLang="zh-TW" sz="2400" dirty="0"/>
              <a:t>LLM </a:t>
            </a:r>
            <a:r>
              <a:rPr lang="zh-TW" altLang="en-US" sz="2400" dirty="0"/>
              <a:t>表明一段內容的開始位置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[EOS] </a:t>
            </a:r>
            <a:r>
              <a:rPr lang="zh-TW" altLang="en-US" sz="2400" dirty="0" smtClean="0"/>
              <a:t>（序列結束）  </a:t>
            </a:r>
            <a:r>
              <a:rPr lang="en-US" altLang="zh-TW" sz="2400" dirty="0" smtClean="0"/>
              <a:t>—</a:t>
            </a:r>
            <a:r>
              <a:rPr lang="zh-TW" altLang="en-US" sz="2400" dirty="0" smtClean="0"/>
              <a:t>此標記位於文字末尾</a:t>
            </a:r>
            <a:endParaRPr lang="en-US" altLang="zh-TW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在連接多個不相關的文字時特別有用，類似於</a:t>
            </a:r>
            <a:r>
              <a:rPr lang="en-US" altLang="zh-TW" sz="2000" dirty="0" smtClean="0"/>
              <a:t>&lt;|</a:t>
            </a:r>
            <a:r>
              <a:rPr lang="en-US" altLang="zh-TW" sz="2000" dirty="0" err="1" smtClean="0"/>
              <a:t>endoftext</a:t>
            </a:r>
            <a:r>
              <a:rPr lang="en-US" altLang="zh-TW" sz="2000" dirty="0" smtClean="0"/>
              <a:t>|&gt;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例如，當組合兩篇不同的維基百科文章或書籍時，該</a:t>
            </a:r>
            <a:r>
              <a:rPr lang="en-US" altLang="zh-TW" sz="2000" dirty="0" smtClean="0"/>
              <a:t>[EOS]</a:t>
            </a:r>
            <a:r>
              <a:rPr lang="zh-TW" altLang="en-US" sz="2000" dirty="0" smtClean="0"/>
              <a:t>標記指示一個文字的結束位置和下一個文字的開始位置。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 smtClean="0"/>
              <a:t>[PAD] (padding)</a:t>
            </a:r>
            <a:r>
              <a:rPr lang="zh-TW" altLang="en-US" sz="2400" dirty="0" smtClean="0"/>
              <a:t> （填滿）  </a:t>
            </a:r>
            <a:r>
              <a:rPr lang="en-US" altLang="zh-TW" sz="2400" dirty="0" smtClean="0"/>
              <a:t>— </a:t>
            </a:r>
            <a:r>
              <a:rPr lang="zh-TW" altLang="en-US" sz="2400" dirty="0" smtClean="0"/>
              <a:t>當訓練批次大小大於 </a:t>
            </a:r>
            <a:r>
              <a:rPr lang="en-US" altLang="zh-TW" sz="2400" dirty="0" smtClean="0"/>
              <a:t>1 </a:t>
            </a:r>
            <a:r>
              <a:rPr lang="zh-TW" altLang="en-US" sz="2400" dirty="0" smtClean="0"/>
              <a:t>的 </a:t>
            </a:r>
            <a:r>
              <a:rPr lang="en-US" altLang="zh-TW" sz="2400" dirty="0" smtClean="0"/>
              <a:t>LLM </a:t>
            </a:r>
            <a:r>
              <a:rPr lang="zh-TW" altLang="en-US" sz="2400" dirty="0" smtClean="0"/>
              <a:t>時，批次可能包含不同長度的文字。</a:t>
            </a:r>
            <a:endParaRPr lang="en-US" altLang="zh-TW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為了確保所有文字的長度相同，較短的文字會使用</a:t>
            </a:r>
            <a:r>
              <a:rPr lang="en-US" altLang="zh-TW" sz="2000" dirty="0" smtClean="0"/>
              <a:t>[PAD]</a:t>
            </a:r>
            <a:r>
              <a:rPr lang="zh-TW" altLang="en-US" sz="2000" dirty="0" smtClean="0"/>
              <a:t>標記進行擴展或“填充”，直到達到批次中最長文字的長度。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74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0075" y="196450"/>
            <a:ext cx="1981385" cy="522641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 2-16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74" y="955613"/>
            <a:ext cx="8371443" cy="499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25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 2-17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86" y="1811746"/>
            <a:ext cx="8419415" cy="465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0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90691"/>
            <a:ext cx="7886700" cy="34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03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30" y="1956761"/>
            <a:ext cx="8260459" cy="37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4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CH4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71208"/>
            <a:ext cx="7886700" cy="346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64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54310"/>
            <a:ext cx="7886700" cy="369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41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Figure 5.2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63" y="2037108"/>
            <a:ext cx="7886700" cy="34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04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 5-3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34827"/>
            <a:ext cx="7886700" cy="37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13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809" y="186430"/>
            <a:ext cx="7886700" cy="62536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Figure 5.4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61" y="1171851"/>
            <a:ext cx="8263837" cy="47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1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45157"/>
            <a:ext cx="7886700" cy="27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2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Figure 5.6 Before training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64816"/>
            <a:ext cx="7886700" cy="46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99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Figure 5.7 Calculating the loss involves several steps.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94" y="2156218"/>
            <a:ext cx="8450612" cy="364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84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CH6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32242"/>
            <a:ext cx="7886700" cy="353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66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CH7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2066"/>
            <a:ext cx="7886700" cy="42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4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42" y="365126"/>
            <a:ext cx="7886700" cy="39177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38441" y="4389552"/>
            <a:ext cx="25219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fine-tuning LLMs</a:t>
            </a:r>
          </a:p>
          <a:p>
            <a:r>
              <a:rPr lang="en-US" altLang="zh-TW" i="1" dirty="0"/>
              <a:t>instruction fine-tuning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i="1" dirty="0" smtClean="0"/>
              <a:t>classification</a:t>
            </a:r>
            <a:r>
              <a:rPr lang="en-US" altLang="zh-TW" dirty="0"/>
              <a:t> </a:t>
            </a:r>
            <a:r>
              <a:rPr lang="en-US" altLang="zh-TW" i="1" dirty="0"/>
              <a:t>fine-tuning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32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622" y="1825625"/>
            <a:ext cx="59187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6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84" y="1347502"/>
            <a:ext cx="8697031" cy="53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2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8473" y="365127"/>
            <a:ext cx="8531441" cy="60254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GPT-3, The $4,600,000 Language Model</a:t>
            </a:r>
            <a:endParaRPr lang="zh-TW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328473" y="1388824"/>
            <a:ext cx="8464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GPT-3 </a:t>
            </a:r>
            <a:r>
              <a:rPr lang="zh-TW" altLang="en-US" sz="2400" dirty="0" smtClean="0"/>
              <a:t>證明了，一個在足夠資料上訓練的語言模型能夠解決它從未見過的 </a:t>
            </a:r>
            <a:r>
              <a:rPr lang="en-US" altLang="zh-TW" sz="2400" dirty="0" smtClean="0"/>
              <a:t>NLP </a:t>
            </a:r>
            <a:r>
              <a:rPr lang="zh-TW" altLang="en-US" sz="2400" dirty="0" smtClean="0"/>
              <a:t>任務。也就是說，</a:t>
            </a:r>
            <a:r>
              <a:rPr lang="en-US" altLang="zh-TW" sz="2400" dirty="0" smtClean="0"/>
              <a:t>GPT-3 </a:t>
            </a:r>
            <a:r>
              <a:rPr lang="zh-TW" altLang="en-US" sz="2400" dirty="0" smtClean="0"/>
              <a:t>將該模型研究為許多下游作業的通用解決方案，而無需進行微調。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在市場上最快的 </a:t>
            </a:r>
            <a:r>
              <a:rPr lang="en-US" altLang="zh-TW" sz="2400" dirty="0" smtClean="0"/>
              <a:t>GPU Tesla V100 </a:t>
            </a:r>
            <a:r>
              <a:rPr lang="zh-TW" altLang="en-US" sz="2400" dirty="0" smtClean="0"/>
              <a:t>上訓練 </a:t>
            </a:r>
            <a:r>
              <a:rPr lang="en-US" altLang="zh-TW" sz="2400" dirty="0" smtClean="0"/>
              <a:t>GPT-3 </a:t>
            </a:r>
            <a:r>
              <a:rPr lang="zh-TW" altLang="en-US" sz="2400" dirty="0" smtClean="0"/>
              <a:t>需要</a:t>
            </a:r>
            <a:r>
              <a:rPr lang="en-US" altLang="zh-TW" sz="2400" dirty="0" smtClean="0"/>
              <a:t>355 </a:t>
            </a:r>
            <a:r>
              <a:rPr lang="zh-TW" altLang="en-US" sz="2400" dirty="0" smtClean="0"/>
              <a:t>年。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使用成本最低的 </a:t>
            </a:r>
            <a:r>
              <a:rPr lang="en-US" altLang="zh-TW" sz="2400" dirty="0" smtClean="0"/>
              <a:t>GPU </a:t>
            </a:r>
            <a:r>
              <a:rPr lang="zh-TW" altLang="en-US" sz="2400" dirty="0" smtClean="0"/>
              <a:t>雲端供應商訓練 </a:t>
            </a:r>
            <a:r>
              <a:rPr lang="en-US" altLang="zh-TW" sz="2400" dirty="0" smtClean="0"/>
              <a:t>GPT-3 </a:t>
            </a:r>
            <a:r>
              <a:rPr lang="zh-TW" altLang="en-US" sz="2400" dirty="0" smtClean="0"/>
              <a:t>的 成本約為</a:t>
            </a:r>
            <a:r>
              <a:rPr lang="en-US" altLang="zh-TW" sz="2400" dirty="0" smtClean="0"/>
              <a:t>4,600,000 </a:t>
            </a:r>
            <a:r>
              <a:rPr lang="zh-TW" altLang="en-US" sz="2400" dirty="0" smtClean="0"/>
              <a:t>美元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2811" y="5133486"/>
            <a:ext cx="7994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https://www.reddit.com/r/MachineLearning/comments/h0jwoz/d_gpt3_the_4600000_language_model/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81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GPT-3, The $4,600,000 Language </a:t>
            </a:r>
            <a:r>
              <a:rPr lang="en-US" altLang="zh-TW" sz="3600" dirty="0" smtClean="0"/>
              <a:t>Model</a:t>
            </a:r>
            <a:br>
              <a:rPr lang="en-US" altLang="zh-TW" sz="3600" dirty="0" smtClean="0"/>
            </a:br>
            <a:r>
              <a:rPr lang="zh-TW" altLang="en-US" sz="3600" dirty="0" smtClean="0"/>
              <a:t>資料集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未公開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57349"/>
              </p:ext>
            </p:extLst>
          </p:nvPr>
        </p:nvGraphicFramePr>
        <p:xfrm>
          <a:off x="628650" y="1855500"/>
          <a:ext cx="7358880" cy="4398120"/>
        </p:xfrm>
        <a:graphic>
          <a:graphicData uri="http://schemas.openxmlformats.org/drawingml/2006/table">
            <a:tbl>
              <a:tblPr/>
              <a:tblGrid>
                <a:gridCol w="1839720">
                  <a:extLst>
                    <a:ext uri="{9D8B030D-6E8A-4147-A177-3AD203B41FA5}">
                      <a16:colId xmlns:a16="http://schemas.microsoft.com/office/drawing/2014/main" val="2386609249"/>
                    </a:ext>
                  </a:extLst>
                </a:gridCol>
                <a:gridCol w="1839720">
                  <a:extLst>
                    <a:ext uri="{9D8B030D-6E8A-4147-A177-3AD203B41FA5}">
                      <a16:colId xmlns:a16="http://schemas.microsoft.com/office/drawing/2014/main" val="2920769048"/>
                    </a:ext>
                  </a:extLst>
                </a:gridCol>
                <a:gridCol w="1839720">
                  <a:extLst>
                    <a:ext uri="{9D8B030D-6E8A-4147-A177-3AD203B41FA5}">
                      <a16:colId xmlns:a16="http://schemas.microsoft.com/office/drawing/2014/main" val="379277245"/>
                    </a:ext>
                  </a:extLst>
                </a:gridCol>
                <a:gridCol w="1839720">
                  <a:extLst>
                    <a:ext uri="{9D8B030D-6E8A-4147-A177-3AD203B41FA5}">
                      <a16:colId xmlns:a16="http://schemas.microsoft.com/office/drawing/2014/main" val="2237439453"/>
                    </a:ext>
                  </a:extLst>
                </a:gridCol>
              </a:tblGrid>
              <a:tr h="597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dirty="0">
                          <a:effectLst/>
                          <a:latin typeface="Verdana" panose="020B0604030504040204" pitchFamily="34" charset="0"/>
                        </a:rPr>
                        <a:t>Dataset name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dirty="0">
                          <a:effectLst/>
                          <a:latin typeface="Verdana" panose="020B0604030504040204" pitchFamily="34" charset="0"/>
                        </a:rPr>
                        <a:t>Dataset description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dirty="0">
                          <a:effectLst/>
                          <a:latin typeface="Verdana" panose="020B0604030504040204" pitchFamily="34" charset="0"/>
                        </a:rPr>
                        <a:t>Number of tokens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>
                          <a:effectLst/>
                          <a:latin typeface="Verdana" panose="020B0604030504040204" pitchFamily="34" charset="0"/>
                        </a:rPr>
                        <a:t>Proportion in training data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518193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Noto serif"/>
                        </a:rPr>
                        <a:t>CommonCrawl (filtered)</a:t>
                      </a:r>
                      <a:br>
                        <a:rPr lang="en-US" sz="1700" b="0">
                          <a:effectLst/>
                          <a:latin typeface="Noto serif"/>
                        </a:rPr>
                      </a:br>
                      <a:endParaRPr lang="en-US" sz="1700" b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Noto serif"/>
                        </a:rPr>
                        <a:t>Web crawl data</a:t>
                      </a:r>
                      <a:br>
                        <a:rPr lang="en-US" sz="1700" b="0">
                          <a:effectLst/>
                          <a:latin typeface="Noto serif"/>
                        </a:rPr>
                      </a:br>
                      <a:endParaRPr lang="en-US" sz="1700" b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effectLst/>
                          <a:latin typeface="Noto serif"/>
                        </a:rPr>
                        <a:t>410 billion</a:t>
                      </a:r>
                      <a:br>
                        <a:rPr lang="en-US" sz="1700" b="0" dirty="0">
                          <a:effectLst/>
                          <a:latin typeface="Noto serif"/>
                        </a:rPr>
                      </a:br>
                      <a:endParaRPr lang="en-US" sz="1700" b="0" dirty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700" b="0">
                          <a:effectLst/>
                          <a:latin typeface="Noto serif"/>
                        </a:rPr>
                        <a:t>60%</a:t>
                      </a:r>
                      <a:br>
                        <a:rPr lang="en-US" altLang="zh-TW" sz="1700" b="0">
                          <a:effectLst/>
                          <a:latin typeface="Noto serif"/>
                        </a:rPr>
                      </a:br>
                      <a:endParaRPr lang="en-US" altLang="zh-TW" sz="1700" b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8077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Noto serif"/>
                        </a:rPr>
                        <a:t>WebText2</a:t>
                      </a:r>
                      <a:br>
                        <a:rPr lang="en-US" sz="1700" b="0">
                          <a:effectLst/>
                          <a:latin typeface="Noto serif"/>
                        </a:rPr>
                      </a:br>
                      <a:endParaRPr lang="en-US" sz="1700" b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Noto serif"/>
                        </a:rPr>
                        <a:t>Web crawl data</a:t>
                      </a:r>
                      <a:br>
                        <a:rPr lang="en-US" sz="1700" b="0">
                          <a:effectLst/>
                          <a:latin typeface="Noto serif"/>
                        </a:rPr>
                      </a:br>
                      <a:endParaRPr lang="en-US" sz="1700" b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effectLst/>
                          <a:latin typeface="Noto serif"/>
                        </a:rPr>
                        <a:t>19 billion</a:t>
                      </a:r>
                      <a:br>
                        <a:rPr lang="en-US" sz="1700" b="0" dirty="0">
                          <a:effectLst/>
                          <a:latin typeface="Noto serif"/>
                        </a:rPr>
                      </a:br>
                      <a:endParaRPr lang="en-US" sz="1700" b="0" dirty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700" b="0" dirty="0">
                          <a:effectLst/>
                          <a:latin typeface="Noto serif"/>
                        </a:rPr>
                        <a:t>22%</a:t>
                      </a:r>
                      <a:br>
                        <a:rPr lang="en-US" altLang="zh-TW" sz="1700" b="0" dirty="0">
                          <a:effectLst/>
                          <a:latin typeface="Noto serif"/>
                        </a:rPr>
                      </a:br>
                      <a:endParaRPr lang="en-US" altLang="zh-TW" sz="1700" b="0" dirty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98490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Noto serif"/>
                        </a:rPr>
                        <a:t>Books1</a:t>
                      </a:r>
                      <a:br>
                        <a:rPr lang="en-US" sz="1700" b="0">
                          <a:effectLst/>
                          <a:latin typeface="Noto serif"/>
                        </a:rPr>
                      </a:br>
                      <a:endParaRPr lang="en-US" sz="1700" b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Noto serif"/>
                        </a:rPr>
                        <a:t>Internet-based book corpus</a:t>
                      </a:r>
                      <a:br>
                        <a:rPr lang="en-US" sz="1700" b="0">
                          <a:effectLst/>
                          <a:latin typeface="Noto serif"/>
                        </a:rPr>
                      </a:br>
                      <a:endParaRPr lang="en-US" sz="1700" b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Noto serif"/>
                        </a:rPr>
                        <a:t>12 billion</a:t>
                      </a:r>
                      <a:br>
                        <a:rPr lang="en-US" sz="1700" b="0">
                          <a:effectLst/>
                          <a:latin typeface="Noto serif"/>
                        </a:rPr>
                      </a:br>
                      <a:endParaRPr lang="en-US" sz="1700" b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700" b="0" dirty="0">
                          <a:effectLst/>
                          <a:latin typeface="Noto serif"/>
                        </a:rPr>
                        <a:t>8%</a:t>
                      </a:r>
                      <a:br>
                        <a:rPr lang="en-US" altLang="zh-TW" sz="1700" b="0" dirty="0">
                          <a:effectLst/>
                          <a:latin typeface="Noto serif"/>
                        </a:rPr>
                      </a:br>
                      <a:endParaRPr lang="en-US" altLang="zh-TW" sz="1700" b="0" dirty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5863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Noto serif"/>
                        </a:rPr>
                        <a:t>Books2</a:t>
                      </a:r>
                      <a:br>
                        <a:rPr lang="en-US" sz="1700" b="0">
                          <a:effectLst/>
                          <a:latin typeface="Noto serif"/>
                        </a:rPr>
                      </a:br>
                      <a:endParaRPr lang="en-US" sz="1700" b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Noto serif"/>
                        </a:rPr>
                        <a:t>Internet-based book corpus</a:t>
                      </a:r>
                      <a:br>
                        <a:rPr lang="en-US" sz="1700" b="0">
                          <a:effectLst/>
                          <a:latin typeface="Noto serif"/>
                        </a:rPr>
                      </a:br>
                      <a:endParaRPr lang="en-US" sz="1700" b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Noto serif"/>
                        </a:rPr>
                        <a:t>55 billion</a:t>
                      </a:r>
                      <a:br>
                        <a:rPr lang="en-US" sz="1700" b="0">
                          <a:effectLst/>
                          <a:latin typeface="Noto serif"/>
                        </a:rPr>
                      </a:br>
                      <a:endParaRPr lang="en-US" sz="1700" b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700" b="0" dirty="0">
                          <a:effectLst/>
                          <a:latin typeface="Noto serif"/>
                        </a:rPr>
                        <a:t>8%</a:t>
                      </a:r>
                      <a:br>
                        <a:rPr lang="en-US" altLang="zh-TW" sz="1700" b="0" dirty="0">
                          <a:effectLst/>
                          <a:latin typeface="Noto serif"/>
                        </a:rPr>
                      </a:br>
                      <a:endParaRPr lang="en-US" altLang="zh-TW" sz="1700" b="0" dirty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9477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Noto serif"/>
                        </a:rPr>
                        <a:t>Wikipedia</a:t>
                      </a:r>
                      <a:br>
                        <a:rPr lang="en-US" sz="1700" b="0">
                          <a:effectLst/>
                          <a:latin typeface="Noto serif"/>
                        </a:rPr>
                      </a:br>
                      <a:endParaRPr lang="en-US" sz="1700" b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Noto serif"/>
                        </a:rPr>
                        <a:t>High-quality text</a:t>
                      </a:r>
                      <a:br>
                        <a:rPr lang="en-US" sz="1700" b="0">
                          <a:effectLst/>
                          <a:latin typeface="Noto serif"/>
                        </a:rPr>
                      </a:br>
                      <a:endParaRPr lang="en-US" sz="1700" b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Noto serif"/>
                        </a:rPr>
                        <a:t>3 billion</a:t>
                      </a:r>
                      <a:br>
                        <a:rPr lang="en-US" sz="1700" b="0">
                          <a:effectLst/>
                          <a:latin typeface="Noto serif"/>
                        </a:rPr>
                      </a:br>
                      <a:endParaRPr lang="en-US" sz="1700" b="0">
                        <a:effectLst/>
                        <a:latin typeface="Noto serif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700" b="0" dirty="0">
                          <a:effectLst/>
                          <a:latin typeface="Noto serif"/>
                        </a:rPr>
                        <a:t>3%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5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96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3652"/>
            <a:ext cx="9038395" cy="38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2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235</Words>
  <Application>Microsoft Office PowerPoint</Application>
  <PresentationFormat>如螢幕大小 (4:3)</PresentationFormat>
  <Paragraphs>67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Noto serif</vt:lpstr>
      <vt:lpstr>新細明體</vt:lpstr>
      <vt:lpstr>Arial</vt:lpstr>
      <vt:lpstr>Calibri</vt:lpstr>
      <vt:lpstr>Calibri Light</vt:lpstr>
      <vt:lpstr>Verdana</vt:lpstr>
      <vt:lpstr>Wingdings</vt:lpstr>
      <vt:lpstr>Office 佈景主題</vt:lpstr>
      <vt:lpstr>LLM</vt:lpstr>
      <vt:lpstr>PowerPoint 簡報</vt:lpstr>
      <vt:lpstr>CH1</vt:lpstr>
      <vt:lpstr>PowerPoint 簡報</vt:lpstr>
      <vt:lpstr>transformer </vt:lpstr>
      <vt:lpstr>PowerPoint 簡報</vt:lpstr>
      <vt:lpstr>GPT-3, The $4,600,000 Language Model</vt:lpstr>
      <vt:lpstr>GPT-3, The $4,600,000 Language Model 資料集(未公開)</vt:lpstr>
      <vt:lpstr>PowerPoint 簡報</vt:lpstr>
      <vt:lpstr>PowerPoint 簡報</vt:lpstr>
      <vt:lpstr>PowerPoint 簡報</vt:lpstr>
      <vt:lpstr>1.7 Building a large language model</vt:lpstr>
      <vt:lpstr>ch2</vt:lpstr>
      <vt:lpstr>CH2</vt:lpstr>
      <vt:lpstr>PowerPoint 簡報</vt:lpstr>
      <vt:lpstr>PowerPoint 簡報</vt:lpstr>
      <vt:lpstr>PowerPoint 簡報</vt:lpstr>
      <vt:lpstr>PowerPoint 簡報</vt:lpstr>
      <vt:lpstr>PowerPoint 簡報</vt:lpstr>
      <vt:lpstr>special tokens</vt:lpstr>
      <vt:lpstr>Fig 2-16</vt:lpstr>
      <vt:lpstr>Fig 2-17</vt:lpstr>
      <vt:lpstr>CH3</vt:lpstr>
      <vt:lpstr>PowerPoint 簡報</vt:lpstr>
      <vt:lpstr>CH4</vt:lpstr>
      <vt:lpstr>Ch5</vt:lpstr>
      <vt:lpstr>Figure 5.2</vt:lpstr>
      <vt:lpstr>Fig 5-3</vt:lpstr>
      <vt:lpstr>Figure 5.4 </vt:lpstr>
      <vt:lpstr>Figure 5.6 Before training</vt:lpstr>
      <vt:lpstr>Figure 5.7 Calculating the loss involves several steps.</vt:lpstr>
      <vt:lpstr>CH6</vt:lpstr>
      <vt:lpstr>CH7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</dc:title>
  <dc:creator>user</dc:creator>
  <cp:lastModifiedBy>user</cp:lastModifiedBy>
  <cp:revision>8</cp:revision>
  <dcterms:created xsi:type="dcterms:W3CDTF">2025-06-09T17:05:07Z</dcterms:created>
  <dcterms:modified xsi:type="dcterms:W3CDTF">2025-06-09T18:30:39Z</dcterms:modified>
</cp:coreProperties>
</file>