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4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9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2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56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4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2CDB-EB6E-4C84-BD3A-6959D09AC20A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5813-B55B-4321-9B46-BB202F26F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50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通用人工智慧</a:t>
            </a:r>
            <a:r>
              <a:rPr lang="en-US" altLang="zh-TW" dirty="0"/>
              <a:t>(AGI)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Deepmind</a:t>
            </a:r>
            <a:r>
              <a:rPr lang="en-US" altLang="zh-TW" dirty="0" smtClean="0"/>
              <a:t> AGI</a:t>
            </a:r>
            <a:r>
              <a:rPr lang="zh-TW" altLang="en-US" dirty="0"/>
              <a:t>六大原則</a:t>
            </a:r>
          </a:p>
        </p:txBody>
      </p:sp>
      <p:sp>
        <p:nvSpPr>
          <p:cNvPr id="4" name="矩形 3"/>
          <p:cNvSpPr/>
          <p:nvPr/>
        </p:nvSpPr>
        <p:spPr>
          <a:xfrm>
            <a:off x="628650" y="1617891"/>
            <a:ext cx="76481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重點在於</a:t>
            </a:r>
            <a:r>
              <a:rPr lang="en-US" altLang="zh-TW" sz="2800" dirty="0" smtClean="0"/>
              <a:t>AI</a:t>
            </a:r>
            <a:r>
              <a:rPr lang="zh-TW" altLang="en-US" sz="2800" dirty="0" smtClean="0"/>
              <a:t>能做到什麼，而不是它如何做到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通用性和能力同樣重要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認知型任務與學習新事物的能力是衡量的標準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重點在於潛力而非部署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生態效度，也就是在真實世界的實用性很重要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/>
              <a:t>關注在通往</a:t>
            </a:r>
            <a:r>
              <a:rPr lang="en-US" altLang="zh-TW" sz="2800" dirty="0" smtClean="0"/>
              <a:t>AGI</a:t>
            </a:r>
            <a:r>
              <a:rPr lang="zh-TW" altLang="en-US" sz="2800" dirty="0" smtClean="0"/>
              <a:t>的道路，而非單一終點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75756" y="5363646"/>
            <a:ext cx="409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https://futurecity.cw.com.tw/article/3307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98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973194"/>
              </p:ext>
            </p:extLst>
          </p:nvPr>
        </p:nvGraphicFramePr>
        <p:xfrm>
          <a:off x="213064" y="416489"/>
          <a:ext cx="8682362" cy="6072046"/>
        </p:xfrm>
        <a:graphic>
          <a:graphicData uri="http://schemas.openxmlformats.org/drawingml/2006/table">
            <a:tbl>
              <a:tblPr/>
              <a:tblGrid>
                <a:gridCol w="1731147">
                  <a:extLst>
                    <a:ext uri="{9D8B030D-6E8A-4147-A177-3AD203B41FA5}">
                      <a16:colId xmlns:a16="http://schemas.microsoft.com/office/drawing/2014/main" val="575527884"/>
                    </a:ext>
                  </a:extLst>
                </a:gridCol>
                <a:gridCol w="4287915">
                  <a:extLst>
                    <a:ext uri="{9D8B030D-6E8A-4147-A177-3AD203B41FA5}">
                      <a16:colId xmlns:a16="http://schemas.microsoft.com/office/drawing/2014/main" val="3376482594"/>
                    </a:ext>
                  </a:extLst>
                </a:gridCol>
                <a:gridCol w="2663300">
                  <a:extLst>
                    <a:ext uri="{9D8B030D-6E8A-4147-A177-3AD203B41FA5}">
                      <a16:colId xmlns:a16="http://schemas.microsoft.com/office/drawing/2014/main" val="3027690938"/>
                    </a:ext>
                  </a:extLst>
                </a:gridCol>
              </a:tblGrid>
              <a:tr h="2678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通用性與能力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狹義（專才，特定任務）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廣義（</a:t>
                      </a:r>
                      <a:r>
                        <a:rPr lang="zh-TW" altLang="en-US" sz="1400" b="0" dirty="0" smtClean="0">
                          <a:effectLst/>
                        </a:rPr>
                        <a:t>通才）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9557"/>
                  </a:ext>
                </a:extLst>
              </a:tr>
              <a:tr h="52853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Level 0：</a:t>
                      </a:r>
                      <a:r>
                        <a:rPr lang="zh-TW" altLang="en-US" sz="1400" b="0">
                          <a:effectLst/>
                        </a:rPr>
                        <a:t>非</a:t>
                      </a:r>
                      <a:r>
                        <a:rPr lang="en-US" sz="1400" b="0">
                          <a:effectLst/>
                        </a:rPr>
                        <a:t>AI</a:t>
                      </a:r>
                      <a:endParaRPr lang="en-US" sz="140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狹義非</a:t>
                      </a:r>
                      <a:r>
                        <a:rPr lang="en-US" altLang="zh-TW" sz="1400" b="0" dirty="0">
                          <a:effectLst/>
                        </a:rPr>
                        <a:t>AI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計算機軟體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編譯器計算機軟體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編譯器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>
                          <a:effectLst/>
                        </a:rPr>
                        <a:t>廣義非</a:t>
                      </a:r>
                      <a:r>
                        <a:rPr lang="en-US" altLang="zh-TW" sz="1400" b="0">
                          <a:effectLst/>
                        </a:rPr>
                        <a:t>AI</a:t>
                      </a:r>
                      <a:endParaRPr lang="zh-TW" altLang="en-US" sz="140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</a:rPr>
                        <a:t>人類訓練師計算，例如亞馬遜土耳其機器人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10005"/>
                  </a:ext>
                </a:extLst>
              </a:tr>
              <a:tr h="52853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Level 1：</a:t>
                      </a:r>
                      <a:r>
                        <a:rPr lang="zh-TW" altLang="en-US" sz="1400" b="0" dirty="0">
                          <a:effectLst/>
                        </a:rPr>
                        <a:t>新手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等於或略</a:t>
                      </a:r>
                      <a:r>
                        <a:rPr lang="zh-TW" altLang="en-US" sz="1400" b="0" dirty="0" smtClean="0">
                          <a:effectLst/>
                        </a:rPr>
                        <a:t>優於</a:t>
                      </a:r>
                      <a:endParaRPr lang="en-US" altLang="zh-TW" sz="1400" b="0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 smtClean="0">
                          <a:effectLst/>
                        </a:rPr>
                        <a:t>無</a:t>
                      </a:r>
                      <a:r>
                        <a:rPr lang="zh-TW" altLang="en-US" sz="1400" b="0" dirty="0">
                          <a:effectLst/>
                        </a:rPr>
                        <a:t>技能的人類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新手級狹義</a:t>
                      </a:r>
                      <a:r>
                        <a:rPr lang="en-US" altLang="zh-TW" sz="1400" b="0" dirty="0">
                          <a:effectLst/>
                        </a:rPr>
                        <a:t>AI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>
                          <a:effectLst/>
                        </a:rPr>
                        <a:t>GOFAI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簡單基於規則的系統，例如</a:t>
                      </a:r>
                      <a:r>
                        <a:rPr lang="en-US" altLang="zh-TW" sz="1400" dirty="0">
                          <a:effectLst/>
                        </a:rPr>
                        <a:t>SHRDL</a:t>
                      </a:r>
                      <a:r>
                        <a:rPr lang="zh-TW" altLang="en-US" sz="1400" dirty="0">
                          <a:effectLst/>
                        </a:rPr>
                        <a:t>（</a:t>
                      </a:r>
                      <a:r>
                        <a:rPr lang="en-US" altLang="zh-TW" sz="1400" dirty="0">
                          <a:effectLst/>
                        </a:rPr>
                        <a:t>Winograd,1971</a:t>
                      </a:r>
                      <a:r>
                        <a:rPr lang="zh-TW" altLang="en-US" sz="1400" dirty="0">
                          <a:effectLst/>
                        </a:rPr>
                        <a:t>）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新手級</a:t>
                      </a:r>
                      <a:r>
                        <a:rPr lang="en-US" sz="1400" b="0" dirty="0">
                          <a:effectLst/>
                        </a:rPr>
                        <a:t>AGI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ChatGPT（OpenAI,2023）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</a:rPr>
                        <a:t>Bard（Anil</a:t>
                      </a:r>
                      <a:r>
                        <a:rPr lang="en-US" sz="1400" dirty="0">
                          <a:effectLst/>
                        </a:rPr>
                        <a:t> et al., 2023）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Llama 2（Touvron et al., 2023）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04766"/>
                  </a:ext>
                </a:extLst>
              </a:tr>
              <a:tr h="11801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Level2：</a:t>
                      </a:r>
                      <a:r>
                        <a:rPr lang="zh-TW" altLang="en-US" sz="1400" b="0" dirty="0">
                          <a:effectLst/>
                        </a:rPr>
                        <a:t>熟手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贏過</a:t>
                      </a:r>
                      <a:r>
                        <a:rPr lang="en-US" altLang="zh-TW" sz="1400" b="0" dirty="0">
                          <a:effectLst/>
                        </a:rPr>
                        <a:t>50%</a:t>
                      </a:r>
                      <a:r>
                        <a:rPr lang="zh-TW" altLang="en-US" sz="1400" b="0" dirty="0" smtClean="0">
                          <a:effectLst/>
                        </a:rPr>
                        <a:t>的</a:t>
                      </a:r>
                      <a:endParaRPr lang="en-US" altLang="zh-TW" sz="1400" b="0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 smtClean="0">
                          <a:effectLst/>
                        </a:rPr>
                        <a:t>有</a:t>
                      </a:r>
                      <a:r>
                        <a:rPr lang="zh-TW" altLang="en-US" sz="1400" b="0" dirty="0">
                          <a:effectLst/>
                        </a:rPr>
                        <a:t>技能成年人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熟手級狹義</a:t>
                      </a:r>
                      <a:r>
                        <a:rPr lang="en-US" sz="1400" b="0" dirty="0">
                          <a:effectLst/>
                        </a:rPr>
                        <a:t>AI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毒性檢測器，例如</a:t>
                      </a:r>
                      <a:r>
                        <a:rPr lang="en-US" sz="1400" dirty="0" err="1">
                          <a:effectLst/>
                        </a:rPr>
                        <a:t>Jigsaw（Das</a:t>
                      </a:r>
                      <a:r>
                        <a:rPr lang="en-US" sz="1400" dirty="0">
                          <a:effectLst/>
                        </a:rPr>
                        <a:t> et al.,2022）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智慧喇叭，例如</a:t>
                      </a:r>
                      <a:r>
                        <a:rPr lang="en-US" sz="1400" dirty="0">
                          <a:effectLst/>
                        </a:rPr>
                        <a:t>Siri （Apple），</a:t>
                      </a:r>
                      <a:r>
                        <a:rPr lang="en-US" sz="1400" dirty="0" err="1">
                          <a:effectLst/>
                        </a:rPr>
                        <a:t>Alexa（Amazon</a:t>
                      </a:r>
                      <a:r>
                        <a:rPr lang="en-US" sz="1400" dirty="0">
                          <a:effectLst/>
                        </a:rPr>
                        <a:t>）</a:t>
                      </a:r>
                      <a:r>
                        <a:rPr lang="zh-TW" altLang="en-US" sz="1400" dirty="0">
                          <a:effectLst/>
                        </a:rPr>
                        <a:t>或 </a:t>
                      </a:r>
                      <a:r>
                        <a:rPr lang="en-US" sz="1400" dirty="0">
                          <a:effectLst/>
                        </a:rPr>
                        <a:t>Google </a:t>
                      </a:r>
                      <a:r>
                        <a:rPr lang="en-US" sz="1400" dirty="0" err="1">
                          <a:effectLst/>
                        </a:rPr>
                        <a:t>Assistant（Google</a:t>
                      </a:r>
                      <a:r>
                        <a:rPr lang="en-US" sz="1400" dirty="0">
                          <a:effectLst/>
                        </a:rPr>
                        <a:t>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VQA</a:t>
                      </a:r>
                      <a:r>
                        <a:rPr lang="zh-TW" altLang="en-US" sz="1400" dirty="0">
                          <a:effectLst/>
                        </a:rPr>
                        <a:t>系統，例如</a:t>
                      </a:r>
                      <a:r>
                        <a:rPr lang="en-US" sz="1400" dirty="0" err="1">
                          <a:effectLst/>
                        </a:rPr>
                        <a:t>PaLI（Chen</a:t>
                      </a:r>
                      <a:r>
                        <a:rPr lang="en-US" sz="1400" dirty="0">
                          <a:effectLst/>
                        </a:rPr>
                        <a:t> et al., 2023）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</a:rPr>
                        <a:t>Watson（IBM</a:t>
                      </a:r>
                      <a:r>
                        <a:rPr lang="en-US" sz="1400" dirty="0">
                          <a:effectLst/>
                        </a:rPr>
                        <a:t>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可用於如短文寫作、寫簡單程式的現行大型語言模型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熟手級</a:t>
                      </a:r>
                      <a:r>
                        <a:rPr lang="en-US" sz="1400" b="0" dirty="0">
                          <a:effectLst/>
                        </a:rPr>
                        <a:t>AGI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從缺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579684"/>
                  </a:ext>
                </a:extLst>
              </a:tr>
              <a:tr h="78917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Level 3：</a:t>
                      </a:r>
                      <a:r>
                        <a:rPr lang="zh-TW" altLang="en-US" sz="1400" b="0" dirty="0">
                          <a:effectLst/>
                        </a:rPr>
                        <a:t>專家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贏過</a:t>
                      </a:r>
                      <a:r>
                        <a:rPr lang="en-US" altLang="zh-TW" sz="1400" b="0" dirty="0">
                          <a:effectLst/>
                        </a:rPr>
                        <a:t>90%</a:t>
                      </a:r>
                      <a:r>
                        <a:rPr lang="zh-TW" altLang="en-US" sz="1400" b="0" dirty="0" smtClean="0">
                          <a:effectLst/>
                        </a:rPr>
                        <a:t>的</a:t>
                      </a:r>
                      <a:endParaRPr lang="en-US" altLang="zh-TW" sz="1400" b="0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 smtClean="0">
                          <a:effectLst/>
                        </a:rPr>
                        <a:t>有</a:t>
                      </a:r>
                      <a:r>
                        <a:rPr lang="zh-TW" altLang="en-US" sz="1400" b="0" dirty="0">
                          <a:effectLst/>
                        </a:rPr>
                        <a:t>技能成年人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專家級狹義</a:t>
                      </a:r>
                      <a:r>
                        <a:rPr lang="en-US" sz="1400" b="0" dirty="0">
                          <a:effectLst/>
                        </a:rPr>
                        <a:t>AI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拼字和文法檢查器，例如</a:t>
                      </a:r>
                      <a:r>
                        <a:rPr lang="en-US" sz="1400" dirty="0">
                          <a:effectLst/>
                        </a:rPr>
                        <a:t>Grammarly（Grammarly,2023）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圖像生成模型，例如</a:t>
                      </a:r>
                      <a:r>
                        <a:rPr lang="en-US" sz="1400" dirty="0" err="1">
                          <a:effectLst/>
                        </a:rPr>
                        <a:t>Imagen（Saharia</a:t>
                      </a:r>
                      <a:r>
                        <a:rPr lang="en-US" sz="1400" dirty="0">
                          <a:effectLst/>
                        </a:rPr>
                        <a:t> et al., 2022）、Dall-E 2（Ramesh et al., 2022）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專家級</a:t>
                      </a:r>
                      <a:r>
                        <a:rPr lang="en-US" sz="1400" b="0" dirty="0">
                          <a:effectLst/>
                        </a:rPr>
                        <a:t>AGI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從缺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25056"/>
                  </a:ext>
                </a:extLst>
              </a:tr>
              <a:tr h="39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Level 4：</a:t>
                      </a:r>
                      <a:r>
                        <a:rPr lang="zh-TW" altLang="en-US" sz="1400" b="0" dirty="0">
                          <a:effectLst/>
                        </a:rPr>
                        <a:t>大師</a:t>
                      </a:r>
                      <a:endParaRPr lang="zh-TW" altLang="en-US" sz="1400" dirty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贏過</a:t>
                      </a:r>
                      <a:r>
                        <a:rPr lang="en-US" altLang="zh-TW" sz="1400" b="0" dirty="0">
                          <a:effectLst/>
                        </a:rPr>
                        <a:t>99%</a:t>
                      </a:r>
                      <a:r>
                        <a:rPr lang="zh-TW" altLang="en-US" sz="1400" b="0" dirty="0" smtClean="0">
                          <a:effectLst/>
                        </a:rPr>
                        <a:t>的</a:t>
                      </a:r>
                      <a:endParaRPr lang="en-US" altLang="zh-TW" sz="1400" b="0" dirty="0" smtClean="0">
                        <a:effectLst/>
                      </a:endParaRPr>
                    </a:p>
                    <a:p>
                      <a:pPr algn="ctr"/>
                      <a:r>
                        <a:rPr lang="zh-TW" altLang="en-US" sz="1400" b="0" dirty="0" smtClean="0">
                          <a:effectLst/>
                        </a:rPr>
                        <a:t>有</a:t>
                      </a:r>
                      <a:r>
                        <a:rPr lang="zh-TW" altLang="en-US" sz="1400" b="0" dirty="0">
                          <a:effectLst/>
                        </a:rPr>
                        <a:t>技能成年人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>
                          <a:effectLst/>
                        </a:rPr>
                        <a:t>大師級狹義</a:t>
                      </a:r>
                      <a:r>
                        <a:rPr lang="en-US" sz="1400" b="0">
                          <a:effectLst/>
                        </a:rPr>
                        <a:t>AI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Deep Blue（Campbell et al., 2002）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AlphaGo（Silver et al., 2016,2017）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大師級</a:t>
                      </a:r>
                      <a:r>
                        <a:rPr lang="en-US" sz="1400" b="0" dirty="0">
                          <a:effectLst/>
                        </a:rPr>
                        <a:t>AGI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從缺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326894"/>
                  </a:ext>
                </a:extLst>
              </a:tr>
              <a:tr h="658855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Level 5：</a:t>
                      </a:r>
                      <a:r>
                        <a:rPr lang="zh-TW" altLang="en-US" sz="1400" b="0">
                          <a:effectLst/>
                        </a:rPr>
                        <a:t>超人</a:t>
                      </a:r>
                      <a:endParaRPr lang="zh-TW" altLang="en-US" sz="1400">
                        <a:effectLst/>
                      </a:endParaRPr>
                    </a:p>
                    <a:p>
                      <a:pPr algn="ctr"/>
                      <a:r>
                        <a:rPr lang="zh-TW" altLang="en-US" sz="1400" b="0">
                          <a:effectLst/>
                        </a:rPr>
                        <a:t>超越所有人類</a:t>
                      </a:r>
                      <a:endParaRPr lang="zh-TW" altLang="en-US" sz="1400">
                        <a:effectLst/>
                      </a:endParaRP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>
                          <a:effectLst/>
                        </a:rPr>
                        <a:t>超人級狹義</a:t>
                      </a:r>
                      <a:r>
                        <a:rPr lang="en-US" sz="1400" b="0">
                          <a:effectLst/>
                        </a:rPr>
                        <a:t>AI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AlphaFold（Jumper et al.,2021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 Varadi et al.,2021），AlphaZero（Silver et al.,2018），StockFish（Stockfish,2023）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effectLst/>
                        </a:rPr>
                        <a:t>超人級</a:t>
                      </a:r>
                      <a:r>
                        <a:rPr lang="en-US" sz="1400" b="0" dirty="0">
                          <a:effectLst/>
                        </a:rPr>
                        <a:t>AGI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</a:rPr>
                        <a:t>從缺</a:t>
                      </a:r>
                    </a:p>
                  </a:txBody>
                  <a:tcPr marL="3620" marR="3620" marT="3620" marB="3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69881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56210" y="0"/>
            <a:ext cx="37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廣泛的非體力任務，包括學習新技能等後設認知能力</a:t>
            </a:r>
          </a:p>
        </p:txBody>
      </p:sp>
      <p:sp>
        <p:nvSpPr>
          <p:cNvPr id="6" name="矩形 5"/>
          <p:cNvSpPr/>
          <p:nvPr/>
        </p:nvSpPr>
        <p:spPr>
          <a:xfrm>
            <a:off x="213064" y="6488668"/>
            <a:ext cx="409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https://futurecity.cw.com.tw/article/3307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6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4707"/>
              </p:ext>
            </p:extLst>
          </p:nvPr>
        </p:nvGraphicFramePr>
        <p:xfrm>
          <a:off x="215258" y="811800"/>
          <a:ext cx="8511492" cy="5505063"/>
        </p:xfrm>
        <a:graphic>
          <a:graphicData uri="http://schemas.openxmlformats.org/drawingml/2006/table">
            <a:tbl>
              <a:tblPr/>
              <a:tblGrid>
                <a:gridCol w="2127873">
                  <a:extLst>
                    <a:ext uri="{9D8B030D-6E8A-4147-A177-3AD203B41FA5}">
                      <a16:colId xmlns:a16="http://schemas.microsoft.com/office/drawing/2014/main" val="2178025706"/>
                    </a:ext>
                  </a:extLst>
                </a:gridCol>
                <a:gridCol w="2832551">
                  <a:extLst>
                    <a:ext uri="{9D8B030D-6E8A-4147-A177-3AD203B41FA5}">
                      <a16:colId xmlns:a16="http://schemas.microsoft.com/office/drawing/2014/main" val="1632468377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1335337006"/>
                    </a:ext>
                  </a:extLst>
                </a:gridCol>
                <a:gridCol w="2127873">
                  <a:extLst>
                    <a:ext uri="{9D8B030D-6E8A-4147-A177-3AD203B41FA5}">
                      <a16:colId xmlns:a16="http://schemas.microsoft.com/office/drawing/2014/main" val="4280572010"/>
                    </a:ext>
                  </a:extLst>
                </a:gridCol>
              </a:tblGrid>
              <a:tr h="338946"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自主性等級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範例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需解鎖的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AGI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等級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導入風險與威脅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17795"/>
                  </a:ext>
                </a:extLst>
              </a:tr>
              <a:tr h="833625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Level 0：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人類做所有事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模擬方法（例如用鉛筆在紙上素描）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的數位工作流程（例如在文字編輯器中打字、在繪畫程式中繪圖）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零風險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55138"/>
                  </a:ext>
                </a:extLst>
              </a:tr>
              <a:tr h="503839">
                <a:tc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Level 1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：把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當工具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人類完全控制，只是用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自動執行普通的任務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用搜尋引擎尋找資訊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用檢查文法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修改寫作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用機器翻譯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讀取圖示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新手級狹義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熟手級狹義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因過度依賴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而失去技能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破壞原有產業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39845"/>
                  </a:ext>
                </a:extLst>
              </a:tr>
              <a:tr h="998518">
                <a:tc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Level 2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：把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當顧問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當人類召喚時，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能發揮實質的作用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依賴語言模型來進行文件摘要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使用程式生成模型加入電腦程式編寫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透過複雜推薦系統來消費娛樂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熟手級狹義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專家級狹義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新手級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過度信任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社會激化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隱私成為目標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被操控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4690"/>
                  </a:ext>
                </a:extLst>
              </a:tr>
              <a:tr h="668732"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Level 3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：把</a:t>
                      </a:r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當夥伴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針對目標和任務互動協調，人類與</a:t>
                      </a:r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平等協作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藉由與下棋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對練，訓練成為西洋棋手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與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生成的虛擬人進行社交互動和</a:t>
                      </a:r>
                      <a:r>
                        <a:rPr lang="zh-TW" altLang="en-US" sz="1400" dirty="0" smtClean="0">
                          <a:effectLst/>
                          <a:latin typeface="+mn-ea"/>
                          <a:ea typeface="+mn-ea"/>
                        </a:rPr>
                        <a:t>娛樂</a:t>
                      </a:r>
                      <a:endParaRPr lang="en-US" altLang="zh-TW" sz="14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新手級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專家級狹義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熟手級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擬人化（例如，寄生社會關係，指忽略實體生活社交）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快速社會變革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22471"/>
                  </a:ext>
                </a:extLst>
              </a:tr>
              <a:tr h="668732">
                <a:tc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Level 4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：把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當專家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主要由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負責，人類提供指導和回饋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系統來推進科學發展（例如蛋白質折疊）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大師級狹義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專家級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大規模的社會倦怠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大規模勞力置換（例如失業）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人類卓越性的殞落（人類的價值受到挑戰）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49472"/>
                  </a:ext>
                </a:extLst>
              </a:tr>
              <a:tr h="338946"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  <a:latin typeface="+mn-ea"/>
                          <a:ea typeface="+mn-ea"/>
                        </a:rPr>
                        <a:t>Level 5：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把</a:t>
                      </a:r>
                      <a:r>
                        <a:rPr lang="en-US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當代理人</a:t>
                      </a:r>
                      <a:endParaRPr lang="zh-TW" altLang="en-US" sz="140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完全自主的</a:t>
                      </a:r>
                      <a:r>
                        <a:rPr lang="en-US" sz="1400" b="0">
                          <a:effectLst/>
                          <a:latin typeface="+mn-ea"/>
                          <a:ea typeface="+mn-ea"/>
                        </a:rPr>
                        <a:t>AI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自主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驅動的個人助理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大師級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超人級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AGI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與人類的價值對齊問題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權力集中（得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者得</a:t>
                      </a:r>
                    </a:p>
                  </a:txBody>
                  <a:tcPr marL="4580" marR="4580" marT="4580" marB="4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0381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968" y="6422540"/>
            <a:ext cx="409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https://futurecity.cw.com.tw/article/3307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2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301" y="1097656"/>
            <a:ext cx="7361976" cy="5622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0176" y="188624"/>
            <a:ext cx="8133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國際汽車工程師學會（</a:t>
            </a:r>
            <a:r>
              <a:rPr lang="en-US" altLang="zh-TW" sz="2400" dirty="0" smtClean="0"/>
              <a:t>SAE</a:t>
            </a:r>
            <a:r>
              <a:rPr lang="zh-TW" altLang="en-US" sz="2400" dirty="0" smtClean="0"/>
              <a:t>）在</a:t>
            </a:r>
            <a:r>
              <a:rPr lang="en-US" altLang="zh-TW" sz="2400" dirty="0" smtClean="0"/>
              <a:t>2021</a:t>
            </a:r>
            <a:r>
              <a:rPr lang="zh-TW" altLang="en-US" sz="2400" dirty="0" smtClean="0"/>
              <a:t>年提出的 自動駕駛分級</a:t>
            </a:r>
            <a:endParaRPr lang="en-US" altLang="zh-TW" sz="2400" dirty="0" smtClean="0"/>
          </a:p>
          <a:p>
            <a:r>
              <a:rPr lang="zh-TW" altLang="en-US" sz="2400" dirty="0" smtClean="0"/>
              <a:t>從「駕駛輔助」到「完全自動」一共分作</a:t>
            </a:r>
            <a:r>
              <a:rPr lang="en-US" altLang="zh-TW" sz="2400" dirty="0" smtClean="0"/>
              <a:t>L1</a:t>
            </a:r>
            <a:r>
              <a:rPr lang="zh-TW" altLang="en-US" sz="2400" dirty="0" smtClean="0"/>
              <a:t>至</a:t>
            </a:r>
            <a:r>
              <a:rPr lang="en-US" altLang="zh-TW" sz="2400" dirty="0" smtClean="0"/>
              <a:t>L5</a:t>
            </a:r>
            <a:r>
              <a:rPr lang="zh-TW" altLang="en-US" sz="2400" dirty="0" smtClean="0"/>
              <a:t>五級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00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22243</TotalTime>
  <Words>718</Words>
  <Application>Microsoft Office PowerPoint</Application>
  <PresentationFormat>如螢幕大小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通用人工智慧(AGI)</vt:lpstr>
      <vt:lpstr>Deepmind AGI六大原則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通用人工智慧(AGI)</dc:title>
  <dc:creator>user</dc:creator>
  <cp:lastModifiedBy>user</cp:lastModifiedBy>
  <cp:revision>3</cp:revision>
  <dcterms:created xsi:type="dcterms:W3CDTF">2025-05-24T09:36:24Z</dcterms:created>
  <dcterms:modified xsi:type="dcterms:W3CDTF">2025-06-08T20:20:24Z</dcterms:modified>
</cp:coreProperties>
</file>