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86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671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245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76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66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2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191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640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7837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611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157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21F90D-67E2-46A5-B27C-DA70A0ADC654}" type="datetimeFigureOut">
              <a:rPr lang="zh-TW" altLang="en-US" smtClean="0"/>
              <a:t>2025/6/4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C952F-DEBB-4357-93A9-3E37DE909A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254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mtClean="0"/>
              <a:t>cv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63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363011"/>
            <a:ext cx="7886700" cy="327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6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2320" y="169817"/>
            <a:ext cx="7886700" cy="63805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Image Segmentation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431" y="1621438"/>
            <a:ext cx="7735712" cy="435133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501589" y="807868"/>
            <a:ext cx="80625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smtClean="0"/>
              <a:t>https://mindy-support.com/news-post/what-is-image-segmentation-the-basics-and-key-techniques/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97815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144" y="1825625"/>
            <a:ext cx="773571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4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644093"/>
              </p:ext>
            </p:extLst>
          </p:nvPr>
        </p:nvGraphicFramePr>
        <p:xfrm>
          <a:off x="275205" y="378565"/>
          <a:ext cx="8513688" cy="5955192"/>
        </p:xfrm>
        <a:graphic>
          <a:graphicData uri="http://schemas.openxmlformats.org/drawingml/2006/table">
            <a:tbl>
              <a:tblPr/>
              <a:tblGrid>
                <a:gridCol w="1553595">
                  <a:extLst>
                    <a:ext uri="{9D8B030D-6E8A-4147-A177-3AD203B41FA5}">
                      <a16:colId xmlns:a16="http://schemas.microsoft.com/office/drawing/2014/main" val="2931804418"/>
                    </a:ext>
                  </a:extLst>
                </a:gridCol>
                <a:gridCol w="2361461">
                  <a:extLst>
                    <a:ext uri="{9D8B030D-6E8A-4147-A177-3AD203B41FA5}">
                      <a16:colId xmlns:a16="http://schemas.microsoft.com/office/drawing/2014/main" val="1674951015"/>
                    </a:ext>
                  </a:extLst>
                </a:gridCol>
                <a:gridCol w="2470210">
                  <a:extLst>
                    <a:ext uri="{9D8B030D-6E8A-4147-A177-3AD203B41FA5}">
                      <a16:colId xmlns:a16="http://schemas.microsoft.com/office/drawing/2014/main" val="491382071"/>
                    </a:ext>
                  </a:extLst>
                </a:gridCol>
                <a:gridCol w="2128422">
                  <a:extLst>
                    <a:ext uri="{9D8B030D-6E8A-4147-A177-3AD203B41FA5}">
                      <a16:colId xmlns:a16="http://schemas.microsoft.com/office/drawing/2014/main" val="1571541233"/>
                    </a:ext>
                  </a:extLst>
                </a:gridCol>
              </a:tblGrid>
              <a:tr h="158009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Type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Definition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Characteristics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>
                          <a:effectLst/>
                        </a:rPr>
                        <a:t>Applications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386545"/>
                  </a:ext>
                </a:extLst>
              </a:tr>
              <a:tr h="1142530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Instance Segmentation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Detects and segments each object as a separate entity with unique boundaries.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- Identifies individual objects (e.g., cars, people). - Separates overlapping objects. - Does not require class information.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Object tracking, AR/VR, advanced object detection.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003455"/>
                  </a:ext>
                </a:extLst>
              </a:tr>
              <a:tr h="158009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Semantic Segmentation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Labels each pixel with a class category (e.g., "sky," "road," "car").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- Assigns dense class labels to every pixel. - Does not distinguish between different instances of the same class. - Background and objects grouped by class.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Road analysis, medical imaging, scene understanding.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713071"/>
                  </a:ext>
                </a:extLst>
              </a:tr>
              <a:tr h="147070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Panoptic Segmentation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Combines semantic and instance segmentation for detailed labeling.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- Provides pixel-wise labeling by class and instance. - Differentiates objects and their instances. - Offers the most granular, high-quality information.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Autonomous vehicles, robotics, interactive AI systems.</a:t>
                      </a:r>
                    </a:p>
                  </a:txBody>
                  <a:tcPr marL="24309" marR="24309" marT="24309" marB="24309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6711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0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2320" y="196450"/>
            <a:ext cx="7886700" cy="638051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Traditional Segmentation Techniques</a:t>
            </a:r>
            <a:endParaRPr lang="zh-TW" altLang="en-US" sz="32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075353"/>
              </p:ext>
            </p:extLst>
          </p:nvPr>
        </p:nvGraphicFramePr>
        <p:xfrm>
          <a:off x="267996" y="955613"/>
          <a:ext cx="8547531" cy="5028199"/>
        </p:xfrm>
        <a:graphic>
          <a:graphicData uri="http://schemas.openxmlformats.org/drawingml/2006/table">
            <a:tbl>
              <a:tblPr/>
              <a:tblGrid>
                <a:gridCol w="1435681">
                  <a:extLst>
                    <a:ext uri="{9D8B030D-6E8A-4147-A177-3AD203B41FA5}">
                      <a16:colId xmlns:a16="http://schemas.microsoft.com/office/drawing/2014/main" val="26273581"/>
                    </a:ext>
                  </a:extLst>
                </a:gridCol>
                <a:gridCol w="2371173">
                  <a:extLst>
                    <a:ext uri="{9D8B030D-6E8A-4147-A177-3AD203B41FA5}">
                      <a16:colId xmlns:a16="http://schemas.microsoft.com/office/drawing/2014/main" val="1867907280"/>
                    </a:ext>
                  </a:extLst>
                </a:gridCol>
                <a:gridCol w="2603794">
                  <a:extLst>
                    <a:ext uri="{9D8B030D-6E8A-4147-A177-3AD203B41FA5}">
                      <a16:colId xmlns:a16="http://schemas.microsoft.com/office/drawing/2014/main" val="3708824078"/>
                    </a:ext>
                  </a:extLst>
                </a:gridCol>
                <a:gridCol w="2136883">
                  <a:extLst>
                    <a:ext uri="{9D8B030D-6E8A-4147-A177-3AD203B41FA5}">
                      <a16:colId xmlns:a16="http://schemas.microsoft.com/office/drawing/2014/main" val="806311881"/>
                    </a:ext>
                  </a:extLst>
                </a:gridCol>
              </a:tblGrid>
              <a:tr h="142129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Technique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Definition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Characteristics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Applications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7115"/>
                  </a:ext>
                </a:extLst>
              </a:tr>
              <a:tr h="1027703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Thresholding</a:t>
                      </a:r>
                      <a:endParaRPr lang="en-US" sz="1600" dirty="0">
                        <a:effectLst/>
                      </a:endParaRP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Divides image pixels into classes based on intensity relative to a threshold value.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- Simple and efficient. - Binary output (foreground/background). - Effective for high-contrast images. - Global or adaptive.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Document scanning, basic object detection.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158655"/>
                  </a:ext>
                </a:extLst>
              </a:tr>
              <a:tr h="10277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Region-based Segmentation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Groups pixels into regions based on similarity (e.g., color, texture, intensity).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- Can use "split and merge" or "graph-based" methods. - Requires criteria for similarity. - Handles non-uniform regions.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Medical imaging, scene segmentation, region analysis.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48384"/>
                  </a:ext>
                </a:extLst>
              </a:tr>
              <a:tr h="1027703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Edge-based Segmentation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Detects object boundaries based on intensity changes.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- Focuses on edges. - Common methods: Canny, Sobel, LoG. - May struggle with noisy or smooth regions.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Shape detection, contour extraction, feature recognition.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47517"/>
                  </a:ext>
                </a:extLst>
              </a:tr>
              <a:tr h="112610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Clustering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Groups pixels with similar features into clusters using algorithms like K-means or mean-shift.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- Handles high-dimensional data. - Adaptable to various similarity metrics. - Limited accuracy in complex scenes.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Color-based segmentation, image simplification, feature extraction.</a:t>
                      </a:r>
                    </a:p>
                  </a:txBody>
                  <a:tcPr marL="21866" marR="21866" marT="21866" marB="2186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427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7649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51115"/>
          </a:xfrm>
        </p:spPr>
        <p:txBody>
          <a:bodyPr/>
          <a:lstStyle/>
          <a:p>
            <a:r>
              <a:rPr lang="en-US" altLang="zh-TW" dirty="0"/>
              <a:t>Deep Learning Techniques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562965"/>
              </p:ext>
            </p:extLst>
          </p:nvPr>
        </p:nvGraphicFramePr>
        <p:xfrm>
          <a:off x="488270" y="1057047"/>
          <a:ext cx="8273991" cy="4842623"/>
        </p:xfrm>
        <a:graphic>
          <a:graphicData uri="http://schemas.openxmlformats.org/drawingml/2006/table">
            <a:tbl>
              <a:tblPr/>
              <a:tblGrid>
                <a:gridCol w="1051795">
                  <a:extLst>
                    <a:ext uri="{9D8B030D-6E8A-4147-A177-3AD203B41FA5}">
                      <a16:colId xmlns:a16="http://schemas.microsoft.com/office/drawing/2014/main" val="3149437440"/>
                    </a:ext>
                  </a:extLst>
                </a:gridCol>
                <a:gridCol w="2226769">
                  <a:extLst>
                    <a:ext uri="{9D8B030D-6E8A-4147-A177-3AD203B41FA5}">
                      <a16:colId xmlns:a16="http://schemas.microsoft.com/office/drawing/2014/main" val="458697989"/>
                    </a:ext>
                  </a:extLst>
                </a:gridCol>
                <a:gridCol w="2926929">
                  <a:extLst>
                    <a:ext uri="{9D8B030D-6E8A-4147-A177-3AD203B41FA5}">
                      <a16:colId xmlns:a16="http://schemas.microsoft.com/office/drawing/2014/main" val="1623098608"/>
                    </a:ext>
                  </a:extLst>
                </a:gridCol>
                <a:gridCol w="2068498">
                  <a:extLst>
                    <a:ext uri="{9D8B030D-6E8A-4147-A177-3AD203B41FA5}">
                      <a16:colId xmlns:a16="http://schemas.microsoft.com/office/drawing/2014/main" val="3564472824"/>
                    </a:ext>
                  </a:extLst>
                </a:gridCol>
              </a:tblGrid>
              <a:tr h="170898"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Technique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effectLst/>
                        </a:rPr>
                        <a:t>Definition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Key Features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>
                          <a:effectLst/>
                        </a:rPr>
                        <a:t>Applications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2015"/>
                  </a:ext>
                </a:extLst>
              </a:tr>
              <a:tr h="1590670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U-Net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 fully convolutional network designed for precise segmentation tasks, especially in medical imaging.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- Encoder-decoder structure with skip connections. - Combines low-level and high-level features for finer segmentation. - Retains spatial context effectively.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Medical imaging (tumor detection, organ segmentation).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8245"/>
                  </a:ext>
                </a:extLst>
              </a:tr>
              <a:tr h="1235727">
                <a:tc>
                  <a:txBody>
                    <a:bodyPr/>
                    <a:lstStyle/>
                    <a:p>
                      <a:r>
                        <a:rPr lang="en-US" sz="2000">
                          <a:effectLst/>
                        </a:rPr>
                        <a:t>SegNet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deep convolutional network optimized for semantic segmentation tasks.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- Encoder-decoder structure. - Uses max-pooling indices for efficient upsampling. - Reduces computational complexity.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Scene understanding, autonomous driving.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2224"/>
                  </a:ext>
                </a:extLst>
              </a:tr>
              <a:tr h="1354042">
                <a:tc>
                  <a:txBody>
                    <a:bodyPr/>
                    <a:lstStyle/>
                    <a:p>
                      <a:r>
                        <a:rPr lang="en-US" sz="2000" dirty="0" err="1">
                          <a:effectLst/>
                        </a:rPr>
                        <a:t>DeepLab</a:t>
                      </a:r>
                      <a:endParaRPr lang="en-US" sz="2000" dirty="0">
                        <a:effectLst/>
                      </a:endParaRP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A CNN architecture that leverages atrous (dilated) convolution for dense segmentation tasks.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- Incorporates features from all convolutional layers. - Atrous convolution for capturing contextual information. - Efficient computation.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Object detection, road scene analysis</a:t>
                      </a:r>
                    </a:p>
                  </a:txBody>
                  <a:tcPr marL="26292" marR="26292" marT="26292" marB="26292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A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034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838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7304</TotalTime>
  <Words>483</Words>
  <Application>Microsoft Office PowerPoint</Application>
  <PresentationFormat>如螢幕大小 (4:3)</PresentationFormat>
  <Paragraphs>57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新細明體</vt:lpstr>
      <vt:lpstr>Arial</vt:lpstr>
      <vt:lpstr>Calibri</vt:lpstr>
      <vt:lpstr>Calibri Light</vt:lpstr>
      <vt:lpstr>Office 佈景主題</vt:lpstr>
      <vt:lpstr>cv</vt:lpstr>
      <vt:lpstr>PowerPoint 簡報</vt:lpstr>
      <vt:lpstr>Image Segmentation</vt:lpstr>
      <vt:lpstr>PowerPoint 簡報</vt:lpstr>
      <vt:lpstr>PowerPoint 簡報</vt:lpstr>
      <vt:lpstr>Traditional Segmentation Techniques</vt:lpstr>
      <vt:lpstr>Deep Learning Techniques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user</cp:lastModifiedBy>
  <cp:revision>3</cp:revision>
  <dcterms:created xsi:type="dcterms:W3CDTF">2025-06-03T18:34:48Z</dcterms:created>
  <dcterms:modified xsi:type="dcterms:W3CDTF">2025-06-08T20:19:15Z</dcterms:modified>
</cp:coreProperties>
</file>