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570" r:id="rId2"/>
    <p:sldId id="571" r:id="rId3"/>
    <p:sldId id="572" r:id="rId4"/>
    <p:sldId id="574" r:id="rId5"/>
    <p:sldId id="573" r:id="rId6"/>
    <p:sldId id="575" r:id="rId7"/>
    <p:sldId id="576" r:id="rId8"/>
    <p:sldId id="5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7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26356-9B86-4544-AB3A-50D7160E0DC0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010B6-A6E5-4DF1-9549-375E0A1F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10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11954-2F47-48C6-9D2F-F7D2A3134F1B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8184D-6D61-48BD-AFEE-F05270701E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16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7C3-6049-4A15-9276-3085071A844D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33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BF5C6-5C13-42E0-8E2F-A5029B2C3581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74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613E-29D5-4D06-8C86-9EACE2625AD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649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54BE6-7A4C-4E8C-907B-A52373170CA3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64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C2AD-E7EA-48D9-8037-D4DA43C9CDBB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62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28F40-C19B-4025-BDE2-334395034A24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BDAB-AD0E-4B8B-9A95-529F775D7BE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23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D37A9-AD2B-420F-A7B9-8BDFB2B4E540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5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B356-381F-448A-9880-DEB84103440F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0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362-C38A-4EFB-9130-87D70BB6C94D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4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01555-8C14-4E1E-9532-EF394BCB2018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4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51EB-7E8E-4866-ACC4-1150EFF22409}" type="datetime1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9637" y="656096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A95B-E78A-43D3-83C9-357D8C7DE6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37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80008" y="1474056"/>
            <a:ext cx="8145245" cy="2387600"/>
          </a:xfrm>
        </p:spPr>
        <p:txBody>
          <a:bodyPr>
            <a:normAutofit/>
          </a:bodyPr>
          <a:lstStyle/>
          <a:p>
            <a:r>
              <a:rPr lang="en-US" altLang="zh-TW" sz="4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ICMP</a:t>
            </a:r>
            <a:endParaRPr lang="zh-TW" altLang="en-US" sz="4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3338" y="4243876"/>
            <a:ext cx="6858000" cy="1655762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80009" y="589057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高雄市政府公務人力發展中心課程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7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ICMP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en-US" altLang="zh-TW" dirty="0"/>
              <a:t>Internet Control Message Protocol)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677" y="1764884"/>
            <a:ext cx="900332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[1]ICMP</a:t>
            </a:r>
            <a:r>
              <a:rPr lang="zh-TW" altLang="en-US" sz="2400" dirty="0"/>
              <a:t>屬於網路層的協定</a:t>
            </a:r>
            <a:r>
              <a:rPr lang="en-US" altLang="zh-TW" sz="2400" dirty="0"/>
              <a:t>,</a:t>
            </a:r>
            <a:r>
              <a:rPr lang="zh-TW" altLang="en-US" sz="2400" dirty="0"/>
              <a:t>一般視為 </a:t>
            </a:r>
            <a:r>
              <a:rPr lang="en-US" altLang="zh-TW" sz="2400" dirty="0"/>
              <a:t>IP </a:t>
            </a:r>
            <a:r>
              <a:rPr lang="zh-TW" altLang="en-US" sz="2400" dirty="0"/>
              <a:t>的輔助協定</a:t>
            </a:r>
            <a:r>
              <a:rPr lang="en-US" altLang="zh-TW" sz="2400" dirty="0"/>
              <a:t>,</a:t>
            </a:r>
            <a:r>
              <a:rPr lang="zh-TW" altLang="en-US" sz="2400" dirty="0"/>
              <a:t>用來報告錯誤</a:t>
            </a:r>
          </a:p>
          <a:p>
            <a:r>
              <a:rPr lang="en-US" altLang="zh-TW" sz="2400" dirty="0"/>
              <a:t>[2]ICMP</a:t>
            </a:r>
            <a:r>
              <a:rPr lang="zh-TW" altLang="en-US" sz="2400" dirty="0"/>
              <a:t>只用來發現問題</a:t>
            </a:r>
            <a:r>
              <a:rPr lang="en-US" altLang="zh-TW" sz="2400" dirty="0"/>
              <a:t>, </a:t>
            </a:r>
            <a:r>
              <a:rPr lang="zh-TW" altLang="en-US" sz="2400" dirty="0"/>
              <a:t>而不是修正問題。</a:t>
            </a:r>
          </a:p>
          <a:p>
            <a:r>
              <a:rPr lang="en-US" altLang="zh-TW" sz="2400" dirty="0"/>
              <a:t>[3]PING(Packet Internet Groper)</a:t>
            </a:r>
            <a:r>
              <a:rPr lang="zh-TW" altLang="en-US" sz="2400" dirty="0"/>
              <a:t>工具就是靠回聲要求</a:t>
            </a:r>
            <a:r>
              <a:rPr lang="en-US" altLang="zh-TW" sz="2400" dirty="0"/>
              <a:t>(echo request) </a:t>
            </a:r>
            <a:r>
              <a:rPr lang="zh-TW" altLang="en-US" sz="2400" dirty="0"/>
              <a:t>和回聲回應</a:t>
            </a:r>
            <a:r>
              <a:rPr lang="en-US" altLang="zh-TW" sz="2400" dirty="0"/>
              <a:t>(echo reply)</a:t>
            </a:r>
            <a:r>
              <a:rPr lang="zh-TW" altLang="en-US" sz="2400" dirty="0"/>
              <a:t>的訊息</a:t>
            </a:r>
            <a:r>
              <a:rPr lang="en-US" altLang="zh-TW" sz="2400" dirty="0"/>
              <a:t>, </a:t>
            </a:r>
            <a:r>
              <a:rPr lang="zh-TW" altLang="en-US" sz="2400" dirty="0"/>
              <a:t>來測試遠端主機是不是可連通。</a:t>
            </a:r>
          </a:p>
          <a:p>
            <a:r>
              <a:rPr lang="en-US" altLang="zh-TW" sz="2400" dirty="0"/>
              <a:t>[4]ICMP</a:t>
            </a:r>
            <a:r>
              <a:rPr lang="zh-TW" altLang="en-US" sz="2400" dirty="0"/>
              <a:t>機制</a:t>
            </a:r>
            <a:r>
              <a:rPr lang="en-US" altLang="zh-TW" sz="2400" dirty="0"/>
              <a:t>::</a:t>
            </a:r>
            <a:r>
              <a:rPr lang="zh-TW" altLang="en-US" sz="2400" dirty="0"/>
              <a:t>回應要求與回應答覆</a:t>
            </a:r>
            <a:r>
              <a:rPr lang="en-US" altLang="zh-TW" sz="2400" dirty="0"/>
              <a:t>(Echo Request/Echo Reply)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899" y="3940428"/>
            <a:ext cx="5479999" cy="21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2557" y="175847"/>
            <a:ext cx="7886700" cy="758704"/>
          </a:xfrm>
        </p:spPr>
        <p:txBody>
          <a:bodyPr/>
          <a:lstStyle/>
          <a:p>
            <a:r>
              <a:rPr lang="en-US" altLang="zh-TW" dirty="0"/>
              <a:t>ICMP </a:t>
            </a:r>
            <a:r>
              <a:rPr lang="zh-TW" altLang="en-US" dirty="0"/>
              <a:t>封</a:t>
            </a:r>
            <a:r>
              <a:rPr lang="zh-TW" altLang="en-US" dirty="0" smtClean="0"/>
              <a:t>包格式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3346" y="1424130"/>
            <a:ext cx="5318472" cy="20632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9006" y="1161728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ICMP </a:t>
            </a:r>
            <a:r>
              <a:rPr lang="zh-TW" altLang="en-US" dirty="0"/>
              <a:t>封包是以 </a:t>
            </a:r>
            <a:r>
              <a:rPr lang="en-US" altLang="zh-TW" dirty="0"/>
              <a:t>IP </a:t>
            </a:r>
            <a:r>
              <a:rPr lang="zh-TW" altLang="en-US" dirty="0"/>
              <a:t>封包的形式在網路上傳送</a:t>
            </a:r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578750"/>
              </p:ext>
            </p:extLst>
          </p:nvPr>
        </p:nvGraphicFramePr>
        <p:xfrm>
          <a:off x="319006" y="3284624"/>
          <a:ext cx="4434263" cy="130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r:id="rId4" imgW="6408975" imgH="1889524" progId="">
                  <p:embed/>
                </p:oleObj>
              </mc:Choice>
              <mc:Fallback>
                <p:oleObj r:id="rId4" imgW="6408975" imgH="1889524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06" y="3284624"/>
                        <a:ext cx="4434263" cy="1308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37845"/>
              </p:ext>
            </p:extLst>
          </p:nvPr>
        </p:nvGraphicFramePr>
        <p:xfrm>
          <a:off x="458975" y="4679071"/>
          <a:ext cx="7620282" cy="1920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3882">
                  <a:extLst>
                    <a:ext uri="{9D8B030D-6E8A-4147-A177-3AD203B41FA5}">
                      <a16:colId xmlns:a16="http://schemas.microsoft.com/office/drawing/2014/main" val="889680088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302198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欄位名稱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用途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797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Type (</a:t>
                      </a:r>
                      <a:r>
                        <a:rPr lang="zh-TW" sz="1400" kern="100">
                          <a:effectLst/>
                        </a:rPr>
                        <a:t>類型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定義</a:t>
                      </a:r>
                      <a:r>
                        <a:rPr lang="en-US" sz="1400" kern="100" dirty="0">
                          <a:effectLst/>
                        </a:rPr>
                        <a:t> ICMP </a:t>
                      </a:r>
                      <a:r>
                        <a:rPr lang="zh-TW" sz="1400" kern="100" dirty="0">
                          <a:effectLst/>
                        </a:rPr>
                        <a:t>封包的類型</a:t>
                      </a:r>
                      <a:r>
                        <a:rPr lang="en-US" sz="1400" kern="100" dirty="0">
                          <a:effectLst/>
                        </a:rPr>
                        <a:t> (</a:t>
                      </a:r>
                      <a:r>
                        <a:rPr lang="zh-TW" sz="1400" kern="100" dirty="0">
                          <a:effectLst/>
                        </a:rPr>
                        <a:t>功能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99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Code (</a:t>
                      </a:r>
                      <a:r>
                        <a:rPr lang="zh-TW" sz="1400" kern="100">
                          <a:effectLst/>
                        </a:rPr>
                        <a:t>代碼</a:t>
                      </a:r>
                      <a:r>
                        <a:rPr lang="en-US" sz="1400" kern="100">
                          <a:effectLst/>
                        </a:rPr>
                        <a:t>)</a:t>
                      </a:r>
                      <a:endParaRPr lang="zh-TW" sz="14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每種類型可再根據</a:t>
                      </a:r>
                      <a:r>
                        <a:rPr lang="en-US" sz="1400" kern="100" dirty="0">
                          <a:effectLst/>
                        </a:rPr>
                        <a:t> Code </a:t>
                      </a:r>
                      <a:r>
                        <a:rPr lang="zh-TW" sz="1400" kern="100" dirty="0">
                          <a:effectLst/>
                        </a:rPr>
                        <a:t>欄位來定義各種不同用途。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大部份</a:t>
                      </a:r>
                      <a:r>
                        <a:rPr lang="en-US" sz="1400" kern="100" dirty="0">
                          <a:effectLst/>
                        </a:rPr>
                        <a:t> ICMP </a:t>
                      </a:r>
                      <a:r>
                        <a:rPr lang="zh-TW" sz="1400" kern="100" dirty="0">
                          <a:effectLst/>
                        </a:rPr>
                        <a:t>封包類型</a:t>
                      </a:r>
                      <a:r>
                        <a:rPr lang="en-US" sz="1400" kern="100" dirty="0">
                          <a:effectLst/>
                        </a:rPr>
                        <a:t> (Type) </a:t>
                      </a:r>
                      <a:r>
                        <a:rPr lang="zh-TW" sz="1400" kern="100" dirty="0">
                          <a:effectLst/>
                        </a:rPr>
                        <a:t>只定義一種</a:t>
                      </a:r>
                      <a:r>
                        <a:rPr lang="en-US" sz="1400" kern="100" dirty="0">
                          <a:effectLst/>
                        </a:rPr>
                        <a:t> Code </a:t>
                      </a:r>
                      <a:r>
                        <a:rPr lang="zh-TW" sz="1400" kern="100" dirty="0">
                          <a:effectLst/>
                        </a:rPr>
                        <a:t>欄位值。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常見的</a:t>
                      </a:r>
                      <a:r>
                        <a:rPr lang="en-US" sz="1400" kern="100" dirty="0">
                          <a:effectLst/>
                        </a:rPr>
                        <a:t> Code </a:t>
                      </a:r>
                      <a:r>
                        <a:rPr lang="zh-TW" sz="1400" kern="100" dirty="0">
                          <a:effectLst/>
                        </a:rPr>
                        <a:t>欄位值：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0, Network Unreachable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1, Host unreachable</a:t>
                      </a:r>
                      <a:endParaRPr lang="zh-TW" sz="1400" kern="1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2, Protocol unreachable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621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Checksum </a:t>
                      </a:r>
                      <a:r>
                        <a:rPr lang="en-US" sz="1400" kern="100" dirty="0" smtClean="0">
                          <a:effectLst/>
                        </a:rPr>
                        <a:t>(</a:t>
                      </a:r>
                      <a:r>
                        <a:rPr lang="zh-TW" sz="1400" kern="100" dirty="0">
                          <a:effectLst/>
                        </a:rPr>
                        <a:t>錯誤檢查碼</a:t>
                      </a:r>
                      <a:r>
                        <a:rPr lang="en-US" sz="1400" kern="100" dirty="0">
                          <a:effectLst/>
                        </a:rPr>
                        <a:t>)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</a:rPr>
                        <a:t>長度為</a:t>
                      </a:r>
                      <a:r>
                        <a:rPr lang="en-US" sz="1400" kern="100" dirty="0">
                          <a:effectLst/>
                        </a:rPr>
                        <a:t> 2 Bytes, </a:t>
                      </a:r>
                      <a:r>
                        <a:rPr lang="zh-TW" sz="1400" kern="100" dirty="0">
                          <a:effectLst/>
                        </a:rPr>
                        <a:t>記錄</a:t>
                      </a:r>
                      <a:r>
                        <a:rPr lang="en-US" sz="1400" kern="100" dirty="0">
                          <a:effectLst/>
                        </a:rPr>
                        <a:t> ICMP </a:t>
                      </a:r>
                      <a:r>
                        <a:rPr lang="zh-TW" sz="1400" kern="100" dirty="0">
                          <a:effectLst/>
                        </a:rPr>
                        <a:t>封包的錯誤檢查碼。</a:t>
                      </a:r>
                      <a:endParaRPr lang="zh-TW" sz="14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25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82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ICMP Header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37" y="2153728"/>
            <a:ext cx="7886700" cy="2889121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8649" y="1303412"/>
            <a:ext cx="6950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https://en.wikipedia.org/wiki/Internet_Control_Message_Protocol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36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1258" y="110149"/>
            <a:ext cx="7886700" cy="1325563"/>
          </a:xfrm>
        </p:spPr>
        <p:txBody>
          <a:bodyPr/>
          <a:lstStyle/>
          <a:p>
            <a:r>
              <a:rPr lang="en-US" altLang="zh-TW" dirty="0"/>
              <a:t>Type (</a:t>
            </a:r>
            <a:r>
              <a:rPr lang="zh-TW" altLang="en-US" dirty="0"/>
              <a:t>類型</a:t>
            </a:r>
            <a:r>
              <a:rPr lang="en-US" altLang="zh-TW" dirty="0" smtClean="0"/>
              <a:t>)::</a:t>
            </a:r>
            <a:br>
              <a:rPr lang="en-US" altLang="zh-TW" dirty="0" smtClean="0"/>
            </a:br>
            <a:r>
              <a:rPr lang="zh-TW" altLang="en-US" dirty="0" smtClean="0"/>
              <a:t>定義 </a:t>
            </a:r>
            <a:r>
              <a:rPr lang="en-US" altLang="zh-TW" dirty="0"/>
              <a:t>ICMP </a:t>
            </a:r>
            <a:r>
              <a:rPr lang="zh-TW" altLang="en-US" dirty="0"/>
              <a:t>封包的類型 </a:t>
            </a:r>
            <a:r>
              <a:rPr lang="en-US" altLang="zh-TW" dirty="0"/>
              <a:t>(</a:t>
            </a:r>
            <a:r>
              <a:rPr lang="zh-TW" altLang="en-US" dirty="0"/>
              <a:t>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173" y="1698689"/>
            <a:ext cx="6338994" cy="438558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7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944" y="365126"/>
            <a:ext cx="8040516" cy="609722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23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557" y="760780"/>
            <a:ext cx="8614713" cy="564002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68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ICMP </a:t>
            </a:r>
            <a:r>
              <a:rPr lang="zh-TW" altLang="en-US" dirty="0"/>
              <a:t>工具程式的使用</a:t>
            </a:r>
            <a:r>
              <a:rPr lang="en-US" altLang="zh-TW" dirty="0"/>
              <a:t>:</a:t>
            </a:r>
            <a:r>
              <a:rPr lang="en-US" altLang="zh-TW" dirty="0" smtClean="0"/>
              <a:t>PING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18796" y="1690689"/>
            <a:ext cx="6475535" cy="435133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利用 </a:t>
            </a:r>
            <a:r>
              <a:rPr lang="en-US" altLang="zh-TW" dirty="0"/>
              <a:t>PING </a:t>
            </a:r>
            <a:r>
              <a:rPr lang="zh-TW" altLang="en-US" dirty="0"/>
              <a:t>來診斷網路問題</a:t>
            </a:r>
          </a:p>
          <a:p>
            <a:r>
              <a:rPr lang="en-US" altLang="zh-TW" dirty="0"/>
              <a:t>1.ping 127.0.0.1</a:t>
            </a:r>
          </a:p>
          <a:p>
            <a:r>
              <a:rPr lang="en-US" altLang="zh-TW" dirty="0"/>
              <a:t>2.ping </a:t>
            </a:r>
            <a:r>
              <a:rPr lang="zh-TW" altLang="en-US" dirty="0"/>
              <a:t>本機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</a:p>
          <a:p>
            <a:r>
              <a:rPr lang="en-US" altLang="zh-TW" dirty="0"/>
              <a:t>3.ping </a:t>
            </a:r>
            <a:r>
              <a:rPr lang="zh-TW" altLang="en-US" dirty="0"/>
              <a:t>對外連線的路由器</a:t>
            </a:r>
          </a:p>
          <a:p>
            <a:r>
              <a:rPr lang="en-US" altLang="zh-TW" dirty="0"/>
              <a:t>4.ping </a:t>
            </a:r>
            <a:r>
              <a:rPr lang="zh-TW" altLang="en-US" dirty="0"/>
              <a:t>網際網路上電腦的 </a:t>
            </a:r>
            <a:r>
              <a:rPr lang="en-US" altLang="zh-TW" dirty="0"/>
              <a:t>IP </a:t>
            </a:r>
            <a:r>
              <a:rPr lang="zh-TW" altLang="en-US" dirty="0"/>
              <a:t>位址</a:t>
            </a:r>
          </a:p>
          <a:p>
            <a:r>
              <a:rPr lang="en-US" altLang="zh-TW" dirty="0"/>
              <a:t>5.ping </a:t>
            </a:r>
            <a:r>
              <a:rPr lang="zh-TW" altLang="en-US" dirty="0"/>
              <a:t>網際網路上電腦的網址</a:t>
            </a:r>
          </a:p>
          <a:p>
            <a:endParaRPr lang="zh-TW" altLang="en-US" dirty="0"/>
          </a:p>
          <a:p>
            <a:r>
              <a:rPr lang="en-US" altLang="zh-TW" dirty="0"/>
              <a:t>ping /?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A95B-E78A-43D3-83C9-357D8C7DE65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9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6594</TotalTime>
  <Words>251</Words>
  <Application>Microsoft Office PowerPoint</Application>
  <PresentationFormat>如螢幕大小 (4:3)</PresentationFormat>
  <Paragraphs>42</Paragraphs>
  <Slides>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0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ICMP</vt:lpstr>
      <vt:lpstr>ICMP  (Internet Control Message Protocol)</vt:lpstr>
      <vt:lpstr>ICMP 封包格式</vt:lpstr>
      <vt:lpstr>ICMP Header</vt:lpstr>
      <vt:lpstr>Type (類型):: 定義 ICMP 封包的類型 (功能)</vt:lpstr>
      <vt:lpstr>PowerPoint 簡報</vt:lpstr>
      <vt:lpstr>PowerPoint 簡報</vt:lpstr>
      <vt:lpstr>ICMP 工具程式的使用:PING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user</cp:lastModifiedBy>
  <cp:revision>126</cp:revision>
  <dcterms:created xsi:type="dcterms:W3CDTF">2017-07-25T01:09:22Z</dcterms:created>
  <dcterms:modified xsi:type="dcterms:W3CDTF">2025-02-20T22:56:21Z</dcterms:modified>
</cp:coreProperties>
</file>