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handoutMasterIdLst>
    <p:handoutMasterId r:id="rId12"/>
  </p:handoutMasterIdLst>
  <p:sldIdLst>
    <p:sldId id="570" r:id="rId2"/>
    <p:sldId id="761" r:id="rId3"/>
    <p:sldId id="762" r:id="rId4"/>
    <p:sldId id="769" r:id="rId5"/>
    <p:sldId id="770" r:id="rId6"/>
    <p:sldId id="766" r:id="rId7"/>
    <p:sldId id="765" r:id="rId8"/>
    <p:sldId id="767" r:id="rId9"/>
    <p:sldId id="76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78" autoAdjust="0"/>
    <p:restoredTop sz="94660"/>
  </p:normalViewPr>
  <p:slideViewPr>
    <p:cSldViewPr snapToGrid="0">
      <p:cViewPr varScale="1">
        <p:scale>
          <a:sx n="74" d="100"/>
          <a:sy n="74" d="100"/>
        </p:scale>
        <p:origin x="1302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226356-9B86-4544-AB3A-50D7160E0DC0}" type="datetimeFigureOut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010B6-A6E5-4DF1-9549-375E0A1FFD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41026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11954-2F47-48C6-9D2F-F7D2A3134F1B}" type="datetimeFigureOut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8184D-6D61-48BD-AFEE-F05270701E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2160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17C3-6049-4A15-9276-3085071A844D}" type="datetime1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3330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BF5C6-5C13-42E0-8E2F-A5029B2C3581}" type="datetime1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74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613E-29D5-4D06-8C86-9EACE2625AD0}" type="datetime1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2649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54BE6-7A4C-4E8C-907B-A52373170CA3}" type="datetime1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564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C2AD-E7EA-48D9-8037-D4DA43C9CDBB}" type="datetime1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862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8F40-C19B-4025-BDE2-334395034A24}" type="datetime1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32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BDAB-AD0E-4B8B-9A95-529F775D7BE0}" type="datetime1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2392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37A9-AD2B-420F-A7B9-8BDFB2B4E540}" type="datetime1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5656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B356-381F-448A-9880-DEB84103440F}" type="datetime1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3002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A362-C38A-4EFB-9130-87D70BB6C94D}" type="datetime1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40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1555-8C14-4E1E-9532-EF394BCB2018}" type="datetime1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84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851EB-7E8E-4866-ACC4-1150EFF22409}" type="datetime1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9637" y="656096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8A95B-E78A-43D3-83C9-357D8C7DE6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373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rfc2578" TargetMode="External"/><Relationship Id="rId2" Type="http://schemas.openxmlformats.org/officeDocument/2006/relationships/hyperlink" Target="https://en.wikipedia.org/wiki/RFC_(identifier)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80008" y="1474056"/>
            <a:ext cx="8145245" cy="2387600"/>
          </a:xfrm>
        </p:spPr>
        <p:txBody>
          <a:bodyPr>
            <a:normAutofit/>
          </a:bodyPr>
          <a:lstStyle/>
          <a:p>
            <a:r>
              <a:rPr lang="en-US" altLang="zh-TW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SNMP</a:t>
            </a:r>
            <a:endParaRPr lang="zh-TW" altLang="en-US" sz="4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13338" y="4243876"/>
            <a:ext cx="6858000" cy="1655762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80009" y="589057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高雄市政府公務人力發展中心課程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5720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6618" y="97647"/>
            <a:ext cx="7886700" cy="769080"/>
          </a:xfrm>
        </p:spPr>
        <p:txBody>
          <a:bodyPr/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網路管理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(Network Management)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0388" y="891246"/>
            <a:ext cx="8321920" cy="1216513"/>
          </a:xfrm>
        </p:spPr>
        <p:txBody>
          <a:bodyPr/>
          <a:lstStyle/>
          <a:p>
            <a:r>
              <a:rPr lang="zh-TW" altLang="en-US" sz="1800" dirty="0" smtClean="0"/>
              <a:t>網路</a:t>
            </a:r>
            <a:r>
              <a:rPr lang="zh-TW" altLang="en-US" sz="1800" dirty="0"/>
              <a:t>管理通常指監督、組織和控制網路通信服務以及資訊處理所必需的各種活動的總稱。</a:t>
            </a:r>
          </a:p>
          <a:p>
            <a:r>
              <a:rPr lang="zh-TW" altLang="en-US" sz="1800" dirty="0" smtClean="0"/>
              <a:t>目的</a:t>
            </a:r>
            <a:r>
              <a:rPr lang="en-US" altLang="zh-TW" sz="1800" dirty="0"/>
              <a:t>:</a:t>
            </a:r>
            <a:r>
              <a:rPr lang="zh-TW" altLang="en-US" sz="1800" dirty="0"/>
              <a:t>確保電腦網路持續正常的運作，並在計算機網路運作出現異常時能及時響應和排除故障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2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358919"/>
              </p:ext>
            </p:extLst>
          </p:nvPr>
        </p:nvGraphicFramePr>
        <p:xfrm>
          <a:off x="470388" y="2600620"/>
          <a:ext cx="8016875" cy="3928548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204747">
                  <a:extLst>
                    <a:ext uri="{9D8B030D-6E8A-4147-A177-3AD203B41FA5}">
                      <a16:colId xmlns:a16="http://schemas.microsoft.com/office/drawing/2014/main" xmlns="" val="2065330376"/>
                    </a:ext>
                  </a:extLst>
                </a:gridCol>
                <a:gridCol w="5812128">
                  <a:extLst>
                    <a:ext uri="{9D8B030D-6E8A-4147-A177-3AD203B41FA5}">
                      <a16:colId xmlns:a16="http://schemas.microsoft.com/office/drawing/2014/main" xmlns="" val="225868927"/>
                    </a:ext>
                  </a:extLst>
                </a:gridCol>
              </a:tblGrid>
              <a:tr h="5673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(1)</a:t>
                      </a:r>
                      <a:r>
                        <a:rPr lang="zh-TW" sz="1800" b="1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組態管理</a:t>
                      </a:r>
                      <a:r>
                        <a:rPr lang="en-US" sz="1800" b="1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(Configuration management)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b="1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允許網路管理者控制網路元件的組態以減輕壅塞、隔離故障節點等。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17632853"/>
                  </a:ext>
                </a:extLst>
              </a:tr>
              <a:tr h="5673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(2)</a:t>
                      </a:r>
                      <a:r>
                        <a:rPr lang="zh-TW" sz="1800" b="1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障礙管理</a:t>
                      </a:r>
                      <a:r>
                        <a:rPr lang="en-US" sz="1800" b="1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(Fault management)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b="1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允許網路管理者偵測及診斷網路異常如錯誤碼過多、纜線斷裂等，並儘速隔離及排除故障原因以維護網路正常運作。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08390859"/>
                  </a:ext>
                </a:extLst>
              </a:tr>
              <a:tr h="5673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(3)</a:t>
                      </a:r>
                      <a:r>
                        <a:rPr lang="zh-TW" sz="1800" b="1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效能管理</a:t>
                      </a:r>
                      <a:r>
                        <a:rPr lang="en-US" sz="1800" b="1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(Performance management)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b="1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允許網路管理者監視並評估系統效能，並藉由系統參數的調整以期達成較佳運作。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68795676"/>
                  </a:ext>
                </a:extLst>
              </a:tr>
              <a:tr h="6367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(4)</a:t>
                      </a:r>
                      <a:r>
                        <a:rPr lang="zh-TW" sz="1800" b="1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安全管理</a:t>
                      </a:r>
                      <a:r>
                        <a:rPr lang="en-US" sz="1800" b="1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(Security management)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b="1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提供網路管理者對資源存取保護能力，以</a:t>
                      </a:r>
                      <a:r>
                        <a:rPr lang="zh-TW" sz="1800" b="1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防範</a:t>
                      </a:r>
                      <a:r>
                        <a:rPr lang="zh-TW" altLang="en-US" sz="1800" b="1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未</a:t>
                      </a:r>
                      <a:r>
                        <a:rPr lang="zh-TW" sz="1800" b="1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經</a:t>
                      </a:r>
                      <a:r>
                        <a:rPr lang="zh-TW" sz="1800" b="1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合法授權使用者入侵網路使用資源與破壞系統運作</a:t>
                      </a:r>
                      <a:r>
                        <a:rPr lang="zh-TW" sz="1800" b="1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。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36877650"/>
                  </a:ext>
                </a:extLst>
              </a:tr>
              <a:tr h="4728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(5)</a:t>
                      </a:r>
                      <a:r>
                        <a:rPr lang="zh-TW" sz="1800" b="1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帳務管理</a:t>
                      </a:r>
                      <a:r>
                        <a:rPr lang="en-US" sz="1800" b="1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(Accounting management)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b="1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允許網路管理者分配資源使用並收取合理使用費。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45696614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470388" y="2253766"/>
            <a:ext cx="75086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/>
              <a:t>國際標準組織</a:t>
            </a:r>
            <a:r>
              <a:rPr lang="en-US" altLang="zh-TW" sz="1400" dirty="0"/>
              <a:t>(ISO)</a:t>
            </a:r>
            <a:r>
              <a:rPr lang="zh-TW" altLang="en-US" sz="1400" dirty="0"/>
              <a:t>制定的開放系統互連</a:t>
            </a:r>
            <a:r>
              <a:rPr lang="en-US" altLang="zh-TW" sz="1400" dirty="0"/>
              <a:t>(OSI)</a:t>
            </a:r>
            <a:r>
              <a:rPr lang="zh-TW" altLang="en-US" sz="1400" dirty="0"/>
              <a:t>規範，網路系統管理功能範疇應涵蓋五部分</a:t>
            </a:r>
            <a:r>
              <a:rPr lang="en-US" altLang="zh-TW" sz="1400" dirty="0"/>
              <a:t>: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58450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5750" y="170816"/>
            <a:ext cx="7886700" cy="1110397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SNMP</a:t>
            </a:r>
            <a:r>
              <a:rPr lang="zh-TW" altLang="en-US" dirty="0" smtClean="0"/>
              <a:t> </a:t>
            </a:r>
            <a:r>
              <a:rPr lang="zh-TW" altLang="en-US" sz="3200" dirty="0" smtClean="0"/>
              <a:t>簡單</a:t>
            </a:r>
            <a:r>
              <a:rPr lang="zh-TW" altLang="en-US" sz="3200" dirty="0"/>
              <a:t>網路管理協定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2700" dirty="0" smtClean="0"/>
              <a:t>(</a:t>
            </a:r>
            <a:r>
              <a:rPr lang="en-US" altLang="zh-TW" sz="2700" dirty="0"/>
              <a:t>Simple Network Management Protocol)</a:t>
            </a:r>
            <a:endParaRPr lang="zh-TW" altLang="en-US" sz="27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5750" y="1426027"/>
            <a:ext cx="885825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由</a:t>
            </a:r>
            <a:r>
              <a:rPr lang="zh-TW" altLang="en-US" dirty="0"/>
              <a:t>一組網路管理的標準組成，</a:t>
            </a:r>
            <a:r>
              <a:rPr lang="zh-TW" altLang="en-US" dirty="0" smtClean="0"/>
              <a:t>包含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一個</a:t>
            </a:r>
            <a:r>
              <a:rPr lang="zh-TW" altLang="en-US" dirty="0"/>
              <a:t>應用層協定（</a:t>
            </a:r>
            <a:r>
              <a:rPr lang="en-US" altLang="zh-TW" dirty="0"/>
              <a:t>application layer protocol</a:t>
            </a:r>
            <a:r>
              <a:rPr lang="zh-TW" altLang="en-US" dirty="0" smtClean="0"/>
              <a:t>）</a:t>
            </a:r>
            <a:r>
              <a:rPr lang="en-US" altLang="zh-TW" dirty="0" smtClean="0"/>
              <a:t>== &gt; SNMP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資料庫</a:t>
            </a:r>
            <a:r>
              <a:rPr lang="zh-TW" altLang="en-US" dirty="0" smtClean="0"/>
              <a:t>模式</a:t>
            </a:r>
            <a:r>
              <a:rPr lang="en-US" altLang="zh-TW" dirty="0" smtClean="0"/>
              <a:t>(database </a:t>
            </a:r>
            <a:r>
              <a:rPr lang="en-US" altLang="zh-TW" dirty="0" smtClean="0"/>
              <a:t>schema) </a:t>
            </a:r>
            <a:r>
              <a:rPr lang="en-US" altLang="zh-TW" dirty="0"/>
              <a:t>== &gt; </a:t>
            </a:r>
            <a:r>
              <a:rPr lang="en-US" altLang="zh-TW" dirty="0" smtClean="0"/>
              <a:t> SMI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一</a:t>
            </a:r>
            <a:r>
              <a:rPr lang="zh-TW" altLang="en-US" dirty="0"/>
              <a:t>組資料</a:t>
            </a:r>
            <a:r>
              <a:rPr lang="zh-TW" altLang="en-US" dirty="0" smtClean="0"/>
              <a:t>物件</a:t>
            </a:r>
            <a:r>
              <a:rPr lang="en-US" altLang="zh-TW" dirty="0"/>
              <a:t>== &gt; </a:t>
            </a:r>
            <a:r>
              <a:rPr lang="en-US" altLang="zh-TW" dirty="0" smtClean="0"/>
              <a:t>MIB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376613" y="6127233"/>
            <a:ext cx="5370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更多</a:t>
            </a:r>
            <a:r>
              <a:rPr lang="zh-TW" altLang="en-US" dirty="0" smtClean="0"/>
              <a:t>學習請參閱</a:t>
            </a:r>
            <a:r>
              <a:rPr lang="en-US" altLang="zh-TW" dirty="0" smtClean="0"/>
              <a:t>:https</a:t>
            </a:r>
            <a:r>
              <a:rPr lang="en-US" altLang="zh-TW" dirty="0"/>
              <a:t>://ycchen.im.ncnu.edu.tw/</a:t>
            </a:r>
            <a:r>
              <a:rPr lang="en-US" altLang="zh-TW" dirty="0" err="1"/>
              <a:t>nme</a:t>
            </a:r>
            <a:r>
              <a:rPr lang="en-US" altLang="zh-TW" dirty="0"/>
              <a:t>/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/>
          <a:srcRect t="28393"/>
          <a:stretch/>
        </p:blipFill>
        <p:spPr>
          <a:xfrm>
            <a:off x="794032" y="3349340"/>
            <a:ext cx="7224118" cy="290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460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0250" y="468156"/>
            <a:ext cx="5813750" cy="609281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67047" y="6273270"/>
            <a:ext cx="72958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https://www.manageengine.com/network-monitoring/what-is-snmp.html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39253" y="251256"/>
            <a:ext cx="282288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/>
              <a:t>SNMP </a:t>
            </a:r>
            <a:r>
              <a:rPr lang="zh-TW" altLang="en-US" sz="3200" dirty="0" smtClean="0"/>
              <a:t>組成</a:t>
            </a:r>
            <a:endParaRPr lang="en-US" altLang="zh-TW" sz="32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/>
              <a:t>SNMP </a:t>
            </a:r>
            <a:r>
              <a:rPr lang="en-US" altLang="zh-TW" dirty="0"/>
              <a:t>Manager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Managed devices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SNMP agent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Management Information Database Otherwise called as Management Information Base (MIB)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3854645" y="4293315"/>
            <a:ext cx="1731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SNMP </a:t>
            </a:r>
            <a:r>
              <a:rPr lang="zh-TW" altLang="en-US" dirty="0"/>
              <a:t>代理程式</a:t>
            </a:r>
          </a:p>
        </p:txBody>
      </p:sp>
      <p:sp>
        <p:nvSpPr>
          <p:cNvPr id="9" name="矩形 8"/>
          <p:cNvSpPr/>
          <p:nvPr/>
        </p:nvSpPr>
        <p:spPr>
          <a:xfrm>
            <a:off x="139253" y="3508484"/>
            <a:ext cx="334905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啟用</a:t>
            </a:r>
            <a:r>
              <a:rPr lang="en-US" altLang="zh-TW" dirty="0" smtClean="0"/>
              <a:t>agent</a:t>
            </a:r>
            <a:r>
              <a:rPr lang="zh-TW" altLang="en-US" dirty="0" smtClean="0"/>
              <a:t>，</a:t>
            </a:r>
            <a:r>
              <a:rPr lang="zh-TW" altLang="en-US" dirty="0"/>
              <a:t>可讓其從本地收集裝置</a:t>
            </a:r>
            <a:r>
              <a:rPr lang="zh-TW" altLang="en-US" dirty="0" smtClean="0"/>
              <a:t>的</a:t>
            </a:r>
            <a:r>
              <a:rPr lang="en-US" altLang="zh-TW" dirty="0" smtClean="0"/>
              <a:t>MIB</a:t>
            </a:r>
            <a:r>
              <a:rPr lang="zh-TW" altLang="en-US" dirty="0" smtClean="0"/>
              <a:t>，</a:t>
            </a:r>
            <a:r>
              <a:rPr lang="zh-TW" altLang="en-US" dirty="0"/>
              <a:t>並使其在 </a:t>
            </a:r>
            <a:r>
              <a:rPr lang="en-US" altLang="zh-TW" dirty="0"/>
              <a:t>SNMP </a:t>
            </a:r>
            <a:r>
              <a:rPr lang="zh-TW" altLang="en-US" dirty="0"/>
              <a:t>管理器查詢時可用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這些</a:t>
            </a:r>
            <a:r>
              <a:rPr lang="en-US" altLang="zh-TW" dirty="0" smtClean="0"/>
              <a:t>AGENT</a:t>
            </a:r>
            <a:r>
              <a:rPr lang="zh-TW" altLang="en-US" dirty="0" smtClean="0"/>
              <a:t>可以</a:t>
            </a:r>
            <a:r>
              <a:rPr lang="zh-TW" altLang="en-US" dirty="0"/>
              <a:t>是標準的（如 </a:t>
            </a:r>
            <a:r>
              <a:rPr lang="en-US" altLang="zh-TW" dirty="0"/>
              <a:t>Net-SNMP</a:t>
            </a:r>
            <a:r>
              <a:rPr lang="zh-TW" altLang="en-US" dirty="0"/>
              <a:t>），也可特定於供應商（如 </a:t>
            </a:r>
            <a:r>
              <a:rPr lang="en-US" altLang="zh-TW" dirty="0"/>
              <a:t>HP Insight Agent</a:t>
            </a:r>
            <a:r>
              <a:rPr lang="zh-TW" altLang="en-US" dirty="0"/>
              <a:t>）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8513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25320" y="500086"/>
            <a:ext cx="9128786" cy="4262906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082788" y="4762992"/>
            <a:ext cx="6712571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SNMP 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Agent</a:t>
            </a:r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主要</a:t>
            </a:r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功能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zh-TW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收集有關其本地環境的管理資訊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存儲和擷取 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MIB 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中定義的管理資訊。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向管理器傳送事件。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充當一些非 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SNMP 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可管理網路節點的 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proxy</a:t>
            </a:r>
            <a:r>
              <a:rPr lang="zh-TW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01956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0920" y="79013"/>
            <a:ext cx="7886700" cy="1325563"/>
          </a:xfrm>
        </p:spPr>
        <p:txBody>
          <a:bodyPr/>
          <a:lstStyle/>
          <a:p>
            <a:r>
              <a:rPr lang="en-US" altLang="zh-TW" dirty="0" smtClean="0"/>
              <a:t>MIB</a:t>
            </a:r>
            <a:r>
              <a:rPr lang="zh-TW" altLang="en-US" dirty="0" smtClean="0"/>
              <a:t>管理</a:t>
            </a:r>
            <a:r>
              <a:rPr lang="zh-TW" altLang="en-US" dirty="0"/>
              <a:t>資訊</a:t>
            </a:r>
            <a:r>
              <a:rPr lang="zh-TW" altLang="en-US" dirty="0" smtClean="0"/>
              <a:t>庫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Management information </a:t>
            </a:r>
            <a:r>
              <a:rPr lang="en-US" altLang="zh-TW" dirty="0">
                <a:solidFill>
                  <a:srgbClr val="FF0000"/>
                </a:solidFill>
              </a:rPr>
              <a:t>base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8037" y="2001430"/>
            <a:ext cx="8316565" cy="4322097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MIB </a:t>
            </a:r>
            <a:r>
              <a:rPr lang="zh-TW" altLang="en-US" dirty="0" smtClean="0"/>
              <a:t>是</a:t>
            </a:r>
            <a:r>
              <a:rPr lang="zh-TW" altLang="en-US" dirty="0"/>
              <a:t>用來管理通訊網路中實體的</a:t>
            </a:r>
            <a:r>
              <a:rPr lang="zh-TW" altLang="en-US" dirty="0" smtClean="0"/>
              <a:t>資料庫</a:t>
            </a:r>
            <a:endParaRPr lang="en-US" altLang="zh-TW" dirty="0" smtClean="0"/>
          </a:p>
          <a:p>
            <a:r>
              <a:rPr lang="en-US" altLang="zh-TW" dirty="0"/>
              <a:t>MIB </a:t>
            </a:r>
            <a:r>
              <a:rPr lang="zh-TW" altLang="en-US" dirty="0"/>
              <a:t>中的物件是使用抽象語法表示</a:t>
            </a:r>
            <a:r>
              <a:rPr lang="zh-TW" altLang="en-US" dirty="0" smtClean="0"/>
              <a:t>法</a:t>
            </a:r>
            <a:r>
              <a:rPr lang="en-US" altLang="zh-TW" dirty="0"/>
              <a:t>"Structure of Management Information Version 2 (SMIv2)" </a:t>
            </a:r>
            <a:r>
              <a:rPr lang="en-US" altLang="zh-TW" dirty="0">
                <a:hlinkClick r:id="rId2" tooltip="RFC (identifier)"/>
              </a:rPr>
              <a:t>RFC</a:t>
            </a:r>
            <a:r>
              <a:rPr lang="en-US" altLang="zh-TW" dirty="0"/>
              <a:t> </a:t>
            </a:r>
            <a:r>
              <a:rPr lang="en-US" altLang="zh-TW" dirty="0">
                <a:hlinkClick r:id="rId3"/>
              </a:rPr>
              <a:t>2578</a:t>
            </a:r>
            <a:r>
              <a:rPr lang="zh-TW" altLang="en-US" dirty="0" smtClean="0"/>
              <a:t>定義</a:t>
            </a:r>
            <a:r>
              <a:rPr lang="zh-TW" altLang="en-US" dirty="0"/>
              <a:t>的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管理資訊庫 </a:t>
            </a:r>
            <a:r>
              <a:rPr lang="en-US" altLang="zh-TW" dirty="0"/>
              <a:t>(MIB) </a:t>
            </a:r>
            <a:r>
              <a:rPr lang="zh-TW" altLang="en-US" dirty="0"/>
              <a:t>是用於管理網路元素的資訊的集合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MIB </a:t>
            </a:r>
            <a:r>
              <a:rPr lang="zh-TW" altLang="en-US" dirty="0"/>
              <a:t>包含由名稱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物件識別碼（物件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 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或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OID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r>
              <a:rPr lang="zh-TW" altLang="en-US" dirty="0"/>
              <a:t>標識的受控物件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r>
              <a:rPr lang="zh-TW" altLang="en-US" dirty="0"/>
              <a:t>每</a:t>
            </a:r>
            <a:r>
              <a:rPr lang="zh-TW" altLang="en-US" dirty="0" smtClean="0"/>
              <a:t>個</a:t>
            </a:r>
            <a:r>
              <a:rPr lang="en-US" altLang="zh-TW" dirty="0" smtClean="0"/>
              <a:t>OID</a:t>
            </a:r>
            <a:r>
              <a:rPr lang="zh-TW" altLang="en-US" dirty="0" smtClean="0"/>
              <a:t>都</a:t>
            </a:r>
            <a:r>
              <a:rPr lang="zh-TW" altLang="en-US" dirty="0"/>
              <a:t>是唯一的，並表示受控裝置的特定特性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當</a:t>
            </a:r>
            <a:r>
              <a:rPr lang="zh-TW" altLang="en-US" dirty="0"/>
              <a:t>查詢時，每</a:t>
            </a:r>
            <a:r>
              <a:rPr lang="zh-TW" altLang="en-US" dirty="0" smtClean="0"/>
              <a:t>個</a:t>
            </a:r>
            <a:r>
              <a:rPr lang="en-US" altLang="zh-TW" dirty="0" smtClean="0"/>
              <a:t>OID</a:t>
            </a:r>
            <a:r>
              <a:rPr lang="zh-TW" altLang="en-US" dirty="0" smtClean="0"/>
              <a:t>的</a:t>
            </a:r>
            <a:r>
              <a:rPr lang="zh-TW" altLang="en-US" dirty="0"/>
              <a:t>返回值可能不同，如文字、</a:t>
            </a:r>
            <a:r>
              <a:rPr lang="zh-TW" altLang="en-US" dirty="0" smtClean="0"/>
              <a:t>數字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計數</a:t>
            </a:r>
            <a:r>
              <a:rPr lang="zh-TW" altLang="en-US" dirty="0"/>
              <a:t>等</a:t>
            </a:r>
            <a:r>
              <a:rPr lang="en-US" altLang="zh-TW" dirty="0" smtClean="0"/>
              <a:t>...</a:t>
            </a:r>
            <a:endParaRPr lang="en-US" altLang="zh-TW" dirty="0"/>
          </a:p>
          <a:p>
            <a:r>
              <a:rPr lang="zh-TW" altLang="en-US" dirty="0" smtClean="0"/>
              <a:t>執行</a:t>
            </a:r>
            <a:r>
              <a:rPr lang="zh-TW" altLang="en-US" dirty="0"/>
              <a:t>解析的軟體是 </a:t>
            </a:r>
            <a:r>
              <a:rPr lang="en-US" altLang="zh-TW" dirty="0"/>
              <a:t>MIB </a:t>
            </a:r>
            <a:r>
              <a:rPr lang="zh-TW" altLang="en-US" dirty="0"/>
              <a:t>編譯器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80920" y="1255430"/>
            <a:ext cx="6069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https://en.wikipedia.org/wiki/Management_information_base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6243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6966" y="207890"/>
            <a:ext cx="7886700" cy="820018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SMI</a:t>
            </a:r>
            <a:r>
              <a:rPr lang="zh-TW" altLang="en-US" dirty="0"/>
              <a:t>：管理資訊</a:t>
            </a:r>
            <a:r>
              <a:rPr lang="zh-TW" altLang="en-US" dirty="0" smtClean="0"/>
              <a:t>結構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</a:t>
            </a:r>
            <a:r>
              <a:rPr lang="en-US" altLang="zh-TW" sz="2200" dirty="0"/>
              <a:t> of </a:t>
            </a:r>
            <a:r>
              <a:rPr lang="en-US" altLang="zh-TW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Management Information</a:t>
            </a:r>
            <a:endParaRPr lang="zh-TW" alt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7503" y="1027907"/>
            <a:ext cx="3279531" cy="5375823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26966" y="1350585"/>
            <a:ext cx="641714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 </a:t>
            </a:r>
            <a:r>
              <a:rPr lang="zh-TW" altLang="en-US" dirty="0" smtClean="0"/>
              <a:t>它</a:t>
            </a:r>
            <a:r>
              <a:rPr lang="zh-TW" altLang="en-US" dirty="0"/>
              <a:t>是一個描述 </a:t>
            </a:r>
            <a:r>
              <a:rPr lang="en-US" altLang="zh-TW" dirty="0"/>
              <a:t>SNMP </a:t>
            </a:r>
            <a:r>
              <a:rPr lang="zh-TW" altLang="en-US" dirty="0"/>
              <a:t>可以操作的基本資訊類型的框架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它</a:t>
            </a:r>
            <a:r>
              <a:rPr lang="zh-TW" altLang="en-US" dirty="0"/>
              <a:t>提供了一個框架，指定了管理資料的基本格式和層次結構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 smtClean="0"/>
              <a:t>但</a:t>
            </a:r>
            <a:r>
              <a:rPr lang="zh-TW" altLang="en-US" dirty="0"/>
              <a:t>沒有描述可以管理的物件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相反</a:t>
            </a:r>
            <a:r>
              <a:rPr lang="zh-TW" altLang="en-US" dirty="0"/>
              <a:t>，它描述了建構管理對象的構件塊。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226966" y="2873591"/>
            <a:ext cx="590127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OID </a:t>
            </a:r>
            <a:r>
              <a:rPr lang="zh-TW" altLang="en-US" dirty="0"/>
              <a:t>樹的根沒有標籤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目前</a:t>
            </a:r>
            <a:r>
              <a:rPr lang="zh-TW" altLang="en-US" dirty="0"/>
              <a:t>，根有三個子節點，</a:t>
            </a:r>
            <a:r>
              <a:rPr lang="en-US" altLang="zh-TW" dirty="0" err="1"/>
              <a:t>ccitt</a:t>
            </a:r>
            <a:r>
              <a:rPr lang="en-US" altLang="zh-TW" dirty="0"/>
              <a:t>(0)</a:t>
            </a:r>
            <a:r>
              <a:rPr lang="zh-TW" altLang="en-US" dirty="0"/>
              <a:t>、</a:t>
            </a:r>
            <a:r>
              <a:rPr lang="en-US" altLang="zh-TW" dirty="0" err="1"/>
              <a:t>iso</a:t>
            </a:r>
            <a:r>
              <a:rPr lang="en-US" altLang="zh-TW" dirty="0"/>
              <a:t>(1) </a:t>
            </a:r>
            <a:r>
              <a:rPr lang="zh-TW" altLang="en-US" dirty="0"/>
              <a:t>和 </a:t>
            </a:r>
            <a:r>
              <a:rPr lang="en-US" altLang="zh-TW" dirty="0"/>
              <a:t>joint-</a:t>
            </a:r>
            <a:r>
              <a:rPr lang="en-US" altLang="zh-TW" dirty="0" err="1"/>
              <a:t>iso</a:t>
            </a:r>
            <a:r>
              <a:rPr lang="en-US" altLang="zh-TW" dirty="0"/>
              <a:t>-</a:t>
            </a:r>
            <a:r>
              <a:rPr lang="en-US" altLang="zh-TW" dirty="0" err="1"/>
              <a:t>ccitt</a:t>
            </a:r>
            <a:r>
              <a:rPr lang="en-US" altLang="zh-TW" dirty="0"/>
              <a:t>(2)</a:t>
            </a:r>
            <a:r>
              <a:rPr lang="zh-TW" altLang="en-US" dirty="0"/>
              <a:t>。 </a:t>
            </a:r>
            <a:endParaRPr lang="en-US" altLang="zh-TW" dirty="0" smtClean="0"/>
          </a:p>
          <a:p>
            <a:r>
              <a:rPr lang="en-US" altLang="zh-TW" dirty="0" smtClean="0"/>
              <a:t>ISO </a:t>
            </a:r>
            <a:r>
              <a:rPr lang="zh-TW" altLang="en-US" dirty="0"/>
              <a:t>節點有多個子節點，其中之一是 </a:t>
            </a:r>
            <a:r>
              <a:rPr lang="en-US" altLang="zh-TW" dirty="0"/>
              <a:t>org(3)</a:t>
            </a:r>
            <a:r>
              <a:rPr lang="zh-TW" altLang="en-US" dirty="0"/>
              <a:t>，分配給國際組織。 </a:t>
            </a:r>
            <a:r>
              <a:rPr lang="en-US" altLang="zh-TW" dirty="0"/>
              <a:t>org(3) </a:t>
            </a:r>
            <a:r>
              <a:rPr lang="zh-TW" altLang="en-US" dirty="0"/>
              <a:t>下屬是美國國防部 </a:t>
            </a:r>
            <a:r>
              <a:rPr lang="en-US" altLang="zh-TW" dirty="0" err="1"/>
              <a:t>dod</a:t>
            </a:r>
            <a:r>
              <a:rPr lang="en-US" altLang="zh-TW" dirty="0"/>
              <a:t>(6)</a:t>
            </a:r>
            <a:r>
              <a:rPr lang="zh-TW" altLang="en-US" dirty="0"/>
              <a:t>，其下屬有子機構 </a:t>
            </a:r>
            <a:r>
              <a:rPr lang="en-US" altLang="zh-TW" dirty="0"/>
              <a:t>internet(1)</a:t>
            </a:r>
            <a:r>
              <a:rPr lang="zh-TW" altLang="en-US" dirty="0"/>
              <a:t>。</a:t>
            </a:r>
          </a:p>
          <a:p>
            <a:endParaRPr lang="zh-TW" altLang="en-US" dirty="0"/>
          </a:p>
          <a:p>
            <a:r>
              <a:rPr lang="zh-TW" altLang="en-US" dirty="0"/>
              <a:t>名稱</a:t>
            </a:r>
            <a:r>
              <a:rPr lang="en-US" altLang="zh-TW" dirty="0"/>
              <a:t>{ </a:t>
            </a:r>
            <a:r>
              <a:rPr lang="en-US" altLang="zh-TW" dirty="0" err="1"/>
              <a:t>iso</a:t>
            </a:r>
            <a:r>
              <a:rPr lang="en-US" altLang="zh-TW" dirty="0"/>
              <a:t> org </a:t>
            </a:r>
            <a:r>
              <a:rPr lang="en-US" altLang="zh-TW" dirty="0" err="1"/>
              <a:t>dod</a:t>
            </a:r>
            <a:r>
              <a:rPr lang="en-US" altLang="zh-TW" dirty="0"/>
              <a:t> internet }</a:t>
            </a:r>
            <a:r>
              <a:rPr lang="zh-TW" altLang="en-US" dirty="0"/>
              <a:t>是整數系列</a:t>
            </a:r>
            <a:r>
              <a:rPr lang="en-US" altLang="zh-TW" dirty="0"/>
              <a:t>1.3.6.1</a:t>
            </a:r>
            <a:r>
              <a:rPr lang="zh-TW" altLang="en-US" dirty="0"/>
              <a:t>的符號表示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兩者</a:t>
            </a:r>
            <a:r>
              <a:rPr lang="zh-TW" altLang="en-US" dirty="0"/>
              <a:t>都指的是互聯網子樹的物件識別碼。實際上，</a:t>
            </a:r>
            <a:r>
              <a:rPr lang="en-US" altLang="zh-TW" dirty="0"/>
              <a:t>1.3.6.1</a:t>
            </a:r>
            <a:r>
              <a:rPr lang="zh-TW" altLang="en-US" dirty="0"/>
              <a:t>可以簡單地稱為「互聯網」。術語 </a:t>
            </a:r>
            <a:r>
              <a:rPr lang="en-US" altLang="zh-TW" dirty="0"/>
              <a:t>{ </a:t>
            </a:r>
            <a:r>
              <a:rPr lang="en-US" altLang="zh-TW" dirty="0" err="1"/>
              <a:t>iso</a:t>
            </a:r>
            <a:r>
              <a:rPr lang="en-US" altLang="zh-TW" dirty="0"/>
              <a:t> org </a:t>
            </a:r>
            <a:r>
              <a:rPr lang="en-US" altLang="zh-TW" dirty="0" err="1"/>
              <a:t>dod</a:t>
            </a:r>
            <a:r>
              <a:rPr lang="en-US" altLang="zh-TW" dirty="0"/>
              <a:t> internet }</a:t>
            </a:r>
            <a:r>
              <a:rPr lang="zh-TW" altLang="en-US" dirty="0"/>
              <a:t>、</a:t>
            </a:r>
            <a:r>
              <a:rPr lang="en-US" altLang="zh-TW" dirty="0"/>
              <a:t>1.3.6.1</a:t>
            </a:r>
            <a:r>
              <a:rPr lang="zh-TW" altLang="en-US" dirty="0"/>
              <a:t>和 </a:t>
            </a:r>
            <a:r>
              <a:rPr lang="en-US" altLang="zh-TW" dirty="0"/>
              <a:t>internet</a:t>
            </a:r>
            <a:r>
              <a:rPr lang="zh-TW" altLang="en-US" dirty="0"/>
              <a:t>都是辨識同一物件的不同方式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在 </a:t>
            </a:r>
            <a:r>
              <a:rPr lang="en-US" altLang="zh-TW" dirty="0"/>
              <a:t>SNMP PDU </a:t>
            </a:r>
            <a:r>
              <a:rPr lang="zh-TW" altLang="en-US" dirty="0"/>
              <a:t>中，僅使用數字序列。</a:t>
            </a:r>
          </a:p>
        </p:txBody>
      </p:sp>
      <p:sp>
        <p:nvSpPr>
          <p:cNvPr id="3" name="矩形 2"/>
          <p:cNvSpPr/>
          <p:nvPr/>
        </p:nvSpPr>
        <p:spPr>
          <a:xfrm>
            <a:off x="5130703" y="393967"/>
            <a:ext cx="1750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定義在</a:t>
            </a:r>
            <a:r>
              <a:rPr lang="en-US" altLang="zh-TW" dirty="0"/>
              <a:t>RFC 1155</a:t>
            </a:r>
          </a:p>
        </p:txBody>
      </p:sp>
    </p:spTree>
    <p:extLst>
      <p:ext uri="{BB962C8B-B14F-4D97-AF65-F5344CB8AC3E}">
        <p14:creationId xmlns:p14="http://schemas.microsoft.com/office/powerpoint/2010/main" val="112748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8262" y="105507"/>
            <a:ext cx="2302434" cy="776289"/>
          </a:xfrm>
        </p:spPr>
        <p:txBody>
          <a:bodyPr/>
          <a:lstStyle/>
          <a:p>
            <a:r>
              <a:rPr lang="en-US" altLang="zh-TW" dirty="0"/>
              <a:t>MIB Tree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3506" y="764477"/>
            <a:ext cx="6653218" cy="5664741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8262" y="6311899"/>
            <a:ext cx="8563707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TW" altLang="en-US" sz="1200" b="1" dirty="0" smtClean="0"/>
              <a:t>資料來源</a:t>
            </a:r>
            <a:r>
              <a:rPr lang="en-US" altLang="zh-TW" sz="1200" b="1" dirty="0" smtClean="0"/>
              <a:t>:</a:t>
            </a:r>
          </a:p>
          <a:p>
            <a:r>
              <a:rPr lang="en-US" altLang="zh-TW" sz="1200" b="1" dirty="0" smtClean="0"/>
              <a:t>https</a:t>
            </a:r>
            <a:r>
              <a:rPr lang="en-US" altLang="zh-TW" sz="1200" b="1" dirty="0"/>
              <a:t>://www.cisco.com/c/en/us/td/docs/switches/wan/mgx/ses/software/ses_pnni_controller/configuration/guide/oricgape.html</a:t>
            </a:r>
            <a:endParaRPr lang="zh-TW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4368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58367"/>
          </a:xfrm>
        </p:spPr>
        <p:txBody>
          <a:bodyPr/>
          <a:lstStyle/>
          <a:p>
            <a:r>
              <a:rPr lang="en-US" altLang="zh-TW" dirty="0"/>
              <a:t>SNMP</a:t>
            </a:r>
            <a:r>
              <a:rPr lang="zh-TW" altLang="en-US" dirty="0"/>
              <a:t>的常用工具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67047" y="1576211"/>
            <a:ext cx="860952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zh-TW" sz="3600" dirty="0" smtClean="0"/>
              <a:t>Net-SNMP</a:t>
            </a:r>
            <a:endParaRPr lang="en-US" altLang="zh-TW" sz="3600" dirty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zh-TW" sz="3600" dirty="0" err="1"/>
              <a:t>iReasoning</a:t>
            </a:r>
            <a:r>
              <a:rPr lang="en-US" altLang="zh-TW" sz="3600" dirty="0"/>
              <a:t> MIB browser</a:t>
            </a:r>
            <a:r>
              <a:rPr lang="zh-TW" altLang="en-US" sz="3600" dirty="0"/>
              <a:t>（提供免费版本）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zh-TW" sz="3600" dirty="0"/>
              <a:t>PRTG</a:t>
            </a:r>
            <a:r>
              <a:rPr lang="zh-TW" altLang="en-US" sz="3600" dirty="0"/>
              <a:t>（提供</a:t>
            </a:r>
            <a:r>
              <a:rPr lang="en-US" altLang="zh-TW" sz="3600" dirty="0"/>
              <a:t>100</a:t>
            </a:r>
            <a:r>
              <a:rPr lang="zh-TW" altLang="en-US" sz="3600" dirty="0"/>
              <a:t>个</a:t>
            </a:r>
            <a:r>
              <a:rPr lang="en-US" altLang="zh-TW" sz="3600" dirty="0"/>
              <a:t>Sensor</a:t>
            </a:r>
            <a:r>
              <a:rPr lang="zh-TW" altLang="en-US" sz="3600" dirty="0"/>
              <a:t>的免费版本）</a:t>
            </a:r>
            <a:r>
              <a:rPr lang="en-US" altLang="zh-TW" sz="3600" dirty="0"/>
              <a:t>| MRTG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zh-TW" sz="3600" dirty="0" err="1"/>
              <a:t>Zabbix</a:t>
            </a:r>
            <a:r>
              <a:rPr lang="zh-TW" altLang="en-US" sz="3600" dirty="0"/>
              <a:t>（開源免费）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zh-TW" sz="3600" dirty="0"/>
              <a:t>Cacti</a:t>
            </a:r>
            <a:r>
              <a:rPr lang="zh-TW" altLang="en-US" sz="3600" dirty="0"/>
              <a:t>（開源免费）</a:t>
            </a:r>
          </a:p>
        </p:txBody>
      </p:sp>
    </p:spTree>
    <p:extLst>
      <p:ext uri="{BB962C8B-B14F-4D97-AF65-F5344CB8AC3E}">
        <p14:creationId xmlns:p14="http://schemas.microsoft.com/office/powerpoint/2010/main" val="607143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6594</TotalTime>
  <Words>695</Words>
  <Application>Microsoft Office PowerPoint</Application>
  <PresentationFormat>如螢幕大小 (4:3)</PresentationFormat>
  <Paragraphs>78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新細明體</vt:lpstr>
      <vt:lpstr>標楷體</vt:lpstr>
      <vt:lpstr>Arial</vt:lpstr>
      <vt:lpstr>Calibri</vt:lpstr>
      <vt:lpstr>Calibri Light</vt:lpstr>
      <vt:lpstr>Times New Roman</vt:lpstr>
      <vt:lpstr>Wingdings</vt:lpstr>
      <vt:lpstr>Office 佈景主題</vt:lpstr>
      <vt:lpstr>SNMP</vt:lpstr>
      <vt:lpstr>網路管理(Network Management)</vt:lpstr>
      <vt:lpstr>SNMP 簡單網路管理協定 (Simple Network Management Protocol)</vt:lpstr>
      <vt:lpstr>PowerPoint 簡報</vt:lpstr>
      <vt:lpstr>PowerPoint 簡報</vt:lpstr>
      <vt:lpstr>MIB管理資訊庫 Management information base</vt:lpstr>
      <vt:lpstr>SMI：管理資訊結構 Structure of Management Information</vt:lpstr>
      <vt:lpstr>MIB Tree</vt:lpstr>
      <vt:lpstr>SNMP的常用工具: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</dc:creator>
  <cp:lastModifiedBy>user</cp:lastModifiedBy>
  <cp:revision>131</cp:revision>
  <dcterms:created xsi:type="dcterms:W3CDTF">2017-07-25T01:09:22Z</dcterms:created>
  <dcterms:modified xsi:type="dcterms:W3CDTF">2025-02-21T05:08:02Z</dcterms:modified>
</cp:coreProperties>
</file>