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38.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9" r:id="rId1"/>
    <p:sldMasterId id="2147483660" r:id="rId2"/>
    <p:sldMasterId id="2147483661" r:id="rId3"/>
    <p:sldMasterId id="2147483662" r:id="rId4"/>
  </p:sldMasterIdLst>
  <p:notesMasterIdLst>
    <p:notesMasterId r:id="rId143"/>
  </p:notesMasterIdLst>
  <p:sldIdLst>
    <p:sldId id="377" r:id="rId5"/>
    <p:sldId id="378" r:id="rId6"/>
    <p:sldId id="379" r:id="rId7"/>
    <p:sldId id="380" r:id="rId8"/>
    <p:sldId id="449" r:id="rId9"/>
    <p:sldId id="381" r:id="rId10"/>
    <p:sldId id="393" r:id="rId11"/>
    <p:sldId id="284" r:id="rId12"/>
    <p:sldId id="268" r:id="rId13"/>
    <p:sldId id="353" r:id="rId14"/>
    <p:sldId id="354" r:id="rId15"/>
    <p:sldId id="362" r:id="rId16"/>
    <p:sldId id="363" r:id="rId17"/>
    <p:sldId id="273" r:id="rId18"/>
    <p:sldId id="287" r:id="rId19"/>
    <p:sldId id="316" r:id="rId20"/>
    <p:sldId id="411" r:id="rId21"/>
    <p:sldId id="412" r:id="rId22"/>
    <p:sldId id="413" r:id="rId23"/>
    <p:sldId id="414" r:id="rId24"/>
    <p:sldId id="288" r:id="rId25"/>
    <p:sldId id="355" r:id="rId26"/>
    <p:sldId id="356" r:id="rId27"/>
    <p:sldId id="364" r:id="rId28"/>
    <p:sldId id="274" r:id="rId29"/>
    <p:sldId id="312" r:id="rId30"/>
    <p:sldId id="323" r:id="rId31"/>
    <p:sldId id="315" r:id="rId32"/>
    <p:sldId id="357" r:id="rId33"/>
    <p:sldId id="416" r:id="rId34"/>
    <p:sldId id="418" r:id="rId35"/>
    <p:sldId id="415" r:id="rId36"/>
    <p:sldId id="365" r:id="rId37"/>
    <p:sldId id="275" r:id="rId38"/>
    <p:sldId id="282" r:id="rId39"/>
    <p:sldId id="286" r:id="rId40"/>
    <p:sldId id="285" r:id="rId41"/>
    <p:sldId id="325" r:id="rId42"/>
    <p:sldId id="326" r:id="rId43"/>
    <p:sldId id="382" r:id="rId44"/>
    <p:sldId id="328" r:id="rId45"/>
    <p:sldId id="289" r:id="rId46"/>
    <p:sldId id="327" r:id="rId47"/>
    <p:sldId id="376" r:id="rId48"/>
    <p:sldId id="366" r:id="rId49"/>
    <p:sldId id="386" r:id="rId50"/>
    <p:sldId id="367" r:id="rId51"/>
    <p:sldId id="270" r:id="rId52"/>
    <p:sldId id="281" r:id="rId53"/>
    <p:sldId id="313" r:id="rId54"/>
    <p:sldId id="358" r:id="rId55"/>
    <p:sldId id="406" r:id="rId56"/>
    <p:sldId id="407" r:id="rId57"/>
    <p:sldId id="409" r:id="rId58"/>
    <p:sldId id="410" r:id="rId59"/>
    <p:sldId id="368" r:id="rId60"/>
    <p:sldId id="329" r:id="rId61"/>
    <p:sldId id="331" r:id="rId62"/>
    <p:sldId id="332" r:id="rId63"/>
    <p:sldId id="280" r:id="rId64"/>
    <p:sldId id="404" r:id="rId65"/>
    <p:sldId id="405" r:id="rId66"/>
    <p:sldId id="333" r:id="rId67"/>
    <p:sldId id="334" r:id="rId68"/>
    <p:sldId id="369" r:id="rId69"/>
    <p:sldId id="279" r:id="rId70"/>
    <p:sldId id="306" r:id="rId71"/>
    <p:sldId id="383" r:id="rId72"/>
    <p:sldId id="307" r:id="rId73"/>
    <p:sldId id="419" r:id="rId74"/>
    <p:sldId id="420" r:id="rId75"/>
    <p:sldId id="421" r:id="rId76"/>
    <p:sldId id="422" r:id="rId77"/>
    <p:sldId id="423" r:id="rId78"/>
    <p:sldId id="370" r:id="rId79"/>
    <p:sldId id="387" r:id="rId80"/>
    <p:sldId id="371" r:id="rId81"/>
    <p:sldId id="271" r:id="rId82"/>
    <p:sldId id="278" r:id="rId83"/>
    <p:sldId id="399" r:id="rId84"/>
    <p:sldId id="400" r:id="rId85"/>
    <p:sldId id="401" r:id="rId86"/>
    <p:sldId id="402" r:id="rId87"/>
    <p:sldId id="403" r:id="rId88"/>
    <p:sldId id="298" r:id="rId89"/>
    <p:sldId id="310" r:id="rId90"/>
    <p:sldId id="309" r:id="rId91"/>
    <p:sldId id="308" r:id="rId92"/>
    <p:sldId id="301" r:id="rId93"/>
    <p:sldId id="384" r:id="rId94"/>
    <p:sldId id="385" r:id="rId95"/>
    <p:sldId id="300" r:id="rId96"/>
    <p:sldId id="299" r:id="rId97"/>
    <p:sldId id="372" r:id="rId98"/>
    <p:sldId id="277" r:id="rId99"/>
    <p:sldId id="335" r:id="rId100"/>
    <p:sldId id="293" r:id="rId101"/>
    <p:sldId id="319" r:id="rId102"/>
    <p:sldId id="347" r:id="rId103"/>
    <p:sldId id="351" r:id="rId104"/>
    <p:sldId id="348" r:id="rId105"/>
    <p:sldId id="349" r:id="rId106"/>
    <p:sldId id="441" r:id="rId107"/>
    <p:sldId id="442" r:id="rId108"/>
    <p:sldId id="443" r:id="rId109"/>
    <p:sldId id="445" r:id="rId110"/>
    <p:sldId id="446" r:id="rId111"/>
    <p:sldId id="447" r:id="rId112"/>
    <p:sldId id="448" r:id="rId113"/>
    <p:sldId id="440" r:id="rId114"/>
    <p:sldId id="373" r:id="rId115"/>
    <p:sldId id="276" r:id="rId116"/>
    <p:sldId id="336" r:id="rId117"/>
    <p:sldId id="339" r:id="rId118"/>
    <p:sldId id="341" r:id="rId119"/>
    <p:sldId id="340" r:id="rId120"/>
    <p:sldId id="426" r:id="rId121"/>
    <p:sldId id="427" r:id="rId122"/>
    <p:sldId id="428" r:id="rId123"/>
    <p:sldId id="435" r:id="rId124"/>
    <p:sldId id="437" r:id="rId125"/>
    <p:sldId id="436" r:id="rId126"/>
    <p:sldId id="438" r:id="rId127"/>
    <p:sldId id="318" r:id="rId128"/>
    <p:sldId id="430" r:id="rId129"/>
    <p:sldId id="431" r:id="rId130"/>
    <p:sldId id="432" r:id="rId131"/>
    <p:sldId id="433" r:id="rId132"/>
    <p:sldId id="434" r:id="rId133"/>
    <p:sldId id="398" r:id="rId134"/>
    <p:sldId id="374" r:id="rId135"/>
    <p:sldId id="395" r:id="rId136"/>
    <p:sldId id="272" r:id="rId137"/>
    <p:sldId id="321" r:id="rId138"/>
    <p:sldId id="322" r:id="rId139"/>
    <p:sldId id="396" r:id="rId140"/>
    <p:sldId id="397" r:id="rId141"/>
    <p:sldId id="359" r:id="rId142"/>
  </p:sldIdLst>
  <p:sldSz cx="12192000" cy="6858000"/>
  <p:notesSz cx="6858000" cy="9144000"/>
  <p:defaultTextStyle>
    <a:lvl1pPr marL="0" algn="l" rtl="0" latinLnBrk="0">
      <a:defRPr lang="zh-TW" sz="2400" kern="1200">
        <a:solidFill>
          <a:schemeClr val="tx1"/>
        </a:solidFill>
        <a:latin typeface="+mn-lt"/>
        <a:ea typeface="+mn-ea"/>
        <a:cs typeface="+mn-cs"/>
      </a:defRPr>
    </a:lvl1pPr>
    <a:lvl2pPr marL="609585" algn="l" rtl="0" latinLnBrk="0">
      <a:defRPr lang="zh-TW" sz="2400" kern="1200">
        <a:solidFill>
          <a:schemeClr val="tx1"/>
        </a:solidFill>
        <a:latin typeface="+mn-lt"/>
        <a:ea typeface="+mn-ea"/>
        <a:cs typeface="+mn-cs"/>
      </a:defRPr>
    </a:lvl2pPr>
    <a:lvl3pPr marL="1219170" algn="l" rtl="0" latinLnBrk="0">
      <a:defRPr lang="zh-TW" sz="2400" kern="1200">
        <a:solidFill>
          <a:schemeClr val="tx1"/>
        </a:solidFill>
        <a:latin typeface="+mn-lt"/>
        <a:ea typeface="+mn-ea"/>
        <a:cs typeface="+mn-cs"/>
      </a:defRPr>
    </a:lvl3pPr>
    <a:lvl4pPr marL="1828754" algn="l" rtl="0" latinLnBrk="0">
      <a:defRPr lang="zh-TW" sz="2400" kern="1200">
        <a:solidFill>
          <a:schemeClr val="tx1"/>
        </a:solidFill>
        <a:latin typeface="+mn-lt"/>
        <a:ea typeface="+mn-ea"/>
        <a:cs typeface="+mn-cs"/>
      </a:defRPr>
    </a:lvl4pPr>
    <a:lvl5pPr marL="2438339" algn="l" rtl="0" latinLnBrk="0">
      <a:defRPr lang="zh-TW" sz="2400" kern="1200">
        <a:solidFill>
          <a:schemeClr val="tx1"/>
        </a:solidFill>
        <a:latin typeface="+mn-lt"/>
        <a:ea typeface="+mn-ea"/>
        <a:cs typeface="+mn-cs"/>
      </a:defRPr>
    </a:lvl5pPr>
    <a:lvl6pPr marL="3047924" algn="l" rtl="0" latinLnBrk="0">
      <a:defRPr lang="zh-TW" sz="2400" kern="1200">
        <a:solidFill>
          <a:schemeClr val="tx1"/>
        </a:solidFill>
        <a:latin typeface="+mn-lt"/>
        <a:ea typeface="+mn-ea"/>
        <a:cs typeface="+mn-cs"/>
      </a:defRPr>
    </a:lvl6pPr>
    <a:lvl7pPr marL="3657509" algn="l" rtl="0" latinLnBrk="0">
      <a:defRPr lang="zh-TW" sz="2400" kern="1200">
        <a:solidFill>
          <a:schemeClr val="tx1"/>
        </a:solidFill>
        <a:latin typeface="+mn-lt"/>
        <a:ea typeface="+mn-ea"/>
        <a:cs typeface="+mn-cs"/>
      </a:defRPr>
    </a:lvl7pPr>
    <a:lvl8pPr marL="4267093" algn="l" rtl="0" latinLnBrk="0">
      <a:defRPr lang="zh-TW" sz="2400" kern="1200">
        <a:solidFill>
          <a:schemeClr val="tx1"/>
        </a:solidFill>
        <a:latin typeface="+mn-lt"/>
        <a:ea typeface="+mn-ea"/>
        <a:cs typeface="+mn-cs"/>
      </a:defRPr>
    </a:lvl8pPr>
    <a:lvl9pPr marL="4876678" algn="l" rtl="0" latinLnBrk="0">
      <a:defRPr lang="zh-TW" sz="2400" kern="1200">
        <a:solidFill>
          <a:schemeClr val="tx1"/>
        </a:solidFill>
        <a:latin typeface="+mn-lt"/>
        <a:ea typeface="+mn-ea"/>
        <a:cs typeface="+mn-cs"/>
      </a:defRPr>
    </a:lvl9pPr>
    <a:extLst/>
  </p:defaultTextStyle>
  <p:extLst>
    <p:ext uri="{521415D9-36F7-43E2-AB2F-B90AF26B5E84}">
      <p14:sectionLst xmlns:p14="http://schemas.microsoft.com/office/powerpoint/2010/main" xmlns="">
        <p14:section name="一、前言" id="{A5E995E0-BB44-43E5-B6DC-D61E83E692B4}">
          <p14:sldIdLst>
            <p14:sldId id="377"/>
            <p14:sldId id="378"/>
          </p14:sldIdLst>
        </p14:section>
        <p14:section name="二、資通安全實地稽核項目檢核表" id="{75B84212-8181-4501-90D5-5985C4692813}">
          <p14:sldIdLst>
            <p14:sldId id="379"/>
            <p14:sldId id="380"/>
            <p14:sldId id="394"/>
            <p14:sldId id="381"/>
            <p14:sldId id="393"/>
            <p14:sldId id="284"/>
            <p14:sldId id="268"/>
            <p14:sldId id="353"/>
            <p14:sldId id="354"/>
          </p14:sldIdLst>
        </p14:section>
        <p14:section name="三、策略面稽核主題與項目" id="{74B8EA3E-7904-449F-BEB9-5E81554EE46F}">
          <p14:sldIdLst>
            <p14:sldId id="362"/>
            <p14:sldId id="363"/>
            <p14:sldId id="273"/>
            <p14:sldId id="287"/>
            <p14:sldId id="316"/>
            <p14:sldId id="411"/>
            <p14:sldId id="412"/>
            <p14:sldId id="413"/>
            <p14:sldId id="414"/>
            <p14:sldId id="288"/>
            <p14:sldId id="355"/>
            <p14:sldId id="356"/>
            <p14:sldId id="364"/>
            <p14:sldId id="274"/>
            <p14:sldId id="312"/>
            <p14:sldId id="323"/>
            <p14:sldId id="315"/>
            <p14:sldId id="357"/>
            <p14:sldId id="416"/>
            <p14:sldId id="418"/>
            <p14:sldId id="415"/>
            <p14:sldId id="365"/>
            <p14:sldId id="275"/>
            <p14:sldId id="282"/>
            <p14:sldId id="286"/>
            <p14:sldId id="285"/>
            <p14:sldId id="325"/>
            <p14:sldId id="326"/>
            <p14:sldId id="382"/>
            <p14:sldId id="328"/>
            <p14:sldId id="289"/>
            <p14:sldId id="327"/>
            <p14:sldId id="376"/>
          </p14:sldIdLst>
        </p14:section>
        <p14:section name="四、管理面稽核主題與項目" id="{1C60219E-67C8-4D0C-9D46-A8980119FEF7}">
          <p14:sldIdLst>
            <p14:sldId id="366"/>
            <p14:sldId id="386"/>
            <p14:sldId id="367"/>
            <p14:sldId id="270"/>
            <p14:sldId id="281"/>
            <p14:sldId id="313"/>
            <p14:sldId id="358"/>
            <p14:sldId id="406"/>
            <p14:sldId id="407"/>
            <p14:sldId id="409"/>
            <p14:sldId id="410"/>
            <p14:sldId id="368"/>
            <p14:sldId id="329"/>
            <p14:sldId id="331"/>
            <p14:sldId id="332"/>
            <p14:sldId id="280"/>
            <p14:sldId id="404"/>
            <p14:sldId id="405"/>
            <p14:sldId id="333"/>
            <p14:sldId id="334"/>
            <p14:sldId id="369"/>
            <p14:sldId id="279"/>
            <p14:sldId id="306"/>
            <p14:sldId id="383"/>
            <p14:sldId id="307"/>
            <p14:sldId id="419"/>
            <p14:sldId id="420"/>
            <p14:sldId id="421"/>
            <p14:sldId id="422"/>
            <p14:sldId id="423"/>
          </p14:sldIdLst>
        </p14:section>
        <p14:section name="五、技術面稽核主題與項目" id="{70AB8A3D-794F-40E8-AEF2-8FCADD4131E2}">
          <p14:sldIdLst>
            <p14:sldId id="370"/>
            <p14:sldId id="387"/>
            <p14:sldId id="371"/>
            <p14:sldId id="271"/>
            <p14:sldId id="278"/>
            <p14:sldId id="399"/>
            <p14:sldId id="400"/>
            <p14:sldId id="401"/>
            <p14:sldId id="402"/>
            <p14:sldId id="403"/>
            <p14:sldId id="298"/>
            <p14:sldId id="310"/>
            <p14:sldId id="309"/>
            <p14:sldId id="308"/>
            <p14:sldId id="301"/>
            <p14:sldId id="384"/>
            <p14:sldId id="385"/>
            <p14:sldId id="300"/>
            <p14:sldId id="299"/>
            <p14:sldId id="372"/>
            <p14:sldId id="277"/>
            <p14:sldId id="335"/>
            <p14:sldId id="293"/>
            <p14:sldId id="319"/>
            <p14:sldId id="347"/>
            <p14:sldId id="351"/>
            <p14:sldId id="348"/>
            <p14:sldId id="349"/>
            <p14:sldId id="441"/>
            <p14:sldId id="442"/>
            <p14:sldId id="443"/>
            <p14:sldId id="445"/>
            <p14:sldId id="446"/>
            <p14:sldId id="447"/>
            <p14:sldId id="448"/>
            <p14:sldId id="440"/>
            <p14:sldId id="373"/>
            <p14:sldId id="276"/>
            <p14:sldId id="336"/>
            <p14:sldId id="339"/>
            <p14:sldId id="341"/>
            <p14:sldId id="340"/>
            <p14:sldId id="426"/>
            <p14:sldId id="427"/>
            <p14:sldId id="428"/>
            <p14:sldId id="435"/>
            <p14:sldId id="437"/>
            <p14:sldId id="436"/>
            <p14:sldId id="438"/>
            <p14:sldId id="318"/>
            <p14:sldId id="430"/>
            <p14:sldId id="431"/>
            <p14:sldId id="432"/>
            <p14:sldId id="433"/>
            <p14:sldId id="434"/>
            <p14:sldId id="398"/>
          </p14:sldIdLst>
        </p14:section>
        <p14:section name="六、稽核發現" id="{FFAB5A2D-1300-4AC9-AEE1-534BB3B8FF09}">
          <p14:sldIdLst>
            <p14:sldId id="374"/>
            <p14:sldId id="395"/>
            <p14:sldId id="272"/>
            <p14:sldId id="321"/>
            <p14:sldId id="322"/>
            <p14:sldId id="396"/>
            <p14:sldId id="397"/>
            <p14:sldId id="359"/>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9F0E8"/>
    <a:srgbClr val="549E39"/>
    <a:srgbClr val="E6E6E6"/>
    <a:srgbClr val="DA8B4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autoAdjust="0"/>
    <p:restoredTop sz="96233" autoAdjust="0"/>
  </p:normalViewPr>
  <p:slideViewPr>
    <p:cSldViewPr>
      <p:cViewPr varScale="1">
        <p:scale>
          <a:sx n="103" d="100"/>
          <a:sy n="103" d="100"/>
        </p:scale>
        <p:origin x="-324" y="-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72"/>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commentAuthors" Target="commentAuthor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TW" sz="1200"/>
            </a:lvl1pPr>
            <a:extLst/>
          </a:lstStyle>
          <a:p>
            <a:endParaRPr lang="zh-TW"/>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TW" sz="1200"/>
            </a:lvl1pPr>
            <a:extLst/>
          </a:lstStyle>
          <a:p>
            <a:fld id="{A8ADFD5B-A66C-449C-B6E8-FB716D07777D}" type="datetimeFigureOut">
              <a:rPr lang="zh-TW" altLang="en-US"/>
              <a:pPr/>
              <a:t>2024/6/13</a:t>
            </a:fld>
            <a:endParaRPr lang="zh-TW"/>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zh-TW"/>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TW" sz="1200"/>
            </a:lvl1pPr>
            <a:extLst/>
          </a:lstStyle>
          <a:p>
            <a:endParaRPr lang="zh-TW"/>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TW" sz="1200"/>
            </a:lvl1pPr>
            <a:extLst/>
          </a:lstStyle>
          <a:p>
            <a:fld id="{CA5D3BF3-D352-46FC-8343-31F56E6730EA}" type="slidenum">
              <a:rPr/>
              <a:pPr/>
              <a:t>‹#›</a:t>
            </a:fld>
            <a:endParaRPr lang="zh-TW"/>
          </a:p>
        </p:txBody>
      </p:sp>
    </p:spTree>
  </p:cSld>
  <p:clrMap bg1="lt1" tx1="dk1" bg2="lt2" tx2="dk2" accent1="accent1" accent2="accent2" accent3="accent3" accent4="accent4" accent5="accent5" accent6="accent6" hlink="hlink" folHlink="folHlink"/>
  <p:notesStyle>
    <a:lvl1pPr marL="0" algn="l" rtl="0" latinLnBrk="0">
      <a:defRPr lang="zh-TW" sz="1600" kern="1200">
        <a:solidFill>
          <a:schemeClr val="tx1"/>
        </a:solidFill>
        <a:latin typeface="+mn-lt"/>
        <a:ea typeface="+mn-ea"/>
        <a:cs typeface="+mn-cs"/>
      </a:defRPr>
    </a:lvl1pPr>
    <a:lvl2pPr marL="609585" algn="l" rtl="0" latinLnBrk="0">
      <a:defRPr lang="zh-TW" sz="1600" kern="1200">
        <a:solidFill>
          <a:schemeClr val="tx1"/>
        </a:solidFill>
        <a:latin typeface="+mn-lt"/>
        <a:ea typeface="+mn-ea"/>
        <a:cs typeface="+mn-cs"/>
      </a:defRPr>
    </a:lvl2pPr>
    <a:lvl3pPr marL="1219170" algn="l" rtl="0" latinLnBrk="0">
      <a:defRPr lang="zh-TW" sz="1600" kern="1200">
        <a:solidFill>
          <a:schemeClr val="tx1"/>
        </a:solidFill>
        <a:latin typeface="+mn-lt"/>
        <a:ea typeface="+mn-ea"/>
        <a:cs typeface="+mn-cs"/>
      </a:defRPr>
    </a:lvl3pPr>
    <a:lvl4pPr marL="1828754" algn="l" rtl="0" latinLnBrk="0">
      <a:defRPr lang="zh-TW" sz="1600" kern="1200">
        <a:solidFill>
          <a:schemeClr val="tx1"/>
        </a:solidFill>
        <a:latin typeface="+mn-lt"/>
        <a:ea typeface="+mn-ea"/>
        <a:cs typeface="+mn-cs"/>
      </a:defRPr>
    </a:lvl4pPr>
    <a:lvl5pPr marL="2438339" algn="l" rtl="0" latinLnBrk="0">
      <a:defRPr lang="zh-TW" sz="1600" kern="1200">
        <a:solidFill>
          <a:schemeClr val="tx1"/>
        </a:solidFill>
        <a:latin typeface="+mn-lt"/>
        <a:ea typeface="+mn-ea"/>
        <a:cs typeface="+mn-cs"/>
      </a:defRPr>
    </a:lvl5pPr>
    <a:lvl6pPr marL="3047924" algn="l" rtl="0" latinLnBrk="0">
      <a:defRPr lang="zh-TW" sz="1600" kern="1200">
        <a:solidFill>
          <a:schemeClr val="tx1"/>
        </a:solidFill>
        <a:latin typeface="+mn-lt"/>
        <a:ea typeface="+mn-ea"/>
        <a:cs typeface="+mn-cs"/>
      </a:defRPr>
    </a:lvl6pPr>
    <a:lvl7pPr marL="3657509" algn="l" rtl="0" latinLnBrk="0">
      <a:defRPr lang="zh-TW" sz="1600" kern="1200">
        <a:solidFill>
          <a:schemeClr val="tx1"/>
        </a:solidFill>
        <a:latin typeface="+mn-lt"/>
        <a:ea typeface="+mn-ea"/>
        <a:cs typeface="+mn-cs"/>
      </a:defRPr>
    </a:lvl7pPr>
    <a:lvl8pPr marL="4267093" algn="l" rtl="0" latinLnBrk="0">
      <a:defRPr lang="zh-TW" sz="1600" kern="1200">
        <a:solidFill>
          <a:schemeClr val="tx1"/>
        </a:solidFill>
        <a:latin typeface="+mn-lt"/>
        <a:ea typeface="+mn-ea"/>
        <a:cs typeface="+mn-cs"/>
      </a:defRPr>
    </a:lvl8pPr>
    <a:lvl9pPr marL="4876678" algn="l" rtl="0" latinLnBrk="0">
      <a:defRPr lang="zh-TW" sz="16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zh-TW"/>
          </a:p>
        </p:txBody>
      </p:sp>
      <p:sp>
        <p:nvSpPr>
          <p:cNvPr id="4" name="Rectangle 3"/>
          <p:cNvSpPr>
            <a:spLocks noGrp="1"/>
          </p:cNvSpPr>
          <p:nvPr>
            <p:ph type="sldNum" sz="quarter" idx="10"/>
          </p:nvPr>
        </p:nvSpPr>
        <p:spPr/>
        <p:txBody>
          <a:bodyPr/>
          <a:lstStyle/>
          <a:p>
            <a:fld id="{CA5D3BF3-D352-46FC-8343-31F56E6730EA}" type="slidenum">
              <a:rPr lang="en-US" altLang="zh-TW" smtClean="0"/>
              <a:pPr/>
              <a:t>1</a:t>
            </a:fld>
            <a:endParaRPr lang="zh-TW"/>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123</a:t>
            </a:r>
            <a:r>
              <a:rPr lang="zh-TW" altLang="en-US" dirty="0"/>
              <a:t> </a:t>
            </a:r>
            <a:r>
              <a:rPr lang="en-US" altLang="zh-TW" dirty="0"/>
              <a:t>RF</a:t>
            </a:r>
            <a:r>
              <a:rPr lang="zh-TW" altLang="en-US" dirty="0"/>
              <a:t>圖片：</a:t>
            </a:r>
            <a:r>
              <a:rPr lang="en-US" altLang="zh-TW" dirty="0"/>
              <a:t>https://tw.123rf.com/photo_168822109_double-exposure-of-creative-lock-hologram-with-email-symbols-and-hands-typing-on-laptop-on.html</a:t>
            </a:r>
            <a:endParaRPr lang="zh-TW" altLang="en-US" dirty="0"/>
          </a:p>
        </p:txBody>
      </p:sp>
      <p:sp>
        <p:nvSpPr>
          <p:cNvPr id="4" name="投影片編號版面配置區 3"/>
          <p:cNvSpPr>
            <a:spLocks noGrp="1"/>
          </p:cNvSpPr>
          <p:nvPr>
            <p:ph type="sldNum" sz="quarter" idx="5"/>
          </p:nvPr>
        </p:nvSpPr>
        <p:spPr/>
        <p:txBody>
          <a:bodyPr/>
          <a:lstStyle/>
          <a:p>
            <a:fld id="{CA5D3BF3-D352-46FC-8343-31F56E6730EA}" type="slidenum">
              <a:rPr lang="en-US" altLang="zh-TW" smtClean="0"/>
              <a:pPr/>
              <a:t>79</a:t>
            </a:fld>
            <a:endParaRPr lang="zh-TW" altLang="en-US"/>
          </a:p>
        </p:txBody>
      </p:sp>
    </p:spTree>
    <p:extLst>
      <p:ext uri="{BB962C8B-B14F-4D97-AF65-F5344CB8AC3E}">
        <p14:creationId xmlns:p14="http://schemas.microsoft.com/office/powerpoint/2010/main" xmlns="" val="2047714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A5D3BF3-D352-46FC-8343-31F56E6730EA}" type="slidenum">
              <a:rPr lang="en-US" altLang="zh-TW" smtClean="0"/>
              <a:pPr/>
              <a:t>9</a:t>
            </a:fld>
            <a:endParaRPr lang="zh-TW" altLang="en-US"/>
          </a:p>
        </p:txBody>
      </p:sp>
    </p:spTree>
    <p:extLst>
      <p:ext uri="{BB962C8B-B14F-4D97-AF65-F5344CB8AC3E}">
        <p14:creationId xmlns:p14="http://schemas.microsoft.com/office/powerpoint/2010/main" xmlns="" val="2851393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CA5D3BF3-D352-46FC-8343-31F56E6730EA}" type="slidenum">
              <a:rPr lang="en-US" altLang="zh-TW" smtClean="0"/>
              <a:pPr/>
              <a:t>10</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參考資料：共通規範</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資安治理成熟度評估參考指引</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v1.2_1110829</a:t>
            </a:r>
          </a:p>
          <a:p>
            <a:pPr marL="853419" lvl="2" indent="0">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https://www.nics.nat.gov.tw/cybersecurity_resources/reference_guide/Common_Standards/</a:t>
            </a: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資安職能課程：</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SSA02</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：資安治理成熟度評估</a:t>
            </a:r>
            <a:endParaRPr lang="zh-TW" altLang="en-US" dirty="0"/>
          </a:p>
        </p:txBody>
      </p:sp>
      <p:sp>
        <p:nvSpPr>
          <p:cNvPr id="4" name="投影片編號版面配置區 3"/>
          <p:cNvSpPr>
            <a:spLocks noGrp="1"/>
          </p:cNvSpPr>
          <p:nvPr>
            <p:ph type="sldNum" sz="quarter" idx="5"/>
          </p:nvPr>
        </p:nvSpPr>
        <p:spPr/>
        <p:txBody>
          <a:bodyPr/>
          <a:lstStyle/>
          <a:p>
            <a:fld id="{CA5D3BF3-D352-46FC-8343-31F56E6730EA}" type="slidenum">
              <a:rPr lang="en-US" altLang="zh-TW" smtClean="0"/>
              <a:pPr/>
              <a:t>23</a:t>
            </a:fld>
            <a:endParaRPr lang="zh-TW" altLang="en-US"/>
          </a:p>
        </p:txBody>
      </p:sp>
    </p:spTree>
    <p:extLst>
      <p:ext uri="{BB962C8B-B14F-4D97-AF65-F5344CB8AC3E}">
        <p14:creationId xmlns:p14="http://schemas.microsoft.com/office/powerpoint/2010/main" xmlns="" val="3528206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123</a:t>
            </a:r>
            <a:r>
              <a:rPr lang="zh-TW" altLang="en-US" dirty="0"/>
              <a:t> </a:t>
            </a:r>
            <a:r>
              <a:rPr lang="en-US" altLang="zh-TW" dirty="0"/>
              <a:t>RF</a:t>
            </a:r>
            <a:r>
              <a:rPr lang="zh-TW" altLang="en-US" dirty="0"/>
              <a:t>圖片：</a:t>
            </a:r>
            <a:r>
              <a:rPr lang="en-US" altLang="zh-TW" dirty="0"/>
              <a:t>https://tw.123rf.com/photo_53972462_information-security-online-privacy-protection-concept.html</a:t>
            </a:r>
            <a:endParaRPr lang="zh-TW" altLang="en-US" dirty="0"/>
          </a:p>
        </p:txBody>
      </p:sp>
      <p:sp>
        <p:nvSpPr>
          <p:cNvPr id="4" name="投影片編號版面配置區 3"/>
          <p:cNvSpPr>
            <a:spLocks noGrp="1"/>
          </p:cNvSpPr>
          <p:nvPr>
            <p:ph type="sldNum" sz="quarter" idx="5"/>
          </p:nvPr>
        </p:nvSpPr>
        <p:spPr/>
        <p:txBody>
          <a:bodyPr/>
          <a:lstStyle/>
          <a:p>
            <a:fld id="{CA5D3BF3-D352-46FC-8343-31F56E6730EA}" type="slidenum">
              <a:rPr lang="en-US" altLang="zh-TW" smtClean="0"/>
              <a:pPr/>
              <a:t>40</a:t>
            </a:fld>
            <a:endParaRPr lang="zh-TW" altLang="en-US"/>
          </a:p>
        </p:txBody>
      </p:sp>
    </p:spTree>
    <p:extLst>
      <p:ext uri="{BB962C8B-B14F-4D97-AF65-F5344CB8AC3E}">
        <p14:creationId xmlns:p14="http://schemas.microsoft.com/office/powerpoint/2010/main" xmlns="" val="2121709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CA5D3BF3-D352-46FC-8343-31F56E6730EA}" type="slidenum">
              <a:rPr lang="en-US" altLang="zh-TW" smtClean="0"/>
              <a:pPr/>
              <a:t>44</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A5D3BF3-D352-46FC-8343-31F56E6730EA}" type="slidenum">
              <a:rPr lang="en-US" altLang="zh-TW" smtClean="0"/>
              <a:pPr/>
              <a:t>60</a:t>
            </a:fld>
            <a:endParaRPr lang="zh-TW" altLang="en-US"/>
          </a:p>
        </p:txBody>
      </p:sp>
    </p:spTree>
    <p:extLst>
      <p:ext uri="{BB962C8B-B14F-4D97-AF65-F5344CB8AC3E}">
        <p14:creationId xmlns:p14="http://schemas.microsoft.com/office/powerpoint/2010/main" xmlns="" val="7810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A5D3BF3-D352-46FC-8343-31F56E6730EA}" type="slidenum">
              <a:rPr lang="en-US" altLang="zh-TW" smtClean="0"/>
              <a:pPr/>
              <a:t>61</a:t>
            </a:fld>
            <a:endParaRPr lang="zh-TW" altLang="en-US"/>
          </a:p>
        </p:txBody>
      </p:sp>
    </p:spTree>
    <p:extLst>
      <p:ext uri="{BB962C8B-B14F-4D97-AF65-F5344CB8AC3E}">
        <p14:creationId xmlns:p14="http://schemas.microsoft.com/office/powerpoint/2010/main" xmlns="" val="27338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A5D3BF3-D352-46FC-8343-31F56E6730EA}" type="slidenum">
              <a:rPr lang="en-US" altLang="zh-TW" smtClean="0"/>
              <a:pPr/>
              <a:t>62</a:t>
            </a:fld>
            <a:endParaRPr lang="zh-TW" altLang="en-US"/>
          </a:p>
        </p:txBody>
      </p:sp>
    </p:spTree>
    <p:extLst>
      <p:ext uri="{BB962C8B-B14F-4D97-AF65-F5344CB8AC3E}">
        <p14:creationId xmlns:p14="http://schemas.microsoft.com/office/powerpoint/2010/main" xmlns="" val="2758504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標題投影片">
    <p:bg>
      <p:bgPr>
        <a:solidFill>
          <a:schemeClr val="bg1">
            <a:alpha val="0"/>
          </a:schemeClr>
        </a:solidFill>
        <a:effectLst/>
      </p:bgPr>
    </p:bg>
    <p:spTree>
      <p:nvGrpSpPr>
        <p:cNvPr id="1" name=""/>
        <p:cNvGrpSpPr/>
        <p:nvPr/>
      </p:nvGrpSpPr>
      <p:grpSpPr>
        <a:xfrm>
          <a:off x="0" y="0"/>
          <a:ext cx="0" cy="0"/>
          <a:chOff x="0" y="0"/>
          <a:chExt cx="0" cy="0"/>
        </a:xfrm>
      </p:grpSpPr>
      <p:pic>
        <p:nvPicPr>
          <p:cNvPr id="7" name="图片 407">
            <a:extLst>
              <a:ext uri="{FF2B5EF4-FFF2-40B4-BE49-F238E27FC236}">
                <a16:creationId xmlns:a16="http://schemas.microsoft.com/office/drawing/2014/main" xmlns="" id="{7A8008A7-5A6E-3CDB-4FF1-193F83D200AE}"/>
              </a:ext>
            </a:extLst>
          </p:cNvPr>
          <p:cNvPicPr>
            <a:picLocks noChangeAspect="1"/>
          </p:cNvPicPr>
          <p:nvPr userDrawn="1"/>
        </p:nvPicPr>
        <p:blipFill>
          <a:blip r:embed="rId2" cstate="print"/>
          <a:srcRect l="43582"/>
          <a:stretch>
            <a:fillRect/>
          </a:stretch>
        </p:blipFill>
        <p:spPr>
          <a:xfrm rot="21325162" flipH="1">
            <a:off x="5306888" y="-257792"/>
            <a:ext cx="7155927" cy="7573972"/>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sp>
        <p:nvSpPr>
          <p:cNvPr id="2" name="手繪多邊形: 圖案 1">
            <a:extLst>
              <a:ext uri="{FF2B5EF4-FFF2-40B4-BE49-F238E27FC236}">
                <a16:creationId xmlns:a16="http://schemas.microsoft.com/office/drawing/2014/main" xmlns="" id="{85A39619-89C0-9B26-AE42-4AE86C40929F}"/>
              </a:ext>
            </a:extLst>
          </p:cNvPr>
          <p:cNvSpPr/>
          <p:nvPr userDrawn="1"/>
        </p:nvSpPr>
        <p:spPr>
          <a:xfrm>
            <a:off x="5015880" y="1052736"/>
            <a:ext cx="7200800" cy="5805264"/>
          </a:xfrm>
          <a:custGeom>
            <a:avLst/>
            <a:gdLst>
              <a:gd name="connsiteX0" fmla="*/ 0 w 5833640"/>
              <a:gd name="connsiteY0" fmla="*/ 393540 h 5492188"/>
              <a:gd name="connsiteX1" fmla="*/ 405114 w 5833640"/>
              <a:gd name="connsiteY1" fmla="*/ 0 h 5492188"/>
              <a:gd name="connsiteX2" fmla="*/ 5833640 w 5833640"/>
              <a:gd name="connsiteY2" fmla="*/ 5492188 h 5492188"/>
              <a:gd name="connsiteX3" fmla="*/ 5069711 w 5833640"/>
              <a:gd name="connsiteY3" fmla="*/ 5492188 h 5492188"/>
              <a:gd name="connsiteX4" fmla="*/ 0 w 5833640"/>
              <a:gd name="connsiteY4" fmla="*/ 393540 h 5492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3640" h="5492188">
                <a:moveTo>
                  <a:pt x="0" y="393540"/>
                </a:moveTo>
                <a:lnTo>
                  <a:pt x="405114" y="0"/>
                </a:lnTo>
                <a:lnTo>
                  <a:pt x="5833640" y="5492188"/>
                </a:lnTo>
                <a:lnTo>
                  <a:pt x="5069711" y="5492188"/>
                </a:lnTo>
                <a:lnTo>
                  <a:pt x="0" y="393540"/>
                </a:lnTo>
                <a:close/>
              </a:path>
            </a:pathLst>
          </a:custGeom>
          <a:gradFill flip="none" rotWithShape="1">
            <a:gsLst>
              <a:gs pos="0">
                <a:schemeClr val="tx1">
                  <a:lumMod val="95000"/>
                  <a:lumOff val="5000"/>
                </a:schemeClr>
              </a:gs>
              <a:gs pos="50000">
                <a:schemeClr val="bg1">
                  <a:lumMod val="75000"/>
                </a:schemeClr>
              </a:gs>
              <a:gs pos="100000">
                <a:schemeClr val="bg1"/>
              </a:gs>
            </a:gsLst>
            <a:path path="rect">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任意多边形: 形状 27">
            <a:extLst>
              <a:ext uri="{FF2B5EF4-FFF2-40B4-BE49-F238E27FC236}">
                <a16:creationId xmlns:a16="http://schemas.microsoft.com/office/drawing/2014/main" xmlns="" id="{F4762560-7CC1-AC4D-0513-897333AF0BF3}"/>
              </a:ext>
            </a:extLst>
          </p:cNvPr>
          <p:cNvSpPr/>
          <p:nvPr userDrawn="1"/>
        </p:nvSpPr>
        <p:spPr>
          <a:xfrm>
            <a:off x="0" y="1"/>
            <a:ext cx="11856640" cy="6858001"/>
          </a:xfrm>
          <a:custGeom>
            <a:avLst/>
            <a:gdLst>
              <a:gd name="connsiteX0" fmla="*/ 0 w 10244802"/>
              <a:gd name="connsiteY0" fmla="*/ 0 h 6858001"/>
              <a:gd name="connsiteX1" fmla="*/ 3386801 w 10244802"/>
              <a:gd name="connsiteY1" fmla="*/ 0 h 6858001"/>
              <a:gd name="connsiteX2" fmla="*/ 10244802 w 10244802"/>
              <a:gd name="connsiteY2" fmla="*/ 6858001 h 6858001"/>
              <a:gd name="connsiteX3" fmla="*/ 0 w 10244802"/>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0244802" h="6858001">
                <a:moveTo>
                  <a:pt x="0" y="0"/>
                </a:moveTo>
                <a:lnTo>
                  <a:pt x="3386801" y="0"/>
                </a:lnTo>
                <a:lnTo>
                  <a:pt x="10244802" y="6858001"/>
                </a:lnTo>
                <a:lnTo>
                  <a:pt x="0" y="68580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任意多边形: 形状 30">
            <a:extLst>
              <a:ext uri="{FF2B5EF4-FFF2-40B4-BE49-F238E27FC236}">
                <a16:creationId xmlns:a16="http://schemas.microsoft.com/office/drawing/2014/main" xmlns="" id="{E6501B57-6008-2655-440C-191B988C35E8}"/>
              </a:ext>
            </a:extLst>
          </p:cNvPr>
          <p:cNvSpPr/>
          <p:nvPr userDrawn="1"/>
        </p:nvSpPr>
        <p:spPr>
          <a:xfrm>
            <a:off x="0" y="-1"/>
            <a:ext cx="8256240" cy="6858001"/>
          </a:xfrm>
          <a:custGeom>
            <a:avLst/>
            <a:gdLst>
              <a:gd name="connsiteX0" fmla="*/ 7160138 w 7160139"/>
              <a:gd name="connsiteY0" fmla="*/ 0 h 6858001"/>
              <a:gd name="connsiteX1" fmla="*/ 7160139 w 7160139"/>
              <a:gd name="connsiteY1" fmla="*/ 0 h 6858001"/>
              <a:gd name="connsiteX2" fmla="*/ 5281945 w 7160139"/>
              <a:gd name="connsiteY2" fmla="*/ 1878195 h 6858001"/>
              <a:gd name="connsiteX3" fmla="*/ 0 w 7160139"/>
              <a:gd name="connsiteY3" fmla="*/ 0 h 6858001"/>
              <a:gd name="connsiteX4" fmla="*/ 3386802 w 7160139"/>
              <a:gd name="connsiteY4" fmla="*/ 0 h 6858001"/>
              <a:gd name="connsiteX5" fmla="*/ 5273470 w 7160139"/>
              <a:gd name="connsiteY5" fmla="*/ 1886669 h 6858001"/>
              <a:gd name="connsiteX6" fmla="*/ 302138 w 7160139"/>
              <a:gd name="connsiteY6" fmla="*/ 6858001 h 6858001"/>
              <a:gd name="connsiteX7" fmla="*/ 0 w 7160139"/>
              <a:gd name="connsiteY7"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0139" h="6858001">
                <a:moveTo>
                  <a:pt x="7160138" y="0"/>
                </a:moveTo>
                <a:lnTo>
                  <a:pt x="7160139" y="0"/>
                </a:lnTo>
                <a:lnTo>
                  <a:pt x="5281945" y="1878195"/>
                </a:lnTo>
                <a:close/>
                <a:moveTo>
                  <a:pt x="0" y="0"/>
                </a:moveTo>
                <a:lnTo>
                  <a:pt x="3386802" y="0"/>
                </a:lnTo>
                <a:lnTo>
                  <a:pt x="5273470" y="1886669"/>
                </a:lnTo>
                <a:lnTo>
                  <a:pt x="302138" y="6858001"/>
                </a:lnTo>
                <a:lnTo>
                  <a:pt x="0" y="685800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任意多边形: 形状 25">
            <a:extLst>
              <a:ext uri="{FF2B5EF4-FFF2-40B4-BE49-F238E27FC236}">
                <a16:creationId xmlns:a16="http://schemas.microsoft.com/office/drawing/2014/main" xmlns="" id="{0AE1CED5-7FD0-D1C0-86C1-544A8FE8CA90}"/>
              </a:ext>
            </a:extLst>
          </p:cNvPr>
          <p:cNvSpPr/>
          <p:nvPr userDrawn="1"/>
        </p:nvSpPr>
        <p:spPr>
          <a:xfrm>
            <a:off x="3386802" y="1"/>
            <a:ext cx="4869438" cy="2132855"/>
          </a:xfrm>
          <a:custGeom>
            <a:avLst/>
            <a:gdLst>
              <a:gd name="connsiteX0" fmla="*/ 0 w 3773336"/>
              <a:gd name="connsiteY0" fmla="*/ 0 h 1886669"/>
              <a:gd name="connsiteX1" fmla="*/ 3773336 w 3773336"/>
              <a:gd name="connsiteY1" fmla="*/ 0 h 1886669"/>
              <a:gd name="connsiteX2" fmla="*/ 1886668 w 3773336"/>
              <a:gd name="connsiteY2" fmla="*/ 1886669 h 1886669"/>
            </a:gdLst>
            <a:ahLst/>
            <a:cxnLst>
              <a:cxn ang="0">
                <a:pos x="connsiteX0" y="connsiteY0"/>
              </a:cxn>
              <a:cxn ang="0">
                <a:pos x="connsiteX1" y="connsiteY1"/>
              </a:cxn>
              <a:cxn ang="0">
                <a:pos x="connsiteX2" y="connsiteY2"/>
              </a:cxn>
            </a:cxnLst>
            <a:rect l="l" t="t" r="r" b="b"/>
            <a:pathLst>
              <a:path w="3773336" h="1886669">
                <a:moveTo>
                  <a:pt x="0" y="0"/>
                </a:moveTo>
                <a:lnTo>
                  <a:pt x="3773336" y="0"/>
                </a:lnTo>
                <a:lnTo>
                  <a:pt x="1886668" y="1886669"/>
                </a:lnTo>
                <a:close/>
              </a:path>
            </a:pathLst>
          </a:cu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群組 5">
            <a:extLst>
              <a:ext uri="{FF2B5EF4-FFF2-40B4-BE49-F238E27FC236}">
                <a16:creationId xmlns:a16="http://schemas.microsoft.com/office/drawing/2014/main" xmlns="" id="{F6BFFF2E-1AED-8423-C25F-8CD2FA1C5ED8}"/>
              </a:ext>
            </a:extLst>
          </p:cNvPr>
          <p:cNvGrpSpPr/>
          <p:nvPr userDrawn="1"/>
        </p:nvGrpSpPr>
        <p:grpSpPr>
          <a:xfrm>
            <a:off x="263353" y="260648"/>
            <a:ext cx="1092244" cy="232982"/>
            <a:chOff x="390" y="612"/>
            <a:chExt cx="1969" cy="420"/>
          </a:xfrm>
          <a:noFill/>
        </p:grpSpPr>
        <p:sp>
          <p:nvSpPr>
            <p:cNvPr id="8" name="橢圓 7">
              <a:extLst>
                <a:ext uri="{FF2B5EF4-FFF2-40B4-BE49-F238E27FC236}">
                  <a16:creationId xmlns:a16="http://schemas.microsoft.com/office/drawing/2014/main" xmlns="" id="{541F47D8-4F34-3E78-F781-3643317AD934}"/>
                </a:ext>
              </a:extLst>
            </p:cNvPr>
            <p:cNvSpPr/>
            <p:nvPr/>
          </p:nvSpPr>
          <p:spPr>
            <a:xfrm>
              <a:off x="390" y="612"/>
              <a:ext cx="420" cy="420"/>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xmlns="" id="{0E8E2B82-6ECA-CBA7-B6AF-E3F1C5B23009}"/>
                </a:ext>
              </a:extLst>
            </p:cNvPr>
            <p:cNvSpPr/>
            <p:nvPr/>
          </p:nvSpPr>
          <p:spPr>
            <a:xfrm>
              <a:off x="1171" y="612"/>
              <a:ext cx="420" cy="420"/>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xmlns="" id="{21312835-AEA3-DD1C-F45B-FD5D8527E8AF}"/>
                </a:ext>
              </a:extLst>
            </p:cNvPr>
            <p:cNvSpPr/>
            <p:nvPr/>
          </p:nvSpPr>
          <p:spPr>
            <a:xfrm>
              <a:off x="1939" y="612"/>
              <a:ext cx="420" cy="420"/>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5" name="群組 14">
            <a:extLst>
              <a:ext uri="{FF2B5EF4-FFF2-40B4-BE49-F238E27FC236}">
                <a16:creationId xmlns:a16="http://schemas.microsoft.com/office/drawing/2014/main" xmlns="" id="{04F0C0B8-E2ED-CEF8-E1B8-716E7C1C54F7}"/>
              </a:ext>
            </a:extLst>
          </p:cNvPr>
          <p:cNvGrpSpPr/>
          <p:nvPr userDrawn="1"/>
        </p:nvGrpSpPr>
        <p:grpSpPr>
          <a:xfrm>
            <a:off x="1619380" y="260648"/>
            <a:ext cx="1092244" cy="232982"/>
            <a:chOff x="390" y="612"/>
            <a:chExt cx="1969" cy="420"/>
          </a:xfrm>
          <a:noFill/>
        </p:grpSpPr>
        <p:sp>
          <p:nvSpPr>
            <p:cNvPr id="16" name="橢圓 15">
              <a:extLst>
                <a:ext uri="{FF2B5EF4-FFF2-40B4-BE49-F238E27FC236}">
                  <a16:creationId xmlns:a16="http://schemas.microsoft.com/office/drawing/2014/main" xmlns="" id="{0155C6B0-5B59-CD92-0E3A-996F8C812BBF}"/>
                </a:ext>
              </a:extLst>
            </p:cNvPr>
            <p:cNvSpPr/>
            <p:nvPr/>
          </p:nvSpPr>
          <p:spPr>
            <a:xfrm>
              <a:off x="390" y="612"/>
              <a:ext cx="420" cy="420"/>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xmlns="" id="{90253514-55B5-405F-4DBD-30ADA656B73A}"/>
                </a:ext>
              </a:extLst>
            </p:cNvPr>
            <p:cNvSpPr/>
            <p:nvPr/>
          </p:nvSpPr>
          <p:spPr>
            <a:xfrm>
              <a:off x="1171" y="612"/>
              <a:ext cx="420" cy="420"/>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a:extLst>
                <a:ext uri="{FF2B5EF4-FFF2-40B4-BE49-F238E27FC236}">
                  <a16:creationId xmlns:a16="http://schemas.microsoft.com/office/drawing/2014/main" xmlns="" id="{18A332B3-61C3-B42F-AB02-9040523CE103}"/>
                </a:ext>
              </a:extLst>
            </p:cNvPr>
            <p:cNvSpPr/>
            <p:nvPr/>
          </p:nvSpPr>
          <p:spPr>
            <a:xfrm>
              <a:off x="1939" y="612"/>
              <a:ext cx="420" cy="420"/>
            </a:xfrm>
            <a:prstGeom prst="ellipse">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0" name="直線接點 19">
            <a:extLst>
              <a:ext uri="{FF2B5EF4-FFF2-40B4-BE49-F238E27FC236}">
                <a16:creationId xmlns:a16="http://schemas.microsoft.com/office/drawing/2014/main" xmlns="" id="{29058B47-4E89-62C8-01B6-0C8DACFB2C68}"/>
              </a:ext>
            </a:extLst>
          </p:cNvPr>
          <p:cNvCxnSpPr>
            <a:cxnSpLocks/>
            <a:endCxn id="21" idx="2"/>
          </p:cNvCxnSpPr>
          <p:nvPr userDrawn="1"/>
        </p:nvCxnSpPr>
        <p:spPr>
          <a:xfrm>
            <a:off x="0" y="5373216"/>
            <a:ext cx="8940471" cy="3710"/>
          </a:xfrm>
          <a:prstGeom prst="line">
            <a:avLst/>
          </a:prstGeom>
          <a:solidFill>
            <a:schemeClr val="accent1"/>
          </a:solidFill>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橢圓 20">
            <a:extLst>
              <a:ext uri="{FF2B5EF4-FFF2-40B4-BE49-F238E27FC236}">
                <a16:creationId xmlns:a16="http://schemas.microsoft.com/office/drawing/2014/main" xmlns="" id="{A84C5EA0-3B78-109D-07A2-3494C9C5135D}"/>
              </a:ext>
            </a:extLst>
          </p:cNvPr>
          <p:cNvSpPr/>
          <p:nvPr userDrawn="1"/>
        </p:nvSpPr>
        <p:spPr>
          <a:xfrm>
            <a:off x="8940471" y="5175242"/>
            <a:ext cx="395889" cy="40336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7877624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訂版面配置">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5886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小節標題">
    <p:bg>
      <p:bgPr>
        <a:solidFill>
          <a:schemeClr val="bg1">
            <a:alpha val="0"/>
          </a:schemeClr>
        </a:solidFill>
        <a:effectLst/>
      </p:bgPr>
    </p:bg>
    <p:spTree>
      <p:nvGrpSpPr>
        <p:cNvPr id="1" name=""/>
        <p:cNvGrpSpPr/>
        <p:nvPr/>
      </p:nvGrpSpPr>
      <p:grpSpPr>
        <a:xfrm>
          <a:off x="0" y="0"/>
          <a:ext cx="0" cy="0"/>
          <a:chOff x="0" y="0"/>
          <a:chExt cx="0" cy="0"/>
        </a:xfrm>
      </p:grpSpPr>
      <p:sp>
        <p:nvSpPr>
          <p:cNvPr id="4" name="手繪多邊形: 圖案 3">
            <a:extLst>
              <a:ext uri="{FF2B5EF4-FFF2-40B4-BE49-F238E27FC236}">
                <a16:creationId xmlns:a16="http://schemas.microsoft.com/office/drawing/2014/main" xmlns="" id="{9E4F3E2D-2571-77C1-72D6-A5B4B6BE1610}"/>
              </a:ext>
            </a:extLst>
          </p:cNvPr>
          <p:cNvSpPr/>
          <p:nvPr userDrawn="1"/>
        </p:nvSpPr>
        <p:spPr>
          <a:xfrm>
            <a:off x="0" y="1695691"/>
            <a:ext cx="4681959" cy="5168096"/>
          </a:xfrm>
          <a:custGeom>
            <a:avLst/>
            <a:gdLst>
              <a:gd name="connsiteX0" fmla="*/ 0 w 4681959"/>
              <a:gd name="connsiteY0" fmla="*/ 0 h 5168096"/>
              <a:gd name="connsiteX1" fmla="*/ 11575 w 4681959"/>
              <a:gd name="connsiteY1" fmla="*/ 5133372 h 5168096"/>
              <a:gd name="connsiteX2" fmla="*/ 4681959 w 4681959"/>
              <a:gd name="connsiteY2" fmla="*/ 5168096 h 5168096"/>
              <a:gd name="connsiteX3" fmla="*/ 0 w 4681959"/>
              <a:gd name="connsiteY3" fmla="*/ 0 h 5168096"/>
            </a:gdLst>
            <a:ahLst/>
            <a:cxnLst>
              <a:cxn ang="0">
                <a:pos x="connsiteX0" y="connsiteY0"/>
              </a:cxn>
              <a:cxn ang="0">
                <a:pos x="connsiteX1" y="connsiteY1"/>
              </a:cxn>
              <a:cxn ang="0">
                <a:pos x="connsiteX2" y="connsiteY2"/>
              </a:cxn>
              <a:cxn ang="0">
                <a:pos x="connsiteX3" y="connsiteY3"/>
              </a:cxn>
            </a:cxnLst>
            <a:rect l="l" t="t" r="r" b="b"/>
            <a:pathLst>
              <a:path w="4681959" h="5168096">
                <a:moveTo>
                  <a:pt x="0" y="0"/>
                </a:moveTo>
                <a:cubicBezTo>
                  <a:pt x="3858" y="1711124"/>
                  <a:pt x="7717" y="3422248"/>
                  <a:pt x="11575" y="5133372"/>
                </a:cubicBezTo>
                <a:lnTo>
                  <a:pt x="4681959" y="5168096"/>
                </a:lnTo>
                <a:lnTo>
                  <a:pt x="0" y="0"/>
                </a:lnTo>
                <a:close/>
              </a:path>
            </a:pathLst>
          </a:cu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菱形 4">
            <a:extLst>
              <a:ext uri="{FF2B5EF4-FFF2-40B4-BE49-F238E27FC236}">
                <a16:creationId xmlns:a16="http://schemas.microsoft.com/office/drawing/2014/main" xmlns="" id="{EE07E565-E769-417A-0B5A-DB628D552143}"/>
              </a:ext>
            </a:extLst>
          </p:cNvPr>
          <p:cNvSpPr/>
          <p:nvPr userDrawn="1"/>
        </p:nvSpPr>
        <p:spPr>
          <a:xfrm>
            <a:off x="983432" y="548680"/>
            <a:ext cx="616620" cy="616620"/>
          </a:xfrm>
          <a:prstGeom prst="diamond">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1E857DE6-C91A-6D68-A01E-C55E530E6D4D}"/>
              </a:ext>
            </a:extLst>
          </p:cNvPr>
          <p:cNvSpPr/>
          <p:nvPr userDrawn="1"/>
        </p:nvSpPr>
        <p:spPr>
          <a:xfrm>
            <a:off x="1" y="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形状 8">
            <a:extLst>
              <a:ext uri="{FF2B5EF4-FFF2-40B4-BE49-F238E27FC236}">
                <a16:creationId xmlns:a16="http://schemas.microsoft.com/office/drawing/2014/main" xmlns="" id="{DBA57282-69F7-1060-996B-453E3DF10106}"/>
              </a:ext>
            </a:extLst>
          </p:cNvPr>
          <p:cNvSpPr/>
          <p:nvPr userDrawn="1"/>
        </p:nvSpPr>
        <p:spPr>
          <a:xfrm>
            <a:off x="47328" y="0"/>
            <a:ext cx="2016224" cy="1124743"/>
          </a:xfrm>
          <a:custGeom>
            <a:avLst/>
            <a:gdLst>
              <a:gd name="connsiteX0" fmla="*/ 76200 w 1676402"/>
              <a:gd name="connsiteY0" fmla="*/ 0 h 914401"/>
              <a:gd name="connsiteX1" fmla="*/ 1600202 w 1676402"/>
              <a:gd name="connsiteY1" fmla="*/ 0 h 914401"/>
              <a:gd name="connsiteX2" fmla="*/ 1676402 w 1676402"/>
              <a:gd name="connsiteY2" fmla="*/ 76200 h 914401"/>
              <a:gd name="connsiteX3" fmla="*/ 838201 w 1676402"/>
              <a:gd name="connsiteY3" fmla="*/ 914401 h 914401"/>
              <a:gd name="connsiteX4" fmla="*/ 0 w 1676402"/>
              <a:gd name="connsiteY4" fmla="*/ 76200 h 914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02" h="914401">
                <a:moveTo>
                  <a:pt x="76200" y="0"/>
                </a:moveTo>
                <a:lnTo>
                  <a:pt x="1600202" y="0"/>
                </a:lnTo>
                <a:lnTo>
                  <a:pt x="1676402" y="76200"/>
                </a:lnTo>
                <a:lnTo>
                  <a:pt x="838201" y="914401"/>
                </a:lnTo>
                <a:lnTo>
                  <a:pt x="0" y="762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a:extLst>
              <a:ext uri="{FF2B5EF4-FFF2-40B4-BE49-F238E27FC236}">
                <a16:creationId xmlns:a16="http://schemas.microsoft.com/office/drawing/2014/main" xmlns="" id="{62C83484-2252-0492-631C-1117C47E2452}"/>
              </a:ext>
            </a:extLst>
          </p:cNvPr>
          <p:cNvSpPr/>
          <p:nvPr userDrawn="1"/>
        </p:nvSpPr>
        <p:spPr>
          <a:xfrm>
            <a:off x="47328" y="260648"/>
            <a:ext cx="882686" cy="882686"/>
          </a:xfrm>
          <a:prstGeom prst="diamond">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D7BF0142-764C-7850-DAF6-95D297D91EE8}"/>
              </a:ext>
            </a:extLst>
          </p:cNvPr>
          <p:cNvSpPr/>
          <p:nvPr userDrawn="1"/>
        </p:nvSpPr>
        <p:spPr>
          <a:xfrm>
            <a:off x="0" y="666936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群組 19">
            <a:extLst>
              <a:ext uri="{FF2B5EF4-FFF2-40B4-BE49-F238E27FC236}">
                <a16:creationId xmlns:a16="http://schemas.microsoft.com/office/drawing/2014/main" xmlns="" id="{CFCECA22-FA22-BBDA-C589-0E8EE5B809C0}"/>
              </a:ext>
            </a:extLst>
          </p:cNvPr>
          <p:cNvGrpSpPr/>
          <p:nvPr userDrawn="1"/>
        </p:nvGrpSpPr>
        <p:grpSpPr>
          <a:xfrm>
            <a:off x="10936226" y="425996"/>
            <a:ext cx="1018601" cy="217274"/>
            <a:chOff x="390" y="612"/>
            <a:chExt cx="1969" cy="420"/>
          </a:xfrm>
          <a:solidFill>
            <a:schemeClr val="tx2"/>
          </a:solidFill>
        </p:grpSpPr>
        <p:sp>
          <p:nvSpPr>
            <p:cNvPr id="21" name="橢圓 20">
              <a:extLst>
                <a:ext uri="{FF2B5EF4-FFF2-40B4-BE49-F238E27FC236}">
                  <a16:creationId xmlns:a16="http://schemas.microsoft.com/office/drawing/2014/main" xmlns="" id="{763E9761-982E-FFD6-BC53-C9B4449FAB1B}"/>
                </a:ext>
              </a:extLst>
            </p:cNvPr>
            <p:cNvSpPr/>
            <p:nvPr/>
          </p:nvSpPr>
          <p:spPr>
            <a:xfrm>
              <a:off x="390"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xmlns="" id="{677534DF-4DEF-4CFB-3B60-770A82114EAB}"/>
                </a:ext>
              </a:extLst>
            </p:cNvPr>
            <p:cNvSpPr/>
            <p:nvPr/>
          </p:nvSpPr>
          <p:spPr>
            <a:xfrm>
              <a:off x="1171"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xmlns="" id="{6A51BA72-C68C-B9B9-DE7E-C31BB3B0A75F}"/>
                </a:ext>
              </a:extLst>
            </p:cNvPr>
            <p:cNvSpPr/>
            <p:nvPr/>
          </p:nvSpPr>
          <p:spPr>
            <a:xfrm>
              <a:off x="1939"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xmlns="" val="6550284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只有標題">
    <p:bg>
      <p:bgPr>
        <a:solidFill>
          <a:schemeClr val="bg1">
            <a:alpha val="0"/>
          </a:schemeClr>
        </a:solidFill>
        <a:effectLst/>
      </p:bgPr>
    </p:bg>
    <p:spTree>
      <p:nvGrpSpPr>
        <p:cNvPr id="1" name=""/>
        <p:cNvGrpSpPr/>
        <p:nvPr/>
      </p:nvGrpSpPr>
      <p:grpSpPr>
        <a:xfrm>
          <a:off x="0" y="0"/>
          <a:ext cx="0" cy="0"/>
          <a:chOff x="0" y="0"/>
          <a:chExt cx="0" cy="0"/>
        </a:xfrm>
      </p:grpSpPr>
      <p:sp>
        <p:nvSpPr>
          <p:cNvPr id="6" name="手繪多邊形: 圖案 5">
            <a:extLst>
              <a:ext uri="{FF2B5EF4-FFF2-40B4-BE49-F238E27FC236}">
                <a16:creationId xmlns:a16="http://schemas.microsoft.com/office/drawing/2014/main" xmlns="" id="{D392061E-580E-C235-D3E9-036939973F14}"/>
              </a:ext>
            </a:extLst>
          </p:cNvPr>
          <p:cNvSpPr/>
          <p:nvPr userDrawn="1"/>
        </p:nvSpPr>
        <p:spPr>
          <a:xfrm>
            <a:off x="0" y="-17362"/>
            <a:ext cx="5173884" cy="6863787"/>
          </a:xfrm>
          <a:custGeom>
            <a:avLst/>
            <a:gdLst>
              <a:gd name="connsiteX0" fmla="*/ 0 w 5173884"/>
              <a:gd name="connsiteY0" fmla="*/ 0 h 6863787"/>
              <a:gd name="connsiteX1" fmla="*/ 0 w 5173884"/>
              <a:gd name="connsiteY1" fmla="*/ 6852213 h 6863787"/>
              <a:gd name="connsiteX2" fmla="*/ 5173884 w 5173884"/>
              <a:gd name="connsiteY2" fmla="*/ 6863787 h 6863787"/>
              <a:gd name="connsiteX3" fmla="*/ 2540643 w 5173884"/>
              <a:gd name="connsiteY3" fmla="*/ 17362 h 6863787"/>
              <a:gd name="connsiteX4" fmla="*/ 0 w 5173884"/>
              <a:gd name="connsiteY4" fmla="*/ 0 h 6863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884" h="6863787">
                <a:moveTo>
                  <a:pt x="0" y="0"/>
                </a:moveTo>
                <a:lnTo>
                  <a:pt x="0" y="6852213"/>
                </a:lnTo>
                <a:lnTo>
                  <a:pt x="5173884" y="6863787"/>
                </a:lnTo>
                <a:lnTo>
                  <a:pt x="2540643" y="17362"/>
                </a:lnTo>
                <a:lnTo>
                  <a:pt x="0" y="0"/>
                </a:lnTo>
                <a:close/>
              </a:path>
            </a:pathLst>
          </a:cu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xmlns="" id="{F96258C9-77E0-BE55-804F-8664F53CCCFB}"/>
              </a:ext>
            </a:extLst>
          </p:cNvPr>
          <p:cNvSpPr/>
          <p:nvPr userDrawn="1"/>
        </p:nvSpPr>
        <p:spPr>
          <a:xfrm>
            <a:off x="407368" y="476672"/>
            <a:ext cx="144016" cy="10801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7">
            <a:extLst>
              <a:ext uri="{FF2B5EF4-FFF2-40B4-BE49-F238E27FC236}">
                <a16:creationId xmlns:a16="http://schemas.microsoft.com/office/drawing/2014/main" xmlns="" id="{31161A89-9F9F-E55F-912C-F732851A580C}"/>
              </a:ext>
            </a:extLst>
          </p:cNvPr>
          <p:cNvSpPr/>
          <p:nvPr userDrawn="1"/>
        </p:nvSpPr>
        <p:spPr>
          <a:xfrm>
            <a:off x="1" y="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群組 8">
            <a:extLst>
              <a:ext uri="{FF2B5EF4-FFF2-40B4-BE49-F238E27FC236}">
                <a16:creationId xmlns:a16="http://schemas.microsoft.com/office/drawing/2014/main" xmlns="" id="{47ACFBE3-1EE9-68E4-5FC4-B0E42B16A1DA}"/>
              </a:ext>
            </a:extLst>
          </p:cNvPr>
          <p:cNvGrpSpPr/>
          <p:nvPr userDrawn="1"/>
        </p:nvGrpSpPr>
        <p:grpSpPr>
          <a:xfrm>
            <a:off x="10936226" y="425996"/>
            <a:ext cx="1018601" cy="217274"/>
            <a:chOff x="390" y="612"/>
            <a:chExt cx="1969" cy="420"/>
          </a:xfrm>
          <a:solidFill>
            <a:schemeClr val="tx2"/>
          </a:solidFill>
        </p:grpSpPr>
        <p:sp>
          <p:nvSpPr>
            <p:cNvPr id="10" name="橢圓 9">
              <a:extLst>
                <a:ext uri="{FF2B5EF4-FFF2-40B4-BE49-F238E27FC236}">
                  <a16:creationId xmlns:a16="http://schemas.microsoft.com/office/drawing/2014/main" xmlns="" id="{20D12FAA-ADD9-A7A9-57FF-BF6E1085B3D0}"/>
                </a:ext>
              </a:extLst>
            </p:cNvPr>
            <p:cNvSpPr/>
            <p:nvPr/>
          </p:nvSpPr>
          <p:spPr>
            <a:xfrm>
              <a:off x="390"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xmlns="" id="{947D0D42-8A8A-D740-3E9F-968DDF8C6D25}"/>
                </a:ext>
              </a:extLst>
            </p:cNvPr>
            <p:cNvSpPr/>
            <p:nvPr/>
          </p:nvSpPr>
          <p:spPr>
            <a:xfrm>
              <a:off x="1171"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xmlns="" id="{F5B2A0F7-CAFD-E3C8-DB01-149338BB1454}"/>
                </a:ext>
              </a:extLst>
            </p:cNvPr>
            <p:cNvSpPr/>
            <p:nvPr/>
          </p:nvSpPr>
          <p:spPr>
            <a:xfrm>
              <a:off x="1939"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3" name="矩形 12">
            <a:extLst>
              <a:ext uri="{FF2B5EF4-FFF2-40B4-BE49-F238E27FC236}">
                <a16:creationId xmlns:a16="http://schemas.microsoft.com/office/drawing/2014/main" xmlns="" id="{EBF53F9F-7644-D6C3-A318-3EDFB17BA66B}"/>
              </a:ext>
            </a:extLst>
          </p:cNvPr>
          <p:cNvSpPr/>
          <p:nvPr userDrawn="1"/>
        </p:nvSpPr>
        <p:spPr>
          <a:xfrm>
            <a:off x="0" y="666936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4119516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1" name="任意多边形: 形状 414">
            <a:extLst>
              <a:ext uri="{FF2B5EF4-FFF2-40B4-BE49-F238E27FC236}">
                <a16:creationId xmlns:a16="http://schemas.microsoft.com/office/drawing/2014/main" xmlns="" id="{A4CC84C7-4F3C-3305-9019-934DF7E1F081}"/>
              </a:ext>
            </a:extLst>
          </p:cNvPr>
          <p:cNvSpPr/>
          <p:nvPr userDrawn="1"/>
        </p:nvSpPr>
        <p:spPr>
          <a:xfrm>
            <a:off x="8210508" y="2482307"/>
            <a:ext cx="3994847" cy="4375693"/>
          </a:xfrm>
          <a:custGeom>
            <a:avLst/>
            <a:gdLst>
              <a:gd name="connsiteX0" fmla="*/ 2474686 w 4014726"/>
              <a:gd name="connsiteY0" fmla="*/ 0 h 4397467"/>
              <a:gd name="connsiteX1" fmla="*/ 4014726 w 4014726"/>
              <a:gd name="connsiteY1" fmla="*/ 1540041 h 4397467"/>
              <a:gd name="connsiteX2" fmla="*/ 4014726 w 4014726"/>
              <a:gd name="connsiteY2" fmla="*/ 3409331 h 4397467"/>
              <a:gd name="connsiteX3" fmla="*/ 3026590 w 4014726"/>
              <a:gd name="connsiteY3" fmla="*/ 4397467 h 4397467"/>
              <a:gd name="connsiteX4" fmla="*/ 1922782 w 4014726"/>
              <a:gd name="connsiteY4" fmla="*/ 4397467 h 4397467"/>
              <a:gd name="connsiteX5" fmla="*/ 0 w 4014726"/>
              <a:gd name="connsiteY5" fmla="*/ 2474686 h 43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4726" h="4397467">
                <a:moveTo>
                  <a:pt x="2474686" y="0"/>
                </a:moveTo>
                <a:lnTo>
                  <a:pt x="4014726" y="1540041"/>
                </a:lnTo>
                <a:lnTo>
                  <a:pt x="4014726" y="3409331"/>
                </a:lnTo>
                <a:lnTo>
                  <a:pt x="3026590" y="4397467"/>
                </a:lnTo>
                <a:lnTo>
                  <a:pt x="1922782" y="4397467"/>
                </a:lnTo>
                <a:lnTo>
                  <a:pt x="0" y="2474686"/>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407">
            <a:extLst>
              <a:ext uri="{FF2B5EF4-FFF2-40B4-BE49-F238E27FC236}">
                <a16:creationId xmlns:a16="http://schemas.microsoft.com/office/drawing/2014/main" xmlns="" id="{F3F88313-115C-ED7C-FEA9-42EC5DCDF3A7}"/>
              </a:ext>
            </a:extLst>
          </p:cNvPr>
          <p:cNvPicPr>
            <a:picLocks noChangeAspect="1"/>
          </p:cNvPicPr>
          <p:nvPr userDrawn="1"/>
        </p:nvPicPr>
        <p:blipFill>
          <a:blip r:embed="rId6" cstate="print"/>
          <a:srcRect l="43582"/>
          <a:stretch>
            <a:fillRect/>
          </a:stretch>
        </p:blipFill>
        <p:spPr>
          <a:xfrm flipH="1">
            <a:off x="5712526" y="-17016"/>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pic>
        <p:nvPicPr>
          <p:cNvPr id="23" name="图片 418">
            <a:extLst>
              <a:ext uri="{FF2B5EF4-FFF2-40B4-BE49-F238E27FC236}">
                <a16:creationId xmlns:a16="http://schemas.microsoft.com/office/drawing/2014/main" xmlns="" id="{3B39E951-BA2B-D199-6742-1015513B78DB}"/>
              </a:ext>
            </a:extLst>
          </p:cNvPr>
          <p:cNvPicPr>
            <a:picLocks noChangeAspect="1"/>
          </p:cNvPicPr>
          <p:nvPr userDrawn="1"/>
        </p:nvPicPr>
        <p:blipFill>
          <a:blip r:embed="rId6" cstate="print"/>
          <a:srcRect t="27686" r="5622"/>
          <a:stretch>
            <a:fillRect/>
          </a:stretch>
        </p:blipFill>
        <p:spPr>
          <a:xfrm>
            <a:off x="767408" y="0"/>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sp>
        <p:nvSpPr>
          <p:cNvPr id="24" name="菱形 23">
            <a:extLst>
              <a:ext uri="{FF2B5EF4-FFF2-40B4-BE49-F238E27FC236}">
                <a16:creationId xmlns:a16="http://schemas.microsoft.com/office/drawing/2014/main" xmlns="" id="{94851D57-B8B0-ED10-2F2A-E7D506AC1B3D}"/>
              </a:ext>
            </a:extLst>
          </p:cNvPr>
          <p:cNvSpPr/>
          <p:nvPr userDrawn="1"/>
        </p:nvSpPr>
        <p:spPr>
          <a:xfrm>
            <a:off x="5737928" y="9937"/>
            <a:ext cx="4937327" cy="4937327"/>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410">
            <a:extLst>
              <a:ext uri="{FF2B5EF4-FFF2-40B4-BE49-F238E27FC236}">
                <a16:creationId xmlns:a16="http://schemas.microsoft.com/office/drawing/2014/main" xmlns="" id="{8E0E3CAE-9505-93FE-F700-DBE990785338}"/>
              </a:ext>
            </a:extLst>
          </p:cNvPr>
          <p:cNvSpPr/>
          <p:nvPr userDrawn="1"/>
        </p:nvSpPr>
        <p:spPr>
          <a:xfrm>
            <a:off x="10665271" y="930386"/>
            <a:ext cx="1540086" cy="308017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413">
            <a:extLst>
              <a:ext uri="{FF2B5EF4-FFF2-40B4-BE49-F238E27FC236}">
                <a16:creationId xmlns:a16="http://schemas.microsoft.com/office/drawing/2014/main" xmlns="" id="{B5AA2E40-B534-D967-AD4A-3A8C73EE9E1E}"/>
              </a:ext>
            </a:extLst>
          </p:cNvPr>
          <p:cNvSpPr/>
          <p:nvPr userDrawn="1"/>
        </p:nvSpPr>
        <p:spPr>
          <a:xfrm>
            <a:off x="8195579" y="-7831"/>
            <a:ext cx="4009778" cy="2486731"/>
          </a:xfrm>
          <a:custGeom>
            <a:avLst/>
            <a:gdLst>
              <a:gd name="connsiteX0" fmla="*/ 12046 w 4009778"/>
              <a:gd name="connsiteY0" fmla="*/ 0 h 2486731"/>
              <a:gd name="connsiteX1" fmla="*/ 4009778 w 4009778"/>
              <a:gd name="connsiteY1" fmla="*/ 0 h 2486731"/>
              <a:gd name="connsiteX2" fmla="*/ 4009778 w 4009778"/>
              <a:gd name="connsiteY2" fmla="*/ 951638 h 2486731"/>
              <a:gd name="connsiteX3" fmla="*/ 2474685 w 4009778"/>
              <a:gd name="connsiteY3" fmla="*/ 2486731 h 2486731"/>
              <a:gd name="connsiteX4" fmla="*/ 0 w 4009778"/>
              <a:gd name="connsiteY4" fmla="*/ 12046 h 2486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78" h="2486731">
                <a:moveTo>
                  <a:pt x="12046" y="0"/>
                </a:moveTo>
                <a:lnTo>
                  <a:pt x="4009778" y="0"/>
                </a:lnTo>
                <a:lnTo>
                  <a:pt x="4009778" y="951638"/>
                </a:lnTo>
                <a:lnTo>
                  <a:pt x="2474685" y="2486731"/>
                </a:lnTo>
                <a:lnTo>
                  <a:pt x="0" y="1204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任意多边形: 形状 412">
            <a:extLst>
              <a:ext uri="{FF2B5EF4-FFF2-40B4-BE49-F238E27FC236}">
                <a16:creationId xmlns:a16="http://schemas.microsoft.com/office/drawing/2014/main" xmlns="" id="{FA3450C5-C273-FC4D-B4A9-BB18865DEA3F}"/>
              </a:ext>
            </a:extLst>
          </p:cNvPr>
          <p:cNvSpPr/>
          <p:nvPr userDrawn="1"/>
        </p:nvSpPr>
        <p:spPr>
          <a:xfrm>
            <a:off x="3261138" y="-7831"/>
            <a:ext cx="4949371" cy="2492455"/>
          </a:xfrm>
          <a:custGeom>
            <a:avLst/>
            <a:gdLst>
              <a:gd name="connsiteX0" fmla="*/ 17770 w 4949371"/>
              <a:gd name="connsiteY0" fmla="*/ 0 h 2492455"/>
              <a:gd name="connsiteX1" fmla="*/ 4931601 w 4949371"/>
              <a:gd name="connsiteY1" fmla="*/ 0 h 2492455"/>
              <a:gd name="connsiteX2" fmla="*/ 4949371 w 4949371"/>
              <a:gd name="connsiteY2" fmla="*/ 17770 h 2492455"/>
              <a:gd name="connsiteX3" fmla="*/ 2474686 w 4949371"/>
              <a:gd name="connsiteY3" fmla="*/ 2492455 h 2492455"/>
              <a:gd name="connsiteX4" fmla="*/ 0 w 4949371"/>
              <a:gd name="connsiteY4" fmla="*/ 17770 h 249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9371" h="2492455">
                <a:moveTo>
                  <a:pt x="17770" y="0"/>
                </a:moveTo>
                <a:lnTo>
                  <a:pt x="4931601" y="0"/>
                </a:lnTo>
                <a:lnTo>
                  <a:pt x="4949371" y="17770"/>
                </a:lnTo>
                <a:lnTo>
                  <a:pt x="2474686" y="2492455"/>
                </a:lnTo>
                <a:lnTo>
                  <a:pt x="0" y="1777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416">
            <a:extLst>
              <a:ext uri="{FF2B5EF4-FFF2-40B4-BE49-F238E27FC236}">
                <a16:creationId xmlns:a16="http://schemas.microsoft.com/office/drawing/2014/main" xmlns="" id="{6D162270-B54D-22BB-8C44-0C24ABDD7E83}"/>
              </a:ext>
            </a:extLst>
          </p:cNvPr>
          <p:cNvSpPr/>
          <p:nvPr userDrawn="1"/>
        </p:nvSpPr>
        <p:spPr>
          <a:xfrm>
            <a:off x="1" y="5068208"/>
            <a:ext cx="1789793" cy="1789793"/>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群組 28">
            <a:extLst>
              <a:ext uri="{FF2B5EF4-FFF2-40B4-BE49-F238E27FC236}">
                <a16:creationId xmlns:a16="http://schemas.microsoft.com/office/drawing/2014/main" xmlns="" id="{98503150-A944-1C1B-CF12-5B9BA180C2AE}"/>
              </a:ext>
            </a:extLst>
          </p:cNvPr>
          <p:cNvGrpSpPr/>
          <p:nvPr userDrawn="1"/>
        </p:nvGrpSpPr>
        <p:grpSpPr>
          <a:xfrm>
            <a:off x="10704512" y="260648"/>
            <a:ext cx="1250315" cy="266700"/>
            <a:chOff x="390" y="612"/>
            <a:chExt cx="1969" cy="420"/>
          </a:xfrm>
        </p:grpSpPr>
        <p:sp>
          <p:nvSpPr>
            <p:cNvPr id="30" name="橢圓 29">
              <a:extLst>
                <a:ext uri="{FF2B5EF4-FFF2-40B4-BE49-F238E27FC236}">
                  <a16:creationId xmlns:a16="http://schemas.microsoft.com/office/drawing/2014/main" xmlns="" id="{5BADC15E-927F-0186-B77E-F0319B32B037}"/>
                </a:ext>
              </a:extLst>
            </p:cNvPr>
            <p:cNvSpPr/>
            <p:nvPr/>
          </p:nvSpPr>
          <p:spPr>
            <a:xfrm>
              <a:off x="390" y="612"/>
              <a:ext cx="420" cy="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xmlns="" id="{FEE58BDA-D31D-CD61-F7C7-6B916BBCB527}"/>
                </a:ext>
              </a:extLst>
            </p:cNvPr>
            <p:cNvSpPr/>
            <p:nvPr/>
          </p:nvSpPr>
          <p:spPr>
            <a:xfrm>
              <a:off x="1171" y="612"/>
              <a:ext cx="420" cy="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橢圓 31">
              <a:extLst>
                <a:ext uri="{FF2B5EF4-FFF2-40B4-BE49-F238E27FC236}">
                  <a16:creationId xmlns:a16="http://schemas.microsoft.com/office/drawing/2014/main" xmlns="" id="{37A97927-7A2D-5BA9-A96E-91EE4B6CEA9B}"/>
                </a:ext>
              </a:extLst>
            </p:cNvPr>
            <p:cNvSpPr/>
            <p:nvPr/>
          </p:nvSpPr>
          <p:spPr>
            <a:xfrm>
              <a:off x="1939" y="612"/>
              <a:ext cx="420" cy="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3" name="直線接點 32">
            <a:extLst>
              <a:ext uri="{FF2B5EF4-FFF2-40B4-BE49-F238E27FC236}">
                <a16:creationId xmlns:a16="http://schemas.microsoft.com/office/drawing/2014/main" xmlns="" id="{1CE272F1-C22A-2061-8C33-A1F22DEC74B8}"/>
              </a:ext>
            </a:extLst>
          </p:cNvPr>
          <p:cNvCxnSpPr>
            <a:cxnSpLocks/>
          </p:cNvCxnSpPr>
          <p:nvPr userDrawn="1"/>
        </p:nvCxnSpPr>
        <p:spPr>
          <a:xfrm>
            <a:off x="-24680" y="4149080"/>
            <a:ext cx="1271464" cy="0"/>
          </a:xfrm>
          <a:prstGeom prst="line">
            <a:avLst/>
          </a:prstGeom>
          <a:solidFill>
            <a:schemeClr val="accent1"/>
          </a:solidFill>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xmlns="" id="{E40ADAC0-83AE-2074-3880-6A4AE3A631CE}"/>
              </a:ext>
            </a:extLst>
          </p:cNvPr>
          <p:cNvCxnSpPr>
            <a:cxnSpLocks/>
            <a:endCxn id="36" idx="2"/>
          </p:cNvCxnSpPr>
          <p:nvPr userDrawn="1"/>
        </p:nvCxnSpPr>
        <p:spPr>
          <a:xfrm>
            <a:off x="1881499" y="4923118"/>
            <a:ext cx="9579252" cy="3710"/>
          </a:xfrm>
          <a:prstGeom prst="line">
            <a:avLst/>
          </a:prstGeom>
          <a:solidFill>
            <a:schemeClr val="accent1"/>
          </a:solidFill>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xmlns="" id="{A8AE69B5-75C5-B6E2-720F-4DD74D78E066}"/>
              </a:ext>
            </a:extLst>
          </p:cNvPr>
          <p:cNvCxnSpPr>
            <a:cxnSpLocks/>
          </p:cNvCxnSpPr>
          <p:nvPr userDrawn="1"/>
        </p:nvCxnSpPr>
        <p:spPr>
          <a:xfrm>
            <a:off x="1199456" y="4149080"/>
            <a:ext cx="704665" cy="792286"/>
          </a:xfrm>
          <a:prstGeom prst="line">
            <a:avLst/>
          </a:prstGeom>
          <a:solidFill>
            <a:schemeClr val="accent1"/>
          </a:solidFill>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橢圓 35">
            <a:extLst>
              <a:ext uri="{FF2B5EF4-FFF2-40B4-BE49-F238E27FC236}">
                <a16:creationId xmlns:a16="http://schemas.microsoft.com/office/drawing/2014/main" xmlns="" id="{ED201C9C-42EB-4DE4-8CE2-A346F59C1FD7}"/>
              </a:ext>
            </a:extLst>
          </p:cNvPr>
          <p:cNvSpPr/>
          <p:nvPr userDrawn="1"/>
        </p:nvSpPr>
        <p:spPr>
          <a:xfrm>
            <a:off x="11460751" y="4725144"/>
            <a:ext cx="395889" cy="40336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2645980123"/>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手繪多邊形: 圖案 6">
            <a:extLst>
              <a:ext uri="{FF2B5EF4-FFF2-40B4-BE49-F238E27FC236}">
                <a16:creationId xmlns:a16="http://schemas.microsoft.com/office/drawing/2014/main" xmlns="" id="{C50ED115-0F6F-5A14-AABC-B69845BFE0A3}"/>
              </a:ext>
            </a:extLst>
          </p:cNvPr>
          <p:cNvSpPr/>
          <p:nvPr userDrawn="1"/>
        </p:nvSpPr>
        <p:spPr>
          <a:xfrm>
            <a:off x="0" y="1695691"/>
            <a:ext cx="4681959" cy="5168096"/>
          </a:xfrm>
          <a:custGeom>
            <a:avLst/>
            <a:gdLst>
              <a:gd name="connsiteX0" fmla="*/ 0 w 4681959"/>
              <a:gd name="connsiteY0" fmla="*/ 0 h 5168096"/>
              <a:gd name="connsiteX1" fmla="*/ 11575 w 4681959"/>
              <a:gd name="connsiteY1" fmla="*/ 5133372 h 5168096"/>
              <a:gd name="connsiteX2" fmla="*/ 4681959 w 4681959"/>
              <a:gd name="connsiteY2" fmla="*/ 5168096 h 5168096"/>
              <a:gd name="connsiteX3" fmla="*/ 0 w 4681959"/>
              <a:gd name="connsiteY3" fmla="*/ 0 h 5168096"/>
            </a:gdLst>
            <a:ahLst/>
            <a:cxnLst>
              <a:cxn ang="0">
                <a:pos x="connsiteX0" y="connsiteY0"/>
              </a:cxn>
              <a:cxn ang="0">
                <a:pos x="connsiteX1" y="connsiteY1"/>
              </a:cxn>
              <a:cxn ang="0">
                <a:pos x="connsiteX2" y="connsiteY2"/>
              </a:cxn>
              <a:cxn ang="0">
                <a:pos x="connsiteX3" y="connsiteY3"/>
              </a:cxn>
            </a:cxnLst>
            <a:rect l="l" t="t" r="r" b="b"/>
            <a:pathLst>
              <a:path w="4681959" h="5168096">
                <a:moveTo>
                  <a:pt x="0" y="0"/>
                </a:moveTo>
                <a:cubicBezTo>
                  <a:pt x="3858" y="1711124"/>
                  <a:pt x="7717" y="3422248"/>
                  <a:pt x="11575" y="5133372"/>
                </a:cubicBezTo>
                <a:lnTo>
                  <a:pt x="4681959" y="5168096"/>
                </a:lnTo>
                <a:lnTo>
                  <a:pt x="0" y="0"/>
                </a:lnTo>
                <a:close/>
              </a:path>
            </a:pathLst>
          </a:cu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菱形 7">
            <a:extLst>
              <a:ext uri="{FF2B5EF4-FFF2-40B4-BE49-F238E27FC236}">
                <a16:creationId xmlns:a16="http://schemas.microsoft.com/office/drawing/2014/main" xmlns="" id="{247089D4-4F59-1B62-9F4F-DC9356E0F1D5}"/>
              </a:ext>
            </a:extLst>
          </p:cNvPr>
          <p:cNvSpPr/>
          <p:nvPr userDrawn="1"/>
        </p:nvSpPr>
        <p:spPr>
          <a:xfrm>
            <a:off x="983432" y="548680"/>
            <a:ext cx="616620" cy="616620"/>
          </a:xfrm>
          <a:prstGeom prst="diamond">
            <a:avLst/>
          </a:prstGeom>
          <a:solidFill>
            <a:schemeClr val="accent3">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BC23DA88-6797-3C0B-107A-9C55CEC5E2BC}"/>
              </a:ext>
            </a:extLst>
          </p:cNvPr>
          <p:cNvSpPr/>
          <p:nvPr userDrawn="1"/>
        </p:nvSpPr>
        <p:spPr>
          <a:xfrm>
            <a:off x="1" y="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任意多边形: 形状 8">
            <a:extLst>
              <a:ext uri="{FF2B5EF4-FFF2-40B4-BE49-F238E27FC236}">
                <a16:creationId xmlns:a16="http://schemas.microsoft.com/office/drawing/2014/main" xmlns="" id="{13187417-B663-9308-BB75-243607B8E088}"/>
              </a:ext>
            </a:extLst>
          </p:cNvPr>
          <p:cNvSpPr/>
          <p:nvPr userDrawn="1"/>
        </p:nvSpPr>
        <p:spPr>
          <a:xfrm>
            <a:off x="47328" y="0"/>
            <a:ext cx="2016224" cy="1124743"/>
          </a:xfrm>
          <a:custGeom>
            <a:avLst/>
            <a:gdLst>
              <a:gd name="connsiteX0" fmla="*/ 76200 w 1676402"/>
              <a:gd name="connsiteY0" fmla="*/ 0 h 914401"/>
              <a:gd name="connsiteX1" fmla="*/ 1600202 w 1676402"/>
              <a:gd name="connsiteY1" fmla="*/ 0 h 914401"/>
              <a:gd name="connsiteX2" fmla="*/ 1676402 w 1676402"/>
              <a:gd name="connsiteY2" fmla="*/ 76200 h 914401"/>
              <a:gd name="connsiteX3" fmla="*/ 838201 w 1676402"/>
              <a:gd name="connsiteY3" fmla="*/ 914401 h 914401"/>
              <a:gd name="connsiteX4" fmla="*/ 0 w 1676402"/>
              <a:gd name="connsiteY4" fmla="*/ 76200 h 914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02" h="914401">
                <a:moveTo>
                  <a:pt x="76200" y="0"/>
                </a:moveTo>
                <a:lnTo>
                  <a:pt x="1600202" y="0"/>
                </a:lnTo>
                <a:lnTo>
                  <a:pt x="1676402" y="76200"/>
                </a:lnTo>
                <a:lnTo>
                  <a:pt x="838201" y="914401"/>
                </a:lnTo>
                <a:lnTo>
                  <a:pt x="0" y="762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菱形 10">
            <a:extLst>
              <a:ext uri="{FF2B5EF4-FFF2-40B4-BE49-F238E27FC236}">
                <a16:creationId xmlns:a16="http://schemas.microsoft.com/office/drawing/2014/main" xmlns="" id="{43723C0F-99BE-D37B-1EFD-EC29FAE5272D}"/>
              </a:ext>
            </a:extLst>
          </p:cNvPr>
          <p:cNvSpPr/>
          <p:nvPr userDrawn="1"/>
        </p:nvSpPr>
        <p:spPr>
          <a:xfrm>
            <a:off x="47328" y="260648"/>
            <a:ext cx="882686" cy="882686"/>
          </a:xfrm>
          <a:prstGeom prst="diamond">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群組 11">
            <a:extLst>
              <a:ext uri="{FF2B5EF4-FFF2-40B4-BE49-F238E27FC236}">
                <a16:creationId xmlns:a16="http://schemas.microsoft.com/office/drawing/2014/main" xmlns="" id="{97C76102-15A5-F783-538B-7E4A3781D11A}"/>
              </a:ext>
            </a:extLst>
          </p:cNvPr>
          <p:cNvGrpSpPr/>
          <p:nvPr userDrawn="1"/>
        </p:nvGrpSpPr>
        <p:grpSpPr>
          <a:xfrm>
            <a:off x="10704512" y="425996"/>
            <a:ext cx="1250315" cy="266700"/>
            <a:chOff x="390" y="612"/>
            <a:chExt cx="1969" cy="420"/>
          </a:xfrm>
          <a:solidFill>
            <a:schemeClr val="tx2"/>
          </a:solidFill>
        </p:grpSpPr>
        <p:sp>
          <p:nvSpPr>
            <p:cNvPr id="13" name="橢圓 12">
              <a:extLst>
                <a:ext uri="{FF2B5EF4-FFF2-40B4-BE49-F238E27FC236}">
                  <a16:creationId xmlns:a16="http://schemas.microsoft.com/office/drawing/2014/main" xmlns="" id="{2823DBE0-C77A-0356-11D0-B41447CE0712}"/>
                </a:ext>
              </a:extLst>
            </p:cNvPr>
            <p:cNvSpPr/>
            <p:nvPr/>
          </p:nvSpPr>
          <p:spPr>
            <a:xfrm>
              <a:off x="390"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xmlns="" id="{2D928846-A5D4-2C0A-71A7-89AF0C619554}"/>
                </a:ext>
              </a:extLst>
            </p:cNvPr>
            <p:cNvSpPr/>
            <p:nvPr/>
          </p:nvSpPr>
          <p:spPr>
            <a:xfrm>
              <a:off x="1171"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xmlns="" id="{BD653025-449F-D401-0736-4679598504C1}"/>
                </a:ext>
              </a:extLst>
            </p:cNvPr>
            <p:cNvSpPr/>
            <p:nvPr/>
          </p:nvSpPr>
          <p:spPr>
            <a:xfrm>
              <a:off x="1939"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6" name="矩形 15">
            <a:extLst>
              <a:ext uri="{FF2B5EF4-FFF2-40B4-BE49-F238E27FC236}">
                <a16:creationId xmlns:a16="http://schemas.microsoft.com/office/drawing/2014/main" xmlns="" id="{032F1B18-6DD1-7ED9-DCD3-EC4AC4046764}"/>
              </a:ext>
            </a:extLst>
          </p:cNvPr>
          <p:cNvSpPr/>
          <p:nvPr userDrawn="1"/>
        </p:nvSpPr>
        <p:spPr>
          <a:xfrm>
            <a:off x="0" y="666936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996194886"/>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手繪多邊形: 圖案 6">
            <a:extLst>
              <a:ext uri="{FF2B5EF4-FFF2-40B4-BE49-F238E27FC236}">
                <a16:creationId xmlns:a16="http://schemas.microsoft.com/office/drawing/2014/main" xmlns="" id="{BDED18AE-90E3-C9AD-640E-31DABE16BF6C}"/>
              </a:ext>
            </a:extLst>
          </p:cNvPr>
          <p:cNvSpPr/>
          <p:nvPr userDrawn="1"/>
        </p:nvSpPr>
        <p:spPr>
          <a:xfrm>
            <a:off x="0" y="-17362"/>
            <a:ext cx="5173884" cy="6863787"/>
          </a:xfrm>
          <a:custGeom>
            <a:avLst/>
            <a:gdLst>
              <a:gd name="connsiteX0" fmla="*/ 0 w 5173884"/>
              <a:gd name="connsiteY0" fmla="*/ 0 h 6863787"/>
              <a:gd name="connsiteX1" fmla="*/ 0 w 5173884"/>
              <a:gd name="connsiteY1" fmla="*/ 6852213 h 6863787"/>
              <a:gd name="connsiteX2" fmla="*/ 5173884 w 5173884"/>
              <a:gd name="connsiteY2" fmla="*/ 6863787 h 6863787"/>
              <a:gd name="connsiteX3" fmla="*/ 2540643 w 5173884"/>
              <a:gd name="connsiteY3" fmla="*/ 17362 h 6863787"/>
              <a:gd name="connsiteX4" fmla="*/ 0 w 5173884"/>
              <a:gd name="connsiteY4" fmla="*/ 0 h 6863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3884" h="6863787">
                <a:moveTo>
                  <a:pt x="0" y="0"/>
                </a:moveTo>
                <a:lnTo>
                  <a:pt x="0" y="6852213"/>
                </a:lnTo>
                <a:lnTo>
                  <a:pt x="5173884" y="6863787"/>
                </a:lnTo>
                <a:lnTo>
                  <a:pt x="2540643" y="17362"/>
                </a:lnTo>
                <a:lnTo>
                  <a:pt x="0" y="0"/>
                </a:lnTo>
                <a:close/>
              </a:path>
            </a:pathLst>
          </a:cu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xmlns="" id="{5C19A544-7A47-87F8-EB85-845F09C8CDBD}"/>
              </a:ext>
            </a:extLst>
          </p:cNvPr>
          <p:cNvSpPr/>
          <p:nvPr userDrawn="1"/>
        </p:nvSpPr>
        <p:spPr>
          <a:xfrm>
            <a:off x="407368" y="476672"/>
            <a:ext cx="144016" cy="10801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xmlns="" id="{AA13BCF1-34BE-2FBC-AEF7-C2CF3EC9CB32}"/>
              </a:ext>
            </a:extLst>
          </p:cNvPr>
          <p:cNvSpPr/>
          <p:nvPr userDrawn="1"/>
        </p:nvSpPr>
        <p:spPr>
          <a:xfrm>
            <a:off x="1" y="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0" name="群組 9">
            <a:extLst>
              <a:ext uri="{FF2B5EF4-FFF2-40B4-BE49-F238E27FC236}">
                <a16:creationId xmlns:a16="http://schemas.microsoft.com/office/drawing/2014/main" xmlns="" id="{3F3752C3-8E7F-41EB-FD91-B911471CC881}"/>
              </a:ext>
            </a:extLst>
          </p:cNvPr>
          <p:cNvGrpSpPr/>
          <p:nvPr userDrawn="1"/>
        </p:nvGrpSpPr>
        <p:grpSpPr>
          <a:xfrm>
            <a:off x="10704512" y="425996"/>
            <a:ext cx="1250315" cy="266700"/>
            <a:chOff x="390" y="612"/>
            <a:chExt cx="1969" cy="420"/>
          </a:xfrm>
          <a:solidFill>
            <a:schemeClr val="tx2"/>
          </a:solidFill>
        </p:grpSpPr>
        <p:sp>
          <p:nvSpPr>
            <p:cNvPr id="11" name="橢圓 10">
              <a:extLst>
                <a:ext uri="{FF2B5EF4-FFF2-40B4-BE49-F238E27FC236}">
                  <a16:creationId xmlns:a16="http://schemas.microsoft.com/office/drawing/2014/main" xmlns="" id="{92F24DA4-72A4-3285-B282-D6EB5302F219}"/>
                </a:ext>
              </a:extLst>
            </p:cNvPr>
            <p:cNvSpPr/>
            <p:nvPr/>
          </p:nvSpPr>
          <p:spPr>
            <a:xfrm>
              <a:off x="390"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xmlns="" id="{52513535-CA00-AAD9-D5D0-2F3620015CA1}"/>
                </a:ext>
              </a:extLst>
            </p:cNvPr>
            <p:cNvSpPr/>
            <p:nvPr/>
          </p:nvSpPr>
          <p:spPr>
            <a:xfrm>
              <a:off x="1171"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xmlns="" id="{E208E103-606A-042E-0CE6-A0DCDADD62EB}"/>
                </a:ext>
              </a:extLst>
            </p:cNvPr>
            <p:cNvSpPr/>
            <p:nvPr/>
          </p:nvSpPr>
          <p:spPr>
            <a:xfrm>
              <a:off x="1939" y="612"/>
              <a:ext cx="420" cy="4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 name="矩形 13">
            <a:extLst>
              <a:ext uri="{FF2B5EF4-FFF2-40B4-BE49-F238E27FC236}">
                <a16:creationId xmlns:a16="http://schemas.microsoft.com/office/drawing/2014/main" xmlns="" id="{FD0D3CD2-944D-1973-74C4-0DCDE303906A}"/>
              </a:ext>
            </a:extLst>
          </p:cNvPr>
          <p:cNvSpPr/>
          <p:nvPr userDrawn="1"/>
        </p:nvSpPr>
        <p:spPr>
          <a:xfrm>
            <a:off x="0" y="6669360"/>
            <a:ext cx="12192000" cy="18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403049043"/>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任意多边形: 形状 414">
            <a:extLst>
              <a:ext uri="{FF2B5EF4-FFF2-40B4-BE49-F238E27FC236}">
                <a16:creationId xmlns:a16="http://schemas.microsoft.com/office/drawing/2014/main" xmlns="" id="{A9CF63B4-08B2-70F0-9515-16FF5B053B6E}"/>
              </a:ext>
            </a:extLst>
          </p:cNvPr>
          <p:cNvSpPr/>
          <p:nvPr userDrawn="1"/>
        </p:nvSpPr>
        <p:spPr>
          <a:xfrm>
            <a:off x="8210508" y="2482307"/>
            <a:ext cx="3994847" cy="4375693"/>
          </a:xfrm>
          <a:custGeom>
            <a:avLst/>
            <a:gdLst>
              <a:gd name="connsiteX0" fmla="*/ 2474686 w 4014726"/>
              <a:gd name="connsiteY0" fmla="*/ 0 h 4397467"/>
              <a:gd name="connsiteX1" fmla="*/ 4014726 w 4014726"/>
              <a:gd name="connsiteY1" fmla="*/ 1540041 h 4397467"/>
              <a:gd name="connsiteX2" fmla="*/ 4014726 w 4014726"/>
              <a:gd name="connsiteY2" fmla="*/ 3409331 h 4397467"/>
              <a:gd name="connsiteX3" fmla="*/ 3026590 w 4014726"/>
              <a:gd name="connsiteY3" fmla="*/ 4397467 h 4397467"/>
              <a:gd name="connsiteX4" fmla="*/ 1922782 w 4014726"/>
              <a:gd name="connsiteY4" fmla="*/ 4397467 h 4397467"/>
              <a:gd name="connsiteX5" fmla="*/ 0 w 4014726"/>
              <a:gd name="connsiteY5" fmla="*/ 2474686 h 439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4726" h="4397467">
                <a:moveTo>
                  <a:pt x="2474686" y="0"/>
                </a:moveTo>
                <a:lnTo>
                  <a:pt x="4014726" y="1540041"/>
                </a:lnTo>
                <a:lnTo>
                  <a:pt x="4014726" y="3409331"/>
                </a:lnTo>
                <a:lnTo>
                  <a:pt x="3026590" y="4397467"/>
                </a:lnTo>
                <a:lnTo>
                  <a:pt x="1922782" y="4397467"/>
                </a:lnTo>
                <a:lnTo>
                  <a:pt x="0" y="2474686"/>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407">
            <a:extLst>
              <a:ext uri="{FF2B5EF4-FFF2-40B4-BE49-F238E27FC236}">
                <a16:creationId xmlns:a16="http://schemas.microsoft.com/office/drawing/2014/main" xmlns="" id="{D9A80F49-EE64-C5FD-3DE0-60636203A8A1}"/>
              </a:ext>
            </a:extLst>
          </p:cNvPr>
          <p:cNvPicPr>
            <a:picLocks noChangeAspect="1"/>
          </p:cNvPicPr>
          <p:nvPr userDrawn="1"/>
        </p:nvPicPr>
        <p:blipFill>
          <a:blip r:embed="rId2" cstate="print"/>
          <a:srcRect l="43582"/>
          <a:stretch>
            <a:fillRect/>
          </a:stretch>
        </p:blipFill>
        <p:spPr>
          <a:xfrm flipH="1">
            <a:off x="5725882" y="-4577"/>
            <a:ext cx="6479474" cy="6858001"/>
          </a:xfrm>
          <a:custGeom>
            <a:avLst/>
            <a:gdLst>
              <a:gd name="connsiteX0" fmla="*/ 6479473 w 6479473"/>
              <a:gd name="connsiteY0" fmla="*/ 0 h 6858000"/>
              <a:gd name="connsiteX1" fmla="*/ 0 w 6479473"/>
              <a:gd name="connsiteY1" fmla="*/ 0 h 6858000"/>
              <a:gd name="connsiteX2" fmla="*/ 0 w 6479473"/>
              <a:gd name="connsiteY2" fmla="*/ 6858000 h 6858000"/>
              <a:gd name="connsiteX3" fmla="*/ 6479473 w 64794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9473" h="6858000">
                <a:moveTo>
                  <a:pt x="6479473" y="0"/>
                </a:moveTo>
                <a:lnTo>
                  <a:pt x="0" y="0"/>
                </a:lnTo>
                <a:lnTo>
                  <a:pt x="0" y="6858000"/>
                </a:lnTo>
                <a:lnTo>
                  <a:pt x="6479473" y="6858000"/>
                </a:lnTo>
                <a:close/>
              </a:path>
            </a:pathLst>
          </a:custGeom>
        </p:spPr>
      </p:pic>
      <p:pic>
        <p:nvPicPr>
          <p:cNvPr id="9" name="图片 418">
            <a:extLst>
              <a:ext uri="{FF2B5EF4-FFF2-40B4-BE49-F238E27FC236}">
                <a16:creationId xmlns:a16="http://schemas.microsoft.com/office/drawing/2014/main" xmlns="" id="{51EB25AC-DF29-A0DF-D7D3-3CC4BEE34826}"/>
              </a:ext>
            </a:extLst>
          </p:cNvPr>
          <p:cNvPicPr>
            <a:picLocks noChangeAspect="1"/>
          </p:cNvPicPr>
          <p:nvPr userDrawn="1"/>
        </p:nvPicPr>
        <p:blipFill>
          <a:blip r:embed="rId2" cstate="print"/>
          <a:srcRect t="27686" r="5622"/>
          <a:stretch>
            <a:fillRect/>
          </a:stretch>
        </p:blipFill>
        <p:spPr>
          <a:xfrm>
            <a:off x="767408" y="0"/>
            <a:ext cx="10838995" cy="4959310"/>
          </a:xfrm>
          <a:custGeom>
            <a:avLst/>
            <a:gdLst>
              <a:gd name="connsiteX0" fmla="*/ 0 w 10838995"/>
              <a:gd name="connsiteY0" fmla="*/ 0 h 4959310"/>
              <a:gd name="connsiteX1" fmla="*/ 10838995 w 10838995"/>
              <a:gd name="connsiteY1" fmla="*/ 0 h 4959310"/>
              <a:gd name="connsiteX2" fmla="*/ 10838995 w 10838995"/>
              <a:gd name="connsiteY2" fmla="*/ 4959310 h 4959310"/>
              <a:gd name="connsiteX3" fmla="*/ 0 w 10838995"/>
              <a:gd name="connsiteY3" fmla="*/ 4959310 h 4959310"/>
            </a:gdLst>
            <a:ahLst/>
            <a:cxnLst>
              <a:cxn ang="0">
                <a:pos x="connsiteX0" y="connsiteY0"/>
              </a:cxn>
              <a:cxn ang="0">
                <a:pos x="connsiteX1" y="connsiteY1"/>
              </a:cxn>
              <a:cxn ang="0">
                <a:pos x="connsiteX2" y="connsiteY2"/>
              </a:cxn>
              <a:cxn ang="0">
                <a:pos x="connsiteX3" y="connsiteY3"/>
              </a:cxn>
            </a:cxnLst>
            <a:rect l="l" t="t" r="r" b="b"/>
            <a:pathLst>
              <a:path w="10838995" h="4959310">
                <a:moveTo>
                  <a:pt x="0" y="0"/>
                </a:moveTo>
                <a:lnTo>
                  <a:pt x="10838995" y="0"/>
                </a:lnTo>
                <a:lnTo>
                  <a:pt x="10838995" y="4959310"/>
                </a:lnTo>
                <a:lnTo>
                  <a:pt x="0" y="4959310"/>
                </a:lnTo>
                <a:close/>
              </a:path>
            </a:pathLst>
          </a:custGeom>
        </p:spPr>
      </p:pic>
      <p:sp>
        <p:nvSpPr>
          <p:cNvPr id="10" name="菱形 9">
            <a:extLst>
              <a:ext uri="{FF2B5EF4-FFF2-40B4-BE49-F238E27FC236}">
                <a16:creationId xmlns:a16="http://schemas.microsoft.com/office/drawing/2014/main" xmlns="" id="{7BCF4408-A386-3B42-6514-2BD45EC8BCC1}"/>
              </a:ext>
            </a:extLst>
          </p:cNvPr>
          <p:cNvSpPr/>
          <p:nvPr userDrawn="1"/>
        </p:nvSpPr>
        <p:spPr>
          <a:xfrm>
            <a:off x="5737928" y="9937"/>
            <a:ext cx="4937327" cy="4937327"/>
          </a:xfrm>
          <a:prstGeom prst="diamond">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410">
            <a:extLst>
              <a:ext uri="{FF2B5EF4-FFF2-40B4-BE49-F238E27FC236}">
                <a16:creationId xmlns:a16="http://schemas.microsoft.com/office/drawing/2014/main" xmlns="" id="{CA9938F5-2D4C-F798-690A-2BF6AD912B1E}"/>
              </a:ext>
            </a:extLst>
          </p:cNvPr>
          <p:cNvSpPr/>
          <p:nvPr userDrawn="1"/>
        </p:nvSpPr>
        <p:spPr>
          <a:xfrm>
            <a:off x="10665271" y="930386"/>
            <a:ext cx="1540086" cy="308017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413">
            <a:extLst>
              <a:ext uri="{FF2B5EF4-FFF2-40B4-BE49-F238E27FC236}">
                <a16:creationId xmlns:a16="http://schemas.microsoft.com/office/drawing/2014/main" xmlns="" id="{D766F3E1-DD83-FA73-C4FE-02D33703320B}"/>
              </a:ext>
            </a:extLst>
          </p:cNvPr>
          <p:cNvSpPr/>
          <p:nvPr userDrawn="1"/>
        </p:nvSpPr>
        <p:spPr>
          <a:xfrm>
            <a:off x="8195579" y="-7831"/>
            <a:ext cx="4009778" cy="2486731"/>
          </a:xfrm>
          <a:custGeom>
            <a:avLst/>
            <a:gdLst>
              <a:gd name="connsiteX0" fmla="*/ 12046 w 4009778"/>
              <a:gd name="connsiteY0" fmla="*/ 0 h 2486731"/>
              <a:gd name="connsiteX1" fmla="*/ 4009778 w 4009778"/>
              <a:gd name="connsiteY1" fmla="*/ 0 h 2486731"/>
              <a:gd name="connsiteX2" fmla="*/ 4009778 w 4009778"/>
              <a:gd name="connsiteY2" fmla="*/ 951638 h 2486731"/>
              <a:gd name="connsiteX3" fmla="*/ 2474685 w 4009778"/>
              <a:gd name="connsiteY3" fmla="*/ 2486731 h 2486731"/>
              <a:gd name="connsiteX4" fmla="*/ 0 w 4009778"/>
              <a:gd name="connsiteY4" fmla="*/ 12046 h 2486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9778" h="2486731">
                <a:moveTo>
                  <a:pt x="12046" y="0"/>
                </a:moveTo>
                <a:lnTo>
                  <a:pt x="4009778" y="0"/>
                </a:lnTo>
                <a:lnTo>
                  <a:pt x="4009778" y="951638"/>
                </a:lnTo>
                <a:lnTo>
                  <a:pt x="2474685" y="2486731"/>
                </a:lnTo>
                <a:lnTo>
                  <a:pt x="0" y="12046"/>
                </a:lnTo>
                <a:close/>
              </a:path>
            </a:pathLst>
          </a:cu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任意多边形: 形状 412">
            <a:extLst>
              <a:ext uri="{FF2B5EF4-FFF2-40B4-BE49-F238E27FC236}">
                <a16:creationId xmlns:a16="http://schemas.microsoft.com/office/drawing/2014/main" xmlns="" id="{C3D2635F-524C-8F2D-E209-48C27FF8B2BC}"/>
              </a:ext>
            </a:extLst>
          </p:cNvPr>
          <p:cNvSpPr/>
          <p:nvPr userDrawn="1"/>
        </p:nvSpPr>
        <p:spPr>
          <a:xfrm>
            <a:off x="3261138" y="-7831"/>
            <a:ext cx="4949371" cy="2492455"/>
          </a:xfrm>
          <a:custGeom>
            <a:avLst/>
            <a:gdLst>
              <a:gd name="connsiteX0" fmla="*/ 17770 w 4949371"/>
              <a:gd name="connsiteY0" fmla="*/ 0 h 2492455"/>
              <a:gd name="connsiteX1" fmla="*/ 4931601 w 4949371"/>
              <a:gd name="connsiteY1" fmla="*/ 0 h 2492455"/>
              <a:gd name="connsiteX2" fmla="*/ 4949371 w 4949371"/>
              <a:gd name="connsiteY2" fmla="*/ 17770 h 2492455"/>
              <a:gd name="connsiteX3" fmla="*/ 2474686 w 4949371"/>
              <a:gd name="connsiteY3" fmla="*/ 2492455 h 2492455"/>
              <a:gd name="connsiteX4" fmla="*/ 0 w 4949371"/>
              <a:gd name="connsiteY4" fmla="*/ 17770 h 24924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49371" h="2492455">
                <a:moveTo>
                  <a:pt x="17770" y="0"/>
                </a:moveTo>
                <a:lnTo>
                  <a:pt x="4931601" y="0"/>
                </a:lnTo>
                <a:lnTo>
                  <a:pt x="4949371" y="17770"/>
                </a:lnTo>
                <a:lnTo>
                  <a:pt x="2474686" y="2492455"/>
                </a:lnTo>
                <a:lnTo>
                  <a:pt x="0" y="1777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416">
            <a:extLst>
              <a:ext uri="{FF2B5EF4-FFF2-40B4-BE49-F238E27FC236}">
                <a16:creationId xmlns:a16="http://schemas.microsoft.com/office/drawing/2014/main" xmlns="" id="{8E57BDB8-979D-F44A-D2FA-C24E3E9FF77E}"/>
              </a:ext>
            </a:extLst>
          </p:cNvPr>
          <p:cNvSpPr/>
          <p:nvPr userDrawn="1"/>
        </p:nvSpPr>
        <p:spPr>
          <a:xfrm>
            <a:off x="1" y="5068208"/>
            <a:ext cx="1789793" cy="1789793"/>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群組 14">
            <a:extLst>
              <a:ext uri="{FF2B5EF4-FFF2-40B4-BE49-F238E27FC236}">
                <a16:creationId xmlns:a16="http://schemas.microsoft.com/office/drawing/2014/main" xmlns="" id="{C2BE231F-2C56-B3B6-6070-770793B2D6A2}"/>
              </a:ext>
            </a:extLst>
          </p:cNvPr>
          <p:cNvGrpSpPr/>
          <p:nvPr userDrawn="1"/>
        </p:nvGrpSpPr>
        <p:grpSpPr>
          <a:xfrm>
            <a:off x="10704512" y="260648"/>
            <a:ext cx="1250315" cy="266700"/>
            <a:chOff x="390" y="612"/>
            <a:chExt cx="1969" cy="420"/>
          </a:xfrm>
        </p:grpSpPr>
        <p:sp>
          <p:nvSpPr>
            <p:cNvPr id="16" name="橢圓 15">
              <a:extLst>
                <a:ext uri="{FF2B5EF4-FFF2-40B4-BE49-F238E27FC236}">
                  <a16:creationId xmlns:a16="http://schemas.microsoft.com/office/drawing/2014/main" xmlns="" id="{6BB49D4C-5676-01DC-1F78-EC8CB6D03763}"/>
                </a:ext>
              </a:extLst>
            </p:cNvPr>
            <p:cNvSpPr/>
            <p:nvPr/>
          </p:nvSpPr>
          <p:spPr>
            <a:xfrm>
              <a:off x="390" y="612"/>
              <a:ext cx="420" cy="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a:extLst>
                <a:ext uri="{FF2B5EF4-FFF2-40B4-BE49-F238E27FC236}">
                  <a16:creationId xmlns:a16="http://schemas.microsoft.com/office/drawing/2014/main" xmlns="" id="{182D58CD-1B28-B7DD-DA21-82E7304322F9}"/>
                </a:ext>
              </a:extLst>
            </p:cNvPr>
            <p:cNvSpPr/>
            <p:nvPr/>
          </p:nvSpPr>
          <p:spPr>
            <a:xfrm>
              <a:off x="1171" y="612"/>
              <a:ext cx="420" cy="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a:extLst>
                <a:ext uri="{FF2B5EF4-FFF2-40B4-BE49-F238E27FC236}">
                  <a16:creationId xmlns:a16="http://schemas.microsoft.com/office/drawing/2014/main" xmlns="" id="{C9225D8E-9671-01E7-E018-2D84866C685F}"/>
                </a:ext>
              </a:extLst>
            </p:cNvPr>
            <p:cNvSpPr/>
            <p:nvPr/>
          </p:nvSpPr>
          <p:spPr>
            <a:xfrm>
              <a:off x="1939" y="612"/>
              <a:ext cx="420" cy="4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19" name="直線接點 18">
            <a:extLst>
              <a:ext uri="{FF2B5EF4-FFF2-40B4-BE49-F238E27FC236}">
                <a16:creationId xmlns:a16="http://schemas.microsoft.com/office/drawing/2014/main" xmlns="" id="{A8699A8E-0AE0-5309-0DDD-8905BF95387C}"/>
              </a:ext>
            </a:extLst>
          </p:cNvPr>
          <p:cNvCxnSpPr>
            <a:cxnSpLocks/>
          </p:cNvCxnSpPr>
          <p:nvPr userDrawn="1"/>
        </p:nvCxnSpPr>
        <p:spPr>
          <a:xfrm>
            <a:off x="-24680" y="4149080"/>
            <a:ext cx="1271464" cy="0"/>
          </a:xfrm>
          <a:prstGeom prst="line">
            <a:avLst/>
          </a:prstGeom>
          <a:solidFill>
            <a:schemeClr val="accent1"/>
          </a:solidFill>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xmlns="" id="{431D262C-7F81-12C2-EA56-FCB09F9C5180}"/>
              </a:ext>
            </a:extLst>
          </p:cNvPr>
          <p:cNvCxnSpPr/>
          <p:nvPr userDrawn="1"/>
        </p:nvCxnSpPr>
        <p:spPr>
          <a:xfrm>
            <a:off x="1881499" y="4923118"/>
            <a:ext cx="7995076" cy="0"/>
          </a:xfrm>
          <a:prstGeom prst="line">
            <a:avLst/>
          </a:prstGeom>
          <a:solidFill>
            <a:schemeClr val="accent1"/>
          </a:solidFill>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線接點 20">
            <a:extLst>
              <a:ext uri="{FF2B5EF4-FFF2-40B4-BE49-F238E27FC236}">
                <a16:creationId xmlns:a16="http://schemas.microsoft.com/office/drawing/2014/main" xmlns="" id="{161DDC0C-3C3D-5CEA-15AF-673769E079D8}"/>
              </a:ext>
            </a:extLst>
          </p:cNvPr>
          <p:cNvCxnSpPr>
            <a:cxnSpLocks/>
          </p:cNvCxnSpPr>
          <p:nvPr userDrawn="1"/>
        </p:nvCxnSpPr>
        <p:spPr>
          <a:xfrm>
            <a:off x="1199456" y="4149080"/>
            <a:ext cx="704665" cy="792286"/>
          </a:xfrm>
          <a:prstGeom prst="line">
            <a:avLst/>
          </a:prstGeom>
          <a:solidFill>
            <a:schemeClr val="accent1"/>
          </a:solidFill>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xmlns="" id="{1CCA0AD8-B892-AA0D-547B-82E947D685ED}"/>
              </a:ext>
            </a:extLst>
          </p:cNvPr>
          <p:cNvSpPr/>
          <p:nvPr userDrawn="1"/>
        </p:nvSpPr>
        <p:spPr>
          <a:xfrm>
            <a:off x="9840416" y="4725144"/>
            <a:ext cx="395889" cy="403368"/>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xmlns="" val="322805955"/>
      </p:ext>
    </p:extLst>
  </p:cSld>
  <p:clrMap bg1="lt1" tx1="dk1" bg2="lt2" tx2="dk2" accent1="accent1" accent2="accent2" accent3="accent3" accent4="accent4" accent5="accent5" accent6="accent6" hlink="hlink" folHlink="folHlink"/>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hyperlink" Target="https://law.moj.gov.tw/LawClass/LawAll.aspx?pcode=A0030304" TargetMode="External"/><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law.moj.gov.tw/LawClass/LawAll.aspx?pcode=A0030307" TargetMode="Externa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ctts.nics.nat.gov.tw/about/Trainin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hyperlink" Target="https://moda.gov.tw/ACS/laws/certificates/676" TargetMode="Externa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svg"/><Relationship Id="rId18" Type="http://schemas.openxmlformats.org/officeDocument/2006/relationships/image" Target="../media/image21.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0.png"/><Relationship Id="rId17"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19.svg"/><Relationship Id="rId20" Type="http://schemas.openxmlformats.org/officeDocument/2006/relationships/image" Target="../media/image23.sv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2.png"/><Relationship Id="rId10" Type="http://schemas.openxmlformats.org/officeDocument/2006/relationships/image" Target="../media/image9.png"/><Relationship Id="rId19"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2.svg"/><Relationship Id="rId14" Type="http://schemas.openxmlformats.org/officeDocument/2006/relationships/image" Target="../media/image1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a:spLocks noGrp="1"/>
          </p:cNvSpPr>
          <p:nvPr>
            <p:ph type="title" idx="4294967295"/>
          </p:nvPr>
        </p:nvSpPr>
        <p:spPr>
          <a:xfrm>
            <a:off x="3556000" y="3124200"/>
            <a:ext cx="8636000" cy="2717800"/>
          </a:xfrm>
          <a:prstGeom prst="rect">
            <a:avLst/>
          </a:prstGeom>
        </p:spPr>
        <p:txBody>
          <a:bodyPr/>
          <a:lstStyle/>
          <a:p>
            <a:r>
              <a:rPr lang="zh-TW" altLang="en-US" dirty="0"/>
              <a:t>資安稽核實務應用</a:t>
            </a:r>
            <a:endParaRPr lang="zh-TW" dirty="0"/>
          </a:p>
        </p:txBody>
      </p:sp>
      <p:pic>
        <p:nvPicPr>
          <p:cNvPr id="6" name="圖片 5">
            <a:extLst>
              <a:ext uri="{FF2B5EF4-FFF2-40B4-BE49-F238E27FC236}">
                <a16:creationId xmlns:a16="http://schemas.microsoft.com/office/drawing/2014/main" xmlns="" id="{05999AFA-4A78-AACF-A621-BA8F7BC963EB}"/>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p:blipFill>
        <p:spPr>
          <a:xfrm>
            <a:off x="0"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xmlns="" id="{EB366D00-A276-3654-D395-C4CDA31DC7CB}"/>
              </a:ext>
            </a:extLst>
          </p:cNvPr>
          <p:cNvSpPr txBox="1"/>
          <p:nvPr/>
        </p:nvSpPr>
        <p:spPr>
          <a:xfrm>
            <a:off x="719402" y="1556792"/>
            <a:ext cx="7992888" cy="1066959"/>
          </a:xfrm>
          <a:prstGeom prst="rect">
            <a:avLst/>
          </a:prstGeom>
          <a:noFill/>
        </p:spPr>
        <p:txBody>
          <a:bodyPr wrap="square">
            <a:spAutoFit/>
          </a:bodyPr>
          <a:lstStyle/>
          <a:p>
            <a:pPr>
              <a:lnSpc>
                <a:spcPts val="3800"/>
              </a:lnSpc>
            </a:pPr>
            <a:r>
              <a:rPr lang="zh-TW" altLang="en-US" sz="28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資通安全管理法施行細則規範</a:t>
            </a:r>
            <a:endParaRPr lang="en-US"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nSpc>
                <a:spcPts val="3800"/>
              </a:lnSpc>
            </a:pPr>
            <a:r>
              <a:rPr lang="zh-TW" altLang="en-US" sz="28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資通安全維護計畫，應包括下列事項：</a:t>
            </a:r>
          </a:p>
        </p:txBody>
      </p:sp>
      <p:sp>
        <p:nvSpPr>
          <p:cNvPr id="6" name="內容版面配置區 3"/>
          <p:cNvSpPr txBox="1">
            <a:spLocks/>
          </p:cNvSpPr>
          <p:nvPr/>
        </p:nvSpPr>
        <p:spPr>
          <a:xfrm>
            <a:off x="5663952" y="2713981"/>
            <a:ext cx="6096677" cy="4032448"/>
          </a:xfrm>
          <a:prstGeom prst="rect">
            <a:avLst/>
          </a:prstGeom>
        </p:spPr>
        <p:txBody>
          <a:bodyPr vert="horz">
            <a:noAutofit/>
          </a:bodyPr>
          <a:lstStyle/>
          <a:p>
            <a:pPr defTabSz="1219170">
              <a:lnSpc>
                <a:spcPts val="2800"/>
              </a:lnSpc>
              <a:spcBef>
                <a:spcPts val="933"/>
              </a:spcBef>
              <a:buClr>
                <a:schemeClr val="accent2"/>
              </a:buClr>
              <a:buSzPct val="60000"/>
              <a:tabLst>
                <a:tab pos="2690813"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八、　資通安全防護及控制措施</a:t>
            </a:r>
          </a:p>
          <a:p>
            <a:pPr marL="625475" indent="-625475" defTabSz="1219170">
              <a:lnSpc>
                <a:spcPts val="2800"/>
              </a:lnSpc>
              <a:spcBef>
                <a:spcPts val="933"/>
              </a:spcBef>
              <a:buClr>
                <a:schemeClr val="accent2"/>
              </a:buClr>
              <a:buSzPct val="60000"/>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九、　資通安全事件通報、應變及演練</a:t>
            </a:r>
            <a:r>
              <a:rPr kumimoji="1"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kumimoji="1"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　相關機制</a:t>
            </a:r>
          </a:p>
          <a:p>
            <a:pPr defTabSz="1219170">
              <a:lnSpc>
                <a:spcPts val="2800"/>
              </a:lnSpc>
              <a:spcBef>
                <a:spcPts val="933"/>
              </a:spcBef>
              <a:buClr>
                <a:schemeClr val="accent2"/>
              </a:buClr>
              <a:buSzPct val="60000"/>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　資通安全情資之評估及因應機制</a:t>
            </a:r>
          </a:p>
          <a:p>
            <a:pPr defTabSz="1219170">
              <a:lnSpc>
                <a:spcPts val="2800"/>
              </a:lnSpc>
              <a:spcBef>
                <a:spcPts val="933"/>
              </a:spcBef>
              <a:buClr>
                <a:schemeClr val="accent2"/>
              </a:buClr>
              <a:buSzPct val="60000"/>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十一、資通系統或服務委外辦理之管理措施</a:t>
            </a:r>
          </a:p>
          <a:p>
            <a:pPr marL="936000" indent="-1044000" defTabSz="1219170">
              <a:lnSpc>
                <a:spcPts val="2800"/>
              </a:lnSpc>
              <a:spcBef>
                <a:spcPts val="933"/>
              </a:spcBef>
              <a:buClr>
                <a:schemeClr val="accent2"/>
              </a:buClr>
              <a:buSzPct val="60000"/>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十二、公務機關所屬人員辦理業務涉及資通安全事項之考核機制</a:t>
            </a:r>
          </a:p>
          <a:p>
            <a:pPr marL="936000" indent="-1044000" defTabSz="1219170">
              <a:lnSpc>
                <a:spcPts val="2800"/>
              </a:lnSpc>
              <a:spcBef>
                <a:spcPts val="933"/>
              </a:spcBef>
              <a:buClr>
                <a:schemeClr val="accent2"/>
              </a:buClr>
              <a:buSzPct val="60000"/>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十三、資通安全維護計畫與實施情形之持續精進及績效管理機制</a:t>
            </a:r>
          </a:p>
          <a:p>
            <a:pPr marL="426709" indent="-426709" defTabSz="1219170">
              <a:lnSpc>
                <a:spcPts val="2800"/>
              </a:lnSpc>
              <a:spcBef>
                <a:spcPts val="933"/>
              </a:spcBef>
              <a:buClr>
                <a:schemeClr val="accent2"/>
              </a:buClr>
              <a:buSzPct val="60000"/>
              <a:buFont typeface="Wingdings"/>
              <a:buChar char=""/>
              <a:defRPr/>
            </a:pPr>
            <a:endParaRPr kumimoji="1" lang="zh-TW" altLang="en-US" sz="2667"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標題 1">
            <a:extLst>
              <a:ext uri="{FF2B5EF4-FFF2-40B4-BE49-F238E27FC236}">
                <a16:creationId xmlns:a16="http://schemas.microsoft.com/office/drawing/2014/main" xmlns="" id="{485FF4AA-F3C5-7AF2-35C9-5761669E9DE3}"/>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8" name="文字方塊 7">
            <a:extLst>
              <a:ext uri="{FF2B5EF4-FFF2-40B4-BE49-F238E27FC236}">
                <a16:creationId xmlns:a16="http://schemas.microsoft.com/office/drawing/2014/main" xmlns="" id="{6041FCDB-8777-EB86-85F3-3A87B8034DAF}"/>
              </a:ext>
            </a:extLst>
          </p:cNvPr>
          <p:cNvSpPr txBox="1"/>
          <p:nvPr/>
        </p:nvSpPr>
        <p:spPr>
          <a:xfrm>
            <a:off x="697210" y="2718645"/>
            <a:ext cx="4896544" cy="3657411"/>
          </a:xfrm>
          <a:prstGeom prst="rect">
            <a:avLst/>
          </a:prstGeom>
          <a:noFill/>
        </p:spPr>
        <p:txBody>
          <a:bodyPr wrap="square">
            <a:spAutoFit/>
          </a:bodyPr>
          <a:lstStyle/>
          <a:p>
            <a:pPr indent="0" defTabSz="1219170">
              <a:lnSpc>
                <a:spcPts val="2800"/>
              </a:lnSpc>
              <a:spcBef>
                <a:spcPts val="933"/>
              </a:spcBef>
              <a:buClr>
                <a:schemeClr val="accent2"/>
              </a:buClr>
              <a:buSzPct val="60000"/>
              <a:buNone/>
              <a:tabLst>
                <a:tab pos="358775" algn="l"/>
                <a:tab pos="625475"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一、核心業務及其重要性</a:t>
            </a:r>
          </a:p>
          <a:p>
            <a:pPr indent="0" defTabSz="1219170">
              <a:lnSpc>
                <a:spcPts val="2800"/>
              </a:lnSpc>
              <a:spcBef>
                <a:spcPts val="933"/>
              </a:spcBef>
              <a:buClr>
                <a:schemeClr val="accent2"/>
              </a:buClr>
              <a:buSzPct val="60000"/>
              <a:buNone/>
              <a:tabLst>
                <a:tab pos="358775" algn="l"/>
                <a:tab pos="625475"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二、資通安全政策及目標</a:t>
            </a:r>
          </a:p>
          <a:p>
            <a:pPr indent="0" defTabSz="1219170">
              <a:lnSpc>
                <a:spcPts val="2800"/>
              </a:lnSpc>
              <a:spcBef>
                <a:spcPts val="933"/>
              </a:spcBef>
              <a:buClr>
                <a:schemeClr val="accent2"/>
              </a:buClr>
              <a:buSzPct val="60000"/>
              <a:buNone/>
              <a:tabLst>
                <a:tab pos="358775" algn="l"/>
                <a:tab pos="625475"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三、資通安全推動組織</a:t>
            </a:r>
          </a:p>
          <a:p>
            <a:pPr indent="0" defTabSz="1219170">
              <a:lnSpc>
                <a:spcPts val="2800"/>
              </a:lnSpc>
              <a:spcBef>
                <a:spcPts val="933"/>
              </a:spcBef>
              <a:buClr>
                <a:schemeClr val="accent2"/>
              </a:buClr>
              <a:buSzPct val="60000"/>
              <a:buNone/>
              <a:tabLst>
                <a:tab pos="358775" algn="l"/>
                <a:tab pos="625475"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四、專責人力及經費之配置</a:t>
            </a:r>
          </a:p>
          <a:p>
            <a:pPr indent="0" defTabSz="1219170">
              <a:lnSpc>
                <a:spcPts val="2800"/>
              </a:lnSpc>
              <a:spcBef>
                <a:spcPts val="933"/>
              </a:spcBef>
              <a:buClr>
                <a:schemeClr val="accent2"/>
              </a:buClr>
              <a:buSzPct val="60000"/>
              <a:buNone/>
              <a:tabLst>
                <a:tab pos="358775" algn="l"/>
                <a:tab pos="625475"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五、公務機關資通安全長之配置</a:t>
            </a:r>
          </a:p>
          <a:p>
            <a:pPr marL="625475" indent="-625475" defTabSz="1219170">
              <a:lnSpc>
                <a:spcPts val="2800"/>
              </a:lnSpc>
              <a:spcBef>
                <a:spcPts val="933"/>
              </a:spcBef>
              <a:buClr>
                <a:schemeClr val="accent2"/>
              </a:buClr>
              <a:buSzPct val="60000"/>
              <a:buNone/>
              <a:tabLst>
                <a:tab pos="625475" algn="l"/>
                <a:tab pos="1255713"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六、資通系統及資訊之盤點，並</a:t>
            </a:r>
            <a:r>
              <a:rPr kumimoji="1"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kumimoji="1"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標示核心資通系統及相關資產</a:t>
            </a:r>
            <a:endParaRPr kumimoji="1"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indent="0" defTabSz="1219170">
              <a:lnSpc>
                <a:spcPts val="2800"/>
              </a:lnSpc>
              <a:spcBef>
                <a:spcPts val="933"/>
              </a:spcBef>
              <a:buClr>
                <a:schemeClr val="accent2"/>
              </a:buClr>
              <a:buSzPct val="60000"/>
              <a:buNone/>
              <a:tabLst>
                <a:tab pos="358775" algn="l"/>
                <a:tab pos="625475" algn="l"/>
              </a:tabLst>
              <a:defRPr/>
            </a:pPr>
            <a:r>
              <a:rPr kumimoji="1"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七、資通安全風險評估</a:t>
            </a:r>
          </a:p>
        </p:txBody>
      </p:sp>
      <p:sp>
        <p:nvSpPr>
          <p:cNvPr id="9" name="文字方塊 8">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775618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1139255032"/>
              </p:ext>
            </p:extLst>
          </p:nvPr>
        </p:nvGraphicFramePr>
        <p:xfrm>
          <a:off x="623392" y="2924944"/>
          <a:ext cx="11340000" cy="3359797"/>
        </p:xfrm>
        <a:graphic>
          <a:graphicData uri="http://schemas.openxmlformats.org/drawingml/2006/table">
            <a:tbl>
              <a:tblPr firstRow="1" bandRow="1">
                <a:tableStyleId>{69012ECD-51FC-41F1-AA8D-1B2483CD663E}</a:tableStyleId>
              </a:tblPr>
              <a:tblGrid>
                <a:gridCol w="2346207">
                  <a:extLst>
                    <a:ext uri="{9D8B030D-6E8A-4147-A177-3AD203B41FA5}">
                      <a16:colId xmlns:a16="http://schemas.microsoft.com/office/drawing/2014/main" xmlns="" val="2489228110"/>
                    </a:ext>
                  </a:extLst>
                </a:gridCol>
                <a:gridCol w="2835000">
                  <a:extLst>
                    <a:ext uri="{9D8B030D-6E8A-4147-A177-3AD203B41FA5}">
                      <a16:colId xmlns:a16="http://schemas.microsoft.com/office/drawing/2014/main" xmlns="" val="133694024"/>
                    </a:ext>
                  </a:extLst>
                </a:gridCol>
                <a:gridCol w="6158793">
                  <a:extLst>
                    <a:ext uri="{9D8B030D-6E8A-4147-A177-3AD203B41FA5}">
                      <a16:colId xmlns:a16="http://schemas.microsoft.com/office/drawing/2014/main" xmlns="" val="450071328"/>
                    </a:ext>
                  </a:extLst>
                </a:gridCol>
              </a:tblGrid>
              <a:tr h="504056">
                <a:tc>
                  <a:txBody>
                    <a:bodyPr/>
                    <a:lstStyle/>
                    <a:p>
                      <a:pPr algn="ctr"/>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高</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中</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普</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4078861"/>
                  </a:ext>
                </a:extLst>
              </a:tr>
              <a:tr h="2855741">
                <a:tc gridSpan="2">
                  <a:txBody>
                    <a:bodyPr/>
                    <a:lstStyle/>
                    <a:p>
                      <a:pPr marL="612000" indent="-612000" algn="just">
                        <a:lnSpc>
                          <a:spcPts val="3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一、應定期審查機關所保留資通系統產生之日誌。</a:t>
                      </a:r>
                    </a:p>
                    <a:p>
                      <a:pPr algn="just">
                        <a:lnSpc>
                          <a:spcPts val="3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二、等級「普」之所有控制措施。</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TW" altLang="en-US" dirty="0"/>
                    </a:p>
                  </a:txBody>
                  <a:tcPr/>
                </a:tc>
                <a:tc>
                  <a:txBody>
                    <a:bodyPr/>
                    <a:lstStyle/>
                    <a:p>
                      <a:pPr marL="612000" indent="-612000" algn="just" defTabSz="914400" rtl="0" eaLnBrk="1" latinLnBrk="0" hangingPunct="1">
                        <a:lnSpc>
                          <a:spcPts val="3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一、訂定日誌之記錄時間週期及留存政策，並保留日誌至少六個月。</a:t>
                      </a:r>
                    </a:p>
                    <a:p>
                      <a:pPr marL="612000" indent="-612000" algn="just" defTabSz="914400" rtl="0" eaLnBrk="1" latinLnBrk="0" hangingPunct="1">
                        <a:lnSpc>
                          <a:spcPts val="3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二、確保資通系統有記錄特定事件之功能，並決定應記錄之特定資通系統事件。</a:t>
                      </a:r>
                    </a:p>
                    <a:p>
                      <a:pPr marL="612000" indent="-612000" algn="just" defTabSz="914400" rtl="0" eaLnBrk="1" latinLnBrk="0" hangingPunct="1">
                        <a:lnSpc>
                          <a:spcPts val="3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三、應記錄資通系統管理者帳號所執行之</a:t>
                      </a:r>
                      <a:r>
                        <a:rPr lang="en-US" altLang="zh-TW"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r>
                      <a:br>
                        <a:rPr lang="en-US" altLang="zh-TW"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b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各項功能。</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2117845"/>
                  </a:ext>
                </a:extLst>
              </a:tr>
            </a:tbl>
          </a:graphicData>
        </a:graphic>
      </p:graphicFrame>
      <p:sp>
        <p:nvSpPr>
          <p:cNvPr id="2" name="標題 1">
            <a:extLst>
              <a:ext uri="{FF2B5EF4-FFF2-40B4-BE49-F238E27FC236}">
                <a16:creationId xmlns:a16="http://schemas.microsoft.com/office/drawing/2014/main" xmlns="" id="{538C0F46-8134-2F95-8D18-099D56C2D5F8}"/>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481384" y="1628800"/>
            <a:ext cx="10871200" cy="12961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ts val="36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資通系統防護基準：分成七大構面</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lvl="1" indent="0" algn="just" hangingPunct="0">
              <a:lnSpc>
                <a:spcPts val="3600"/>
              </a:lnSpc>
              <a:spcBef>
                <a:spcPts val="1000"/>
              </a:spcBef>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範例：事件日誌與可歸責性構面的記錄事件</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8969572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xmlns="" val="901412119"/>
              </p:ext>
            </p:extLst>
          </p:nvPr>
        </p:nvGraphicFramePr>
        <p:xfrm>
          <a:off x="623392" y="2924944"/>
          <a:ext cx="11340000" cy="3599688"/>
        </p:xfrm>
        <a:graphic>
          <a:graphicData uri="http://schemas.openxmlformats.org/drawingml/2006/table">
            <a:tbl>
              <a:tblPr firstRow="1" bandRow="1">
                <a:tableStyleId>{69012ECD-51FC-41F1-AA8D-1B2483CD663E}</a:tableStyleId>
              </a:tblPr>
              <a:tblGrid>
                <a:gridCol w="4248472">
                  <a:extLst>
                    <a:ext uri="{9D8B030D-6E8A-4147-A177-3AD203B41FA5}">
                      <a16:colId xmlns:a16="http://schemas.microsoft.com/office/drawing/2014/main" xmlns="" val="2489228110"/>
                    </a:ext>
                  </a:extLst>
                </a:gridCol>
                <a:gridCol w="4032448">
                  <a:extLst>
                    <a:ext uri="{9D8B030D-6E8A-4147-A177-3AD203B41FA5}">
                      <a16:colId xmlns:a16="http://schemas.microsoft.com/office/drawing/2014/main" xmlns="" val="133694024"/>
                    </a:ext>
                  </a:extLst>
                </a:gridCol>
                <a:gridCol w="3059080">
                  <a:extLst>
                    <a:ext uri="{9D8B030D-6E8A-4147-A177-3AD203B41FA5}">
                      <a16:colId xmlns:a16="http://schemas.microsoft.com/office/drawing/2014/main" xmlns="" val="450071328"/>
                    </a:ext>
                  </a:extLst>
                </a:gridCol>
              </a:tblGrid>
              <a:tr h="504056">
                <a:tc>
                  <a:txBody>
                    <a:bodyPr/>
                    <a:lstStyle/>
                    <a:p>
                      <a:pPr marL="0" algn="ctr" defTabSz="914400" rtl="0" eaLnBrk="1" latinLnBrk="0" hangingPunct="0"/>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高</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ctr" defTabSz="914400" rtl="0" eaLnBrk="1" latinLnBrk="0" hangingPunct="0"/>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中</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ctr" defTabSz="914400" rtl="0" eaLnBrk="1" latinLnBrk="0" hangingPunct="0"/>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普</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404078861"/>
                  </a:ext>
                </a:extLst>
              </a:tr>
              <a:tr h="3095632">
                <a:tc>
                  <a:txBody>
                    <a:bodyPr/>
                    <a:lstStyle/>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一、應將備份還原，作為營運持續計畫測試之一部分。</a:t>
                      </a:r>
                    </a:p>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二、應在與運作系統不同地點之獨立設施或防火櫃中，儲存重要資通系統軟體與其他安全相關資訊之</a:t>
                      </a:r>
                      <a:r>
                        <a:rPr lang="en-US" altLang="zh-TW"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r>
                      <a:br>
                        <a:rPr lang="en-US" altLang="zh-TW"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b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備份。</a:t>
                      </a:r>
                    </a:p>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三、等級「中」之所有控制</a:t>
                      </a:r>
                      <a:r>
                        <a:rPr lang="en-US" altLang="zh-TW"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r>
                      <a:br>
                        <a:rPr lang="en-US" altLang="zh-TW"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b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措施。</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一、應定期測試備份資訊，以驗證備份媒體之可靠性及資訊之完整性。</a:t>
                      </a:r>
                    </a:p>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二、等級「普」之所有控制措施。</a:t>
                      </a:r>
                    </a:p>
                    <a:p>
                      <a:pPr marL="612000" indent="-612000" algn="just" defTabSz="914400" rtl="0" eaLnBrk="1" latinLnBrk="0" hangingPunct="0">
                        <a:lnSpc>
                          <a:spcPts val="2600"/>
                        </a:lnSpc>
                      </a:pPr>
                      <a:endPar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一、訂定系統可容忍資料損失之時間要求。</a:t>
                      </a:r>
                    </a:p>
                    <a:p>
                      <a:pPr marL="612000" indent="-612000" algn="just" defTabSz="914400" rtl="0" eaLnBrk="1" latinLnBrk="0" hangingPunct="0">
                        <a:lnSpc>
                          <a:spcPts val="2600"/>
                        </a:lnSpc>
                      </a:pPr>
                      <a:r>
                        <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二、執行系統源碼與資料備份。</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242117845"/>
                  </a:ext>
                </a:extLst>
              </a:tr>
            </a:tbl>
          </a:graphicData>
        </a:graphic>
      </p:graphicFrame>
      <p:sp>
        <p:nvSpPr>
          <p:cNvPr id="4" name="標題 1">
            <a:extLst>
              <a:ext uri="{FF2B5EF4-FFF2-40B4-BE49-F238E27FC236}">
                <a16:creationId xmlns:a16="http://schemas.microsoft.com/office/drawing/2014/main" xmlns="" id="{FDA1B8BA-FE9B-57CE-C888-B0A07DF44CFE}"/>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5" name="內容版面配置區 2">
            <a:extLst>
              <a:ext uri="{FF2B5EF4-FFF2-40B4-BE49-F238E27FC236}">
                <a16:creationId xmlns:a16="http://schemas.microsoft.com/office/drawing/2014/main" xmlns="" id="{D039FBF1-6F55-DF3D-E151-4204565FC5B9}"/>
              </a:ext>
            </a:extLst>
          </p:cNvPr>
          <p:cNvSpPr txBox="1">
            <a:spLocks/>
          </p:cNvSpPr>
          <p:nvPr/>
        </p:nvSpPr>
        <p:spPr>
          <a:xfrm>
            <a:off x="481384" y="1628800"/>
            <a:ext cx="10871200" cy="11521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ts val="36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資通系統防護基準：分成七大構面</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lvl="1" indent="0" algn="just" hangingPunct="0">
              <a:lnSpc>
                <a:spcPts val="3600"/>
              </a:lnSpc>
              <a:spcBef>
                <a:spcPts val="1000"/>
              </a:spcBef>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範例：營運持續計畫構面的系統備份</a:t>
            </a: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00978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D6640E2D-11E0-A6DB-89E6-EAC58ADB93CD}"/>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5" name="內容版面配置區 2">
            <a:extLst>
              <a:ext uri="{FF2B5EF4-FFF2-40B4-BE49-F238E27FC236}">
                <a16:creationId xmlns:a16="http://schemas.microsoft.com/office/drawing/2014/main" xmlns="" id="{A0CDE638-2951-CF62-3379-99460EFF2A0C}"/>
              </a:ext>
            </a:extLst>
          </p:cNvPr>
          <p:cNvSpPr txBox="1">
            <a:spLocks/>
          </p:cNvSpPr>
          <p:nvPr/>
        </p:nvSpPr>
        <p:spPr>
          <a:xfrm>
            <a:off x="481384" y="1628800"/>
            <a:ext cx="10871200" cy="129614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ts val="36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資通系統防護基準：分成七大構面</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lvl="1" indent="0" algn="just" hangingPunct="0">
              <a:lnSpc>
                <a:spcPts val="3600"/>
              </a:lnSpc>
              <a:spcBef>
                <a:spcPts val="1000"/>
              </a:spcBef>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範例：營運持續計畫構面的系統備援</a:t>
            </a:r>
          </a:p>
          <a:p>
            <a:pPr marL="446088" lvl="1" indent="-446088" algn="just" hangingPunct="0">
              <a:lnSpc>
                <a:spcPts val="3600"/>
              </a:lnSpc>
              <a:spcBef>
                <a:spcPts val="1000"/>
              </a:spcBef>
              <a:buFont typeface="Wingdings" panose="05000000000000000000" pitchFamily="2" charset="2"/>
              <a:buChar char="l"/>
            </a:pP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graphicFrame>
        <p:nvGraphicFramePr>
          <p:cNvPr id="7" name="表格 6">
            <a:extLst>
              <a:ext uri="{FF2B5EF4-FFF2-40B4-BE49-F238E27FC236}">
                <a16:creationId xmlns:a16="http://schemas.microsoft.com/office/drawing/2014/main" xmlns="" id="{5790300D-DCD9-E055-8C05-9F02E00EF64F}"/>
              </a:ext>
            </a:extLst>
          </p:cNvPr>
          <p:cNvGraphicFramePr>
            <a:graphicFrameLocks noGrp="1"/>
          </p:cNvGraphicFramePr>
          <p:nvPr>
            <p:extLst>
              <p:ext uri="{D42A27DB-BD31-4B8C-83A1-F6EECF244321}">
                <p14:modId xmlns:p14="http://schemas.microsoft.com/office/powerpoint/2010/main" xmlns="" val="3547797538"/>
              </p:ext>
            </p:extLst>
          </p:nvPr>
        </p:nvGraphicFramePr>
        <p:xfrm>
          <a:off x="623392" y="2924944"/>
          <a:ext cx="11340000" cy="2671427"/>
        </p:xfrm>
        <a:graphic>
          <a:graphicData uri="http://schemas.openxmlformats.org/drawingml/2006/table">
            <a:tbl>
              <a:tblPr firstRow="1" bandRow="1">
                <a:tableStyleId>{69012ECD-51FC-41F1-AA8D-1B2483CD663E}</a:tableStyleId>
              </a:tblPr>
              <a:tblGrid>
                <a:gridCol w="4248472">
                  <a:extLst>
                    <a:ext uri="{9D8B030D-6E8A-4147-A177-3AD203B41FA5}">
                      <a16:colId xmlns:a16="http://schemas.microsoft.com/office/drawing/2014/main" xmlns="" val="2489228110"/>
                    </a:ext>
                  </a:extLst>
                </a:gridCol>
                <a:gridCol w="4608512">
                  <a:extLst>
                    <a:ext uri="{9D8B030D-6E8A-4147-A177-3AD203B41FA5}">
                      <a16:colId xmlns:a16="http://schemas.microsoft.com/office/drawing/2014/main" xmlns="" val="133694024"/>
                    </a:ext>
                  </a:extLst>
                </a:gridCol>
                <a:gridCol w="2483016">
                  <a:extLst>
                    <a:ext uri="{9D8B030D-6E8A-4147-A177-3AD203B41FA5}">
                      <a16:colId xmlns:a16="http://schemas.microsoft.com/office/drawing/2014/main" xmlns="" val="450071328"/>
                    </a:ext>
                  </a:extLst>
                </a:gridCol>
              </a:tblGrid>
              <a:tr h="504056">
                <a:tc>
                  <a:txBody>
                    <a:bodyPr/>
                    <a:lstStyle/>
                    <a:p>
                      <a:pPr marL="0" algn="ctr" defTabSz="914400" rtl="0" eaLnBrk="1" latinLnBrk="0" hangingPunct="0"/>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高</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ctr" defTabSz="914400" rtl="0" eaLnBrk="1" latinLnBrk="0" hangingPunct="0"/>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中</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algn="ctr" defTabSz="914400" rtl="0" eaLnBrk="1" latinLnBrk="0" hangingPunct="0"/>
                      <a:r>
                        <a:rPr lang="zh-TW" altLang="en-US" sz="2400" b="0" kern="1200" dirty="0">
                          <a:solidFill>
                            <a:schemeClr val="bg1"/>
                          </a:solidFill>
                          <a:latin typeface="獅尾圓體-Medium" panose="020B0500000000000000" pitchFamily="34" charset="-120"/>
                          <a:ea typeface="獅尾圓體-Medium" panose="020B0500000000000000" pitchFamily="34" charset="-120"/>
                          <a:cs typeface="+mn-cs"/>
                        </a:rPr>
                        <a:t>普</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xmlns="" val="404078861"/>
                  </a:ext>
                </a:extLst>
              </a:tr>
              <a:tr h="2167371">
                <a:tc gridSpan="2">
                  <a:txBody>
                    <a:bodyPr/>
                    <a:lstStyle/>
                    <a:p>
                      <a:pPr marL="625475" indent="-625475" algn="just">
                        <a:lnSpc>
                          <a:spcPct val="1500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一、訂定資通系統從中斷後至重新恢復服務之可容忍時間要求。</a:t>
                      </a:r>
                    </a:p>
                    <a:p>
                      <a:pPr marL="625475" indent="-625475" algn="just" defTabSz="914400" rtl="0" eaLnBrk="1" latinLnBrk="0" hangingPunct="1">
                        <a:lnSpc>
                          <a:spcPct val="150000"/>
                        </a:lnSpc>
                      </a:pPr>
                      <a:r>
                        <a:rPr lang="zh-TW" altLang="en-US" sz="24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二、原服務中斷時，於可容忍時間內，由備援設備或其他方式</a:t>
                      </a:r>
                      <a:r>
                        <a:rPr lang="en-US" altLang="zh-TW" sz="24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r>
                      <a:br>
                        <a:rPr lang="en-US" altLang="zh-TW" sz="24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br>
                      <a:r>
                        <a:rPr lang="zh-TW" altLang="en-US" sz="24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取代並提供服務。</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hMerge="1">
                  <a:txBody>
                    <a:bodyPr/>
                    <a:lstStyle/>
                    <a:p>
                      <a:pPr marL="612000" indent="-612000" algn="just" defTabSz="914400" rtl="0" eaLnBrk="1" latinLnBrk="0" hangingPunct="0">
                        <a:lnSpc>
                          <a:spcPts val="2600"/>
                        </a:lnSpc>
                      </a:pPr>
                      <a:endParaRPr lang="zh-TW" altLang="en-US" sz="24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algn="just">
                        <a:lnSpc>
                          <a:spcPct val="1500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無要求。</a:t>
                      </a:r>
                    </a:p>
                  </a:txBody>
                  <a:tcPr marL="121920" marR="121920" marT="60960" marB="60960">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242117845"/>
                  </a:ext>
                </a:extLst>
              </a:tr>
            </a:tbl>
          </a:graphicData>
        </a:graphic>
      </p:graphicFrame>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7965506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407368" y="1628800"/>
            <a:ext cx="11593288" cy="51125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a:t>
            </a:r>
            <a:endPar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Ø"/>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自行開發</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資通系統開發過程是否依安全系統發展生命週期（</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Secure Software Development Life Cycle, SSDLC</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）納入資安要求？</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Ø"/>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8.8.</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資通系統開發如</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委外辦理</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，是否將系統發展生命週期各階段依等級將安全需求（含機密性、可用性、完整性）納入委外契約？</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系統發展生命週期各階段資安要求：稽核項目</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8.3</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8.7</a:t>
            </a:r>
            <a:endPar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3610121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623392" y="1700808"/>
            <a:ext cx="11125236" cy="449188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資通系統開發：自行開發</a:t>
            </a: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稽核項目</a:t>
            </a: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a:t>
            </a: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8.8)</a:t>
            </a:r>
          </a:p>
          <a:p>
            <a:pPr marL="0" indent="0" algn="just" fontAlgn="t" hangingPunct="0">
              <a:lnSpc>
                <a:spcPts val="3600"/>
              </a:lnSpc>
              <a:buNone/>
            </a:pP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項：</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各機關自行或委外開發之資通系統，應依附表九所定資通系統防護需求分級原則，</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完成資通系統分級，並依附表十所定資通系統防護基準執行控制措施。</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特定非公務機關之中央目的事業主管機關就</a:t>
            </a:r>
            <a:r>
              <a:rPr lang="zh-TW" altLang="en-US" sz="24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特定類型資通系統</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之防護基準認有</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另為規定之必要者，得自行擬訂防護基準，報請主管機關核定後，依其規定辦理。</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7374884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623392" y="1700808"/>
            <a:ext cx="11125236" cy="1224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0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資通系統開發：自行開發（稽核項目</a:t>
            </a:r>
            <a:r>
              <a:rPr lang="en-US" altLang="zh-TW" sz="3000" b="1"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sz="3000" b="1"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a:t>
            </a:r>
            <a:r>
              <a:rPr lang="en-US" altLang="zh-TW" sz="30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8.8</a:t>
            </a:r>
            <a:r>
              <a:rPr lang="zh-TW" altLang="en-US" sz="30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a:t>
            </a:r>
            <a:endParaRPr lang="en-US" altLang="zh-TW" sz="3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資安稽核法源依據：附表十資通系統防護基準執行控制措施</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3" name="矩形 2"/>
          <p:cNvSpPr/>
          <p:nvPr/>
        </p:nvSpPr>
        <p:spPr>
          <a:xfrm>
            <a:off x="695400" y="3026371"/>
            <a:ext cx="10585176" cy="830997"/>
          </a:xfrm>
          <a:prstGeom prst="rect">
            <a:avLst/>
          </a:prstGeom>
          <a:ln>
            <a:noFill/>
          </a:ln>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需求階段</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普、中、高級：針對系統安全需求（含機密性、可用性、完整性）進行確認。</a:t>
            </a:r>
          </a:p>
        </p:txBody>
      </p:sp>
      <p:sp>
        <p:nvSpPr>
          <p:cNvPr id="7" name="矩形 6"/>
          <p:cNvSpPr/>
          <p:nvPr/>
        </p:nvSpPr>
        <p:spPr>
          <a:xfrm>
            <a:off x="695400" y="4221088"/>
            <a:ext cx="10729192" cy="1938992"/>
          </a:xfrm>
          <a:prstGeom prst="rect">
            <a:avLst/>
          </a:prstGeom>
          <a:ln>
            <a:noFill/>
          </a:ln>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設計階段</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普級：無要求。</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中、高級：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一、根據系統功能與要求，識別可能影響系統之威脅，進行風險分析及評估。</a:t>
            </a: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二、將風險評估結果回饋需求階段之檢核項目，並提出安全需求修正。</a:t>
            </a:r>
          </a:p>
        </p:txBody>
      </p:sp>
    </p:spTree>
    <p:extLst>
      <p:ext uri="{BB962C8B-B14F-4D97-AF65-F5344CB8AC3E}">
        <p14:creationId xmlns:p14="http://schemas.microsoft.com/office/powerpoint/2010/main" xmlns="" val="101600505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404664"/>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605390" y="1340768"/>
            <a:ext cx="11125236" cy="1224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資通系統開發：自行開發（稽核項目</a:t>
            </a: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a:t>
            </a:r>
            <a:r>
              <a:rPr lang="en-US" altLang="zh-TW"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8.8</a:t>
            </a:r>
            <a:r>
              <a:rPr lang="zh-TW" altLang="en-US"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a:t>
            </a:r>
            <a:endParaRPr lang="en-US" altLang="zh-TW" sz="3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資安稽核法源依據：附表十資通系統防護基準執行控制措施</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7" name="矩形 6"/>
          <p:cNvSpPr/>
          <p:nvPr/>
        </p:nvSpPr>
        <p:spPr>
          <a:xfrm>
            <a:off x="605390" y="2643014"/>
            <a:ext cx="10675186" cy="3785652"/>
          </a:xfrm>
          <a:prstGeom prst="rect">
            <a:avLst/>
          </a:prstGeom>
          <a:ln>
            <a:noFill/>
          </a:ln>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開發階段</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普、中級：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一、應針對安全需求實作必要控制措施。</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二、應注意避免軟體常見漏洞及實作必要控制措施。</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三、發生錯誤時，使用者頁面僅顯示簡短錯誤訊息及代碼，不包含詳細之</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53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錯誤訊息。</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一、執行「源碼掃描」安全檢測。</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二、系統應具備發生嚴重錯誤時之通知機制。</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三、等級「中」及「普」之所有控制措施。</a:t>
            </a:r>
          </a:p>
        </p:txBody>
      </p:sp>
    </p:spTree>
    <p:extLst>
      <p:ext uri="{BB962C8B-B14F-4D97-AF65-F5344CB8AC3E}">
        <p14:creationId xmlns:p14="http://schemas.microsoft.com/office/powerpoint/2010/main" xmlns="" val="28546885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404664"/>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605390" y="1340768"/>
            <a:ext cx="11125236" cy="1224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資通系統開發：自行開發（稽核項目</a:t>
            </a: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a:t>
            </a:r>
            <a:r>
              <a:rPr lang="en-US" altLang="zh-TW"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8.8</a:t>
            </a:r>
            <a:r>
              <a:rPr lang="zh-TW" altLang="en-US"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a:t>
            </a:r>
            <a:endParaRPr lang="en-US" altLang="zh-TW" sz="3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資安稽核法源依據：附表十資通系統防護基準執行控制措施</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7" name="矩形 6"/>
          <p:cNvSpPr/>
          <p:nvPr/>
        </p:nvSpPr>
        <p:spPr>
          <a:xfrm>
            <a:off x="605390" y="2643014"/>
            <a:ext cx="11305256" cy="2308324"/>
          </a:xfrm>
          <a:prstGeom prst="rect">
            <a:avLst/>
          </a:prstGeom>
          <a:ln>
            <a:noFill/>
          </a:ln>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測試階段</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普、中級：執行「弱點掃描」安全檢測。</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61950"/>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一、執行「滲透測試」安全檢測。</a:t>
            </a:r>
          </a:p>
          <a:p>
            <a:pPr marL="3619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二、等級「中」及「普」之所有控制措施。</a:t>
            </a:r>
          </a:p>
        </p:txBody>
      </p:sp>
    </p:spTree>
    <p:extLst>
      <p:ext uri="{BB962C8B-B14F-4D97-AF65-F5344CB8AC3E}">
        <p14:creationId xmlns:p14="http://schemas.microsoft.com/office/powerpoint/2010/main" xmlns="" val="9310665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404664"/>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605390" y="1340768"/>
            <a:ext cx="11125236" cy="1224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資通系統開發：自行開發（稽核項目</a:t>
            </a: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a:t>
            </a:r>
            <a:r>
              <a:rPr lang="en-US" altLang="zh-TW"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8.8</a:t>
            </a:r>
            <a:r>
              <a:rPr lang="zh-TW" altLang="en-US"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a:t>
            </a:r>
            <a:endParaRPr lang="en-US" altLang="zh-TW" sz="3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資安稽核法源依據：附表十資通系統防護基準執行控制措施</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7" name="矩形 6"/>
          <p:cNvSpPr/>
          <p:nvPr/>
        </p:nvSpPr>
        <p:spPr>
          <a:xfrm>
            <a:off x="605390" y="2643014"/>
            <a:ext cx="11305256" cy="3416320"/>
          </a:xfrm>
          <a:prstGeom prst="rect">
            <a:avLst/>
          </a:prstGeom>
          <a:ln>
            <a:noFill/>
          </a:ln>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部署與維運階段</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5350" indent="-6286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一、於部署環境中應針對相關資通安全威脅，進行更新與修補，並關閉不必要</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服務及埠口。</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二、資通系統不使用預設密碼。</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中、高級：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一、於系統發展生命週期之維運階段，應執行版本控制與變更管理。</a:t>
            </a:r>
          </a:p>
          <a:p>
            <a:pPr marL="26670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二、等級「普」之所有控制措施。</a:t>
            </a:r>
          </a:p>
        </p:txBody>
      </p:sp>
    </p:spTree>
    <p:extLst>
      <p:ext uri="{BB962C8B-B14F-4D97-AF65-F5344CB8AC3E}">
        <p14:creationId xmlns:p14="http://schemas.microsoft.com/office/powerpoint/2010/main" xmlns="" val="14985834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404664"/>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677398" y="1484784"/>
            <a:ext cx="11125236" cy="12241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2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資通系統開發：委外開發（</a:t>
            </a:r>
            <a:r>
              <a:rPr lang="en-US" altLang="zh-TW"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8.8</a:t>
            </a:r>
            <a:r>
              <a:rPr lang="zh-TW" altLang="en-US" sz="3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a:t>
            </a:r>
            <a:endParaRPr lang="en-US" altLang="zh-TW" sz="3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資安稽核法源依據：附表十資通系統防護基準執行控制措施</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109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2" name="矩形 1"/>
          <p:cNvSpPr/>
          <p:nvPr/>
        </p:nvSpPr>
        <p:spPr>
          <a:xfrm>
            <a:off x="677398" y="3095816"/>
            <a:ext cx="10801200" cy="954107"/>
          </a:xfrm>
          <a:prstGeom prst="rect">
            <a:avLst/>
          </a:prstGeom>
        </p:spPr>
        <p:txBody>
          <a:bodyPr wrap="square">
            <a:spAutoFit/>
          </a:bodyPr>
          <a:lstStyle/>
          <a:p>
            <a:r>
              <a:rPr lang="zh-TW" altLang="en-US" sz="280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資通系統開發如委外辦理，應將系統發展生命週期各階段依等級</a:t>
            </a:r>
            <a:r>
              <a:rPr lang="en-US" altLang="zh-TW" sz="28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8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800" dirty="0">
                <a:solidFill>
                  <a:schemeClr val="tx1">
                    <a:lumMod val="65000"/>
                    <a:lumOff val="35000"/>
                  </a:schemeClr>
                </a:solidFill>
                <a:latin typeface="獅尾圓體-Medium" panose="020B0500000000000000" pitchFamily="34" charset="-120"/>
                <a:ea typeface="獅尾圓體-Medium" panose="020B0500000000000000" pitchFamily="34" charset="-120"/>
              </a:rPr>
              <a:t>將安全需求（含機密性、可用性、完整性）納入委外契約。</a:t>
            </a:r>
          </a:p>
        </p:txBody>
      </p:sp>
    </p:spTree>
    <p:extLst>
      <p:ext uri="{BB962C8B-B14F-4D97-AF65-F5344CB8AC3E}">
        <p14:creationId xmlns:p14="http://schemas.microsoft.com/office/powerpoint/2010/main" xmlns="" val="98168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551384" y="1628800"/>
            <a:ext cx="11305256" cy="1049338"/>
          </a:xfrm>
          <a:prstGeom prst="rect">
            <a:avLst/>
          </a:prstGeom>
        </p:spPr>
        <p:txBody>
          <a:bodyPr>
            <a:normAutofit/>
          </a:bodyPr>
          <a:lstStyle/>
          <a:p>
            <a:pPr marL="0" indent="0" algn="just">
              <a:lnSpc>
                <a:spcPct val="100000"/>
              </a:lnSpc>
              <a:buNone/>
              <a:tabLst>
                <a:tab pos="984250" algn="l"/>
              </a:tabLst>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資通安全維護計畫書與資通安全實地稽核項目檢核表（簡稱檢核表）對應（以策略面實地稽核項目為例）。</a:t>
            </a:r>
          </a:p>
        </p:txBody>
      </p:sp>
      <p:graphicFrame>
        <p:nvGraphicFramePr>
          <p:cNvPr id="7" name="表格 6"/>
          <p:cNvGraphicFramePr>
            <a:graphicFrameLocks noGrp="1"/>
          </p:cNvGraphicFramePr>
          <p:nvPr>
            <p:extLst>
              <p:ext uri="{D42A27DB-BD31-4B8C-83A1-F6EECF244321}">
                <p14:modId xmlns:p14="http://schemas.microsoft.com/office/powerpoint/2010/main" xmlns="" val="574343696"/>
              </p:ext>
            </p:extLst>
          </p:nvPr>
        </p:nvGraphicFramePr>
        <p:xfrm>
          <a:off x="1055441" y="2492896"/>
          <a:ext cx="10657183" cy="3611226"/>
        </p:xfrm>
        <a:graphic>
          <a:graphicData uri="http://schemas.openxmlformats.org/drawingml/2006/table">
            <a:tbl>
              <a:tblPr firstRow="1" bandRow="1">
                <a:tableStyleId>{69012ECD-51FC-41F1-AA8D-1B2483CD663E}</a:tableStyleId>
              </a:tblPr>
              <a:tblGrid>
                <a:gridCol w="5400600">
                  <a:extLst>
                    <a:ext uri="{9D8B030D-6E8A-4147-A177-3AD203B41FA5}">
                      <a16:colId xmlns:a16="http://schemas.microsoft.com/office/drawing/2014/main" xmlns="" val="875329487"/>
                    </a:ext>
                  </a:extLst>
                </a:gridCol>
                <a:gridCol w="5256583">
                  <a:extLst>
                    <a:ext uri="{9D8B030D-6E8A-4147-A177-3AD203B41FA5}">
                      <a16:colId xmlns:a16="http://schemas.microsoft.com/office/drawing/2014/main" xmlns="" val="3625727268"/>
                    </a:ext>
                  </a:extLst>
                </a:gridCol>
              </a:tblGrid>
              <a:tr h="469791">
                <a:tc>
                  <a:txBody>
                    <a:bodyPr/>
                    <a:lstStyle/>
                    <a:p>
                      <a:pPr algn="ctr"/>
                      <a:r>
                        <a:rPr lang="zh-TW" altLang="en-US" sz="2200" b="0" kern="1200" dirty="0">
                          <a:solidFill>
                            <a:schemeClr val="bg1"/>
                          </a:solidFill>
                          <a:latin typeface="獅尾圓體-Medium" panose="020B0500000000000000" pitchFamily="34" charset="-120"/>
                          <a:ea typeface="獅尾圓體-Medium" panose="020B0500000000000000" pitchFamily="34" charset="-120"/>
                          <a:cs typeface="+mn-cs"/>
                        </a:rPr>
                        <a:t>資通安全維護計畫</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200" b="0" kern="1200" dirty="0">
                          <a:solidFill>
                            <a:schemeClr val="bg1"/>
                          </a:solidFill>
                          <a:latin typeface="獅尾圓體-Medium" panose="020B0500000000000000" pitchFamily="34" charset="-120"/>
                          <a:ea typeface="獅尾圓體-Medium" panose="020B0500000000000000" pitchFamily="34" charset="-120"/>
                          <a:cs typeface="+mn-cs"/>
                        </a:rPr>
                        <a:t>檢核表</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127843848"/>
                  </a:ext>
                </a:extLst>
              </a:tr>
              <a:tr h="469791">
                <a:tc>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一、核心業務及重要性</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pPr marL="0" indent="0"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（一）核心業務及其重要性</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4229471897"/>
                  </a:ext>
                </a:extLst>
              </a:tr>
              <a:tr h="469791">
                <a:tc>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二、資通安全政策及目標</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3">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（二）資通安全政策及推動組織</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2663155992"/>
                  </a:ext>
                </a:extLst>
              </a:tr>
              <a:tr h="469791">
                <a:tc>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三、資通安全推動組織</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zh-TW" altLang="en-US" dirty="0"/>
                    </a:p>
                  </a:txBody>
                  <a:tcPr/>
                </a:tc>
                <a:extLst>
                  <a:ext uri="{0D108BD9-81ED-4DB2-BD59-A6C34878D82A}">
                    <a16:rowId xmlns:a16="http://schemas.microsoft.com/office/drawing/2014/main" xmlns="" val="2416556867"/>
                  </a:ext>
                </a:extLst>
              </a:tr>
              <a:tr h="772160">
                <a:tc>
                  <a:txBody>
                    <a:bodyPr/>
                    <a:lstStyle/>
                    <a:p>
                      <a:pPr marL="864000" indent="-864000"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十二、公務機關所屬人員辦理業務涉及</a:t>
                      </a:r>
                      <a:r>
                        <a:rPr lang="en-US" altLang="zh-TW"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r>
                      <a:br>
                        <a:rPr lang="en-US" altLang="zh-TW"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br>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資通安全事項之考核機制</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zh-TW" altLang="en-US" dirty="0"/>
                    </a:p>
                  </a:txBody>
                  <a:tcPr/>
                </a:tc>
                <a:extLst>
                  <a:ext uri="{0D108BD9-81ED-4DB2-BD59-A6C34878D82A}">
                    <a16:rowId xmlns:a16="http://schemas.microsoft.com/office/drawing/2014/main" xmlns="" val="2537219042"/>
                  </a:ext>
                </a:extLst>
              </a:tr>
              <a:tr h="469791">
                <a:tc>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四、專職（責）人力及經費配置</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（三）專責人力及經費配置</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1992244043"/>
                  </a:ext>
                </a:extLst>
              </a:tr>
              <a:tr h="469791">
                <a:tc>
                  <a:txBody>
                    <a:bodyPr/>
                    <a:lstStyle/>
                    <a:p>
                      <a:pPr algn="just"/>
                      <a:r>
                        <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十一、資通安全教育訓練</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zh-TW" altLang="en-US" dirty="0"/>
                    </a:p>
                  </a:txBody>
                  <a:tcPr/>
                </a:tc>
                <a:extLst>
                  <a:ext uri="{0D108BD9-81ED-4DB2-BD59-A6C34878D82A}">
                    <a16:rowId xmlns:a16="http://schemas.microsoft.com/office/drawing/2014/main" xmlns="" val="1786198791"/>
                  </a:ext>
                </a:extLst>
              </a:tr>
            </a:tbl>
          </a:graphicData>
        </a:graphic>
      </p:graphicFrame>
      <p:sp>
        <p:nvSpPr>
          <p:cNvPr id="8" name="矩形 7"/>
          <p:cNvSpPr/>
          <p:nvPr/>
        </p:nvSpPr>
        <p:spPr>
          <a:xfrm>
            <a:off x="983432" y="6165304"/>
            <a:ext cx="4108817" cy="369332"/>
          </a:xfrm>
          <a:prstGeom prst="rect">
            <a:avLst/>
          </a:prstGeom>
        </p:spPr>
        <p:txBody>
          <a:bodyPr wrap="none">
            <a:spAutoFit/>
          </a:bodyPr>
          <a:lstStyle/>
          <a:p>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檢核表之檢核項目請參看後續章節說明</a:t>
            </a:r>
          </a:p>
        </p:txBody>
      </p:sp>
      <p:sp>
        <p:nvSpPr>
          <p:cNvPr id="6" name="標題 1">
            <a:extLst>
              <a:ext uri="{FF2B5EF4-FFF2-40B4-BE49-F238E27FC236}">
                <a16:creationId xmlns:a16="http://schemas.microsoft.com/office/drawing/2014/main" xmlns="" id="{B0378A91-5ACC-4FFA-7B7B-455A13459823}"/>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9" name="文字方塊 8">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0322415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FB1614C-70F1-D37C-D821-985268D3C5ED}"/>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8" name="內容版面配置區 2"/>
          <p:cNvSpPr txBox="1">
            <a:spLocks/>
          </p:cNvSpPr>
          <p:nvPr/>
        </p:nvSpPr>
        <p:spPr>
          <a:xfrm>
            <a:off x="479376" y="1844824"/>
            <a:ext cx="11449271" cy="35485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hangingPunct="0">
              <a:lnSpc>
                <a:spcPct val="100000"/>
              </a:lnSpc>
              <a:buSzPct val="100000"/>
              <a:buFont typeface="Wingdings" panose="05000000000000000000" pitchFamily="2" charset="2"/>
              <a:buChar char="l"/>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稽核檢視佐證文件：</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自行開發（稽核項目</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8.2</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 ）</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262063" lvl="2" indent="-358775" algn="just" hangingPunct="0">
              <a:lnSpc>
                <a:spcPct val="100000"/>
              </a:lnSpc>
              <a:buSzPct val="100000"/>
              <a:buFont typeface="Wingdings" panose="05000000000000000000" pitchFamily="2" charset="2"/>
              <a:buChar char="Ø"/>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系統開發文件</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含各階段之文件）等佐證資料</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委外開發（稽核項目</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8.8</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 ）</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262063" lvl="2" indent="-358775" algn="just" hangingPunct="0">
              <a:lnSpc>
                <a:spcPct val="100000"/>
              </a:lnSpc>
              <a:buSzPct val="100000"/>
              <a:buFont typeface="Wingdings" panose="05000000000000000000" pitchFamily="2" charset="2"/>
              <a:buChar char="Ø"/>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採購合約、共同供應契約、個資委外協議書等佐證資料。</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262063" lvl="2" indent="-358775" algn="just" hangingPunct="0">
              <a:lnSpc>
                <a:spcPct val="100000"/>
              </a:lnSpc>
              <a:buSzPct val="100000"/>
              <a:buFont typeface="Wingdings" panose="05000000000000000000" pitchFamily="2" charset="2"/>
              <a:buChar char="Ø"/>
            </a:pP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稽核參考：是否於相關佐證資料中訂定相關規範？</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487298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6CE80BCA-743A-B6DE-7C19-EE9E5C2D4775}"/>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4-3</a:t>
            </a:r>
            <a:r>
              <a:rPr lang="zh-TW" altLang="en-US" sz="4800" dirty="0">
                <a:solidFill>
                  <a:schemeClr val="tx2"/>
                </a:solidFill>
                <a:latin typeface="獅尾圓體-Black" panose="020B0500000000000000" pitchFamily="34" charset="-120"/>
                <a:ea typeface="獅尾圓體-Black" panose="020B0500000000000000" pitchFamily="34" charset="-120"/>
              </a:rPr>
              <a:t>、</a:t>
            </a:r>
            <a:r>
              <a:rPr lang="zh-TW" altLang="zh-TW" sz="4800" dirty="0">
                <a:solidFill>
                  <a:schemeClr val="tx2"/>
                </a:solidFill>
                <a:latin typeface="獅尾圓體-Black" panose="020B0500000000000000" pitchFamily="34" charset="-120"/>
                <a:ea typeface="獅尾圓體-Black" panose="020B0500000000000000" pitchFamily="34" charset="-120"/>
              </a:rPr>
              <a:t>技術面</a:t>
            </a:r>
            <a:r>
              <a:rPr lang="zh-TW" altLang="en-US" sz="4800" dirty="0">
                <a:solidFill>
                  <a:schemeClr val="tx2"/>
                </a:solidFill>
                <a:latin typeface="獅尾圓體-Black" panose="020B0500000000000000" pitchFamily="34" charset="-120"/>
                <a:ea typeface="獅尾圓體-Black" panose="020B0500000000000000" pitchFamily="34" charset="-120"/>
              </a:rPr>
              <a:t>稽核要點九</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9F89DC77-4774-1C1D-B012-A3FFFA5D0401}"/>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a:extLst>
              <a:ext uri="{FF2B5EF4-FFF2-40B4-BE49-F238E27FC236}">
                <a16:creationId xmlns:a16="http://schemas.microsoft.com/office/drawing/2014/main" xmlns="" id="{55424859-7005-8FA9-BF7D-36294A6B78AB}"/>
              </a:ext>
            </a:extLst>
          </p:cNvPr>
          <p:cNvSpPr txBox="1">
            <a:spLocks/>
          </p:cNvSpPr>
          <p:nvPr/>
        </p:nvSpPr>
        <p:spPr>
          <a:xfrm>
            <a:off x="697408" y="1652488"/>
            <a:ext cx="11231240" cy="47288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indent="-446088" algn="just" hangingPunct="0">
              <a:lnSpc>
                <a:spcPct val="15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17</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項        特定非公務機關：共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15</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項</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hangingPunct="0">
              <a:lnSpc>
                <a:spcPct val="15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底下以公務機關的實地稽核項目檢核表介紹</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hangingPunct="0">
              <a:lnSpc>
                <a:spcPct val="15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資通安全事件通報應變：</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9.7</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9.15</a:t>
            </a:r>
          </a:p>
          <a:p>
            <a:pPr marL="446088" indent="-446088" algn="just" hangingPunct="0">
              <a:lnSpc>
                <a:spcPct val="150000"/>
              </a:lnSpc>
              <a:buFont typeface="Wingdings" panose="05000000000000000000" pitchFamily="2" charset="2"/>
              <a:buChar char="l"/>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監控機制（</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級機關適用）：</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9.8</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9.9</a:t>
            </a:r>
          </a:p>
          <a:p>
            <a:pPr marL="446088" indent="-446088" algn="just" hangingPunct="0">
              <a:lnSpc>
                <a:spcPct val="15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日誌管理：</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9.10</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9.12</a:t>
            </a:r>
          </a:p>
          <a:p>
            <a:pPr marL="446088" indent="-446088" algn="just" hangingPunct="0">
              <a:lnSpc>
                <a:spcPct val="15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情資評估：</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9.17</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4178540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內容版面配置區 5"/>
          <p:cNvGraphicFramePr>
            <a:graphicFrameLocks noGrp="1"/>
          </p:cNvGraphicFramePr>
          <p:nvPr>
            <p:ph sz="quarter" idx="4294967295"/>
            <p:extLst>
              <p:ext uri="{D42A27DB-BD31-4B8C-83A1-F6EECF244321}">
                <p14:modId xmlns:p14="http://schemas.microsoft.com/office/powerpoint/2010/main" xmlns="" val="2324947466"/>
              </p:ext>
            </p:extLst>
          </p:nvPr>
        </p:nvGraphicFramePr>
        <p:xfrm>
          <a:off x="335360" y="2276872"/>
          <a:ext cx="11520000" cy="3960440"/>
        </p:xfrm>
        <a:graphic>
          <a:graphicData uri="http://schemas.openxmlformats.org/drawingml/2006/table">
            <a:tbl>
              <a:tblPr firstRow="1" bandRow="1">
                <a:tableStyleId>{5C22544A-7EE6-4342-B048-85BDC9FD1C3A}</a:tableStyleId>
              </a:tblPr>
              <a:tblGrid>
                <a:gridCol w="918435">
                  <a:extLst>
                    <a:ext uri="{9D8B030D-6E8A-4147-A177-3AD203B41FA5}">
                      <a16:colId xmlns:a16="http://schemas.microsoft.com/office/drawing/2014/main" xmlns="" val="1938070428"/>
                    </a:ext>
                  </a:extLst>
                </a:gridCol>
                <a:gridCol w="10601565">
                  <a:extLst>
                    <a:ext uri="{9D8B030D-6E8A-4147-A177-3AD203B41FA5}">
                      <a16:colId xmlns:a16="http://schemas.microsoft.com/office/drawing/2014/main" xmlns="" val="4208936215"/>
                    </a:ext>
                  </a:extLst>
                </a:gridCol>
              </a:tblGrid>
              <a:tr h="144016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9.1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是否訂定資安事件通報作業規範，包含判定事件等級之流程及權責、事件影響及損害評估、內部通報流程、通知其他受影響機關之方式、通報窗口及聯繫方式等，並規範於知悉資通安全事件後 </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 </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小時內進行通報，若事件等級變更時應續行通報？相關人員是否熟悉相關程序，且落實執行？</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191639631"/>
                  </a:ext>
                </a:extLst>
              </a:tr>
              <a:tr h="6972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9.2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是否訂定資安事件應變作業規範，包含應變小組組織、事前之演練作業、事中之損害控制機制、事後之復原、鑑識、調查及改善機制、相關紀錄保全等，且落實執行？</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923379585"/>
                  </a:ext>
                </a:extLst>
              </a:tr>
              <a:tr h="648072">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9.3 </a:t>
                      </a:r>
                    </a:p>
                    <a:p>
                      <a:pPr algn="ct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參與行政院資通安全會報資通系統實兵演練機關適用</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p>
                      <a:pPr marL="0" marR="0" indent="0" algn="just" defTabSz="914400" rtl="0" eaLnBrk="1" fontAlgn="auto" latinLnBrk="0" hangingPunct="1">
                        <a:lnSpc>
                          <a:spcPct val="100000"/>
                        </a:lnSpc>
                        <a:spcBef>
                          <a:spcPts val="0"/>
                        </a:spcBef>
                        <a:spcAft>
                          <a:spcPts val="0"/>
                        </a:spcAft>
                        <a:buClrTx/>
                        <a:buSzTx/>
                        <a:buFontTx/>
                        <a:buNone/>
                        <a:tabLst/>
                        <a:defRPr/>
                      </a:pP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機關參與行政院資安會報對外資通系統實兵演練，是否就相關系統弱點訂定資安防護改善計畫，並落實執行？</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915533709"/>
                  </a:ext>
                </a:extLst>
              </a:tr>
              <a:tr h="577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9.4</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是否建立資安事件相關證據資料保護措施，以作為問題分析及法律必要依據？</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785391860"/>
                  </a:ext>
                </a:extLst>
              </a:tr>
            </a:tbl>
          </a:graphicData>
        </a:graphic>
      </p:graphicFrame>
      <p:sp>
        <p:nvSpPr>
          <p:cNvPr id="7" name="矩形 6"/>
          <p:cNvSpPr/>
          <p:nvPr/>
        </p:nvSpPr>
        <p:spPr>
          <a:xfrm>
            <a:off x="695400" y="1484784"/>
            <a:ext cx="7560840" cy="707886"/>
          </a:xfrm>
          <a:prstGeom prst="rect">
            <a:avLst/>
          </a:prstGeom>
        </p:spPr>
        <p:txBody>
          <a:bodyPr wrap="square">
            <a:spAutoFit/>
          </a:bodyPr>
          <a:lstStyle/>
          <a:p>
            <a:pPr>
              <a:defRP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底下項目以公務機關實地稽核項目檢核表加以介紹</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defRP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其中（</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）不適用於特定非公務機關</a:t>
            </a:r>
          </a:p>
        </p:txBody>
      </p:sp>
      <p:sp>
        <p:nvSpPr>
          <p:cNvPr id="2" name="標題 1">
            <a:extLst>
              <a:ext uri="{FF2B5EF4-FFF2-40B4-BE49-F238E27FC236}">
                <a16:creationId xmlns:a16="http://schemas.microsoft.com/office/drawing/2014/main" xmlns="" id="{E0710831-B0E9-4E50-F167-D377D7E8D315}"/>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3046248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F1540CF-482B-76CD-3E01-A23B4F81A79C}"/>
              </a:ext>
            </a:extLst>
          </p:cNvPr>
          <p:cNvSpPr txBox="1">
            <a:spLocks/>
          </p:cNvSpPr>
          <p:nvPr/>
        </p:nvSpPr>
        <p:spPr>
          <a:xfrm>
            <a:off x="407368" y="404664"/>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graphicFrame>
        <p:nvGraphicFramePr>
          <p:cNvPr id="3" name="內容版面配置區 5">
            <a:extLst>
              <a:ext uri="{FF2B5EF4-FFF2-40B4-BE49-F238E27FC236}">
                <a16:creationId xmlns:a16="http://schemas.microsoft.com/office/drawing/2014/main" xmlns="" id="{476F312F-3512-0C76-059E-D371A9B28101}"/>
              </a:ext>
            </a:extLst>
          </p:cNvPr>
          <p:cNvGraphicFramePr>
            <a:graphicFrameLocks/>
          </p:cNvGraphicFramePr>
          <p:nvPr>
            <p:extLst>
              <p:ext uri="{D42A27DB-BD31-4B8C-83A1-F6EECF244321}">
                <p14:modId xmlns:p14="http://schemas.microsoft.com/office/powerpoint/2010/main" xmlns="" val="3494951524"/>
              </p:ext>
            </p:extLst>
          </p:nvPr>
        </p:nvGraphicFramePr>
        <p:xfrm>
          <a:off x="119336" y="1628801"/>
          <a:ext cx="11715547" cy="5131088"/>
        </p:xfrm>
        <a:graphic>
          <a:graphicData uri="http://schemas.openxmlformats.org/drawingml/2006/table">
            <a:tbl>
              <a:tblPr firstRow="1" bandRow="1">
                <a:tableStyleId>{5C22544A-7EE6-4342-B048-85BDC9FD1C3A}</a:tableStyleId>
              </a:tblPr>
              <a:tblGrid>
                <a:gridCol w="1025224">
                  <a:extLst>
                    <a:ext uri="{9D8B030D-6E8A-4147-A177-3AD203B41FA5}">
                      <a16:colId xmlns:a16="http://schemas.microsoft.com/office/drawing/2014/main" xmlns="" val="1938070428"/>
                    </a:ext>
                  </a:extLst>
                </a:gridCol>
                <a:gridCol w="10690323">
                  <a:extLst>
                    <a:ext uri="{9D8B030D-6E8A-4147-A177-3AD203B41FA5}">
                      <a16:colId xmlns:a16="http://schemas.microsoft.com/office/drawing/2014/main" xmlns="" val="4208936215"/>
                    </a:ext>
                  </a:extLst>
                </a:gridCol>
              </a:tblGrid>
              <a:tr h="836857">
                <a:tc>
                  <a:txBody>
                    <a:bodyPr/>
                    <a:lstStyle/>
                    <a:p>
                      <a:pPr algn="ctr" hangingPunct="0"/>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9.5</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近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1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年所有資安事件及近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3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年重大資安事件之通報時間、過程、因應處理及改善措施，是否依程序落實執行？</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191639631"/>
                  </a:ext>
                </a:extLst>
              </a:tr>
              <a:tr h="531294">
                <a:tc>
                  <a:txBody>
                    <a:bodyPr/>
                    <a:lstStyle/>
                    <a:p>
                      <a:pPr algn="ctr" hangingPunct="0"/>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9.6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是否訂定資安事件處理過程之內部及外部溝通程序？</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923379585"/>
                  </a:ext>
                </a:extLst>
              </a:tr>
              <a:tr h="1082613">
                <a:tc>
                  <a:txBody>
                    <a:bodyPr/>
                    <a:lstStyle/>
                    <a:p>
                      <a:pPr algn="ctr" hangingPunct="0"/>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9.7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針對所有資安事件，是否保留完整紀錄，並與其他相關管理流程連結，應依自身機關資通安全責任等級保存日誌，詳各機關資通安全事件通報及應變處理作業程序表二，且落實執行後續檢討及改善？</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915533709"/>
                  </a:ext>
                </a:extLst>
              </a:tr>
              <a:tr h="1726329">
                <a:tc>
                  <a:txBody>
                    <a:bodyPr/>
                    <a:lstStyle/>
                    <a:p>
                      <a:pPr algn="ctr" hangingPunct="0"/>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9.8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20000"/>
                        <a:lumOff val="80000"/>
                      </a:schemeClr>
                    </a:solidFill>
                  </a:tcPr>
                </a:tc>
                <a:tc>
                  <a:txBody>
                    <a:bodyPr/>
                    <a:lstStyle/>
                    <a:p>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B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級機關適用</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p>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是否建置資通安全威脅偵測管理（</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SOC</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）機制？監控範圍是否包括「端點偵測及應變機制」與「資通安全防護」之辦理內容、目錄服務系統與機關核心資通系統之資通設備紀錄及資訊服務或應用程式紀錄？</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SOC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是否有委外供應商？</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SOC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供應商是否依契約規範（包含</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SLA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水準）確實履約？</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846695858"/>
                  </a:ext>
                </a:extLst>
              </a:tr>
              <a:tr h="836857">
                <a:tc>
                  <a:txBody>
                    <a:bodyPr/>
                    <a:lstStyle/>
                    <a:p>
                      <a:pPr algn="ctr" hangingPunct="0"/>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9.9</a:t>
                      </a:r>
                    </a:p>
                    <a:p>
                      <a:pPr algn="ctr" hangingPunct="0"/>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20000"/>
                        <a:lumOff val="80000"/>
                      </a:schemeClr>
                    </a:solidFill>
                  </a:tcPr>
                </a:tc>
                <a:tc>
                  <a:txBody>
                    <a:bodyPr/>
                    <a:lstStyle/>
                    <a:p>
                      <a:pPr algn="just" hangingPunct="0"/>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【A</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rPr>
                        <a:t>、</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B </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rPr>
                        <a:t>級機關適用</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a:t>
                      </a:r>
                    </a:p>
                    <a:p>
                      <a:pPr algn="just" hangingPunct="0"/>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rPr>
                        <a:t>是否依指定方式提交 </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a:rPr>
                        <a:t>SOC </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a:rPr>
                        <a:t>監控管理資料？</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3669378762"/>
                  </a:ext>
                </a:extLst>
              </a:tr>
            </a:tbl>
          </a:graphicData>
        </a:graphic>
      </p:graphicFrame>
      <p:sp>
        <p:nvSpPr>
          <p:cNvPr id="4" name="矩形 3"/>
          <p:cNvSpPr/>
          <p:nvPr/>
        </p:nvSpPr>
        <p:spPr>
          <a:xfrm>
            <a:off x="695400" y="1120970"/>
            <a:ext cx="8672567" cy="507831"/>
          </a:xfrm>
          <a:prstGeom prst="rect">
            <a:avLst/>
          </a:prstGeom>
        </p:spPr>
        <p:txBody>
          <a:bodyPr wrap="none">
            <a:spAutoFit/>
          </a:bodyPr>
          <a:lstStyle/>
          <a:p>
            <a:pPr algn="just" hangingPunct="0">
              <a:lnSpc>
                <a:spcPct val="1500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項目</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9.8</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9.9</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為</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監控機制（</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級機關適用）      （</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）不適用於特定非公務機關</a:t>
            </a:r>
            <a:endPar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55714320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EF8887B-648A-8BBC-D99C-8BF7356B3B42}"/>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graphicFrame>
        <p:nvGraphicFramePr>
          <p:cNvPr id="3" name="內容版面配置區 5">
            <a:extLst>
              <a:ext uri="{FF2B5EF4-FFF2-40B4-BE49-F238E27FC236}">
                <a16:creationId xmlns:a16="http://schemas.microsoft.com/office/drawing/2014/main" xmlns="" id="{3C3E4BF6-18E8-1068-37F3-30F051DD0D16}"/>
              </a:ext>
            </a:extLst>
          </p:cNvPr>
          <p:cNvGraphicFramePr>
            <a:graphicFrameLocks/>
          </p:cNvGraphicFramePr>
          <p:nvPr>
            <p:extLst>
              <p:ext uri="{D42A27DB-BD31-4B8C-83A1-F6EECF244321}">
                <p14:modId xmlns:p14="http://schemas.microsoft.com/office/powerpoint/2010/main" xmlns="" val="907065458"/>
              </p:ext>
            </p:extLst>
          </p:nvPr>
        </p:nvGraphicFramePr>
        <p:xfrm>
          <a:off x="327231" y="1916832"/>
          <a:ext cx="11520000" cy="40328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xmlns="" val="1938070428"/>
                    </a:ext>
                  </a:extLst>
                </a:gridCol>
                <a:gridCol w="10511888">
                  <a:extLst>
                    <a:ext uri="{9D8B030D-6E8A-4147-A177-3AD203B41FA5}">
                      <a16:colId xmlns:a16="http://schemas.microsoft.com/office/drawing/2014/main" xmlns="" val="4208936215"/>
                    </a:ext>
                  </a:extLst>
                </a:gridCol>
              </a:tblGrid>
              <a:tr h="1343424">
                <a:tc>
                  <a:txBody>
                    <a:bodyPr/>
                    <a:lstStyle/>
                    <a:p>
                      <a:pPr algn="ctr" hangingPunct="0"/>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9.10</a:t>
                      </a:r>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6">
                        <a:lumMod val="20000"/>
                        <a:lumOff val="80000"/>
                      </a:schemeClr>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是否訂定應記錄之特定資通系統事件（如身分驗證失敗、存取資源失敗、重要行為、重要資料異動、功能錯誤及管理者行為等）、日誌內容、記錄時間週期及留存政策，且保留日誌至少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6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個月？是否有啟用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DNS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相關紀錄日誌（有記錄到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DNS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行為的日誌）？是否有開啟監測內部網路連線至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DMZ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的日誌？日誌時戳是否對應世界協調時間（</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UTC</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）或格林威治標準時間（</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GMT</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）或相關校時主機？</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4191639631"/>
                  </a:ext>
                </a:extLst>
              </a:tr>
              <a:tr h="727688">
                <a:tc>
                  <a:txBody>
                    <a:bodyPr/>
                    <a:lstStyle/>
                    <a:p>
                      <a:pPr algn="ctr" hangingPunct="0"/>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9.11</a:t>
                      </a:r>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6">
                        <a:lumMod val="20000"/>
                        <a:lumOff val="80000"/>
                      </a:schemeClr>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是否依日誌儲存需求，配置所需之儲存容量，並於日誌處理失效時採取適當行動及提出告警？</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923379585"/>
                  </a:ext>
                </a:extLst>
              </a:tr>
              <a:tr h="649560">
                <a:tc>
                  <a:txBody>
                    <a:bodyPr/>
                    <a:lstStyle/>
                    <a:p>
                      <a:pPr algn="ctr" hangingPunct="0"/>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9.12 </a:t>
                      </a:r>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6">
                        <a:lumMod val="20000"/>
                        <a:lumOff val="80000"/>
                      </a:schemeClr>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針對日誌之是否進行存取控管，並有適當之保護控制措施？</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2915533709"/>
                  </a:ext>
                </a:extLst>
              </a:tr>
              <a:tr h="727688">
                <a:tc>
                  <a:txBody>
                    <a:bodyPr/>
                    <a:lstStyle/>
                    <a:p>
                      <a:pPr algn="ctr" hangingPunct="0"/>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9.13 </a:t>
                      </a:r>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是否監控資通系統以偵測攻擊與未授權之連線</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是否辦理系統軟體及資訊完整性之控制措施？</a:t>
                      </a:r>
                      <a:endPar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xmlns="" val="846695858"/>
                  </a:ext>
                </a:extLst>
              </a:tr>
            </a:tbl>
          </a:graphicData>
        </a:graphic>
      </p:graphicFrame>
      <p:sp>
        <p:nvSpPr>
          <p:cNvPr id="4" name="矩形 3"/>
          <p:cNvSpPr/>
          <p:nvPr/>
        </p:nvSpPr>
        <p:spPr>
          <a:xfrm>
            <a:off x="551384" y="1410988"/>
            <a:ext cx="2880917" cy="507831"/>
          </a:xfrm>
          <a:prstGeom prst="rect">
            <a:avLst/>
          </a:prstGeom>
        </p:spPr>
        <p:txBody>
          <a:bodyPr wrap="none">
            <a:spAutoFit/>
          </a:bodyPr>
          <a:lstStyle/>
          <a:p>
            <a:pPr algn="just" hangingPunct="0">
              <a:lnSpc>
                <a:spcPct val="1500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項目</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9.10</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9.12</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為日誌管理</a:t>
            </a:r>
            <a:endPar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8915531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039A91B-3DC4-FE3D-1E50-020AD7948209}"/>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graphicFrame>
        <p:nvGraphicFramePr>
          <p:cNvPr id="3" name="內容版面配置區 5">
            <a:extLst>
              <a:ext uri="{FF2B5EF4-FFF2-40B4-BE49-F238E27FC236}">
                <a16:creationId xmlns:a16="http://schemas.microsoft.com/office/drawing/2014/main" xmlns="" id="{D5F411E1-F96C-5527-B8AE-CE7582E3F9DF}"/>
              </a:ext>
            </a:extLst>
          </p:cNvPr>
          <p:cNvGraphicFramePr>
            <a:graphicFrameLocks/>
          </p:cNvGraphicFramePr>
          <p:nvPr>
            <p:extLst>
              <p:ext uri="{D42A27DB-BD31-4B8C-83A1-F6EECF244321}">
                <p14:modId xmlns:p14="http://schemas.microsoft.com/office/powerpoint/2010/main" xmlns="" val="3180960450"/>
              </p:ext>
            </p:extLst>
          </p:nvPr>
        </p:nvGraphicFramePr>
        <p:xfrm>
          <a:off x="331322" y="1916832"/>
          <a:ext cx="11520000" cy="4453909"/>
        </p:xfrm>
        <a:graphic>
          <a:graphicData uri="http://schemas.openxmlformats.org/drawingml/2006/table">
            <a:tbl>
              <a:tblPr firstRow="1" bandRow="1">
                <a:tableStyleId>{5C22544A-7EE6-4342-B048-85BDC9FD1C3A}</a:tableStyleId>
              </a:tblPr>
              <a:tblGrid>
                <a:gridCol w="918435">
                  <a:extLst>
                    <a:ext uri="{9D8B030D-6E8A-4147-A177-3AD203B41FA5}">
                      <a16:colId xmlns:a16="http://schemas.microsoft.com/office/drawing/2014/main" xmlns="" val="1938070428"/>
                    </a:ext>
                  </a:extLst>
                </a:gridCol>
                <a:gridCol w="10601565">
                  <a:extLst>
                    <a:ext uri="{9D8B030D-6E8A-4147-A177-3AD203B41FA5}">
                      <a16:colId xmlns:a16="http://schemas.microsoft.com/office/drawing/2014/main" xmlns="" val="4208936215"/>
                    </a:ext>
                  </a:extLst>
                </a:gridCol>
              </a:tblGrid>
              <a:tr h="1498638">
                <a:tc>
                  <a:txBody>
                    <a:bodyPr/>
                    <a:lstStyle/>
                    <a:p>
                      <a:pPr algn="ct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9.14 </a:t>
                      </a:r>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知悉資通安全事件後，是否於規定時間內完成損害控制或復原作業，並持續進行調查及處理，於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1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個月內送交調查、處理及改善報告，且落實執行？（第一級或第二級事件：</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72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小時內完成損害控制或復原作業；第三級或第四級事件：</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36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小時內完成損害控制或復原作業）</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4191639631"/>
                  </a:ext>
                </a:extLst>
              </a:tr>
              <a:tr h="1020552">
                <a:tc>
                  <a:txBody>
                    <a:bodyPr/>
                    <a:lstStyle/>
                    <a:p>
                      <a:pPr algn="ct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9.15 </a:t>
                      </a:r>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知悉第三級或第四級資通安全事件後，是否由資通安全長召開會議研商相關事宜，並得請相關機關提供協助？</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923379585"/>
                  </a:ext>
                </a:extLst>
              </a:tr>
              <a:tr h="1066339">
                <a:tc>
                  <a:txBody>
                    <a:bodyPr/>
                    <a:lstStyle/>
                    <a:p>
                      <a:pPr algn="ctr"/>
                      <a:r>
                        <a:rPr lang="en-US" altLang="zh-TW" sz="2200" b="0" kern="1200" dirty="0">
                          <a:solidFill>
                            <a:schemeClr val="bg1"/>
                          </a:solidFill>
                          <a:effectLst/>
                          <a:latin typeface="獅尾圓體-Medium" panose="020B0500000000000000" pitchFamily="34" charset="-120"/>
                          <a:ea typeface="獅尾圓體-Medium" panose="020B0500000000000000"/>
                          <a:cs typeface="+mn-cs"/>
                        </a:rPr>
                        <a:t>9.16 </a:t>
                      </a:r>
                      <a:endParaRPr lang="zh-TW" altLang="en-US" sz="2200" b="0" kern="1200" dirty="0">
                        <a:solidFill>
                          <a:schemeClr val="bg1"/>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tc>
                  <a:txBody>
                    <a:bodyPr/>
                    <a:lstStyle/>
                    <a:p>
                      <a:pPr algn="just" hangingPunct="0"/>
                      <a:r>
                        <a:rPr lang="zh-TW" altLang="en-US" sz="2200" b="0" kern="1200" dirty="0">
                          <a:solidFill>
                            <a:schemeClr val="bg1"/>
                          </a:solidFill>
                          <a:effectLst/>
                          <a:latin typeface="獅尾圓體-Medium" panose="020B0500000000000000" pitchFamily="34" charset="-120"/>
                          <a:ea typeface="獅尾圓體-Medium" panose="020B0500000000000000"/>
                          <a:cs typeface="+mn-cs"/>
                        </a:rPr>
                        <a:t>是否建立資通安全情資之評估及因應機制，針對所接受之情資，辨識其來源之可靠性及時效性，及時進行威脅與弱點分析及研判潛在風險，並採取對應之預防或應變</a:t>
                      </a:r>
                      <a:r>
                        <a:rPr lang="en-US" altLang="zh-TW" sz="2200" b="0" kern="1200" dirty="0">
                          <a:solidFill>
                            <a:schemeClr val="bg1"/>
                          </a:solidFill>
                          <a:effectLst/>
                          <a:latin typeface="獅尾圓體-Medium" panose="020B0500000000000000" pitchFamily="34" charset="-120"/>
                          <a:ea typeface="獅尾圓體-Medium" panose="020B0500000000000000"/>
                          <a:cs typeface="+mn-cs"/>
                        </a:rPr>
                        <a:t/>
                      </a:r>
                      <a:br>
                        <a:rPr lang="en-US" altLang="zh-TW" sz="2200" b="0" kern="1200" dirty="0">
                          <a:solidFill>
                            <a:schemeClr val="bg1"/>
                          </a:solidFill>
                          <a:effectLst/>
                          <a:latin typeface="獅尾圓體-Medium" panose="020B0500000000000000" pitchFamily="34" charset="-120"/>
                          <a:ea typeface="獅尾圓體-Medium" panose="020B0500000000000000"/>
                          <a:cs typeface="+mn-cs"/>
                        </a:rPr>
                      </a:br>
                      <a:r>
                        <a:rPr lang="zh-TW" altLang="en-US" sz="2200" b="0" kern="1200" dirty="0">
                          <a:solidFill>
                            <a:schemeClr val="bg1"/>
                          </a:solidFill>
                          <a:effectLst/>
                          <a:latin typeface="獅尾圓體-Medium" panose="020B0500000000000000" pitchFamily="34" charset="-120"/>
                          <a:ea typeface="獅尾圓體-Medium" panose="020B0500000000000000"/>
                          <a:cs typeface="+mn-cs"/>
                        </a:rPr>
                        <a:t>措施？</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2915533709"/>
                  </a:ext>
                </a:extLst>
              </a:tr>
              <a:tr h="806959">
                <a:tc>
                  <a:txBody>
                    <a:bodyPr/>
                    <a:lstStyle/>
                    <a:p>
                      <a:pPr algn="ctr"/>
                      <a:r>
                        <a:rPr lang="en-US" altLang="zh-TW" sz="2200" b="0" kern="1200" dirty="0">
                          <a:solidFill>
                            <a:schemeClr val="bg1"/>
                          </a:solidFill>
                          <a:effectLst/>
                          <a:latin typeface="獅尾圓體-Medium" panose="020B0500000000000000" pitchFamily="34" charset="-120"/>
                          <a:ea typeface="獅尾圓體-Medium" panose="020B0500000000000000"/>
                          <a:cs typeface="+mn-cs"/>
                        </a:rPr>
                        <a:t>9.17 </a:t>
                      </a:r>
                      <a:endParaRPr lang="zh-TW" altLang="en-US" sz="2200" b="0" kern="1200" dirty="0">
                        <a:solidFill>
                          <a:schemeClr val="bg1"/>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200" b="0" kern="1200" dirty="0">
                          <a:solidFill>
                            <a:schemeClr val="bg1"/>
                          </a:solidFill>
                          <a:effectLst/>
                          <a:latin typeface="獅尾圓體-Medium" panose="020B0500000000000000" pitchFamily="34" charset="-120"/>
                          <a:ea typeface="獅尾圓體-Medium" panose="020B0500000000000000"/>
                          <a:cs typeface="+mn-cs"/>
                        </a:rPr>
                        <a:t>是否適時進行資通安全情資分享？分享哪些資訊？</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846695858"/>
                  </a:ext>
                </a:extLst>
              </a:tr>
            </a:tbl>
          </a:graphicData>
        </a:graphic>
      </p:graphicFrame>
      <p:sp>
        <p:nvSpPr>
          <p:cNvPr id="4" name="矩形 3"/>
          <p:cNvSpPr/>
          <p:nvPr/>
        </p:nvSpPr>
        <p:spPr>
          <a:xfrm>
            <a:off x="551383" y="1410988"/>
            <a:ext cx="2880917" cy="507831"/>
          </a:xfrm>
          <a:prstGeom prst="rect">
            <a:avLst/>
          </a:prstGeom>
        </p:spPr>
        <p:txBody>
          <a:bodyPr wrap="none">
            <a:spAutoFit/>
          </a:bodyPr>
          <a:lstStyle/>
          <a:p>
            <a:pPr algn="just" hangingPunct="0">
              <a:lnSpc>
                <a:spcPct val="1500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項目</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9.16</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9.17</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為情資評估</a:t>
            </a:r>
            <a:endPar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551511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551384" y="1477520"/>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400" b="1" dirty="0">
                <a:solidFill>
                  <a:schemeClr val="tx1">
                    <a:lumMod val="65000"/>
                    <a:lumOff val="35000"/>
                  </a:schemeClr>
                </a:solidFill>
                <a:latin typeface="獅尾圓體-Medium" panose="020B0500000000000000" pitchFamily="34" charset="-120"/>
                <a:ea typeface="獅尾圓體-Medium" panose="020B0500000000000000"/>
              </a:rPr>
              <a:t>9.1.</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a:rPr>
              <a:t>是否訂定資安事件通報作業規範，包含判定事件等級之流程及權責、事件影響及損害評估、內部通報流程、通知其他受影響機關之方式、通報窗口及聯繫方式等，並規範於知悉資通安全事件後 </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a:rPr>
              <a:t>1 </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a:rPr>
              <a:t>小時內進行通報，若事件等級變更時應續行通報？相關人員是否熟悉相關程序，且落實執行？</a:t>
            </a:r>
            <a:endParaRPr lang="en-US" altLang="zh-TW" sz="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稽核法源依據：資通安全事件通報及應變辦法</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第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條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第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條  </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71600" lvl="2" indent="-457200" algn="just" fontAlgn="t" hangingPunct="0">
              <a:lnSpc>
                <a:spcPts val="3600"/>
              </a:lnSpc>
              <a:buFont typeface="+mj-lt"/>
              <a:buAutoNum type="arabicPeriod"/>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知悉資通安全事件後，應於一小時內依主管機關</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事業主管機關</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指定之方式及對象，進行資通安全事件之通報。</a:t>
            </a:r>
          </a:p>
          <a:p>
            <a:pPr marL="1371600" lvl="2" indent="-457200" algn="just" fontAlgn="t" hangingPunct="0">
              <a:lnSpc>
                <a:spcPts val="3600"/>
              </a:lnSpc>
              <a:buFont typeface="+mj-lt"/>
              <a:buAutoNum type="arabicPeriod"/>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前項資通安全事件等級變更時，公務機關</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應依前項規定，續行通報。</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endParaRPr lang="zh-TW" altLang="en-US" sz="2400" b="1" dirty="0">
              <a:solidFill>
                <a:schemeClr val="tx1">
                  <a:lumMod val="65000"/>
                  <a:lumOff val="35000"/>
                </a:schemeClr>
              </a:solidFill>
              <a:latin typeface="獅尾圓體-Medium" panose="020B0500000000000000" pitchFamily="34" charset="-120"/>
              <a:ea typeface="獅尾圓體-Medium" panose="020B050000000000000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9967370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404664"/>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623392" y="1268759"/>
            <a:ext cx="11449272" cy="532249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稽核法源依據：資通安全事件通報及應變辦法</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（公務機關）第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9</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條 （特定非公務機關）第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15</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條 </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機關應就資通安全事件之通報訂定作業規範，其內容應包括下列事項：</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一、判定事件等級之流程及權責。</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二、事件之影響範圍、損害程度及機關因應能力之評估。</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三、資通安全事件之內部通報流程。</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四、通知受資通安全事件影響之其他機關之方式。</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五、前四款事項之演練。</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六、資通安全事件通報窗口及聯繫方式。</a:t>
            </a: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七、其他資通安全事件通報相關事項。</a:t>
            </a:r>
            <a:endParaRPr lang="zh-TW" altLang="en-US" b="1" dirty="0">
              <a:solidFill>
                <a:schemeClr val="tx1">
                  <a:lumMod val="65000"/>
                  <a:lumOff val="35000"/>
                </a:schemeClr>
              </a:solidFill>
              <a:latin typeface="獅尾圓體-Medium" panose="020B0500000000000000" pitchFamily="34" charset="-120"/>
              <a:ea typeface="獅尾圓體-Medium" panose="020B050000000000000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5002977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551384" y="1477520"/>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400" b="1" dirty="0">
                <a:solidFill>
                  <a:schemeClr val="tx1">
                    <a:lumMod val="65000"/>
                    <a:lumOff val="35000"/>
                  </a:schemeClr>
                </a:solidFill>
                <a:latin typeface="獅尾圓體-Medium" panose="020B0500000000000000" pitchFamily="34" charset="-120"/>
                <a:ea typeface="獅尾圓體-Medium" panose="020B0500000000000000"/>
              </a:rPr>
              <a:t>9.1.</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a:rPr>
              <a:t>是否訂定資安事件通報作業規範，包含判定事件等級之流程及權責、事件影響及損害評估、內部通報流程、通知其他受影響機關之方式、通報窗口及聯繫方式等，並規範於知悉資通安全事件後 </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a:rPr>
              <a:t>1 </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a:rPr>
              <a:t>小時內進行通報，若事件等級變更時應續行通報？相關人員是否熟悉相關程序，且落實執行？</a:t>
            </a:r>
            <a:endParaRPr lang="en-US" altLang="zh-TW" sz="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 </a:t>
            </a:r>
          </a:p>
          <a:p>
            <a:pPr marL="457200" lvl="1"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　　九、資通安全事件通報、應變及演練相關機制</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a:endParaRPr>
          </a:p>
          <a:p>
            <a:pPr marL="0" indent="0" algn="just" fontAlgn="t" hangingPunct="0">
              <a:lnSpc>
                <a:spcPts val="3600"/>
              </a:lnSpc>
              <a:buNone/>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a:rPr>
              <a:t>稽核參考</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a:endParaRPr>
          </a:p>
          <a:p>
            <a:pPr lvl="1" algn="just" fontAlgn="t" hangingPunct="0">
              <a:lnSpc>
                <a:spcPts val="3600"/>
              </a:lnSpc>
              <a:buFont typeface="Wingdings" panose="05000000000000000000" pitchFamily="2" charset="2"/>
              <a:buChar char="Ø"/>
            </a:pPr>
            <a:r>
              <a:rPr lang="zh-TW" altLang="en-US" sz="2000" b="1" dirty="0">
                <a:solidFill>
                  <a:schemeClr val="tx1">
                    <a:lumMod val="65000"/>
                    <a:lumOff val="35000"/>
                  </a:schemeClr>
                </a:solidFill>
                <a:latin typeface="獅尾圓體-Medium" panose="020B0500000000000000" pitchFamily="34" charset="-120"/>
                <a:ea typeface="獅尾圓體-Medium" panose="020B0500000000000000"/>
              </a:rPr>
              <a:t>資通安全事件通報及應變辦法：作業規範內容</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119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12677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22E9C787-86DA-DC4C-36EF-7579F9C2EC6C}"/>
              </a:ext>
            </a:extLst>
          </p:cNvPr>
          <p:cNvSpPr txBox="1">
            <a:spLocks/>
          </p:cNvSpPr>
          <p:nvPr/>
        </p:nvSpPr>
        <p:spPr>
          <a:xfrm>
            <a:off x="191344" y="4437112"/>
            <a:ext cx="10515600" cy="9350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200" dirty="0">
                <a:latin typeface="獅尾圓體-Black" panose="020B0500000000000000" pitchFamily="34" charset="-120"/>
                <a:ea typeface="獅尾圓體-Black" panose="020B0500000000000000" pitchFamily="34" charset="-120"/>
                <a:cs typeface="+mn-cs"/>
              </a:rPr>
              <a:t>策略面稽核主題與項目</a:t>
            </a:r>
          </a:p>
        </p:txBody>
      </p:sp>
      <p:sp>
        <p:nvSpPr>
          <p:cNvPr id="3" name="文字方塊 2">
            <a:extLst>
              <a:ext uri="{FF2B5EF4-FFF2-40B4-BE49-F238E27FC236}">
                <a16:creationId xmlns:a16="http://schemas.microsoft.com/office/drawing/2014/main" xmlns="" id="{086ACFCC-0D99-6FF3-7E12-EBC2E36F2416}"/>
              </a:ext>
            </a:extLst>
          </p:cNvPr>
          <p:cNvSpPr txBox="1"/>
          <p:nvPr/>
        </p:nvSpPr>
        <p:spPr>
          <a:xfrm>
            <a:off x="191344" y="3329116"/>
            <a:ext cx="4104456" cy="1107996"/>
          </a:xfrm>
          <a:prstGeom prst="rect">
            <a:avLst/>
          </a:prstGeom>
          <a:noFill/>
        </p:spPr>
        <p:txBody>
          <a:bodyPr wrap="square" rtlCol="0">
            <a:spAutoFit/>
          </a:bodyPr>
          <a:lstStyle/>
          <a:p>
            <a:r>
              <a:rPr lang="zh-TW" altLang="en-US" sz="6600" dirty="0">
                <a:latin typeface="獅尾圓體-Black" panose="020B0500000000000000" pitchFamily="34" charset="-120"/>
                <a:ea typeface="獅尾圓體-Black" panose="020B0500000000000000" pitchFamily="34" charset="-120"/>
              </a:rPr>
              <a:t>第二章</a:t>
            </a:r>
            <a:endParaRPr lang="zh-TW" altLang="en-US" sz="66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445891" y="548680"/>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623392" y="1356316"/>
            <a:ext cx="11449272" cy="48089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資通安全威脅偵測管理（</a:t>
            </a:r>
            <a:r>
              <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）機制</a:t>
            </a:r>
            <a:endPar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9.8【A</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B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級機關適用</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457200" lvl="1" indent="0" algn="just" fontAlgn="t" hangingPunct="0">
              <a:lnSpc>
                <a:spcPts val="36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是否建置資通安全威脅偵測管理（</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）機制？</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r>
              <a:rPr lang="zh-TW" altLang="en-US" b="1" dirty="0">
                <a:solidFill>
                  <a:srgbClr val="FF0000"/>
                </a:solidFill>
                <a:latin typeface="獅尾圓體-Medium" panose="020B0500000000000000" pitchFamily="34" charset="-120"/>
                <a:ea typeface="獅尾圓體-Medium" panose="020B0500000000000000" pitchFamily="34" charset="-120"/>
              </a:rPr>
              <a:t>監控範圍</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是否包括「端點偵測及應變機制」與「資通安全防護」之辦理內容、</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目錄服務系統與機關核心資通系統之資通設備紀錄及資訊服務或應用程式紀錄？</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SOC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是否有</a:t>
            </a:r>
            <a:r>
              <a:rPr lang="zh-TW" altLang="en-US" b="1" dirty="0">
                <a:solidFill>
                  <a:srgbClr val="FF0000"/>
                </a:solidFill>
                <a:latin typeface="獅尾圓體-Medium" panose="020B0500000000000000" pitchFamily="34" charset="-120"/>
                <a:ea typeface="獅尾圓體-Medium" panose="020B0500000000000000" pitchFamily="34" charset="-120"/>
              </a:rPr>
              <a:t>委外供應商</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SOC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供應商是否依契約規範（包含</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SLA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水準）確實履約？</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hangingPunct="0">
              <a:buNone/>
            </a:pPr>
            <a:r>
              <a:rPr lang="en-US" altLang="zh-TW"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9.9【A</a:t>
            </a:r>
            <a:r>
              <a:rPr lang="zh-TW" altLang="en-US"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a:t>
            </a:r>
            <a:r>
              <a:rPr lang="en-US" altLang="zh-TW"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B </a:t>
            </a:r>
            <a:r>
              <a:rPr lang="zh-TW" altLang="en-US"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級公務機關適用</a:t>
            </a:r>
            <a:r>
              <a:rPr lang="en-US" altLang="zh-TW"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a:t>
            </a:r>
            <a:r>
              <a:rPr lang="zh-TW" altLang="en-US"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是否依指定方式提交 </a:t>
            </a:r>
            <a:r>
              <a:rPr lang="en-US" altLang="zh-TW"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SOC </a:t>
            </a:r>
            <a:r>
              <a:rPr lang="zh-TW" altLang="en-US"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監控管理資料？</a:t>
            </a:r>
            <a:endParaRPr lang="zh-TW" altLang="en-US"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7949081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445891" y="548680"/>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45891" y="1556792"/>
            <a:ext cx="11601621" cy="46658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資通安全威脅偵測管理（</a:t>
            </a:r>
            <a:r>
              <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）機制</a:t>
            </a:r>
            <a:endPar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8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資通安全威脅偵測管理機制</a:t>
            </a:r>
          </a:p>
          <a:p>
            <a:pPr marL="446088" lvl="1" indent="358775" algn="just" hangingPunct="0">
              <a:lnSpc>
                <a:spcPct val="100000"/>
              </a:lnSpc>
              <a:buSzPct val="100000"/>
              <a:buNone/>
            </a:pPr>
            <a:r>
              <a:rPr lang="en-US" altLang="zh-TW" b="1" u="sng" dirty="0">
                <a:solidFill>
                  <a:schemeClr val="tx1">
                    <a:lumMod val="65000"/>
                    <a:lumOff val="35000"/>
                  </a:schemeClr>
                </a:solidFill>
                <a:latin typeface="獅尾圓體-Medium" panose="020B0500000000000000" pitchFamily="34" charset="-120"/>
                <a:ea typeface="獅尾圓體-Medium" panose="020B0500000000000000" pitchFamily="34" charset="-120"/>
                <a:hlinkClick r:id="rId2"/>
              </a:rPr>
              <a:t>https://law.moj.gov.tw/LawClass/LawAll.aspx?pcode=A0030304</a:t>
            </a:r>
            <a:endParaRPr lang="en-US" altLang="zh-TW" b="1" u="sng"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lvl="1" indent="358775" algn="just" hangingPunct="0">
              <a:lnSpc>
                <a:spcPct val="100000"/>
              </a:lnSpc>
              <a:buSzPct val="100000"/>
              <a:buNone/>
            </a:pPr>
            <a:endParaRPr lang="en-US" altLang="zh-TW" b="1" u="sng"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hangingPunct="0">
              <a:lnSpc>
                <a:spcPct val="100000"/>
              </a:lnSpc>
              <a:buSzPct val="100000"/>
              <a:buFont typeface="Wingdings" panose="05000000000000000000" pitchFamily="2" charset="2"/>
              <a:buChar char="Ø"/>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初次受核定或等級變更後之一年內，完成威脅偵測機制建置，並持續維運及依主管機關指定之方式提交監控管理資料。</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hangingPunct="0">
              <a:lnSpc>
                <a:spcPct val="100000"/>
              </a:lnSpc>
              <a:buSzPct val="100000"/>
              <a:buFont typeface="Wingdings" panose="05000000000000000000" pitchFamily="2" charset="2"/>
              <a:buChar char="Ø"/>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其</a:t>
            </a:r>
            <a:r>
              <a:rPr lang="zh-TW" altLang="en-US" sz="2400" b="1" dirty="0">
                <a:solidFill>
                  <a:srgbClr val="FF0000"/>
                </a:solidFill>
                <a:latin typeface="獅尾圓體-Medium" panose="020B0500000000000000" pitchFamily="34" charset="-120"/>
                <a:ea typeface="獅尾圓體-Medium" panose="020B0500000000000000" pitchFamily="34" charset="-120"/>
              </a:rPr>
              <a:t>監控範圍</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應包括本表所定「端點偵測及應變機制」與「資通安全防護」之辦理內容、目錄服務系統與機關核心資通系統之資通設備紀錄及資訊服務或應用程式紀錄。</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6038714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445891" y="548680"/>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551384" y="1630953"/>
            <a:ext cx="11449272" cy="46805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資通安全威脅偵測管理（</a:t>
            </a:r>
            <a:r>
              <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）機制</a:t>
            </a:r>
            <a:endPar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監控規範及相關紀錄</a:t>
            </a:r>
          </a:p>
          <a:p>
            <a:pPr lvl="1" algn="just" fontAlgn="t" hangingPunct="0">
              <a:lnSpc>
                <a:spcPts val="3600"/>
              </a:lnSpc>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日誌管理與保存機制文件</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參考日誌管理稽核項目</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9.10</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至</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9.12)</a:t>
            </a:r>
            <a:endPar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「端點偵測及應變機制」與「資通安全防護」之辦理內容、目錄服務系統與機關核心資通系統之資通設備紀錄及資訊服務或應用程式紀錄</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B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級公務機關適用</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SOC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監控管理資料提交相關文件</a:t>
            </a:r>
          </a:p>
          <a:p>
            <a:pPr lvl="1" algn="just" fontAlgn="t" hangingPunct="0">
              <a:lnSpc>
                <a:spcPts val="3600"/>
              </a:lnSpc>
              <a:buFont typeface="Wingdings" panose="05000000000000000000" pitchFamily="2" charset="2"/>
              <a:buChar char="Ø"/>
            </a:pP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0902109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445891" y="548680"/>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623392" y="1412776"/>
            <a:ext cx="11449272" cy="49322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資通安全威脅偵測管理（</a:t>
            </a:r>
            <a:r>
              <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rPr>
              <a:t>SOC</a:t>
            </a: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）機制</a:t>
            </a:r>
            <a:endPar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ts val="3600"/>
              </a:lnSpc>
              <a:buNone/>
            </a:pPr>
            <a:endPar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57200" algn="just" hangingPunct="0">
              <a:lnSpc>
                <a:spcPct val="100000"/>
              </a:lnSpc>
              <a:buSzPct val="100000"/>
              <a:buFont typeface="Wingdings" panose="05000000000000000000" pitchFamily="2" charset="2"/>
              <a:buChar char="l"/>
            </a:pPr>
            <a:r>
              <a:rPr lang="zh-TW" altLang="en-US" b="1" dirty="0">
                <a:solidFill>
                  <a:schemeClr val="tx1">
                    <a:lumMod val="65000"/>
                    <a:lumOff val="35000"/>
                  </a:schemeClr>
                </a:solidFill>
                <a:latin typeface="獅尾圓體-Medium" panose="020B0500000000000000" pitchFamily="34" charset="-120"/>
                <a:ea typeface="獅尾圓體-Medium" panose="020B0500000000000000"/>
              </a:rPr>
              <a:t>稽核參考：</a:t>
            </a:r>
            <a:endParaRPr lang="en-US" altLang="zh-TW" b="1" dirty="0">
              <a:solidFill>
                <a:schemeClr val="tx1">
                  <a:lumMod val="65000"/>
                  <a:lumOff val="35000"/>
                </a:schemeClr>
              </a:solidFill>
              <a:latin typeface="獅尾圓體-Medium" panose="020B0500000000000000" pitchFamily="34" charset="-120"/>
              <a:ea typeface="獅尾圓體-Medium" panose="020B0500000000000000"/>
            </a:endParaRPr>
          </a:p>
          <a:p>
            <a:pPr marL="903288" lvl="1" indent="-457200" algn="just" hangingPunct="0">
              <a:lnSpc>
                <a:spcPct val="100000"/>
              </a:lnSpc>
              <a:buSzPct val="100000"/>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a:rPr>
              <a:t>是否建置資通安全威脅偵測</a:t>
            </a:r>
            <a:r>
              <a:rPr lang="en-US" altLang="zh-TW" b="1" dirty="0">
                <a:solidFill>
                  <a:schemeClr val="tx1">
                    <a:lumMod val="65000"/>
                    <a:lumOff val="35000"/>
                  </a:schemeClr>
                </a:solidFill>
                <a:latin typeface="獅尾圓體-Medium" panose="020B0500000000000000" pitchFamily="34" charset="-120"/>
                <a:ea typeface="獅尾圓體-Medium" panose="020B0500000000000000"/>
              </a:rPr>
              <a:t>(SOC)</a:t>
            </a:r>
            <a:r>
              <a:rPr lang="zh-TW" altLang="en-US" b="1" dirty="0">
                <a:solidFill>
                  <a:schemeClr val="tx1">
                    <a:lumMod val="65000"/>
                    <a:lumOff val="35000"/>
                  </a:schemeClr>
                </a:solidFill>
                <a:latin typeface="獅尾圓體-Medium" panose="020B0500000000000000" pitchFamily="34" charset="-120"/>
                <a:ea typeface="獅尾圓體-Medium" panose="020B0500000000000000"/>
              </a:rPr>
              <a:t>管理機制</a:t>
            </a:r>
            <a:endParaRPr lang="en-US" altLang="zh-TW" b="1" dirty="0">
              <a:solidFill>
                <a:schemeClr val="tx1">
                  <a:lumMod val="65000"/>
                  <a:lumOff val="35000"/>
                </a:schemeClr>
              </a:solidFill>
              <a:latin typeface="獅尾圓體-Medium" panose="020B0500000000000000" pitchFamily="34" charset="-120"/>
              <a:ea typeface="獅尾圓體-Medium" panose="020B0500000000000000"/>
            </a:endParaRPr>
          </a:p>
          <a:p>
            <a:pPr marL="903288" lvl="1" indent="-457200" algn="just" hangingPunct="0">
              <a:lnSpc>
                <a:spcPct val="100000"/>
              </a:lnSpc>
              <a:buSzPct val="100000"/>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a:rPr>
              <a:t>監控範圍：是否包括「端點偵測及應變機制」與「資通安全防護」之辦理</a:t>
            </a:r>
            <a:r>
              <a:rPr lang="en-US" altLang="zh-TW" b="1" dirty="0">
                <a:solidFill>
                  <a:schemeClr val="tx1">
                    <a:lumMod val="65000"/>
                    <a:lumOff val="35000"/>
                  </a:schemeClr>
                </a:solidFill>
                <a:latin typeface="獅尾圓體-Medium" panose="020B0500000000000000" pitchFamily="34" charset="-120"/>
                <a:ea typeface="獅尾圓體-Medium" panose="020B0500000000000000"/>
              </a:rPr>
              <a:t/>
            </a:r>
            <a:br>
              <a:rPr lang="en-US" altLang="zh-TW" b="1" dirty="0">
                <a:solidFill>
                  <a:schemeClr val="tx1">
                    <a:lumMod val="65000"/>
                    <a:lumOff val="35000"/>
                  </a:schemeClr>
                </a:solidFill>
                <a:latin typeface="獅尾圓體-Medium" panose="020B0500000000000000" pitchFamily="34" charset="-120"/>
                <a:ea typeface="獅尾圓體-Medium" panose="020B0500000000000000"/>
              </a:rPr>
            </a:br>
            <a:r>
              <a:rPr lang="zh-TW" altLang="en-US" b="1" dirty="0">
                <a:solidFill>
                  <a:schemeClr val="tx1">
                    <a:lumMod val="65000"/>
                    <a:lumOff val="35000"/>
                  </a:schemeClr>
                </a:solidFill>
                <a:latin typeface="獅尾圓體-Medium" panose="020B0500000000000000" pitchFamily="34" charset="-120"/>
                <a:ea typeface="獅尾圓體-Medium" panose="020B0500000000000000"/>
              </a:rPr>
              <a:t>內容、目錄服務系統與機關核心資通系統之資通設備紀錄及資訊服務或應用程式紀錄</a:t>
            </a:r>
            <a:endParaRPr lang="en-US" altLang="zh-TW" b="1" dirty="0">
              <a:solidFill>
                <a:schemeClr val="tx1">
                  <a:lumMod val="65000"/>
                  <a:lumOff val="35000"/>
                </a:schemeClr>
              </a:solidFill>
              <a:latin typeface="獅尾圓體-Medium" panose="020B0500000000000000" pitchFamily="34" charset="-120"/>
              <a:ea typeface="獅尾圓體-Medium" panose="020B0500000000000000"/>
            </a:endParaRPr>
          </a:p>
          <a:p>
            <a:pPr marL="903288" lvl="1" indent="-457200" algn="just" hangingPunct="0">
              <a:lnSpc>
                <a:spcPct val="100000"/>
              </a:lnSpc>
              <a:buSzPct val="100000"/>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a:rPr>
              <a:t>是否建立適當之監控及日誌保護機制</a:t>
            </a:r>
            <a:endParaRPr lang="en-US" altLang="zh-TW" b="1" dirty="0">
              <a:solidFill>
                <a:schemeClr val="tx1">
                  <a:lumMod val="65000"/>
                  <a:lumOff val="35000"/>
                </a:schemeClr>
              </a:solidFill>
              <a:latin typeface="獅尾圓體-Medium" panose="020B0500000000000000" pitchFamily="34" charset="-120"/>
              <a:ea typeface="獅尾圓體-Medium" panose="020B0500000000000000"/>
            </a:endParaRPr>
          </a:p>
          <a:p>
            <a:pPr marL="903288" lvl="1" indent="-457200" algn="just" hangingPunct="0">
              <a:lnSpc>
                <a:spcPct val="100000"/>
              </a:lnSpc>
              <a:buSzPct val="100000"/>
              <a:buFont typeface="Wingdings" panose="05000000000000000000" pitchFamily="2" charset="2"/>
              <a:buChar char="Ø"/>
            </a:pPr>
            <a:r>
              <a:rPr lang="en-US" altLang="zh-TW" b="1" dirty="0">
                <a:solidFill>
                  <a:schemeClr val="tx1">
                    <a:lumMod val="65000"/>
                    <a:lumOff val="35000"/>
                  </a:schemeClr>
                </a:solidFill>
                <a:latin typeface="獅尾圓體-Medium" panose="020B0500000000000000" pitchFamily="34" charset="-120"/>
                <a:ea typeface="獅尾圓體-Medium" panose="020B0500000000000000"/>
              </a:rPr>
              <a:t>SOC</a:t>
            </a:r>
            <a:r>
              <a:rPr lang="zh-TW" altLang="en-US" b="1" dirty="0">
                <a:solidFill>
                  <a:schemeClr val="tx1">
                    <a:lumMod val="65000"/>
                    <a:lumOff val="35000"/>
                  </a:schemeClr>
                </a:solidFill>
                <a:latin typeface="獅尾圓體-Medium" panose="020B0500000000000000" pitchFamily="34" charset="-120"/>
                <a:ea typeface="獅尾圓體-Medium" panose="020B0500000000000000"/>
              </a:rPr>
              <a:t>供應商是否依契約規範</a:t>
            </a:r>
            <a:r>
              <a:rPr lang="en-US" altLang="zh-TW" b="1" dirty="0">
                <a:solidFill>
                  <a:schemeClr val="tx1">
                    <a:lumMod val="65000"/>
                    <a:lumOff val="35000"/>
                  </a:schemeClr>
                </a:solidFill>
                <a:latin typeface="獅尾圓體-Medium" panose="020B0500000000000000" pitchFamily="34" charset="-120"/>
                <a:ea typeface="獅尾圓體-Medium" panose="020B0500000000000000"/>
              </a:rPr>
              <a:t>(</a:t>
            </a:r>
            <a:r>
              <a:rPr lang="zh-TW" altLang="en-US" b="1" dirty="0">
                <a:solidFill>
                  <a:schemeClr val="tx1">
                    <a:lumMod val="65000"/>
                    <a:lumOff val="35000"/>
                  </a:schemeClr>
                </a:solidFill>
                <a:latin typeface="獅尾圓體-Medium" panose="020B0500000000000000" pitchFamily="34" charset="-120"/>
                <a:ea typeface="獅尾圓體-Medium" panose="020B0500000000000000"/>
              </a:rPr>
              <a:t>包含 </a:t>
            </a:r>
            <a:r>
              <a:rPr lang="en-US" altLang="zh-TW" b="1" dirty="0">
                <a:solidFill>
                  <a:schemeClr val="tx1">
                    <a:lumMod val="65000"/>
                    <a:lumOff val="35000"/>
                  </a:schemeClr>
                </a:solidFill>
                <a:latin typeface="獅尾圓體-Medium" panose="020B0500000000000000" pitchFamily="34" charset="-120"/>
                <a:ea typeface="獅尾圓體-Medium" panose="020B0500000000000000"/>
              </a:rPr>
              <a:t>SLA</a:t>
            </a:r>
            <a:r>
              <a:rPr lang="zh-TW" altLang="en-US" b="1" dirty="0">
                <a:solidFill>
                  <a:schemeClr val="tx1">
                    <a:lumMod val="65000"/>
                    <a:lumOff val="35000"/>
                  </a:schemeClr>
                </a:solidFill>
                <a:latin typeface="獅尾圓體-Medium" panose="020B0500000000000000" pitchFamily="34" charset="-120"/>
                <a:ea typeface="獅尾圓體-Medium" panose="020B0500000000000000"/>
              </a:rPr>
              <a:t>水準</a:t>
            </a:r>
            <a:r>
              <a:rPr lang="en-US" altLang="zh-TW" b="1" dirty="0">
                <a:solidFill>
                  <a:schemeClr val="tx1">
                    <a:lumMod val="65000"/>
                    <a:lumOff val="35000"/>
                  </a:schemeClr>
                </a:solidFill>
                <a:latin typeface="獅尾圓體-Medium" panose="020B0500000000000000" pitchFamily="34" charset="-120"/>
                <a:ea typeface="獅尾圓體-Medium" panose="020B0500000000000000"/>
              </a:rPr>
              <a:t>)</a:t>
            </a:r>
            <a:r>
              <a:rPr lang="zh-TW" altLang="en-US" b="1" dirty="0">
                <a:solidFill>
                  <a:schemeClr val="tx1">
                    <a:lumMod val="65000"/>
                    <a:lumOff val="35000"/>
                  </a:schemeClr>
                </a:solidFill>
                <a:latin typeface="獅尾圓體-Medium" panose="020B0500000000000000" pitchFamily="34" charset="-120"/>
                <a:ea typeface="獅尾圓體-Medium" panose="020B0500000000000000"/>
              </a:rPr>
              <a:t>確實履約</a:t>
            </a:r>
            <a:endParaRPr lang="en-US" altLang="zh-TW" b="1" dirty="0">
              <a:solidFill>
                <a:schemeClr val="tx1">
                  <a:lumMod val="65000"/>
                  <a:lumOff val="35000"/>
                </a:schemeClr>
              </a:solidFill>
              <a:latin typeface="獅尾圓體-Medium" panose="020B0500000000000000" pitchFamily="34" charset="-120"/>
              <a:ea typeface="獅尾圓體-Medium" panose="020B0500000000000000"/>
            </a:endParaRPr>
          </a:p>
          <a:p>
            <a:pPr marL="903288" lvl="1" indent="-457200" algn="just" hangingPunct="0">
              <a:lnSpc>
                <a:spcPct val="100000"/>
              </a:lnSpc>
              <a:buSzPct val="100000"/>
              <a:buFont typeface="Wingdings" panose="05000000000000000000" pitchFamily="2" charset="2"/>
              <a:buChar char="Ø"/>
            </a:pP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1" indent="-457200" algn="just" hangingPunct="0">
              <a:lnSpc>
                <a:spcPct val="100000"/>
              </a:lnSpc>
              <a:buSzPct val="100000"/>
              <a:buFont typeface="Wingdings" panose="05000000000000000000" pitchFamily="2" charset="2"/>
              <a:buChar char="Ø"/>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B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級公務機關適用</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SOC </a:t>
            </a:r>
            <a:r>
              <a:rPr lang="zh-TW" altLang="en-US"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監控管理資料是否依指定方式提交</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8559389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79377" y="1556792"/>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9.10</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是否訂定應記錄之特定資通系統事件（如身分驗證失敗、存取資源失敗、重要行為、重要資料異動、功能錯誤及管理者行為等）、日誌內容、記錄時間週期及留存政策，且保留日誌至少</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個月？是否有啟用</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DNS</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相關紀錄日誌</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（有記錄到</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DNS</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行為的日誌）？是否有開啟監測內部網路連線至</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DMZ</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的</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日誌？</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事件日誌與可歸責性</a:t>
            </a:r>
          </a:p>
          <a:p>
            <a:pPr marL="446088" lvl="1" indent="358775" algn="just" hangingPunct="0">
              <a:lnSpc>
                <a:spcPct val="100000"/>
              </a:lnSpc>
              <a:buSzPct val="100000"/>
              <a:buNone/>
            </a:pPr>
            <a:r>
              <a:rPr lang="en-US" altLang="zh-TW" sz="2200" u="sng" dirty="0">
                <a:solidFill>
                  <a:schemeClr val="tx1">
                    <a:lumMod val="65000"/>
                    <a:lumOff val="35000"/>
                  </a:schemeClr>
                </a:solidFill>
                <a:latin typeface="獅尾圓體-Medium" panose="020B0500000000000000" pitchFamily="34" charset="-120"/>
                <a:ea typeface="獅尾圓體-Medium" panose="020B0500000000000000" pitchFamily="34" charset="-120"/>
              </a:rPr>
              <a:t>https://law.moj.gov.tw/LawClass/LawAll.aspx?pcode=A0030304</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日誌管理程序文件</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日誌管理執行紀錄</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93829268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79377" y="1556792"/>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lvl="1" indent="0" algn="just" hangingPunct="0">
              <a:lnSpc>
                <a:spcPct val="100000"/>
              </a:lnSpc>
              <a:buSzPct val="100000"/>
              <a:buNone/>
            </a:pPr>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3" name="矩形 2"/>
          <p:cNvSpPr/>
          <p:nvPr/>
        </p:nvSpPr>
        <p:spPr>
          <a:xfrm>
            <a:off x="578465" y="1474690"/>
            <a:ext cx="10990144" cy="1692771"/>
          </a:xfrm>
          <a:prstGeom prst="rect">
            <a:avLst/>
          </a:prstGeom>
        </p:spPr>
        <p:txBody>
          <a:bodyPr wrap="square">
            <a:spAutoFit/>
          </a:bodyPr>
          <a:lstStyle/>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可歸責性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記錄事件：</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矩形 6"/>
          <p:cNvSpPr/>
          <p:nvPr/>
        </p:nvSpPr>
        <p:spPr>
          <a:xfrm>
            <a:off x="1547664" y="3218200"/>
            <a:ext cx="10164960" cy="1938992"/>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一、訂定日誌之記錄時間週期及留存政策，並保留</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日誌至少六個月</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 </a:t>
            </a:r>
          </a:p>
          <a:p>
            <a:pPr marL="628650" indent="-6286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二、確保資通系統有記錄</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特定事件</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之功能，並決定應記錄之特定資通系統事件。 </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三、應記錄資通系統</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管理者帳號</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所執行之各項功能</a:t>
            </a:r>
            <a:r>
              <a:rPr lang="zh-TW" altLang="en-US" sz="2000" dirty="0"/>
              <a:t>。 </a:t>
            </a:r>
          </a:p>
        </p:txBody>
      </p:sp>
      <p:sp>
        <p:nvSpPr>
          <p:cNvPr id="8" name="矩形 7"/>
          <p:cNvSpPr/>
          <p:nvPr/>
        </p:nvSpPr>
        <p:spPr>
          <a:xfrm>
            <a:off x="1547665" y="5253007"/>
            <a:ext cx="9312696" cy="1200329"/>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中、高級：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一、應定期審查機關所保留資通系統產生之日誌。</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二、等級「普」之所有控制措施。</a:t>
            </a:r>
          </a:p>
        </p:txBody>
      </p:sp>
    </p:spTree>
    <p:extLst>
      <p:ext uri="{BB962C8B-B14F-4D97-AF65-F5344CB8AC3E}">
        <p14:creationId xmlns:p14="http://schemas.microsoft.com/office/powerpoint/2010/main" xmlns="" val="391379685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79377" y="1556792"/>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lvl="1" indent="0" algn="just" hangingPunct="0">
              <a:lnSpc>
                <a:spcPct val="100000"/>
              </a:lnSpc>
              <a:buSzPct val="100000"/>
              <a:buNone/>
            </a:pPr>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3" name="矩形 2"/>
          <p:cNvSpPr/>
          <p:nvPr/>
        </p:nvSpPr>
        <p:spPr>
          <a:xfrm>
            <a:off x="578465" y="1474690"/>
            <a:ext cx="11206168" cy="3939540"/>
          </a:xfrm>
          <a:prstGeom prst="rect">
            <a:avLst/>
          </a:prstGeom>
        </p:spPr>
        <p:txBody>
          <a:bodyPr wrap="square">
            <a:spAutoFit/>
          </a:bodyPr>
          <a:lstStyle/>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可歸責性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日誌紀錄內容：</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endParaRPr lang="en-US" altLang="zh-TW" dirty="0"/>
          </a:p>
          <a:p>
            <a:pPr marL="952485" lvl="1" indent="-342900">
              <a:buFont typeface="Wingdings" panose="05000000000000000000" pitchFamily="2" charset="2"/>
              <a:buChar char="Ø"/>
            </a:pPr>
            <a:endParaRPr lang="en-US" altLang="zh-TW" dirty="0"/>
          </a:p>
          <a:p>
            <a:pPr marL="952485" lvl="1" indent="-342900">
              <a:buFont typeface="Wingdings" panose="05000000000000000000" pitchFamily="2" charset="2"/>
              <a:buChar char="Ø"/>
            </a:pPr>
            <a:endParaRPr lang="en-US" altLang="zh-TW" dirty="0"/>
          </a:p>
          <a:p>
            <a:pPr marL="952485" lvl="1" indent="-342900">
              <a:buFont typeface="Wingdings" panose="05000000000000000000" pitchFamily="2" charset="2"/>
              <a:buChar char="Ø"/>
            </a:pPr>
            <a:endParaRPr lang="en-US" altLang="zh-TW" dirty="0"/>
          </a:p>
          <a:p>
            <a:pPr marL="952485" lvl="1" indent="-342900">
              <a:buFont typeface="Wingdings" panose="05000000000000000000" pitchFamily="2" charset="2"/>
              <a:buChar char="Ø"/>
            </a:pPr>
            <a:endParaRPr lang="en-US" altLang="zh-TW" dirty="0"/>
          </a:p>
          <a:p>
            <a:pPr marL="952485" lvl="1" indent="-342900">
              <a:buFont typeface="Wingdings" panose="05000000000000000000" pitchFamily="2" charset="2"/>
              <a:buChar char="Ø"/>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日誌儲存容量：</a:t>
            </a:r>
          </a:p>
        </p:txBody>
      </p:sp>
      <p:sp>
        <p:nvSpPr>
          <p:cNvPr id="7" name="矩形 6"/>
          <p:cNvSpPr/>
          <p:nvPr/>
        </p:nvSpPr>
        <p:spPr>
          <a:xfrm>
            <a:off x="1547664" y="3173400"/>
            <a:ext cx="10020943" cy="1569660"/>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普、中、高級：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資通系統產生之日誌應包含事件類型、發生時間、發生位置及任何與事件相關之使用者身分識別等資訊，採用單一日誌機制，確保輸出格式之一致性，並應依資通安全政策及法規要求納入其他相關資訊。</a:t>
            </a:r>
          </a:p>
        </p:txBody>
      </p:sp>
      <p:sp>
        <p:nvSpPr>
          <p:cNvPr id="8" name="矩形 7"/>
          <p:cNvSpPr/>
          <p:nvPr/>
        </p:nvSpPr>
        <p:spPr>
          <a:xfrm>
            <a:off x="1552240" y="5395863"/>
            <a:ext cx="10020943" cy="830997"/>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普、中、高級：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依據日誌儲存需求，配置所需之儲存容量。</a:t>
            </a:r>
          </a:p>
        </p:txBody>
      </p:sp>
    </p:spTree>
    <p:extLst>
      <p:ext uri="{BB962C8B-B14F-4D97-AF65-F5344CB8AC3E}">
        <p14:creationId xmlns:p14="http://schemas.microsoft.com/office/powerpoint/2010/main" xmlns="" val="13303186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79377" y="1556792"/>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lvl="1" indent="0" algn="just" hangingPunct="0">
              <a:lnSpc>
                <a:spcPct val="100000"/>
              </a:lnSpc>
              <a:buSzPct val="100000"/>
              <a:buNone/>
            </a:pPr>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3" name="矩形 2"/>
          <p:cNvSpPr/>
          <p:nvPr/>
        </p:nvSpPr>
        <p:spPr>
          <a:xfrm>
            <a:off x="578464" y="1474690"/>
            <a:ext cx="10374956" cy="1692771"/>
          </a:xfrm>
          <a:prstGeom prst="rect">
            <a:avLst/>
          </a:prstGeom>
        </p:spPr>
        <p:txBody>
          <a:bodyPr wrap="none">
            <a:spAutoFit/>
          </a:bodyPr>
          <a:lstStyle/>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可歸責性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日誌處理失效之回應：</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矩形 6"/>
          <p:cNvSpPr/>
          <p:nvPr/>
        </p:nvSpPr>
        <p:spPr>
          <a:xfrm>
            <a:off x="1559496" y="3356992"/>
            <a:ext cx="9312696" cy="830997"/>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普、中級：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資通系統於日誌處理失效時，應採取適當之行動。</a:t>
            </a:r>
          </a:p>
        </p:txBody>
      </p:sp>
      <p:sp>
        <p:nvSpPr>
          <p:cNvPr id="8" name="矩形 7"/>
          <p:cNvSpPr/>
          <p:nvPr/>
        </p:nvSpPr>
        <p:spPr>
          <a:xfrm>
            <a:off x="1558368" y="4420269"/>
            <a:ext cx="10082247" cy="1569660"/>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628650" indent="-628650"/>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一、機關規定需要即時通報之日誌處理失效事件發生時，資通系統應於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機關規定之時效內，對特定人員提出警告。</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二、等級「中」及「普」之所有控制措施。</a:t>
            </a:r>
          </a:p>
        </p:txBody>
      </p:sp>
    </p:spTree>
    <p:extLst>
      <p:ext uri="{BB962C8B-B14F-4D97-AF65-F5344CB8AC3E}">
        <p14:creationId xmlns:p14="http://schemas.microsoft.com/office/powerpoint/2010/main" xmlns="" val="11400271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79377" y="1556792"/>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lvl="1" indent="0" algn="just" hangingPunct="0">
              <a:lnSpc>
                <a:spcPct val="100000"/>
              </a:lnSpc>
              <a:buSzPct val="100000"/>
              <a:buNone/>
            </a:pPr>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3" name="矩形 2"/>
          <p:cNvSpPr/>
          <p:nvPr/>
        </p:nvSpPr>
        <p:spPr>
          <a:xfrm>
            <a:off x="578465" y="1474690"/>
            <a:ext cx="10630104" cy="1692771"/>
          </a:xfrm>
          <a:prstGeom prst="rect">
            <a:avLst/>
          </a:prstGeom>
        </p:spPr>
        <p:txBody>
          <a:bodyPr wrap="square">
            <a:spAutoFit/>
          </a:bodyPr>
          <a:lstStyle/>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可歸責性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時戳及校時：</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矩形 6"/>
          <p:cNvSpPr/>
          <p:nvPr/>
        </p:nvSpPr>
        <p:spPr>
          <a:xfrm>
            <a:off x="1547664" y="3284984"/>
            <a:ext cx="9516887" cy="1200329"/>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資通系統應使用系統內部時鐘產生日誌所需時戳，並可以對應到世界協調時間（</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UTC</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）或格林威治標準時間（</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GMT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p>
        </p:txBody>
      </p:sp>
      <p:sp>
        <p:nvSpPr>
          <p:cNvPr id="8" name="矩形 7"/>
          <p:cNvSpPr/>
          <p:nvPr/>
        </p:nvSpPr>
        <p:spPr>
          <a:xfrm>
            <a:off x="1547665" y="4800054"/>
            <a:ext cx="9312696" cy="1200329"/>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中、高級：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一、系統內部時鐘應定期與基準時間源進行同步。</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二、等級「普」之所有控制措施。</a:t>
            </a:r>
          </a:p>
        </p:txBody>
      </p:sp>
    </p:spTree>
    <p:extLst>
      <p:ext uri="{BB962C8B-B14F-4D97-AF65-F5344CB8AC3E}">
        <p14:creationId xmlns:p14="http://schemas.microsoft.com/office/powerpoint/2010/main" xmlns="" val="1453662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BD9A4C8-0F2E-DB47-6E2D-1A4F5493CACD}"/>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5" name="內容版面配置區 2"/>
          <p:cNvSpPr txBox="1">
            <a:spLocks/>
          </p:cNvSpPr>
          <p:nvPr/>
        </p:nvSpPr>
        <p:spPr>
          <a:xfrm>
            <a:off x="479377" y="1556792"/>
            <a:ext cx="11449272" cy="49685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lvl="1" indent="0" algn="just" hangingPunct="0">
              <a:lnSpc>
                <a:spcPct val="100000"/>
              </a:lnSpc>
              <a:buSzPct val="100000"/>
              <a:buNone/>
            </a:pPr>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129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3" name="矩形 2"/>
          <p:cNvSpPr/>
          <p:nvPr/>
        </p:nvSpPr>
        <p:spPr>
          <a:xfrm>
            <a:off x="578464" y="1474690"/>
            <a:ext cx="10374956" cy="1692771"/>
          </a:xfrm>
          <a:prstGeom prst="rect">
            <a:avLst/>
          </a:prstGeom>
        </p:spPr>
        <p:txBody>
          <a:bodyPr wrap="none">
            <a:spAutoFit/>
          </a:bodyPr>
          <a:lstStyle/>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資通安全責任等級分級辦法（附表十）資通系統防護基準</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_</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可歸責性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日誌資訊之保護：</a:t>
            </a:r>
          </a:p>
        </p:txBody>
      </p:sp>
      <p:sp>
        <p:nvSpPr>
          <p:cNvPr id="7" name="矩形 6"/>
          <p:cNvSpPr/>
          <p:nvPr/>
        </p:nvSpPr>
        <p:spPr>
          <a:xfrm>
            <a:off x="1547665" y="3148117"/>
            <a:ext cx="9312696" cy="830997"/>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普級：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對日誌之存取管理，僅限於有權限之使用者。</a:t>
            </a:r>
          </a:p>
        </p:txBody>
      </p:sp>
      <p:sp>
        <p:nvSpPr>
          <p:cNvPr id="8" name="矩形 7"/>
          <p:cNvSpPr/>
          <p:nvPr/>
        </p:nvSpPr>
        <p:spPr>
          <a:xfrm>
            <a:off x="1547665" y="4101646"/>
            <a:ext cx="9312696" cy="1200329"/>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中級：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一、應運用雜湊或其他適當方式之</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完整性</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確保機制。</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二、等級「普」之所有控制措施。</a:t>
            </a:r>
          </a:p>
        </p:txBody>
      </p:sp>
      <p:sp>
        <p:nvSpPr>
          <p:cNvPr id="9" name="矩形 8"/>
          <p:cNvSpPr/>
          <p:nvPr/>
        </p:nvSpPr>
        <p:spPr>
          <a:xfrm>
            <a:off x="1516449" y="5376118"/>
            <a:ext cx="9312696" cy="1200329"/>
          </a:xfrm>
          <a:prstGeom prst="rect">
            <a:avLst/>
          </a:prstGeom>
          <a:ln>
            <a:noFill/>
          </a:ln>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高級：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定期備份</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日誌至原系統外之其他實體系統。</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二、等級「中」之所有控制措施。</a:t>
            </a:r>
          </a:p>
        </p:txBody>
      </p:sp>
    </p:spTree>
    <p:extLst>
      <p:ext uri="{BB962C8B-B14F-4D97-AF65-F5344CB8AC3E}">
        <p14:creationId xmlns:p14="http://schemas.microsoft.com/office/powerpoint/2010/main" xmlns="" val="363549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01075BEB-FD05-7FF0-E3F7-C02E5F604E68}"/>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2-1</a:t>
            </a:r>
            <a:r>
              <a:rPr lang="zh-TW" altLang="en-US" sz="4800" dirty="0">
                <a:solidFill>
                  <a:schemeClr val="tx2"/>
                </a:solidFill>
                <a:latin typeface="獅尾圓體-Black" panose="020B0500000000000000" pitchFamily="34" charset="-120"/>
                <a:ea typeface="獅尾圓體-Black" panose="020B0500000000000000" pitchFamily="34" charset="-120"/>
              </a:rPr>
              <a:t>、策略面稽核主題與項目</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49ABAD0-0340-2E5E-C656-B54556D7C2F1}"/>
              </a:ext>
            </a:extLst>
          </p:cNvPr>
          <p:cNvSpPr txBox="1">
            <a:spLocks/>
          </p:cNvSpPr>
          <p:nvPr/>
        </p:nvSpPr>
        <p:spPr>
          <a:xfrm>
            <a:off x="335360" y="692696"/>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4000" dirty="0">
                <a:solidFill>
                  <a:schemeClr val="tx2"/>
                </a:solidFill>
                <a:latin typeface="獅尾圓體-Black" panose="020B0500000000000000" pitchFamily="34" charset="-120"/>
                <a:ea typeface="獅尾圓體-Black" panose="020B0500000000000000" pitchFamily="34" charset="-120"/>
              </a:rPr>
              <a:t>（九）資通安全事件通報應變及情資評估因應</a:t>
            </a:r>
          </a:p>
        </p:txBody>
      </p:sp>
      <p:sp>
        <p:nvSpPr>
          <p:cNvPr id="6" name="內容版面配置區 2"/>
          <p:cNvSpPr txBox="1">
            <a:spLocks/>
          </p:cNvSpPr>
          <p:nvPr/>
        </p:nvSpPr>
        <p:spPr>
          <a:xfrm>
            <a:off x="479376" y="1505689"/>
            <a:ext cx="11665296" cy="5163671"/>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t" hangingPunct="0">
              <a:lnSpc>
                <a:spcPts val="3600"/>
              </a:lnSpc>
              <a:spcBef>
                <a:spcPts val="0"/>
              </a:spcBef>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9.17.</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是否建立資通安全情資之評估及因應機制，針對</a:t>
            </a:r>
            <a:r>
              <a:rPr lang="zh-TW" altLang="en-US" sz="2700" b="1" dirty="0">
                <a:solidFill>
                  <a:srgbClr val="FF0000"/>
                </a:solidFill>
                <a:latin typeface="獅尾圓體-Medium" panose="020B0500000000000000" pitchFamily="34" charset="-120"/>
                <a:ea typeface="獅尾圓體-Medium" panose="020B0500000000000000" pitchFamily="34" charset="-120"/>
              </a:rPr>
              <a:t>所接受之情資</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，辨識其來源之可靠性及時效性，及時進行威脅與弱點分析及研判潛在風險，並採取對應之預防或應變措施？</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資通安全情資分享辦法之規範</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68000" lvl="1" indent="358775" algn="just" hangingPunct="0">
              <a:lnSpc>
                <a:spcPct val="100000"/>
              </a:lnSpc>
              <a:buSzPct val="100000"/>
              <a:buFont typeface="Arial" panose="020B0604020202020204" pitchFamily="34" charset="0"/>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hlinkClick r:id="rId2"/>
              </a:rPr>
              <a:t>https://law.moj.gov.tw/LawClass/LawAll.aspx?pcode=A0030307</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10900" lvl="1" indent="-342900" algn="just" hangingPunct="0">
              <a:lnSpc>
                <a:spcPct val="100000"/>
              </a:lnSpc>
              <a:buSzPct val="100000"/>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條：各機關應就所接受之情資，辨識其來源之可靠性及時效性，及時進行</a:t>
            </a:r>
            <a:b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威脅與弱點分析及研判潛在風險，並採取對應之預防或應變措施。</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10900" lvl="1" indent="-342900" algn="just" hangingPunct="0">
              <a:lnSpc>
                <a:spcPct val="100000"/>
              </a:lnSpc>
              <a:buSzPct val="100000"/>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8</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條：各機關應就所接收之情資，採取適當之安全維護措施，避免情資內容、個人資料或依法規規定不得分享之資訊外洩，或遭未經授權之存取或竄改。</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稽核檢視佐證文件：</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相關執行紀錄</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10900" lvl="1" indent="-342900" algn="just" hangingPunct="0">
              <a:lnSpc>
                <a:spcPct val="100000"/>
              </a:lnSpc>
              <a:buSzPct val="100000"/>
              <a:buFont typeface="Wingdings" panose="05000000000000000000" pitchFamily="2" charset="2"/>
              <a:buChar char="n"/>
            </a:pP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800" indent="358775" algn="just" hangingPunct="0">
              <a:lnSpc>
                <a:spcPct val="100000"/>
              </a:lnSpc>
              <a:buSzPct val="100000"/>
              <a:buFont typeface="Arial" panose="020B0604020202020204" pitchFamily="34" charset="0"/>
              <a:buNone/>
            </a:pP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7142418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00124B10-F4B5-5866-0C1F-CFB4EF584492}"/>
              </a:ext>
            </a:extLst>
          </p:cNvPr>
          <p:cNvSpPr txBox="1">
            <a:spLocks/>
          </p:cNvSpPr>
          <p:nvPr/>
        </p:nvSpPr>
        <p:spPr>
          <a:xfrm>
            <a:off x="191344" y="4437112"/>
            <a:ext cx="10515600" cy="9350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200" dirty="0">
                <a:latin typeface="獅尾圓體-Black" panose="020B0500000000000000" pitchFamily="34" charset="-120"/>
                <a:ea typeface="獅尾圓體-Black" panose="020B0500000000000000" pitchFamily="34" charset="-120"/>
                <a:cs typeface="+mn-cs"/>
              </a:rPr>
              <a:t>稽核發現</a:t>
            </a:r>
          </a:p>
        </p:txBody>
      </p:sp>
      <p:sp>
        <p:nvSpPr>
          <p:cNvPr id="3" name="文字方塊 2">
            <a:extLst>
              <a:ext uri="{FF2B5EF4-FFF2-40B4-BE49-F238E27FC236}">
                <a16:creationId xmlns:a16="http://schemas.microsoft.com/office/drawing/2014/main" xmlns="" id="{87E9C931-1E36-9357-D244-2809A9A09E57}"/>
              </a:ext>
            </a:extLst>
          </p:cNvPr>
          <p:cNvSpPr txBox="1"/>
          <p:nvPr/>
        </p:nvSpPr>
        <p:spPr>
          <a:xfrm>
            <a:off x="191344" y="3356992"/>
            <a:ext cx="8640960" cy="1107996"/>
          </a:xfrm>
          <a:prstGeom prst="rect">
            <a:avLst/>
          </a:prstGeom>
          <a:noFill/>
        </p:spPr>
        <p:txBody>
          <a:bodyPr wrap="square" rtlCol="0">
            <a:spAutoFit/>
          </a:bodyPr>
          <a:lstStyle/>
          <a:p>
            <a:r>
              <a:rPr lang="zh-TW" altLang="en-US" sz="6600" dirty="0">
                <a:latin typeface="獅尾圓體-Black" panose="020B0500000000000000" pitchFamily="34" charset="-120"/>
                <a:ea typeface="獅尾圓體-Black" panose="020B0500000000000000" pitchFamily="34" charset="-120"/>
              </a:rPr>
              <a:t>第五章</a:t>
            </a:r>
            <a:endParaRPr lang="zh-TW" altLang="en-US" sz="66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2B4418DA-29F7-F8AF-756F-46535E6627C0}"/>
              </a:ext>
            </a:extLst>
          </p:cNvPr>
          <p:cNvSpPr txBox="1">
            <a:spLocks/>
          </p:cNvSpPr>
          <p:nvPr/>
        </p:nvSpPr>
        <p:spPr>
          <a:xfrm>
            <a:off x="623392" y="3326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7" name="內容版面配置區 2"/>
          <p:cNvSpPr txBox="1">
            <a:spLocks/>
          </p:cNvSpPr>
          <p:nvPr/>
        </p:nvSpPr>
        <p:spPr>
          <a:xfrm>
            <a:off x="551384" y="1422502"/>
            <a:ext cx="11449272" cy="190007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1.3 </a:t>
            </a:r>
            <a:r>
              <a:rPr lang="zh-TW"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是否將</a:t>
            </a:r>
            <a:r>
              <a:rPr lang="zh-TW" altLang="zh-TW" sz="2700" b="1" dirty="0">
                <a:solidFill>
                  <a:srgbClr val="FF0000"/>
                </a:solidFill>
                <a:latin typeface="獅尾圓體-Medium" panose="020B0500000000000000" pitchFamily="34" charset="-120"/>
                <a:ea typeface="獅尾圓體-Medium" panose="020B0500000000000000" pitchFamily="34" charset="-120"/>
              </a:rPr>
              <a:t>全部</a:t>
            </a:r>
            <a:r>
              <a:rPr lang="zh-TW" altLang="zh-TW" sz="2700" b="1" dirty="0">
                <a:solidFill>
                  <a:srgbClr val="0070C0"/>
                </a:solidFill>
                <a:latin typeface="獅尾圓體-Medium" panose="020B0500000000000000" pitchFamily="34" charset="-120"/>
                <a:ea typeface="獅尾圓體-Medium" panose="020B0500000000000000" pitchFamily="34" charset="-120"/>
              </a:rPr>
              <a:t>核心</a:t>
            </a:r>
            <a:r>
              <a:rPr lang="zh-TW" altLang="zh-TW" sz="2700" b="1" dirty="0">
                <a:solidFill>
                  <a:srgbClr val="FF0000"/>
                </a:solidFill>
                <a:latin typeface="獅尾圓體-Medium" panose="020B0500000000000000" pitchFamily="34" charset="-120"/>
                <a:ea typeface="獅尾圓體-Medium" panose="020B0500000000000000" pitchFamily="34" charset="-120"/>
              </a:rPr>
              <a:t>資通系統</a:t>
            </a:r>
            <a:r>
              <a:rPr lang="zh-TW"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納入資訊安全管理系統</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適用範圍？</a:t>
            </a:r>
          </a:p>
          <a:p>
            <a:pPr marL="0" indent="0">
              <a:buNone/>
            </a:pPr>
            <a:endParaRPr lang="en-US" altLang="zh-TW" sz="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稽核法源依據與相關規範：</a:t>
            </a:r>
            <a:endParaRPr lang="zh-TW" altLang="en-US" sz="2000" dirty="0"/>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8" name="矩形 7"/>
          <p:cNvSpPr/>
          <p:nvPr/>
        </p:nvSpPr>
        <p:spPr>
          <a:xfrm>
            <a:off x="948091" y="4706443"/>
            <a:ext cx="9867528" cy="1458861"/>
          </a:xfrm>
          <a:prstGeom prst="rect">
            <a:avLst/>
          </a:prstGeom>
        </p:spPr>
        <p:txBody>
          <a:bodyPr wrap="square">
            <a:spAutoFit/>
          </a:bodyPr>
          <a:lstStyle/>
          <a:p>
            <a:pPr>
              <a:lnSpc>
                <a:spcPct val="120000"/>
              </a:lnSpc>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行政院令中華民國</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8</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月</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23</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日院臺護字第</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1100182012</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號</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nSpc>
                <a:spcPct val="120000"/>
              </a:lnSpc>
            </a:pPr>
            <a:r>
              <a:rPr lang="zh-TW" altLang="en-US" sz="2000" dirty="0">
                <a:solidFill>
                  <a:schemeClr val="accent1"/>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「公正第三方驗證」</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所稱第三方，指通過我國標準法主管機關委託機構認證之機構；</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nSpc>
                <a:spcPct val="120000"/>
              </a:lnSpc>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 第三方核發之驗證證書應有前開委託機構之認證標誌。</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nSpc>
                <a:spcPct val="120000"/>
              </a:lnSpc>
            </a:pP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https://gazette.nat.gov.tw/EG_FileManager/eguploadpub/eg027158/ch01/type1/gov01/num1/Eg.pdf</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9" name="矩形 8"/>
          <p:cNvSpPr/>
          <p:nvPr/>
        </p:nvSpPr>
        <p:spPr>
          <a:xfrm>
            <a:off x="892834" y="2771811"/>
            <a:ext cx="10387741" cy="1882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933342" y="2636912"/>
            <a:ext cx="10320404" cy="1938992"/>
          </a:xfrm>
          <a:prstGeom prst="rect">
            <a:avLst/>
          </a:prstGeom>
        </p:spPr>
        <p:txBody>
          <a:bodyPr wrap="square">
            <a:spAutoFit/>
          </a:bodyPr>
          <a:lstStyle/>
          <a:p>
            <a:pPr>
              <a:lnSpc>
                <a:spcPct val="120000"/>
              </a:lnSpc>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應辦事項修正規定</a:t>
            </a:r>
          </a:p>
          <a:p>
            <a:pPr>
              <a:lnSpc>
                <a:spcPct val="120000"/>
              </a:lnSpc>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資訊安全管理系統之導入及通過公正第三方之驗證</a:t>
            </a:r>
          </a:p>
          <a:p>
            <a:pPr>
              <a:lnSpc>
                <a:spcPct val="120000"/>
              </a:lnSpc>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初次受核定或等級變更後之二年內，全部核心資通系統導入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CNS 27001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或</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ISO 27001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等</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資訊安全管理系統標準、其他具有同等或以上效果之系統或標準，或其他公務機關自行</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發展並經主管機關認可之標準，於三年內完成</a:t>
            </a:r>
            <a:r>
              <a:rPr lang="zh-TW" altLang="en-US" sz="2000" dirty="0">
                <a:solidFill>
                  <a:schemeClr val="accent1"/>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公正第三方驗證</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，並持續維持其驗證有效性。</a:t>
            </a:r>
          </a:p>
        </p:txBody>
      </p:sp>
    </p:spTree>
    <p:extLst>
      <p:ext uri="{BB962C8B-B14F-4D97-AF65-F5344CB8AC3E}">
        <p14:creationId xmlns:p14="http://schemas.microsoft.com/office/powerpoint/2010/main" xmlns="" val="27435084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2B4418DA-29F7-F8AF-756F-46535E6627C0}"/>
              </a:ext>
            </a:extLst>
          </p:cNvPr>
          <p:cNvSpPr txBox="1">
            <a:spLocks/>
          </p:cNvSpPr>
          <p:nvPr/>
        </p:nvSpPr>
        <p:spPr>
          <a:xfrm>
            <a:off x="623392" y="3326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7" name="內容版面配置區 2"/>
          <p:cNvSpPr txBox="1">
            <a:spLocks/>
          </p:cNvSpPr>
          <p:nvPr/>
        </p:nvSpPr>
        <p:spPr>
          <a:xfrm>
            <a:off x="551384" y="1124743"/>
            <a:ext cx="11449272" cy="54665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1.3 </a:t>
            </a:r>
            <a:r>
              <a:rPr lang="zh-TW"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是否將</a:t>
            </a:r>
            <a:r>
              <a:rPr lang="zh-TW" altLang="zh-TW" sz="2700" b="1" dirty="0">
                <a:solidFill>
                  <a:srgbClr val="FF0000"/>
                </a:solidFill>
                <a:latin typeface="獅尾圓體-Medium" panose="020B0500000000000000" pitchFamily="34" charset="-120"/>
                <a:ea typeface="獅尾圓體-Medium" panose="020B0500000000000000" pitchFamily="34" charset="-120"/>
              </a:rPr>
              <a:t>全部核心資通系統</a:t>
            </a:r>
            <a:r>
              <a:rPr lang="zh-TW"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納入資訊安全管理系統</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適用範圍？</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法遵符合情形</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已依資通安全責任等級分級辦法應辦事項規定，全機關導入資訊安全管理</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系統，</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全部資通系統</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納入</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適用範圍，並通過第三方驗證，值得肯定。</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待改善事項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依資通安全責任等級分級辦法應辦事項規定，雖已導入資訊安全管理系統並</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通過公正第三方驗證，惟依</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8</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月</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日修正之規定，第三方核發之驗證</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證書應有</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我國標準法主管機關委託機構</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之</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認證標誌</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，以符合法遵要求。</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7848111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4DFAD7F-5229-53BE-826B-AC44B9806F00}"/>
              </a:ext>
            </a:extLst>
          </p:cNvPr>
          <p:cNvSpPr txBox="1">
            <a:spLocks/>
          </p:cNvSpPr>
          <p:nvPr/>
        </p:nvSpPr>
        <p:spPr>
          <a:xfrm>
            <a:off x="551384" y="3326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9" name="內容版面配置區 2"/>
          <p:cNvSpPr txBox="1">
            <a:spLocks/>
          </p:cNvSpPr>
          <p:nvPr/>
        </p:nvSpPr>
        <p:spPr>
          <a:xfrm>
            <a:off x="551384" y="1196752"/>
            <a:ext cx="11521280" cy="5472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1.7.</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業務持續運作計畫是否已涵蓋</a:t>
            </a:r>
            <a:r>
              <a:rPr lang="zh-TW" altLang="en-US" sz="26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全部核心資通系統</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，並定期辦理全部核心</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資通系統之業務持續運作</a:t>
            </a:r>
            <a:r>
              <a:rPr lang="zh-TW" altLang="en-US" sz="2600" b="1" dirty="0">
                <a:solidFill>
                  <a:srgbClr val="FF0000"/>
                </a:solidFill>
                <a:latin typeface="獅尾圓體-Medium" panose="020B0500000000000000" pitchFamily="34" charset="-120"/>
                <a:ea typeface="獅尾圓體-Medium" panose="020B0500000000000000" pitchFamily="34" charset="-120"/>
              </a:rPr>
              <a:t>演練</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，包含人員職責應變、</a:t>
            </a:r>
            <a:r>
              <a:rPr lang="zh-TW" altLang="en-US" sz="2600" b="1" dirty="0">
                <a:solidFill>
                  <a:srgbClr val="FF0000"/>
                </a:solidFill>
                <a:latin typeface="獅尾圓體-Medium" panose="020B0500000000000000" pitchFamily="34" charset="-120"/>
                <a:ea typeface="獅尾圓體-Medium" panose="020B0500000000000000" pitchFamily="34" charset="-120"/>
              </a:rPr>
              <a:t>作業程序</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、資源調配及</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檢討改善等</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  </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稽核法源依據與相關規範：</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資通安全責任等級分級辦法：應辦事項修正規定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級機關：每年</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法遵符合情形：</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已依資通安全責任等級分級辦法應辦事項規定，</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每季</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規劃辦理資通系統業務持續</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演練，除核心資通系統外，另包含</a:t>
            </a:r>
            <a:r>
              <a:rPr lang="zh-TW" altLang="en-US" sz="2000" b="1" dirty="0">
                <a:solidFill>
                  <a:srgbClr val="FF0000"/>
                </a:solidFill>
                <a:latin typeface="獅尾圓體-Medium" panose="020B0500000000000000" pitchFamily="34" charset="-120"/>
                <a:ea typeface="獅尾圓體-Medium" panose="020B0500000000000000" pitchFamily="34" charset="-120"/>
              </a:rPr>
              <a:t>多個重要資通系統</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，優於資通安全管理法規定。</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待改善事項：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依資通安全責任等級分級辦法應辦事項規定，雖已辦理</a:t>
            </a:r>
            <a:r>
              <a:rPr lang="zh-TW" altLang="en-US" sz="2000"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部分系統</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之業務持續運作</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演練，惟相關</a:t>
            </a:r>
            <a:r>
              <a:rPr lang="zh-TW" altLang="en-US" sz="2000"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演練腳本</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及</a:t>
            </a:r>
            <a:r>
              <a:rPr lang="zh-TW" altLang="en-US" sz="2000"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執行步驟</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明確程度不一，應依法遵要求，全部核心資通系統每二年辦理一次業務持續運作演練作業，執行步驟亦應更加明確一致。</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7685538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DFC6A87-CAC6-D33D-49EF-6DABAE114BDB}"/>
              </a:ext>
            </a:extLst>
          </p:cNvPr>
          <p:cNvSpPr txBox="1">
            <a:spLocks/>
          </p:cNvSpPr>
          <p:nvPr/>
        </p:nvSpPr>
        <p:spPr>
          <a:xfrm>
            <a:off x="621702" y="3326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8" name="內容版面配置區 2"/>
          <p:cNvSpPr txBox="1">
            <a:spLocks/>
          </p:cNvSpPr>
          <p:nvPr/>
        </p:nvSpPr>
        <p:spPr>
          <a:xfrm>
            <a:off x="592512" y="1216011"/>
            <a:ext cx="11449272" cy="55712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0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3.2</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資安專職人員配置情形？是否配置其他資安專責人員？對應機關自身及</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對所屬資安作業推動，目前之資安人員配置是否進行合理性評估及因應？</a:t>
            </a:r>
            <a:endPar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ct val="1000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3.5.</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資通安全專職人員是否分別各自持有資通安全專業證照及職能訓練證書</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各</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張以上，且維持其有效性？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稽核法源依據與相關規範：</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應辦事項修正規定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 資通安全專業證照及職能訓練證書</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公務機關（資安專職人員）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 A</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位；</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位；</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位</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分別各自持有證照及證書各一張以上，並持續維持證照及證書之有效性。</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fontAlgn="t" hangingPunct="0">
              <a:lnSpc>
                <a:spcPts val="3600"/>
              </a:lnSpc>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特定非公務機關（資安專責人員）：</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位；</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位；</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位</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14400" lvl="2" indent="0" algn="just" fontAlgn="t" hangingPunct="0">
              <a:lnSpc>
                <a:spcPts val="36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資通安全專責人 員，各自持有證照一張以上，並 持續維持證照之有效性。</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2" algn="just" fontAlgn="t" hangingPunct="0">
              <a:lnSpc>
                <a:spcPts val="3600"/>
              </a:lnSpc>
              <a:buFont typeface="Wingdings" panose="05000000000000000000" pitchFamily="2" charset="2"/>
              <a:buChar char="Ø"/>
            </a:pPr>
            <a:endParaRPr lang="zh-TW" altLang="en-US" sz="1600" dirty="0"/>
          </a:p>
          <a:p>
            <a:pPr lvl="1" algn="just" fontAlgn="t" hangingPunct="0">
              <a:lnSpc>
                <a:spcPts val="3600"/>
              </a:lnSpc>
              <a:buFont typeface="Wingdings" panose="05000000000000000000" pitchFamily="2" charset="2"/>
              <a:buChar char="Ø"/>
            </a:pP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7808638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4DFC6A87-CAC6-D33D-49EF-6DABAE114BDB}"/>
              </a:ext>
            </a:extLst>
          </p:cNvPr>
          <p:cNvSpPr txBox="1">
            <a:spLocks/>
          </p:cNvSpPr>
          <p:nvPr/>
        </p:nvSpPr>
        <p:spPr>
          <a:xfrm>
            <a:off x="551384" y="40466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8" name="內容版面配置區 2"/>
          <p:cNvSpPr txBox="1">
            <a:spLocks/>
          </p:cNvSpPr>
          <p:nvPr/>
        </p:nvSpPr>
        <p:spPr>
          <a:xfrm>
            <a:off x="479376" y="1556792"/>
            <a:ext cx="11449272" cy="50819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0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3.2</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資安專職人員配置情形？是否配置其他資安專責人員？對應機關自身及</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對所屬資安作業推動，目前之資安人員配置是否進行合理性評估及因應？</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hangingPunct="0">
              <a:lnSpc>
                <a:spcPct val="1000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3.5.</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資通安全專職人員是否分別各自持有資通安全專業證照及職能訓練證書</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各</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張以上，且維持其有效性？</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ct val="10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法遵符合情形</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已依資通安全責任等級分級辦法應辦事項規定，配置專職人員</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名，並均已取得資通安全職能評量證書，另</a:t>
            </a:r>
            <a:r>
              <a:rPr lang="zh-TW" altLang="en-US" sz="2200" dirty="0">
                <a:solidFill>
                  <a:srgbClr val="FF0000"/>
                </a:solidFill>
                <a:latin typeface="獅尾圓體-Medium" panose="020B0500000000000000" pitchFamily="34" charset="-120"/>
                <a:ea typeface="獅尾圓體-Medium" panose="020B0500000000000000" pitchFamily="34" charset="-120"/>
              </a:rPr>
              <a:t>資訊管理處非專職人員</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亦取得資通安全職能評量證書共</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5</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張，優於資通安全管理法規定。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ct val="10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待改善事項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依資安責任等級分級辦法應辦事項規定，</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級機關應有</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位資安專職人力，惟目前僅</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位為專職人員，其餘</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位為專責人員，建議可適度增加資安人力。</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453873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3AB09996-707D-6074-2949-F1F9DA54FF57}"/>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7" name="內容版面配置區 2"/>
          <p:cNvSpPr txBox="1">
            <a:spLocks/>
          </p:cNvSpPr>
          <p:nvPr/>
        </p:nvSpPr>
        <p:spPr>
          <a:xfrm>
            <a:off x="481384" y="1556792"/>
            <a:ext cx="11447264" cy="49685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lvl="1" indent="0" algn="just" hangingPunct="0">
              <a:lnSpc>
                <a:spcPct val="100000"/>
              </a:lnSpc>
              <a:buSzPct val="100000"/>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4.1.</a:t>
            </a:r>
            <a:r>
              <a:rPr lang="zh-TW"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是否確實盤點資訊資產建立清冊</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如識別擁有者及使用者等</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，且鑑別其</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資產價值？ </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稽核法源依據與相關規範：資通安全管理法施行細則第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6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條資通安全維護計畫</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hangingPunct="0">
              <a:lnSpc>
                <a:spcPts val="3600"/>
              </a:lnSpc>
              <a:buNone/>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    六、資通系統及資訊之盤點，並標示核心資通系統及相關資產。</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法遵符合情形</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已依資通安全管理法施行細則第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條規定，確實完成資通系統盤點並鑑別其</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資產價值 ，且資訊處統一管理所有資通系統及設備 ，其他單位不能自行</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委外，落實集中管理。</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57200" algn="just" hangingPunct="0">
              <a:lnSpc>
                <a:spcPct val="100000"/>
              </a:lnSpc>
              <a:buSzPct val="100000"/>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待改善事項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000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依資通安全管理法施行細則第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條規定，雖已辦理資訊資產盤點並建立資產</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清冊，惟僅限於資訊單位，應擴及全組織。</a:t>
            </a:r>
          </a:p>
          <a:p>
            <a:pPr lvl="1"/>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20214838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xmlns="" id="{6DB756F2-B1FB-9080-E543-A5F49472F2C8}"/>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稽核發現</a:t>
            </a:r>
          </a:p>
        </p:txBody>
      </p:sp>
      <p:sp>
        <p:nvSpPr>
          <p:cNvPr id="6" name="內容版面配置區 3"/>
          <p:cNvSpPr txBox="1">
            <a:spLocks/>
          </p:cNvSpPr>
          <p:nvPr/>
        </p:nvSpPr>
        <p:spPr>
          <a:xfrm>
            <a:off x="691353" y="1448490"/>
            <a:ext cx="11165287" cy="4896544"/>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hangingPunct="0">
              <a:lnSpc>
                <a:spcPts val="3600"/>
              </a:lnSpc>
              <a:buNone/>
            </a:pP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8.12</a:t>
            </a:r>
            <a:r>
              <a:rPr lang="zh-TW" altLang="en-US" sz="26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是否針對資通系統所使用之外部元件或軟硬體，注意其安全漏洞通告，且</a:t>
            </a:r>
            <a: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rPr>
              <a:t>定期評估更新？</a:t>
            </a:r>
            <a:endParaRPr lang="en-US" altLang="zh-TW" sz="2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稽核法源依據與相關規範：資通安全責任等級分級辦法：資通系統防護基準</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附表十</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法遵符合情形</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100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已依資通安全責任等級分級辦法資通系統防護基準規定，對於資通系統發展</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測試階段，已針對軟體常見漏洞及實作必要之控制措施並透過工具進行第三方元件盤點檢查 ，落實相關風險管控。</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hangingPunct="0">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待改善事項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ct val="1100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依資通安全責任等級分級辦法資通系統防護基準規定，應落實對各資通系統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使用之外部元件或軟體進行管控與修補。</a:t>
            </a:r>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138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7176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sz="quarter" idx="4294967295"/>
            <p:extLst>
              <p:ext uri="{D42A27DB-BD31-4B8C-83A1-F6EECF244321}">
                <p14:modId xmlns:p14="http://schemas.microsoft.com/office/powerpoint/2010/main" xmlns="" val="939526896"/>
              </p:ext>
            </p:extLst>
          </p:nvPr>
        </p:nvGraphicFramePr>
        <p:xfrm>
          <a:off x="335360" y="1371407"/>
          <a:ext cx="11161240" cy="4947529"/>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xmlns="" val="2654710316"/>
                    </a:ext>
                  </a:extLst>
                </a:gridCol>
                <a:gridCol w="10225136">
                  <a:extLst>
                    <a:ext uri="{9D8B030D-6E8A-4147-A177-3AD203B41FA5}">
                      <a16:colId xmlns:a16="http://schemas.microsoft.com/office/drawing/2014/main" xmlns="" val="2463156383"/>
                    </a:ext>
                  </a:extLst>
                </a:gridCol>
              </a:tblGrid>
              <a:tr h="348146">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1.1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是否界定機關之核心業務，完成資通系統之盤點及分級，且每年至少檢視</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次分級之妥適性？</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535343616"/>
                  </a:ext>
                </a:extLst>
              </a:tr>
              <a:tr h="589171">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1.2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是否針對重要業務訂定適當之變更管理程序，且落實執行，並定期檢視、審查及更新程序（如業務</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調整後對外資訊更新等）？</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3649915165"/>
                  </a:ext>
                </a:extLst>
              </a:tr>
              <a:tr h="348146">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1.3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是否將全部核心資通系統納入資訊安全管理系統（</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ISMS</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）適用範圍？</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626948147"/>
                  </a:ext>
                </a:extLst>
              </a:tr>
              <a:tr h="527929">
                <a:tc>
                  <a:txBody>
                    <a:bodyPr/>
                    <a:lstStyle/>
                    <a:p>
                      <a:pPr algn="ctr"/>
                      <a:r>
                        <a:rPr lang="en-US" altLang="zh-TW" sz="1800" b="0" dirty="0">
                          <a:solidFill>
                            <a:schemeClr val="bg1"/>
                          </a:solidFill>
                          <a:effectLst/>
                          <a:latin typeface="獅尾圓體-Medium" panose="020B0500000000000000" pitchFamily="34" charset="-120"/>
                          <a:ea typeface="獅尾圓體-Medium" panose="020B0500000000000000" pitchFamily="34" charset="-120"/>
                        </a:rPr>
                        <a:t>1.4 </a:t>
                      </a:r>
                      <a:endParaRPr lang="zh-TW" altLang="en-US" sz="18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tc>
                  <a:txBody>
                    <a:bodyPr/>
                    <a:lstStyle/>
                    <a:p>
                      <a:pPr algn="just"/>
                      <a:r>
                        <a:rPr lang="zh-TW" altLang="en-US" sz="1800" b="0" dirty="0">
                          <a:solidFill>
                            <a:schemeClr val="bg1"/>
                          </a:solidFill>
                          <a:effectLst/>
                          <a:latin typeface="獅尾圓體-Medium" panose="020B0500000000000000" pitchFamily="34" charset="-120"/>
                          <a:ea typeface="獅尾圓體-Medium" panose="020B0500000000000000" pitchFamily="34" charset="-120"/>
                        </a:rPr>
                        <a:t>是否定期執行重要資料之備份作業，且備份資料異地存放？存放處所環境是否符合實體安全防護？</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4241100064"/>
                  </a:ext>
                </a:extLst>
              </a:tr>
              <a:tr h="589171">
                <a:tc>
                  <a:txBody>
                    <a:bodyPr/>
                    <a:lstStyle/>
                    <a:p>
                      <a:pPr algn="ctr"/>
                      <a:r>
                        <a:rPr lang="en-US" altLang="zh-TW" sz="1800" b="0" dirty="0">
                          <a:solidFill>
                            <a:schemeClr val="bg1"/>
                          </a:solidFill>
                          <a:effectLst/>
                          <a:latin typeface="獅尾圓體-Medium" panose="020B0500000000000000" pitchFamily="34" charset="-120"/>
                          <a:ea typeface="獅尾圓體-Medium" panose="020B0500000000000000" pitchFamily="34" charset="-120"/>
                        </a:rPr>
                        <a:t>1.5 </a:t>
                      </a:r>
                      <a:endParaRPr lang="zh-TW" altLang="en-US" sz="18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tc>
                  <a:txBody>
                    <a:bodyPr/>
                    <a:lstStyle/>
                    <a:p>
                      <a:pPr algn="just"/>
                      <a:r>
                        <a:rPr lang="zh-TW" altLang="en-US" sz="1800" b="0" dirty="0">
                          <a:solidFill>
                            <a:schemeClr val="bg1"/>
                          </a:solidFill>
                          <a:effectLst/>
                          <a:latin typeface="獅尾圓體-Medium" panose="020B0500000000000000" pitchFamily="34" charset="-120"/>
                          <a:ea typeface="獅尾圓體-Medium" panose="020B0500000000000000" pitchFamily="34" charset="-120"/>
                        </a:rPr>
                        <a:t>核心資通系統是否鑑別可能造成營運中斷事件之機率及衝擊影響，且進行營運衝擊分析</a:t>
                      </a:r>
                      <a:r>
                        <a:rPr lang="en-US" altLang="zh-TW" sz="1800" b="0" dirty="0">
                          <a:solidFill>
                            <a:schemeClr val="bg1"/>
                          </a:solidFill>
                          <a:effectLst/>
                          <a:latin typeface="獅尾圓體-Medium" panose="020B0500000000000000" pitchFamily="34" charset="-120"/>
                          <a:ea typeface="獅尾圓體-Medium" panose="020B0500000000000000" pitchFamily="34" charset="-120"/>
                        </a:rPr>
                        <a:t>(BIA)</a:t>
                      </a:r>
                      <a:r>
                        <a:rPr lang="zh-TW" altLang="en-US" sz="1800" b="0" dirty="0">
                          <a:solidFill>
                            <a:schemeClr val="bg1"/>
                          </a:solidFill>
                          <a:effectLst/>
                          <a:latin typeface="獅尾圓體-Medium" panose="020B0500000000000000" pitchFamily="34" charset="-120"/>
                          <a:ea typeface="獅尾圓體-Medium" panose="020B0500000000000000" pitchFamily="34" charset="-120"/>
                        </a:rPr>
                        <a:t>？是否明確訂定核心資通系統之系統復原時間目標</a:t>
                      </a:r>
                      <a:r>
                        <a:rPr lang="en-US" altLang="zh-TW" sz="1800" b="0" dirty="0">
                          <a:solidFill>
                            <a:schemeClr val="bg1"/>
                          </a:solidFill>
                          <a:effectLst/>
                          <a:latin typeface="獅尾圓體-Medium" panose="020B0500000000000000" pitchFamily="34" charset="-120"/>
                          <a:ea typeface="獅尾圓體-Medium" panose="020B0500000000000000" pitchFamily="34" charset="-120"/>
                        </a:rPr>
                        <a:t>(RTO)</a:t>
                      </a:r>
                      <a:r>
                        <a:rPr lang="zh-TW" altLang="en-US" sz="1800" b="0" dirty="0">
                          <a:solidFill>
                            <a:schemeClr val="bg1"/>
                          </a:solidFill>
                          <a:effectLst/>
                          <a:latin typeface="獅尾圓體-Medium" panose="020B0500000000000000" pitchFamily="34" charset="-120"/>
                          <a:ea typeface="獅尾圓體-Medium" panose="020B0500000000000000" pitchFamily="34" charset="-120"/>
                        </a:rPr>
                        <a:t>及資料復原時間點目標</a:t>
                      </a:r>
                      <a:r>
                        <a:rPr lang="en-US" altLang="zh-TW" sz="1800" b="0" dirty="0">
                          <a:solidFill>
                            <a:schemeClr val="bg1"/>
                          </a:solidFill>
                          <a:effectLst/>
                          <a:latin typeface="獅尾圓體-Medium" panose="020B0500000000000000" pitchFamily="34" charset="-120"/>
                          <a:ea typeface="獅尾圓體-Medium" panose="020B0500000000000000" pitchFamily="34" charset="-120"/>
                        </a:rPr>
                        <a:t>(RPO)</a:t>
                      </a:r>
                      <a:r>
                        <a:rPr lang="zh-TW" altLang="en-US" sz="1800" b="0" dirty="0">
                          <a:solidFill>
                            <a:schemeClr val="bg1"/>
                          </a:solidFill>
                          <a:effectLst/>
                          <a:latin typeface="獅尾圓體-Medium" panose="020B0500000000000000" pitchFamily="34" charset="-120"/>
                          <a:ea typeface="獅尾圓體-Medium" panose="020B0500000000000000" pitchFamily="34" charset="-120"/>
                        </a:rPr>
                        <a:t>？是否訂定備份資料之復原程序，且定期執行回復測試，以確保備份資料之有效性？復原程序是否定期檢討及修正？</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694909999"/>
                  </a:ext>
                </a:extLst>
              </a:tr>
              <a:tr h="589171">
                <a:tc>
                  <a:txBody>
                    <a:bodyPr/>
                    <a:lstStyle/>
                    <a:p>
                      <a:pPr algn="ctr"/>
                      <a:r>
                        <a:rPr lang="en-US" altLang="zh-TW" sz="1800" b="0" dirty="0">
                          <a:solidFill>
                            <a:schemeClr val="bg1"/>
                          </a:solidFill>
                          <a:effectLst/>
                          <a:latin typeface="獅尾圓體-Medium" panose="020B0500000000000000" pitchFamily="34" charset="-120"/>
                          <a:ea typeface="獅尾圓體-Medium" panose="020B0500000000000000" pitchFamily="34" charset="-120"/>
                        </a:rPr>
                        <a:t>1.6 </a:t>
                      </a:r>
                      <a:endParaRPr lang="zh-TW" altLang="en-US" sz="18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tc>
                  <a:txBody>
                    <a:bodyPr/>
                    <a:lstStyle/>
                    <a:p>
                      <a:pPr algn="just"/>
                      <a:r>
                        <a:rPr lang="zh-TW" altLang="en-US" sz="1800" b="0" dirty="0">
                          <a:solidFill>
                            <a:schemeClr val="bg1"/>
                          </a:solidFill>
                          <a:effectLst/>
                          <a:latin typeface="獅尾圓體-Medium" panose="020B0500000000000000" pitchFamily="34" charset="-120"/>
                          <a:ea typeface="獅尾圓體-Medium" panose="020B0500000000000000" pitchFamily="34" charset="-120"/>
                        </a:rPr>
                        <a:t>資通系統等級中／高等級者，是否設置備援機制，當系統服務中斷時，於可容忍時間內由備援設備取代提供服務？</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xmlns="" val="3182075905"/>
                  </a:ext>
                </a:extLst>
              </a:tr>
              <a:tr h="830195">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1.7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業務持續運作計畫是否已涵蓋全部核心資通系統，並定期辦理全部核心資通系統之業務持續運作</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演練，包含人員職責應變、作業程序、資源調配及檢討改善等？</a:t>
                      </a:r>
                      <a:r>
                        <a:rPr lang="zh-TW" altLang="en-US" sz="1800" b="0" baseline="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級機關：每年</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次；</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B</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C</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級機關</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：每</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年</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次）</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2433102930"/>
                  </a:ext>
                </a:extLst>
              </a:tr>
              <a:tr h="34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1.8</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資安治理成熟度評估結果為何？是否進行因應？（</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B</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級機關適用，以達到</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3</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級為目標）</a:t>
                      </a:r>
                      <a:endPar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733189535"/>
                  </a:ext>
                </a:extLst>
              </a:tr>
            </a:tbl>
          </a:graphicData>
        </a:graphic>
      </p:graphicFrame>
      <p:sp>
        <p:nvSpPr>
          <p:cNvPr id="3" name="矩形 2"/>
          <p:cNvSpPr/>
          <p:nvPr/>
        </p:nvSpPr>
        <p:spPr>
          <a:xfrm>
            <a:off x="767408" y="6309320"/>
            <a:ext cx="6552728" cy="379656"/>
          </a:xfrm>
          <a:prstGeom prst="rect">
            <a:avLst/>
          </a:prstGeom>
        </p:spPr>
        <p:txBody>
          <a:bodyPr wrap="square">
            <a:spAutoFit/>
          </a:bodyPr>
          <a:lstStyle/>
          <a:p>
            <a:pPr>
              <a:defRPr/>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）特定非公務機關無此項目</a:t>
            </a:r>
          </a:p>
        </p:txBody>
      </p:sp>
      <p:sp>
        <p:nvSpPr>
          <p:cNvPr id="6" name="標題 1">
            <a:extLst>
              <a:ext uri="{FF2B5EF4-FFF2-40B4-BE49-F238E27FC236}">
                <a16:creationId xmlns:a16="http://schemas.microsoft.com/office/drawing/2014/main" xmlns="" id="{F8E340A2-B73B-07D3-4EA3-F17B43DE0D3A}"/>
              </a:ext>
            </a:extLst>
          </p:cNvPr>
          <p:cNvSpPr txBox="1">
            <a:spLocks/>
          </p:cNvSpPr>
          <p:nvPr/>
        </p:nvSpPr>
        <p:spPr>
          <a:xfrm>
            <a:off x="263352" y="332656"/>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30076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xmlns="" id="{AB5BE3A6-0CF8-9CDA-015F-230DE46BDC3E}"/>
              </a:ext>
            </a:extLst>
          </p:cNvPr>
          <p:cNvSpPr/>
          <p:nvPr/>
        </p:nvSpPr>
        <p:spPr>
          <a:xfrm>
            <a:off x="335360" y="5661248"/>
            <a:ext cx="11521280" cy="93610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sz="quarter" idx="4294967295"/>
          </p:nvPr>
        </p:nvSpPr>
        <p:spPr>
          <a:xfrm>
            <a:off x="695400" y="1628800"/>
            <a:ext cx="11161240" cy="3888432"/>
          </a:xfrm>
          <a:prstGeom prst="rect">
            <a:avLst/>
          </a:prstGeom>
        </p:spPr>
        <p:txBody>
          <a:bodyPr/>
          <a:lstStyle/>
          <a:p>
            <a:pPr marL="0" indent="0" algn="just">
              <a:lnSpc>
                <a:spcPts val="4600"/>
              </a:lnSpc>
              <a:buNone/>
              <a:tabLst>
                <a:tab pos="1435100" algn="l"/>
              </a:tabLst>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是否界定機關之核心業務，完成資通系統之盤點及分級，且每年</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至少檢視</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次分級之妥適性？</a:t>
            </a:r>
          </a:p>
          <a:p>
            <a:pPr marL="446088" indent="-446088" algn="just">
              <a:lnSpc>
                <a:spcPts val="3600"/>
              </a:lnSpc>
              <a:buFont typeface="Wingdings" panose="05000000000000000000" pitchFamily="2" charset="2"/>
              <a:buChar char="l"/>
              <a:tabLst>
                <a:tab pos="1435100" algn="l"/>
              </a:tabLst>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39738" algn="just">
              <a:lnSpc>
                <a:spcPts val="3600"/>
              </a:lnSpc>
              <a:buFont typeface="Wingdings" panose="05000000000000000000" pitchFamily="2" charset="2"/>
              <a:buChar char="Ø"/>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資通系統盤點及分級</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如資產清冊</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39738"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核心業務妥適性相關紀錄</a:t>
            </a:r>
          </a:p>
        </p:txBody>
      </p:sp>
      <p:sp>
        <p:nvSpPr>
          <p:cNvPr id="6" name="標題 1">
            <a:extLst>
              <a:ext uri="{FF2B5EF4-FFF2-40B4-BE49-F238E27FC236}">
                <a16:creationId xmlns:a16="http://schemas.microsoft.com/office/drawing/2014/main" xmlns="" id="{32CDFDEF-122D-1131-5249-CDA9B59E5E1B}"/>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8" name="矩形 7">
            <a:extLst>
              <a:ext uri="{FF2B5EF4-FFF2-40B4-BE49-F238E27FC236}">
                <a16:creationId xmlns:a16="http://schemas.microsoft.com/office/drawing/2014/main" xmlns="" id="{A05CF3DB-BE39-1935-6A57-0E929CE58655}"/>
              </a:ext>
            </a:extLst>
          </p:cNvPr>
          <p:cNvSpPr/>
          <p:nvPr/>
        </p:nvSpPr>
        <p:spPr>
          <a:xfrm>
            <a:off x="335360" y="5661248"/>
            <a:ext cx="10153128" cy="923330"/>
          </a:xfrm>
          <a:prstGeom prst="rect">
            <a:avLst/>
          </a:prstGeom>
        </p:spPr>
        <p:txBody>
          <a:bodyPr wrap="square" anchor="ctr">
            <a:spAutoFit/>
          </a:bodyPr>
          <a:lstStyle/>
          <a:p>
            <a:pPr algn="just"/>
            <a:r>
              <a:rPr lang="zh-TW" altLang="en-US" sz="1800" dirty="0">
                <a:solidFill>
                  <a:schemeClr val="bg1"/>
                </a:solidFill>
                <a:latin typeface="獅尾圓體-Medium" panose="020B0500000000000000" pitchFamily="34" charset="-120"/>
                <a:ea typeface="獅尾圓體-Medium" panose="020B0500000000000000" pitchFamily="34" charset="-120"/>
              </a:rPr>
              <a:t>資料來源</a:t>
            </a:r>
            <a:r>
              <a:rPr lang="en-US" altLang="zh-TW" sz="1800" dirty="0">
                <a:solidFill>
                  <a:schemeClr val="bg1"/>
                </a:solidFill>
                <a:latin typeface="獅尾圓體-Medium" panose="020B0500000000000000" pitchFamily="34" charset="-120"/>
                <a:ea typeface="獅尾圓體-Medium" panose="020B0500000000000000" pitchFamily="34" charset="-120"/>
              </a:rPr>
              <a:t>:</a:t>
            </a:r>
            <a:r>
              <a:rPr lang="zh-TW" altLang="en-US" sz="1800" dirty="0">
                <a:solidFill>
                  <a:schemeClr val="bg1"/>
                </a:solidFill>
                <a:latin typeface="獅尾圓體-Medium" panose="020B0500000000000000" pitchFamily="34" charset="-120"/>
                <a:ea typeface="獅尾圓體-Medium" panose="020B0500000000000000" pitchFamily="34" charset="-120"/>
              </a:rPr>
              <a:t>  計畫附件</a:t>
            </a:r>
            <a:r>
              <a:rPr lang="en-US" altLang="zh-TW" sz="1800" dirty="0">
                <a:solidFill>
                  <a:schemeClr val="bg1"/>
                </a:solidFill>
                <a:latin typeface="獅尾圓體-Medium" panose="020B0500000000000000" pitchFamily="34" charset="-120"/>
                <a:ea typeface="獅尾圓體-Medium" panose="020B0500000000000000" pitchFamily="34" charset="-120"/>
              </a:rPr>
              <a:t>4_113</a:t>
            </a:r>
            <a:r>
              <a:rPr lang="zh-TW" altLang="en-US" sz="1800" dirty="0">
                <a:solidFill>
                  <a:schemeClr val="bg1"/>
                </a:solidFill>
                <a:latin typeface="獅尾圓體-Medium" panose="020B0500000000000000" pitchFamily="34" charset="-120"/>
                <a:ea typeface="獅尾圓體-Medium" panose="020B0500000000000000" pitchFamily="34" charset="-120"/>
              </a:rPr>
              <a:t>年核心資通系統評選表</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pPr algn="just"/>
            <a:r>
              <a:rPr lang="zh-TW" altLang="en-US" sz="1800" dirty="0">
                <a:solidFill>
                  <a:schemeClr val="bg1"/>
                </a:solidFill>
                <a:latin typeface="獅尾圓體-Medium" panose="020B0500000000000000" pitchFamily="34" charset="-120"/>
                <a:ea typeface="獅尾圓體-Medium" panose="020B0500000000000000" pitchFamily="34" charset="-120"/>
              </a:rPr>
              <a:t>                  計畫附件</a:t>
            </a:r>
            <a:r>
              <a:rPr lang="en-US" altLang="zh-TW" sz="1800" dirty="0">
                <a:solidFill>
                  <a:schemeClr val="bg1"/>
                </a:solidFill>
                <a:latin typeface="獅尾圓體-Medium" panose="020B0500000000000000" pitchFamily="34" charset="-120"/>
                <a:ea typeface="獅尾圓體-Medium" panose="020B0500000000000000" pitchFamily="34" charset="-120"/>
              </a:rPr>
              <a:t>5_113</a:t>
            </a:r>
            <a:r>
              <a:rPr lang="zh-TW" altLang="en-US" sz="1800" dirty="0">
                <a:solidFill>
                  <a:schemeClr val="bg1"/>
                </a:solidFill>
                <a:latin typeface="獅尾圓體-Medium" panose="020B0500000000000000" pitchFamily="34" charset="-120"/>
                <a:ea typeface="獅尾圓體-Medium" panose="020B0500000000000000" pitchFamily="34" charset="-120"/>
              </a:rPr>
              <a:t>年核心資通系統安全防護評量表</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pPr algn="just"/>
            <a:r>
              <a:rPr lang="zh-TW" altLang="en-US" sz="1800" dirty="0">
                <a:solidFill>
                  <a:schemeClr val="bg1"/>
                </a:solidFill>
                <a:latin typeface="獅尾圓體-Medium" panose="020B0500000000000000" pitchFamily="34" charset="-120"/>
                <a:ea typeface="獅尾圓體-Medium" panose="020B0500000000000000" pitchFamily="34" charset="-120"/>
              </a:rPr>
              <a:t>                  </a:t>
            </a:r>
            <a:r>
              <a:rPr lang="en-US" altLang="zh-TW" sz="1800" dirty="0">
                <a:solidFill>
                  <a:schemeClr val="bg1"/>
                </a:solidFill>
                <a:latin typeface="獅尾圓體-Medium" panose="020B0500000000000000" pitchFamily="34" charset="-120"/>
                <a:ea typeface="獅尾圓體-Medium" panose="020B0500000000000000" pitchFamily="34" charset="-120"/>
              </a:rPr>
              <a:t>https://moda.gov.tw/ACS/operations/drill-and-audit/652</a:t>
            </a: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51610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628800"/>
            <a:ext cx="11449272" cy="4608512"/>
          </a:xfrm>
          <a:prstGeom prst="rect">
            <a:avLst/>
          </a:prstGeom>
        </p:spPr>
        <p:txBody>
          <a:bodyPr>
            <a:noAutofit/>
          </a:bodyPr>
          <a:lstStyle/>
          <a:p>
            <a:pPr marL="0" indent="0" algn="just">
              <a:lnSpc>
                <a:spcPct val="10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 </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條</a:t>
            </a:r>
          </a:p>
          <a:p>
            <a:pPr marL="446088" indent="-446088" algn="just">
              <a:lnSpc>
                <a:spcPct val="100000"/>
              </a:lnSpc>
              <a:buFont typeface="Wingdings" panose="05000000000000000000" pitchFamily="2" charset="2"/>
              <a:buChar char="l"/>
            </a:pPr>
            <a:r>
              <a:rPr lang="zh-TW" altLang="en-US" sz="2400" dirty="0">
                <a:solidFill>
                  <a:srgbClr val="FF0000"/>
                </a:solidFill>
                <a:latin typeface="獅尾圓體-Medium" panose="020B0500000000000000" pitchFamily="34" charset="-120"/>
                <a:ea typeface="獅尾圓體-Medium" panose="020B0500000000000000" pitchFamily="34" charset="-120"/>
              </a:rPr>
              <a:t>核心業務</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，其範圍如下：</a:t>
            </a:r>
          </a:p>
          <a:p>
            <a:pPr marL="457200" lvl="1" indent="0" algn="just">
              <a:lnSpc>
                <a:spcPct val="1000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一、公務機關依其組織法規，足認該業務為機關核心權責所在。</a:t>
            </a:r>
          </a:p>
          <a:p>
            <a:pPr marL="457200" lvl="1" indent="0" algn="just">
              <a:lnSpc>
                <a:spcPct val="1000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二、公營事業及政府捐助之財團法人之主要服務或功能。</a:t>
            </a:r>
          </a:p>
          <a:p>
            <a:pPr marL="457200" lvl="1" indent="0" algn="just">
              <a:lnSpc>
                <a:spcPct val="1000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三、各機關維運、提供關鍵基礎設施所必要之業務。</a:t>
            </a:r>
          </a:p>
          <a:p>
            <a:pPr marL="457200" lvl="1" indent="0" algn="just">
              <a:lnSpc>
                <a:spcPct val="1000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四、各機關依資通安全責任等級分級辦法第四條第一款至第五款</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a:lnSpc>
                <a:spcPct val="1000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等級：</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或第五條第一款至第五款</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涉及之業務。</a:t>
            </a:r>
          </a:p>
          <a:p>
            <a:pPr marL="446088" indent="-446088" algn="just">
              <a:lnSpc>
                <a:spcPct val="100000"/>
              </a:lnSpc>
              <a:buFont typeface="Wingdings" panose="05000000000000000000" pitchFamily="2" charset="2"/>
              <a:buChar char="l"/>
            </a:pPr>
            <a:r>
              <a:rPr lang="zh-TW" altLang="en-US" sz="2400" dirty="0">
                <a:solidFill>
                  <a:srgbClr val="FF0000"/>
                </a:solidFill>
                <a:latin typeface="獅尾圓體-Medium" panose="020B0500000000000000" pitchFamily="34" charset="-120"/>
                <a:ea typeface="獅尾圓體-Medium" panose="020B0500000000000000" pitchFamily="34" charset="-120"/>
              </a:rPr>
              <a:t>核心資通系統：</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指支持核心業務持續運作必要之系統，或依資通安全責任等級分 級辦法附表九資通系統防護需求分級原則之規定，判定其防護需求等級為高者。</a:t>
            </a:r>
          </a:p>
        </p:txBody>
      </p:sp>
      <p:sp>
        <p:nvSpPr>
          <p:cNvPr id="5" name="標題 1">
            <a:extLst>
              <a:ext uri="{FF2B5EF4-FFF2-40B4-BE49-F238E27FC236}">
                <a16:creationId xmlns:a16="http://schemas.microsoft.com/office/drawing/2014/main" xmlns="" id="{9A058FE3-8732-2AF9-4D18-5CDC6EC8F702}"/>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03281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628800"/>
            <a:ext cx="11161240" cy="4608512"/>
          </a:xfrm>
          <a:prstGeom prst="rect">
            <a:avLst/>
          </a:prstGeom>
        </p:spPr>
        <p:txBody>
          <a:bodyPr>
            <a:noAutofit/>
          </a:bodyPr>
          <a:lstStyle/>
          <a:p>
            <a:pPr marL="0" indent="0" algn="just">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是否將全部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核心</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資通系統納入資訊安全管理系統（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）適用範圍？</a:t>
            </a:r>
          </a:p>
          <a:p>
            <a:pPr marL="446088" indent="-446088" algn="just">
              <a:lnSpc>
                <a:spcPct val="10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a:lnSpc>
                <a:spcPct val="100000"/>
              </a:lnSpc>
              <a:buNone/>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資通安全責任等級分級辦法，應辦事項修正規定：</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a:lnSpc>
                <a:spcPct val="100000"/>
              </a:lnSpc>
              <a:buNone/>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資訊安全管理系統之導入及通過公正第三方之驗證</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a:lnSpc>
                <a:spcPct val="100000"/>
              </a:lnSpc>
              <a:buNone/>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初次受核定或等級變更後之二年內，全部核心資通系統導入</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CNS 27001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或</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ISO 27001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等資訊安全管理系統標準、其他具有同等或以上效果之系統或標準，或其他公務機關自行發展並經主</a:t>
            </a:r>
          </a:p>
          <a:p>
            <a:pPr marL="457200" lvl="1" indent="0" algn="just">
              <a:lnSpc>
                <a:spcPct val="100000"/>
              </a:lnSpc>
              <a:buNone/>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管機關認可之標準，於三年內完成公正第三方驗證，並持續維持其驗證有效性。</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ct val="10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1" indent="-446088" algn="just">
              <a:lnSpc>
                <a:spcPct val="100000"/>
              </a:lnSpc>
              <a:buFont typeface="Wingdings" panose="05000000000000000000" pitchFamily="2" charset="2"/>
              <a:buChar char="l"/>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導入</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ISMS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及通過第三方驗證 </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驗證證書</a:t>
            </a:r>
          </a:p>
          <a:p>
            <a:pPr marL="903288" lvl="1" indent="-446088" algn="just">
              <a:lnSpc>
                <a:spcPct val="100000"/>
              </a:lnSpc>
              <a:buFont typeface="Wingdings" panose="05000000000000000000" pitchFamily="2" charset="2"/>
              <a:buChar char="l"/>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資安政策</a:t>
            </a:r>
          </a:p>
          <a:p>
            <a:pPr marL="903288" lvl="1" indent="-446088" algn="just">
              <a:lnSpc>
                <a:spcPct val="100000"/>
              </a:lnSpc>
              <a:buFont typeface="Wingdings" panose="05000000000000000000" pitchFamily="2" charset="2"/>
              <a:buChar char="l"/>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資通系統分級紀錄</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1" indent="-446088" algn="just">
              <a:lnSpc>
                <a:spcPct val="100000"/>
              </a:lnSpc>
              <a:buFont typeface="Wingdings" panose="05000000000000000000" pitchFamily="2" charset="2"/>
              <a:buChar char="l"/>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定期檢視之相關紀錄</a:t>
            </a:r>
          </a:p>
        </p:txBody>
      </p:sp>
      <p:sp>
        <p:nvSpPr>
          <p:cNvPr id="5" name="標題 1">
            <a:extLst>
              <a:ext uri="{FF2B5EF4-FFF2-40B4-BE49-F238E27FC236}">
                <a16:creationId xmlns:a16="http://schemas.microsoft.com/office/drawing/2014/main" xmlns="" id="{9A058FE3-8732-2AF9-4D18-5CDC6EC8F702}"/>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191007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628800"/>
            <a:ext cx="11161240" cy="4608512"/>
          </a:xfrm>
          <a:prstGeom prst="rect">
            <a:avLst/>
          </a:prstGeom>
        </p:spPr>
        <p:txBody>
          <a:bodyPr>
            <a:noAutofit/>
          </a:bodyPr>
          <a:lstStyle/>
          <a:p>
            <a:pPr marL="0" indent="0" algn="just">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是否將全部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核心</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資通系統納入資訊安全管理系統（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）適用範圍？</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a:buNone/>
            </a:pP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ct val="10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ct val="10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應導入</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及通過第三方驗證</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2" algn="just">
              <a:lnSpc>
                <a:spcPct val="100000"/>
              </a:lnSpc>
              <a:buFont typeface="Wingdings" panose="05000000000000000000" pitchFamily="2" charset="2"/>
              <a:buChar char="Ø"/>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A/B</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級：全部核心資通系統完成</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導入，並通過公正第三方驗證，第三方核發之驗證證書應有</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TAF</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認證標誌</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(Taiwan Accreditation Foundation</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財團法人全國認證基金會</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lvl="2" algn="just">
              <a:lnSpc>
                <a:spcPct val="100000"/>
              </a:lnSpc>
              <a:buFont typeface="Wingdings" panose="05000000000000000000" pitchFamily="2" charset="2"/>
              <a:buChar char="Ø"/>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級：全部核心資通系統完成</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導入檢視證書驗證範圍包括全部核心資通系統，以及證書之有效性</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ct val="10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定期檢視</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範圍</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之適切性</a:t>
            </a:r>
          </a:p>
          <a:p>
            <a:pPr marL="446088" indent="-446088" algn="just">
              <a:lnSpc>
                <a:spcPct val="100000"/>
              </a:lnSpc>
              <a:buFont typeface="Wingdings" panose="05000000000000000000" pitchFamily="2" charset="2"/>
              <a:buChar char="l"/>
            </a:pPr>
            <a:endParaRPr lang="zh-TW" altLang="en-US" sz="2400" dirty="0">
              <a:latin typeface="獅尾圓體-Medium" panose="020B0500000000000000" pitchFamily="34" charset="-120"/>
              <a:ea typeface="獅尾圓體-Medium" panose="020B0500000000000000" pitchFamily="34" charset="-120"/>
            </a:endParaRPr>
          </a:p>
        </p:txBody>
      </p:sp>
      <p:sp>
        <p:nvSpPr>
          <p:cNvPr id="5" name="標題 1">
            <a:extLst>
              <a:ext uri="{FF2B5EF4-FFF2-40B4-BE49-F238E27FC236}">
                <a16:creationId xmlns:a16="http://schemas.microsoft.com/office/drawing/2014/main" xmlns="" id="{9A058FE3-8732-2AF9-4D18-5CDC6EC8F702}"/>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0120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767408" y="1484784"/>
            <a:ext cx="11233248" cy="4896544"/>
          </a:xfrm>
          <a:prstGeom prst="rect">
            <a:avLst/>
          </a:prstGeom>
        </p:spPr>
        <p:txBody>
          <a:bodyPr>
            <a:noAutofit/>
          </a:bodyPr>
          <a:lstStyle/>
          <a:p>
            <a:pPr marL="0" indent="0" algn="just">
              <a:lnSpc>
                <a:spcPct val="150000"/>
              </a:lnSpc>
              <a:buNone/>
            </a:pP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1.7</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業務持續運作計畫是否已涵蓋全部核心資通系統，並定期辦理全部核心資通系統之業務持續運作演練，包含人員職責應變、作業程序、資源調配及檢討改善等？</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3" indent="-450850" algn="just">
              <a:lnSpc>
                <a:spcPts val="3600"/>
              </a:lnSpc>
              <a:spcBef>
                <a:spcPts val="933"/>
              </a:spcBef>
              <a:buSzPct val="100000"/>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項：應辦事項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4" indent="0" algn="just">
              <a:lnSpc>
                <a:spcPts val="3600"/>
              </a:lnSpc>
              <a:spcBef>
                <a:spcPts val="933"/>
              </a:spcBef>
              <a:buSzPct val="100000"/>
              <a:buNone/>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次；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B/C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級：每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446088" lvl="2" indent="-457200" algn="just">
              <a:lnSpc>
                <a:spcPts val="3600"/>
              </a:lnSpc>
              <a:spcBef>
                <a:spcPts val="933"/>
              </a:spcBef>
              <a:buSzPct val="100000"/>
              <a:buFont typeface="Wingdings" panose="05000000000000000000" pitchFamily="2" charset="2"/>
              <a:buChar char="l"/>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3" indent="-450850" algn="just">
              <a:lnSpc>
                <a:spcPts val="3600"/>
              </a:lnSpc>
              <a:spcBef>
                <a:spcPts val="933"/>
              </a:spcBef>
              <a:buSzPct val="100000"/>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營運持續計畫</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3" indent="-450850" algn="just">
              <a:lnSpc>
                <a:spcPts val="3600"/>
              </a:lnSpc>
              <a:spcBef>
                <a:spcPts val="933"/>
              </a:spcBef>
              <a:buSzPct val="100000"/>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演練紀錄</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標題 1">
            <a:extLst>
              <a:ext uri="{FF2B5EF4-FFF2-40B4-BE49-F238E27FC236}">
                <a16:creationId xmlns:a16="http://schemas.microsoft.com/office/drawing/2014/main" xmlns="" id="{D803C401-1D63-D3B8-E122-5ED336437225}"/>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19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80043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xmlns="" id="{18415D24-A6CC-6448-D689-764081C9AF3A}"/>
              </a:ext>
            </a:extLst>
          </p:cNvPr>
          <p:cNvSpPr txBox="1">
            <a:spLocks/>
          </p:cNvSpPr>
          <p:nvPr/>
        </p:nvSpPr>
        <p:spPr>
          <a:xfrm>
            <a:off x="1631504" y="1700808"/>
            <a:ext cx="10560496" cy="45848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5400"/>
              </a:lnSpc>
              <a:buNone/>
            </a:pPr>
            <a:r>
              <a:rPr lang="zh-TW" altLang="en-US" sz="3600" b="1" dirty="0">
                <a:solidFill>
                  <a:schemeClr val="tx1">
                    <a:lumMod val="65000"/>
                    <a:lumOff val="35000"/>
                  </a:schemeClr>
                </a:solidFill>
                <a:latin typeface="獅尾圓體-Medium" panose="020B0500000000000000" pitchFamily="34" charset="-120"/>
                <a:ea typeface="獅尾圓體-Medium" panose="020B0500000000000000" pitchFamily="34" charset="-120"/>
              </a:rPr>
              <a:t>課程大綱</a:t>
            </a:r>
            <a:endParaRPr lang="en-US" altLang="zh-TW" sz="36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76325" indent="-538163" algn="just">
              <a:lnSpc>
                <a:spcPts val="5400"/>
              </a:lnSpc>
              <a:buFont typeface="+mj-lt"/>
              <a:buAutoNum type="arabicPeriod"/>
              <a:tabLst>
                <a:tab pos="984250" algn="l"/>
              </a:tabLst>
            </a:pPr>
            <a:r>
              <a:rPr lang="zh-TW" altLang="en-US" sz="36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資通安全實地稽核項目檢核表</a:t>
            </a:r>
          </a:p>
          <a:p>
            <a:pPr marL="1076325" indent="-538163" algn="just">
              <a:lnSpc>
                <a:spcPts val="5400"/>
              </a:lnSpc>
              <a:buFont typeface="+mj-lt"/>
              <a:buAutoNum type="arabicPeriod"/>
              <a:tabLst>
                <a:tab pos="984250" algn="l"/>
              </a:tabLst>
            </a:pPr>
            <a:r>
              <a:rPr lang="zh-TW" altLang="en-US" sz="3600" dirty="0">
                <a:solidFill>
                  <a:schemeClr val="tx1">
                    <a:lumMod val="65000"/>
                    <a:lumOff val="35000"/>
                  </a:schemeClr>
                </a:solidFill>
                <a:latin typeface="獅尾圓體-Medium" panose="020B0500000000000000" pitchFamily="34" charset="-120"/>
                <a:ea typeface="獅尾圓體-Medium" panose="020B0500000000000000" pitchFamily="34" charset="-120"/>
              </a:rPr>
              <a:t>策略面稽核主題與項目</a:t>
            </a:r>
          </a:p>
          <a:p>
            <a:pPr marL="1076325" indent="-538163" algn="just">
              <a:lnSpc>
                <a:spcPts val="5400"/>
              </a:lnSpc>
              <a:buFont typeface="+mj-lt"/>
              <a:buAutoNum type="arabicPeriod"/>
              <a:tabLst>
                <a:tab pos="984250" algn="l"/>
              </a:tabLst>
            </a:pPr>
            <a:r>
              <a:rPr lang="zh-TW" altLang="en-US" sz="3600" dirty="0">
                <a:solidFill>
                  <a:schemeClr val="tx1">
                    <a:lumMod val="65000"/>
                    <a:lumOff val="35000"/>
                  </a:schemeClr>
                </a:solidFill>
                <a:latin typeface="獅尾圓體-Medium" panose="020B0500000000000000" pitchFamily="34" charset="-120"/>
                <a:ea typeface="獅尾圓體-Medium" panose="020B0500000000000000" pitchFamily="34" charset="-120"/>
              </a:rPr>
              <a:t>管理面稽核主題與項目</a:t>
            </a:r>
            <a:endParaRPr lang="en-US" altLang="zh-TW" sz="3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76325" indent="-538163" algn="just">
              <a:lnSpc>
                <a:spcPts val="5400"/>
              </a:lnSpc>
              <a:buFont typeface="+mj-lt"/>
              <a:buAutoNum type="arabicPeriod"/>
              <a:tabLst>
                <a:tab pos="984250" algn="l"/>
              </a:tabLst>
            </a:pPr>
            <a:r>
              <a:rPr lang="zh-TW" altLang="en-US" sz="3600" dirty="0">
                <a:solidFill>
                  <a:schemeClr val="tx1">
                    <a:lumMod val="65000"/>
                    <a:lumOff val="35000"/>
                  </a:schemeClr>
                </a:solidFill>
                <a:latin typeface="獅尾圓體-Medium" panose="020B0500000000000000" pitchFamily="34" charset="-120"/>
                <a:ea typeface="獅尾圓體-Medium" panose="020B0500000000000000" pitchFamily="34" charset="-120"/>
              </a:rPr>
              <a:t>技術面稽核主題與項目</a:t>
            </a:r>
            <a:endParaRPr lang="en-US" altLang="zh-TW" sz="3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76325" indent="-538163" algn="just">
              <a:lnSpc>
                <a:spcPts val="5400"/>
              </a:lnSpc>
              <a:buFont typeface="+mj-lt"/>
              <a:buAutoNum type="arabicPeriod"/>
              <a:tabLst>
                <a:tab pos="984250" algn="l"/>
              </a:tabLst>
            </a:pPr>
            <a:r>
              <a:rPr lang="zh-TW" altLang="en-US" sz="3600" dirty="0">
                <a:solidFill>
                  <a:schemeClr val="tx1">
                    <a:lumMod val="65000"/>
                    <a:lumOff val="35000"/>
                  </a:schemeClr>
                </a:solidFill>
                <a:latin typeface="獅尾圓體-Medium" panose="020B0500000000000000" pitchFamily="34" charset="-120"/>
                <a:ea typeface="獅尾圓體-Medium" panose="020B0500000000000000" pitchFamily="34" charset="-120"/>
              </a:rPr>
              <a:t>稽核發現</a:t>
            </a:r>
          </a:p>
        </p:txBody>
      </p:sp>
      <p:sp>
        <p:nvSpPr>
          <p:cNvPr id="7" name="標題 1">
            <a:extLst>
              <a:ext uri="{FF2B5EF4-FFF2-40B4-BE49-F238E27FC236}">
                <a16:creationId xmlns:a16="http://schemas.microsoft.com/office/drawing/2014/main" xmlns="" id="{F43AB14C-8990-F01C-1041-46F4CB97AA99}"/>
              </a:ext>
            </a:extLst>
          </p:cNvPr>
          <p:cNvSpPr txBox="1">
            <a:spLocks/>
          </p:cNvSpPr>
          <p:nvPr/>
        </p:nvSpPr>
        <p:spPr>
          <a:xfrm>
            <a:off x="1631504"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6000" dirty="0">
                <a:solidFill>
                  <a:schemeClr val="tx2"/>
                </a:solidFill>
                <a:latin typeface="獅尾圓體-Black" panose="020B0500000000000000" pitchFamily="34" charset="-120"/>
                <a:ea typeface="獅尾圓體-Black" panose="020B0500000000000000" pitchFamily="34" charset="-120"/>
              </a:rPr>
              <a:t>前言</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17F4DF57-E299-4BE3-A4B6-E49A93C94AF4}" type="slidenum">
              <a:rPr lang="en-US" altLang="zh-TW" sz="1000" b="0" smtClean="0">
                <a:solidFill>
                  <a:schemeClr val="tx1">
                    <a:lumMod val="50000"/>
                    <a:lumOff val="50000"/>
                  </a:schemeClr>
                </a:solidFill>
                <a:latin typeface="微軟正黑體" pitchFamily="34" charset="-120"/>
                <a:ea typeface="微軟正黑體" pitchFamily="34" charset="-120"/>
              </a:rPr>
              <a:pPr algn="r"/>
              <a:t>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819704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767408" y="1484784"/>
            <a:ext cx="11233248" cy="4896544"/>
          </a:xfrm>
          <a:prstGeom prst="rect">
            <a:avLst/>
          </a:prstGeom>
        </p:spPr>
        <p:txBody>
          <a:bodyPr>
            <a:noAutofit/>
          </a:bodyPr>
          <a:lstStyle/>
          <a:p>
            <a:pPr marL="0" indent="0" algn="just">
              <a:lnSpc>
                <a:spcPct val="150000"/>
              </a:lnSpc>
              <a:buNone/>
            </a:pP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1.7</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業務持續運作計畫是否已涵蓋全部核心資通系統，並定期辦理全部核心資通系統之業務持續運作演練，包含人員職責應變、作業程序、資源調配及檢討改善等？</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a:lnSpc>
                <a:spcPct val="150000"/>
              </a:lnSpc>
              <a:buNone/>
            </a:pP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ct val="100000"/>
              </a:lnSpc>
              <a:buFont typeface="Wingdings" panose="05000000000000000000" pitchFamily="2" charset="2"/>
              <a:buChar char="l"/>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ct val="10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應訂定</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BCP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計畫：全部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核心</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資通系統演練</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2" algn="just">
              <a:lnSpc>
                <a:spcPct val="100000"/>
              </a:lnSpc>
              <a:buFont typeface="Wingdings" panose="05000000000000000000" pitchFamily="2" charset="2"/>
              <a:buChar char="Ø"/>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次；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B/C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級：每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lvl="1" algn="just">
              <a:lnSpc>
                <a:spcPct val="10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演練</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情境</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、演練</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紀錄</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確實、相關人員應變、演練結果等</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ct val="10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後續改善及因應措施：如作業程序修改 、加強教育訓練及新增相關資源等</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標題 1">
            <a:extLst>
              <a:ext uri="{FF2B5EF4-FFF2-40B4-BE49-F238E27FC236}">
                <a16:creationId xmlns:a16="http://schemas.microsoft.com/office/drawing/2014/main" xmlns="" id="{D803C401-1D63-D3B8-E122-5ED336437225}"/>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84656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700808"/>
            <a:ext cx="11124232" cy="4896544"/>
          </a:xfrm>
          <a:prstGeom prst="rect">
            <a:avLst/>
          </a:prstGeom>
        </p:spPr>
        <p:txBody>
          <a:bodyPr>
            <a:normAutofit/>
          </a:bodyPr>
          <a:lstStyle/>
          <a:p>
            <a:pPr marL="0" indent="0" algn="just">
              <a:lnSpc>
                <a:spcPct val="1500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1.8</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 資安治理成熟度評估結果為何？是否進行因應？</a:t>
            </a:r>
          </a:p>
          <a:p>
            <a:pPr marL="446087" lvl="1" indent="0" algn="just">
              <a:lnSpc>
                <a:spcPct val="1500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級機關適用，以達到</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級為目標）</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3" indent="-450850" algn="just">
              <a:lnSpc>
                <a:spcPts val="3600"/>
              </a:lnSpc>
              <a:spcBef>
                <a:spcPts val="933"/>
              </a:spcBef>
              <a:buSzPct val="100000"/>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項：應辦事項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4" indent="0" algn="just">
              <a:lnSpc>
                <a:spcPts val="3600"/>
              </a:lnSpc>
              <a:spcBef>
                <a:spcPts val="933"/>
              </a:spcBef>
              <a:buSzPct val="100000"/>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各機關應依其資通安全責任等級，辦理附表一至附表八之事項。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3" indent="-450850" algn="just">
              <a:lnSpc>
                <a:spcPts val="3600"/>
              </a:lnSpc>
              <a:spcBef>
                <a:spcPts val="933"/>
              </a:spcBef>
              <a:buSzPct val="100000"/>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受稽機關評估自身資安治理成熟度時的評估資料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3" indent="-450850" algn="just">
              <a:lnSpc>
                <a:spcPts val="3600"/>
              </a:lnSpc>
              <a:spcBef>
                <a:spcPts val="933"/>
              </a:spcBef>
              <a:buSzPct val="100000"/>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資安治理成熟度平台介面紀錄</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標題 1">
            <a:extLst>
              <a:ext uri="{FF2B5EF4-FFF2-40B4-BE49-F238E27FC236}">
                <a16:creationId xmlns:a16="http://schemas.microsoft.com/office/drawing/2014/main" xmlns="" id="{D803C401-1D63-D3B8-E122-5ED336437225}"/>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032764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407368" y="1798068"/>
            <a:ext cx="11377264" cy="4464496"/>
          </a:xfrm>
          <a:prstGeom prst="rect">
            <a:avLst/>
          </a:prstGeom>
        </p:spPr>
        <p:txBody>
          <a:bodyPr>
            <a:normAutofit/>
          </a:bodyPr>
          <a:lstStyle/>
          <a:p>
            <a:pPr marL="0" indent="0" algn="just">
              <a:lnSpc>
                <a:spcPct val="15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資安治理成熟度</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其架構設計原則參考資安治理相關國際標準與最佳實務，並結合我國資安</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推動之「策略面」、「管理面」及「技術面」</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大面向，發展適合於我國之</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資安治理成熟度架構。</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成熟度等級由低至高分為</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個級別（詳見下頁簡報）。</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國家資通安全發展方案（</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年）重要績效指標之一（推動政府機關資安治理成熟度（含客觀指標）達第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 。</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標題 1">
            <a:extLst>
              <a:ext uri="{FF2B5EF4-FFF2-40B4-BE49-F238E27FC236}">
                <a16:creationId xmlns:a16="http://schemas.microsoft.com/office/drawing/2014/main" xmlns="" id="{F5471780-0542-FB62-EDE8-9EF417F0A69F}"/>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0196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4CD13A25-BA17-19A0-F858-03FD6D12F3CB}"/>
              </a:ext>
            </a:extLst>
          </p:cNvPr>
          <p:cNvSpPr/>
          <p:nvPr/>
        </p:nvSpPr>
        <p:spPr>
          <a:xfrm>
            <a:off x="335360" y="5661248"/>
            <a:ext cx="11521280" cy="93610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xmlns="" id="{EFB9D5EC-FCEB-3345-4D57-5FBB3A76FC50}"/>
              </a:ext>
            </a:extLst>
          </p:cNvPr>
          <p:cNvSpPr/>
          <p:nvPr/>
        </p:nvSpPr>
        <p:spPr>
          <a:xfrm>
            <a:off x="335360" y="5674022"/>
            <a:ext cx="12313368" cy="923330"/>
          </a:xfrm>
          <a:prstGeom prst="rect">
            <a:avLst/>
          </a:prstGeom>
        </p:spPr>
        <p:txBody>
          <a:bodyPr wrap="square" anchor="ctr">
            <a:spAutoFit/>
          </a:bodyPr>
          <a:lstStyle/>
          <a:p>
            <a:pPr algn="just"/>
            <a:r>
              <a:rPr lang="zh-TW" altLang="en-US" sz="1800" dirty="0">
                <a:solidFill>
                  <a:schemeClr val="bg1"/>
                </a:solidFill>
                <a:latin typeface="獅尾圓體-Medium" panose="020B0500000000000000" pitchFamily="34" charset="-120"/>
                <a:ea typeface="獅尾圓體-Medium" panose="020B0500000000000000" pitchFamily="34" charset="-120"/>
              </a:rPr>
              <a:t>參考資料：共通規範｜資安治理成熟度評估參考指引</a:t>
            </a:r>
            <a:r>
              <a:rPr lang="en-US" altLang="zh-TW" sz="1800" dirty="0">
                <a:solidFill>
                  <a:schemeClr val="bg1"/>
                </a:solidFill>
                <a:latin typeface="獅尾圓體-Medium" panose="020B0500000000000000" pitchFamily="34" charset="-120"/>
                <a:ea typeface="獅尾圓體-Medium" panose="020B0500000000000000" pitchFamily="34" charset="-120"/>
              </a:rPr>
              <a:t>v1.2_1110829</a:t>
            </a:r>
          </a:p>
          <a:p>
            <a:pPr marL="0" lvl="2" indent="1163638" algn="just">
              <a:buNone/>
            </a:pPr>
            <a:r>
              <a:rPr lang="en-US" altLang="zh-TW" sz="1800" dirty="0">
                <a:solidFill>
                  <a:schemeClr val="bg1"/>
                </a:solidFill>
                <a:latin typeface="獅尾圓體-Medium" panose="020B0500000000000000" pitchFamily="34" charset="-120"/>
                <a:ea typeface="獅尾圓體-Medium" panose="020B0500000000000000" pitchFamily="34" charset="-120"/>
              </a:rPr>
              <a:t>https://www.nics.nat.gov.tw/cybersecurity_resources/reference_guide/Common_Standards/</a:t>
            </a:r>
          </a:p>
          <a:p>
            <a:pPr marL="0" lvl="2" indent="1163638" algn="just">
              <a:buNone/>
            </a:pPr>
            <a:r>
              <a:rPr lang="zh-TW" altLang="en-US" sz="1800" dirty="0">
                <a:solidFill>
                  <a:schemeClr val="bg1"/>
                </a:solidFill>
                <a:latin typeface="獅尾圓體-Medium" panose="020B0500000000000000" pitchFamily="34" charset="-120"/>
                <a:ea typeface="獅尾圓體-Medium" panose="020B0500000000000000" pitchFamily="34" charset="-120"/>
              </a:rPr>
              <a:t>資安職能課程：</a:t>
            </a:r>
            <a:r>
              <a:rPr lang="en-US" altLang="zh-TW" sz="1800" dirty="0">
                <a:solidFill>
                  <a:schemeClr val="bg1"/>
                </a:solidFill>
                <a:latin typeface="獅尾圓體-Medium" panose="020B0500000000000000" pitchFamily="34" charset="-120"/>
                <a:ea typeface="獅尾圓體-Medium" panose="020B0500000000000000" pitchFamily="34" charset="-120"/>
              </a:rPr>
              <a:t>SSA02</a:t>
            </a:r>
            <a:r>
              <a:rPr lang="zh-TW" altLang="en-US" sz="1800" dirty="0">
                <a:solidFill>
                  <a:schemeClr val="bg1"/>
                </a:solidFill>
                <a:latin typeface="獅尾圓體-Medium" panose="020B0500000000000000" pitchFamily="34" charset="-120"/>
                <a:ea typeface="獅尾圓體-Medium" panose="020B0500000000000000" pitchFamily="34" charset="-120"/>
              </a:rPr>
              <a:t>：資安治理成熟度評估</a:t>
            </a:r>
          </a:p>
        </p:txBody>
      </p:sp>
      <p:sp>
        <p:nvSpPr>
          <p:cNvPr id="4" name="內容版面配置區 3"/>
          <p:cNvSpPr>
            <a:spLocks noGrp="1"/>
          </p:cNvSpPr>
          <p:nvPr>
            <p:ph sz="quarter" idx="4294967295"/>
          </p:nvPr>
        </p:nvSpPr>
        <p:spPr>
          <a:xfrm>
            <a:off x="191344" y="1556792"/>
            <a:ext cx="11881320" cy="4104456"/>
          </a:xfrm>
          <a:prstGeom prst="rect">
            <a:avLst/>
          </a:prstGeom>
        </p:spPr>
        <p:txBody>
          <a:bodyPr>
            <a:noAutofit/>
          </a:bodyPr>
          <a:lstStyle/>
          <a:p>
            <a:pPr marL="0" indent="0" algn="just" hangingPunct="0">
              <a:lnSpc>
                <a:spcPct val="100000"/>
              </a:lnSpc>
              <a:buNone/>
              <a:tabLst>
                <a:tab pos="984250" algn="l"/>
              </a:tabLst>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成熟度等級由低至高分為</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個級別：</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gn="just" hangingPunct="0">
              <a:lnSpc>
                <a:spcPct val="100000"/>
              </a:lnSpc>
              <a:buFont typeface="Wingdings" panose="05000000000000000000" pitchFamily="2" charset="2"/>
              <a:buChar char="Ø"/>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Level   0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未成熟型（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Immature</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）：組織尚未有效執行相關之基本流程。</a:t>
            </a:r>
          </a:p>
          <a:p>
            <a:pPr marL="717550" lvl="1" indent="-358775" algn="just" hangingPunct="0">
              <a:lnSpc>
                <a:spcPct val="100000"/>
              </a:lnSpc>
              <a:buFont typeface="Wingdings" panose="05000000000000000000" pitchFamily="2" charset="2"/>
              <a:buChar char="Ø"/>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Level 1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基礎型（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Basic</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）：相關流程構面執行結果已達成預先設定，且可支持組織之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業務。</a:t>
            </a:r>
          </a:p>
          <a:p>
            <a:pPr marL="717550" lvl="1" indent="-358775" algn="just" hangingPunct="0">
              <a:lnSpc>
                <a:spcPct val="100000"/>
              </a:lnSpc>
              <a:buFont typeface="Wingdings" panose="05000000000000000000" pitchFamily="2" charset="2"/>
              <a:buChar char="Ø"/>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Level 2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管理型（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Managed</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）：相關流程構面已進行管理，包含規劃、執行及監督之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過程。</a:t>
            </a:r>
          </a:p>
          <a:p>
            <a:pPr marL="717550" lvl="1" indent="-358775" algn="just" hangingPunct="0">
              <a:lnSpc>
                <a:spcPct val="100000"/>
              </a:lnSpc>
              <a:buFont typeface="Wingdings" panose="05000000000000000000" pitchFamily="2" charset="2"/>
              <a:buChar char="Ø"/>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Level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3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制度化型（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Established</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）：有效定義與部署標準化流程，使其成為常規作業。</a:t>
            </a:r>
          </a:p>
          <a:p>
            <a:pPr marL="717550" lvl="1" indent="-358775" algn="just" hangingPunct="0">
              <a:lnSpc>
                <a:spcPct val="100000"/>
              </a:lnSpc>
              <a:buFont typeface="Wingdings" panose="05000000000000000000" pitchFamily="2" charset="2"/>
              <a:buChar char="Ø"/>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Level 4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可預測型（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Predictable</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）：依組織目標定義流程量化指標，建立穩定、可預測之流程，蒐集與分析歷史數據，持續改善。</a:t>
            </a:r>
          </a:p>
          <a:p>
            <a:pPr marL="717550" lvl="1" indent="-358775" algn="just" hangingPunct="0">
              <a:lnSpc>
                <a:spcPct val="100000"/>
              </a:lnSpc>
              <a:buFont typeface="Wingdings" panose="05000000000000000000" pitchFamily="2" charset="2"/>
              <a:buChar char="Ø"/>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Level</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5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創新型（</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Innovating</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）：透過識別創新應用、技術、新機會或潛在風險優化各</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流程構面。</a:t>
            </a:r>
            <a:endPar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6" name="標題 1">
            <a:extLst>
              <a:ext uri="{FF2B5EF4-FFF2-40B4-BE49-F238E27FC236}">
                <a16:creationId xmlns:a16="http://schemas.microsoft.com/office/drawing/2014/main" xmlns="" id="{53E5E8BA-FFFC-2E06-6E30-99468878E9AA}"/>
              </a:ext>
            </a:extLst>
          </p:cNvPr>
          <p:cNvSpPr txBox="1">
            <a:spLocks/>
          </p:cNvSpPr>
          <p:nvPr/>
        </p:nvSpPr>
        <p:spPr>
          <a:xfrm>
            <a:off x="335360"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（一）核心業務及其重要性</a:t>
            </a: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41258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A6DB8384-1B9F-C795-679C-DA7D5475F244}"/>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2-2</a:t>
            </a:r>
            <a:r>
              <a:rPr lang="zh-TW" altLang="en-US" sz="4800" dirty="0">
                <a:solidFill>
                  <a:schemeClr val="tx2"/>
                </a:solidFill>
                <a:latin typeface="獅尾圓體-Black" panose="020B0500000000000000" pitchFamily="34" charset="-120"/>
                <a:ea typeface="獅尾圓體-Black" panose="020B0500000000000000" pitchFamily="34" charset="-120"/>
              </a:rPr>
              <a:t>、策略面稽核要點二</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sz="quarter" idx="4294967295"/>
            <p:extLst>
              <p:ext uri="{D42A27DB-BD31-4B8C-83A1-F6EECF244321}">
                <p14:modId xmlns:p14="http://schemas.microsoft.com/office/powerpoint/2010/main" xmlns="" val="1048516932"/>
              </p:ext>
            </p:extLst>
          </p:nvPr>
        </p:nvGraphicFramePr>
        <p:xfrm>
          <a:off x="407368" y="1772816"/>
          <a:ext cx="11233248" cy="4267199"/>
        </p:xfrm>
        <a:graphic>
          <a:graphicData uri="http://schemas.openxmlformats.org/drawingml/2006/table">
            <a:tbl>
              <a:tblPr firstRow="1" bandRow="1">
                <a:tableStyleId>{5C22544A-7EE6-4342-B048-85BDC9FD1C3A}</a:tableStyleId>
              </a:tblPr>
              <a:tblGrid>
                <a:gridCol w="1043934">
                  <a:extLst>
                    <a:ext uri="{9D8B030D-6E8A-4147-A177-3AD203B41FA5}">
                      <a16:colId xmlns:a16="http://schemas.microsoft.com/office/drawing/2014/main" xmlns="" val="2654710316"/>
                    </a:ext>
                  </a:extLst>
                </a:gridCol>
                <a:gridCol w="10189314">
                  <a:extLst>
                    <a:ext uri="{9D8B030D-6E8A-4147-A177-3AD203B41FA5}">
                      <a16:colId xmlns:a16="http://schemas.microsoft.com/office/drawing/2014/main" xmlns="" val="2463156383"/>
                    </a:ext>
                  </a:extLst>
                </a:gridCol>
              </a:tblGrid>
              <a:tr h="812800">
                <a:tc>
                  <a:txBody>
                    <a:body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2.1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是否訂定資通安全政策及目標，由管理階層核定，並定期檢視且有效傳達其重要性？如何</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確認人員瞭解機關之資通安全政策，以及應負之資安責任？</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35343616"/>
                  </a:ext>
                </a:extLst>
              </a:tr>
              <a:tr h="494453">
                <a:tc>
                  <a:txBody>
                    <a:body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2.2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是否訂定資通安全之績效評估方式（如績效指標等），且定期監控、量測、分析及檢視？</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49915165"/>
                  </a:ext>
                </a:extLst>
              </a:tr>
              <a:tr h="812800">
                <a:tc>
                  <a:txBody>
                    <a:body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2.3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是否有文件或紀錄佐證管理階層（如機關首長、資通安全長等）對於</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ISMS</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建立、實作、維持及持續改善之承諾及支持？</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626948147"/>
                  </a:ext>
                </a:extLst>
              </a:tr>
              <a:tr h="1158240">
                <a:tc>
                  <a:txBody>
                    <a:body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2.4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是否指派副首長（*）或適當人員兼任資通安全長，負責推動及督導機關內資通安全相關</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事務？是否成立資通安全推動組織，負責推動、協調監督及審查資通安全管理事項？推動</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組織層級之適切性，且業務單位是否積極參與？</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41100064"/>
                  </a:ext>
                </a:extLst>
              </a:tr>
              <a:tr h="494453">
                <a:tc>
                  <a:txBody>
                    <a:body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2.5</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是否針對業務涉及資通安全事項之機關人員，進行相關之考核或獎懲？</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94909999"/>
                  </a:ext>
                </a:extLst>
              </a:tr>
              <a:tr h="494453">
                <a:tc>
                  <a:txBody>
                    <a:bodyPr/>
                    <a:lstStyle/>
                    <a:p>
                      <a:pPr algn="l"/>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2.6</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是否建立機關內、外部利害關係人清單，並定期檢討其適宜性？</a:t>
                      </a:r>
                      <a:endPar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182075905"/>
                  </a:ext>
                </a:extLst>
              </a:tr>
            </a:tbl>
          </a:graphicData>
        </a:graphic>
      </p:graphicFrame>
      <p:sp>
        <p:nvSpPr>
          <p:cNvPr id="3" name="矩形 2"/>
          <p:cNvSpPr/>
          <p:nvPr/>
        </p:nvSpPr>
        <p:spPr>
          <a:xfrm>
            <a:off x="797472" y="6136243"/>
            <a:ext cx="6090616" cy="400110"/>
          </a:xfrm>
          <a:prstGeom prst="rect">
            <a:avLst/>
          </a:prstGeom>
        </p:spPr>
        <p:txBody>
          <a:bodyPr wrap="square">
            <a:spAutoFit/>
          </a:bodyPr>
          <a:lstStyle/>
          <a:p>
            <a:pPr>
              <a:defRP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）不適用於特定非公務機關</a:t>
            </a:r>
          </a:p>
        </p:txBody>
      </p:sp>
      <p:sp>
        <p:nvSpPr>
          <p:cNvPr id="6" name="標題 1">
            <a:extLst>
              <a:ext uri="{FF2B5EF4-FFF2-40B4-BE49-F238E27FC236}">
                <a16:creationId xmlns:a16="http://schemas.microsoft.com/office/drawing/2014/main" xmlns="" id="{7D12991C-D5AC-0FDE-BB1B-30C8C672F119}"/>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87982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731392"/>
            <a:ext cx="11233248" cy="4721944"/>
          </a:xfrm>
          <a:prstGeom prst="rect">
            <a:avLst/>
          </a:prstGeom>
        </p:spPr>
        <p:txBody>
          <a:bodyPr>
            <a:normAutofit lnSpcReduction="10000"/>
          </a:bodyPr>
          <a:lstStyle/>
          <a:p>
            <a:pPr marL="0" indent="0" algn="just" fontAlgn="t">
              <a:lnSpc>
                <a:spcPct val="110000"/>
              </a:lnSpc>
              <a:spcBef>
                <a:spcPts val="0"/>
              </a:spcBef>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2.1 </a:t>
            </a:r>
            <a:r>
              <a:rPr lang="zh-TW"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是否訂定資通安全政策及目標，由管理階層</a:t>
            </a:r>
            <a:r>
              <a:rPr lang="zh-TW"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rPr>
              <a:t>定，並定期檢視且有效傳達其重要性？如何確認</a:t>
            </a:r>
            <a:r>
              <a:rPr lang="zh-TW" altLang="en-US" sz="2800" b="1" dirty="0">
                <a:solidFill>
                  <a:schemeClr val="tx1">
                    <a:lumMod val="65000"/>
                    <a:lumOff val="35000"/>
                  </a:schemeClr>
                </a:solidFill>
                <a:latin typeface="獅尾圓體-Medium" panose="020B0500000000000000" pitchFamily="34" charset="-120"/>
                <a:ea typeface="獅尾圓體-Medium" panose="020B0500000000000000" pitchFamily="34" charset="-120"/>
              </a:rPr>
              <a:t>人</a:t>
            </a:r>
            <a:r>
              <a:rPr lang="zh-TW"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rPr>
              <a:t>員瞭解機關之資通安全政策，以及應負之</a:t>
            </a:r>
            <a:r>
              <a:rPr lang="en-US"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資安責任？</a:t>
            </a:r>
          </a:p>
          <a:p>
            <a:pPr marL="538163" indent="-538163" algn="just">
              <a:lnSpc>
                <a:spcPct val="11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84250" lvl="1" indent="-446088" algn="just">
              <a:lnSpc>
                <a:spcPct val="11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 </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95362" lvl="2" indent="0" algn="just">
              <a:lnSpc>
                <a:spcPct val="1100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項第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款資通安全政策及目標	</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538163" indent="-538163" algn="just">
              <a:lnSpc>
                <a:spcPct val="11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84250" lvl="1" indent="-446088" algn="just">
              <a:lnSpc>
                <a:spcPct val="11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資通安全政策紀錄（資通安全維護計畫）</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84250" lvl="1" indent="-446088" algn="just">
              <a:lnSpc>
                <a:spcPct val="11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資安政策核定與定期檢視紀錄</a:t>
            </a:r>
          </a:p>
          <a:p>
            <a:pPr marL="984250" lvl="1" indent="-446088" algn="just">
              <a:lnSpc>
                <a:spcPct val="11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相關資通安全政策與資安責任宣達之佐證資料</a:t>
            </a:r>
          </a:p>
        </p:txBody>
      </p:sp>
      <p:sp>
        <p:nvSpPr>
          <p:cNvPr id="5" name="標題 1">
            <a:extLst>
              <a:ext uri="{FF2B5EF4-FFF2-40B4-BE49-F238E27FC236}">
                <a16:creationId xmlns:a16="http://schemas.microsoft.com/office/drawing/2014/main" xmlns="" id="{EE632E40-FE08-78E7-DA10-6C1658DC3239}"/>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761846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443372" y="1700808"/>
            <a:ext cx="11305256" cy="1217525"/>
          </a:xfrm>
          <a:prstGeom prst="rect">
            <a:avLst/>
          </a:prstGeom>
        </p:spPr>
        <p:txBody>
          <a:bodyPr>
            <a:noAutofit/>
          </a:bodyPr>
          <a:lstStyle/>
          <a:p>
            <a:pPr marL="0" indent="0">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 </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第 </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6 </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條本法第十條、第十六條第二項及第十七條第一項所定資通安全維護計畫，應包括下列事項：</a:t>
            </a:r>
          </a:p>
        </p:txBody>
      </p:sp>
      <p:sp>
        <p:nvSpPr>
          <p:cNvPr id="4" name="標題 1">
            <a:extLst>
              <a:ext uri="{FF2B5EF4-FFF2-40B4-BE49-F238E27FC236}">
                <a16:creationId xmlns:a16="http://schemas.microsoft.com/office/drawing/2014/main" xmlns="" id="{60B9476C-A9C7-CCA6-3E78-4CC6AE9C1BB1}"/>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5" name="文字方塊 4">
            <a:extLst>
              <a:ext uri="{FF2B5EF4-FFF2-40B4-BE49-F238E27FC236}">
                <a16:creationId xmlns:a16="http://schemas.microsoft.com/office/drawing/2014/main" xmlns="" id="{04853099-111E-7C6E-4E89-ED69743E0B02}"/>
              </a:ext>
            </a:extLst>
          </p:cNvPr>
          <p:cNvSpPr txBox="1"/>
          <p:nvPr/>
        </p:nvSpPr>
        <p:spPr>
          <a:xfrm>
            <a:off x="767408" y="2830284"/>
            <a:ext cx="5184576" cy="3749360"/>
          </a:xfrm>
          <a:prstGeom prst="rect">
            <a:avLst/>
          </a:prstGeom>
          <a:noFill/>
        </p:spPr>
        <p:txBody>
          <a:bodyPr wrap="square">
            <a:spAutoFit/>
          </a:bodyPr>
          <a:lstStyle/>
          <a:p>
            <a:pPr marL="0" inden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一、核心業務及其重要性</a:t>
            </a:r>
          </a:p>
          <a:p>
            <a:pPr marL="0" indent="0">
              <a:lnSpc>
                <a:spcPts val="3600"/>
              </a:lnSpc>
              <a:buNone/>
            </a:pP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二、資通安全政策及目標</a:t>
            </a:r>
          </a:p>
          <a:p>
            <a:pPr marL="0" inden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三、資通安全推動組織</a:t>
            </a:r>
          </a:p>
          <a:p>
            <a:pPr marL="0" inden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四、專責人力及經費之配置</a:t>
            </a:r>
          </a:p>
          <a:p>
            <a:pPr marL="0" inden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五、公務機關資通安全長之配置</a:t>
            </a:r>
          </a:p>
          <a:p>
            <a:pPr marL="612000" indent="-61200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六、資通系統及資訊之盤點，並標示核心資通系統及相關資產</a:t>
            </a:r>
          </a:p>
          <a:p>
            <a:pPr marL="0" indent="0">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七、資通安全風險評估</a:t>
            </a:r>
          </a:p>
        </p:txBody>
      </p:sp>
      <p:sp>
        <p:nvSpPr>
          <p:cNvPr id="7" name="文字方塊 6">
            <a:extLst>
              <a:ext uri="{FF2B5EF4-FFF2-40B4-BE49-F238E27FC236}">
                <a16:creationId xmlns:a16="http://schemas.microsoft.com/office/drawing/2014/main" xmlns="" id="{68616A5D-EBE8-EC8C-E3BA-0BC79A827E12}"/>
              </a:ext>
            </a:extLst>
          </p:cNvPr>
          <p:cNvSpPr txBox="1"/>
          <p:nvPr/>
        </p:nvSpPr>
        <p:spPr>
          <a:xfrm>
            <a:off x="5735960" y="2846325"/>
            <a:ext cx="6336704" cy="3751027"/>
          </a:xfrm>
          <a:prstGeom prst="rect">
            <a:avLst/>
          </a:prstGeom>
          <a:noFill/>
        </p:spPr>
        <p:txBody>
          <a:bodyPr wrap="square">
            <a:spAutoFit/>
          </a:bodyPr>
          <a:lstStyle/>
          <a:p>
            <a:pPr marL="0" indent="0">
              <a:lnSpc>
                <a:spcPts val="3600"/>
              </a:lnSpc>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八、資通安全防護及控制措施</a:t>
            </a:r>
          </a:p>
          <a:p>
            <a:pPr marL="0" indent="0">
              <a:lnSpc>
                <a:spcPts val="3600"/>
              </a:lnSpc>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九、資通安全事件通報、應變及演練相關機制</a:t>
            </a:r>
          </a:p>
          <a:p>
            <a:pPr marL="0" indent="0">
              <a:lnSpc>
                <a:spcPts val="3600"/>
              </a:lnSpc>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十、資通安全情資之評估及因應機制</a:t>
            </a:r>
          </a:p>
          <a:p>
            <a:pPr marL="0" indent="0">
              <a:lnSpc>
                <a:spcPts val="3600"/>
              </a:lnSpc>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十一、資通系統或服務委外辦理之管理措施</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36000" indent="-936000">
              <a:lnSpc>
                <a:spcPts val="3600"/>
              </a:lnSpc>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十二、公務機關所屬人員辦理業務涉及資通</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安全事項之考核機制</a:t>
            </a:r>
          </a:p>
          <a:p>
            <a:pPr marL="936000" indent="-936000">
              <a:lnSpc>
                <a:spcPts val="3600"/>
              </a:lnSpc>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十三、資通安全維護計畫與實施情形之持續</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精進及績效管理機制</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071984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628800"/>
            <a:ext cx="11017224" cy="4824536"/>
          </a:xfrm>
          <a:prstGeom prst="rect">
            <a:avLst/>
          </a:prstGeom>
        </p:spPr>
        <p:txBody>
          <a:bodyPr>
            <a:normAutofit/>
          </a:bodyPr>
          <a:lstStyle/>
          <a:p>
            <a:pPr marL="0" indent="0" algn="just">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2.2.</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是否訂定資通安全之績效評估方式（如績效指標等），且定期</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監控、量測、分析及檢視？</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條（資通安全維護計畫）</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39738"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機關資通安全維護計畫書</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39738"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相關紀錄</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指標量測記錄表</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定期檢視相關紀錄</a:t>
            </a:r>
          </a:p>
        </p:txBody>
      </p:sp>
      <p:sp>
        <p:nvSpPr>
          <p:cNvPr id="5" name="標題 1">
            <a:extLst>
              <a:ext uri="{FF2B5EF4-FFF2-40B4-BE49-F238E27FC236}">
                <a16:creationId xmlns:a16="http://schemas.microsoft.com/office/drawing/2014/main" xmlns="" id="{A9648C51-FB81-4D17-EEBD-64194AEB0CC8}"/>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778978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549846" y="1628800"/>
            <a:ext cx="11090770" cy="4633044"/>
          </a:xfrm>
          <a:prstGeom prst="rect">
            <a:avLst/>
          </a:prstGeom>
        </p:spPr>
        <p:txBody>
          <a:bodyPr>
            <a:normAutofit/>
          </a:bodyPr>
          <a:lstStyle/>
          <a:p>
            <a:pPr marL="0" indent="0" algn="just">
              <a:lnSpc>
                <a:spcPts val="3600"/>
              </a:lnSpc>
              <a:buNone/>
              <a:tabLst>
                <a:tab pos="896938" algn="l"/>
              </a:tabLst>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訂定資通安全維護計畫與實施情形之持續精進績效管理機制</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資通安全維護計畫：十三、資通安全維護計畫與實施情形之持續精進及績效管理機制</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績效指標訂定適切性 、 可行性</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績效評估與資安目標之一致性</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tabLst>
                <a:tab pos="71755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定期監控、量測、分析及檢視</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審查：檢視管理審查會議時機、討論議題與資安相關、決議事項及後續執行追蹤。</a:t>
            </a:r>
          </a:p>
        </p:txBody>
      </p:sp>
      <p:sp>
        <p:nvSpPr>
          <p:cNvPr id="2" name="標題 1">
            <a:extLst>
              <a:ext uri="{FF2B5EF4-FFF2-40B4-BE49-F238E27FC236}">
                <a16:creationId xmlns:a16="http://schemas.microsoft.com/office/drawing/2014/main" xmlns="" id="{3CA8E865-C794-50CE-FB94-DD3ED05EE967}"/>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29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963927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32EEBA2B-60DB-F48F-4B53-C88040BE31B7}"/>
              </a:ext>
            </a:extLst>
          </p:cNvPr>
          <p:cNvSpPr txBox="1">
            <a:spLocks/>
          </p:cNvSpPr>
          <p:nvPr/>
        </p:nvSpPr>
        <p:spPr>
          <a:xfrm>
            <a:off x="191344" y="4437112"/>
            <a:ext cx="10515600" cy="9350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en-US" sz="5200" dirty="0">
                <a:latin typeface="獅尾圓體-Black" panose="020B0500000000000000" pitchFamily="34" charset="-120"/>
                <a:ea typeface="獅尾圓體-Black" panose="020B0500000000000000" pitchFamily="34" charset="-120"/>
                <a:cs typeface="+mn-cs"/>
              </a:rPr>
              <a:t>資通安全實地稽核項目檢核表</a:t>
            </a:r>
          </a:p>
        </p:txBody>
      </p:sp>
      <p:sp>
        <p:nvSpPr>
          <p:cNvPr id="3" name="文字方塊 2">
            <a:extLst>
              <a:ext uri="{FF2B5EF4-FFF2-40B4-BE49-F238E27FC236}">
                <a16:creationId xmlns:a16="http://schemas.microsoft.com/office/drawing/2014/main" xmlns="" id="{7E6850B8-C5F6-0D8A-511C-59CDB0797821}"/>
              </a:ext>
            </a:extLst>
          </p:cNvPr>
          <p:cNvSpPr txBox="1"/>
          <p:nvPr/>
        </p:nvSpPr>
        <p:spPr>
          <a:xfrm>
            <a:off x="191344" y="3329116"/>
            <a:ext cx="4104456" cy="1107996"/>
          </a:xfrm>
          <a:prstGeom prst="rect">
            <a:avLst/>
          </a:prstGeom>
          <a:noFill/>
        </p:spPr>
        <p:txBody>
          <a:bodyPr wrap="square" rtlCol="0">
            <a:spAutoFit/>
          </a:bodyPr>
          <a:lstStyle/>
          <a:p>
            <a:r>
              <a:rPr lang="zh-TW" altLang="en-US" sz="6600" dirty="0">
                <a:latin typeface="獅尾圓體-Black" panose="020B0500000000000000" pitchFamily="34" charset="-120"/>
                <a:ea typeface="獅尾圓體-Black" panose="020B0500000000000000" pitchFamily="34" charset="-120"/>
              </a:rPr>
              <a:t>第一章</a:t>
            </a:r>
            <a:endParaRPr lang="zh-TW" altLang="en-US" sz="6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479376" y="3572810"/>
            <a:ext cx="11377264" cy="3312368"/>
          </a:xfrm>
          <a:prstGeom prst="rect">
            <a:avLst/>
          </a:prstGeom>
        </p:spPr>
        <p:txBody>
          <a:bodyPr>
            <a:normAutofit/>
          </a:bodyPr>
          <a:lstStyle/>
          <a:p>
            <a:pPr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資通安全管理法第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條：公務機關應置</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資通安全長</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，由機關首長指派副首長或適當人員兼任，負責推動及監督機關內資通安全相關事務。</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條（資通安全維護計畫）</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2" indent="0" algn="just">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三、資通安全推動組織。</a:t>
            </a:r>
          </a:p>
          <a:p>
            <a:pPr marL="903288" lvl="2" indent="0" algn="just">
              <a:lnSpc>
                <a:spcPts val="3600"/>
              </a:lnSpc>
              <a:buNone/>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五、公務機關資通安全長之配置</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標題 1">
            <a:extLst>
              <a:ext uri="{FF2B5EF4-FFF2-40B4-BE49-F238E27FC236}">
                <a16:creationId xmlns:a16="http://schemas.microsoft.com/office/drawing/2014/main" xmlns="" id="{A9648C51-FB81-4D17-EEBD-64194AEB0CC8}"/>
              </a:ext>
            </a:extLst>
          </p:cNvPr>
          <p:cNvSpPr txBox="1">
            <a:spLocks/>
          </p:cNvSpPr>
          <p:nvPr/>
        </p:nvSpPr>
        <p:spPr>
          <a:xfrm>
            <a:off x="263352" y="231422"/>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2" name="矩形 1"/>
          <p:cNvSpPr/>
          <p:nvPr/>
        </p:nvSpPr>
        <p:spPr>
          <a:xfrm>
            <a:off x="623392" y="1209767"/>
            <a:ext cx="10945216" cy="1569660"/>
          </a:xfrm>
          <a:prstGeom prst="rect">
            <a:avLst/>
          </a:prstGeom>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2.4.</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是否指派副首長或適當人員兼任</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資通安全長</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，負責推動及督導機關內資通安全相關事務？</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是否成立</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資通安全推動組織</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，負責推動、協調監督及審查資通安全管理事項？推動組織層級之適切性，且業務單位是否積極參與？</a:t>
            </a:r>
          </a:p>
        </p:txBody>
      </p:sp>
      <p:sp>
        <p:nvSpPr>
          <p:cNvPr id="6" name="矩形 5"/>
          <p:cNvSpPr/>
          <p:nvPr/>
        </p:nvSpPr>
        <p:spPr>
          <a:xfrm>
            <a:off x="623392" y="2779427"/>
            <a:ext cx="10729192" cy="830997"/>
          </a:xfrm>
          <a:prstGeom prst="rect">
            <a:avLst/>
          </a:prstGeom>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是否有文件或紀錄佐證管理階層（如機關首長、資通安全長等）對於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建立、實作、維持及持續改善之承諾及支持？</a:t>
            </a:r>
          </a:p>
        </p:txBody>
      </p:sp>
    </p:spTree>
    <p:extLst>
      <p:ext uri="{BB962C8B-B14F-4D97-AF65-F5344CB8AC3E}">
        <p14:creationId xmlns:p14="http://schemas.microsoft.com/office/powerpoint/2010/main" xmlns="" val="2504366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xmlns="" id="{A9648C51-FB81-4D17-EEBD-64194AEB0CC8}"/>
              </a:ext>
            </a:extLst>
          </p:cNvPr>
          <p:cNvSpPr txBox="1">
            <a:spLocks/>
          </p:cNvSpPr>
          <p:nvPr/>
        </p:nvSpPr>
        <p:spPr>
          <a:xfrm>
            <a:off x="285509" y="377421"/>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7" name="內容版面配置區 2"/>
          <p:cNvSpPr txBox="1">
            <a:spLocks/>
          </p:cNvSpPr>
          <p:nvPr/>
        </p:nvSpPr>
        <p:spPr>
          <a:xfrm>
            <a:off x="660662" y="3573016"/>
            <a:ext cx="10848817" cy="34711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ts val="36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ts val="36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資安長權責說明</a:t>
            </a:r>
          </a:p>
          <a:p>
            <a:pPr lvl="1" algn="just">
              <a:lnSpc>
                <a:spcPts val="36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推動組織架構</a:t>
            </a:r>
          </a:p>
          <a:p>
            <a:pPr lvl="1" algn="just">
              <a:lnSpc>
                <a:spcPts val="36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主持會議紀錄</a:t>
            </a:r>
          </a:p>
          <a:p>
            <a:pPr lvl="1" algn="just">
              <a:lnSpc>
                <a:spcPts val="36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相關督導管理等紀錄</a:t>
            </a:r>
          </a:p>
        </p:txBody>
      </p:sp>
      <p:sp>
        <p:nvSpPr>
          <p:cNvPr id="8" name="矩形 7"/>
          <p:cNvSpPr/>
          <p:nvPr/>
        </p:nvSpPr>
        <p:spPr>
          <a:xfrm>
            <a:off x="623392" y="1209767"/>
            <a:ext cx="10945216" cy="1569660"/>
          </a:xfrm>
          <a:prstGeom prst="rect">
            <a:avLst/>
          </a:prstGeom>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2.4.</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是否指派副首長或適當人員兼任</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資通安全長</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，負責推動及督導機關內資通安全相關事務？</a:t>
            </a:r>
          </a:p>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是否成立</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資通安全推動組織</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，負責推動、協調監督及審查資通安全管理事項？推動組織層級之適切性，且業務單位是否積極參與？</a:t>
            </a:r>
          </a:p>
        </p:txBody>
      </p:sp>
      <p:sp>
        <p:nvSpPr>
          <p:cNvPr id="9" name="矩形 8"/>
          <p:cNvSpPr/>
          <p:nvPr/>
        </p:nvSpPr>
        <p:spPr>
          <a:xfrm>
            <a:off x="623392" y="2779427"/>
            <a:ext cx="10729192" cy="830997"/>
          </a:xfrm>
          <a:prstGeom prst="rect">
            <a:avLst/>
          </a:prstGeom>
        </p:spPr>
        <p:txBody>
          <a:bodyPr wrap="square">
            <a:spAutoFit/>
          </a:bodyPr>
          <a:lstStyle/>
          <a:p>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是否有文件或紀錄佐證管理階層（如機關首長、資通安全長等）對於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ISMS</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建立、實作、維持及持續改善之承諾及支持？</a:t>
            </a:r>
          </a:p>
        </p:txBody>
      </p:sp>
    </p:spTree>
    <p:extLst>
      <p:ext uri="{BB962C8B-B14F-4D97-AF65-F5344CB8AC3E}">
        <p14:creationId xmlns:p14="http://schemas.microsoft.com/office/powerpoint/2010/main" xmlns="" val="1834661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623392" y="1293296"/>
            <a:ext cx="11090770" cy="5564704"/>
          </a:xfrm>
          <a:prstGeom prst="rect">
            <a:avLst/>
          </a:prstGeom>
        </p:spPr>
        <p:txBody>
          <a:bodyPr>
            <a:normAutofit/>
          </a:bodyPr>
          <a:lstStyle/>
          <a:p>
            <a:pPr marL="0" indent="0" algn="just">
              <a:lnSpc>
                <a:spcPts val="3600"/>
              </a:lnSpc>
              <a:buNone/>
              <a:tabLst>
                <a:tab pos="896938" algn="l"/>
              </a:tabLst>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資通安全長</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54138" lvl="2" indent="-450850" algn="just">
              <a:lnSpc>
                <a:spcPts val="3600"/>
              </a:lnSpc>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公務機關應指派副首長或適當人員兼任資通安全長</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54138" lvl="2" indent="-450850" algn="just">
              <a:lnSpc>
                <a:spcPts val="3600"/>
              </a:lnSpc>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資安長人選之適切性 ，足以負責推動及督導資安相關業務</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54138" lvl="2" indent="-450850" algn="just">
              <a:lnSpc>
                <a:spcPts val="3600"/>
              </a:lnSpc>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資安長之權責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資通安全推動組織</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54138" lvl="2" indent="-450850" algn="just">
              <a:lnSpc>
                <a:spcPts val="3600"/>
              </a:lnSpc>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建議跨部門</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含業務單位</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推動組織</a:t>
            </a:r>
          </a:p>
          <a:p>
            <a:pPr marL="1354138" lvl="2" indent="-450850" algn="just">
              <a:lnSpc>
                <a:spcPts val="3600"/>
              </a:lnSpc>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參與人員層級之適切性</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落實紀錄</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54138" lvl="2" indent="-450850" algn="just">
              <a:lnSpc>
                <a:spcPts val="3600"/>
              </a:lnSpc>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定期開會、會議議程、資安長親自主持會議、參與會議人員 等</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indent="-450850" algn="just">
              <a:lnSpc>
                <a:spcPts val="3600"/>
              </a:lnSpc>
              <a:buFont typeface="Wingdings" panose="05000000000000000000" pitchFamily="2" charset="2"/>
              <a:buChar char="Ø"/>
            </a:pP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3CA8E865-C794-50CE-FB94-DD3ED05EE967}"/>
              </a:ext>
            </a:extLst>
          </p:cNvPr>
          <p:cNvSpPr txBox="1">
            <a:spLocks/>
          </p:cNvSpPr>
          <p:nvPr/>
        </p:nvSpPr>
        <p:spPr>
          <a:xfrm>
            <a:off x="335360" y="30323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（二）資通安全政策及推動組織 </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538283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C72469FD-A206-77B1-3EED-8A457CAEDD8E}"/>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2-3</a:t>
            </a:r>
            <a:r>
              <a:rPr lang="zh-TW" altLang="en-US" sz="4800" dirty="0">
                <a:solidFill>
                  <a:schemeClr val="tx2"/>
                </a:solidFill>
                <a:latin typeface="獅尾圓體-Black" panose="020B0500000000000000" pitchFamily="34" charset="-120"/>
                <a:ea typeface="獅尾圓體-Black" panose="020B0500000000000000" pitchFamily="34" charset="-120"/>
              </a:rPr>
              <a:t>、策略面稽核要點三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sz="quarter" idx="4294967295"/>
            <p:extLst>
              <p:ext uri="{D42A27DB-BD31-4B8C-83A1-F6EECF244321}">
                <p14:modId xmlns:p14="http://schemas.microsoft.com/office/powerpoint/2010/main" xmlns="" val="66005281"/>
              </p:ext>
            </p:extLst>
          </p:nvPr>
        </p:nvGraphicFramePr>
        <p:xfrm>
          <a:off x="407368" y="1844824"/>
          <a:ext cx="11233248" cy="38442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xmlns="" val="2654710316"/>
                    </a:ext>
                  </a:extLst>
                </a:gridCol>
                <a:gridCol w="10441160">
                  <a:extLst>
                    <a:ext uri="{9D8B030D-6E8A-4147-A177-3AD203B41FA5}">
                      <a16:colId xmlns:a16="http://schemas.microsoft.com/office/drawing/2014/main" xmlns="" val="2463156383"/>
                    </a:ext>
                  </a:extLst>
                </a:gridCol>
              </a:tblGrid>
              <a:tr h="772160">
                <a:tc>
                  <a:txBody>
                    <a:bodyPr/>
                    <a:lstStyle/>
                    <a:p>
                      <a:pPr algn="ct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3.1* </a:t>
                      </a:r>
                      <a:endPar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資安經費占資訊經費比例？資訊經費占機關經費比例？針對法遵要求作業、資安治理成熟度評估結果、稽核或事件缺失改善所需經費，是否合理配置？</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35343616"/>
                  </a:ext>
                </a:extLst>
              </a:tr>
              <a:tr h="1097280">
                <a:tc>
                  <a:txBody>
                    <a:bodyPr/>
                    <a:lstStyle/>
                    <a:p>
                      <a:pPr algn="ct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3.2 </a:t>
                      </a:r>
                      <a:endPar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資安專職人員配置情形？是否配置其他資安專責人員？對應機關自身及對所屬資安作業</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推動，目前之資安人員配置是否進行合理性評估及因應？</a:t>
                      </a:r>
                      <a:endPar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hangingPunct="0"/>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位資安專職人員；</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位資安專職人員；</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人員）</a:t>
                      </a:r>
                      <a:endPar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649915165"/>
                  </a:ext>
                </a:extLst>
              </a:tr>
              <a:tr h="494453">
                <a:tc>
                  <a:txBody>
                    <a:bodyPr/>
                    <a:lstStyle/>
                    <a:p>
                      <a:pPr algn="ct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3.3 </a:t>
                      </a:r>
                      <a:endPar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是否訂定人員之資通安全作業程序及權責？是否明確告知保密事項，且簽署保密協議？</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626948147"/>
                  </a:ext>
                </a:extLst>
              </a:tr>
              <a:tr h="494453">
                <a:tc>
                  <a:txBody>
                    <a:bodyPr/>
                    <a:lstStyle/>
                    <a:p>
                      <a:pPr algn="ct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3.4 </a:t>
                      </a:r>
                      <a:endPar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各類人員是否依法規要求，接受資通安全教育訓練並完成最低時數？</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241100064"/>
                  </a:ext>
                </a:extLst>
              </a:tr>
              <a:tr h="742054">
                <a:tc>
                  <a:txBody>
                    <a:bodyPr/>
                    <a:lstStyle/>
                    <a:p>
                      <a:pPr algn="ct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3.5* </a:t>
                      </a:r>
                      <a:endPar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資通安全專職人員是否分別各自持有資通安全專業證照及職能訓練證書各</a:t>
                      </a:r>
                      <a:r>
                        <a:rPr lang="en-US" altLang="zh-TW" sz="2000" b="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b="0" dirty="0">
                          <a:solidFill>
                            <a:schemeClr val="tx1">
                              <a:lumMod val="65000"/>
                              <a:lumOff val="35000"/>
                            </a:schemeClr>
                          </a:solidFill>
                          <a:latin typeface="獅尾圓體-Medium" panose="020B0500000000000000" pitchFamily="34" charset="-120"/>
                          <a:ea typeface="獅尾圓體-Medium" panose="020B0500000000000000" pitchFamily="34" charset="-120"/>
                        </a:rPr>
                        <a:t>張以上，且維持其有效性？ </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694909999"/>
                  </a:ext>
                </a:extLst>
              </a:tr>
            </a:tbl>
          </a:graphicData>
        </a:graphic>
      </p:graphicFrame>
      <p:sp>
        <p:nvSpPr>
          <p:cNvPr id="6" name="矩形 5"/>
          <p:cNvSpPr/>
          <p:nvPr/>
        </p:nvSpPr>
        <p:spPr>
          <a:xfrm>
            <a:off x="309087" y="5805264"/>
            <a:ext cx="3262432" cy="707886"/>
          </a:xfrm>
          <a:prstGeom prst="rect">
            <a:avLst/>
          </a:prstGeom>
        </p:spPr>
        <p:txBody>
          <a:bodyPr wrap="none">
            <a:spAutoFit/>
          </a:bodyPr>
          <a:lstStyle/>
          <a:p>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公務機關：專</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職</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人員</a:t>
            </a:r>
          </a:p>
          <a:p>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特定非公務機關：專</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責</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人員</a:t>
            </a:r>
          </a:p>
        </p:txBody>
      </p:sp>
      <p:sp>
        <p:nvSpPr>
          <p:cNvPr id="4" name="標題 1">
            <a:extLst>
              <a:ext uri="{FF2B5EF4-FFF2-40B4-BE49-F238E27FC236}">
                <a16:creationId xmlns:a16="http://schemas.microsoft.com/office/drawing/2014/main" xmlns="" id="{DD5D93FC-5622-7296-C33C-0A3830952F42}"/>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2" name="矩形 1"/>
          <p:cNvSpPr/>
          <p:nvPr/>
        </p:nvSpPr>
        <p:spPr>
          <a:xfrm>
            <a:off x="481352" y="1506270"/>
            <a:ext cx="5569153" cy="338554"/>
          </a:xfrm>
          <a:prstGeom prst="rect">
            <a:avLst/>
          </a:prstGeom>
        </p:spPr>
        <p:txBody>
          <a:bodyPr wrap="none">
            <a:spAutoFit/>
          </a:bodyPr>
          <a:lstStyle/>
          <a:p>
            <a:pPr algn="ctr"/>
            <a:r>
              <a:rPr lang="en-US" altLang="zh-TW" sz="16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600" dirty="0">
                <a:solidFill>
                  <a:schemeClr val="tx1">
                    <a:lumMod val="65000"/>
                    <a:lumOff val="35000"/>
                  </a:schemeClr>
                </a:solidFill>
                <a:latin typeface="獅尾圓體-Medium" panose="020B0500000000000000" pitchFamily="34" charset="-120"/>
                <a:ea typeface="獅尾圓體-Medium" panose="020B0500000000000000" pitchFamily="34" charset="-120"/>
              </a:rPr>
              <a:t>部分</a:t>
            </a:r>
            <a:r>
              <a:rPr lang="en-US" altLang="zh-TW" sz="16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6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公務機關與特定非公務機關項目有些許差異</a:t>
            </a:r>
            <a:r>
              <a:rPr lang="en-US" altLang="zh-TW" sz="16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600" dirty="0">
                <a:solidFill>
                  <a:schemeClr val="tx1">
                    <a:lumMod val="65000"/>
                    <a:lumOff val="35000"/>
                  </a:schemeClr>
                </a:solidFill>
                <a:latin typeface="獅尾圓體-Medium" panose="020B0500000000000000" pitchFamily="34" charset="-120"/>
                <a:ea typeface="獅尾圓體-Medium" panose="020B0500000000000000" pitchFamily="34" charset="-120"/>
              </a:rPr>
              <a:t>詳見後述</a:t>
            </a:r>
            <a:r>
              <a:rPr lang="en-US" altLang="zh-TW" sz="1600"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zh-TW" altLang="en-US" sz="1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463432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sz="quarter" idx="4294967295"/>
            <p:extLst>
              <p:ext uri="{D42A27DB-BD31-4B8C-83A1-F6EECF244321}">
                <p14:modId xmlns:p14="http://schemas.microsoft.com/office/powerpoint/2010/main" xmlns="" val="3678499604"/>
              </p:ext>
            </p:extLst>
          </p:nvPr>
        </p:nvGraphicFramePr>
        <p:xfrm>
          <a:off x="623392" y="2420888"/>
          <a:ext cx="10945216" cy="3960440"/>
        </p:xfrm>
        <a:graphic>
          <a:graphicData uri="http://schemas.openxmlformats.org/drawingml/2006/table">
            <a:tbl>
              <a:tblPr firstRow="1" bandRow="1">
                <a:tableStyleId>{5C22544A-7EE6-4342-B048-85BDC9FD1C3A}</a:tableStyleId>
              </a:tblPr>
              <a:tblGrid>
                <a:gridCol w="1291815">
                  <a:extLst>
                    <a:ext uri="{9D8B030D-6E8A-4147-A177-3AD203B41FA5}">
                      <a16:colId xmlns:a16="http://schemas.microsoft.com/office/drawing/2014/main" xmlns="" val="1773136700"/>
                    </a:ext>
                  </a:extLst>
                </a:gridCol>
                <a:gridCol w="9653401">
                  <a:extLst>
                    <a:ext uri="{9D8B030D-6E8A-4147-A177-3AD203B41FA5}">
                      <a16:colId xmlns:a16="http://schemas.microsoft.com/office/drawing/2014/main" xmlns="" val="638685218"/>
                    </a:ext>
                  </a:extLst>
                </a:gridCol>
              </a:tblGrid>
              <a:tr h="990110">
                <a:tc>
                  <a:txBody>
                    <a:bodyPr/>
                    <a:lstStyle/>
                    <a:p>
                      <a:pPr algn="ctr" hangingPunct="0"/>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3.1*</a:t>
                      </a:r>
                    </a:p>
                    <a:p>
                      <a:pPr algn="ctr"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公務</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資安經費占資訊經費比例？資訊經費占機關經費比例？針對法遵要求作業、</a:t>
                      </a:r>
                      <a:r>
                        <a:rPr lang="zh-TW" altLang="en-US" sz="20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資安治理成熟度評估結果</a:t>
                      </a:r>
                      <a:r>
                        <a:rPr lang="zh-TW" altLang="en-US" sz="20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、稽核或事件缺失改善所需經費，是否合理配置？</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595886743"/>
                  </a:ext>
                </a:extLst>
              </a:tr>
              <a:tr h="990110">
                <a:tc>
                  <a:txBody>
                    <a:bodyPr/>
                    <a:lstStyle/>
                    <a:p>
                      <a:pPr algn="ctr" hangingPunct="0"/>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3.1</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特定</a:t>
                      </a:r>
                      <a:endPar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p>
                      <a:pPr algn="ctr"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非公務</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資安經費占資訊經費比例？資訊經費占機關經費比例？針對法遵要求作業、稽核或</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事件缺失改善所需經費，是否合理配置？</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013855780"/>
                  </a:ext>
                </a:extLst>
              </a:tr>
              <a:tr h="990110">
                <a:tc>
                  <a:txBody>
                    <a:bodyPr/>
                    <a:lstStyle/>
                    <a:p>
                      <a:pPr algn="ctr" hangingPunct="0"/>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3.5* </a:t>
                      </a:r>
                    </a:p>
                    <a:p>
                      <a:pPr algn="ctr"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公務</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資通安全專職人員是否分別各自持有</a:t>
                      </a:r>
                      <a:r>
                        <a:rPr lang="zh-TW" altLang="en-US" sz="20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資通安全專業證照</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及</a:t>
                      </a:r>
                      <a:r>
                        <a:rPr lang="zh-TW" altLang="en-US" sz="20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職能訓練證書</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各</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張以上，且維持其</a:t>
                      </a:r>
                      <a:r>
                        <a:rPr lang="zh-TW" altLang="en-US" sz="20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有效性</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077255982"/>
                  </a:ext>
                </a:extLst>
              </a:tr>
              <a:tr h="990110">
                <a:tc>
                  <a:txBody>
                    <a:bodyPr/>
                    <a:lstStyle/>
                    <a:p>
                      <a:pPr algn="ctr" hangingPunct="0"/>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3.5</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特定</a:t>
                      </a:r>
                      <a:endPar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p>
                      <a:pPr algn="ctr"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非公務</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hangingPunct="0"/>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資通安全專責人員是否各自持有資通安全專業證照</a:t>
                      </a: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張以上，且維持證照之</a:t>
                      </a:r>
                      <a:r>
                        <a:rPr lang="zh-TW" altLang="en-US" sz="20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有效性</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897885780"/>
                  </a:ext>
                </a:extLst>
              </a:tr>
            </a:tbl>
          </a:graphicData>
        </a:graphic>
      </p:graphicFrame>
      <p:sp>
        <p:nvSpPr>
          <p:cNvPr id="5" name="矩形 4"/>
          <p:cNvSpPr/>
          <p:nvPr/>
        </p:nvSpPr>
        <p:spPr>
          <a:xfrm>
            <a:off x="335361" y="1772816"/>
            <a:ext cx="11512703" cy="523220"/>
          </a:xfrm>
          <a:prstGeom prst="rect">
            <a:avLst/>
          </a:prstGeom>
        </p:spPr>
        <p:txBody>
          <a:bodyPr wrap="square">
            <a:spAutoFit/>
          </a:bodyPr>
          <a:lstStyle/>
          <a:p>
            <a:r>
              <a:rPr lang="zh-TW" altLang="en-US" sz="28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資通安全實地稽核項目檢核表差異（公務機關 </a:t>
            </a:r>
            <a:r>
              <a:rPr lang="en-US" altLang="zh-TW" sz="2800" b="1" dirty="0" err="1">
                <a:solidFill>
                  <a:schemeClr val="tx1">
                    <a:lumMod val="65000"/>
                    <a:lumOff val="35000"/>
                  </a:schemeClr>
                </a:solidFill>
                <a:latin typeface="獅尾圓體-Medium" panose="020B0500000000000000" pitchFamily="34" charset="-120"/>
                <a:ea typeface="獅尾圓體-Medium" panose="020B0500000000000000" pitchFamily="34" charset="-120"/>
              </a:rPr>
              <a:t>vs</a:t>
            </a:r>
            <a:r>
              <a:rPr lang="zh-TW" altLang="en-US" sz="2800" b="1" dirty="0">
                <a:solidFill>
                  <a:schemeClr val="tx1">
                    <a:lumMod val="65000"/>
                    <a:lumOff val="35000"/>
                  </a:schemeClr>
                </a:solidFill>
                <a:latin typeface="獅尾圓體-Medium" panose="020B0500000000000000" pitchFamily="34" charset="-120"/>
                <a:ea typeface="獅尾圓體-Medium" panose="020B0500000000000000" pitchFamily="34" charset="-120"/>
              </a:rPr>
              <a:t> 特定非公務機關）</a:t>
            </a:r>
            <a:endParaRPr lang="en-US"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6" name="標題 1">
            <a:extLst>
              <a:ext uri="{FF2B5EF4-FFF2-40B4-BE49-F238E27FC236}">
                <a16:creationId xmlns:a16="http://schemas.microsoft.com/office/drawing/2014/main" xmlns="" id="{07D16766-F862-10E2-99CF-9BB94D4797A7}"/>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772821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700809"/>
            <a:ext cx="11305256" cy="4824536"/>
          </a:xfrm>
          <a:prstGeom prst="rect">
            <a:avLst/>
          </a:prstGeom>
        </p:spPr>
        <p:txBody>
          <a:bodyPr>
            <a:normAutofit fontScale="85000" lnSpcReduction="10000"/>
          </a:bodyPr>
          <a:lstStyle/>
          <a:p>
            <a:pPr marL="0" indent="0" algn="just">
              <a:lnSpc>
                <a:spcPct val="100000"/>
              </a:lnSpc>
              <a:buNone/>
            </a:pPr>
            <a:r>
              <a:rPr lang="en-US" altLang="zh-TW" sz="3300" b="1" dirty="0">
                <a:solidFill>
                  <a:schemeClr val="tx1">
                    <a:lumMod val="65000"/>
                    <a:lumOff val="35000"/>
                  </a:schemeClr>
                </a:solidFill>
                <a:latin typeface="獅尾圓體-Medium" panose="020B0500000000000000" pitchFamily="34" charset="-120"/>
                <a:ea typeface="獅尾圓體-Medium" panose="020B0500000000000000" pitchFamily="34" charset="-120"/>
              </a:rPr>
              <a:t>3.2.</a:t>
            </a:r>
            <a:r>
              <a:rPr lang="zh-TW" altLang="en-US" sz="33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資安專職人員配置情形？是否配置其他資安專責人員？對應機關</a:t>
            </a:r>
            <a:r>
              <a:rPr lang="en-US" altLang="zh-TW" sz="33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33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3300" b="1" dirty="0">
                <a:solidFill>
                  <a:schemeClr val="tx1">
                    <a:lumMod val="65000"/>
                    <a:lumOff val="35000"/>
                  </a:schemeClr>
                </a:solidFill>
                <a:latin typeface="獅尾圓體-Medium" panose="020B0500000000000000" pitchFamily="34" charset="-120"/>
                <a:ea typeface="獅尾圓體-Medium" panose="020B0500000000000000" pitchFamily="34" charset="-120"/>
              </a:rPr>
              <a:t>自身及對所屬資安作業推動，目前之資安人員配置是否進行合理性評估及因應？</a:t>
            </a:r>
            <a:endParaRPr lang="en-US" altLang="zh-TW" sz="33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a:lnSpc>
                <a:spcPct val="100000"/>
              </a:lnSpc>
              <a:buNone/>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位資安專職人員；</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位資安專職人員；</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位資安專職人員）</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a:lnSpc>
                <a:spcPct val="100000"/>
              </a:lnSpc>
              <a:buNone/>
            </a:pP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ct val="100000"/>
              </a:lnSpc>
              <a:buFont typeface="Wingdings" panose="05000000000000000000" pitchFamily="2" charset="2"/>
              <a:buChar char="l"/>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項第</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款</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專責人力及經費之配置</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804863" lvl="1" indent="-358775" algn="just">
              <a:lnSpc>
                <a:spcPct val="100000"/>
              </a:lnSpc>
              <a:buFont typeface="Wingdings" panose="05000000000000000000" pitchFamily="2" charset="2"/>
              <a:buChar char="Ø"/>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項應辦事項：</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76325" lvl="1" indent="-271463" algn="just">
              <a:lnSpc>
                <a:spcPct val="100000"/>
              </a:lnSpc>
              <a:tabLst>
                <a:tab pos="1614488" algn="l"/>
              </a:tabLst>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資通安全專責或專職人員（</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人；</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人；</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人）</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a:lnSpc>
                <a:spcPct val="100000"/>
              </a:lnSpc>
              <a:buFont typeface="Wingdings" panose="05000000000000000000" pitchFamily="2" charset="2"/>
              <a:buChar char="l"/>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機關資通安全維護計畫書</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相關人員紀錄（包括資安專業或職能證照）</a:t>
            </a:r>
          </a:p>
        </p:txBody>
      </p:sp>
      <p:sp>
        <p:nvSpPr>
          <p:cNvPr id="5" name="標題 1">
            <a:extLst>
              <a:ext uri="{FF2B5EF4-FFF2-40B4-BE49-F238E27FC236}">
                <a16:creationId xmlns:a16="http://schemas.microsoft.com/office/drawing/2014/main" xmlns="" id="{E1946A08-3AE9-AA45-3C31-9025F18E58B9}"/>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387349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65371" y="1556792"/>
            <a:ext cx="11281965" cy="3888432"/>
          </a:xfrm>
          <a:prstGeom prst="rect">
            <a:avLst/>
          </a:prstGeom>
        </p:spPr>
        <p:txBody>
          <a:bodyPr>
            <a:normAutofit/>
          </a:bodyPr>
          <a:lstStyle/>
          <a:p>
            <a:pPr marL="0" indent="0" algn="just">
              <a:lnSpc>
                <a:spcPts val="18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3.4.</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各類人員是否依法規要求，接受資通安全教育訓練並完成最低時數？</a:t>
            </a:r>
          </a:p>
          <a:p>
            <a:pPr marL="446088" indent="-446088" algn="just">
              <a:lnSpc>
                <a:spcPts val="18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indent="-358775" algn="just">
              <a:lnSpc>
                <a:spcPct val="100000"/>
              </a:lnSpc>
              <a:buFont typeface="Wingdings" panose="05000000000000000000" pitchFamily="2" charset="2"/>
              <a:buChar char="Ø"/>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項：應辦事項</a:t>
            </a:r>
          </a:p>
          <a:p>
            <a:pPr marL="0" indent="0">
              <a:lnSpc>
                <a:spcPct val="100000"/>
              </a:lnSpc>
              <a:buNone/>
            </a:pPr>
            <a:endParaRPr lang="en-US" altLang="zh-TW" sz="2200" dirty="0">
              <a:latin typeface="獅尾圓體-Medium" panose="020B0500000000000000" pitchFamily="34" charset="-120"/>
              <a:ea typeface="獅尾圓體-Medium" panose="020B0500000000000000" pitchFamily="34" charset="-120"/>
            </a:endParaRPr>
          </a:p>
        </p:txBody>
      </p:sp>
      <p:sp>
        <p:nvSpPr>
          <p:cNvPr id="4" name="矩形 3"/>
          <p:cNvSpPr/>
          <p:nvPr/>
        </p:nvSpPr>
        <p:spPr>
          <a:xfrm>
            <a:off x="839416" y="2761856"/>
            <a:ext cx="10801200" cy="2277547"/>
          </a:xfrm>
          <a:prstGeom prst="rect">
            <a:avLst/>
          </a:prstGeom>
        </p:spPr>
        <p:txBody>
          <a:bodyPr wrap="square">
            <a:spAutoFit/>
          </a:bodyPr>
          <a:lstStyle/>
          <a:p>
            <a:pPr algn="just" hangingPunct="0"/>
            <a:r>
              <a:rPr lang="zh-TW" altLang="en-US" sz="2000" dirty="0">
                <a:latin typeface="獅尾圓體-Medium" panose="020B0500000000000000" pitchFamily="34" charset="-120"/>
                <a:ea typeface="獅尾圓體-Medium" panose="020B0500000000000000" pitchFamily="34" charset="-120"/>
              </a:rPr>
              <a:t>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認知與訓練｜資通安全教育訓練</a:t>
            </a:r>
          </a:p>
          <a:p>
            <a:pPr marL="896938" lvl="1" indent="-271463" algn="just" hangingPunct="0">
              <a:buFont typeface="Arial" panose="020B0604020202020204" pitchFamily="34" charset="0"/>
              <a:buChar cha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資通安全專職（責）人員：每人每年至少接受十二小時以上之</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資通安全專業課程訓練</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或</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資通安全職能訓練</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896938" lvl="1" indent="-271463" algn="just" hangingPunct="0">
              <a:buFont typeface="Arial" panose="020B0604020202020204" pitchFamily="34" charset="0"/>
              <a:buChar cha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資通安全專職（責）人員以外之資訊人員：</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lvl="1" algn="just" hangingPunct="0"/>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每人每二年至少接受三小時以上之資通安全專業課程訓練或資通安全職能訓練，且每年接受三小時以上之</a:t>
            </a:r>
            <a:r>
              <a:rPr lang="zh-TW" altLang="en-US" sz="2000" dirty="0">
                <a:solidFill>
                  <a:schemeClr val="tx1">
                    <a:lumMod val="65000"/>
                    <a:lumOff val="35000"/>
                  </a:schemeClr>
                </a:solidFill>
                <a:highlight>
                  <a:srgbClr val="FFFF00"/>
                </a:highlight>
                <a:latin typeface="獅尾圓體-Medium" panose="020B0500000000000000" pitchFamily="34" charset="-120"/>
                <a:ea typeface="獅尾圓體-Medium" panose="020B0500000000000000" pitchFamily="34" charset="-120"/>
              </a:rPr>
              <a:t>資通安全通識教育訓練</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896938" lvl="1" indent="-271463" algn="just" hangingPunct="0">
              <a:buFont typeface="Arial" panose="020B0604020202020204" pitchFamily="34" charset="0"/>
              <a:buChar cha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一般使用者及主管：每人每年接受三小時以上之</a:t>
            </a:r>
            <a:r>
              <a:rPr lang="zh-TW" altLang="en-US" sz="2000" dirty="0">
                <a:solidFill>
                  <a:schemeClr val="tx1">
                    <a:lumMod val="65000"/>
                    <a:lumOff val="35000"/>
                  </a:schemeClr>
                </a:solidFill>
                <a:highlight>
                  <a:srgbClr val="FFFF00"/>
                </a:highlight>
                <a:latin typeface="獅尾圓體-Medium" panose="020B0500000000000000" pitchFamily="34" charset="-120"/>
                <a:ea typeface="獅尾圓體-Medium" panose="020B0500000000000000" pitchFamily="34" charset="-120"/>
              </a:rPr>
              <a:t>資通安全通識教育訓練</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p:txBody>
      </p:sp>
      <p:sp>
        <p:nvSpPr>
          <p:cNvPr id="6" name="標題 1">
            <a:extLst>
              <a:ext uri="{FF2B5EF4-FFF2-40B4-BE49-F238E27FC236}">
                <a16:creationId xmlns:a16="http://schemas.microsoft.com/office/drawing/2014/main" xmlns="" id="{3B3AA17F-2AE5-F4DF-9404-2166EA0D5D15}"/>
              </a:ext>
            </a:extLst>
          </p:cNvPr>
          <p:cNvSpPr txBox="1">
            <a:spLocks/>
          </p:cNvSpPr>
          <p:nvPr/>
        </p:nvSpPr>
        <p:spPr>
          <a:xfrm>
            <a:off x="282117" y="375245"/>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8" name="文字方塊 7">
            <a:extLst>
              <a:ext uri="{FF2B5EF4-FFF2-40B4-BE49-F238E27FC236}">
                <a16:creationId xmlns:a16="http://schemas.microsoft.com/office/drawing/2014/main" xmlns="" id="{1CA3008B-F3FE-C8FA-9151-3B7D8BA662E3}"/>
              </a:ext>
            </a:extLst>
          </p:cNvPr>
          <p:cNvSpPr txBox="1"/>
          <p:nvPr/>
        </p:nvSpPr>
        <p:spPr>
          <a:xfrm>
            <a:off x="1053580" y="5103056"/>
            <a:ext cx="7008470" cy="430887"/>
          </a:xfrm>
          <a:prstGeom prst="rect">
            <a:avLst/>
          </a:prstGeom>
          <a:noFill/>
        </p:spPr>
        <p:txBody>
          <a:bodyPr wrap="square">
            <a:spAutoFit/>
          </a:bodyPr>
          <a:lstStyle/>
          <a:p>
            <a:pPr marL="342900" indent="-342900" algn="just">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稽核檢視佐證資料：相關教育訓練佐證文件</a:t>
            </a:r>
          </a:p>
        </p:txBody>
      </p:sp>
      <p:sp>
        <p:nvSpPr>
          <p:cNvPr id="9" name="矩形 8">
            <a:extLst>
              <a:ext uri="{FF2B5EF4-FFF2-40B4-BE49-F238E27FC236}">
                <a16:creationId xmlns:a16="http://schemas.microsoft.com/office/drawing/2014/main" xmlns="" id="{42E9A4E8-ABE9-8C76-56B6-83A5C6D9CA78}"/>
              </a:ext>
            </a:extLst>
          </p:cNvPr>
          <p:cNvSpPr/>
          <p:nvPr/>
        </p:nvSpPr>
        <p:spPr>
          <a:xfrm>
            <a:off x="335360" y="5661248"/>
            <a:ext cx="11521280" cy="93610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xmlns="" id="{D2A1C2C7-E468-6BF8-F1A5-B9A257CC8C3F}"/>
              </a:ext>
            </a:extLst>
          </p:cNvPr>
          <p:cNvSpPr txBox="1"/>
          <p:nvPr/>
        </p:nvSpPr>
        <p:spPr>
          <a:xfrm>
            <a:off x="335360" y="5661248"/>
            <a:ext cx="11233248" cy="923330"/>
          </a:xfrm>
          <a:prstGeom prst="rect">
            <a:avLst/>
          </a:prstGeom>
          <a:noFill/>
        </p:spPr>
        <p:txBody>
          <a:bodyPr wrap="square">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參考資源：資安法規專區｜資安法常見問題</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pPr marL="576000" lvl="1" indent="576000"/>
            <a:r>
              <a:rPr lang="zh-TW" altLang="en-US" sz="1800" dirty="0">
                <a:solidFill>
                  <a:schemeClr val="bg1"/>
                </a:solidFill>
                <a:latin typeface="獅尾圓體-Medium" panose="020B0500000000000000" pitchFamily="34" charset="-120"/>
                <a:ea typeface="獅尾圓體-Medium" panose="020B0500000000000000" pitchFamily="34" charset="-120"/>
              </a:rPr>
              <a:t>資通安全責任等級分級之應辦事項－資安專職人力及證照</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pPr marL="576000" lvl="1" indent="576000"/>
            <a:r>
              <a:rPr lang="en-US" altLang="zh-TW" sz="1800" dirty="0">
                <a:solidFill>
                  <a:schemeClr val="bg1"/>
                </a:solidFill>
                <a:latin typeface="獅尾圓體-Medium" panose="020B0500000000000000" pitchFamily="34" charset="-120"/>
                <a:ea typeface="獅尾圓體-Medium" panose="020B0500000000000000" pitchFamily="34" charset="-120"/>
              </a:rPr>
              <a:t>https://moda.gov.tw/ACS/laws/faq/03/636</a:t>
            </a:r>
          </a:p>
        </p:txBody>
      </p:sp>
      <p:sp>
        <p:nvSpPr>
          <p:cNvPr id="10" name="文字方塊 9">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6208897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218478" y="1987486"/>
            <a:ext cx="11665296" cy="1323439"/>
          </a:xfrm>
          <a:prstGeom prst="rect">
            <a:avLst/>
          </a:prstGeom>
          <a:noFill/>
        </p:spPr>
        <p:txBody>
          <a:bodyPr wrap="square" rtlCol="0">
            <a:spAutoFit/>
          </a:bodyPr>
          <a:lstStyle/>
          <a:p>
            <a:pPr algn="just">
              <a:lnSpc>
                <a:spcPts val="3200"/>
              </a:lnSpc>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3.14.</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「資通安全責任等級辦法部分條文修正」附表中，資通安全教育訓練分為「資通安全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專業課程</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訓練」、「資通安全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職能</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訓練」及「資通安全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通識教育</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訓練」，三類</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課程意指為何？另相關課程時數是否可以從公務人員終身學習入口網站中統計？</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3" name="標題 1">
            <a:extLst>
              <a:ext uri="{FF2B5EF4-FFF2-40B4-BE49-F238E27FC236}">
                <a16:creationId xmlns:a16="http://schemas.microsoft.com/office/drawing/2014/main" xmlns="" id="{DEF23B6C-B2B2-87C5-73EC-168009A712AB}"/>
              </a:ext>
            </a:extLst>
          </p:cNvPr>
          <p:cNvSpPr txBox="1">
            <a:spLocks/>
          </p:cNvSpPr>
          <p:nvPr/>
        </p:nvSpPr>
        <p:spPr>
          <a:xfrm>
            <a:off x="299356" y="260648"/>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5" name="文字方塊 4">
            <a:extLst>
              <a:ext uri="{FF2B5EF4-FFF2-40B4-BE49-F238E27FC236}">
                <a16:creationId xmlns:a16="http://schemas.microsoft.com/office/drawing/2014/main" xmlns="" id="{C57877EB-B1C6-0EA8-DD74-32FB878CB48C}"/>
              </a:ext>
            </a:extLst>
          </p:cNvPr>
          <p:cNvSpPr txBox="1"/>
          <p:nvPr/>
        </p:nvSpPr>
        <p:spPr>
          <a:xfrm>
            <a:off x="218478" y="3278802"/>
            <a:ext cx="11233248" cy="3345211"/>
          </a:xfrm>
          <a:prstGeom prst="rect">
            <a:avLst/>
          </a:prstGeom>
          <a:noFill/>
        </p:spPr>
        <p:txBody>
          <a:bodyPr wrap="square">
            <a:spAutoFit/>
          </a:bodyPr>
          <a:lstStyle/>
          <a:p>
            <a:pPr marL="828000" lvl="1" indent="-828000" algn="just" hangingPunct="0">
              <a:lnSpc>
                <a:spcPts val="32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一、「資通安全專業課程訓練」係泛指有助提升資通安全專責人員之資安策略、管理或技術</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訓練之課程，以使資安專責人力勝任其職務內容 。</a:t>
            </a:r>
          </a:p>
          <a:p>
            <a:pPr marL="828000" lvl="1" indent="-828000" algn="just" hangingPunct="0">
              <a:lnSpc>
                <a:spcPts val="32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二 、「資通安全職能訓練」指經主管機關認證之資安訓練機構舉辦之資安職能訓練課程。</a:t>
            </a:r>
          </a:p>
          <a:p>
            <a:pPr marL="828000" lvl="1" indent="-828000" algn="just" hangingPunct="0">
              <a:lnSpc>
                <a:spcPts val="32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三、「資通安全通識教育訓練」係指資通安全相關之通識性概念課程，或機關內部資通安全</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管理規定之宣導課程。</a:t>
            </a:r>
          </a:p>
          <a:p>
            <a:pPr marL="625475" lvl="1" indent="-625475" algn="just" hangingPunct="0">
              <a:lnSpc>
                <a:spcPts val="32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四 、為利資安課程時數統計，人事行政總處自 </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月</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日起，於公務人員終身學習入口網站之公務人員學習紀錄增加資安課程代碼：資通安全（通識）代碼 </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522</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、資通安全（專業、職能）代碼 </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523</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，各機關於統計學習時數時，可依代碼計算相關時數。</a:t>
            </a:r>
          </a:p>
        </p:txBody>
      </p:sp>
      <p:sp>
        <p:nvSpPr>
          <p:cNvPr id="2" name="矩形 1"/>
          <p:cNvSpPr/>
          <p:nvPr/>
        </p:nvSpPr>
        <p:spPr>
          <a:xfrm>
            <a:off x="191344" y="1484784"/>
            <a:ext cx="9575351" cy="502702"/>
          </a:xfrm>
          <a:prstGeom prst="rect">
            <a:avLst/>
          </a:prstGeom>
        </p:spPr>
        <p:txBody>
          <a:bodyPr wrap="square">
            <a:spAutoFit/>
          </a:bodyPr>
          <a:lstStyle/>
          <a:p>
            <a:pPr algn="just">
              <a:lnSpc>
                <a:spcPts val="3200"/>
              </a:lnSpc>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各課程的內涵請參閱</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資安法常見問題</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3.14</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之解說</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045057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a:extLst>
              <a:ext uri="{FF2B5EF4-FFF2-40B4-BE49-F238E27FC236}">
                <a16:creationId xmlns:a16="http://schemas.microsoft.com/office/drawing/2014/main" xmlns="" id="{52AAB835-3609-48B9-4482-1FF52D5C2C42}"/>
              </a:ext>
            </a:extLst>
          </p:cNvPr>
          <p:cNvSpPr txBox="1"/>
          <p:nvPr/>
        </p:nvSpPr>
        <p:spPr>
          <a:xfrm>
            <a:off x="839416" y="3717032"/>
            <a:ext cx="10945216" cy="3028714"/>
          </a:xfrm>
          <a:prstGeom prst="rect">
            <a:avLst/>
          </a:prstGeom>
          <a:noFill/>
        </p:spPr>
        <p:txBody>
          <a:bodyPr wrap="square">
            <a:spAutoFit/>
          </a:bodyPr>
          <a:lstStyle/>
          <a:p>
            <a:pPr marL="717550" lvl="1" indent="-717550" algn="just" hangingPunct="0">
              <a:lnSpc>
                <a:spcPts val="23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（一）主管機關舉辦政府資通安全防護巡迴研討會，或所開設之資通安全策略、管理、技術相關課程、</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講習、訓練及研討（習）會。</a:t>
            </a:r>
          </a:p>
          <a:p>
            <a:pPr marL="0" lvl="1" algn="just" hangingPunct="0">
              <a:lnSpc>
                <a:spcPts val="23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（二）參加資通安全專業證照清單上所列之訓練課程。</a:t>
            </a:r>
          </a:p>
          <a:p>
            <a:pPr marL="684000" lvl="1" indent="-684000" algn="just" hangingPunct="0">
              <a:lnSpc>
                <a:spcPts val="23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（三）參加公私營訓練機構所開設或受委託辦理之資通安全策略、管理或技術訓練課程。訓練機構以下列</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型態為限：</a:t>
            </a:r>
          </a:p>
          <a:p>
            <a:pPr marL="1076325" lvl="2" indent="-358775" algn="just" hangingPunct="0">
              <a:lnSpc>
                <a:spcPts val="2300"/>
              </a:lnSpc>
              <a:buFont typeface="+mj-lt"/>
              <a:buAutoNum type="arabicPeriod"/>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公私立大專校院。</a:t>
            </a:r>
          </a:p>
          <a:p>
            <a:pPr marL="1076325" lvl="2" indent="-358775" algn="just" hangingPunct="0">
              <a:lnSpc>
                <a:spcPts val="2300"/>
              </a:lnSpc>
              <a:buFont typeface="+mj-lt"/>
              <a:buAutoNum type="arabicPeriod"/>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依法設立</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年以上之職業訓練機構。</a:t>
            </a:r>
          </a:p>
          <a:p>
            <a:pPr marL="1076325" lvl="2" indent="-358775" algn="just" hangingPunct="0">
              <a:lnSpc>
                <a:spcPts val="2300"/>
              </a:lnSpc>
              <a:buFont typeface="+mj-lt"/>
              <a:buAutoNum type="arabicPeriod"/>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依法設立</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年以上之短期補習班。</a:t>
            </a:r>
          </a:p>
          <a:p>
            <a:pPr marL="1076325" lvl="2" indent="-358775" algn="just" hangingPunct="0">
              <a:lnSpc>
                <a:spcPts val="2300"/>
              </a:lnSpc>
              <a:buFont typeface="+mj-lt"/>
              <a:buAutoNum type="arabicPeriod"/>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依法設立</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年以上之學術研究機構或財團法人，其設立章程宗旨與人才培訓相關，且有辦理人才培訓業務。</a:t>
            </a:r>
            <a:endParaRPr lang="zh-TW" altLang="en-US" dirty="0"/>
          </a:p>
        </p:txBody>
      </p:sp>
      <p:sp>
        <p:nvSpPr>
          <p:cNvPr id="6" name="文字方塊 5"/>
          <p:cNvSpPr txBox="1"/>
          <p:nvPr/>
        </p:nvSpPr>
        <p:spPr>
          <a:xfrm>
            <a:off x="407368" y="2563707"/>
            <a:ext cx="11617291" cy="502702"/>
          </a:xfrm>
          <a:prstGeom prst="rect">
            <a:avLst/>
          </a:prstGeom>
          <a:noFill/>
        </p:spPr>
        <p:txBody>
          <a:bodyPr wrap="square" rtlCol="0">
            <a:spAutoFit/>
          </a:bodyPr>
          <a:lstStyle/>
          <a:p>
            <a:pPr marL="0" lvl="1" algn="just" hangingPunct="0">
              <a:lnSpc>
                <a:spcPts val="32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一、資通安全</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職能</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訓練時數取得方式，係參加經</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主管機關認證</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之資安訓練機構舉辦之資安職能訓練。</a:t>
            </a:r>
          </a:p>
        </p:txBody>
      </p:sp>
      <p:sp>
        <p:nvSpPr>
          <p:cNvPr id="8" name="文字方塊 7"/>
          <p:cNvSpPr txBox="1"/>
          <p:nvPr/>
        </p:nvSpPr>
        <p:spPr>
          <a:xfrm>
            <a:off x="654505" y="1635141"/>
            <a:ext cx="11315038" cy="913070"/>
          </a:xfrm>
          <a:prstGeom prst="rect">
            <a:avLst/>
          </a:prstGeom>
          <a:noFill/>
        </p:spPr>
        <p:txBody>
          <a:bodyPr wrap="square" rtlCol="0">
            <a:spAutoFit/>
          </a:bodyPr>
          <a:lstStyle/>
          <a:p>
            <a:pPr algn="just">
              <a:lnSpc>
                <a:spcPts val="3200"/>
              </a:lnSpc>
            </a:pPr>
            <a:r>
              <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rPr>
              <a:t>3.15.</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資通安全專職（責）人員，每人每年需</a:t>
            </a:r>
            <a:r>
              <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rPr>
              <a:t>12</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小時、資通安全專職人員以外之資訊人員每人每</a:t>
            </a:r>
            <a:r>
              <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年需</a:t>
            </a:r>
            <a:r>
              <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小時之資通安全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專業</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課程訓練或資通安全</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職能</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訓練，時數應如何取得？</a:t>
            </a:r>
            <a:endPar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9" name="矩形 8"/>
          <p:cNvSpPr/>
          <p:nvPr/>
        </p:nvSpPr>
        <p:spPr>
          <a:xfrm>
            <a:off x="911424" y="4627936"/>
            <a:ext cx="10873208" cy="201600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3200"/>
          </a:p>
        </p:txBody>
      </p:sp>
      <p:sp>
        <p:nvSpPr>
          <p:cNvPr id="3" name="標題 1">
            <a:extLst>
              <a:ext uri="{FF2B5EF4-FFF2-40B4-BE49-F238E27FC236}">
                <a16:creationId xmlns:a16="http://schemas.microsoft.com/office/drawing/2014/main" xmlns="" id="{2175887E-E6A6-9CC6-B464-7C39FBAAEC1B}"/>
              </a:ext>
            </a:extLst>
          </p:cNvPr>
          <p:cNvSpPr txBox="1">
            <a:spLocks/>
          </p:cNvSpPr>
          <p:nvPr/>
        </p:nvSpPr>
        <p:spPr>
          <a:xfrm>
            <a:off x="226548" y="22321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5" name="文字方塊 4">
            <a:extLst>
              <a:ext uri="{FF2B5EF4-FFF2-40B4-BE49-F238E27FC236}">
                <a16:creationId xmlns:a16="http://schemas.microsoft.com/office/drawing/2014/main" xmlns="" id="{037CD890-8100-2416-1B5D-2E26D4CD402A}"/>
              </a:ext>
            </a:extLst>
          </p:cNvPr>
          <p:cNvSpPr txBox="1"/>
          <p:nvPr/>
        </p:nvSpPr>
        <p:spPr>
          <a:xfrm>
            <a:off x="407368" y="2923747"/>
            <a:ext cx="11593288" cy="913070"/>
          </a:xfrm>
          <a:prstGeom prst="rect">
            <a:avLst/>
          </a:prstGeom>
          <a:noFill/>
        </p:spPr>
        <p:txBody>
          <a:bodyPr wrap="square">
            <a:spAutoFit/>
          </a:bodyPr>
          <a:lstStyle/>
          <a:p>
            <a:pPr marL="446088" lvl="1" indent="-446088" hangingPunct="0">
              <a:lnSpc>
                <a:spcPts val="3200"/>
              </a:lnSpc>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二、資通安全</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專業課程</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訓練係指可對應資安職能訓練發展藍圖中策略面、管理面、技術面（</a:t>
            </a:r>
            <a:r>
              <a:rPr lang="en-US" altLang="zh-TW" sz="1800" dirty="0">
                <a:solidFill>
                  <a:schemeClr val="accent1"/>
                </a:solidFill>
                <a:latin typeface="獅尾圓體-Medium" panose="020B0500000000000000" pitchFamily="34" charset="-120"/>
                <a:ea typeface="獅尾圓體-Medium" panose="020B0500000000000000" pitchFamily="34" charset="-120"/>
                <a:hlinkClick r:id="rId2" tooltip="資安職能訓練發展藍圖（另開新視窗）">
                  <a:extLst>
                    <a:ext uri="{A12FA001-AC4F-418D-AE19-62706E023703}">
                      <ahyp:hlinkClr xmlns:ahyp="http://schemas.microsoft.com/office/drawing/2018/hyperlinkcolor" xmlns="" val="tx"/>
                    </a:ext>
                  </a:extLst>
                </a:hlinkClick>
              </a:rPr>
              <a:t>https://ctts.nics.nat.gov.tw/about/Training</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）之專業課程為原則，其相關時數，可透過以下方式取得：</a:t>
            </a:r>
          </a:p>
        </p:txBody>
      </p:sp>
      <p:sp>
        <p:nvSpPr>
          <p:cNvPr id="10" name="矩形 9"/>
          <p:cNvSpPr/>
          <p:nvPr/>
        </p:nvSpPr>
        <p:spPr>
          <a:xfrm>
            <a:off x="623392" y="1155444"/>
            <a:ext cx="9575351" cy="502702"/>
          </a:xfrm>
          <a:prstGeom prst="rect">
            <a:avLst/>
          </a:prstGeom>
        </p:spPr>
        <p:txBody>
          <a:bodyPr wrap="square">
            <a:spAutoFit/>
          </a:bodyPr>
          <a:lstStyle/>
          <a:p>
            <a:pPr algn="just">
              <a:lnSpc>
                <a:spcPts val="3200"/>
              </a:lnSpc>
            </a:pP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時數取得的規範，請參閱底下資安法常見問題</a:t>
            </a:r>
            <a:r>
              <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rPr>
              <a:t>3.15</a:t>
            </a:r>
            <a:r>
              <a:rPr lang="zh-TW" altLang="en-US" sz="2300" b="1" dirty="0">
                <a:solidFill>
                  <a:schemeClr val="tx1">
                    <a:lumMod val="65000"/>
                    <a:lumOff val="35000"/>
                  </a:schemeClr>
                </a:solidFill>
                <a:latin typeface="獅尾圓體-Medium" panose="020B0500000000000000" pitchFamily="34" charset="-120"/>
                <a:ea typeface="獅尾圓體-Medium" panose="020B0500000000000000" pitchFamily="34" charset="-120"/>
              </a:rPr>
              <a:t>說明：</a:t>
            </a:r>
            <a:endParaRPr lang="en-US" altLang="zh-TW" sz="23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12" name="文字方塊 11">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39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72934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308C6611-D1E9-B90A-4909-F4AB417BC8C4}"/>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1-1</a:t>
            </a:r>
            <a:r>
              <a:rPr lang="zh-TW" altLang="en-US" sz="48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335360" y="3501008"/>
            <a:ext cx="11161240" cy="1323439"/>
          </a:xfrm>
          <a:prstGeom prst="rect">
            <a:avLst/>
          </a:prstGeom>
          <a:noFill/>
        </p:spPr>
        <p:txBody>
          <a:bodyPr wrap="square" rtlCol="0">
            <a:spAutoFit/>
          </a:bodyPr>
          <a:lstStyle/>
          <a:p>
            <a:pPr marL="446088" lvl="1" indent="-446088" hangingPunct="0">
              <a:lnSpc>
                <a:spcPts val="32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三、資通安全專業課程訓練原則應優先以實體課程方式進行，惟為因應機關特定需求，符合</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下列各項條件者，同意採線上課程方式取得資通安全專業課程訓練時數，惟每人每年認定上限為</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小時：</a:t>
            </a:r>
          </a:p>
        </p:txBody>
      </p:sp>
      <p:sp>
        <p:nvSpPr>
          <p:cNvPr id="3" name="標題 1">
            <a:extLst>
              <a:ext uri="{FF2B5EF4-FFF2-40B4-BE49-F238E27FC236}">
                <a16:creationId xmlns:a16="http://schemas.microsoft.com/office/drawing/2014/main" xmlns="" id="{2175887E-E6A6-9CC6-B464-7C39FBAAEC1B}"/>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2" name="文字方塊 1">
            <a:extLst>
              <a:ext uri="{FF2B5EF4-FFF2-40B4-BE49-F238E27FC236}">
                <a16:creationId xmlns:a16="http://schemas.microsoft.com/office/drawing/2014/main" xmlns="" id="{5CEB7084-6989-C120-B96D-7DF65648C23F}"/>
              </a:ext>
            </a:extLst>
          </p:cNvPr>
          <p:cNvSpPr txBox="1"/>
          <p:nvPr/>
        </p:nvSpPr>
        <p:spPr>
          <a:xfrm>
            <a:off x="320148" y="2063531"/>
            <a:ext cx="11641293" cy="1323439"/>
          </a:xfrm>
          <a:prstGeom prst="rect">
            <a:avLst/>
          </a:prstGeom>
          <a:noFill/>
        </p:spPr>
        <p:txBody>
          <a:bodyPr wrap="square" rtlCol="0">
            <a:spAutoFit/>
          </a:bodyPr>
          <a:lstStyle/>
          <a:p>
            <a:pPr algn="just">
              <a:lnSpc>
                <a:spcPts val="3200"/>
              </a:lnSpc>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3.15.</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資通安全專職（責）人員，每人每年需</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12</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小時、資通安全專職人員</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以外之資訊人員每人每</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年需</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小時之資通安全專業課程訓練或資通安全職能訓練，時數應如何取得？</a:t>
            </a:r>
            <a:endPar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10" name="文字方塊 9">
            <a:extLst>
              <a:ext uri="{FF2B5EF4-FFF2-40B4-BE49-F238E27FC236}">
                <a16:creationId xmlns:a16="http://schemas.microsoft.com/office/drawing/2014/main" xmlns="" id="{EAB0A882-C27D-7558-F20D-D8B97B6EBD7A}"/>
              </a:ext>
            </a:extLst>
          </p:cNvPr>
          <p:cNvSpPr txBox="1"/>
          <p:nvPr/>
        </p:nvSpPr>
        <p:spPr>
          <a:xfrm>
            <a:off x="671396" y="4781229"/>
            <a:ext cx="10753196" cy="1631216"/>
          </a:xfrm>
          <a:prstGeom prst="rect">
            <a:avLst/>
          </a:prstGeom>
          <a:noFill/>
        </p:spPr>
        <p:txBody>
          <a:bodyPr wrap="square">
            <a:spAutoFit/>
          </a:bodyPr>
          <a:lstStyle/>
          <a:p>
            <a:pPr marL="0" lvl="1" algn="just" hangingPunct="0">
              <a:lnSpc>
                <a:spcPts val="30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（一）課程須上架至數位學習資源整合平臺「</a:t>
            </a: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e</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等公務園＋學習平臺」。</a:t>
            </a:r>
          </a:p>
          <a:p>
            <a:pPr marL="0" lvl="1" algn="just" hangingPunct="0">
              <a:lnSpc>
                <a:spcPts val="30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（二）課程內容須定期更新，課後須辦理評量，且評量內容應涵蓋授課範圍、具辨識度</a:t>
            </a:r>
            <a:endPar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lvl="1" algn="just" hangingPunct="0">
              <a:lnSpc>
                <a:spcPts val="3000"/>
              </a:lnSpc>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且定期調整。</a:t>
            </a:r>
          </a:p>
          <a:p>
            <a:pPr marL="0" lvl="1" algn="just" hangingPunct="0">
              <a:lnSpc>
                <a:spcPts val="3000"/>
              </a:lnSpc>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（三）線上課程應提供「問題提問或諮詢」機制，其方式不拘。</a:t>
            </a:r>
          </a:p>
        </p:txBody>
      </p:sp>
      <p:sp>
        <p:nvSpPr>
          <p:cNvPr id="7" name="矩形 6"/>
          <p:cNvSpPr/>
          <p:nvPr/>
        </p:nvSpPr>
        <p:spPr>
          <a:xfrm>
            <a:off x="320148" y="1551187"/>
            <a:ext cx="9575351" cy="502702"/>
          </a:xfrm>
          <a:prstGeom prst="rect">
            <a:avLst/>
          </a:prstGeom>
        </p:spPr>
        <p:txBody>
          <a:bodyPr wrap="square">
            <a:spAutoFit/>
          </a:bodyPr>
          <a:lstStyle/>
          <a:p>
            <a:pPr algn="just">
              <a:lnSpc>
                <a:spcPts val="3200"/>
              </a:lnSpc>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時數取得的規範，請參閱底下資安法常見問題</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3.15</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說明：</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8" name="文字方塊 7">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9312462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字方塊 10"/>
          <p:cNvSpPr txBox="1"/>
          <p:nvPr/>
        </p:nvSpPr>
        <p:spPr>
          <a:xfrm>
            <a:off x="359363" y="5157984"/>
            <a:ext cx="11713301" cy="1511376"/>
          </a:xfrm>
          <a:prstGeom prst="rect">
            <a:avLst/>
          </a:prstGeom>
          <a:noFill/>
        </p:spPr>
        <p:txBody>
          <a:bodyPr wrap="square" rtlCol="0">
            <a:spAutoFit/>
          </a:bodyPr>
          <a:lstStyle/>
          <a:p>
            <a:pPr algn="just">
              <a:lnSpc>
                <a:spcPts val="28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八、證書效期</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lgn="just">
              <a:lnSpc>
                <a:spcPts val="2800"/>
              </a:lnSpc>
            </a:pP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115</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5</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：中國文化大學、健行科技大學、東吳大學、崑山科技大學</a:t>
            </a:r>
          </a:p>
          <a:p>
            <a:pPr lvl="1" algn="just">
              <a:lnSpc>
                <a:spcPts val="2800"/>
              </a:lnSpc>
            </a:pP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9</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23</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：高雄科技大學</a:t>
            </a:r>
          </a:p>
          <a:p>
            <a:pPr lvl="1" algn="just">
              <a:lnSpc>
                <a:spcPts val="2800"/>
              </a:lnSpc>
            </a:pP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5</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113</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5</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：臺北醫學大學、中興大學、逢甲大學、朝陽科技大學</a:t>
            </a:r>
          </a:p>
        </p:txBody>
      </p:sp>
      <p:sp>
        <p:nvSpPr>
          <p:cNvPr id="6" name="矩形 5"/>
          <p:cNvSpPr/>
          <p:nvPr/>
        </p:nvSpPr>
        <p:spPr>
          <a:xfrm>
            <a:off x="359364" y="1628800"/>
            <a:ext cx="9876422" cy="461665"/>
          </a:xfrm>
          <a:prstGeom prst="rect">
            <a:avLst/>
          </a:prstGeom>
        </p:spPr>
        <p:txBody>
          <a:bodyPr wrap="non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資安職能訓練機構認證制度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https://ctts.nics.nat.gov.tw/about/Organization</a:t>
            </a:r>
            <a:endPar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矩形 6"/>
          <p:cNvSpPr/>
          <p:nvPr/>
        </p:nvSpPr>
        <p:spPr>
          <a:xfrm>
            <a:off x="983432" y="5518023"/>
            <a:ext cx="10440000" cy="39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9" name="表格 8"/>
          <p:cNvGraphicFramePr>
            <a:graphicFrameLocks noGrp="1"/>
          </p:cNvGraphicFramePr>
          <p:nvPr>
            <p:extLst>
              <p:ext uri="{D42A27DB-BD31-4B8C-83A1-F6EECF244321}">
                <p14:modId xmlns:p14="http://schemas.microsoft.com/office/powerpoint/2010/main" xmlns="" val="3962292253"/>
              </p:ext>
            </p:extLst>
          </p:nvPr>
        </p:nvGraphicFramePr>
        <p:xfrm>
          <a:off x="479376" y="2459695"/>
          <a:ext cx="11184904" cy="2552320"/>
        </p:xfrm>
        <a:graphic>
          <a:graphicData uri="http://schemas.openxmlformats.org/drawingml/2006/table">
            <a:tbl>
              <a:tblPr firstRow="1" bandRow="1">
                <a:tableStyleId>{69012ECD-51FC-41F1-AA8D-1B2483CD663E}</a:tableStyleId>
              </a:tblPr>
              <a:tblGrid>
                <a:gridCol w="864096">
                  <a:extLst>
                    <a:ext uri="{9D8B030D-6E8A-4147-A177-3AD203B41FA5}">
                      <a16:colId xmlns:a16="http://schemas.microsoft.com/office/drawing/2014/main" xmlns="" val="20000"/>
                    </a:ext>
                  </a:extLst>
                </a:gridCol>
                <a:gridCol w="3576397">
                  <a:extLst>
                    <a:ext uri="{9D8B030D-6E8A-4147-A177-3AD203B41FA5}">
                      <a16:colId xmlns:a16="http://schemas.microsoft.com/office/drawing/2014/main" xmlns="" val="20001"/>
                    </a:ext>
                  </a:extLst>
                </a:gridCol>
                <a:gridCol w="3696411">
                  <a:extLst>
                    <a:ext uri="{9D8B030D-6E8A-4147-A177-3AD203B41FA5}">
                      <a16:colId xmlns:a16="http://schemas.microsoft.com/office/drawing/2014/main" xmlns="" val="20002"/>
                    </a:ext>
                  </a:extLst>
                </a:gridCol>
                <a:gridCol w="3048000">
                  <a:extLst>
                    <a:ext uri="{9D8B030D-6E8A-4147-A177-3AD203B41FA5}">
                      <a16:colId xmlns:a16="http://schemas.microsoft.com/office/drawing/2014/main" xmlns="" val="20003"/>
                    </a:ext>
                  </a:extLst>
                </a:gridCol>
              </a:tblGrid>
              <a:tr h="345440">
                <a:tc>
                  <a:txBody>
                    <a:bodyPr/>
                    <a:lstStyle/>
                    <a:p>
                      <a:pPr algn="ctr"/>
                      <a:r>
                        <a:rPr lang="zh-TW" altLang="en-US" sz="1800" b="0" kern="1200" dirty="0">
                          <a:solidFill>
                            <a:schemeClr val="bg1"/>
                          </a:solidFill>
                          <a:latin typeface="獅尾圓體-Medium" panose="020B0500000000000000" pitchFamily="34" charset="-120"/>
                          <a:ea typeface="獅尾圓體-Medium" panose="020B0500000000000000" pitchFamily="34" charset="-120"/>
                          <a:cs typeface="+mn-cs"/>
                        </a:rPr>
                        <a:t>年度</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b="0" kern="1200" dirty="0">
                          <a:solidFill>
                            <a:schemeClr val="bg1"/>
                          </a:solidFill>
                          <a:latin typeface="獅尾圓體-Medium" panose="020B0500000000000000" pitchFamily="34" charset="-120"/>
                          <a:ea typeface="獅尾圓體-Medium" panose="020B0500000000000000" pitchFamily="34" charset="-120"/>
                          <a:cs typeface="+mn-cs"/>
                        </a:rPr>
                        <a:t>北區</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b="0" kern="1200" dirty="0">
                          <a:solidFill>
                            <a:schemeClr val="bg1"/>
                          </a:solidFill>
                          <a:latin typeface="獅尾圓體-Medium" panose="020B0500000000000000" pitchFamily="34" charset="-120"/>
                          <a:ea typeface="獅尾圓體-Medium" panose="020B0500000000000000" pitchFamily="34" charset="-120"/>
                          <a:cs typeface="+mn-cs"/>
                        </a:rPr>
                        <a:t>中區</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TW" altLang="en-US" sz="1800" b="0" kern="1200" dirty="0">
                          <a:solidFill>
                            <a:schemeClr val="bg1"/>
                          </a:solidFill>
                          <a:latin typeface="獅尾圓體-Medium" panose="020B0500000000000000" pitchFamily="34" charset="-120"/>
                          <a:ea typeface="獅尾圓體-Medium" panose="020B0500000000000000" pitchFamily="34" charset="-120"/>
                          <a:cs typeface="+mn-cs"/>
                        </a:rPr>
                        <a:t>南區</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336000">
                <a:tc>
                  <a:txBody>
                    <a:bodyPr/>
                    <a:lstStyle/>
                    <a:p>
                      <a:pPr algn="ctr"/>
                      <a:r>
                        <a:rPr lang="en-US" altLang="zh-TW"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112</a:t>
                      </a: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年</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中國文化大學、健行科技大學、</a:t>
                      </a:r>
                      <a:endParaRPr lang="en-US" altLang="zh-TW"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東吳大學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無</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崑山科技大學、高雄科技大學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336000">
                <a:tc>
                  <a:txBody>
                    <a:bodyPr/>
                    <a:lstStyle/>
                    <a:p>
                      <a:pPr algn="ctr"/>
                      <a:r>
                        <a:rPr lang="en-US" altLang="zh-TW"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110</a:t>
                      </a: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年</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臺北醫學大學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中興大學、逢甲大學、朝陽科技大學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無</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r h="336000">
                <a:tc>
                  <a:txBody>
                    <a:bodyPr/>
                    <a:lstStyle/>
                    <a:p>
                      <a:pPr algn="ctr"/>
                      <a:r>
                        <a:rPr lang="en-US" altLang="zh-TW" sz="1800" kern="120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109</a:t>
                      </a:r>
                      <a:r>
                        <a:rPr lang="zh-TW" altLang="en-US" sz="1800" kern="120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年</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中國文化大學、健行科技大學、</a:t>
                      </a:r>
                      <a:endParaRPr lang="en-US" altLang="zh-TW"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臺北市職能發展學院</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無</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崑山科技大學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3"/>
                  </a:ext>
                </a:extLst>
              </a:tr>
              <a:tr h="336000">
                <a:tc>
                  <a:txBody>
                    <a:bodyPr/>
                    <a:lstStyle/>
                    <a:p>
                      <a:pPr algn="ctr"/>
                      <a:r>
                        <a:rPr lang="en-US" altLang="zh-TW" sz="1800" kern="120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108</a:t>
                      </a:r>
                      <a:r>
                        <a:rPr lang="zh-TW" altLang="en-US" sz="1800" kern="120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年</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元智大學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中興大學、朝陽科技大學、靜宜大學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無</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4"/>
                  </a:ext>
                </a:extLst>
              </a:tr>
              <a:tr h="336000">
                <a:tc>
                  <a:txBody>
                    <a:bodyPr/>
                    <a:lstStyle/>
                    <a:p>
                      <a:pPr algn="ctr"/>
                      <a:r>
                        <a:rPr lang="en-US" altLang="zh-TW"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107</a:t>
                      </a: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年</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中國文化大學、健行科技大學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逢甲大學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崑山科技大學</a:t>
                      </a:r>
                    </a:p>
                  </a:txBody>
                  <a:tcPr marL="12700" marR="12700" marT="12700" marB="1270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5"/>
                  </a:ext>
                </a:extLst>
              </a:tr>
            </a:tbl>
          </a:graphicData>
        </a:graphic>
      </p:graphicFrame>
      <p:sp>
        <p:nvSpPr>
          <p:cNvPr id="10" name="文字方塊 9"/>
          <p:cNvSpPr txBox="1"/>
          <p:nvPr/>
        </p:nvSpPr>
        <p:spPr>
          <a:xfrm>
            <a:off x="359362" y="2060848"/>
            <a:ext cx="1924967" cy="430887"/>
          </a:xfrm>
          <a:prstGeom prst="rect">
            <a:avLst/>
          </a:prstGeom>
          <a:noFill/>
        </p:spPr>
        <p:txBody>
          <a:bodyPr wrap="square" rtlCol="0">
            <a:spAutoFit/>
          </a:bodyPr>
          <a:lstStyle/>
          <a:p>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七、遴選結果</a:t>
            </a:r>
          </a:p>
        </p:txBody>
      </p:sp>
      <p:sp>
        <p:nvSpPr>
          <p:cNvPr id="3" name="標題 1">
            <a:extLst>
              <a:ext uri="{FF2B5EF4-FFF2-40B4-BE49-F238E27FC236}">
                <a16:creationId xmlns:a16="http://schemas.microsoft.com/office/drawing/2014/main" xmlns="" id="{4C29752B-3EB9-8310-F2F1-CFEECAAFE896}"/>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2" name="矩形 1">
            <a:extLst>
              <a:ext uri="{FF2B5EF4-FFF2-40B4-BE49-F238E27FC236}">
                <a16:creationId xmlns:a16="http://schemas.microsoft.com/office/drawing/2014/main" xmlns="" id="{A03541FD-1F1C-369F-98DB-897156CC35BD}"/>
              </a:ext>
            </a:extLst>
          </p:cNvPr>
          <p:cNvSpPr/>
          <p:nvPr/>
        </p:nvSpPr>
        <p:spPr>
          <a:xfrm>
            <a:off x="983432" y="6238104"/>
            <a:ext cx="10440000" cy="39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161566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407368" y="3620343"/>
            <a:ext cx="10871200" cy="3121025"/>
          </a:xfrm>
          <a:prstGeom prst="rect">
            <a:avLst/>
          </a:prstGeom>
        </p:spPr>
        <p:txBody>
          <a:bodyPr>
            <a:normAutofit/>
          </a:bodyPr>
          <a:lstStyle/>
          <a:p>
            <a:pPr marL="446088" indent="-446088" algn="just">
              <a:lnSpc>
                <a:spcPct val="10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項：應辦事項（詳見各附表）</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47663" indent="-358775" algn="just">
              <a:lnSpc>
                <a:spcPct val="100000"/>
              </a:lnSpc>
              <a:buFont typeface="Wingdings" pitchFamily="2" charset="2"/>
              <a:buChar char="l"/>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稽核檢視佐證資料：證照張數及有效性</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47663" indent="-358775" algn="just">
              <a:lnSpc>
                <a:spcPct val="100000"/>
              </a:lnSpc>
              <a:buFont typeface="Wingdings" pitchFamily="2" charset="2"/>
              <a:buChar char="l"/>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資通安全專業證照</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資通安全專業證照清單（</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1120214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修正）</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hlinkClick r:id="rId2"/>
              </a:rPr>
              <a:t>https://moda.gov.tw/ACS/laws/certificates/676</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如 </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經濟部 </a:t>
            </a:r>
            <a:r>
              <a:rPr lang="en-US" altLang="zh-TW" sz="2200" dirty="0" err="1">
                <a:solidFill>
                  <a:schemeClr val="tx1">
                    <a:lumMod val="65000"/>
                    <a:lumOff val="35000"/>
                  </a:schemeClr>
                </a:solidFill>
                <a:latin typeface="獅尾圓體-Medium" panose="020B0500000000000000" pitchFamily="34" charset="-120"/>
                <a:ea typeface="獅尾圓體-Medium" panose="020B0500000000000000" pitchFamily="34" charset="-120"/>
              </a:rPr>
              <a:t>iPAS</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資訊安全工程師</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中級</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能力鑑定</a:t>
            </a:r>
          </a:p>
        </p:txBody>
      </p:sp>
      <p:graphicFrame>
        <p:nvGraphicFramePr>
          <p:cNvPr id="4" name="表格 3"/>
          <p:cNvGraphicFramePr>
            <a:graphicFrameLocks noGrp="1"/>
          </p:cNvGraphicFramePr>
          <p:nvPr>
            <p:extLst>
              <p:ext uri="{D42A27DB-BD31-4B8C-83A1-F6EECF244321}">
                <p14:modId xmlns:p14="http://schemas.microsoft.com/office/powerpoint/2010/main" xmlns="" val="857673473"/>
              </p:ext>
            </p:extLst>
          </p:nvPr>
        </p:nvGraphicFramePr>
        <p:xfrm>
          <a:off x="407368" y="1772816"/>
          <a:ext cx="11377264" cy="1800200"/>
        </p:xfrm>
        <a:graphic>
          <a:graphicData uri="http://schemas.openxmlformats.org/drawingml/2006/table">
            <a:tbl>
              <a:tblPr firstRow="1" bandRow="1">
                <a:tableStyleId>{5C22544A-7EE6-4342-B048-85BDC9FD1C3A}</a:tableStyleId>
              </a:tblPr>
              <a:tblGrid>
                <a:gridCol w="1237776">
                  <a:extLst>
                    <a:ext uri="{9D8B030D-6E8A-4147-A177-3AD203B41FA5}">
                      <a16:colId xmlns:a16="http://schemas.microsoft.com/office/drawing/2014/main" xmlns="" val="1129034241"/>
                    </a:ext>
                  </a:extLst>
                </a:gridCol>
                <a:gridCol w="10139488">
                  <a:extLst>
                    <a:ext uri="{9D8B030D-6E8A-4147-A177-3AD203B41FA5}">
                      <a16:colId xmlns:a16="http://schemas.microsoft.com/office/drawing/2014/main" xmlns="" val="3760012162"/>
                    </a:ext>
                  </a:extLst>
                </a:gridCol>
              </a:tblGrid>
              <a:tr h="900100">
                <a:tc>
                  <a:txBody>
                    <a:bodyPr/>
                    <a:lstStyle/>
                    <a:p>
                      <a:pPr algn="ctr"/>
                      <a: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t>3.5* </a:t>
                      </a:r>
                    </a:p>
                    <a:p>
                      <a:pPr algn="ctr"/>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公務</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資通安全</a:t>
                      </a:r>
                      <a:r>
                        <a:rPr lang="zh-TW" altLang="en-US" sz="22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專職人員</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是否分別各自持有資通安全專業證照及職能訓練證書各</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張</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以上，且維持其有效性？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50509302"/>
                  </a:ext>
                </a:extLst>
              </a:tr>
              <a:tr h="900100">
                <a:tc>
                  <a:txBody>
                    <a:bodyPr/>
                    <a:lstStyle/>
                    <a:p>
                      <a:pPr algn="ctr"/>
                      <a: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t>3.5</a:t>
                      </a:r>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特定</a:t>
                      </a:r>
                      <a:endPar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非公務</a:t>
                      </a:r>
                      <a: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t> </a:t>
                      </a:r>
                      <a:endPar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資通安全</a:t>
                      </a:r>
                      <a:r>
                        <a:rPr lang="zh-TW" altLang="en-US" sz="2200" b="1"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專責人員</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是否各自持有資通安全專業證照</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張以上，且維持證照之有效性？</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711832454"/>
                  </a:ext>
                </a:extLst>
              </a:tr>
            </a:tbl>
          </a:graphicData>
        </a:graphic>
      </p:graphicFrame>
      <p:sp>
        <p:nvSpPr>
          <p:cNvPr id="7" name="標題 1">
            <a:extLst>
              <a:ext uri="{FF2B5EF4-FFF2-40B4-BE49-F238E27FC236}">
                <a16:creationId xmlns:a16="http://schemas.microsoft.com/office/drawing/2014/main" xmlns="" id="{0836EBAC-D0F6-48F4-81F2-BF919190BE0A}"/>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282754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27381" y="1700808"/>
            <a:ext cx="11329259" cy="4062651"/>
          </a:xfrm>
          <a:prstGeom prst="rect">
            <a:avLst/>
          </a:prstGeom>
        </p:spPr>
        <p:txBody>
          <a:bodyPr wrap="square">
            <a:spAutoFit/>
          </a:bodyPr>
          <a:lstStyle/>
          <a:p>
            <a:pPr algn="just">
              <a:lnSpc>
                <a:spcPct val="150000"/>
              </a:lnSpc>
            </a:pPr>
            <a:r>
              <a:rPr lang="en-US"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rPr>
              <a:t>3.5</a:t>
            </a:r>
            <a:r>
              <a:rPr lang="zh-TW" altLang="en-US" sz="2800" b="1" dirty="0">
                <a:solidFill>
                  <a:schemeClr val="tx1">
                    <a:lumMod val="65000"/>
                    <a:lumOff val="35000"/>
                  </a:schemeClr>
                </a:solidFill>
                <a:latin typeface="獅尾圓體-Medium" panose="020B0500000000000000" pitchFamily="34" charset="-120"/>
                <a:ea typeface="獅尾圓體-Medium" panose="020B0500000000000000" pitchFamily="34" charset="-120"/>
              </a:rPr>
              <a:t>資安職能訓練證書</a:t>
            </a:r>
            <a:endParaRPr lang="en-US" altLang="zh-TW" sz="28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96938" indent="-450850"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公務人員資安職能規劃，係針對公務人員所擔任之職務與負責任務，規劃其執行業務時應具備之資訊安全知識與技能。</a:t>
            </a:r>
          </a:p>
          <a:p>
            <a:pPr marL="896938" indent="-450850"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依據不同職務與任務，規劃資安實務訓練課程、發展教材並建立資安能力之評量制度。</a:t>
            </a:r>
          </a:p>
          <a:p>
            <a:pPr marL="896938" indent="-450850"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依資安職能訓練發展規劃，需先取得核心課程「資通安全概論」職能證書，始可報名其他專業課程。</a:t>
            </a:r>
          </a:p>
        </p:txBody>
      </p:sp>
      <p:sp>
        <p:nvSpPr>
          <p:cNvPr id="3" name="標題 1">
            <a:extLst>
              <a:ext uri="{FF2B5EF4-FFF2-40B4-BE49-F238E27FC236}">
                <a16:creationId xmlns:a16="http://schemas.microsoft.com/office/drawing/2014/main" xmlns="" id="{9947B175-0FAD-445A-CEC6-ECD0CEDC4A26}"/>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（三）專責人力及經費配置</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001121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圖片 68">
            <a:extLst>
              <a:ext uri="{FF2B5EF4-FFF2-40B4-BE49-F238E27FC236}">
                <a16:creationId xmlns:a16="http://schemas.microsoft.com/office/drawing/2014/main" xmlns="" id="{7EEB37B1-4573-6400-2FDD-64CDABE182DF}"/>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1001766"/>
            <a:ext cx="12144672" cy="6243658"/>
          </a:xfrm>
          <a:prstGeom prst="rect">
            <a:avLst/>
          </a:prstGeom>
        </p:spPr>
      </p:pic>
      <p:sp>
        <p:nvSpPr>
          <p:cNvPr id="2" name="標題 1">
            <a:extLst>
              <a:ext uri="{FF2B5EF4-FFF2-40B4-BE49-F238E27FC236}">
                <a16:creationId xmlns:a16="http://schemas.microsoft.com/office/drawing/2014/main" xmlns="" id="{CDE5B585-C0D3-B500-3C6E-41F4C875ACC3}"/>
              </a:ext>
            </a:extLst>
          </p:cNvPr>
          <p:cNvSpPr txBox="1">
            <a:spLocks/>
          </p:cNvSpPr>
          <p:nvPr/>
        </p:nvSpPr>
        <p:spPr>
          <a:xfrm>
            <a:off x="69540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資安職能訓練發展藍圖</a:t>
            </a:r>
          </a:p>
        </p:txBody>
      </p:sp>
      <p:grpSp>
        <p:nvGrpSpPr>
          <p:cNvPr id="38" name="群組 37"/>
          <p:cNvGrpSpPr/>
          <p:nvPr/>
        </p:nvGrpSpPr>
        <p:grpSpPr>
          <a:xfrm>
            <a:off x="831141" y="1734955"/>
            <a:ext cx="10684140" cy="4862397"/>
            <a:chOff x="831141" y="1734955"/>
            <a:chExt cx="10684140" cy="4862397"/>
          </a:xfrm>
        </p:grpSpPr>
        <p:sp>
          <p:nvSpPr>
            <p:cNvPr id="7" name="文字方塊 6"/>
            <p:cNvSpPr txBox="1"/>
            <p:nvPr/>
          </p:nvSpPr>
          <p:spPr>
            <a:xfrm>
              <a:off x="2322741" y="6165304"/>
              <a:ext cx="748923" cy="430887"/>
            </a:xfrm>
            <a:prstGeom prst="rect">
              <a:avLst/>
            </a:prstGeom>
            <a:noFill/>
          </p:spPr>
          <p:txBody>
            <a:bodyPr wrap="none" rtlCol="0">
              <a:spAutoFit/>
            </a:bodyPr>
            <a:lstStyle/>
            <a:p>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專業</a:t>
              </a:r>
            </a:p>
          </p:txBody>
        </p:sp>
        <p:sp>
          <p:nvSpPr>
            <p:cNvPr id="8" name="文字方塊 7"/>
            <p:cNvSpPr txBox="1"/>
            <p:nvPr/>
          </p:nvSpPr>
          <p:spPr>
            <a:xfrm>
              <a:off x="5735960" y="6166465"/>
              <a:ext cx="748923" cy="430887"/>
            </a:xfrm>
            <a:prstGeom prst="rect">
              <a:avLst/>
            </a:prstGeom>
            <a:noFill/>
          </p:spPr>
          <p:txBody>
            <a:bodyPr wrap="none" rtlCol="0">
              <a:spAutoFit/>
            </a:bodyPr>
            <a:lstStyle/>
            <a:p>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核心</a:t>
              </a:r>
            </a:p>
          </p:txBody>
        </p:sp>
        <p:sp>
          <p:nvSpPr>
            <p:cNvPr id="9" name="文字方塊 8"/>
            <p:cNvSpPr txBox="1"/>
            <p:nvPr/>
          </p:nvSpPr>
          <p:spPr>
            <a:xfrm>
              <a:off x="9091493" y="6165304"/>
              <a:ext cx="748923" cy="430887"/>
            </a:xfrm>
            <a:prstGeom prst="rect">
              <a:avLst/>
            </a:prstGeom>
            <a:noFill/>
          </p:spPr>
          <p:txBody>
            <a:bodyPr wrap="none" rtlCol="0">
              <a:spAutoFit/>
            </a:bodyPr>
            <a:lstStyle/>
            <a:p>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專業</a:t>
              </a:r>
            </a:p>
          </p:txBody>
        </p:sp>
        <p:sp>
          <p:nvSpPr>
            <p:cNvPr id="10" name="文字方塊 9"/>
            <p:cNvSpPr txBox="1"/>
            <p:nvPr/>
          </p:nvSpPr>
          <p:spPr>
            <a:xfrm>
              <a:off x="5159896" y="5517232"/>
              <a:ext cx="1944216" cy="523220"/>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資通安全概論</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CCB01</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11" name="文字方塊 10"/>
            <p:cNvSpPr txBox="1"/>
            <p:nvPr/>
          </p:nvSpPr>
          <p:spPr>
            <a:xfrm>
              <a:off x="4007768" y="5085184"/>
              <a:ext cx="1008112"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資通系統風險管理</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MMB01</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12" name="文字方塊 11"/>
            <p:cNvSpPr txBox="1"/>
            <p:nvPr/>
          </p:nvSpPr>
          <p:spPr>
            <a:xfrm>
              <a:off x="6455875" y="4634552"/>
              <a:ext cx="1152293"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網路架構與部署安全</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TNB01</a:t>
              </a:r>
            </a:p>
          </p:txBody>
        </p:sp>
        <p:sp>
          <p:nvSpPr>
            <p:cNvPr id="13" name="文字方塊 12"/>
            <p:cNvSpPr txBox="1"/>
            <p:nvPr/>
          </p:nvSpPr>
          <p:spPr>
            <a:xfrm>
              <a:off x="2711624" y="5085184"/>
              <a:ext cx="936104"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資安政策法規標準</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SSB01</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15" name="文字方塊 14"/>
            <p:cNvSpPr txBox="1"/>
            <p:nvPr/>
          </p:nvSpPr>
          <p:spPr>
            <a:xfrm rot="-4200000">
              <a:off x="623392" y="4869160"/>
              <a:ext cx="723275" cy="307777"/>
            </a:xfrm>
            <a:prstGeom prst="rect">
              <a:avLst/>
            </a:prstGeom>
            <a:noFill/>
          </p:spPr>
          <p:txBody>
            <a:bodyPr wrap="none" rtlCol="0">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策略面</a:t>
              </a:r>
            </a:p>
          </p:txBody>
        </p:sp>
        <p:sp>
          <p:nvSpPr>
            <p:cNvPr id="17" name="文字方塊 16"/>
            <p:cNvSpPr txBox="1"/>
            <p:nvPr/>
          </p:nvSpPr>
          <p:spPr>
            <a:xfrm rot="-2700000">
              <a:off x="1847528" y="3068960"/>
              <a:ext cx="723275" cy="307777"/>
            </a:xfrm>
            <a:prstGeom prst="rect">
              <a:avLst/>
            </a:prstGeom>
            <a:noFill/>
          </p:spPr>
          <p:txBody>
            <a:bodyPr wrap="none" rtlCol="0">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管理面</a:t>
              </a:r>
            </a:p>
          </p:txBody>
        </p:sp>
        <p:sp>
          <p:nvSpPr>
            <p:cNvPr id="18" name="文字方塊 17"/>
            <p:cNvSpPr txBox="1"/>
            <p:nvPr/>
          </p:nvSpPr>
          <p:spPr>
            <a:xfrm>
              <a:off x="2063552" y="3697868"/>
              <a:ext cx="1261884" cy="523220"/>
            </a:xfrm>
            <a:prstGeom prst="rect">
              <a:avLst/>
            </a:prstGeom>
            <a:noFill/>
          </p:spPr>
          <p:txBody>
            <a:bodyPr wrap="non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資安稽核實務</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MMA01</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19" name="文字方塊 18"/>
            <p:cNvSpPr txBox="1"/>
            <p:nvPr/>
          </p:nvSpPr>
          <p:spPr>
            <a:xfrm>
              <a:off x="3286428" y="4058488"/>
              <a:ext cx="1368152"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政府資訊作業委外安全管理</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MMB02</a:t>
              </a:r>
            </a:p>
          </p:txBody>
        </p:sp>
        <p:sp>
          <p:nvSpPr>
            <p:cNvPr id="20" name="文字方塊 19"/>
            <p:cNvSpPr txBox="1"/>
            <p:nvPr/>
          </p:nvSpPr>
          <p:spPr>
            <a:xfrm>
              <a:off x="2919589" y="2924944"/>
              <a:ext cx="1016171"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業務持續運作管理</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MMA02</a:t>
              </a:r>
            </a:p>
          </p:txBody>
        </p:sp>
        <p:sp>
          <p:nvSpPr>
            <p:cNvPr id="21" name="文字方塊 20"/>
            <p:cNvSpPr txBox="1"/>
            <p:nvPr/>
          </p:nvSpPr>
          <p:spPr>
            <a:xfrm rot="20700000">
              <a:off x="3885615" y="1884373"/>
              <a:ext cx="1008112" cy="307777"/>
            </a:xfrm>
            <a:prstGeom prst="rect">
              <a:avLst/>
            </a:prstGeom>
            <a:noFill/>
          </p:spPr>
          <p:txBody>
            <a:bodyPr wrap="square" rtlCol="0">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技術面－</a:t>
              </a:r>
              <a:r>
                <a:rPr lang="en-US" altLang="zh-TW" sz="1400" dirty="0">
                  <a:solidFill>
                    <a:schemeClr val="bg1"/>
                  </a:solidFill>
                  <a:latin typeface="獅尾圓體-Medium" panose="020B0500000000000000" pitchFamily="34" charset="-120"/>
                  <a:ea typeface="獅尾圓體-Medium" panose="020B0500000000000000" pitchFamily="34" charset="-120"/>
                </a:rPr>
                <a:t>1</a:t>
              </a:r>
              <a:endParaRPr lang="zh-TW" altLang="en-US" sz="1400" dirty="0">
                <a:solidFill>
                  <a:schemeClr val="bg1"/>
                </a:solidFill>
                <a:latin typeface="獅尾圓體-Medium" panose="020B0500000000000000" pitchFamily="34" charset="-120"/>
                <a:ea typeface="獅尾圓體-Medium" panose="020B0500000000000000" pitchFamily="34" charset="-120"/>
              </a:endParaRPr>
            </a:p>
          </p:txBody>
        </p:sp>
        <p:sp>
          <p:nvSpPr>
            <p:cNvPr id="23" name="文字方塊 22"/>
            <p:cNvSpPr txBox="1"/>
            <p:nvPr/>
          </p:nvSpPr>
          <p:spPr>
            <a:xfrm>
              <a:off x="3859560" y="2420888"/>
              <a:ext cx="1296144"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網路安全</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監控與分析</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TNA01</a:t>
              </a:r>
            </a:p>
          </p:txBody>
        </p:sp>
        <p:sp>
          <p:nvSpPr>
            <p:cNvPr id="24" name="文字方塊 23"/>
            <p:cNvSpPr txBox="1"/>
            <p:nvPr/>
          </p:nvSpPr>
          <p:spPr>
            <a:xfrm>
              <a:off x="5087888" y="2330296"/>
              <a:ext cx="936104" cy="738664"/>
            </a:xfrm>
            <a:prstGeom prst="rect">
              <a:avLst/>
            </a:prstGeom>
            <a:noFill/>
          </p:spPr>
          <p:txBody>
            <a:bodyPr wrap="square" rtlCol="0">
              <a:spAutoFit/>
            </a:bodyPr>
            <a:lstStyle/>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GCB</a:t>
              </a: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組態安全管理</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TNA02</a:t>
              </a:r>
            </a:p>
          </p:txBody>
        </p:sp>
        <p:sp>
          <p:nvSpPr>
            <p:cNvPr id="25" name="文字方塊 24"/>
            <p:cNvSpPr txBox="1"/>
            <p:nvPr/>
          </p:nvSpPr>
          <p:spPr>
            <a:xfrm>
              <a:off x="4654580" y="3429000"/>
              <a:ext cx="1441420" cy="523220"/>
            </a:xfrm>
            <a:prstGeom prst="rect">
              <a:avLst/>
            </a:prstGeom>
            <a:noFill/>
          </p:spPr>
          <p:txBody>
            <a:bodyPr wrap="non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通訊與網路安全</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TNB02</a:t>
              </a:r>
            </a:p>
          </p:txBody>
        </p:sp>
        <p:sp>
          <p:nvSpPr>
            <p:cNvPr id="26" name="文字方塊 25"/>
            <p:cNvSpPr txBox="1"/>
            <p:nvPr/>
          </p:nvSpPr>
          <p:spPr>
            <a:xfrm>
              <a:off x="6178350" y="2276872"/>
              <a:ext cx="997770"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惡意程式檢測</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TRA01</a:t>
              </a:r>
            </a:p>
          </p:txBody>
        </p:sp>
        <p:sp>
          <p:nvSpPr>
            <p:cNvPr id="27" name="文字方塊 26"/>
            <p:cNvSpPr txBox="1"/>
            <p:nvPr/>
          </p:nvSpPr>
          <p:spPr>
            <a:xfrm>
              <a:off x="7296133" y="2492896"/>
              <a:ext cx="960107"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數位鑑識與處理</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TRA02</a:t>
              </a:r>
            </a:p>
          </p:txBody>
        </p:sp>
        <p:sp>
          <p:nvSpPr>
            <p:cNvPr id="28" name="文字方塊 27"/>
            <p:cNvSpPr txBox="1"/>
            <p:nvPr/>
          </p:nvSpPr>
          <p:spPr>
            <a:xfrm>
              <a:off x="6120003" y="3410416"/>
              <a:ext cx="1632181"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資安事件</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通報與應變</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TRB01</a:t>
              </a:r>
            </a:p>
          </p:txBody>
        </p:sp>
        <p:sp>
          <p:nvSpPr>
            <p:cNvPr id="29" name="文字方塊 28"/>
            <p:cNvSpPr txBox="1"/>
            <p:nvPr/>
          </p:nvSpPr>
          <p:spPr>
            <a:xfrm>
              <a:off x="8184232" y="2978368"/>
              <a:ext cx="1128125"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弱點掃描與入侵偵測</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TDA01</a:t>
              </a:r>
            </a:p>
          </p:txBody>
        </p:sp>
        <p:sp>
          <p:nvSpPr>
            <p:cNvPr id="32" name="文字方塊 31"/>
            <p:cNvSpPr txBox="1"/>
            <p:nvPr/>
          </p:nvSpPr>
          <p:spPr>
            <a:xfrm>
              <a:off x="8976320" y="3573016"/>
              <a:ext cx="1104122"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系統及網站滲透測試</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TDA02</a:t>
              </a:r>
            </a:p>
          </p:txBody>
        </p:sp>
        <p:sp>
          <p:nvSpPr>
            <p:cNvPr id="33" name="文字方塊 32"/>
            <p:cNvSpPr txBox="1"/>
            <p:nvPr/>
          </p:nvSpPr>
          <p:spPr>
            <a:xfrm>
              <a:off x="7857485" y="4129916"/>
              <a:ext cx="902811" cy="523220"/>
            </a:xfrm>
            <a:prstGeom prst="rect">
              <a:avLst/>
            </a:prstGeom>
            <a:noFill/>
          </p:spPr>
          <p:txBody>
            <a:bodyPr wrap="non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資安健診</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TDB01</a:t>
              </a:r>
            </a:p>
          </p:txBody>
        </p:sp>
        <p:sp>
          <p:nvSpPr>
            <p:cNvPr id="34" name="文字方塊 33"/>
            <p:cNvSpPr txBox="1"/>
            <p:nvPr/>
          </p:nvSpPr>
          <p:spPr>
            <a:xfrm>
              <a:off x="9408368" y="4509120"/>
              <a:ext cx="1467831" cy="954107"/>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安全系統發展</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生命週期</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1400" dirty="0" err="1">
                  <a:solidFill>
                    <a:schemeClr val="tx1">
                      <a:lumMod val="65000"/>
                      <a:lumOff val="35000"/>
                    </a:schemeClr>
                  </a:solidFill>
                  <a:latin typeface="獅尾圓體-Medium" panose="020B0500000000000000" pitchFamily="34" charset="-120"/>
                  <a:ea typeface="獅尾圓體-Medium" panose="020B0500000000000000" pitchFamily="34" charset="-120"/>
                </a:rPr>
                <a:t>.Net</a:t>
              </a: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/JAVA</a:t>
              </a: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TSA01</a:t>
              </a:r>
            </a:p>
          </p:txBody>
        </p:sp>
        <p:sp>
          <p:nvSpPr>
            <p:cNvPr id="35" name="文字方塊 34"/>
            <p:cNvSpPr txBox="1"/>
            <p:nvPr/>
          </p:nvSpPr>
          <p:spPr>
            <a:xfrm>
              <a:off x="9696400" y="5426640"/>
              <a:ext cx="1416157" cy="738664"/>
            </a:xfrm>
            <a:prstGeom prst="rect">
              <a:avLst/>
            </a:prstGeom>
            <a:noFill/>
          </p:spPr>
          <p:txBody>
            <a:bodyPr wrap="square" rtlCol="0">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資通系統防護基準驗證實務</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TSA02</a:t>
              </a:r>
            </a:p>
          </p:txBody>
        </p:sp>
        <p:sp>
          <p:nvSpPr>
            <p:cNvPr id="36" name="文字方塊 35"/>
            <p:cNvSpPr txBox="1"/>
            <p:nvPr/>
          </p:nvSpPr>
          <p:spPr>
            <a:xfrm>
              <a:off x="8615983" y="5157192"/>
              <a:ext cx="1008409" cy="738664"/>
            </a:xfrm>
            <a:prstGeom prst="rect">
              <a:avLst/>
            </a:prstGeom>
            <a:noFill/>
          </p:spPr>
          <p:txBody>
            <a:bodyPr wrap="square" rtlCol="0">
              <a:spAutoFit/>
            </a:bodyPr>
            <a:lstStyle/>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Web</a:t>
              </a: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應用程式安全</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TSB01</a:t>
              </a:r>
            </a:p>
          </p:txBody>
        </p:sp>
        <p:sp>
          <p:nvSpPr>
            <p:cNvPr id="71" name="文字方塊 70">
              <a:extLst>
                <a:ext uri="{FF2B5EF4-FFF2-40B4-BE49-F238E27FC236}">
                  <a16:creationId xmlns:a16="http://schemas.microsoft.com/office/drawing/2014/main" xmlns="" id="{F6E90961-BA79-D747-B7B1-4C183A851D3E}"/>
                </a:ext>
              </a:extLst>
            </p:cNvPr>
            <p:cNvSpPr txBox="1"/>
            <p:nvPr/>
          </p:nvSpPr>
          <p:spPr>
            <a:xfrm rot="21323775">
              <a:off x="4627934" y="1734955"/>
              <a:ext cx="1337915" cy="307777"/>
            </a:xfrm>
            <a:prstGeom prst="rect">
              <a:avLst/>
            </a:prstGeom>
            <a:noFill/>
          </p:spPr>
          <p:txBody>
            <a:bodyPr wrap="square">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（網路管理）</a:t>
              </a:r>
              <a:endParaRPr lang="zh-TW" altLang="en-US" sz="1400" dirty="0"/>
            </a:p>
          </p:txBody>
        </p:sp>
        <p:sp>
          <p:nvSpPr>
            <p:cNvPr id="72" name="文字方塊 71">
              <a:extLst>
                <a:ext uri="{FF2B5EF4-FFF2-40B4-BE49-F238E27FC236}">
                  <a16:creationId xmlns:a16="http://schemas.microsoft.com/office/drawing/2014/main" xmlns="" id="{665C4AA5-CC2E-EF4C-1B14-1AC05DDDB2C5}"/>
                </a:ext>
              </a:extLst>
            </p:cNvPr>
            <p:cNvSpPr txBox="1"/>
            <p:nvPr/>
          </p:nvSpPr>
          <p:spPr>
            <a:xfrm rot="214721">
              <a:off x="6464663" y="1753483"/>
              <a:ext cx="1008112" cy="307777"/>
            </a:xfrm>
            <a:prstGeom prst="rect">
              <a:avLst/>
            </a:prstGeom>
            <a:noFill/>
          </p:spPr>
          <p:txBody>
            <a:bodyPr wrap="square" rtlCol="0">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技術面－</a:t>
              </a:r>
              <a:r>
                <a:rPr lang="en-US" altLang="zh-TW" sz="1400" dirty="0">
                  <a:solidFill>
                    <a:schemeClr val="bg1"/>
                  </a:solidFill>
                  <a:latin typeface="獅尾圓體-Medium" panose="020B0500000000000000" pitchFamily="34" charset="-120"/>
                  <a:ea typeface="獅尾圓體-Medium" panose="020B0500000000000000" pitchFamily="34" charset="-120"/>
                </a:rPr>
                <a:t>2</a:t>
              </a:r>
              <a:endParaRPr lang="zh-TW" altLang="en-US" sz="1400" dirty="0">
                <a:solidFill>
                  <a:schemeClr val="bg1"/>
                </a:solidFill>
                <a:latin typeface="獅尾圓體-Medium" panose="020B0500000000000000" pitchFamily="34" charset="-120"/>
                <a:ea typeface="獅尾圓體-Medium" panose="020B0500000000000000" pitchFamily="34" charset="-120"/>
              </a:endParaRPr>
            </a:p>
          </p:txBody>
        </p:sp>
        <p:sp>
          <p:nvSpPr>
            <p:cNvPr id="73" name="文字方塊 72">
              <a:extLst>
                <a:ext uri="{FF2B5EF4-FFF2-40B4-BE49-F238E27FC236}">
                  <a16:creationId xmlns:a16="http://schemas.microsoft.com/office/drawing/2014/main" xmlns="" id="{2F08496B-2A7D-39FF-70B1-4D446781C5AA}"/>
                </a:ext>
              </a:extLst>
            </p:cNvPr>
            <p:cNvSpPr txBox="1"/>
            <p:nvPr/>
          </p:nvSpPr>
          <p:spPr>
            <a:xfrm rot="960000">
              <a:off x="7206982" y="1921822"/>
              <a:ext cx="1337915" cy="307777"/>
            </a:xfrm>
            <a:prstGeom prst="rect">
              <a:avLst/>
            </a:prstGeom>
            <a:noFill/>
          </p:spPr>
          <p:txBody>
            <a:bodyPr wrap="square">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（事件處理）</a:t>
              </a:r>
              <a:endParaRPr lang="zh-TW" altLang="en-US" sz="1400" dirty="0"/>
            </a:p>
          </p:txBody>
        </p:sp>
        <p:sp>
          <p:nvSpPr>
            <p:cNvPr id="74" name="文字方塊 73">
              <a:extLst>
                <a:ext uri="{FF2B5EF4-FFF2-40B4-BE49-F238E27FC236}">
                  <a16:creationId xmlns:a16="http://schemas.microsoft.com/office/drawing/2014/main" xmlns="" id="{14D3A349-E170-6CA3-4EFD-98FA4995D09D}"/>
                </a:ext>
              </a:extLst>
            </p:cNvPr>
            <p:cNvSpPr txBox="1"/>
            <p:nvPr/>
          </p:nvSpPr>
          <p:spPr>
            <a:xfrm rot="1934160">
              <a:off x="8980710" y="2632127"/>
              <a:ext cx="1008112" cy="307777"/>
            </a:xfrm>
            <a:prstGeom prst="rect">
              <a:avLst/>
            </a:prstGeom>
            <a:noFill/>
          </p:spPr>
          <p:txBody>
            <a:bodyPr wrap="square" rtlCol="0">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技術面－</a:t>
              </a:r>
              <a:r>
                <a:rPr lang="en-US" altLang="zh-TW" sz="1400" dirty="0">
                  <a:solidFill>
                    <a:schemeClr val="bg1"/>
                  </a:solidFill>
                  <a:latin typeface="獅尾圓體-Medium" panose="020B0500000000000000" pitchFamily="34" charset="-120"/>
                  <a:ea typeface="獅尾圓體-Medium" panose="020B0500000000000000" pitchFamily="34" charset="-120"/>
                </a:rPr>
                <a:t>3</a:t>
              </a:r>
              <a:endParaRPr lang="zh-TW" altLang="en-US" sz="1400" dirty="0">
                <a:solidFill>
                  <a:schemeClr val="bg1"/>
                </a:solidFill>
                <a:latin typeface="獅尾圓體-Medium" panose="020B0500000000000000" pitchFamily="34" charset="-120"/>
                <a:ea typeface="獅尾圓體-Medium" panose="020B0500000000000000" pitchFamily="34" charset="-120"/>
              </a:endParaRPr>
            </a:p>
          </p:txBody>
        </p:sp>
        <p:sp>
          <p:nvSpPr>
            <p:cNvPr id="75" name="文字方塊 74">
              <a:extLst>
                <a:ext uri="{FF2B5EF4-FFF2-40B4-BE49-F238E27FC236}">
                  <a16:creationId xmlns:a16="http://schemas.microsoft.com/office/drawing/2014/main" xmlns="" id="{131B9DEC-A9C8-4BCF-643A-8A2C2CF913DF}"/>
                </a:ext>
              </a:extLst>
            </p:cNvPr>
            <p:cNvSpPr txBox="1"/>
            <p:nvPr/>
          </p:nvSpPr>
          <p:spPr>
            <a:xfrm rot="2732541">
              <a:off x="9561838" y="3262972"/>
              <a:ext cx="1337915" cy="307777"/>
            </a:xfrm>
            <a:prstGeom prst="rect">
              <a:avLst/>
            </a:prstGeom>
            <a:noFill/>
          </p:spPr>
          <p:txBody>
            <a:bodyPr wrap="square">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（資安檢測）</a:t>
              </a:r>
              <a:endParaRPr lang="zh-TW" altLang="en-US" sz="1400" dirty="0"/>
            </a:p>
          </p:txBody>
        </p:sp>
        <p:sp>
          <p:nvSpPr>
            <p:cNvPr id="76" name="文字方塊 75">
              <a:extLst>
                <a:ext uri="{FF2B5EF4-FFF2-40B4-BE49-F238E27FC236}">
                  <a16:creationId xmlns:a16="http://schemas.microsoft.com/office/drawing/2014/main" xmlns="" id="{53E81800-9298-83A6-E7C8-39A1F621B576}"/>
                </a:ext>
              </a:extLst>
            </p:cNvPr>
            <p:cNvSpPr txBox="1"/>
            <p:nvPr/>
          </p:nvSpPr>
          <p:spPr>
            <a:xfrm rot="3626580">
              <a:off x="10558981" y="4419757"/>
              <a:ext cx="1008112" cy="307777"/>
            </a:xfrm>
            <a:prstGeom prst="rect">
              <a:avLst/>
            </a:prstGeom>
            <a:noFill/>
          </p:spPr>
          <p:txBody>
            <a:bodyPr wrap="square" rtlCol="0">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技術面－</a:t>
              </a:r>
              <a:r>
                <a:rPr lang="en-US" altLang="zh-TW" sz="1400" dirty="0">
                  <a:solidFill>
                    <a:schemeClr val="bg1"/>
                  </a:solidFill>
                  <a:latin typeface="獅尾圓體-Medium" panose="020B0500000000000000" pitchFamily="34" charset="-120"/>
                  <a:ea typeface="獅尾圓體-Medium" panose="020B0500000000000000" pitchFamily="34" charset="-120"/>
                </a:rPr>
                <a:t>4</a:t>
              </a:r>
              <a:endParaRPr lang="zh-TW" altLang="en-US" sz="1400" dirty="0">
                <a:solidFill>
                  <a:schemeClr val="bg1"/>
                </a:solidFill>
                <a:latin typeface="獅尾圓體-Medium" panose="020B0500000000000000" pitchFamily="34" charset="-120"/>
                <a:ea typeface="獅尾圓體-Medium" panose="020B0500000000000000" pitchFamily="34" charset="-120"/>
              </a:endParaRPr>
            </a:p>
          </p:txBody>
        </p:sp>
        <p:sp>
          <p:nvSpPr>
            <p:cNvPr id="77" name="文字方塊 76">
              <a:extLst>
                <a:ext uri="{FF2B5EF4-FFF2-40B4-BE49-F238E27FC236}">
                  <a16:creationId xmlns:a16="http://schemas.microsoft.com/office/drawing/2014/main" xmlns="" id="{9F621B00-9840-1449-4BB6-1C1E79193D31}"/>
                </a:ext>
              </a:extLst>
            </p:cNvPr>
            <p:cNvSpPr txBox="1"/>
            <p:nvPr/>
          </p:nvSpPr>
          <p:spPr>
            <a:xfrm rot="4752208">
              <a:off x="10692435" y="5294650"/>
              <a:ext cx="1337915" cy="307777"/>
            </a:xfrm>
            <a:prstGeom prst="rect">
              <a:avLst/>
            </a:prstGeom>
            <a:noFill/>
          </p:spPr>
          <p:txBody>
            <a:bodyPr wrap="square">
              <a:spAutoFit/>
            </a:bodyPr>
            <a:lstStyle/>
            <a:p>
              <a:r>
                <a:rPr lang="zh-TW" altLang="en-US" sz="1400" dirty="0">
                  <a:solidFill>
                    <a:schemeClr val="bg1"/>
                  </a:solidFill>
                  <a:latin typeface="獅尾圓體-Medium" panose="020B0500000000000000" pitchFamily="34" charset="-120"/>
                  <a:ea typeface="獅尾圓體-Medium" panose="020B0500000000000000" pitchFamily="34" charset="-120"/>
                </a:rPr>
                <a:t>（軟體安全）</a:t>
              </a:r>
              <a:endParaRPr lang="zh-TW" altLang="en-US" sz="1400" dirty="0"/>
            </a:p>
          </p:txBody>
        </p:sp>
        <p:sp>
          <p:nvSpPr>
            <p:cNvPr id="79" name="文字方塊 78">
              <a:extLst>
                <a:ext uri="{FF2B5EF4-FFF2-40B4-BE49-F238E27FC236}">
                  <a16:creationId xmlns:a16="http://schemas.microsoft.com/office/drawing/2014/main" xmlns="" id="{2BA79849-BA89-E96B-D959-CE52A9464900}"/>
                </a:ext>
              </a:extLst>
            </p:cNvPr>
            <p:cNvSpPr txBox="1"/>
            <p:nvPr/>
          </p:nvSpPr>
          <p:spPr>
            <a:xfrm>
              <a:off x="1343472" y="4365104"/>
              <a:ext cx="1512168" cy="738664"/>
            </a:xfrm>
            <a:prstGeom prst="rect">
              <a:avLst/>
            </a:prstGeom>
            <a:noFill/>
          </p:spPr>
          <p:txBody>
            <a:bodyPr wrap="square">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資安治理</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成熟度評估</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SSA02</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80" name="文字方塊 79">
              <a:extLst>
                <a:ext uri="{FF2B5EF4-FFF2-40B4-BE49-F238E27FC236}">
                  <a16:creationId xmlns:a16="http://schemas.microsoft.com/office/drawing/2014/main" xmlns="" id="{74D3BDFE-5E1D-C876-4660-289FB3C0E650}"/>
                </a:ext>
              </a:extLst>
            </p:cNvPr>
            <p:cNvSpPr txBox="1"/>
            <p:nvPr/>
          </p:nvSpPr>
          <p:spPr>
            <a:xfrm>
              <a:off x="1127448" y="5157192"/>
              <a:ext cx="1512168" cy="738664"/>
            </a:xfrm>
            <a:prstGeom prst="rect">
              <a:avLst/>
            </a:prstGeom>
            <a:noFill/>
          </p:spPr>
          <p:txBody>
            <a:bodyPr wrap="square">
              <a:spAutoFit/>
            </a:bodyPr>
            <a:lstStyle/>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資安策略</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rPr>
                <a:t>規劃</a:t>
              </a:r>
              <a:endPar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1400" dirty="0">
                  <a:solidFill>
                    <a:schemeClr val="tx1">
                      <a:lumMod val="65000"/>
                      <a:lumOff val="35000"/>
                    </a:schemeClr>
                  </a:solidFill>
                  <a:latin typeface="獅尾圓體-Medium" panose="020B0500000000000000" pitchFamily="34" charset="-120"/>
                  <a:ea typeface="獅尾圓體-Medium" panose="020B0500000000000000" pitchFamily="34" charset="-120"/>
                </a:rPr>
                <a:t>SSA01</a:t>
              </a:r>
              <a:endParaRPr lang="zh-TW" altLang="en-US" sz="1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grpSp>
      <p:sp>
        <p:nvSpPr>
          <p:cNvPr id="39" name="文字方塊 38">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336FA506-25FD-D79F-1779-F41F3A557AB2}"/>
              </a:ext>
            </a:extLst>
          </p:cNvPr>
          <p:cNvSpPr txBox="1">
            <a:spLocks/>
          </p:cNvSpPr>
          <p:nvPr/>
        </p:nvSpPr>
        <p:spPr>
          <a:xfrm>
            <a:off x="191344" y="4437112"/>
            <a:ext cx="10515600" cy="9350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zh-TW" sz="5200" dirty="0">
                <a:latin typeface="獅尾圓體-Black" panose="020B0500000000000000" pitchFamily="34" charset="-120"/>
                <a:ea typeface="獅尾圓體-Black" panose="020B0500000000000000" pitchFamily="34" charset="-120"/>
                <a:cs typeface="+mn-cs"/>
              </a:rPr>
              <a:t>管理面稽核主題與項目</a:t>
            </a:r>
            <a:endParaRPr lang="zh-TW" altLang="en-US" sz="5200" dirty="0">
              <a:latin typeface="獅尾圓體-Black" panose="020B0500000000000000" pitchFamily="34" charset="-120"/>
              <a:ea typeface="獅尾圓體-Black" panose="020B0500000000000000" pitchFamily="34" charset="-120"/>
              <a:cs typeface="+mn-cs"/>
            </a:endParaRPr>
          </a:p>
        </p:txBody>
      </p:sp>
      <p:sp>
        <p:nvSpPr>
          <p:cNvPr id="3" name="文字方塊 2">
            <a:extLst>
              <a:ext uri="{FF2B5EF4-FFF2-40B4-BE49-F238E27FC236}">
                <a16:creationId xmlns:a16="http://schemas.microsoft.com/office/drawing/2014/main" xmlns="" id="{704EAF18-6D78-F669-951C-63D86583D717}"/>
              </a:ext>
            </a:extLst>
          </p:cNvPr>
          <p:cNvSpPr txBox="1"/>
          <p:nvPr/>
        </p:nvSpPr>
        <p:spPr>
          <a:xfrm>
            <a:off x="191344" y="3329116"/>
            <a:ext cx="4104456" cy="1107996"/>
          </a:xfrm>
          <a:prstGeom prst="rect">
            <a:avLst/>
          </a:prstGeom>
          <a:noFill/>
        </p:spPr>
        <p:txBody>
          <a:bodyPr wrap="square" rtlCol="0">
            <a:spAutoFit/>
          </a:bodyPr>
          <a:lstStyle/>
          <a:p>
            <a:r>
              <a:rPr lang="zh-TW" altLang="en-US" sz="6600" dirty="0">
                <a:latin typeface="獅尾圓體-Black" panose="020B0500000000000000" pitchFamily="34" charset="-120"/>
                <a:ea typeface="獅尾圓體-Black" panose="020B0500000000000000" pitchFamily="34" charset="-120"/>
              </a:rPr>
              <a:t>第三章</a:t>
            </a:r>
            <a:endParaRPr lang="zh-TW" altLang="en-US" sz="6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551384" y="1628800"/>
            <a:ext cx="11449272" cy="648072"/>
          </a:xfrm>
          <a:prstGeom prst="rect">
            <a:avLst/>
          </a:prstGeom>
        </p:spPr>
        <p:txBody>
          <a:bodyPr>
            <a:normAutofit/>
          </a:bodyPr>
          <a:lstStyle/>
          <a:p>
            <a:pPr marL="0" indent="0" algn="just">
              <a:lnSpc>
                <a:spcPct val="100000"/>
              </a:lnSpc>
              <a:buNone/>
              <a:tabLst>
                <a:tab pos="984250" algn="l"/>
              </a:tabLst>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資通安全維護計畫書與資通安全實地稽核項目檢核表（簡稱檢核表）對應（管理面）</a:t>
            </a:r>
          </a:p>
        </p:txBody>
      </p:sp>
      <p:graphicFrame>
        <p:nvGraphicFramePr>
          <p:cNvPr id="7" name="表格 6"/>
          <p:cNvGraphicFramePr>
            <a:graphicFrameLocks noGrp="1"/>
          </p:cNvGraphicFramePr>
          <p:nvPr>
            <p:extLst>
              <p:ext uri="{D42A27DB-BD31-4B8C-83A1-F6EECF244321}">
                <p14:modId xmlns:p14="http://schemas.microsoft.com/office/powerpoint/2010/main" xmlns="" val="637810582"/>
              </p:ext>
            </p:extLst>
          </p:nvPr>
        </p:nvGraphicFramePr>
        <p:xfrm>
          <a:off x="1055441" y="2492896"/>
          <a:ext cx="10801199" cy="2955806"/>
        </p:xfrm>
        <a:graphic>
          <a:graphicData uri="http://schemas.openxmlformats.org/drawingml/2006/table">
            <a:tbl>
              <a:tblPr firstRow="1" bandRow="1">
                <a:tableStyleId>{69012ECD-51FC-41F1-AA8D-1B2483CD663E}</a:tableStyleId>
              </a:tblPr>
              <a:tblGrid>
                <a:gridCol w="5112567">
                  <a:extLst>
                    <a:ext uri="{9D8B030D-6E8A-4147-A177-3AD203B41FA5}">
                      <a16:colId xmlns:a16="http://schemas.microsoft.com/office/drawing/2014/main" xmlns="" val="875329487"/>
                    </a:ext>
                  </a:extLst>
                </a:gridCol>
                <a:gridCol w="5688632">
                  <a:extLst>
                    <a:ext uri="{9D8B030D-6E8A-4147-A177-3AD203B41FA5}">
                      <a16:colId xmlns:a16="http://schemas.microsoft.com/office/drawing/2014/main" xmlns="" val="3625727268"/>
                    </a:ext>
                  </a:extLst>
                </a:gridCol>
              </a:tblGrid>
              <a:tr h="469791">
                <a:tc>
                  <a:txBody>
                    <a:bodyPr/>
                    <a:lstStyle/>
                    <a:p>
                      <a:pPr algn="ctr"/>
                      <a:r>
                        <a:rPr lang="zh-TW" altLang="en-US" sz="2200" b="0" kern="1200" dirty="0">
                          <a:solidFill>
                            <a:schemeClr val="bg1"/>
                          </a:solidFill>
                          <a:latin typeface="獅尾圓體-Medium" panose="020B0500000000000000" pitchFamily="34" charset="-120"/>
                          <a:ea typeface="獅尾圓體-Medium" panose="020B0500000000000000" pitchFamily="34" charset="-120"/>
                          <a:cs typeface="+mn-cs"/>
                        </a:rPr>
                        <a:t>資通安全維護計畫</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200" b="0" kern="1200" dirty="0">
                          <a:solidFill>
                            <a:schemeClr val="bg1"/>
                          </a:solidFill>
                          <a:latin typeface="獅尾圓體-Medium" panose="020B0500000000000000" pitchFamily="34" charset="-120"/>
                          <a:ea typeface="獅尾圓體-Medium" panose="020B0500000000000000" pitchFamily="34" charset="-120"/>
                          <a:cs typeface="+mn-cs"/>
                        </a:rPr>
                        <a:t>檢核表</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127843848"/>
                  </a:ext>
                </a:extLst>
              </a:tr>
              <a:tr h="469791">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五、資訊及資通系統之盤點	</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pPr marL="0" indent="0" algn="just"/>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（四 ）資訊及資通系統盤點及風險評估</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4229471897"/>
                  </a:ext>
                </a:extLst>
              </a:tr>
              <a:tr h="469791">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六、資通安全風險評估</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pPr marL="0" indent="0" algn="just"/>
                      <a:endParaRPr lang="zh-TW" altLang="en-US" sz="22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2880625954"/>
                  </a:ext>
                </a:extLst>
              </a:tr>
              <a:tr h="606851">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十、資通系統或服務委外辦理之管理</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（五）資通系統或服務委外辦理之管理措施</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2663155992"/>
                  </a:ext>
                </a:extLst>
              </a:tr>
              <a:tr h="939582">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十三、資通安全維護計畫及實施情形之持續精進及績效管理機制</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（六）資通安全維護計畫與實施情形之持續精進及績效管理機制</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1992244043"/>
                  </a:ext>
                </a:extLst>
              </a:tr>
            </a:tbl>
          </a:graphicData>
        </a:graphic>
      </p:graphicFrame>
      <p:sp>
        <p:nvSpPr>
          <p:cNvPr id="8" name="矩形 7"/>
          <p:cNvSpPr/>
          <p:nvPr/>
        </p:nvSpPr>
        <p:spPr>
          <a:xfrm>
            <a:off x="983432" y="5795972"/>
            <a:ext cx="4108817" cy="369332"/>
          </a:xfrm>
          <a:prstGeom prst="rect">
            <a:avLst/>
          </a:prstGeom>
        </p:spPr>
        <p:txBody>
          <a:bodyPr wrap="none">
            <a:spAutoFit/>
          </a:bodyPr>
          <a:lstStyle/>
          <a:p>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檢核表之檢核項目請參看後續章節說明</a:t>
            </a:r>
          </a:p>
        </p:txBody>
      </p:sp>
      <p:sp>
        <p:nvSpPr>
          <p:cNvPr id="6" name="標題 1">
            <a:extLst>
              <a:ext uri="{FF2B5EF4-FFF2-40B4-BE49-F238E27FC236}">
                <a16:creationId xmlns:a16="http://schemas.microsoft.com/office/drawing/2014/main" xmlns="" id="{B0378A91-5ACC-4FFA-7B7B-455A13459823}"/>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9" name="文字方塊 8">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685096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A058D847-E1D8-3849-7014-FF8CDA0022A2}"/>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3-1</a:t>
            </a:r>
            <a:r>
              <a:rPr lang="zh-TW" altLang="en-US" sz="4800" dirty="0">
                <a:solidFill>
                  <a:schemeClr val="tx2"/>
                </a:solidFill>
                <a:latin typeface="獅尾圓體-Black" panose="020B0500000000000000" pitchFamily="34" charset="-120"/>
                <a:ea typeface="獅尾圓體-Black" panose="020B0500000000000000" pitchFamily="34" charset="-120"/>
              </a:rPr>
              <a:t>、管理面稽核主題與項目</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xmlns="" id="{EEF0460E-F8F6-CD84-1C42-FBC209E2AF97}"/>
              </a:ext>
            </a:extLst>
          </p:cNvPr>
          <p:cNvSpPr txBox="1">
            <a:spLocks/>
          </p:cNvSpPr>
          <p:nvPr/>
        </p:nvSpPr>
        <p:spPr>
          <a:xfrm>
            <a:off x="692968" y="1628800"/>
            <a:ext cx="111636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ct val="150000"/>
              </a:lnSpc>
              <a:buNone/>
            </a:pP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管理面稽核項目與要點，包括：</a:t>
            </a:r>
            <a:endPar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lvl="1" indent="0" algn="just" hangingPunct="0">
              <a:lnSpc>
                <a:spcPct val="150000"/>
              </a:lnSpc>
              <a:spcBef>
                <a:spcPts val="1000"/>
              </a:spcBef>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四、資訊及資通系統盤點及風險評估</a:t>
            </a:r>
          </a:p>
          <a:p>
            <a:pPr marL="446088" lvl="1" indent="0" algn="just" hangingPunct="0">
              <a:lnSpc>
                <a:spcPct val="150000"/>
              </a:lnSpc>
              <a:spcBef>
                <a:spcPts val="1000"/>
              </a:spcBef>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五、資通系統或服務</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委外辦理</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之管理措施</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lvl="1" indent="0" algn="just" hangingPunct="0">
              <a:lnSpc>
                <a:spcPct val="150000"/>
              </a:lnSpc>
              <a:spcBef>
                <a:spcPts val="1000"/>
              </a:spcBef>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六、資通安全維護計畫與實施情形之持續精進及績效管理機制</a:t>
            </a:r>
          </a:p>
        </p:txBody>
      </p:sp>
      <p:sp>
        <p:nvSpPr>
          <p:cNvPr id="5" name="標題 1">
            <a:extLst>
              <a:ext uri="{FF2B5EF4-FFF2-40B4-BE49-F238E27FC236}">
                <a16:creationId xmlns:a16="http://schemas.microsoft.com/office/drawing/2014/main" xmlns="" id="{3174BAA7-AFEB-074D-1C91-28F809FC24BB}"/>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管理面稽核主題與項目</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7045104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2668439990"/>
              </p:ext>
            </p:extLst>
          </p:nvPr>
        </p:nvGraphicFramePr>
        <p:xfrm>
          <a:off x="335360" y="1627502"/>
          <a:ext cx="11449272" cy="4898400"/>
        </p:xfrm>
        <a:graphic>
          <a:graphicData uri="http://schemas.openxmlformats.org/drawingml/2006/table">
            <a:tbl>
              <a:tblPr firstRow="1" bandRow="1">
                <a:tableStyleId>{5C22544A-7EE6-4342-B048-85BDC9FD1C3A}</a:tableStyleId>
              </a:tblPr>
              <a:tblGrid>
                <a:gridCol w="662590">
                  <a:extLst>
                    <a:ext uri="{9D8B030D-6E8A-4147-A177-3AD203B41FA5}">
                      <a16:colId xmlns:a16="http://schemas.microsoft.com/office/drawing/2014/main" xmlns="" val="1077380564"/>
                    </a:ext>
                  </a:extLst>
                </a:gridCol>
                <a:gridCol w="10786682">
                  <a:extLst>
                    <a:ext uri="{9D8B030D-6E8A-4147-A177-3AD203B41FA5}">
                      <a16:colId xmlns:a16="http://schemas.microsoft.com/office/drawing/2014/main" xmlns="" val="1790238978"/>
                    </a:ext>
                  </a:extLst>
                </a:gridCol>
              </a:tblGrid>
              <a:tr h="468000">
                <a:tc>
                  <a:txBody>
                    <a:bodyPr/>
                    <a:lstStyle/>
                    <a:p>
                      <a:pPr algn="ctr" hangingPunct="0"/>
                      <a:r>
                        <a:rPr lang="en-US" altLang="zh-TW" sz="20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4.1 </a:t>
                      </a:r>
                      <a:endParaRPr lang="zh-TW" altLang="en-US" sz="20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000" b="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是否確實盤點資訊資產建立清冊（如識別擁有者及使用者等），且鑑別其資產價值？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099242844"/>
                  </a:ext>
                </a:extLst>
              </a:tr>
              <a:tr h="468000">
                <a:tc>
                  <a:txBody>
                    <a:bodyPr/>
                    <a:lstStyle/>
                    <a:p>
                      <a:pPr algn="ctr" hangingPunct="0"/>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4.2 </a:t>
                      </a:r>
                      <a:endPar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是否訂定資產異動管理程序，定期更新資產清冊，且落實執行？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57965964"/>
                  </a:ext>
                </a:extLst>
              </a:tr>
              <a:tr h="468000">
                <a:tc>
                  <a:txBody>
                    <a:bodyPr/>
                    <a:lstStyle/>
                    <a:p>
                      <a:pPr algn="ctr" hangingPunct="0"/>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4.3 </a:t>
                      </a:r>
                      <a:endPar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是否建立風險準則且執行風險評估作業，並針對重要資訊資產鑑別其可能遭遇之風險，分析其喪失機密性、完整性及可用性之衝擊？</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48003930"/>
                  </a:ext>
                </a:extLst>
              </a:tr>
              <a:tr h="468000">
                <a:tc>
                  <a:txBody>
                    <a:bodyPr/>
                    <a:lstStyle/>
                    <a:p>
                      <a:pPr algn="ctr" hangingPunct="0"/>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4.4 </a:t>
                      </a:r>
                      <a:endPar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是否訂定風險處理程序，選擇適合之資通安全控制措施，且相關控制措施經權責人員核可？是否妥善處理剩餘之資通安全風險？</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05837615"/>
                  </a:ext>
                </a:extLst>
              </a:tr>
              <a:tr h="468000">
                <a:tc>
                  <a:txBody>
                    <a:bodyPr/>
                    <a:lstStyle/>
                    <a:p>
                      <a:pPr algn="ctr" hangingPunct="0"/>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4.5 </a:t>
                      </a:r>
                      <a:endPar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hangingPunct="0"/>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針對公務用之資通訊產品，包含軟體、硬體及服務等，是否已禁止使用大陸廠牌資通訊產品？其禁止且避免採購或使用之作法為何？</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18630984"/>
                  </a:ext>
                </a:extLst>
              </a:tr>
              <a:tr h="468000">
                <a:tc>
                  <a:txBody>
                    <a:bodyPr/>
                    <a:lstStyle/>
                    <a:p>
                      <a:pPr algn="ctr" hangingPunct="0"/>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4.6 </a:t>
                      </a:r>
                      <a:endPar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r>
                        <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公務機關適用</a:t>
                      </a: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p>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機關如仍有大陸廠牌資通訊產品，是否經機關資安長同意及列冊管理</a:t>
                      </a: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r>
                        <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並於數位發展部資通安全署管考系統中提報</a:t>
                      </a: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r>
                        <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另相關控管措施為何</a:t>
                      </a: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endPar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968729124"/>
                  </a:ext>
                </a:extLst>
              </a:tr>
              <a:tr h="468000">
                <a:tc>
                  <a:txBody>
                    <a:bodyPr/>
                    <a:lstStyle/>
                    <a:p>
                      <a:pPr algn="ctr" hangingPunct="0"/>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4.7</a:t>
                      </a:r>
                      <a:endPar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r>
                        <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特定非公務機關適用</a:t>
                      </a: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p>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機關如仍有大陸廠牌資通訊產品，是否列冊管理？另相關控管措施為何</a:t>
                      </a:r>
                      <a:r>
                        <a:rPr lang="en-US" altLang="zh-TW"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t>
                      </a:r>
                      <a:endParaRPr lang="zh-TW" altLang="en-US" sz="20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48085024"/>
                  </a:ext>
                </a:extLst>
              </a:tr>
            </a:tbl>
          </a:graphicData>
        </a:graphic>
      </p:graphicFrame>
      <p:sp>
        <p:nvSpPr>
          <p:cNvPr id="2" name="標題 1">
            <a:extLst>
              <a:ext uri="{FF2B5EF4-FFF2-40B4-BE49-F238E27FC236}">
                <a16:creationId xmlns:a16="http://schemas.microsoft.com/office/drawing/2014/main" xmlns="" id="{A743857A-A961-BFE7-FECF-473E38C25F64}"/>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49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25753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xmlns="" id="{6D8199BC-4FB7-740A-2B7F-FC470579892F}"/>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資安稽核</a:t>
            </a:r>
          </a:p>
        </p:txBody>
      </p:sp>
      <p:sp>
        <p:nvSpPr>
          <p:cNvPr id="7" name="內容版面配置區 2">
            <a:extLst>
              <a:ext uri="{FF2B5EF4-FFF2-40B4-BE49-F238E27FC236}">
                <a16:creationId xmlns:a16="http://schemas.microsoft.com/office/drawing/2014/main" xmlns="" id="{82B92755-5FA8-87E6-D267-019902C5F95A}"/>
              </a:ext>
            </a:extLst>
          </p:cNvPr>
          <p:cNvSpPr txBox="1">
            <a:spLocks/>
          </p:cNvSpPr>
          <p:nvPr/>
        </p:nvSpPr>
        <p:spPr>
          <a:xfrm>
            <a:off x="692968" y="1628800"/>
            <a:ext cx="11163672" cy="50405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indent="-446088" algn="just" hangingPunct="0">
              <a:lnSpc>
                <a:spcPts val="3800"/>
              </a:lnSpc>
              <a:buFont typeface="Wingdings" panose="05000000000000000000" pitchFamily="2" charset="2"/>
              <a:buChar char="l"/>
            </a:pP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3" name="矩形 2"/>
          <p:cNvSpPr/>
          <p:nvPr/>
        </p:nvSpPr>
        <p:spPr>
          <a:xfrm>
            <a:off x="479376" y="1700808"/>
            <a:ext cx="11377264" cy="461665"/>
          </a:xfrm>
          <a:prstGeom prst="rect">
            <a:avLst/>
          </a:prstGeom>
        </p:spPr>
        <p:txBody>
          <a:bodyPr wrap="square">
            <a:spAutoFit/>
          </a:bodyPr>
          <a:lstStyle/>
          <a:p>
            <a:pPr marL="342900" indent="-342900">
              <a:buFont typeface="Wingdings" panose="05000000000000000000" pitchFamily="2" charset="2"/>
              <a:buChar char="n"/>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資安稽核可分為內部稽核（</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Internal audit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）與</a:t>
            </a:r>
            <a:r>
              <a:rPr lang="zh-TW" altLang="pt-BR" dirty="0">
                <a:solidFill>
                  <a:schemeClr val="tx1">
                    <a:lumMod val="65000"/>
                    <a:lumOff val="35000"/>
                  </a:schemeClr>
                </a:solidFill>
                <a:latin typeface="獅尾圓體-Medium" panose="020B0500000000000000" pitchFamily="34" charset="-120"/>
                <a:ea typeface="獅尾圓體-Medium" panose="020B0500000000000000" pitchFamily="34" charset="-120"/>
              </a:rPr>
              <a:t>外部稽核（</a:t>
            </a:r>
            <a:r>
              <a:rPr lang="pt-BR"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External audit</a:t>
            </a:r>
            <a:r>
              <a:rPr lang="zh-TW" altLang="pt-BR" dirty="0" smtClean="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smtClean="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8" name="文字方塊 7">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graphicFrame>
        <p:nvGraphicFramePr>
          <p:cNvPr id="10" name="表格 9"/>
          <p:cNvGraphicFramePr>
            <a:graphicFrameLocks noGrp="1"/>
          </p:cNvGraphicFramePr>
          <p:nvPr/>
        </p:nvGraphicFramePr>
        <p:xfrm>
          <a:off x="839416" y="2420888"/>
          <a:ext cx="10369152" cy="2808000"/>
        </p:xfrm>
        <a:graphic>
          <a:graphicData uri="http://schemas.openxmlformats.org/drawingml/2006/table">
            <a:tbl>
              <a:tblPr firstRow="1" bandRow="1">
                <a:tableStyleId>{5C22544A-7EE6-4342-B048-85BDC9FD1C3A}</a:tableStyleId>
              </a:tblPr>
              <a:tblGrid>
                <a:gridCol w="1149668"/>
                <a:gridCol w="9219484"/>
              </a:tblGrid>
              <a:tr h="936000">
                <a:tc>
                  <a:txBody>
                    <a:bodyPr/>
                    <a:lstStyle/>
                    <a:p>
                      <a:pPr algn="ctr"/>
                      <a:r>
                        <a:rPr lang="zh-TW" altLang="en-US" sz="1800" b="1" kern="1200" dirty="0" smtClean="0">
                          <a:solidFill>
                            <a:schemeClr val="bg1"/>
                          </a:solidFill>
                          <a:latin typeface="獅尾圓體-Medium" panose="020B0500000000000000" pitchFamily="34" charset="-120"/>
                          <a:ea typeface="獅尾圓體-Medium" panose="020B0500000000000000" pitchFamily="34" charset="-120"/>
                          <a:cs typeface="+mn-cs"/>
                        </a:rPr>
                        <a:t>內部稽核</a:t>
                      </a:r>
                      <a:endParaRPr lang="zh-TW" altLang="en-US" sz="1800" b="1" kern="1200" dirty="0">
                        <a:solidFill>
                          <a:schemeClr val="bg1"/>
                        </a:solidFill>
                        <a:latin typeface="獅尾圓體-Medium" panose="020B0500000000000000" pitchFamily="34" charset="-120"/>
                        <a:ea typeface="獅尾圓體-Medium" panose="020B0500000000000000" pitchFamily="34" charset="-120"/>
                        <a:cs typeface="+mn-cs"/>
                      </a:endParaRPr>
                    </a:p>
                  </a:txBody>
                  <a:tcPr anchor="ctr">
                    <a:solidFill>
                      <a:srgbClr val="549E39"/>
                    </a:solidFill>
                  </a:tcPr>
                </a:tc>
                <a:tc>
                  <a:txBody>
                    <a:bodyPr/>
                    <a:lstStyle/>
                    <a:p>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又稱第一方稽核（</a:t>
                      </a:r>
                      <a:r>
                        <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First Party</a:t>
                      </a:r>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）：是由組織內部所發起的稽核活動。</a:t>
                      </a:r>
                      <a:endPar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p>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用來確保資訊安全管理制度的維護、發展與改善符合目標。</a:t>
                      </a:r>
                    </a:p>
                  </a:txBody>
                  <a:tcPr anchor="ctr">
                    <a:solidFill>
                      <a:srgbClr val="E9F0E8"/>
                    </a:solidFill>
                  </a:tcPr>
                </a:tc>
              </a:tr>
              <a:tr h="936000">
                <a:tc rowSpan="2">
                  <a:txBody>
                    <a:bodyPr/>
                    <a:lstStyle/>
                    <a:p>
                      <a:pPr algn="ctr"/>
                      <a:r>
                        <a:rPr lang="zh-TW" altLang="pt-BR" sz="1800" b="1" kern="1200" dirty="0" smtClean="0">
                          <a:solidFill>
                            <a:schemeClr val="bg1"/>
                          </a:solidFill>
                          <a:latin typeface="獅尾圓體-Medium" panose="020B0500000000000000" pitchFamily="34" charset="-120"/>
                          <a:ea typeface="獅尾圓體-Medium" panose="020B0500000000000000" pitchFamily="34" charset="-120"/>
                          <a:cs typeface="+mn-cs"/>
                        </a:rPr>
                        <a:t>外部稽核</a:t>
                      </a:r>
                      <a:endParaRPr lang="zh-TW" altLang="en-US" sz="1800" b="1" kern="1200" dirty="0">
                        <a:solidFill>
                          <a:schemeClr val="bg1"/>
                        </a:solidFill>
                        <a:latin typeface="獅尾圓體-Medium" panose="020B0500000000000000" pitchFamily="34" charset="-120"/>
                        <a:ea typeface="獅尾圓體-Medium" panose="020B0500000000000000" pitchFamily="34" charset="-120"/>
                        <a:cs typeface="+mn-cs"/>
                      </a:endParaRPr>
                    </a:p>
                  </a:txBody>
                  <a:tcPr anchor="ctr">
                    <a:solidFill>
                      <a:srgbClr val="549E39"/>
                    </a:solidFill>
                  </a:tcPr>
                </a:tc>
                <a:tc>
                  <a:txBody>
                    <a:bodyPr/>
                    <a:lstStyle/>
                    <a:p>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第二方稽核（</a:t>
                      </a:r>
                      <a:r>
                        <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Second party</a:t>
                      </a:r>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）：可以是組織對其供應商或外包商所進行之稽核，用來評估供應商與外包商是否符合合約要求或規定，或是上級機關對所屬機關的稽核，用來評估</a:t>
                      </a:r>
                      <a:r>
                        <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
                      </a:r>
                      <a:br>
                        <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br>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所屬機關是否符合法規要求或相關規定。</a:t>
                      </a:r>
                    </a:p>
                  </a:txBody>
                  <a:tcPr anchor="ctr"/>
                </a:tc>
              </a:tr>
              <a:tr h="936000">
                <a:tc vMerge="1">
                  <a:txBody>
                    <a:bodyPr/>
                    <a:lstStyle/>
                    <a:p>
                      <a:pPr algn="ctr"/>
                      <a:endParaRPr lang="zh-TW" altLang="en-US" sz="1800" b="1" kern="1200" dirty="0">
                        <a:solidFill>
                          <a:schemeClr val="bg1"/>
                        </a:solidFill>
                        <a:latin typeface="獅尾圓體-Medium" panose="020B0500000000000000" pitchFamily="34" charset="-120"/>
                        <a:ea typeface="獅尾圓體-Medium" panose="020B0500000000000000" pitchFamily="34" charset="-120"/>
                        <a:cs typeface="+mn-cs"/>
                      </a:endParaRPr>
                    </a:p>
                  </a:txBody>
                  <a:tcPr anchor="ctr">
                    <a:solidFill>
                      <a:srgbClr val="549E39"/>
                    </a:solidFill>
                  </a:tcPr>
                </a:tc>
                <a:tc>
                  <a:txBody>
                    <a:bodyPr/>
                    <a:lstStyle/>
                    <a:p>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第三方稽核（</a:t>
                      </a:r>
                      <a:r>
                        <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Third party</a:t>
                      </a:r>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）：是由已通過認證的獨立機構對組織進行稽核，用來決定組織是否符合標準，建立、施行並維護文件化之資訊安全管理制度，其中以</a:t>
                      </a:r>
                      <a:r>
                        <a:rPr lang="en-US" altLang="zh-TW"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ISO 27001</a:t>
                      </a:r>
                      <a:r>
                        <a:rPr lang="zh-TW" altLang="en-US" sz="1800" b="0" kern="1200" dirty="0" smtClean="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為著名的範例。</a:t>
                      </a:r>
                    </a:p>
                  </a:txBody>
                  <a:tcPr anchor="ctr"/>
                </a:tc>
              </a:tr>
            </a:tbl>
          </a:graphicData>
        </a:graphic>
      </p:graphicFrame>
      <p:sp>
        <p:nvSpPr>
          <p:cNvPr id="11" name="矩形 10"/>
          <p:cNvSpPr/>
          <p:nvPr/>
        </p:nvSpPr>
        <p:spPr>
          <a:xfrm>
            <a:off x="479376" y="5559623"/>
            <a:ext cx="11377264" cy="461665"/>
          </a:xfrm>
          <a:prstGeom prst="rect">
            <a:avLst/>
          </a:prstGeom>
        </p:spPr>
        <p:txBody>
          <a:bodyPr wrap="square">
            <a:spAutoFit/>
          </a:bodyPr>
          <a:lstStyle/>
          <a:p>
            <a:pPr marL="342900" indent="-342900">
              <a:buFont typeface="Wingdings" panose="05000000000000000000" pitchFamily="2" charset="2"/>
              <a:buChar char="n"/>
            </a:pPr>
            <a:r>
              <a:rPr lang="zh-TW" altLang="en-US" dirty="0" smtClean="0">
                <a:solidFill>
                  <a:schemeClr val="tx1">
                    <a:lumMod val="65000"/>
                    <a:lumOff val="35000"/>
                  </a:schemeClr>
                </a:solidFill>
                <a:latin typeface="獅尾圓體-Medium" panose="020B0500000000000000" pitchFamily="34" charset="-120"/>
                <a:ea typeface="獅尾圓體-Medium" panose="020B0500000000000000" pitchFamily="34" charset="-120"/>
              </a:rPr>
              <a:t>本課程將關注於第二方稽核（</a:t>
            </a:r>
            <a:r>
              <a:rPr lang="en-US" altLang="zh-TW" dirty="0" smtClean="0">
                <a:solidFill>
                  <a:schemeClr val="tx1">
                    <a:lumMod val="65000"/>
                    <a:lumOff val="35000"/>
                  </a:schemeClr>
                </a:solidFill>
                <a:latin typeface="獅尾圓體-Medium" panose="020B0500000000000000" pitchFamily="34" charset="-120"/>
                <a:ea typeface="獅尾圓體-Medium" panose="020B0500000000000000" pitchFamily="34" charset="-120"/>
              </a:rPr>
              <a:t>Second party</a:t>
            </a:r>
            <a:r>
              <a:rPr lang="zh-TW" altLang="en-US" dirty="0" smtClean="0">
                <a:solidFill>
                  <a:schemeClr val="tx1">
                    <a:lumMod val="65000"/>
                    <a:lumOff val="35000"/>
                  </a:schemeClr>
                </a:solidFill>
                <a:latin typeface="獅尾圓體-Medium" panose="020B0500000000000000" pitchFamily="34" charset="-120"/>
                <a:ea typeface="獅尾圓體-Medium" panose="020B0500000000000000" pitchFamily="34" charset="-120"/>
              </a:rPr>
              <a:t>）之上級機關對所屬機關的稽核。</a:t>
            </a: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Tree>
    <p:extLst>
      <p:ext uri="{BB962C8B-B14F-4D97-AF65-F5344CB8AC3E}">
        <p14:creationId xmlns:p14="http://schemas.microsoft.com/office/powerpoint/2010/main" xmlns="" val="33882068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700808"/>
            <a:ext cx="11449272" cy="5157192"/>
          </a:xfrm>
          <a:prstGeom prst="rect">
            <a:avLst/>
          </a:prstGeom>
        </p:spPr>
        <p:txBody>
          <a:bodyPr>
            <a:normAutofit fontScale="77500" lnSpcReduction="20000"/>
          </a:bodyPr>
          <a:lstStyle/>
          <a:p>
            <a:pPr marL="0" indent="0" algn="just" fontAlgn="t">
              <a:lnSpc>
                <a:spcPct val="110000"/>
              </a:lnSpc>
              <a:buNone/>
            </a:pPr>
            <a:r>
              <a:rPr lang="en-US"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4.1 </a:t>
            </a:r>
            <a:r>
              <a:rPr lang="zh-TW"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是否確實盤點資訊資產建立清冊</a:t>
            </a:r>
            <a:r>
              <a:rPr lang="zh-TW" altLang="en-US" sz="31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如識別擁有者及使用者等</a:t>
            </a:r>
            <a:r>
              <a:rPr lang="zh-TW" altLang="en-US" sz="31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，且鑑別其資產</a:t>
            </a:r>
            <a:endParaRPr lang="en-US"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a:lnSpc>
                <a:spcPct val="110000"/>
              </a:lnSpc>
              <a:buNone/>
            </a:pPr>
            <a:r>
              <a:rPr lang="en-US"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價值？ </a:t>
            </a:r>
            <a:endParaRPr lang="en-US"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a:lnSpc>
                <a:spcPct val="110000"/>
              </a:lnSpc>
              <a:buNone/>
            </a:pPr>
            <a:r>
              <a:rPr lang="en-US"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4.2 </a:t>
            </a:r>
            <a:r>
              <a:rPr lang="zh-TW" altLang="zh-TW" sz="31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是否訂定資產異動管理程序，定期更新資產清冊，且落實執行？ </a:t>
            </a:r>
          </a:p>
          <a:p>
            <a:pPr marL="358775" indent="-358775" algn="just">
              <a:lnSpc>
                <a:spcPct val="110000"/>
              </a:lnSpc>
              <a:buFont typeface="Wingdings" panose="05000000000000000000" pitchFamily="2" charset="2"/>
              <a:buChar char="l"/>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Font typeface="Wingdings" panose="05000000000000000000" pitchFamily="2" charset="2"/>
              <a:buChar char="Ø"/>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a:t>
            </a:r>
            <a:r>
              <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條（資通安全維護計畫）</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10000"/>
              </a:lnSpc>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六、資通系統及資訊之盤點，並標示核心資通系統及相關資產。</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a:lnSpc>
                <a:spcPct val="110000"/>
              </a:lnSpc>
              <a:buFont typeface="Wingdings" panose="05000000000000000000" pitchFamily="2" charset="2"/>
              <a:buChar char="l"/>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Font typeface="Wingdings" panose="05000000000000000000" pitchFamily="2" charset="2"/>
              <a:buChar char="Ø"/>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資產管理程序文件</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Font typeface="Wingdings" panose="05000000000000000000" pitchFamily="2" charset="2"/>
              <a:buChar char="Ø"/>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a:t>
            </a:r>
            <a:r>
              <a:rPr lang="zh-TW" altLang="zh-TW" sz="2700" dirty="0">
                <a:solidFill>
                  <a:schemeClr val="tx1">
                    <a:lumMod val="65000"/>
                    <a:lumOff val="35000"/>
                  </a:schemeClr>
                </a:solidFill>
                <a:highlight>
                  <a:srgbClr val="FFFF00"/>
                </a:highlight>
                <a:latin typeface="獅尾圓體-Medium" panose="020B0500000000000000" pitchFamily="34" charset="-120"/>
                <a:ea typeface="獅尾圓體-Medium" panose="020B0500000000000000" pitchFamily="34" charset="-120"/>
              </a:rPr>
              <a:t>資訊資產清冊</a:t>
            </a:r>
            <a:endParaRPr lang="en-US" altLang="zh-TW" sz="2700" dirty="0">
              <a:solidFill>
                <a:schemeClr val="tx1">
                  <a:lumMod val="65000"/>
                  <a:lumOff val="35000"/>
                </a:schemeClr>
              </a:solidFill>
              <a:highlight>
                <a:srgbClr val="FFFF00"/>
              </a:highlight>
              <a:latin typeface="獅尾圓體-Medium" panose="020B0500000000000000" pitchFamily="34" charset="-120"/>
              <a:ea typeface="獅尾圓體-Medium" panose="020B0500000000000000" pitchFamily="34" charset="-120"/>
            </a:endParaRPr>
          </a:p>
          <a:p>
            <a:pPr marL="804863" lvl="1" indent="-358775" algn="just">
              <a:lnSpc>
                <a:spcPct val="110000"/>
              </a:lnSpc>
              <a:buFont typeface="Wingdings" panose="05000000000000000000" pitchFamily="2" charset="2"/>
              <a:buChar char="Ø"/>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定期更新紀錄</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Font typeface="Wingdings" panose="05000000000000000000" pitchFamily="2" charset="2"/>
              <a:buChar char="Ø"/>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設備處理程序</a:t>
            </a:r>
            <a:endParaRPr lang="en-US" altLang="zh-TW" sz="27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Font typeface="Wingdings" panose="05000000000000000000" pitchFamily="2" charset="2"/>
              <a:buChar char="Ø"/>
            </a:pPr>
            <a:r>
              <a:rPr lang="zh-TW" altLang="en-US" sz="2700" dirty="0">
                <a:solidFill>
                  <a:schemeClr val="tx1">
                    <a:lumMod val="65000"/>
                    <a:lumOff val="35000"/>
                  </a:schemeClr>
                </a:solidFill>
                <a:latin typeface="獅尾圓體-Medium" panose="020B0500000000000000" pitchFamily="34" charset="-120"/>
                <a:ea typeface="獅尾圓體-Medium" panose="020B0500000000000000" pitchFamily="34" charset="-120"/>
              </a:rPr>
              <a:t>相關落實紀錄</a:t>
            </a:r>
          </a:p>
        </p:txBody>
      </p:sp>
      <p:sp>
        <p:nvSpPr>
          <p:cNvPr id="2" name="標題 1">
            <a:extLst>
              <a:ext uri="{FF2B5EF4-FFF2-40B4-BE49-F238E27FC236}">
                <a16:creationId xmlns:a16="http://schemas.microsoft.com/office/drawing/2014/main" xmlns="" id="{760E265C-F255-A7A9-08AB-D3FAF303BB2A}"/>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002853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551384" y="1772816"/>
            <a:ext cx="11089232" cy="4368800"/>
          </a:xfrm>
          <a:prstGeom prst="rect">
            <a:avLst/>
          </a:prstGeom>
        </p:spPr>
        <p:txBody>
          <a:bodyPr>
            <a:normAutofit/>
          </a:bodyPr>
          <a:lstStyle/>
          <a:p>
            <a:pPr marL="0" indent="0" algn="just" fontAlgn="t">
              <a:lnSpc>
                <a:spcPct val="10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資產盤點完整性（範圍：全機關）</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資產盤點包括共用支援設施（如水資源、發電、網路等）、監控設備、行政</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支援（如列表機等）及物聯網設備之盤點。</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資產管理程序與落實執行</a:t>
            </a: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定期更新資產清冊。</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資產異動管理程序訂定與落實執行</a:t>
            </a: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各類資產異動管理，如實體設備回收、繳回、報廢、義務異動權責人員異動等。</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3" name="標題 1">
            <a:extLst>
              <a:ext uri="{FF2B5EF4-FFF2-40B4-BE49-F238E27FC236}">
                <a16:creationId xmlns:a16="http://schemas.microsoft.com/office/drawing/2014/main" xmlns="" id="{8345B59D-94F4-B561-07C4-67B829F8E4F4}"/>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8660258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743857A-A961-BFE7-FECF-473E38C25F64}"/>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6" name="矩形 5"/>
          <p:cNvSpPr/>
          <p:nvPr/>
        </p:nvSpPr>
        <p:spPr>
          <a:xfrm>
            <a:off x="235328" y="2996952"/>
            <a:ext cx="11505320" cy="3721019"/>
          </a:xfrm>
          <a:prstGeom prst="rect">
            <a:avLst/>
          </a:prstGeom>
        </p:spPr>
        <p:txBody>
          <a:bodyPr wrap="square">
            <a:spAutoFit/>
          </a:bodyPr>
          <a:lstStyle/>
          <a:p>
            <a:pPr marL="342900" indent="-342900">
              <a:lnSpc>
                <a:spcPct val="12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稽核法源依據：資通安全管理法施行細則第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6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第一款 資通安全維護計畫</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4375">
              <a:lnSpc>
                <a:spcPct val="120000"/>
              </a:lnSpc>
              <a:buFont typeface="Arial" pitchFamily="34" charset="0"/>
              <a:buChar char="•"/>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七、資通安全風險評估</a:t>
            </a:r>
            <a:endPar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42900" indent="-342900">
              <a:lnSpc>
                <a:spcPct val="12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lnSpc>
                <a:spcPct val="120000"/>
              </a:lnSpc>
              <a:buFont typeface="Wingdings" panose="05000000000000000000" pitchFamily="2" charset="2"/>
              <a:buChar char="Ø"/>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風險評估程序文件、風險評估紀錄、風險評估結果</a:t>
            </a:r>
            <a:endPar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lnSpc>
                <a:spcPct val="120000"/>
              </a:lnSpc>
              <a:buFont typeface="Wingdings" panose="05000000000000000000" pitchFamily="2" charset="2"/>
              <a:buChar char="Ø"/>
            </a:pP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風險處理程序文件、安控措施規劃、風險處理計畫</a:t>
            </a:r>
            <a:endPar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42900" indent="-342900">
              <a:lnSpc>
                <a:spcPct val="12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稽核參考：檢視風險評估方法的妥適性</a:t>
            </a:r>
          </a:p>
          <a:p>
            <a:pPr lvl="1">
              <a:lnSpc>
                <a:spcPct val="120000"/>
              </a:lnSpc>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風險評估成員宜包含業務承辦與支援該業務之資通系統 相關人員，不宜只交由資訊或資安人員負責，以避免 評估結果過於主觀，不符合該機關的實際情形。</a:t>
            </a:r>
          </a:p>
          <a:p>
            <a:pPr lvl="1">
              <a:lnSpc>
                <a:spcPct val="120000"/>
              </a:lnSpc>
            </a:pPr>
            <a:r>
              <a:rPr lang="en-US" altLang="zh-TW" sz="21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100" dirty="0">
                <a:solidFill>
                  <a:schemeClr val="tx1">
                    <a:lumMod val="65000"/>
                    <a:lumOff val="35000"/>
                  </a:schemeClr>
                </a:solidFill>
                <a:latin typeface="獅尾圓體-Medium" panose="020B0500000000000000" pitchFamily="34" charset="-120"/>
                <a:ea typeface="獅尾圓體-Medium" panose="020B0500000000000000" pitchFamily="34" charset="-120"/>
              </a:rPr>
              <a:t>風險控管因資源或時間因素，未能即時建立時，其替代方案之採行。</a:t>
            </a:r>
          </a:p>
        </p:txBody>
      </p:sp>
      <p:sp>
        <p:nvSpPr>
          <p:cNvPr id="7" name="矩形 6"/>
          <p:cNvSpPr/>
          <p:nvPr/>
        </p:nvSpPr>
        <p:spPr>
          <a:xfrm>
            <a:off x="627218" y="1477256"/>
            <a:ext cx="10657184" cy="1569660"/>
          </a:xfrm>
          <a:prstGeom prst="rect">
            <a:avLst/>
          </a:prstGeom>
        </p:spPr>
        <p:txBody>
          <a:bodyPr wrap="square">
            <a:spAutoFit/>
          </a:bodyPr>
          <a:lstStyle/>
          <a:p>
            <a:pPr algn="just" hangingPunct="0"/>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是否建立風險準則且執行風險評估作業，並針對重要資訊資產鑑別其可能遭遇之風險，分析其喪失機密性、完整性及可用性之衝擊？</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hangingPunct="0"/>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4.4</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是否訂定風險處理程序，選擇適合之資通安全控制措施，且相關控制措施經權責人員核可？是否妥善處理剩餘之資通安全風險？</a:t>
            </a:r>
          </a:p>
        </p:txBody>
      </p:sp>
    </p:spTree>
    <p:extLst>
      <p:ext uri="{BB962C8B-B14F-4D97-AF65-F5344CB8AC3E}">
        <p14:creationId xmlns:p14="http://schemas.microsoft.com/office/powerpoint/2010/main" xmlns="" val="42169116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743857A-A961-BFE7-FECF-473E38C25F64}"/>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6" name="矩形 5"/>
          <p:cNvSpPr/>
          <p:nvPr/>
        </p:nvSpPr>
        <p:spPr>
          <a:xfrm>
            <a:off x="407368" y="3298046"/>
            <a:ext cx="11665296" cy="3046988"/>
          </a:xfrm>
          <a:prstGeom prst="rect">
            <a:avLst/>
          </a:prstGeom>
        </p:spPr>
        <p:txBody>
          <a:bodyPr wrap="square">
            <a:spAutoFit/>
          </a:bodyPr>
          <a:lstStyle/>
          <a:p>
            <a:pPr marL="342900" indent="-342900">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稽核法源依據：行政院秘書長 函  院臺護長字第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1090201804A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號</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為避免公務及機敏資料遭不當竊取，導致機關機敏公務資 訊外洩或造成國家</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資通安全危害風險，請依說明事項辦理，請查照並轉知所屬公務機關。</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公務機關使用資通訊產品</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含軟體、硬體及服務</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相關原則： </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65213" lvl="1" indent="-169863">
              <a:buFont typeface="+mj-ea"/>
              <a:buAutoNum type="ea1ChtPeriod"/>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公務用之資通訊產品不得使用大陸廠牌，且不得安裝非公務用軟體。 </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065213" lvl="1" indent="-169863">
              <a:buFont typeface="+mj-ea"/>
              <a:buAutoNum type="ea1ChtPeriod"/>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個人資通訊設備不得處理公務事務，亦不得與公務環境介接。</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41438" lvl="1" indent="-446088">
              <a:buFont typeface="+mj-ea"/>
              <a:buAutoNum type="ea1ChtPeriod"/>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各機關應就已使用或採購之大陸廠牌資通訊產品列冊管理，且不得與公務</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環境介接。 </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矩形 6"/>
          <p:cNvSpPr/>
          <p:nvPr/>
        </p:nvSpPr>
        <p:spPr>
          <a:xfrm>
            <a:off x="623392" y="1484784"/>
            <a:ext cx="11233248" cy="1569660"/>
          </a:xfrm>
          <a:prstGeom prst="rect">
            <a:avLst/>
          </a:prstGeom>
        </p:spPr>
        <p:txBody>
          <a:bodyPr wrap="square">
            <a:spAutoFit/>
          </a:bodyPr>
          <a:lstStyle/>
          <a:p>
            <a:pPr algn="just" hangingPunct="0"/>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4.6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公務機關適用</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機關如仍有</a:t>
            </a:r>
            <a:r>
              <a:rPr lang="zh-TW" altLang="en-US"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大陸廠牌資通訊產品</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，是否經機關資安長同意及</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列冊管理</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並於數位發展部資通安全署管考系統中提報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另相關控管措施為何</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algn="just" hangingPunct="0"/>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4.7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特定非公務機關適用</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機關如仍有大陸廠牌資通訊產品，是否列冊管理？另</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相關控管措施為何</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t>
            </a:r>
          </a:p>
        </p:txBody>
      </p:sp>
    </p:spTree>
    <p:extLst>
      <p:ext uri="{BB962C8B-B14F-4D97-AF65-F5344CB8AC3E}">
        <p14:creationId xmlns:p14="http://schemas.microsoft.com/office/powerpoint/2010/main" xmlns="" val="1175192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743857A-A961-BFE7-FECF-473E38C25F64}"/>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6" name="矩形 5"/>
          <p:cNvSpPr/>
          <p:nvPr/>
        </p:nvSpPr>
        <p:spPr>
          <a:xfrm>
            <a:off x="407368" y="3298046"/>
            <a:ext cx="11665296" cy="2677656"/>
          </a:xfrm>
          <a:prstGeom prst="rect">
            <a:avLst/>
          </a:prstGeom>
        </p:spPr>
        <p:txBody>
          <a:bodyPr wrap="square">
            <a:spAutoFit/>
          </a:bodyPr>
          <a:lstStyle/>
          <a:p>
            <a:pPr marL="342900" indent="-342900">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稽核法源依據：行政院秘書長 函  院臺護長字第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1090201804A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號</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三、請各公務機關於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年底前完成汰換所使用或採購大陸廠牌資通訊產品</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含硬體、軟體及服務</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作業，並配合擴大盤點，其辦理方式如下：</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buFont typeface="Wingdings" panose="05000000000000000000" pitchFamily="2" charset="2"/>
              <a:buChar char="Ø"/>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一</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請各機關擴大盤點，並於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110</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月</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日至</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15</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日至本院國家資通安全會報資通安全作業管考系統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(https://spm.nat.gov.tw/)</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「大陸廠牌資通訊產品」填報相關資料，並請直轄市及縣</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市</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政府協助轉知山地原住民區民代表會及鄉鎮市民代表會配合辦理。</a:t>
            </a:r>
          </a:p>
        </p:txBody>
      </p:sp>
      <p:sp>
        <p:nvSpPr>
          <p:cNvPr id="7" name="矩形 6"/>
          <p:cNvSpPr/>
          <p:nvPr/>
        </p:nvSpPr>
        <p:spPr>
          <a:xfrm>
            <a:off x="623392" y="1484784"/>
            <a:ext cx="11233248" cy="1569660"/>
          </a:xfrm>
          <a:prstGeom prst="rect">
            <a:avLst/>
          </a:prstGeom>
        </p:spPr>
        <p:txBody>
          <a:bodyPr wrap="square">
            <a:spAutoFit/>
          </a:bodyPr>
          <a:lstStyle/>
          <a:p>
            <a:pPr algn="just" hangingPunct="0"/>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4.6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公務機關適用</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機關如仍有</a:t>
            </a:r>
            <a:r>
              <a:rPr lang="zh-TW" altLang="en-US"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大陸廠牌資通訊產品</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，是否經機關資安長同意及列冊管理</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並於數位發展部資通安全署管考系統中提報</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另相關控管措施為何</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algn="just" hangingPunct="0"/>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4.7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特定非公務機關適用</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機關如仍有大陸廠牌資通訊產品，是否列冊管理？另相關控管措施為何</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t>
            </a:r>
          </a:p>
        </p:txBody>
      </p:sp>
    </p:spTree>
    <p:extLst>
      <p:ext uri="{BB962C8B-B14F-4D97-AF65-F5344CB8AC3E}">
        <p14:creationId xmlns:p14="http://schemas.microsoft.com/office/powerpoint/2010/main" xmlns="" val="1248518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743857A-A961-BFE7-FECF-473E38C25F64}"/>
              </a:ext>
            </a:extLst>
          </p:cNvPr>
          <p:cNvSpPr txBox="1">
            <a:spLocks/>
          </p:cNvSpPr>
          <p:nvPr/>
        </p:nvSpPr>
        <p:spPr>
          <a:xfrm>
            <a:off x="335360" y="663277"/>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（四）資訊及資通系統盤點及風險評估</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6" name="矩形 5"/>
          <p:cNvSpPr/>
          <p:nvPr/>
        </p:nvSpPr>
        <p:spPr>
          <a:xfrm>
            <a:off x="255117" y="2780928"/>
            <a:ext cx="11809312" cy="3606244"/>
          </a:xfrm>
          <a:prstGeom prst="rect">
            <a:avLst/>
          </a:prstGeom>
        </p:spPr>
        <p:txBody>
          <a:bodyPr wrap="square">
            <a:spAutoFit/>
          </a:bodyPr>
          <a:lstStyle/>
          <a:p>
            <a:pPr marL="342900" indent="-342900">
              <a:lnSpc>
                <a:spcPct val="12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稽核法源依據：行政院秘書長 函  院臺護長字第</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1090201804A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號</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lnSpc>
                <a:spcPct val="120000"/>
              </a:lnSpc>
              <a:buFont typeface="Wingdings" panose="05000000000000000000" pitchFamily="2" charset="2"/>
              <a:buChar char="Ø"/>
            </a:pP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二</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本次盤點範圍為全機關</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非機關內部之資訊單位或特定單位</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，其中「大陸廠牌認定方式」及「資通訊產品定義」，說明如下：</a:t>
            </a:r>
          </a:p>
          <a:p>
            <a:pPr marL="952485" lvl="1" indent="-342900">
              <a:lnSpc>
                <a:spcPct val="120000"/>
              </a:lnSpc>
              <a:buFont typeface="Wingdings" panose="05000000000000000000" pitchFamily="2" charset="2"/>
              <a:buChar char="Ø"/>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１、大陸廠牌認定方式：由填報機關「從嚴認定」，所有屬大陸廠牌者，無論其原產地於我國、大陸地區或第三地區等，渠等產品均須納入填報範圍。</a:t>
            </a:r>
          </a:p>
          <a:p>
            <a:pPr marL="952485" lvl="1" indent="-342900">
              <a:lnSpc>
                <a:spcPct val="120000"/>
              </a:lnSpc>
              <a:buFont typeface="Wingdings" panose="05000000000000000000" pitchFamily="2" charset="2"/>
              <a:buChar char="Ø"/>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２、資通訊產品定義：參考資通安全管理法第</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條用詞定義，包含軟體、硬體及服務等項，另具連網能力、資料處理或控制功能者皆屬廣義之資通訊產品，如無人機、網路攝影機、印表機等。</a:t>
            </a:r>
          </a:p>
          <a:p>
            <a:pPr marL="952485" lvl="1" indent="-342900">
              <a:lnSpc>
                <a:spcPct val="120000"/>
              </a:lnSpc>
              <a:buFont typeface="Wingdings" panose="05000000000000000000" pitchFamily="2" charset="2"/>
              <a:buChar char="Ø"/>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３、如各機關無法於期限內完成汰換作業或有窒礙難行之處，須填報正當理由，後續由本院協助評估其妥適性或其他可行作法。</a:t>
            </a:r>
          </a:p>
          <a:p>
            <a:pPr marL="952485" lvl="1" indent="-342900">
              <a:lnSpc>
                <a:spcPct val="120000"/>
              </a:lnSpc>
              <a:buFont typeface="Wingdings" panose="05000000000000000000" pitchFamily="2" charset="2"/>
              <a:buChar char="Ø"/>
            </a:pP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矩形 6"/>
          <p:cNvSpPr/>
          <p:nvPr/>
        </p:nvSpPr>
        <p:spPr>
          <a:xfrm>
            <a:off x="644840" y="1408701"/>
            <a:ext cx="11283807" cy="1446550"/>
          </a:xfrm>
          <a:prstGeom prst="rect">
            <a:avLst/>
          </a:prstGeom>
        </p:spPr>
        <p:txBody>
          <a:bodyPr wrap="square">
            <a:spAutoFit/>
          </a:bodyPr>
          <a:lstStyle/>
          <a:p>
            <a:pPr algn="just" hangingPunct="0"/>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4.6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公務機關適用</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機關如仍有</a:t>
            </a:r>
            <a:r>
              <a:rPr lang="zh-TW" altLang="en-US" sz="2200"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大陸廠牌資通訊產品</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，是否經機關資安長同意及列冊管理</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並於數位發展部資通安全署管考系統中提報</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另相關控管措施為何</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algn="just" hangingPunct="0"/>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4.7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特定非公務機關適用</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機關如仍有</a:t>
            </a:r>
            <a:r>
              <a:rPr lang="zh-TW" altLang="en-US" sz="2200" b="1"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大陸廠牌資通訊產品</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，是否列冊管理？另相關控管措施為何</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t>
            </a:r>
          </a:p>
        </p:txBody>
      </p:sp>
      <p:sp>
        <p:nvSpPr>
          <p:cNvPr id="8" name="矩形 7"/>
          <p:cNvSpPr/>
          <p:nvPr/>
        </p:nvSpPr>
        <p:spPr>
          <a:xfrm>
            <a:off x="284801" y="5825155"/>
            <a:ext cx="11593288" cy="867930"/>
          </a:xfrm>
          <a:prstGeom prst="rect">
            <a:avLst/>
          </a:prstGeom>
        </p:spPr>
        <p:txBody>
          <a:bodyPr wrap="square">
            <a:spAutoFit/>
          </a:bodyPr>
          <a:lstStyle/>
          <a:p>
            <a:pPr marL="342900" indent="-342900">
              <a:lnSpc>
                <a:spcPct val="1200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52485" lvl="1" indent="-342900">
              <a:lnSpc>
                <a:spcPct val="120000"/>
              </a:lnSpc>
              <a:buFont typeface="Wingdings" panose="05000000000000000000" pitchFamily="2" charset="2"/>
              <a:buChar char="Ø"/>
            </a:pP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程序文件、資訊資產清冊、大陸廠牌資通訊產品清冊行政院核定結果</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管考系統</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 。</a:t>
            </a:r>
            <a:endPar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Tree>
    <p:extLst>
      <p:ext uri="{BB962C8B-B14F-4D97-AF65-F5344CB8AC3E}">
        <p14:creationId xmlns:p14="http://schemas.microsoft.com/office/powerpoint/2010/main" xmlns="" val="17009251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5DB95489-9A83-3C67-9C0E-3505999B86A6}"/>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3-2</a:t>
            </a:r>
            <a:r>
              <a:rPr lang="zh-TW" altLang="en-US" sz="4800" dirty="0">
                <a:solidFill>
                  <a:schemeClr val="tx2"/>
                </a:solidFill>
                <a:latin typeface="獅尾圓體-Black" panose="020B0500000000000000" pitchFamily="34" charset="-120"/>
                <a:ea typeface="獅尾圓體-Black" panose="020B0500000000000000" pitchFamily="34" charset="-120"/>
              </a:rPr>
              <a:t>、管理面稽核要點五</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xmlns="" id="{32408EB0-B617-0480-16DF-9EA32C38A9DD}"/>
              </a:ext>
            </a:extLst>
          </p:cNvPr>
          <p:cNvSpPr/>
          <p:nvPr/>
        </p:nvSpPr>
        <p:spPr>
          <a:xfrm>
            <a:off x="335360" y="5949280"/>
            <a:ext cx="11520000" cy="64807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sz="quarter" idx="4294967295"/>
          </p:nvPr>
        </p:nvSpPr>
        <p:spPr>
          <a:xfrm>
            <a:off x="551384" y="1556792"/>
            <a:ext cx="11305256" cy="4320480"/>
          </a:xfrm>
          <a:prstGeom prst="rect">
            <a:avLst/>
          </a:prstGeom>
        </p:spPr>
        <p:txBody>
          <a:bodyPr>
            <a:noAutofit/>
          </a:bodyPr>
          <a:lstStyle/>
          <a:p>
            <a:pPr marL="0" indent="0" algn="just" fontAlgn="t">
              <a:lnSpc>
                <a:spcPct val="10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共有</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15</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項稽核項目</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ct val="10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相關法源依據：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9</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公務機關或特定非公務機關，於本法適用範圍內，委外辦理資通系統之建置、</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維運或資通服務之提供，應考量受託者之專業能力與經驗、委外項目之性質及</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資通安全需求，選任適當之受託者，並監督其資通安全維護情形。</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條第一款（詳見後續）。</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條：資通安全維護計畫：十一、資通系統或服務委外辦理之管理措施。</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fontAlgn="t">
              <a:lnSpc>
                <a:spcPct val="1000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資安職能課程：</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pP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MMB02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：政府資訊作業委外安全管理。</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FC34BC9C-16F4-95B6-21B8-894D2BE50E3D}"/>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6" name="文字方塊 5">
            <a:extLst>
              <a:ext uri="{FF2B5EF4-FFF2-40B4-BE49-F238E27FC236}">
                <a16:creationId xmlns:a16="http://schemas.microsoft.com/office/drawing/2014/main" xmlns="" id="{D01B69C0-8A93-7C89-95D7-82D32767620C}"/>
              </a:ext>
            </a:extLst>
          </p:cNvPr>
          <p:cNvSpPr txBox="1"/>
          <p:nvPr/>
        </p:nvSpPr>
        <p:spPr>
          <a:xfrm>
            <a:off x="335360" y="5949280"/>
            <a:ext cx="11737304" cy="646331"/>
          </a:xfrm>
          <a:prstGeom prst="rect">
            <a:avLst/>
          </a:prstGeom>
          <a:noFill/>
        </p:spPr>
        <p:txBody>
          <a:bodyPr wrap="square">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參考資料：政府資訊作業委外資安參考指引</a:t>
            </a:r>
            <a:r>
              <a:rPr lang="en-US" altLang="zh-TW" sz="1800" dirty="0">
                <a:solidFill>
                  <a:schemeClr val="bg1"/>
                </a:solidFill>
                <a:latin typeface="獅尾圓體-Medium" panose="020B0500000000000000" pitchFamily="34" charset="-120"/>
                <a:ea typeface="獅尾圓體-Medium" panose="020B0500000000000000" pitchFamily="34" charset="-120"/>
              </a:rPr>
              <a:t>v6.4_1121129</a:t>
            </a:r>
          </a:p>
          <a:p>
            <a:pPr marL="984250" lvl="2" indent="180000">
              <a:buNone/>
            </a:pPr>
            <a:r>
              <a:rPr lang="en-US" altLang="zh-TW" sz="1800" dirty="0">
                <a:solidFill>
                  <a:schemeClr val="bg1"/>
                </a:solidFill>
                <a:latin typeface="獅尾圓體-Medium" panose="020B0500000000000000" pitchFamily="34" charset="-120"/>
                <a:ea typeface="獅尾圓體-Medium" panose="020B0500000000000000" pitchFamily="34" charset="-120"/>
              </a:rPr>
              <a:t>https://www.nics.nat.gov.tw/cybersecurity_resources/reference_guide/Common_Standards/</a:t>
            </a:r>
            <a:endParaRPr lang="zh-TW" altLang="en-US" sz="1800" dirty="0">
              <a:solidFill>
                <a:schemeClr val="bg1"/>
              </a:solidFill>
              <a:latin typeface="獅尾圓體-Medium" panose="020B0500000000000000" pitchFamily="34" charset="-120"/>
              <a:ea typeface="獅尾圓體-Medium" panose="020B0500000000000000" pitchFamily="34" charset="-120"/>
            </a:endParaRPr>
          </a:p>
        </p:txBody>
      </p:sp>
      <p:sp>
        <p:nvSpPr>
          <p:cNvPr id="8" name="文字方塊 7">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0438199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16284" y="1643433"/>
            <a:ext cx="11305257" cy="1464692"/>
          </a:xfrm>
          <a:prstGeom prst="rect">
            <a:avLst/>
          </a:prstGeom>
        </p:spPr>
        <p:txBody>
          <a:bodyPr>
            <a:normAutofit/>
          </a:bodyPr>
          <a:lstStyle/>
          <a:p>
            <a:pPr marL="0" indent="0" algn="just" fontAlgn="t">
              <a:lnSpc>
                <a:spcPct val="10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 </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4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條第一款</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ct val="10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各機關依本法第九條規定委外辦理資通系統之建置、維運或資通服務之提供（以下簡稱受託業務），</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選任及監督</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受託者時，應注意下列事項：</a:t>
            </a:r>
          </a:p>
        </p:txBody>
      </p:sp>
      <p:sp>
        <p:nvSpPr>
          <p:cNvPr id="2" name="標題 1">
            <a:extLst>
              <a:ext uri="{FF2B5EF4-FFF2-40B4-BE49-F238E27FC236}">
                <a16:creationId xmlns:a16="http://schemas.microsoft.com/office/drawing/2014/main" xmlns="" id="{F88B8743-A7EF-858A-0D5D-26D8E757C624}"/>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6" name="文字方塊 5">
            <a:extLst>
              <a:ext uri="{FF2B5EF4-FFF2-40B4-BE49-F238E27FC236}">
                <a16:creationId xmlns:a16="http://schemas.microsoft.com/office/drawing/2014/main" xmlns="" id="{84CF8C16-3902-AA88-7781-9D761E39D86B}"/>
              </a:ext>
            </a:extLst>
          </p:cNvPr>
          <p:cNvSpPr txBox="1"/>
          <p:nvPr/>
        </p:nvSpPr>
        <p:spPr>
          <a:xfrm>
            <a:off x="911424" y="3108125"/>
            <a:ext cx="10897888" cy="3345211"/>
          </a:xfrm>
          <a:prstGeom prst="rect">
            <a:avLst/>
          </a:prstGeom>
          <a:noFill/>
        </p:spPr>
        <p:txBody>
          <a:bodyPr wrap="square">
            <a:spAutoFit/>
          </a:bodyPr>
          <a:lstStyle/>
          <a:p>
            <a:pPr marL="558000" indent="-558000" algn="just">
              <a:lnSpc>
                <a:spcPts val="3200"/>
              </a:lnSpc>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一、受託者辦理受託業務之相關程序及環境，應具備完善之資通安全管理措施或通過</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第三方驗證。</a:t>
            </a:r>
          </a:p>
          <a:p>
            <a:pPr marL="558000" indent="-558000" algn="just">
              <a:lnSpc>
                <a:spcPts val="32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二、受託者應配置充足且經適當之資格訓練、擁有資通安全專業證照或具有類似業務</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經驗之資通安全專業人員。</a:t>
            </a:r>
          </a:p>
          <a:p>
            <a:pPr marL="558000" indent="-558000" algn="just">
              <a:lnSpc>
                <a:spcPts val="3200"/>
              </a:lnSpc>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三、受託者辦理受託業務得否複委託、得複委託之範圍與對象，及複委託之受託者應具備之資通安全維護措施。</a:t>
            </a:r>
          </a:p>
          <a:p>
            <a:pPr marL="558000" indent="-558000" algn="just">
              <a:lnSpc>
                <a:spcPts val="3200"/>
              </a:lnSpc>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四、受託業務涉及</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國家機密</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者，執行受託業務之相關人員應接受</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適任性查核</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，並依國家機密保護法之規定，管制其出境。</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352813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772816"/>
            <a:ext cx="10873208" cy="720080"/>
          </a:xfrm>
          <a:prstGeom prst="rect">
            <a:avLst/>
          </a:prstGeom>
        </p:spPr>
        <p:txBody>
          <a:bodyPr>
            <a:noAutofit/>
          </a:bodyPr>
          <a:lstStyle/>
          <a:p>
            <a:pPr marL="0" indent="0" algn="just" fontAlgn="t">
              <a:lnSpc>
                <a:spcPct val="10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 </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4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條第一款（續）</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3DF68D4C-8C37-2C3E-9878-1A349496D54B}"/>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6" name="文字方塊 5">
            <a:extLst>
              <a:ext uri="{FF2B5EF4-FFF2-40B4-BE49-F238E27FC236}">
                <a16:creationId xmlns:a16="http://schemas.microsoft.com/office/drawing/2014/main" xmlns="" id="{A1E0EB73-A651-A477-5372-C37CAF8564A2}"/>
              </a:ext>
            </a:extLst>
          </p:cNvPr>
          <p:cNvSpPr txBox="1"/>
          <p:nvPr/>
        </p:nvSpPr>
        <p:spPr>
          <a:xfrm>
            <a:off x="911424" y="2276872"/>
            <a:ext cx="10945216" cy="4289059"/>
          </a:xfrm>
          <a:prstGeom prst="rect">
            <a:avLst/>
          </a:prstGeom>
          <a:noFill/>
        </p:spPr>
        <p:txBody>
          <a:bodyPr wrap="square">
            <a:spAutoFit/>
          </a:bodyPr>
          <a:lstStyle/>
          <a:p>
            <a:pPr marL="558000" indent="-558000" algn="just" hangingPunct="0">
              <a:buNone/>
              <a:tabLst>
                <a:tab pos="5381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五、受託業務包括客製化資通系統開發者，受託者應提供該資通系統之</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安全性檢測證明</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；該資通系統屬委託機關之</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核心資通系統</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，或委託金額達</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新臺幣一千萬元</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以上者，委託機關應自行或另行委託</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第三方</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進行安全性檢測；涉及利用非受託者自行</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開發之系統或資源者，並應標示非自行開發之內容與其來源及提供授權證明。</a:t>
            </a:r>
          </a:p>
          <a:p>
            <a:pPr marL="558000" indent="-558000" algn="just" hangingPunct="0">
              <a:lnSpc>
                <a:spcPts val="3200"/>
              </a:lnSpc>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六、受託者執行受託業務，違反資通安全相關法令或知悉資通安全事件時，應立即通知委託機關及採行之補救措施。</a:t>
            </a:r>
          </a:p>
          <a:p>
            <a:pPr marL="558000" indent="-558000" algn="just" hangingPunct="0">
              <a:lnSpc>
                <a:spcPts val="3200"/>
              </a:lnSpc>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七、委託關係終止或解除時，應確認受託者返還、移交、刪除或銷毀履行契約而持有之資料。</a:t>
            </a:r>
          </a:p>
          <a:p>
            <a:pPr marL="558000" indent="-558000" algn="just" hangingPunct="0">
              <a:lnSpc>
                <a:spcPts val="3200"/>
              </a:lnSpc>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八、受託者應採取之其他資通安全相關維護措施。</a:t>
            </a:r>
          </a:p>
          <a:p>
            <a:pPr marL="558000" indent="-558000" algn="just" hangingPunct="0">
              <a:lnSpc>
                <a:spcPts val="3200"/>
              </a:lnSpc>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九、委託機關應定期或於知悉受託者發生可能影響受託業務之資通安全事件時，以稽核或其他適當方式確認受託業務之執行情形。</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59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99357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6776" y="5013176"/>
            <a:ext cx="10458863" cy="1225751"/>
          </a:xfrm>
          <a:prstGeom prst="rect">
            <a:avLst/>
          </a:prstGeom>
          <a:solidFill>
            <a:srgbClr val="E6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zh-TW" altLang="en-US" dirty="0">
                <a:solidFill>
                  <a:schemeClr val="tx1"/>
                </a:solidFill>
                <a:latin typeface="獅尾圓體-Medium" panose="020B0500000000000000" pitchFamily="34" charset="-120"/>
                <a:ea typeface="獅尾圓體-Medium" panose="020B0500000000000000" pitchFamily="34" charset="-120"/>
              </a:rPr>
              <a:t>特定非公務機關資通安全維護計畫實施情形稽核辦法第</a:t>
            </a:r>
            <a:r>
              <a:rPr lang="en-US" altLang="zh-TW" dirty="0">
                <a:solidFill>
                  <a:schemeClr val="tx1"/>
                </a:solidFill>
                <a:latin typeface="獅尾圓體-Medium" panose="020B0500000000000000" pitchFamily="34" charset="-120"/>
                <a:ea typeface="獅尾圓體-Medium" panose="020B0500000000000000" pitchFamily="34" charset="-120"/>
              </a:rPr>
              <a:t>3</a:t>
            </a:r>
            <a:r>
              <a:rPr lang="zh-TW" altLang="en-US" dirty="0">
                <a:solidFill>
                  <a:schemeClr val="tx1"/>
                </a:solidFill>
                <a:latin typeface="獅尾圓體-Medium" panose="020B0500000000000000" pitchFamily="34" charset="-120"/>
                <a:ea typeface="獅尾圓體-Medium" panose="020B0500000000000000" pitchFamily="34" charset="-120"/>
              </a:rPr>
              <a:t>條第</a:t>
            </a:r>
            <a:r>
              <a:rPr lang="en-US" altLang="zh-TW" dirty="0">
                <a:solidFill>
                  <a:schemeClr val="tx1"/>
                </a:solidFill>
                <a:latin typeface="獅尾圓體-Medium" panose="020B0500000000000000" pitchFamily="34" charset="-120"/>
                <a:ea typeface="獅尾圓體-Medium" panose="020B0500000000000000" pitchFamily="34" charset="-120"/>
              </a:rPr>
              <a:t>1</a:t>
            </a:r>
            <a:r>
              <a:rPr lang="zh-TW" altLang="en-US" dirty="0">
                <a:solidFill>
                  <a:schemeClr val="tx1"/>
                </a:solidFill>
                <a:latin typeface="獅尾圓體-Medium" panose="020B0500000000000000" pitchFamily="34" charset="-120"/>
                <a:ea typeface="獅尾圓體-Medium" panose="020B0500000000000000" pitchFamily="34" charset="-120"/>
              </a:rPr>
              <a:t>項</a:t>
            </a:r>
            <a:endParaRPr lang="en-US" altLang="zh-TW" b="1" dirty="0">
              <a:solidFill>
                <a:schemeClr val="tx1"/>
              </a:solidFill>
              <a:effectLst>
                <a:outerShdw blurRad="38100" dist="38100" dir="2700000" algn="tl">
                  <a:srgbClr val="000000">
                    <a:alpha val="43137"/>
                  </a:srgbClr>
                </a:outerShdw>
              </a:effectLst>
            </a:endParaRPr>
          </a:p>
          <a:p>
            <a:pPr marL="357188" lvl="1"/>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主管機關除因不可抗力因素外，應</a:t>
            </a:r>
            <a:r>
              <a:rPr lang="zh-TW" altLang="en-US" sz="2200" dirty="0">
                <a:solidFill>
                  <a:srgbClr val="FF0000"/>
                </a:solidFill>
                <a:latin typeface="獅尾圓體-Medium" panose="020B0500000000000000" pitchFamily="34" charset="-120"/>
                <a:ea typeface="獅尾圓體-Medium" panose="020B0500000000000000" pitchFamily="34" charset="-120"/>
              </a:rPr>
              <a:t>每年擇定</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受稽核之特定非公務機關（以下簡稱受稽核機關），並以</a:t>
            </a:r>
            <a:r>
              <a:rPr lang="zh-TW" altLang="en-US" sz="2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現場實地稽核</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之方式，稽核其資通安全維護計畫實施情形。</a:t>
            </a:r>
          </a:p>
        </p:txBody>
      </p:sp>
      <p:sp>
        <p:nvSpPr>
          <p:cNvPr id="6" name="標題 1">
            <a:extLst>
              <a:ext uri="{FF2B5EF4-FFF2-40B4-BE49-F238E27FC236}">
                <a16:creationId xmlns:a16="http://schemas.microsoft.com/office/drawing/2014/main" xmlns="" id="{6D8199BC-4FB7-740A-2B7F-FC470579892F}"/>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7" name="內容版面配置區 2">
            <a:extLst>
              <a:ext uri="{FF2B5EF4-FFF2-40B4-BE49-F238E27FC236}">
                <a16:creationId xmlns:a16="http://schemas.microsoft.com/office/drawing/2014/main" xmlns="" id="{82B92755-5FA8-87E6-D267-019902C5F95A}"/>
              </a:ext>
            </a:extLst>
          </p:cNvPr>
          <p:cNvSpPr txBox="1">
            <a:spLocks/>
          </p:cNvSpPr>
          <p:nvPr/>
        </p:nvSpPr>
        <p:spPr>
          <a:xfrm>
            <a:off x="335360" y="1634862"/>
            <a:ext cx="11163672" cy="526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ts val="38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主管機關對針對所屬或監督機關依據底下法條規範進行資安稽核</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8" name="矩形 7"/>
          <p:cNvSpPr/>
          <p:nvPr/>
        </p:nvSpPr>
        <p:spPr>
          <a:xfrm>
            <a:off x="686777" y="3789040"/>
            <a:ext cx="10458863" cy="969657"/>
          </a:xfrm>
          <a:prstGeom prst="rect">
            <a:avLst/>
          </a:prstGeom>
          <a:solidFill>
            <a:srgbClr val="E6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zh-TW" altLang="en-US" dirty="0">
                <a:solidFill>
                  <a:schemeClr val="tx1"/>
                </a:solidFill>
                <a:latin typeface="獅尾圓體-Medium" panose="020B0500000000000000" pitchFamily="34" charset="-120"/>
                <a:ea typeface="獅尾圓體-Medium" panose="020B0500000000000000" pitchFamily="34" charset="-120"/>
              </a:rPr>
              <a:t>資通安全管理法第</a:t>
            </a:r>
            <a:r>
              <a:rPr lang="en-US" altLang="zh-TW" dirty="0">
                <a:solidFill>
                  <a:schemeClr val="tx1"/>
                </a:solidFill>
                <a:latin typeface="獅尾圓體-Medium" panose="020B0500000000000000" pitchFamily="34" charset="-120"/>
                <a:ea typeface="獅尾圓體-Medium" panose="020B0500000000000000" pitchFamily="34" charset="-120"/>
              </a:rPr>
              <a:t>13</a:t>
            </a:r>
            <a:r>
              <a:rPr lang="zh-TW" altLang="en-US" dirty="0">
                <a:solidFill>
                  <a:schemeClr val="tx1"/>
                </a:solidFill>
                <a:latin typeface="獅尾圓體-Medium" panose="020B0500000000000000" pitchFamily="34" charset="-120"/>
                <a:ea typeface="獅尾圓體-Medium" panose="020B0500000000000000" pitchFamily="34" charset="-120"/>
              </a:rPr>
              <a:t>條第</a:t>
            </a:r>
            <a:r>
              <a:rPr lang="en-US" altLang="zh-TW" dirty="0">
                <a:solidFill>
                  <a:schemeClr val="tx1"/>
                </a:solidFill>
                <a:latin typeface="獅尾圓體-Medium" panose="020B0500000000000000" pitchFamily="34" charset="-120"/>
                <a:ea typeface="獅尾圓體-Medium" panose="020B0500000000000000" pitchFamily="34" charset="-120"/>
              </a:rPr>
              <a:t>1</a:t>
            </a:r>
            <a:r>
              <a:rPr lang="zh-TW" altLang="en-US" dirty="0">
                <a:solidFill>
                  <a:schemeClr val="tx1"/>
                </a:solidFill>
                <a:latin typeface="獅尾圓體-Medium" panose="020B0500000000000000" pitchFamily="34" charset="-120"/>
                <a:ea typeface="獅尾圓體-Medium" panose="020B0500000000000000" pitchFamily="34" charset="-120"/>
              </a:rPr>
              <a:t>項</a:t>
            </a:r>
            <a:endParaRPr lang="en-US" altLang="zh-TW" dirty="0">
              <a:solidFill>
                <a:schemeClr val="tx1"/>
              </a:solidFill>
              <a:latin typeface="獅尾圓體-Medium" panose="020B0500000000000000" pitchFamily="34" charset="-120"/>
              <a:ea typeface="獅尾圓體-Medium" panose="020B0500000000000000" pitchFamily="34" charset="-120"/>
            </a:endParaRPr>
          </a:p>
          <a:p>
            <a:pPr marL="357188" lvl="1"/>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公務機關應稽核其</a:t>
            </a:r>
            <a:r>
              <a:rPr lang="zh-TW" altLang="en-US" sz="2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所屬或監督機關</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之資通安全維護計畫實施情形。</a:t>
            </a:r>
          </a:p>
        </p:txBody>
      </p:sp>
      <p:sp>
        <p:nvSpPr>
          <p:cNvPr id="9" name="矩形 8"/>
          <p:cNvSpPr/>
          <p:nvPr/>
        </p:nvSpPr>
        <p:spPr>
          <a:xfrm>
            <a:off x="715287" y="2409792"/>
            <a:ext cx="10458863" cy="1225751"/>
          </a:xfrm>
          <a:prstGeom prst="rect">
            <a:avLst/>
          </a:prstGeom>
          <a:solidFill>
            <a:srgbClr val="E6E6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Ø"/>
            </a:pPr>
            <a:r>
              <a:rPr lang="zh-TW" altLang="en-US" dirty="0">
                <a:solidFill>
                  <a:schemeClr val="tx1"/>
                </a:solidFill>
                <a:latin typeface="獅尾圓體-Medium" panose="020B0500000000000000" pitchFamily="34" charset="-120"/>
                <a:ea typeface="獅尾圓體-Medium" panose="020B0500000000000000" pitchFamily="34" charset="-120"/>
              </a:rPr>
              <a:t>資通安全管理法第</a:t>
            </a:r>
            <a:r>
              <a:rPr lang="en-US" altLang="zh-TW" dirty="0">
                <a:solidFill>
                  <a:schemeClr val="tx1"/>
                </a:solidFill>
                <a:latin typeface="獅尾圓體-Medium" panose="020B0500000000000000" pitchFamily="34" charset="-120"/>
                <a:ea typeface="獅尾圓體-Medium" panose="020B0500000000000000" pitchFamily="34" charset="-120"/>
              </a:rPr>
              <a:t>7</a:t>
            </a:r>
            <a:r>
              <a:rPr lang="zh-TW" altLang="en-US" dirty="0">
                <a:solidFill>
                  <a:schemeClr val="tx1"/>
                </a:solidFill>
                <a:latin typeface="獅尾圓體-Medium" panose="020B0500000000000000" pitchFamily="34" charset="-120"/>
                <a:ea typeface="獅尾圓體-Medium" panose="020B0500000000000000" pitchFamily="34" charset="-120"/>
              </a:rPr>
              <a:t>條第</a:t>
            </a:r>
            <a:r>
              <a:rPr lang="en-US" altLang="zh-TW" dirty="0">
                <a:solidFill>
                  <a:schemeClr val="tx1"/>
                </a:solidFill>
                <a:latin typeface="獅尾圓體-Medium" panose="020B0500000000000000" pitchFamily="34" charset="-120"/>
                <a:ea typeface="獅尾圓體-Medium" panose="020B0500000000000000" pitchFamily="34" charset="-120"/>
              </a:rPr>
              <a:t>2</a:t>
            </a:r>
            <a:r>
              <a:rPr lang="zh-TW" altLang="en-US" dirty="0">
                <a:solidFill>
                  <a:schemeClr val="tx1"/>
                </a:solidFill>
                <a:latin typeface="獅尾圓體-Medium" panose="020B0500000000000000" pitchFamily="34" charset="-120"/>
                <a:ea typeface="獅尾圓體-Medium" panose="020B0500000000000000" pitchFamily="34" charset="-120"/>
              </a:rPr>
              <a:t>項</a:t>
            </a:r>
            <a:endParaRPr lang="en-US" altLang="zh-TW" dirty="0">
              <a:solidFill>
                <a:schemeClr val="tx1"/>
              </a:solidFill>
              <a:latin typeface="獅尾圓體-Medium" panose="020B0500000000000000" pitchFamily="34" charset="-120"/>
              <a:ea typeface="獅尾圓體-Medium" panose="020B0500000000000000" pitchFamily="34" charset="-120"/>
            </a:endParaRPr>
          </a:p>
          <a:p>
            <a:pPr marL="357188"/>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主管機關得稽核</a:t>
            </a:r>
            <a:r>
              <a:rPr lang="zh-TW" altLang="en-US" sz="2200" b="1" dirty="0">
                <a:solidFill>
                  <a:srgbClr val="FF0000"/>
                </a:solidFill>
                <a:latin typeface="獅尾圓體-Medium" panose="020B0500000000000000" pitchFamily="34" charset="-120"/>
                <a:ea typeface="獅尾圓體-Medium" panose="020B0500000000000000" pitchFamily="34" charset="-120"/>
              </a:rPr>
              <a:t>特定非公務機關</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之資通安全維護計畫實施情形；其稽核之頻率、內容與方法及其他相關事項之辦法，由主管機關定之。</a:t>
            </a:r>
          </a:p>
        </p:txBody>
      </p:sp>
      <p:sp>
        <p:nvSpPr>
          <p:cNvPr id="10" name="文字方塊 9">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522826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sz="quarter" idx="4294967295"/>
            <p:extLst>
              <p:ext uri="{D42A27DB-BD31-4B8C-83A1-F6EECF244321}">
                <p14:modId xmlns:p14="http://schemas.microsoft.com/office/powerpoint/2010/main" xmlns="" val="163734461"/>
              </p:ext>
            </p:extLst>
          </p:nvPr>
        </p:nvGraphicFramePr>
        <p:xfrm>
          <a:off x="299356" y="2056849"/>
          <a:ext cx="11377264" cy="4232260"/>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xmlns="" val="4180276648"/>
                    </a:ext>
                  </a:extLst>
                </a:gridCol>
                <a:gridCol w="10657184">
                  <a:extLst>
                    <a:ext uri="{9D8B030D-6E8A-4147-A177-3AD203B41FA5}">
                      <a16:colId xmlns:a16="http://schemas.microsoft.com/office/drawing/2014/main" xmlns="" val="1663335160"/>
                    </a:ext>
                  </a:extLst>
                </a:gridCol>
              </a:tblGrid>
              <a:tr h="432048">
                <a:tc>
                  <a:txBody>
                    <a:bodyPr/>
                    <a:lstStyle/>
                    <a:p>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2680744026"/>
                  </a:ext>
                </a:extLst>
              </a:tr>
              <a:tr h="744612">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5.1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是否針對委外業務項目進行風險評估，包含可能影響資產、流程、作業環境或特殊對機關之威脅等，以強化</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委外安全管理</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58427730"/>
                  </a:ext>
                </a:extLst>
              </a:tr>
              <a:tr h="720080">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5.2</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委外辦理之資通系統或服務如涉及國家機密，是否記載於招標公告、招標文件及契約？並針對受託人員辦理</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適任性查核</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辦理前是否有取得當事人書面同意，並依規定限制人員出境</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868502208"/>
                  </a:ext>
                </a:extLst>
              </a:tr>
              <a:tr h="648072">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5.3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是否於採購前識別是否為</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核心資通系統</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？並依資通系統分級，於徵求建議書文件（</a:t>
                      </a: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RFP</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）相關採購文件中明確規範</a:t>
                      </a:r>
                      <a:r>
                        <a:rPr lang="zh-TW" altLang="en-US" sz="18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rPr>
                        <a:t>防護基準需求</a:t>
                      </a:r>
                      <a:r>
                        <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59085822"/>
                  </a:ext>
                </a:extLst>
              </a:tr>
              <a:tr h="481568">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5.4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確保委外廠商執行委外作業時，具備完善之</a:t>
                      </a:r>
                      <a:r>
                        <a:rPr lang="zh-TW" altLang="en-US" sz="1800" b="1" kern="1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cs typeface="+mn-cs"/>
                        </a:rPr>
                        <a:t>資通安全管理措施</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或</a:t>
                      </a:r>
                      <a:r>
                        <a:rPr lang="zh-TW" altLang="en-US" sz="1800" b="1" kern="1200" dirty="0">
                          <a:solidFill>
                            <a:schemeClr val="tx1">
                              <a:lumMod val="65000"/>
                              <a:lumOff val="35000"/>
                            </a:schemeClr>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a:cs typeface="+mn-cs"/>
                        </a:rPr>
                        <a:t>通過第三方驗證</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45615129"/>
                  </a:ext>
                </a:extLst>
              </a:tr>
              <a:tr h="883404">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5.5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要求委外廠商配置充足且經適當之資格訓練、擁有資通安全專業證照或具有類似業務經驗之資通安全專業人員？其要求標準為？機關及委外廠商是否皆已指定專案管理人員，負責推動、協調及督導委外作業之資通安全管理事項？其負責督導的委外作業資通安全管理事項有哪些？</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1461380"/>
                  </a:ext>
                </a:extLst>
              </a:tr>
            </a:tbl>
          </a:graphicData>
        </a:graphic>
      </p:graphicFrame>
      <p:sp>
        <p:nvSpPr>
          <p:cNvPr id="3" name="標題 1">
            <a:extLst>
              <a:ext uri="{FF2B5EF4-FFF2-40B4-BE49-F238E27FC236}">
                <a16:creationId xmlns:a16="http://schemas.microsoft.com/office/drawing/2014/main" xmlns="" id="{AC4415E0-AAAD-12F4-8B7A-EBCE0991C8A1}"/>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2" name="矩形 1"/>
          <p:cNvSpPr/>
          <p:nvPr/>
        </p:nvSpPr>
        <p:spPr>
          <a:xfrm>
            <a:off x="263352" y="1586869"/>
            <a:ext cx="6131807" cy="430887"/>
          </a:xfrm>
          <a:prstGeom prst="rect">
            <a:avLst/>
          </a:prstGeom>
        </p:spPr>
        <p:txBody>
          <a:bodyPr wrap="none">
            <a:spAutoFit/>
          </a:bodyPr>
          <a:lstStyle/>
          <a:p>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公務機關與特定非公務機關稽核項目皆為</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13490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sz="quarter" idx="4294967295"/>
            <p:extLst>
              <p:ext uri="{D42A27DB-BD31-4B8C-83A1-F6EECF244321}">
                <p14:modId xmlns:p14="http://schemas.microsoft.com/office/powerpoint/2010/main" xmlns="" val="3340025283"/>
              </p:ext>
            </p:extLst>
          </p:nvPr>
        </p:nvGraphicFramePr>
        <p:xfrm>
          <a:off x="335360" y="1772816"/>
          <a:ext cx="11377264" cy="4638724"/>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xmlns="" val="4180276648"/>
                    </a:ext>
                  </a:extLst>
                </a:gridCol>
                <a:gridCol w="10585176">
                  <a:extLst>
                    <a:ext uri="{9D8B030D-6E8A-4147-A177-3AD203B41FA5}">
                      <a16:colId xmlns:a16="http://schemas.microsoft.com/office/drawing/2014/main" xmlns="" val="1663335160"/>
                    </a:ext>
                  </a:extLst>
                </a:gridCol>
              </a:tblGrid>
              <a:tr h="648072">
                <a:tc>
                  <a:txBody>
                    <a:bodyPr/>
                    <a:lstStyle/>
                    <a:p>
                      <a:pPr marL="0" algn="l" defTabSz="914400" rtl="0" eaLnBrk="1" latinLnBrk="0" hangingPunct="1"/>
                      <a:r>
                        <a:rPr lang="zh-TW" altLang="en-US" sz="18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2020546677"/>
                  </a:ext>
                </a:extLst>
              </a:tr>
              <a:tr h="648072">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5.6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委外業務如允許分包，對分包廠商之資通安全維護措施要求為？如何確認其落實辦理？</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58427730"/>
                  </a:ext>
                </a:extLst>
              </a:tr>
              <a:tr h="504056">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5.7</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對於資通系統之委外廠商，是否針對其人員</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如能力、背景等</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及開發維運環境之資通安全管理進行評估？</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868502208"/>
                  </a:ext>
                </a:extLst>
              </a:tr>
              <a:tr h="648072">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5.8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委外客製化資通系統開發者，是否要求委外廠商提供資通系統之安全性檢測證明，並請其針對非自行</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開發之系統或資源，標示內容與其來源及提供授權證明？</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59085822"/>
                  </a:ext>
                </a:extLst>
              </a:tr>
              <a:tr h="481568">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5.9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委外客製化資通系統開發者，若屬核心資通系統或委託金額達新臺幣一千萬元以上者，是否自行或另</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行委託第三方進行安全性檢測？</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45615129"/>
                  </a:ext>
                </a:extLst>
              </a:tr>
              <a:tr h="819120">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5.10 </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是否訂定委外廠商對於機關委外業務之資安事件通報及相關處理規範？委外廠商執行委外業務，違反</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資通安全相關法令或知悉資通安全事件時，是否立即通知機關並採行補救措施？</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1461380"/>
                  </a:ext>
                </a:extLst>
              </a:tr>
              <a:tr h="655796">
                <a:tc>
                  <a:txBody>
                    <a:bodyPr/>
                    <a:lstStyle/>
                    <a:p>
                      <a:pPr algn="ctr"/>
                      <a:r>
                        <a:rPr lang="en-US" altLang="zh-TW" sz="1800" b="0" dirty="0">
                          <a:solidFill>
                            <a:schemeClr val="tx1">
                              <a:lumMod val="65000"/>
                              <a:lumOff val="35000"/>
                            </a:schemeClr>
                          </a:solidFill>
                          <a:effectLst/>
                          <a:latin typeface="獅尾圓體-Medium" panose="020B0500000000000000" pitchFamily="34" charset="-120"/>
                          <a:ea typeface="獅尾圓體-Medium" panose="020B0500000000000000"/>
                        </a:rPr>
                        <a:t>5.11</a:t>
                      </a:r>
                      <a:endParaRPr lang="zh-TW" altLang="en-US" sz="1800" b="0" dirty="0">
                        <a:solidFill>
                          <a:schemeClr val="tx1">
                            <a:lumMod val="65000"/>
                            <a:lumOff val="35000"/>
                          </a:schemeClr>
                        </a:solidFill>
                        <a:effectLst/>
                        <a:latin typeface="獅尾圓體-Medium" panose="020B0500000000000000" pitchFamily="34" charset="-120"/>
                        <a:ea typeface="獅尾圓體-Medium" panose="020B050000000000000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委外關係終止或解除時，是否確認委外廠商返還、移交、刪除或銷毀履行契約而持有之資料？</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690453936"/>
                  </a:ext>
                </a:extLst>
              </a:tr>
            </a:tbl>
          </a:graphicData>
        </a:graphic>
      </p:graphicFrame>
      <p:sp>
        <p:nvSpPr>
          <p:cNvPr id="3" name="標題 1">
            <a:extLst>
              <a:ext uri="{FF2B5EF4-FFF2-40B4-BE49-F238E27FC236}">
                <a16:creationId xmlns:a16="http://schemas.microsoft.com/office/drawing/2014/main" xmlns="" id="{AC4415E0-AAAD-12F4-8B7A-EBCE0991C8A1}"/>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6380186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sz="quarter" idx="4294967295"/>
            <p:extLst>
              <p:ext uri="{D42A27DB-BD31-4B8C-83A1-F6EECF244321}">
                <p14:modId xmlns:p14="http://schemas.microsoft.com/office/powerpoint/2010/main" xmlns="" val="1887310378"/>
              </p:ext>
            </p:extLst>
          </p:nvPr>
        </p:nvGraphicFramePr>
        <p:xfrm>
          <a:off x="335360" y="1772816"/>
          <a:ext cx="11377264" cy="4502492"/>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xmlns="" val="4180276648"/>
                    </a:ext>
                  </a:extLst>
                </a:gridCol>
                <a:gridCol w="10657184">
                  <a:extLst>
                    <a:ext uri="{9D8B030D-6E8A-4147-A177-3AD203B41FA5}">
                      <a16:colId xmlns:a16="http://schemas.microsoft.com/office/drawing/2014/main" xmlns="" val="1663335160"/>
                    </a:ext>
                  </a:extLst>
                </a:gridCol>
              </a:tblGrid>
              <a:tr h="744612">
                <a:tc>
                  <a:txBody>
                    <a:bodyPr/>
                    <a:lstStyle/>
                    <a:p>
                      <a:pPr marL="0" algn="l" defTabSz="914400" rtl="0" eaLnBrk="1" latinLnBrk="0" hangingPunct="1"/>
                      <a:r>
                        <a:rPr lang="zh-TW" altLang="en-US" sz="18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8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558427730"/>
                  </a:ext>
                </a:extLst>
              </a:tr>
              <a:tr h="479524">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5.12</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是否訂定委外廠商之資通安全責任及保密規定？</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868502208"/>
                  </a:ext>
                </a:extLst>
              </a:tr>
              <a:tr h="648072">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5.13 </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是否對委外廠商執行受託業務之資安作為進行檢視？其時機及做法為何？針對查核發現，是否建立</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後續追蹤及管理機制？</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59085822"/>
                  </a:ext>
                </a:extLst>
              </a:tr>
              <a:tr h="481568">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5.14 </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委外廠商專案成員進出機關範圍是否被限制？對於委外廠商駐點人員使用之資訊設備</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如個人、筆記</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型、平板電腦、行動電話及智慧卡等</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是否建立相關安全管控措施？是否定期檢視並分析資訊作業委外</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之人員安全、媒體保護管控、使用者識別及鑑別、組態管控等相關紀錄？</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45615129"/>
                  </a:ext>
                </a:extLst>
              </a:tr>
              <a:tr h="718036">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5.15 </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是否訂定委外廠商系統存取程序及授權規定</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如限制其可接觸之系統、檔案及資料範圍等</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？委外廠商專</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案人員調整及異動，是否依系統存取授權規定，調整其權限？</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1461380"/>
                  </a:ext>
                </a:extLst>
              </a:tr>
              <a:tr h="883404">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5.16</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針對涉及資通訊軟體、硬體或服務相關之採購案、具委外營運公眾場域之委外案，契約範圍內是否使</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用大陸廠牌資通訊產品？委外廠商是否為大陸廠商或所涉及之人員是否有陸籍身分？是否於契約內明訂</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a:cs typeface="+mn-cs"/>
                        </a:rPr>
                        <a:t>禁止委外廠商使用大陸廠牌之資通訊產品，包含軟體、硬體及服務等？</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9587112"/>
                  </a:ext>
                </a:extLst>
              </a:tr>
            </a:tbl>
          </a:graphicData>
        </a:graphic>
      </p:graphicFrame>
      <p:sp>
        <p:nvSpPr>
          <p:cNvPr id="3" name="標題 1">
            <a:extLst>
              <a:ext uri="{FF2B5EF4-FFF2-40B4-BE49-F238E27FC236}">
                <a16:creationId xmlns:a16="http://schemas.microsoft.com/office/drawing/2014/main" xmlns="" id="{AC4415E0-AAAD-12F4-8B7A-EBCE0991C8A1}"/>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6420639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844824"/>
            <a:ext cx="11305256" cy="4368800"/>
          </a:xfrm>
          <a:prstGeom prst="rect">
            <a:avLst/>
          </a:prstGeom>
        </p:spPr>
        <p:txBody>
          <a:bodyPr>
            <a:normAutofit/>
          </a:bodyPr>
          <a:lstStyle/>
          <a:p>
            <a:pPr marL="0" indent="0" algn="just" fontAlgn="t">
              <a:lnSpc>
                <a:spcPts val="32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5.3</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 是否於採購前識別是否為核心資通系統？並依資通系統分級，</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indent="0" algn="just" fontAlgn="t">
              <a:lnSpc>
                <a:spcPts val="32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於徵求建議書文件（</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RFP</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）相關採購文件中明確規範防護基準需求？</a:t>
            </a: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稽核檢視佐證資料：徵求建議書文件（</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RFP</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稽核檢視要點：是否有明確規範防護基準需求</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註：若機關核心資通系統係自行開發則</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受稽機構自評此項目填寫：不適用</a:t>
            </a:r>
          </a:p>
          <a:p>
            <a:pPr marL="804863" lvl="1" indent="-358775" algn="just">
              <a:lnSpc>
                <a:spcPts val="3200"/>
              </a:lnSpc>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並說明核心系統無委外採購之情形</a:t>
            </a:r>
          </a:p>
        </p:txBody>
      </p:sp>
      <p:sp>
        <p:nvSpPr>
          <p:cNvPr id="2" name="標題 1">
            <a:extLst>
              <a:ext uri="{FF2B5EF4-FFF2-40B4-BE49-F238E27FC236}">
                <a16:creationId xmlns:a16="http://schemas.microsoft.com/office/drawing/2014/main" xmlns="" id="{F3B3082E-E262-0AED-35D6-1F66BF3D8A03}"/>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3395893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700808"/>
            <a:ext cx="11305256" cy="4794250"/>
          </a:xfrm>
          <a:prstGeom prst="rect">
            <a:avLst/>
          </a:prstGeom>
        </p:spPr>
        <p:txBody>
          <a:bodyPr>
            <a:normAutofit lnSpcReduction="10000"/>
          </a:bodyPr>
          <a:lstStyle/>
          <a:p>
            <a:pPr marL="0" indent="0" algn="just" fontAlgn="t">
              <a:lnSpc>
                <a:spcPct val="1100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5.7.</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對於資通系統之委外廠商，是否針對其人員（如能力、背景等）及開發維運環境之資通安全管理進行評估？</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lvl="1" indent="-358775" algn="just" fontAlgn="t">
              <a:lnSpc>
                <a:spcPct val="110000"/>
              </a:lnSpc>
              <a:spcBef>
                <a:spcPts val="1000"/>
              </a:spcBef>
              <a:buClr>
                <a:schemeClr val="tx1">
                  <a:lumMod val="65000"/>
                  <a:lumOff val="35000"/>
                </a:schemeClr>
              </a:buClr>
              <a:buSzPct val="100000"/>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9</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資通安全管理法施行細則第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項</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100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款：受託者辦理受託業務之相關程序及環境，應具備完善之資通安全管理措施或通過第三方驗證。</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100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款：受託者應配置充足且經適當之資格訓練、擁有資通安全專業證照或具有</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類似業務經驗之資通安全專業人員。	</a:t>
            </a:r>
          </a:p>
          <a:p>
            <a:pPr marL="358775" indent="-358775" algn="just" fontAlgn="t">
              <a:lnSpc>
                <a:spcPct val="11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1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如：委外廠商管理書（含人員與開發維運環境之資通安全管理）</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ED730698-9151-6DE8-24AA-E6B390A8C84C}"/>
              </a:ext>
            </a:extLst>
          </p:cNvPr>
          <p:cNvSpPr txBox="1">
            <a:spLocks/>
          </p:cNvSpPr>
          <p:nvPr/>
        </p:nvSpPr>
        <p:spPr>
          <a:xfrm>
            <a:off x="335360" y="663277"/>
            <a:ext cx="11305256" cy="8935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dirty="0">
                <a:solidFill>
                  <a:schemeClr val="tx2"/>
                </a:solidFill>
                <a:latin typeface="獅尾圓體-Black" panose="020B0500000000000000" pitchFamily="34" charset="-120"/>
                <a:ea typeface="獅尾圓體-Black" panose="020B0500000000000000" pitchFamily="34" charset="-120"/>
              </a:rPr>
              <a:t>（五）資訊系統或服務委外辦理之管理措施</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115414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3D69ADE8-FD3C-852C-2414-1D4C66A86C56}"/>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3-3</a:t>
            </a:r>
            <a:r>
              <a:rPr lang="zh-TW" altLang="en-US" sz="4800" dirty="0">
                <a:solidFill>
                  <a:schemeClr val="tx2"/>
                </a:solidFill>
                <a:latin typeface="獅尾圓體-Black" panose="020B0500000000000000" pitchFamily="34" charset="-120"/>
                <a:ea typeface="獅尾圓體-Black" panose="020B0500000000000000" pitchFamily="34" charset="-120"/>
              </a:rPr>
              <a:t>、管理面稽核要點六</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p:cNvGraphicFramePr>
          <p:nvPr>
            <p:extLst>
              <p:ext uri="{D42A27DB-BD31-4B8C-83A1-F6EECF244321}">
                <p14:modId xmlns:p14="http://schemas.microsoft.com/office/powerpoint/2010/main" xmlns="" val="2993091207"/>
              </p:ext>
            </p:extLst>
          </p:nvPr>
        </p:nvGraphicFramePr>
        <p:xfrm>
          <a:off x="263352" y="1844824"/>
          <a:ext cx="11737304" cy="4955086"/>
        </p:xfrm>
        <a:graphic>
          <a:graphicData uri="http://schemas.openxmlformats.org/drawingml/2006/table">
            <a:tbl>
              <a:tblPr firstRow="1" bandRow="1">
                <a:tableStyleId>{5C22544A-7EE6-4342-B048-85BDC9FD1C3A}</a:tableStyleId>
              </a:tblPr>
              <a:tblGrid>
                <a:gridCol w="660223">
                  <a:extLst>
                    <a:ext uri="{9D8B030D-6E8A-4147-A177-3AD203B41FA5}">
                      <a16:colId xmlns:a16="http://schemas.microsoft.com/office/drawing/2014/main" xmlns="" val="4180276648"/>
                    </a:ext>
                  </a:extLst>
                </a:gridCol>
                <a:gridCol w="11077081">
                  <a:extLst>
                    <a:ext uri="{9D8B030D-6E8A-4147-A177-3AD203B41FA5}">
                      <a16:colId xmlns:a16="http://schemas.microsoft.com/office/drawing/2014/main" xmlns="" val="1663335160"/>
                    </a:ext>
                  </a:extLst>
                </a:gridCol>
              </a:tblGrid>
              <a:tr h="648000">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6.1</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just"/>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是否訂定、修正及實施機關資通安全維護計畫，且每年向上級或監督／主管機關提出資通安全維護計畫</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實施情形？</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558427730"/>
                  </a:ext>
                </a:extLst>
              </a:tr>
              <a:tr h="648000">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6.2</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t>
                      </a:r>
                      <a:endPar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just"/>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是否訂定內部資通安全稽核計畫，包含稽核目標、範圍、時間、程序、人員等？是否規劃及執行稽核發現事項改善措施，且定期追蹤改善情形？</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759085822"/>
                  </a:ext>
                </a:extLst>
              </a:tr>
              <a:tr h="648000">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6.3 </a:t>
                      </a:r>
                      <a:endPar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中央目的事業主管機關適用</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是否針對特定非公務機關之資通安全維護計畫必要事項、實施情形之提出、稽核之頻率、內容與方法、改善報告提出及其他應遵行事項，訂定相關辦法？</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662401313"/>
                  </a:ext>
                </a:extLst>
              </a:tr>
              <a:tr h="648000">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6.4 </a:t>
                      </a:r>
                      <a:endPar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所屬／監督之公務機關及所管之特定非公務機關稽核其資通安全維護計畫實施情形，包含訂定稽核計畫及提出稽核報告等？是否規劃及執行對所屬／監督機關稽核發現事項改善措施，且定期追蹤改善情形？</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545615129"/>
                  </a:ext>
                </a:extLst>
              </a:tr>
              <a:tr h="648000">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6.5 </a:t>
                      </a:r>
                      <a:endPar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是否針對所屬／監督之公務機關及所管之特定非公務機關通報之事件於規定時間內完成審核，且於</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小時內依</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指定之方式向上通報？（第一級或第二級事件：</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小時內完成審核；第三級或第四級事件：</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小時內完成審核）</a:t>
                      </a:r>
                      <a:endPar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11461380"/>
                  </a:ext>
                </a:extLst>
              </a:tr>
              <a:tr h="861646">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6.6 </a:t>
                      </a:r>
                      <a:endPar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本項僅總統府與中央一級機關之直屬機關及直轄市、縣</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市</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政府適用</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p>
                      <a:pPr algn="just"/>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是否對於其自身、所屬或監督之公務機關，每年辦理</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 </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次資安事件通報及應變演練</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是否針對表現不佳者有強化作為？是否將新興資安議題、複合式攻擊或災害納入演練情境，以驗證各種資安事件之安全防護及應變程序？</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27759603"/>
                  </a:ext>
                </a:extLst>
              </a:tr>
              <a:tr h="648000">
                <a:tc>
                  <a:txBody>
                    <a:bodyPr/>
                    <a:lstStyle/>
                    <a:p>
                      <a:pPr algn="ct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6.7</a:t>
                      </a:r>
                      <a:endPar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本項僅總統府與中央一級機關之直屬機關及直轄市、縣</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市</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政府適用</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p>
                      <a:pPr algn="just"/>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是否對於其自身、所屬或監督之公務機關，每半年辦理 </a:t>
                      </a:r>
                      <a:r>
                        <a:rPr lang="en-US" altLang="zh-TW"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 </a:t>
                      </a:r>
                      <a:r>
                        <a:rPr lang="zh-TW" altLang="en-US" sz="16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次社交工程演練？是否針對開啟郵件、點閱郵件附件或連結之人員加強資安意識教育訓練？</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931363431"/>
                  </a:ext>
                </a:extLst>
              </a:tr>
            </a:tbl>
          </a:graphicData>
        </a:graphic>
      </p:graphicFrame>
      <p:sp>
        <p:nvSpPr>
          <p:cNvPr id="5" name="矩形 4"/>
          <p:cNvSpPr/>
          <p:nvPr/>
        </p:nvSpPr>
        <p:spPr>
          <a:xfrm>
            <a:off x="111962" y="1480138"/>
            <a:ext cx="10369152" cy="369332"/>
          </a:xfrm>
          <a:prstGeom prst="rect">
            <a:avLst/>
          </a:prstGeom>
        </p:spPr>
        <p:txBody>
          <a:bodyPr wrap="square">
            <a:spAutoFit/>
          </a:bodyPr>
          <a:lstStyle/>
          <a:p>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）資通安全實地稽核項目檢核表（特定非公務機關：僅包含</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6.1</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與</a:t>
            </a:r>
            <a:r>
              <a:rPr lang="en-US" altLang="zh-TW" sz="1800" dirty="0">
                <a:solidFill>
                  <a:schemeClr val="tx1">
                    <a:lumMod val="65000"/>
                    <a:lumOff val="35000"/>
                  </a:schemeClr>
                </a:solidFill>
                <a:latin typeface="獅尾圓體-Medium" panose="020B0500000000000000" pitchFamily="34" charset="-120"/>
                <a:ea typeface="獅尾圓體-Medium" panose="020B0500000000000000" pitchFamily="34" charset="-120"/>
              </a:rPr>
              <a:t>6.2</a:t>
            </a:r>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項）</a:t>
            </a:r>
          </a:p>
        </p:txBody>
      </p:sp>
      <p:sp>
        <p:nvSpPr>
          <p:cNvPr id="3" name="標題 1">
            <a:extLst>
              <a:ext uri="{FF2B5EF4-FFF2-40B4-BE49-F238E27FC236}">
                <a16:creationId xmlns:a16="http://schemas.microsoft.com/office/drawing/2014/main" xmlns="" id="{548BBA69-5D33-CB79-CC2A-A91A6C355BD7}"/>
              </a:ext>
            </a:extLst>
          </p:cNvPr>
          <p:cNvSpPr txBox="1">
            <a:spLocks/>
          </p:cNvSpPr>
          <p:nvPr/>
        </p:nvSpPr>
        <p:spPr>
          <a:xfrm>
            <a:off x="407368" y="284495"/>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071152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407368" y="1683022"/>
            <a:ext cx="11521280" cy="4986338"/>
          </a:xfrm>
          <a:prstGeom prst="rect">
            <a:avLst/>
          </a:prstGeom>
        </p:spPr>
        <p:txBody>
          <a:bodyPr>
            <a:noAutofit/>
          </a:bodyPr>
          <a:lstStyle/>
          <a:p>
            <a:pPr marL="0" indent="0" algn="just" fontAlgn="t" hangingPunct="0">
              <a:lnSpc>
                <a:spcPts val="3200"/>
              </a:lnSpc>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6.1.</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是否訂定、修正及實施機關</a:t>
            </a:r>
            <a:r>
              <a:rPr lang="zh-TW" altLang="en-US" sz="2700" b="1" dirty="0">
                <a:solidFill>
                  <a:srgbClr val="FF0000"/>
                </a:solidFill>
                <a:latin typeface="獅尾圓體-Medium" panose="020B0500000000000000" pitchFamily="34" charset="-120"/>
                <a:ea typeface="獅尾圓體-Medium" panose="020B0500000000000000" pitchFamily="34" charset="-120"/>
              </a:rPr>
              <a:t>資通安全維護計畫</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，且每年向上級或監督／主管機關提出資通安全維護計畫實施情形？</a:t>
            </a:r>
            <a:endPar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hangingPunct="0">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hangingPunct="0">
              <a:lnSpc>
                <a:spcPts val="32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hangingPunct="0">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第二章公務機關資通安全管理第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1588" algn="just" hangingPunct="0">
              <a:lnSpc>
                <a:spcPts val="3200"/>
              </a:lnSpc>
              <a:buSzPct val="100000"/>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公務機關應每年向上級或監督機關提出資通安全維護計畫實施情形；無上級機關者，其資通安全維護計畫實施情形應送交主管機關。</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hangingPunct="0">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第三章特定非公務機關資通安全管理：第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款</a:t>
            </a:r>
          </a:p>
          <a:p>
            <a:pPr marL="1162050" lvl="1" indent="0" algn="just" hangingPunct="0">
              <a:lnSpc>
                <a:spcPts val="3200"/>
              </a:lnSpc>
              <a:buSzPct val="100000"/>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關鍵基礎設施提供者應符合其所屬資通安全責任等級之要求，並考量其所保有或</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處理之資訊種類、數量、性質、資通系統之規模與性質等條件，訂定、修正及實施資通安全維護計畫。</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F3BA1F6A-0BF0-D47F-9BD7-70C00C0554E0}"/>
              </a:ext>
            </a:extLst>
          </p:cNvPr>
          <p:cNvSpPr txBox="1">
            <a:spLocks/>
          </p:cNvSpPr>
          <p:nvPr/>
        </p:nvSpPr>
        <p:spPr>
          <a:xfrm>
            <a:off x="335360" y="404664"/>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2549327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407368" y="1683022"/>
            <a:ext cx="11521280" cy="4410274"/>
          </a:xfrm>
          <a:prstGeom prst="rect">
            <a:avLst/>
          </a:prstGeom>
        </p:spPr>
        <p:txBody>
          <a:bodyPr>
            <a:noAutofit/>
          </a:bodyPr>
          <a:lstStyle/>
          <a:p>
            <a:pPr marL="0" indent="0" algn="just" fontAlgn="t">
              <a:lnSpc>
                <a:spcPts val="3200"/>
              </a:lnSpc>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6.1.</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是否訂定、修正及實施機關</a:t>
            </a:r>
            <a:r>
              <a:rPr lang="zh-TW" altLang="en-US" sz="2700" b="1" dirty="0">
                <a:solidFill>
                  <a:srgbClr val="FF0000"/>
                </a:solidFill>
                <a:latin typeface="獅尾圓體-Medium" panose="020B0500000000000000" pitchFamily="34" charset="-120"/>
                <a:ea typeface="獅尾圓體-Medium" panose="020B0500000000000000" pitchFamily="34" charset="-120"/>
              </a:rPr>
              <a:t>資通安全維護計畫</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，且每年向上級或監督／主管機關提出資通安全維護計畫實施情形？</a:t>
            </a:r>
            <a:endPar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sz="2200" dirty="0">
                <a:solidFill>
                  <a:schemeClr val="tx1">
                    <a:lumMod val="65000"/>
                    <a:lumOff val="35000"/>
                  </a:schemeClr>
                </a:solidFill>
                <a:highlight>
                  <a:srgbClr val="FFFF00"/>
                </a:highlight>
                <a:latin typeface="獅尾圓體-Medium" panose="020B0500000000000000" pitchFamily="34" charset="-120"/>
                <a:ea typeface="獅尾圓體-Medium" panose="020B0500000000000000" pitchFamily="34" charset="-120"/>
              </a:rPr>
              <a:t>資通安全管理法施行細則</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項：</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各機關依本法第十二條、第十六條第三項或第十七條第二項規定提出資通安全維護計畫實施情形，應包括前項各款之執行成果及相關說明。</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實施情形相關文件</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F3BA1F6A-0BF0-D47F-9BD7-70C00C0554E0}"/>
              </a:ext>
            </a:extLst>
          </p:cNvPr>
          <p:cNvSpPr txBox="1">
            <a:spLocks/>
          </p:cNvSpPr>
          <p:nvPr/>
        </p:nvSpPr>
        <p:spPr>
          <a:xfrm>
            <a:off x="335360" y="404664"/>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737654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7BFBF32-BDDA-B307-30AC-6FCC261941D3}"/>
              </a:ext>
            </a:extLst>
          </p:cNvPr>
          <p:cNvSpPr txBox="1">
            <a:spLocks/>
          </p:cNvSpPr>
          <p:nvPr/>
        </p:nvSpPr>
        <p:spPr>
          <a:xfrm>
            <a:off x="335360" y="404664"/>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內容版面配置區 2">
            <a:extLst>
              <a:ext uri="{FF2B5EF4-FFF2-40B4-BE49-F238E27FC236}">
                <a16:creationId xmlns:a16="http://schemas.microsoft.com/office/drawing/2014/main" xmlns="" id="{CC0929AE-AAB5-4550-521A-E715EF75247C}"/>
              </a:ext>
            </a:extLst>
          </p:cNvPr>
          <p:cNvSpPr txBox="1">
            <a:spLocks/>
          </p:cNvSpPr>
          <p:nvPr/>
        </p:nvSpPr>
        <p:spPr>
          <a:xfrm>
            <a:off x="407368" y="1700808"/>
            <a:ext cx="11521280" cy="43688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ts val="3200"/>
              </a:lnSpc>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6.2.</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是否訂定</a:t>
            </a:r>
            <a:r>
              <a:rPr lang="zh-TW" altLang="en-US" sz="2700" b="1" dirty="0">
                <a:solidFill>
                  <a:srgbClr val="FF0000"/>
                </a:solidFill>
                <a:latin typeface="獅尾圓體-Medium" panose="020B0500000000000000" pitchFamily="34" charset="-120"/>
                <a:ea typeface="獅尾圓體-Medium" panose="020B0500000000000000" pitchFamily="34" charset="-120"/>
              </a:rPr>
              <a:t>內部</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資通安全稽核計畫，包含稽核目標、範圍、時間、程序、人員等？是否規劃及執行</a:t>
            </a:r>
            <a:r>
              <a:rPr lang="zh-TW" altLang="en-US" sz="2700" b="1" dirty="0">
                <a:solidFill>
                  <a:srgbClr val="FF0000"/>
                </a:solidFill>
                <a:latin typeface="獅尾圓體-Medium" panose="020B0500000000000000" pitchFamily="34" charset="-120"/>
                <a:ea typeface="獅尾圓體-Medium" panose="020B0500000000000000" pitchFamily="34" charset="-120"/>
              </a:rPr>
              <a:t>稽核發現事項</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改善措施，且定期追蹤改善情形？</a:t>
            </a:r>
            <a:endPar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各機關應依其資通安全責任等級，辦理附表一至附表八之事項。</a:t>
            </a:r>
          </a:p>
          <a:p>
            <a:pPr marL="1163638" lvl="2" indent="-266700" algn="just">
              <a:lnSpc>
                <a:spcPts val="32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內部資通安全稽核：（</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級：每年二次，</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級：每年一次，</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級：每二年一次）。</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內部資通安全稽核計畫書</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稽核發現事項改善措施及追蹤改善情形之文件</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69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84506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a:extLst>
              <a:ext uri="{FF2B5EF4-FFF2-40B4-BE49-F238E27FC236}">
                <a16:creationId xmlns:a16="http://schemas.microsoft.com/office/drawing/2014/main" xmlns="" id="{6D8199BC-4FB7-740A-2B7F-FC470579892F}"/>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7" name="內容版面配置區 2">
            <a:extLst>
              <a:ext uri="{FF2B5EF4-FFF2-40B4-BE49-F238E27FC236}">
                <a16:creationId xmlns:a16="http://schemas.microsoft.com/office/drawing/2014/main" xmlns="" id="{82B92755-5FA8-87E6-D267-019902C5F95A}"/>
              </a:ext>
            </a:extLst>
          </p:cNvPr>
          <p:cNvSpPr txBox="1">
            <a:spLocks/>
          </p:cNvSpPr>
          <p:nvPr/>
        </p:nvSpPr>
        <p:spPr>
          <a:xfrm>
            <a:off x="407368" y="1556792"/>
            <a:ext cx="11449272" cy="9361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ts val="38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稽核內涵：針對受稽單位的資通安全維護計畫檢視執行底下相關法令與規範的落實情形。</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8" name="文字方塊 7"/>
          <p:cNvSpPr txBox="1"/>
          <p:nvPr/>
        </p:nvSpPr>
        <p:spPr>
          <a:xfrm>
            <a:off x="839416" y="4063820"/>
            <a:ext cx="180049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資通安全管理法</a:t>
            </a:r>
          </a:p>
        </p:txBody>
      </p:sp>
      <p:sp>
        <p:nvSpPr>
          <p:cNvPr id="9" name="文字方塊 8"/>
          <p:cNvSpPr txBox="1"/>
          <p:nvPr/>
        </p:nvSpPr>
        <p:spPr>
          <a:xfrm>
            <a:off x="3359696" y="2204864"/>
            <a:ext cx="1800493" cy="646331"/>
          </a:xfrm>
          <a:prstGeom prst="rect">
            <a:avLst/>
          </a:prstGeom>
          <a:solidFill>
            <a:schemeClr val="accent6">
              <a:lumMod val="60000"/>
              <a:lumOff val="4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資通安全管理法</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施行細則</a:t>
            </a:r>
          </a:p>
        </p:txBody>
      </p:sp>
      <p:sp>
        <p:nvSpPr>
          <p:cNvPr id="10" name="文字方塊 9"/>
          <p:cNvSpPr txBox="1"/>
          <p:nvPr/>
        </p:nvSpPr>
        <p:spPr>
          <a:xfrm>
            <a:off x="3359696" y="3068960"/>
            <a:ext cx="2031325" cy="6463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資通安全責任等級</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分級辦法</a:t>
            </a:r>
          </a:p>
        </p:txBody>
      </p:sp>
      <p:sp>
        <p:nvSpPr>
          <p:cNvPr id="11" name="文字方塊 10"/>
          <p:cNvSpPr txBox="1"/>
          <p:nvPr/>
        </p:nvSpPr>
        <p:spPr>
          <a:xfrm>
            <a:off x="3359696" y="3929108"/>
            <a:ext cx="2954655" cy="646331"/>
          </a:xfrm>
          <a:prstGeom prst="rect">
            <a:avLst/>
          </a:prstGeom>
          <a:solidFill>
            <a:schemeClr val="accent6">
              <a:lumMod val="60000"/>
              <a:lumOff val="4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特定非公務機關資通安全</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維護計畫實施情形稽核辦法</a:t>
            </a:r>
          </a:p>
        </p:txBody>
      </p:sp>
      <p:sp>
        <p:nvSpPr>
          <p:cNvPr id="12" name="文字方塊 11"/>
          <p:cNvSpPr txBox="1"/>
          <p:nvPr/>
        </p:nvSpPr>
        <p:spPr>
          <a:xfrm>
            <a:off x="3359696" y="4791230"/>
            <a:ext cx="3185487" cy="369332"/>
          </a:xfrm>
          <a:prstGeom prst="rect">
            <a:avLst/>
          </a:prstGeom>
          <a:solidFill>
            <a:schemeClr val="accent6">
              <a:lumMod val="60000"/>
              <a:lumOff val="4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資通安全事件通報及應變辦法</a:t>
            </a:r>
            <a:endParaRPr lang="en-US" altLang="zh-TW" sz="1800" dirty="0">
              <a:solidFill>
                <a:schemeClr val="bg1"/>
              </a:solidFill>
              <a:latin typeface="獅尾圓體-Medium" panose="020B0500000000000000" pitchFamily="34" charset="-120"/>
              <a:ea typeface="獅尾圓體-Medium" panose="020B0500000000000000" pitchFamily="34" charset="-120"/>
            </a:endParaRPr>
          </a:p>
        </p:txBody>
      </p:sp>
      <p:sp>
        <p:nvSpPr>
          <p:cNvPr id="13" name="文字方塊 12"/>
          <p:cNvSpPr txBox="1"/>
          <p:nvPr/>
        </p:nvSpPr>
        <p:spPr>
          <a:xfrm>
            <a:off x="3359696" y="5376353"/>
            <a:ext cx="2492990" cy="369332"/>
          </a:xfrm>
          <a:prstGeom prst="rect">
            <a:avLst/>
          </a:prstGeom>
          <a:solidFill>
            <a:schemeClr val="accent6">
              <a:lumMod val="60000"/>
              <a:lumOff val="4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資通安全情資分享辦法</a:t>
            </a:r>
            <a:endParaRPr lang="en-US" altLang="zh-TW" sz="1800" dirty="0">
              <a:solidFill>
                <a:schemeClr val="bg1"/>
              </a:solidFill>
              <a:latin typeface="獅尾圓體-Medium" panose="020B0500000000000000" pitchFamily="34" charset="-120"/>
              <a:ea typeface="獅尾圓體-Medium" panose="020B0500000000000000" pitchFamily="34" charset="-120"/>
            </a:endParaRPr>
          </a:p>
        </p:txBody>
      </p:sp>
      <p:sp>
        <p:nvSpPr>
          <p:cNvPr id="14" name="文字方塊 13"/>
          <p:cNvSpPr txBox="1"/>
          <p:nvPr/>
        </p:nvSpPr>
        <p:spPr>
          <a:xfrm>
            <a:off x="3359696" y="5961474"/>
            <a:ext cx="2492990" cy="646331"/>
          </a:xfrm>
          <a:prstGeom prst="rect">
            <a:avLst/>
          </a:prstGeom>
          <a:solidFill>
            <a:schemeClr val="accent6">
              <a:lumMod val="60000"/>
              <a:lumOff val="40000"/>
            </a:schemeClr>
          </a:solidFill>
          <a:ln>
            <a:solidFill>
              <a:schemeClr val="accent6">
                <a:lumMod val="75000"/>
              </a:schemeClr>
            </a:solid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公務機關所屬人員</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資通安全事項獎懲辦法</a:t>
            </a:r>
            <a:endParaRPr lang="en-US" altLang="zh-TW" sz="1800" dirty="0">
              <a:solidFill>
                <a:schemeClr val="bg1"/>
              </a:solidFill>
              <a:latin typeface="獅尾圓體-Medium" panose="020B0500000000000000" pitchFamily="34" charset="-120"/>
              <a:ea typeface="獅尾圓體-Medium" panose="020B0500000000000000" pitchFamily="34" charset="-120"/>
            </a:endParaRPr>
          </a:p>
        </p:txBody>
      </p:sp>
      <p:sp>
        <p:nvSpPr>
          <p:cNvPr id="15" name="文字方塊 14"/>
          <p:cNvSpPr txBox="1"/>
          <p:nvPr/>
        </p:nvSpPr>
        <p:spPr>
          <a:xfrm>
            <a:off x="6168008" y="2924466"/>
            <a:ext cx="2262158" cy="92333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附表一</a:t>
            </a:r>
            <a:r>
              <a:rPr lang="en-US" altLang="zh-TW" sz="1800" dirty="0">
                <a:solidFill>
                  <a:schemeClr val="bg1"/>
                </a:solidFill>
                <a:latin typeface="獅尾圓體-Medium" panose="020B0500000000000000" pitchFamily="34" charset="-120"/>
                <a:ea typeface="獅尾圓體-Medium" panose="020B0500000000000000" pitchFamily="34" charset="-120"/>
              </a:rPr>
              <a:t>~</a:t>
            </a:r>
            <a:r>
              <a:rPr lang="zh-TW" altLang="en-US" sz="1800" dirty="0">
                <a:solidFill>
                  <a:schemeClr val="bg1"/>
                </a:solidFill>
                <a:latin typeface="獅尾圓體-Medium" panose="020B0500000000000000" pitchFamily="34" charset="-120"/>
                <a:ea typeface="獅尾圓體-Medium" panose="020B0500000000000000" pitchFamily="34" charset="-120"/>
              </a:rPr>
              <a:t>附表八</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資通安全責任等級之</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機關應辦事項</a:t>
            </a:r>
          </a:p>
        </p:txBody>
      </p:sp>
      <p:sp>
        <p:nvSpPr>
          <p:cNvPr id="16" name="文字方塊 15"/>
          <p:cNvSpPr txBox="1"/>
          <p:nvPr/>
        </p:nvSpPr>
        <p:spPr>
          <a:xfrm>
            <a:off x="8929568" y="2348880"/>
            <a:ext cx="2954655" cy="6463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附表九</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資通系統防護需求分級原則</a:t>
            </a:r>
          </a:p>
        </p:txBody>
      </p:sp>
      <p:sp>
        <p:nvSpPr>
          <p:cNvPr id="17" name="文字方塊 16"/>
          <p:cNvSpPr txBox="1"/>
          <p:nvPr/>
        </p:nvSpPr>
        <p:spPr>
          <a:xfrm>
            <a:off x="8929568" y="3873242"/>
            <a:ext cx="2031325" cy="6463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附表十</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r>
              <a:rPr lang="zh-TW" altLang="en-US" sz="1800" dirty="0">
                <a:solidFill>
                  <a:schemeClr val="bg1"/>
                </a:solidFill>
                <a:latin typeface="獅尾圓體-Medium" panose="020B0500000000000000" pitchFamily="34" charset="-120"/>
                <a:ea typeface="獅尾圓體-Medium" panose="020B0500000000000000" pitchFamily="34" charset="-120"/>
              </a:rPr>
              <a:t>資通系統防護基準</a:t>
            </a:r>
          </a:p>
        </p:txBody>
      </p:sp>
      <p:cxnSp>
        <p:nvCxnSpPr>
          <p:cNvPr id="21" name="直線接點 20"/>
          <p:cNvCxnSpPr>
            <a:stCxn id="8" idx="3"/>
            <a:endCxn id="11" idx="1"/>
          </p:cNvCxnSpPr>
          <p:nvPr/>
        </p:nvCxnSpPr>
        <p:spPr>
          <a:xfrm>
            <a:off x="2639909" y="4248486"/>
            <a:ext cx="719787" cy="3788"/>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肘形接點 22"/>
          <p:cNvCxnSpPr>
            <a:stCxn id="8" idx="3"/>
            <a:endCxn id="9" idx="1"/>
          </p:cNvCxnSpPr>
          <p:nvPr/>
        </p:nvCxnSpPr>
        <p:spPr>
          <a:xfrm flipV="1">
            <a:off x="2639909" y="2528030"/>
            <a:ext cx="719787" cy="1720456"/>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肘形接點 24"/>
          <p:cNvCxnSpPr>
            <a:stCxn id="8" idx="3"/>
            <a:endCxn id="10" idx="1"/>
          </p:cNvCxnSpPr>
          <p:nvPr/>
        </p:nvCxnSpPr>
        <p:spPr>
          <a:xfrm flipV="1">
            <a:off x="2639909" y="3392126"/>
            <a:ext cx="719787" cy="856360"/>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肘形接點 26"/>
          <p:cNvCxnSpPr>
            <a:stCxn id="8" idx="3"/>
            <a:endCxn id="12" idx="1"/>
          </p:cNvCxnSpPr>
          <p:nvPr/>
        </p:nvCxnSpPr>
        <p:spPr>
          <a:xfrm>
            <a:off x="2639909" y="4248486"/>
            <a:ext cx="719787" cy="727410"/>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肘形接點 28"/>
          <p:cNvCxnSpPr>
            <a:stCxn id="8" idx="3"/>
            <a:endCxn id="13" idx="1"/>
          </p:cNvCxnSpPr>
          <p:nvPr/>
        </p:nvCxnSpPr>
        <p:spPr>
          <a:xfrm>
            <a:off x="2639909" y="4248486"/>
            <a:ext cx="719787" cy="1312533"/>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肘形接點 30"/>
          <p:cNvCxnSpPr>
            <a:stCxn id="8" idx="3"/>
            <a:endCxn id="14" idx="1"/>
          </p:cNvCxnSpPr>
          <p:nvPr/>
        </p:nvCxnSpPr>
        <p:spPr>
          <a:xfrm>
            <a:off x="2639909" y="4248486"/>
            <a:ext cx="719787" cy="2036154"/>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線接點 34"/>
          <p:cNvCxnSpPr>
            <a:stCxn id="10" idx="3"/>
            <a:endCxn id="15" idx="1"/>
          </p:cNvCxnSpPr>
          <p:nvPr/>
        </p:nvCxnSpPr>
        <p:spPr>
          <a:xfrm flipV="1">
            <a:off x="5391021" y="3386131"/>
            <a:ext cx="776987" cy="599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肘形接點 36"/>
          <p:cNvCxnSpPr>
            <a:stCxn id="15" idx="3"/>
            <a:endCxn id="16" idx="1"/>
          </p:cNvCxnSpPr>
          <p:nvPr/>
        </p:nvCxnSpPr>
        <p:spPr>
          <a:xfrm flipV="1">
            <a:off x="8430166" y="2672046"/>
            <a:ext cx="499402" cy="714085"/>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肘形接點 38"/>
          <p:cNvCxnSpPr>
            <a:stCxn id="15" idx="3"/>
            <a:endCxn id="17" idx="1"/>
          </p:cNvCxnSpPr>
          <p:nvPr/>
        </p:nvCxnSpPr>
        <p:spPr>
          <a:xfrm>
            <a:off x="8430166" y="3386131"/>
            <a:ext cx="499402" cy="810277"/>
          </a:xfrm>
          <a:prstGeom prst="bentConnector3">
            <a:avLst>
              <a:gd name="adj1" fmla="val 50000"/>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0" name="文字方塊 39">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13052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7BFBF32-BDDA-B307-30AC-6FCC261941D3}"/>
              </a:ext>
            </a:extLst>
          </p:cNvPr>
          <p:cNvSpPr txBox="1">
            <a:spLocks/>
          </p:cNvSpPr>
          <p:nvPr/>
        </p:nvSpPr>
        <p:spPr>
          <a:xfrm>
            <a:off x="335360" y="404664"/>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內容版面配置區 2">
            <a:extLst>
              <a:ext uri="{FF2B5EF4-FFF2-40B4-BE49-F238E27FC236}">
                <a16:creationId xmlns:a16="http://schemas.microsoft.com/office/drawing/2014/main" xmlns="" id="{CC0929AE-AAB5-4550-521A-E715EF75247C}"/>
              </a:ext>
            </a:extLst>
          </p:cNvPr>
          <p:cNvSpPr txBox="1">
            <a:spLocks/>
          </p:cNvSpPr>
          <p:nvPr/>
        </p:nvSpPr>
        <p:spPr>
          <a:xfrm>
            <a:off x="407368" y="1628800"/>
            <a:ext cx="11521280" cy="5328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ct val="100000"/>
              </a:lnSpc>
              <a:buNone/>
            </a:pP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6.3.【</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中央目的事業主管機關適用</a:t>
            </a: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a:t>
            </a:r>
            <a:r>
              <a:rPr lang="zh-TW" altLang="en-US" sz="2400" b="1" dirty="0">
                <a:solidFill>
                  <a:srgbClr val="FF0000"/>
                </a:solidFill>
                <a:latin typeface="獅尾圓體-Medium" panose="020B0500000000000000" pitchFamily="34" charset="-120"/>
                <a:ea typeface="獅尾圓體-Medium" panose="020B0500000000000000" pitchFamily="34" charset="-120"/>
              </a:rPr>
              <a:t>特定非公務機關</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之資通安全維護計畫必要事項、實施情形之提出、稽核之頻率、內容與方法、改善報告提出及其他應遵行事項，訂定相關</a:t>
            </a:r>
            <a:r>
              <a:rPr lang="zh-TW" altLang="en-US" sz="2400" b="1" dirty="0">
                <a:solidFill>
                  <a:srgbClr val="FF0000"/>
                </a:solidFill>
                <a:latin typeface="獅尾圓體-Medium" panose="020B0500000000000000" pitchFamily="34" charset="-120"/>
                <a:ea typeface="獅尾圓體-Medium" panose="020B0500000000000000" pitchFamily="34" charset="-120"/>
              </a:rPr>
              <a:t>辦法</a:t>
            </a:r>
            <a:r>
              <a:rPr lang="zh-TW" altLang="en-US" sz="24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358775" indent="-358775" algn="just" fontAlgn="t">
              <a:lnSpc>
                <a:spcPct val="10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	資稽核檢視佐通安全管理法：第 </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17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p>
          <a:p>
            <a:pPr marL="1371600" lvl="2" indent="-457200">
              <a:lnSpc>
                <a:spcPct val="100000"/>
              </a:lnSpc>
              <a:buFont typeface="+mj-lt"/>
              <a:buAutoNum type="arabicPeriod"/>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關鍵基礎設施提供者以外之特定非公務機關，應符合其所屬資通安全責任等級之要求，並考量其所保有或處理之資訊種類、數量、性質、資通系統之規模與性質等條件，訂定、修正及實施資通安全維護計畫。</a:t>
            </a:r>
          </a:p>
          <a:p>
            <a:pPr marL="1371600" lvl="2" indent="-457200">
              <a:lnSpc>
                <a:spcPct val="100000"/>
              </a:lnSpc>
              <a:buFont typeface="+mj-lt"/>
              <a:buAutoNum type="arabicPeriod"/>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中央目的事業主管機關得要求所管前項特定非公務機關，提出資通安全維護計畫實施情形。</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358775" indent="-358775" algn="just" fontAlgn="t">
              <a:lnSpc>
                <a:spcPct val="10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佐證資料：</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管理辦法</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0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執行紀錄</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2790436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7BFBF32-BDDA-B307-30AC-6FCC261941D3}"/>
              </a:ext>
            </a:extLst>
          </p:cNvPr>
          <p:cNvSpPr txBox="1">
            <a:spLocks/>
          </p:cNvSpPr>
          <p:nvPr/>
        </p:nvSpPr>
        <p:spPr>
          <a:xfrm>
            <a:off x="335360" y="404664"/>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內容版面配置區 2">
            <a:extLst>
              <a:ext uri="{FF2B5EF4-FFF2-40B4-BE49-F238E27FC236}">
                <a16:creationId xmlns:a16="http://schemas.microsoft.com/office/drawing/2014/main" xmlns="" id="{CC0929AE-AAB5-4550-521A-E715EF75247C}"/>
              </a:ext>
            </a:extLst>
          </p:cNvPr>
          <p:cNvSpPr txBox="1">
            <a:spLocks/>
          </p:cNvSpPr>
          <p:nvPr/>
        </p:nvSpPr>
        <p:spPr>
          <a:xfrm>
            <a:off x="407368" y="1700808"/>
            <a:ext cx="11521280" cy="5328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ts val="3200"/>
              </a:lnSpc>
              <a:buNone/>
            </a:pP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6.3.【</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中央目的事業主管機關適用</a:t>
            </a:r>
            <a:r>
              <a:rPr lang="en-US" altLang="zh-TW" sz="27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a:t>
            </a:r>
            <a:r>
              <a:rPr lang="zh-TW" altLang="en-US" sz="2700" b="1" dirty="0">
                <a:solidFill>
                  <a:srgbClr val="FF0000"/>
                </a:solidFill>
                <a:latin typeface="獅尾圓體-Medium" panose="020B0500000000000000" pitchFamily="34" charset="-120"/>
                <a:ea typeface="獅尾圓體-Medium" panose="020B0500000000000000" pitchFamily="34" charset="-120"/>
              </a:rPr>
              <a:t>特定非公務機關</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之資通安全維護計畫必要事項、實施情形之提出、稽核之頻率、內容與方法、改善報告提出及其他應遵行事項，訂定相關</a:t>
            </a:r>
            <a:r>
              <a:rPr lang="zh-TW" altLang="en-US" sz="2700" b="1" dirty="0">
                <a:solidFill>
                  <a:srgbClr val="FF0000"/>
                </a:solidFill>
                <a:latin typeface="獅尾圓體-Medium" panose="020B0500000000000000" pitchFamily="34" charset="-120"/>
                <a:ea typeface="獅尾圓體-Medium" panose="020B0500000000000000" pitchFamily="34" charset="-120"/>
              </a:rPr>
              <a:t>辦法</a:t>
            </a:r>
            <a:r>
              <a:rPr lang="zh-TW" altLang="en-US" sz="2700" b="1"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t>
            </a:r>
          </a:p>
          <a:p>
            <a:pPr marL="457200" lvl="1" indent="0" algn="just" fontAlgn="t">
              <a:lnSpc>
                <a:spcPts val="3200"/>
              </a:lnSpc>
              <a:buNone/>
            </a:pPr>
            <a:endPar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
        <p:nvSpPr>
          <p:cNvPr id="5" name="矩形 4"/>
          <p:cNvSpPr/>
          <p:nvPr/>
        </p:nvSpPr>
        <p:spPr>
          <a:xfrm>
            <a:off x="1127448" y="3773411"/>
            <a:ext cx="10081120" cy="2123658"/>
          </a:xfrm>
          <a:prstGeom prst="rect">
            <a:avLst/>
          </a:prstGeom>
        </p:spPr>
        <p:txBody>
          <a:bodyPr wrap="square">
            <a:spAutoFit/>
          </a:bodyPr>
          <a:lstStyle/>
          <a:p>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中央目的事業主管機關針對特定非公務機關須訂定相關辦法：</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endPar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資通安全維護計畫必要事項</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實施情形之提出（時間、方式及內容）</a:t>
            </a:r>
          </a:p>
          <a:p>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稽核計畫（頻率 、 內容與方法 、 改善報告提出等）</a:t>
            </a:r>
          </a:p>
          <a:p>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規劃及執行稽核發現事項改善措施且定期追蹤改善情形</a:t>
            </a:r>
          </a:p>
          <a:p>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(4)</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其他應遵行事項</a:t>
            </a:r>
          </a:p>
        </p:txBody>
      </p:sp>
    </p:spTree>
    <p:extLst>
      <p:ext uri="{BB962C8B-B14F-4D97-AF65-F5344CB8AC3E}">
        <p14:creationId xmlns:p14="http://schemas.microsoft.com/office/powerpoint/2010/main" xmlns="" val="3749986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7BFBF32-BDDA-B307-30AC-6FCC261941D3}"/>
              </a:ext>
            </a:extLst>
          </p:cNvPr>
          <p:cNvSpPr txBox="1">
            <a:spLocks/>
          </p:cNvSpPr>
          <p:nvPr/>
        </p:nvSpPr>
        <p:spPr>
          <a:xfrm>
            <a:off x="335360" y="404664"/>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內容版面配置區 2">
            <a:extLst>
              <a:ext uri="{FF2B5EF4-FFF2-40B4-BE49-F238E27FC236}">
                <a16:creationId xmlns:a16="http://schemas.microsoft.com/office/drawing/2014/main" xmlns="" id="{CC0929AE-AAB5-4550-521A-E715EF75247C}"/>
              </a:ext>
            </a:extLst>
          </p:cNvPr>
          <p:cNvSpPr txBox="1">
            <a:spLocks/>
          </p:cNvSpPr>
          <p:nvPr/>
        </p:nvSpPr>
        <p:spPr>
          <a:xfrm>
            <a:off x="551384" y="1700808"/>
            <a:ext cx="11305256" cy="5328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TW" sz="2400" b="1" dirty="0">
                <a:solidFill>
                  <a:schemeClr val="tx1">
                    <a:lumMod val="65000"/>
                    <a:lumOff val="35000"/>
                  </a:schemeClr>
                </a:solidFill>
                <a:latin typeface="獅尾圓體-Medium" panose="020B0500000000000000" pitchFamily="34" charset="-120"/>
                <a:ea typeface="獅尾圓體-Medium" panose="020B0500000000000000" pitchFamily="34" charset="-120"/>
              </a:rPr>
              <a:t>6.4.</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a:t>
            </a:r>
            <a:r>
              <a:rPr lang="zh-TW" altLang="en-US" sz="24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所屬／監督之公務機關</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及</a:t>
            </a:r>
            <a:r>
              <a:rPr lang="zh-TW" altLang="en-US" sz="24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所管之特定非公務機關</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稽核其資通安全維護計畫實施情形，包含訂定稽核計畫及提出稽核報告等？是否規劃及執行對所屬／監督機關稽核發現事項改善措施，且</a:t>
            </a:r>
            <a:r>
              <a:rPr lang="zh-TW" altLang="en-US" sz="24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定期追蹤</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改善情形？</a:t>
            </a:r>
          </a:p>
          <a:p>
            <a:pPr marL="358775" indent="-358775" algn="just" fontAlgn="t">
              <a:lnSpc>
                <a:spcPts val="32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	資通安全管理法：第 </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13 </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60488" lvl="2" indent="-457200" algn="just">
              <a:lnSpc>
                <a:spcPts val="3200"/>
              </a:lnSpc>
              <a:buSzPct val="100000"/>
              <a:buFont typeface="+mj-lt"/>
              <a:buAutoNum type="arabicPeriod"/>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公務機關應稽核其所屬或監督機關之資通安全維護計畫實施情形。</a:t>
            </a:r>
          </a:p>
          <a:p>
            <a:pPr marL="1360488" lvl="2" indent="-457200" algn="just">
              <a:lnSpc>
                <a:spcPts val="3200"/>
              </a:lnSpc>
              <a:buSzPct val="100000"/>
              <a:buFont typeface="+mj-lt"/>
              <a:buAutoNum type="arabicPeriod"/>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受稽核機關之資通安全維護計畫實施有缺失或待改善者，應提出改善報告，</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送交稽核機關及上級或監督機關。</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8065723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7BFBF32-BDDA-B307-30AC-6FCC261941D3}"/>
              </a:ext>
            </a:extLst>
          </p:cNvPr>
          <p:cNvSpPr txBox="1">
            <a:spLocks/>
          </p:cNvSpPr>
          <p:nvPr/>
        </p:nvSpPr>
        <p:spPr>
          <a:xfrm>
            <a:off x="335360" y="260648"/>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內容版面配置區 2">
            <a:extLst>
              <a:ext uri="{FF2B5EF4-FFF2-40B4-BE49-F238E27FC236}">
                <a16:creationId xmlns:a16="http://schemas.microsoft.com/office/drawing/2014/main" xmlns="" id="{CC0929AE-AAB5-4550-521A-E715EF75247C}"/>
              </a:ext>
            </a:extLst>
          </p:cNvPr>
          <p:cNvSpPr txBox="1">
            <a:spLocks/>
          </p:cNvSpPr>
          <p:nvPr/>
        </p:nvSpPr>
        <p:spPr>
          <a:xfrm>
            <a:off x="551384" y="1484784"/>
            <a:ext cx="11305256" cy="532859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altLang="zh-TW" sz="3200" b="1" dirty="0">
                <a:solidFill>
                  <a:schemeClr val="tx1">
                    <a:lumMod val="65000"/>
                    <a:lumOff val="35000"/>
                  </a:schemeClr>
                </a:solidFill>
                <a:latin typeface="獅尾圓體-Medium" panose="020B0500000000000000" pitchFamily="34" charset="-120"/>
                <a:ea typeface="獅尾圓體-Medium" panose="020B0500000000000000" pitchFamily="34" charset="-120"/>
              </a:rPr>
              <a:t>6.4.</a:t>
            </a:r>
            <a:r>
              <a:rPr lang="zh-TW" altLang="en-US" sz="3200"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a:t>
            </a:r>
            <a:r>
              <a:rPr lang="zh-TW" altLang="en-US" sz="3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所屬／監督之公務機關</a:t>
            </a:r>
            <a:r>
              <a:rPr lang="zh-TW" altLang="en-US" sz="3200" dirty="0">
                <a:solidFill>
                  <a:schemeClr val="tx1">
                    <a:lumMod val="65000"/>
                    <a:lumOff val="35000"/>
                  </a:schemeClr>
                </a:solidFill>
                <a:latin typeface="獅尾圓體-Medium" panose="020B0500000000000000" pitchFamily="34" charset="-120"/>
                <a:ea typeface="獅尾圓體-Medium" panose="020B0500000000000000" pitchFamily="34" charset="-120"/>
              </a:rPr>
              <a:t>及</a:t>
            </a:r>
            <a:r>
              <a:rPr lang="zh-TW" altLang="en-US" sz="3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所管之特定非公務機關</a:t>
            </a:r>
            <a:r>
              <a:rPr lang="zh-TW" altLang="en-US" sz="3200" dirty="0">
                <a:solidFill>
                  <a:schemeClr val="tx1">
                    <a:lumMod val="65000"/>
                    <a:lumOff val="35000"/>
                  </a:schemeClr>
                </a:solidFill>
                <a:latin typeface="獅尾圓體-Medium" panose="020B0500000000000000" pitchFamily="34" charset="-120"/>
                <a:ea typeface="獅尾圓體-Medium" panose="020B0500000000000000" pitchFamily="34" charset="-120"/>
              </a:rPr>
              <a:t>稽核其資通安全維護計畫實施情形，包含訂定稽核計畫及提出稽核報告等？是否規劃及執行對所屬／監督機關稽核發現事項改善措施，且</a:t>
            </a:r>
            <a:r>
              <a:rPr lang="zh-TW" altLang="en-US" sz="32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定期追蹤</a:t>
            </a:r>
            <a:r>
              <a:rPr lang="zh-TW" altLang="en-US" sz="3200" dirty="0">
                <a:solidFill>
                  <a:schemeClr val="tx1">
                    <a:lumMod val="65000"/>
                    <a:lumOff val="35000"/>
                  </a:schemeClr>
                </a:solidFill>
                <a:latin typeface="獅尾圓體-Medium" panose="020B0500000000000000" pitchFamily="34" charset="-120"/>
                <a:ea typeface="獅尾圓體-Medium" panose="020B0500000000000000" pitchFamily="34" charset="-120"/>
              </a:rPr>
              <a:t>改善情形？</a:t>
            </a:r>
          </a:p>
          <a:p>
            <a:pPr marL="358775" indent="-358775" algn="just" fontAlgn="t">
              <a:lnSpc>
                <a:spcPct val="120000"/>
              </a:lnSpc>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200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資通安全管理法</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：第 </a:t>
            </a:r>
            <a:r>
              <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rPr>
              <a:t>17 </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條</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60488" lvl="2" indent="-457200" algn="just">
              <a:lnSpc>
                <a:spcPct val="120000"/>
              </a:lnSpc>
              <a:buSzPct val="100000"/>
              <a:buFont typeface="+mj-lt"/>
              <a:buAutoNum type="arabicPeriod"/>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關鍵基礎設施提供者以外之</a:t>
            </a:r>
            <a:r>
              <a:rPr lang="zh-TW" altLang="en-US" sz="26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特定非公務機關</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，應符合其所屬資通安全責任等級之要求，並考量其所保有或處理之資訊種類、數量、性質、資通系統之規模與性質等條件，訂定、修正及實施資通安全維護計畫。</a:t>
            </a:r>
          </a:p>
          <a:p>
            <a:pPr marL="1360488" lvl="2" indent="-457200" algn="just">
              <a:lnSpc>
                <a:spcPct val="120000"/>
              </a:lnSpc>
              <a:buSzPct val="100000"/>
              <a:buFont typeface="+mj-lt"/>
              <a:buAutoNum type="arabicPeriod"/>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中央目的事業主管機關得要求所管前項</a:t>
            </a:r>
            <a:r>
              <a:rPr lang="zh-TW" altLang="en-US" sz="26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特定非公務機關</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，提出資通安全維護計畫實施情形。</a:t>
            </a:r>
          </a:p>
          <a:p>
            <a:pPr marL="1360488" lvl="2" indent="-457200" algn="just">
              <a:lnSpc>
                <a:spcPct val="120000"/>
              </a:lnSpc>
              <a:buSzPct val="100000"/>
              <a:buFont typeface="+mj-lt"/>
              <a:buAutoNum type="arabicPeriod"/>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中央目的事業主管機關得</a:t>
            </a:r>
            <a:r>
              <a:rPr lang="zh-TW" altLang="en-US" sz="26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稽核</a:t>
            </a: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所管第一項特定非公務機關之資通安全維護計畫實施情形，發現有缺失或待改善者，應限期要求受稽核之特定非公務機關提出改善報告。</a:t>
            </a:r>
          </a:p>
          <a:p>
            <a:pPr marL="1360488" lvl="2" indent="-457200" algn="just">
              <a:lnSpc>
                <a:spcPct val="120000"/>
              </a:lnSpc>
              <a:buSzPct val="100000"/>
              <a:buFont typeface="+mj-lt"/>
              <a:buAutoNum type="arabicPeriod"/>
            </a:pPr>
            <a:r>
              <a:rPr lang="zh-TW" altLang="en-US" sz="2600" dirty="0">
                <a:solidFill>
                  <a:schemeClr val="tx1">
                    <a:lumMod val="65000"/>
                    <a:lumOff val="35000"/>
                  </a:schemeClr>
                </a:solidFill>
                <a:latin typeface="獅尾圓體-Medium" panose="020B0500000000000000" pitchFamily="34" charset="-120"/>
                <a:ea typeface="獅尾圓體-Medium" panose="020B0500000000000000" pitchFamily="34" charset="-120"/>
              </a:rPr>
              <a:t>前三項之資通安全維護計畫必要事項、實施情形之提出、稽核之頻率、內容與方法、改善報告之提出及其他應遵行事項之辦法，由中央目的事業主管機關擬訂，報請主管機關核定之。</a:t>
            </a:r>
            <a:endParaRPr lang="en-US" altLang="zh-TW" sz="26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360488" lvl="2" indent="-457200" algn="just">
              <a:lnSpc>
                <a:spcPts val="3200"/>
              </a:lnSpc>
              <a:buSzPct val="100000"/>
              <a:buFont typeface="+mj-lt"/>
              <a:buAutoNum type="arabicPeriod"/>
            </a:pPr>
            <a:endParaRPr lang="zh-TW" altLang="en-US" dirty="0"/>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7356852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7BFBF32-BDDA-B307-30AC-6FCC261941D3}"/>
              </a:ext>
            </a:extLst>
          </p:cNvPr>
          <p:cNvSpPr txBox="1">
            <a:spLocks/>
          </p:cNvSpPr>
          <p:nvPr/>
        </p:nvSpPr>
        <p:spPr>
          <a:xfrm>
            <a:off x="335360" y="260648"/>
            <a:ext cx="10225136" cy="136815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48000" indent="-1548000">
              <a:lnSpc>
                <a:spcPct val="100000"/>
              </a:lnSpc>
              <a:tabLst>
                <a:tab pos="1522413" algn="l"/>
              </a:tabLst>
            </a:pPr>
            <a:r>
              <a:rPr lang="zh-TW" altLang="en-US" sz="4000" dirty="0">
                <a:solidFill>
                  <a:schemeClr val="tx2"/>
                </a:solidFill>
                <a:latin typeface="獅尾圓體-Black" panose="020B0500000000000000" pitchFamily="34" charset="-120"/>
                <a:ea typeface="獅尾圓體-Black" panose="020B0500000000000000" pitchFamily="34" charset="-120"/>
              </a:rPr>
              <a:t>（六）資通安全維護計畫與實施情形之持續精進及績效管理機制</a:t>
            </a:r>
          </a:p>
        </p:txBody>
      </p:sp>
      <p:sp>
        <p:nvSpPr>
          <p:cNvPr id="6" name="內容版面配置區 2">
            <a:extLst>
              <a:ext uri="{FF2B5EF4-FFF2-40B4-BE49-F238E27FC236}">
                <a16:creationId xmlns:a16="http://schemas.microsoft.com/office/drawing/2014/main" xmlns="" id="{CC0929AE-AAB5-4550-521A-E715EF75247C}"/>
              </a:ext>
            </a:extLst>
          </p:cNvPr>
          <p:cNvSpPr txBox="1">
            <a:spLocks/>
          </p:cNvSpPr>
          <p:nvPr/>
        </p:nvSpPr>
        <p:spPr>
          <a:xfrm>
            <a:off x="551384" y="1532939"/>
            <a:ext cx="11305256" cy="53285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altLang="zh-TW" sz="2000" b="1" dirty="0">
                <a:solidFill>
                  <a:schemeClr val="tx1">
                    <a:lumMod val="65000"/>
                    <a:lumOff val="35000"/>
                  </a:schemeClr>
                </a:solidFill>
                <a:latin typeface="獅尾圓體-Medium" panose="020B0500000000000000" pitchFamily="34" charset="-120"/>
                <a:ea typeface="獅尾圓體-Medium" panose="020B0500000000000000" pitchFamily="34" charset="-120"/>
              </a:rPr>
              <a:t>6.4.</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所屬／監督之公務機關</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及</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所管之特定非公務機關</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稽核其資通安全維護計畫實施情形，包含訂定稽核計畫及提出稽核報告等？是否規劃及執行對所屬／監督機關稽核發現事項改善措施，且</a:t>
            </a:r>
            <a:r>
              <a:rPr lang="zh-TW" altLang="en-US" sz="2000"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定期追蹤</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改善情形？</a:t>
            </a:r>
          </a:p>
          <a:p>
            <a:pPr marL="358775" indent="-358775" algn="just" fontAlgn="t">
              <a:lnSpc>
                <a:spcPts val="32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稽核計畫</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執行紀錄（稽核報告</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定期追蹤報告）</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稽核參考：</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稽核計畫（時程、頻率、機關遴選原則、稽核員、稽核方式、稽核內容及改善追蹤等）</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稽核報告形式、結果內容</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lvl="1">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規劃及執行稽核發現事項改善措施，且定期追蹤改善情形</a:t>
            </a:r>
          </a:p>
          <a:p>
            <a:pPr marL="804863" lvl="1" indent="-358775" algn="just">
              <a:lnSpc>
                <a:spcPts val="3200"/>
              </a:lnSpc>
              <a:buSzPct val="100000"/>
              <a:buFont typeface="Wingdings" panose="05000000000000000000" pitchFamily="2" charset="2"/>
              <a:buChar char="Ø"/>
            </a:pPr>
            <a:endParaRPr lang="zh-TW" altLang="en-US" dirty="0"/>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74</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6604346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67D532E2-498B-C8D0-99AB-796C7702D339}"/>
              </a:ext>
            </a:extLst>
          </p:cNvPr>
          <p:cNvSpPr txBox="1">
            <a:spLocks/>
          </p:cNvSpPr>
          <p:nvPr/>
        </p:nvSpPr>
        <p:spPr>
          <a:xfrm>
            <a:off x="191344" y="4437112"/>
            <a:ext cx="10515600" cy="93503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TW" altLang="zh-TW" sz="5200" dirty="0">
                <a:latin typeface="獅尾圓體-Black" panose="020B0500000000000000" pitchFamily="34" charset="-120"/>
                <a:ea typeface="獅尾圓體-Black" panose="020B0500000000000000" pitchFamily="34" charset="-120"/>
                <a:cs typeface="+mn-cs"/>
              </a:rPr>
              <a:t>技術面稽核主題與項目</a:t>
            </a:r>
            <a:endParaRPr lang="zh-TW" altLang="en-US" sz="5200" dirty="0">
              <a:latin typeface="獅尾圓體-Black" panose="020B0500000000000000" pitchFamily="34" charset="-120"/>
              <a:ea typeface="獅尾圓體-Black" panose="020B0500000000000000" pitchFamily="34" charset="-120"/>
              <a:cs typeface="+mn-cs"/>
            </a:endParaRPr>
          </a:p>
        </p:txBody>
      </p:sp>
      <p:sp>
        <p:nvSpPr>
          <p:cNvPr id="3" name="文字方塊 2">
            <a:extLst>
              <a:ext uri="{FF2B5EF4-FFF2-40B4-BE49-F238E27FC236}">
                <a16:creationId xmlns:a16="http://schemas.microsoft.com/office/drawing/2014/main" xmlns="" id="{05609B77-EA08-CB48-A7FF-1DCD42E531AE}"/>
              </a:ext>
            </a:extLst>
          </p:cNvPr>
          <p:cNvSpPr txBox="1"/>
          <p:nvPr/>
        </p:nvSpPr>
        <p:spPr>
          <a:xfrm>
            <a:off x="191344" y="3329116"/>
            <a:ext cx="4104456" cy="1107996"/>
          </a:xfrm>
          <a:prstGeom prst="rect">
            <a:avLst/>
          </a:prstGeom>
          <a:noFill/>
        </p:spPr>
        <p:txBody>
          <a:bodyPr wrap="square" rtlCol="0">
            <a:spAutoFit/>
          </a:bodyPr>
          <a:lstStyle/>
          <a:p>
            <a:r>
              <a:rPr lang="zh-TW" altLang="en-US" sz="6600" dirty="0">
                <a:latin typeface="獅尾圓體-Black" panose="020B0500000000000000" pitchFamily="34" charset="-120"/>
                <a:ea typeface="獅尾圓體-Black" panose="020B0500000000000000" pitchFamily="34" charset="-120"/>
              </a:rPr>
              <a:t>第四章</a:t>
            </a:r>
            <a:endParaRPr lang="zh-TW" altLang="en-US" sz="66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4294967295"/>
          </p:nvPr>
        </p:nvSpPr>
        <p:spPr>
          <a:xfrm>
            <a:off x="551384" y="1628800"/>
            <a:ext cx="11449272" cy="648072"/>
          </a:xfrm>
          <a:prstGeom prst="rect">
            <a:avLst/>
          </a:prstGeom>
        </p:spPr>
        <p:txBody>
          <a:bodyPr>
            <a:normAutofit/>
          </a:bodyPr>
          <a:lstStyle/>
          <a:p>
            <a:pPr marL="0" indent="0" algn="just">
              <a:lnSpc>
                <a:spcPct val="100000"/>
              </a:lnSpc>
              <a:buNone/>
              <a:tabLst>
                <a:tab pos="984250" algn="l"/>
              </a:tabLst>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資通安全維護計畫書與資通安全實地稽核項目檢核表（簡稱檢核表）對應（技術面）</a:t>
            </a:r>
          </a:p>
        </p:txBody>
      </p:sp>
      <p:graphicFrame>
        <p:nvGraphicFramePr>
          <p:cNvPr id="7" name="表格 6"/>
          <p:cNvGraphicFramePr>
            <a:graphicFrameLocks noGrp="1"/>
          </p:cNvGraphicFramePr>
          <p:nvPr>
            <p:extLst>
              <p:ext uri="{D42A27DB-BD31-4B8C-83A1-F6EECF244321}">
                <p14:modId xmlns:p14="http://schemas.microsoft.com/office/powerpoint/2010/main" xmlns="" val="767860431"/>
              </p:ext>
            </p:extLst>
          </p:nvPr>
        </p:nvGraphicFramePr>
        <p:xfrm>
          <a:off x="1055441" y="2492896"/>
          <a:ext cx="10657183" cy="3329613"/>
        </p:xfrm>
        <a:graphic>
          <a:graphicData uri="http://schemas.openxmlformats.org/drawingml/2006/table">
            <a:tbl>
              <a:tblPr firstRow="1" bandRow="1">
                <a:tableStyleId>{69012ECD-51FC-41F1-AA8D-1B2483CD663E}</a:tableStyleId>
              </a:tblPr>
              <a:tblGrid>
                <a:gridCol w="5112567">
                  <a:extLst>
                    <a:ext uri="{9D8B030D-6E8A-4147-A177-3AD203B41FA5}">
                      <a16:colId xmlns:a16="http://schemas.microsoft.com/office/drawing/2014/main" xmlns="" val="875329487"/>
                    </a:ext>
                  </a:extLst>
                </a:gridCol>
                <a:gridCol w="5544616">
                  <a:extLst>
                    <a:ext uri="{9D8B030D-6E8A-4147-A177-3AD203B41FA5}">
                      <a16:colId xmlns:a16="http://schemas.microsoft.com/office/drawing/2014/main" xmlns="" val="3625727268"/>
                    </a:ext>
                  </a:extLst>
                </a:gridCol>
              </a:tblGrid>
              <a:tr h="469791">
                <a:tc>
                  <a:txBody>
                    <a:bodyPr/>
                    <a:lstStyle/>
                    <a:p>
                      <a:pPr algn="ctr"/>
                      <a:r>
                        <a:rPr lang="zh-TW" altLang="en-US" sz="2200" b="0" kern="1200" dirty="0">
                          <a:solidFill>
                            <a:schemeClr val="bg1"/>
                          </a:solidFill>
                          <a:latin typeface="獅尾圓體-Medium" panose="020B0500000000000000" pitchFamily="34" charset="-120"/>
                          <a:ea typeface="獅尾圓體-Medium" panose="020B0500000000000000" pitchFamily="34" charset="-120"/>
                          <a:cs typeface="+mn-cs"/>
                        </a:rPr>
                        <a:t>資通安全維護計畫</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zh-TW" altLang="en-US" sz="2200" b="0" kern="1200" dirty="0">
                          <a:solidFill>
                            <a:schemeClr val="bg1"/>
                          </a:solidFill>
                          <a:latin typeface="獅尾圓體-Medium" panose="020B0500000000000000" pitchFamily="34" charset="-120"/>
                          <a:ea typeface="獅尾圓體-Medium" panose="020B0500000000000000" pitchFamily="34" charset="-120"/>
                          <a:cs typeface="+mn-cs"/>
                        </a:rPr>
                        <a:t>檢核表</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127843848"/>
                  </a:ext>
                </a:extLst>
              </a:tr>
              <a:tr h="826353">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七、資通安全防護及控制措施</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a:txBody>
                    <a:bodyPr/>
                    <a:lstStyle/>
                    <a:p>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七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資通安全防護及控制措施</a:t>
                      </a:r>
                    </a:p>
                    <a:p>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八 </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資通系統發展及維護安全</a:t>
                      </a:r>
                      <a:endPar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九</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資通安全事件通報應變及情資評估因應</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4229471897"/>
                  </a:ext>
                </a:extLst>
              </a:tr>
              <a:tr h="606851">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八、資通安全事件通報、應變及演練相關機制</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rowSpan="2">
                  <a:txBody>
                    <a:bodyPr/>
                    <a:lstStyle/>
                    <a:p>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九</a:t>
                      </a:r>
                      <a:r>
                        <a:rPr lang="en-US" altLang="zh-TW"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 </a:t>
                      </a:r>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資通安全事件通報應變及情資評估因應	</a:t>
                      </a:r>
                    </a:p>
                    <a:p>
                      <a:endPar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2663155992"/>
                  </a:ext>
                </a:extLst>
              </a:tr>
              <a:tr h="939582">
                <a:tc>
                  <a:txBody>
                    <a:bodyPr/>
                    <a:lstStyle/>
                    <a:p>
                      <a:r>
                        <a:rPr lang="zh-TW" altLang="en-US" sz="22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九、資通安全情資之評估及因應</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tc vMerge="1">
                  <a:txBody>
                    <a:bodyPr/>
                    <a:lstStyle/>
                    <a:p>
                      <a:endParaRPr lang="zh-TW" altLang="en-US" dirty="0"/>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xmlns="" val="1992244043"/>
                  </a:ext>
                </a:extLst>
              </a:tr>
            </a:tbl>
          </a:graphicData>
        </a:graphic>
      </p:graphicFrame>
      <p:sp>
        <p:nvSpPr>
          <p:cNvPr id="8" name="矩形 7"/>
          <p:cNvSpPr/>
          <p:nvPr/>
        </p:nvSpPr>
        <p:spPr>
          <a:xfrm>
            <a:off x="983432" y="5949280"/>
            <a:ext cx="4108817" cy="369332"/>
          </a:xfrm>
          <a:prstGeom prst="rect">
            <a:avLst/>
          </a:prstGeom>
        </p:spPr>
        <p:txBody>
          <a:bodyPr wrap="none">
            <a:spAutoFit/>
          </a:bodyPr>
          <a:lstStyle/>
          <a:p>
            <a:r>
              <a:rPr lang="zh-TW" altLang="en-US" sz="1800" dirty="0">
                <a:solidFill>
                  <a:schemeClr val="tx1">
                    <a:lumMod val="65000"/>
                    <a:lumOff val="35000"/>
                  </a:schemeClr>
                </a:solidFill>
                <a:latin typeface="獅尾圓體-Medium" panose="020B0500000000000000" pitchFamily="34" charset="-120"/>
                <a:ea typeface="獅尾圓體-Medium" panose="020B0500000000000000" pitchFamily="34" charset="-120"/>
              </a:rPr>
              <a:t>檢核表之檢核項目請參看後續章節說明</a:t>
            </a:r>
          </a:p>
        </p:txBody>
      </p:sp>
      <p:sp>
        <p:nvSpPr>
          <p:cNvPr id="6" name="標題 1">
            <a:extLst>
              <a:ext uri="{FF2B5EF4-FFF2-40B4-BE49-F238E27FC236}">
                <a16:creationId xmlns:a16="http://schemas.microsoft.com/office/drawing/2014/main" xmlns="" id="{B0378A91-5ACC-4FFA-7B7B-455A13459823}"/>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9" name="文字方塊 8">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415468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F31E0AD6-DD67-7179-E4D2-A076460B5569}"/>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4-1</a:t>
            </a:r>
            <a:r>
              <a:rPr lang="zh-TW" altLang="en-US" sz="4800" dirty="0">
                <a:solidFill>
                  <a:schemeClr val="tx2"/>
                </a:solidFill>
                <a:latin typeface="獅尾圓體-Black" panose="020B0500000000000000" pitchFamily="34" charset="-120"/>
                <a:ea typeface="獅尾圓體-Black" panose="020B0500000000000000" pitchFamily="34" charset="-120"/>
              </a:rPr>
              <a:t>、</a:t>
            </a:r>
            <a:r>
              <a:rPr lang="zh-TW" altLang="zh-TW" sz="4800" dirty="0">
                <a:solidFill>
                  <a:schemeClr val="tx2"/>
                </a:solidFill>
                <a:latin typeface="獅尾圓體-Black" panose="020B0500000000000000" pitchFamily="34" charset="-120"/>
                <a:ea typeface="獅尾圓體-Black" panose="020B0500000000000000" pitchFamily="34" charset="-120"/>
              </a:rPr>
              <a:t>技術面稽核主題</a:t>
            </a:r>
            <a:r>
              <a:rPr lang="zh-TW" altLang="en-US" sz="4800" dirty="0">
                <a:solidFill>
                  <a:schemeClr val="tx2"/>
                </a:solidFill>
                <a:latin typeface="獅尾圓體-Black" panose="020B0500000000000000" pitchFamily="34" charset="-120"/>
                <a:ea typeface="獅尾圓體-Black" panose="020B0500000000000000" pitchFamily="34" charset="-120"/>
              </a:rPr>
              <a:t>與項目</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a:extLst>
              <a:ext uri="{FF2B5EF4-FFF2-40B4-BE49-F238E27FC236}">
                <a16:creationId xmlns:a16="http://schemas.microsoft.com/office/drawing/2014/main" xmlns="" id="{5411BE22-D472-C846-4087-DFD171426DC8}"/>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技術面稽核主題與項目</a:t>
            </a:r>
          </a:p>
        </p:txBody>
      </p:sp>
      <p:sp>
        <p:nvSpPr>
          <p:cNvPr id="6" name="內容版面配置區 2">
            <a:extLst>
              <a:ext uri="{FF2B5EF4-FFF2-40B4-BE49-F238E27FC236}">
                <a16:creationId xmlns:a16="http://schemas.microsoft.com/office/drawing/2014/main" xmlns="" id="{B5AA8A16-7306-D2FD-0D0E-4759EF3F1E8A}"/>
              </a:ext>
            </a:extLst>
          </p:cNvPr>
          <p:cNvSpPr txBox="1">
            <a:spLocks/>
          </p:cNvSpPr>
          <p:nvPr/>
        </p:nvSpPr>
        <p:spPr>
          <a:xfrm>
            <a:off x="692968" y="1628800"/>
            <a:ext cx="11163672" cy="39604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ct val="15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技術面稽核項目與要點，包括：</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lvl="1" indent="0" algn="just" hangingPunct="0">
              <a:lnSpc>
                <a:spcPct val="150000"/>
              </a:lnSpc>
              <a:spcBef>
                <a:spcPts val="1000"/>
              </a:spcBef>
              <a:buNone/>
            </a:pPr>
            <a:r>
              <a:rPr lang="zh-TW" altLang="en-US" sz="2800" dirty="0">
                <a:solidFill>
                  <a:schemeClr val="tx1">
                    <a:lumMod val="65000"/>
                    <a:lumOff val="35000"/>
                  </a:schemeClr>
                </a:solidFill>
                <a:latin typeface="獅尾圓體-Medium" panose="020B0500000000000000" pitchFamily="34" charset="-120"/>
                <a:ea typeface="獅尾圓體-Medium" panose="020B0500000000000000" pitchFamily="34" charset="-120"/>
              </a:rPr>
              <a:t>七、資通安全防護及控制措施</a:t>
            </a:r>
          </a:p>
          <a:p>
            <a:pPr marL="446088" lvl="1" indent="0" algn="just" hangingPunct="0">
              <a:lnSpc>
                <a:spcPct val="150000"/>
              </a:lnSpc>
              <a:spcBef>
                <a:spcPts val="1000"/>
              </a:spcBef>
              <a:buNone/>
            </a:pPr>
            <a:r>
              <a:rPr lang="zh-TW" altLang="en-US" sz="2800" dirty="0">
                <a:solidFill>
                  <a:schemeClr val="tx1">
                    <a:lumMod val="65000"/>
                    <a:lumOff val="35000"/>
                  </a:schemeClr>
                </a:solidFill>
                <a:latin typeface="獅尾圓體-Medium" panose="020B0500000000000000" pitchFamily="34" charset="-120"/>
                <a:ea typeface="獅尾圓體-Medium" panose="020B0500000000000000" pitchFamily="34" charset="-120"/>
              </a:rPr>
              <a:t>八、資通系統發展及維護安全</a:t>
            </a:r>
            <a:endParaRPr lang="en-US" altLang="zh-TW" sz="2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lvl="1" indent="0" algn="just" hangingPunct="0">
              <a:lnSpc>
                <a:spcPct val="150000"/>
              </a:lnSpc>
              <a:spcBef>
                <a:spcPts val="1000"/>
              </a:spcBef>
              <a:buNone/>
            </a:pPr>
            <a:r>
              <a:rPr lang="zh-TW" altLang="en-US" sz="2800" dirty="0">
                <a:solidFill>
                  <a:schemeClr val="tx1">
                    <a:lumMod val="65000"/>
                    <a:lumOff val="35000"/>
                  </a:schemeClr>
                </a:solidFill>
                <a:latin typeface="獅尾圓體-Medium" panose="020B0500000000000000" pitchFamily="34" charset="-120"/>
                <a:ea typeface="獅尾圓體-Medium" panose="020B0500000000000000" pitchFamily="34" charset="-120"/>
              </a:rPr>
              <a:t>九、資通安全事件通報應變及情資評估因應</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7871393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1354B1A7-730C-3AC6-01D5-2BB44FDE544A}"/>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7" name="內容版面配置區 2">
            <a:extLst>
              <a:ext uri="{FF2B5EF4-FFF2-40B4-BE49-F238E27FC236}">
                <a16:creationId xmlns:a16="http://schemas.microsoft.com/office/drawing/2014/main" xmlns="" id="{4AE11F7D-C91D-8B2B-878F-0B65089A81C8}"/>
              </a:ext>
            </a:extLst>
          </p:cNvPr>
          <p:cNvSpPr txBox="1">
            <a:spLocks/>
          </p:cNvSpPr>
          <p:nvPr/>
        </p:nvSpPr>
        <p:spPr>
          <a:xfrm>
            <a:off x="695400" y="1628800"/>
            <a:ext cx="10871200" cy="22322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6088" indent="-446088" algn="just" hangingPunct="0">
              <a:lnSpc>
                <a:spcPct val="15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公務機關：共</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26</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項稽核項目</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hangingPunct="0">
              <a:lnSpc>
                <a:spcPct val="1500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特定非公務機關：共</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24</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項稽核項目</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無公務機關稽核項目</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7.3</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及</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7.5</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，編排項目順移，另稽核項目</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7.4</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與稽核項目</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7.25</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之敘述有些微差異，詳見後續說明</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endPar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pic>
        <p:nvPicPr>
          <p:cNvPr id="6" name="圖片 5">
            <a:extLst>
              <a:ext uri="{FF2B5EF4-FFF2-40B4-BE49-F238E27FC236}">
                <a16:creationId xmlns:a16="http://schemas.microsoft.com/office/drawing/2014/main" xmlns="" id="{2671A73D-6572-ADDE-AA45-3C81CA8E2384}"/>
              </a:ext>
            </a:extLst>
          </p:cNvPr>
          <p:cNvPicPr>
            <a:picLocks noChangeAspect="1"/>
          </p:cNvPicPr>
          <p:nvPr/>
        </p:nvPicPr>
        <p:blipFill rotWithShape="1">
          <a:blip r:embed="rId3" cstate="print"/>
          <a:srcRect l="29335" t="33249" r="42801" b="35696"/>
          <a:stretch/>
        </p:blipFill>
        <p:spPr>
          <a:xfrm>
            <a:off x="2999656" y="3793524"/>
            <a:ext cx="4824536" cy="2732579"/>
          </a:xfrm>
          <a:prstGeom prst="rect">
            <a:avLst/>
          </a:prstGeom>
          <a:ln>
            <a:noFill/>
          </a:ln>
          <a:effectLst>
            <a:softEdge rad="112500"/>
          </a:effectLst>
        </p:spPr>
      </p:pic>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79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37200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xmlns="" id="{F57692CF-BEDF-09C2-CD21-C1553BD64FD7}"/>
              </a:ext>
            </a:extLst>
          </p:cNvPr>
          <p:cNvSpPr txBox="1">
            <a:spLocks/>
          </p:cNvSpPr>
          <p:nvPr/>
        </p:nvSpPr>
        <p:spPr>
          <a:xfrm>
            <a:off x="623392" y="36319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graphicFrame>
        <p:nvGraphicFramePr>
          <p:cNvPr id="5" name="內容版面配置區 3">
            <a:extLst>
              <a:ext uri="{FF2B5EF4-FFF2-40B4-BE49-F238E27FC236}">
                <a16:creationId xmlns:a16="http://schemas.microsoft.com/office/drawing/2014/main" xmlns="" id="{D594BDC8-DA92-96FF-0336-207368C6A239}"/>
              </a:ext>
            </a:extLst>
          </p:cNvPr>
          <p:cNvGraphicFramePr>
            <a:graphicFrameLocks/>
          </p:cNvGraphicFramePr>
          <p:nvPr>
            <p:extLst>
              <p:ext uri="{D42A27DB-BD31-4B8C-83A1-F6EECF244321}">
                <p14:modId xmlns:p14="http://schemas.microsoft.com/office/powerpoint/2010/main" xmlns="" val="227965069"/>
              </p:ext>
            </p:extLst>
          </p:nvPr>
        </p:nvGraphicFramePr>
        <p:xfrm>
          <a:off x="479376" y="1988840"/>
          <a:ext cx="11233248" cy="4717419"/>
        </p:xfrm>
        <a:graphic>
          <a:graphicData uri="http://schemas.openxmlformats.org/drawingml/2006/table">
            <a:tbl>
              <a:tblPr firstRow="1" bandRow="1">
                <a:tableStyleId>{69012ECD-51FC-41F1-AA8D-1B2483CD663E}</a:tableStyleId>
              </a:tblPr>
              <a:tblGrid>
                <a:gridCol w="1542810">
                  <a:extLst>
                    <a:ext uri="{9D8B030D-6E8A-4147-A177-3AD203B41FA5}">
                      <a16:colId xmlns:a16="http://schemas.microsoft.com/office/drawing/2014/main" xmlns="" val="444298987"/>
                    </a:ext>
                  </a:extLst>
                </a:gridCol>
                <a:gridCol w="8538310">
                  <a:extLst>
                    <a:ext uri="{9D8B030D-6E8A-4147-A177-3AD203B41FA5}">
                      <a16:colId xmlns:a16="http://schemas.microsoft.com/office/drawing/2014/main" xmlns="" val="3673818329"/>
                    </a:ext>
                  </a:extLst>
                </a:gridCol>
                <a:gridCol w="1152128">
                  <a:extLst>
                    <a:ext uri="{9D8B030D-6E8A-4147-A177-3AD203B41FA5}">
                      <a16:colId xmlns:a16="http://schemas.microsoft.com/office/drawing/2014/main" xmlns="" val="731723395"/>
                    </a:ext>
                  </a:extLst>
                </a:gridCol>
              </a:tblGrid>
              <a:tr h="434553">
                <a:tc>
                  <a:txBody>
                    <a:bodyPr/>
                    <a:lstStyle>
                      <a:lvl1pPr marL="0" algn="l" rtl="0" eaLnBrk="1" latinLnBrk="0" hangingPunct="1">
                        <a:defRPr kumimoji="1" lang="zh-TW" b="1" kern="1200">
                          <a:solidFill>
                            <a:schemeClr val="lt1"/>
                          </a:solidFill>
                          <a:latin typeface="Calibri"/>
                          <a:ea typeface="新細明體" panose="02020500000000000000" pitchFamily="18" charset="-120"/>
                        </a:defRPr>
                      </a:lvl1pPr>
                      <a:lvl2pPr marL="457200" algn="l" rtl="0" eaLnBrk="1" latinLnBrk="0" hangingPunct="1">
                        <a:defRPr kumimoji="1" lang="zh-TW" b="1" kern="1200">
                          <a:solidFill>
                            <a:schemeClr val="lt1"/>
                          </a:solidFill>
                          <a:latin typeface="Calibri"/>
                          <a:ea typeface="新細明體" panose="02020500000000000000" pitchFamily="18" charset="-120"/>
                        </a:defRPr>
                      </a:lvl2pPr>
                      <a:lvl3pPr marL="914400" algn="l" rtl="0" eaLnBrk="1" latinLnBrk="0" hangingPunct="1">
                        <a:defRPr kumimoji="1" lang="zh-TW" b="1" kern="1200">
                          <a:solidFill>
                            <a:schemeClr val="lt1"/>
                          </a:solidFill>
                          <a:latin typeface="Calibri"/>
                          <a:ea typeface="新細明體" panose="02020500000000000000" pitchFamily="18" charset="-120"/>
                        </a:defRPr>
                      </a:lvl3pPr>
                      <a:lvl4pPr marL="1371600" algn="l" rtl="0" eaLnBrk="1" latinLnBrk="0" hangingPunct="1">
                        <a:defRPr kumimoji="1" lang="zh-TW" b="1" kern="1200">
                          <a:solidFill>
                            <a:schemeClr val="lt1"/>
                          </a:solidFill>
                          <a:latin typeface="Calibri"/>
                          <a:ea typeface="新細明體" panose="02020500000000000000" pitchFamily="18" charset="-120"/>
                        </a:defRPr>
                      </a:lvl4pPr>
                      <a:lvl5pPr marL="1828800" algn="l" rtl="0" eaLnBrk="1" latinLnBrk="0" hangingPunct="1">
                        <a:defRPr kumimoji="1" lang="zh-TW" b="1" kern="1200">
                          <a:solidFill>
                            <a:schemeClr val="lt1"/>
                          </a:solidFill>
                          <a:latin typeface="Calibri"/>
                          <a:ea typeface="新細明體" panose="02020500000000000000" pitchFamily="18" charset="-120"/>
                        </a:defRPr>
                      </a:lvl5pPr>
                      <a:lvl6pPr marL="2286000" algn="l" rtl="0" eaLnBrk="1" latinLnBrk="0" hangingPunct="1">
                        <a:defRPr kumimoji="1" lang="zh-TW" b="1" kern="1200">
                          <a:solidFill>
                            <a:schemeClr val="lt1"/>
                          </a:solidFill>
                          <a:latin typeface="Calibri"/>
                          <a:ea typeface="新細明體" panose="02020500000000000000" pitchFamily="18" charset="-120"/>
                        </a:defRPr>
                      </a:lvl6pPr>
                      <a:lvl7pPr marL="2743200" algn="l" rtl="0" eaLnBrk="1" latinLnBrk="0" hangingPunct="1">
                        <a:defRPr kumimoji="1" lang="zh-TW" b="1" kern="1200">
                          <a:solidFill>
                            <a:schemeClr val="lt1"/>
                          </a:solidFill>
                          <a:latin typeface="Calibri"/>
                          <a:ea typeface="新細明體" panose="02020500000000000000" pitchFamily="18" charset="-120"/>
                        </a:defRPr>
                      </a:lvl7pPr>
                      <a:lvl8pPr marL="3200400" algn="l" rtl="0" eaLnBrk="1" latinLnBrk="0" hangingPunct="1">
                        <a:defRPr kumimoji="1" lang="zh-TW" b="1" kern="1200">
                          <a:solidFill>
                            <a:schemeClr val="lt1"/>
                          </a:solidFill>
                          <a:latin typeface="Calibri"/>
                          <a:ea typeface="新細明體" panose="02020500000000000000" pitchFamily="18" charset="-120"/>
                        </a:defRPr>
                      </a:lvl8pPr>
                      <a:lvl9pPr marL="3657600" algn="l" rtl="0" eaLnBrk="1" latinLnBrk="0" hangingPunct="1">
                        <a:defRPr kumimoji="1" lang="zh-TW" b="1" kern="1200">
                          <a:solidFill>
                            <a:schemeClr val="lt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a:effectLst/>
                          <a:latin typeface="獅尾圓體-Medium" panose="020B0500000000000000" pitchFamily="34" charset="-120"/>
                          <a:ea typeface="獅尾圓體-Medium" panose="020B0500000000000000" pitchFamily="34" charset="-120"/>
                        </a:rPr>
                        <a:t>構面</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rtl="0" eaLnBrk="1" latinLnBrk="0" hangingPunct="1">
                        <a:defRPr kumimoji="1" lang="zh-TW" b="1" kern="1200">
                          <a:solidFill>
                            <a:schemeClr val="lt1"/>
                          </a:solidFill>
                          <a:latin typeface="Calibri"/>
                          <a:ea typeface="新細明體" panose="02020500000000000000" pitchFamily="18" charset="-120"/>
                        </a:defRPr>
                      </a:lvl1pPr>
                      <a:lvl2pPr marL="457200" algn="l" rtl="0" eaLnBrk="1" latinLnBrk="0" hangingPunct="1">
                        <a:defRPr kumimoji="1" lang="zh-TW" b="1" kern="1200">
                          <a:solidFill>
                            <a:schemeClr val="lt1"/>
                          </a:solidFill>
                          <a:latin typeface="Calibri"/>
                          <a:ea typeface="新細明體" panose="02020500000000000000" pitchFamily="18" charset="-120"/>
                        </a:defRPr>
                      </a:lvl2pPr>
                      <a:lvl3pPr marL="914400" algn="l" rtl="0" eaLnBrk="1" latinLnBrk="0" hangingPunct="1">
                        <a:defRPr kumimoji="1" lang="zh-TW" b="1" kern="1200">
                          <a:solidFill>
                            <a:schemeClr val="lt1"/>
                          </a:solidFill>
                          <a:latin typeface="Calibri"/>
                          <a:ea typeface="新細明體" panose="02020500000000000000" pitchFamily="18" charset="-120"/>
                        </a:defRPr>
                      </a:lvl3pPr>
                      <a:lvl4pPr marL="1371600" algn="l" rtl="0" eaLnBrk="1" latinLnBrk="0" hangingPunct="1">
                        <a:defRPr kumimoji="1" lang="zh-TW" b="1" kern="1200">
                          <a:solidFill>
                            <a:schemeClr val="lt1"/>
                          </a:solidFill>
                          <a:latin typeface="Calibri"/>
                          <a:ea typeface="新細明體" panose="02020500000000000000" pitchFamily="18" charset="-120"/>
                        </a:defRPr>
                      </a:lvl4pPr>
                      <a:lvl5pPr marL="1828800" algn="l" rtl="0" eaLnBrk="1" latinLnBrk="0" hangingPunct="1">
                        <a:defRPr kumimoji="1" lang="zh-TW" b="1" kern="1200">
                          <a:solidFill>
                            <a:schemeClr val="lt1"/>
                          </a:solidFill>
                          <a:latin typeface="Calibri"/>
                          <a:ea typeface="新細明體" panose="02020500000000000000" pitchFamily="18" charset="-120"/>
                        </a:defRPr>
                      </a:lvl5pPr>
                      <a:lvl6pPr marL="2286000" algn="l" rtl="0" eaLnBrk="1" latinLnBrk="0" hangingPunct="1">
                        <a:defRPr kumimoji="1" lang="zh-TW" b="1" kern="1200">
                          <a:solidFill>
                            <a:schemeClr val="lt1"/>
                          </a:solidFill>
                          <a:latin typeface="Calibri"/>
                          <a:ea typeface="新細明體" panose="02020500000000000000" pitchFamily="18" charset="-120"/>
                        </a:defRPr>
                      </a:lvl6pPr>
                      <a:lvl7pPr marL="2743200" algn="l" rtl="0" eaLnBrk="1" latinLnBrk="0" hangingPunct="1">
                        <a:defRPr kumimoji="1" lang="zh-TW" b="1" kern="1200">
                          <a:solidFill>
                            <a:schemeClr val="lt1"/>
                          </a:solidFill>
                          <a:latin typeface="Calibri"/>
                          <a:ea typeface="新細明體" panose="02020500000000000000" pitchFamily="18" charset="-120"/>
                        </a:defRPr>
                      </a:lvl7pPr>
                      <a:lvl8pPr marL="3200400" algn="l" rtl="0" eaLnBrk="1" latinLnBrk="0" hangingPunct="1">
                        <a:defRPr kumimoji="1" lang="zh-TW" b="1" kern="1200">
                          <a:solidFill>
                            <a:schemeClr val="lt1"/>
                          </a:solidFill>
                          <a:latin typeface="Calibri"/>
                          <a:ea typeface="新細明體" panose="02020500000000000000" pitchFamily="18" charset="-120"/>
                        </a:defRPr>
                      </a:lvl8pPr>
                      <a:lvl9pPr marL="3657600" algn="l" rtl="0" eaLnBrk="1" latinLnBrk="0" hangingPunct="1">
                        <a:defRPr kumimoji="1" lang="zh-TW" b="1" kern="1200">
                          <a:solidFill>
                            <a:schemeClr val="lt1"/>
                          </a:solidFill>
                          <a:latin typeface="Calibri"/>
                          <a:ea typeface="新細明體" panose="02020500000000000000" pitchFamily="18" charset="-120"/>
                        </a:defRPr>
                      </a:lvl9pPr>
                    </a:lstStyle>
                    <a:p>
                      <a:pPr algn="ctr"/>
                      <a:r>
                        <a:rPr lang="zh-TW" altLang="en-US" sz="2000" b="0" dirty="0">
                          <a:effectLst/>
                          <a:latin typeface="獅尾圓體-Medium" panose="020B0500000000000000" pitchFamily="34" charset="-120"/>
                          <a:ea typeface="獅尾圓體-Medium" panose="020B0500000000000000" pitchFamily="34" charset="-120"/>
                        </a:rPr>
                        <a:t>實地稽核項目 </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rtl="0" eaLnBrk="1" latinLnBrk="0" hangingPunct="1">
                        <a:defRPr kumimoji="1" lang="zh-TW" b="1" kern="1200">
                          <a:solidFill>
                            <a:schemeClr val="lt1"/>
                          </a:solidFill>
                          <a:latin typeface="Calibri"/>
                          <a:ea typeface="新細明體" panose="02020500000000000000" pitchFamily="18" charset="-120"/>
                        </a:defRPr>
                      </a:lvl1pPr>
                      <a:lvl2pPr marL="457200" algn="l" rtl="0" eaLnBrk="1" latinLnBrk="0" hangingPunct="1">
                        <a:defRPr kumimoji="1" lang="zh-TW" b="1" kern="1200">
                          <a:solidFill>
                            <a:schemeClr val="lt1"/>
                          </a:solidFill>
                          <a:latin typeface="Calibri"/>
                          <a:ea typeface="新細明體" panose="02020500000000000000" pitchFamily="18" charset="-120"/>
                        </a:defRPr>
                      </a:lvl2pPr>
                      <a:lvl3pPr marL="914400" algn="l" rtl="0" eaLnBrk="1" latinLnBrk="0" hangingPunct="1">
                        <a:defRPr kumimoji="1" lang="zh-TW" b="1" kern="1200">
                          <a:solidFill>
                            <a:schemeClr val="lt1"/>
                          </a:solidFill>
                          <a:latin typeface="Calibri"/>
                          <a:ea typeface="新細明體" panose="02020500000000000000" pitchFamily="18" charset="-120"/>
                        </a:defRPr>
                      </a:lvl3pPr>
                      <a:lvl4pPr marL="1371600" algn="l" rtl="0" eaLnBrk="1" latinLnBrk="0" hangingPunct="1">
                        <a:defRPr kumimoji="1" lang="zh-TW" b="1" kern="1200">
                          <a:solidFill>
                            <a:schemeClr val="lt1"/>
                          </a:solidFill>
                          <a:latin typeface="Calibri"/>
                          <a:ea typeface="新細明體" panose="02020500000000000000" pitchFamily="18" charset="-120"/>
                        </a:defRPr>
                      </a:lvl4pPr>
                      <a:lvl5pPr marL="1828800" algn="l" rtl="0" eaLnBrk="1" latinLnBrk="0" hangingPunct="1">
                        <a:defRPr kumimoji="1" lang="zh-TW" b="1" kern="1200">
                          <a:solidFill>
                            <a:schemeClr val="lt1"/>
                          </a:solidFill>
                          <a:latin typeface="Calibri"/>
                          <a:ea typeface="新細明體" panose="02020500000000000000" pitchFamily="18" charset="-120"/>
                        </a:defRPr>
                      </a:lvl5pPr>
                      <a:lvl6pPr marL="2286000" algn="l" rtl="0" eaLnBrk="1" latinLnBrk="0" hangingPunct="1">
                        <a:defRPr kumimoji="1" lang="zh-TW" b="1" kern="1200">
                          <a:solidFill>
                            <a:schemeClr val="lt1"/>
                          </a:solidFill>
                          <a:latin typeface="Calibri"/>
                          <a:ea typeface="新細明體" panose="02020500000000000000" pitchFamily="18" charset="-120"/>
                        </a:defRPr>
                      </a:lvl6pPr>
                      <a:lvl7pPr marL="2743200" algn="l" rtl="0" eaLnBrk="1" latinLnBrk="0" hangingPunct="1">
                        <a:defRPr kumimoji="1" lang="zh-TW" b="1" kern="1200">
                          <a:solidFill>
                            <a:schemeClr val="lt1"/>
                          </a:solidFill>
                          <a:latin typeface="Calibri"/>
                          <a:ea typeface="新細明體" panose="02020500000000000000" pitchFamily="18" charset="-120"/>
                        </a:defRPr>
                      </a:lvl7pPr>
                      <a:lvl8pPr marL="3200400" algn="l" rtl="0" eaLnBrk="1" latinLnBrk="0" hangingPunct="1">
                        <a:defRPr kumimoji="1" lang="zh-TW" b="1" kern="1200">
                          <a:solidFill>
                            <a:schemeClr val="lt1"/>
                          </a:solidFill>
                          <a:latin typeface="Calibri"/>
                          <a:ea typeface="新細明體" panose="02020500000000000000" pitchFamily="18" charset="-120"/>
                        </a:defRPr>
                      </a:lvl8pPr>
                      <a:lvl9pPr marL="3657600" algn="l" rtl="0" eaLnBrk="1" latinLnBrk="0" hangingPunct="1">
                        <a:defRPr kumimoji="1" lang="zh-TW" b="1" kern="1200">
                          <a:solidFill>
                            <a:schemeClr val="lt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a:effectLst/>
                          <a:latin typeface="獅尾圓體-Medium" panose="020B0500000000000000" pitchFamily="34" charset="-120"/>
                          <a:ea typeface="獅尾圓體-Medium" panose="020B0500000000000000" pitchFamily="34" charset="-120"/>
                        </a:rPr>
                        <a:t>配分</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2111815784"/>
                  </a:ext>
                </a:extLst>
              </a:tr>
              <a:tr h="413107">
                <a:tc rowSpan="3">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策略面</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一、核心業務及其重要性</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120012210"/>
                  </a:ext>
                </a:extLst>
              </a:tr>
              <a:tr h="413107">
                <a:tc vMerge="1">
                  <a:txBody>
                    <a:bodyPr/>
                    <a:lstStyle/>
                    <a:p>
                      <a:endParaRPr lang="zh-TW" altLang="en-US" dirty="0"/>
                    </a:p>
                  </a:txBody>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二、資通安全政策及推動組織</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785947419"/>
                  </a:ext>
                </a:extLst>
              </a:tr>
              <a:tr h="413107">
                <a:tc vMerge="1">
                  <a:txBody>
                    <a:bodyPr/>
                    <a:lstStyle/>
                    <a:p>
                      <a:endParaRPr lang="zh-TW" altLang="en-US" dirty="0"/>
                    </a:p>
                  </a:txBody>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三、專責人力及經費配置</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810899025"/>
                  </a:ext>
                </a:extLst>
              </a:tr>
              <a:tr h="413107">
                <a:tc rowSpan="3">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管理面</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l"/>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四、資通系統盤點及風險評估 </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923331690"/>
                  </a:ext>
                </a:extLst>
              </a:tr>
              <a:tr h="434553">
                <a:tc vMerge="1">
                  <a:txBody>
                    <a:bodyPr/>
                    <a:lstStyle/>
                    <a:p>
                      <a:endParaRPr lang="zh-TW" altLang="en-US" dirty="0"/>
                    </a:p>
                  </a:txBody>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20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五、</a:t>
                      </a:r>
                      <a:r>
                        <a:rPr lang="zh-TW" altLang="en-US" sz="2000" b="0" dirty="0">
                          <a:solidFill>
                            <a:srgbClr val="FF0000"/>
                          </a:solidFill>
                          <a:effectLst/>
                          <a:latin typeface="獅尾圓體-Medium" panose="020B0500000000000000" pitchFamily="34" charset="-120"/>
                          <a:ea typeface="獅尾圓體-Medium" panose="020B0500000000000000" pitchFamily="34" charset="-120"/>
                        </a:rPr>
                        <a:t>資通系統或服務委外辦理之管理措施</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29031420"/>
                  </a:ext>
                </a:extLst>
              </a:tr>
              <a:tr h="413107">
                <a:tc vMerge="1">
                  <a:txBody>
                    <a:bodyPr/>
                    <a:lstStyle/>
                    <a:p>
                      <a:endParaRPr lang="zh-TW" altLang="en-US" dirty="0"/>
                    </a:p>
                  </a:txBody>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l"/>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六、資通安全維護計畫與實施情形之</a:t>
                      </a:r>
                      <a:r>
                        <a:rPr lang="zh-TW" altLang="en-US" sz="2000" b="0" dirty="0">
                          <a:solidFill>
                            <a:srgbClr val="FF0000"/>
                          </a:solidFill>
                          <a:effectLst/>
                          <a:latin typeface="獅尾圓體-Medium" panose="020B0500000000000000" pitchFamily="34" charset="-120"/>
                          <a:ea typeface="獅尾圓體-Medium" panose="020B0500000000000000" pitchFamily="34" charset="-120"/>
                        </a:rPr>
                        <a:t>持續精進</a:t>
                      </a: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及績效管理機制</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33686547"/>
                  </a:ext>
                </a:extLst>
              </a:tr>
              <a:tr h="434553">
                <a:tc rowSpan="3">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技術面</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七、資通安全防護及控制措施</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20</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473542584"/>
                  </a:ext>
                </a:extLst>
              </a:tr>
              <a:tr h="413107">
                <a:tc vMerge="1">
                  <a:txBody>
                    <a:bodyPr/>
                    <a:lstStyle/>
                    <a:p>
                      <a:endParaRPr lang="zh-TW" altLang="en-US" dirty="0"/>
                    </a:p>
                  </a:txBody>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20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八、</a:t>
                      </a:r>
                      <a:r>
                        <a:rPr lang="zh-TW" altLang="en-US" sz="2000" b="0" dirty="0">
                          <a:solidFill>
                            <a:schemeClr val="accent1"/>
                          </a:solidFill>
                          <a:effectLst/>
                          <a:latin typeface="獅尾圓體-Medium" panose="020B0500000000000000" pitchFamily="34" charset="-120"/>
                          <a:ea typeface="獅尾圓體-Medium" panose="020B0500000000000000" pitchFamily="34" charset="-120"/>
                        </a:rPr>
                        <a:t>資通系統發展及維護安全</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475425487"/>
                  </a:ext>
                </a:extLst>
              </a:tr>
              <a:tr h="413107">
                <a:tc vMerge="1">
                  <a:txBody>
                    <a:bodyPr/>
                    <a:lstStyle/>
                    <a:p>
                      <a:endParaRPr lang="zh-TW" altLang="en-US" dirty="0"/>
                    </a:p>
                  </a:txBody>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九、資通安全事件通報應變及情資評估因應</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826964582"/>
                  </a:ext>
                </a:extLst>
              </a:tr>
              <a:tr h="413107">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合計</a:t>
                      </a: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algn="ct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dk1"/>
                          </a:solidFill>
                          <a:latin typeface="Calibri"/>
                          <a:ea typeface="新細明體" panose="02020500000000000000" pitchFamily="18" charset="-120"/>
                        </a:defRPr>
                      </a:lvl1pPr>
                      <a:lvl2pPr marL="457200" algn="l" rtl="0" eaLnBrk="1" latinLnBrk="0" hangingPunct="1">
                        <a:defRPr kumimoji="1" lang="zh-TW" kern="1200">
                          <a:solidFill>
                            <a:schemeClr val="dk1"/>
                          </a:solidFill>
                          <a:latin typeface="Calibri"/>
                          <a:ea typeface="新細明體" panose="02020500000000000000" pitchFamily="18" charset="-120"/>
                        </a:defRPr>
                      </a:lvl2pPr>
                      <a:lvl3pPr marL="914400" algn="l" rtl="0" eaLnBrk="1" latinLnBrk="0" hangingPunct="1">
                        <a:defRPr kumimoji="1" lang="zh-TW" kern="1200">
                          <a:solidFill>
                            <a:schemeClr val="dk1"/>
                          </a:solidFill>
                          <a:latin typeface="Calibri"/>
                          <a:ea typeface="新細明體" panose="02020500000000000000" pitchFamily="18" charset="-120"/>
                        </a:defRPr>
                      </a:lvl3pPr>
                      <a:lvl4pPr marL="1371600" algn="l" rtl="0" eaLnBrk="1" latinLnBrk="0" hangingPunct="1">
                        <a:defRPr kumimoji="1" lang="zh-TW" kern="1200">
                          <a:solidFill>
                            <a:schemeClr val="dk1"/>
                          </a:solidFill>
                          <a:latin typeface="Calibri"/>
                          <a:ea typeface="新細明體" panose="02020500000000000000" pitchFamily="18" charset="-120"/>
                        </a:defRPr>
                      </a:lvl4pPr>
                      <a:lvl5pPr marL="1828800" algn="l" rtl="0" eaLnBrk="1" latinLnBrk="0" hangingPunct="1">
                        <a:defRPr kumimoji="1" lang="zh-TW" kern="1200">
                          <a:solidFill>
                            <a:schemeClr val="dk1"/>
                          </a:solidFill>
                          <a:latin typeface="Calibri"/>
                          <a:ea typeface="新細明體" panose="02020500000000000000" pitchFamily="18" charset="-120"/>
                        </a:defRPr>
                      </a:lvl5pPr>
                      <a:lvl6pPr marL="2286000" algn="l" rtl="0" eaLnBrk="1" latinLnBrk="0" hangingPunct="1">
                        <a:defRPr kumimoji="1" lang="zh-TW" kern="1200">
                          <a:solidFill>
                            <a:schemeClr val="dk1"/>
                          </a:solidFill>
                          <a:latin typeface="Calibri"/>
                          <a:ea typeface="新細明體" panose="02020500000000000000" pitchFamily="18" charset="-120"/>
                        </a:defRPr>
                      </a:lvl6pPr>
                      <a:lvl7pPr marL="2743200" algn="l" rtl="0" eaLnBrk="1" latinLnBrk="0" hangingPunct="1">
                        <a:defRPr kumimoji="1" lang="zh-TW" kern="1200">
                          <a:solidFill>
                            <a:schemeClr val="dk1"/>
                          </a:solidFill>
                          <a:latin typeface="Calibri"/>
                          <a:ea typeface="新細明體" panose="02020500000000000000" pitchFamily="18" charset="-120"/>
                        </a:defRPr>
                      </a:lvl7pPr>
                      <a:lvl8pPr marL="3200400" algn="l" rtl="0" eaLnBrk="1" latinLnBrk="0" hangingPunct="1">
                        <a:defRPr kumimoji="1" lang="zh-TW" kern="1200">
                          <a:solidFill>
                            <a:schemeClr val="dk1"/>
                          </a:solidFill>
                          <a:latin typeface="Calibri"/>
                          <a:ea typeface="新細明體" panose="02020500000000000000" pitchFamily="18" charset="-120"/>
                        </a:defRPr>
                      </a:lvl8pPr>
                      <a:lvl9pPr marL="3657600" algn="l" rtl="0" eaLnBrk="1" latinLnBrk="0" hangingPunct="1">
                        <a:defRPr kumimoji="1" lang="zh-TW" kern="1200">
                          <a:solidFill>
                            <a:schemeClr val="dk1"/>
                          </a:solidFill>
                          <a:latin typeface="Calibri"/>
                          <a:ea typeface="新細明體" panose="02020500000000000000" pitchFamily="18" charset="-120"/>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100</a:t>
                      </a:r>
                      <a:endParaRPr lang="zh-TW" altLang="en-US" sz="20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586924718"/>
                  </a:ext>
                </a:extLst>
              </a:tr>
            </a:tbl>
          </a:graphicData>
        </a:graphic>
      </p:graphicFrame>
      <p:sp>
        <p:nvSpPr>
          <p:cNvPr id="2" name="矩形 1"/>
          <p:cNvSpPr/>
          <p:nvPr/>
        </p:nvSpPr>
        <p:spPr>
          <a:xfrm>
            <a:off x="695400" y="1229851"/>
            <a:ext cx="10657184" cy="830997"/>
          </a:xfrm>
          <a:prstGeom prst="rect">
            <a:avLst/>
          </a:prstGeom>
        </p:spPr>
        <p:txBody>
          <a:bodyPr wrap="square">
            <a:spAutoFit/>
          </a:bodyPr>
          <a:lstStyle/>
          <a:p>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為系統化檢視落實程度，採用資通安全實地稽核項目檢核表，分三大構面</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（策略面、管理面、技術面）九大實地稽核項目，逐項檢視。</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2417574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548680"/>
            <a:ext cx="9879628" cy="923330"/>
          </a:xfrm>
          <a:prstGeom prst="rect">
            <a:avLst/>
          </a:prstGeom>
        </p:spPr>
        <p:txBody>
          <a:bodyPr wrap="none">
            <a:spAutoFit/>
          </a:body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graphicFrame>
        <p:nvGraphicFramePr>
          <p:cNvPr id="4" name="表格 3"/>
          <p:cNvGraphicFramePr>
            <a:graphicFrameLocks noGrp="1"/>
          </p:cNvGraphicFramePr>
          <p:nvPr>
            <p:extLst>
              <p:ext uri="{D42A27DB-BD31-4B8C-83A1-F6EECF244321}">
                <p14:modId xmlns:p14="http://schemas.microsoft.com/office/powerpoint/2010/main" xmlns="" val="2483251309"/>
              </p:ext>
            </p:extLst>
          </p:nvPr>
        </p:nvGraphicFramePr>
        <p:xfrm>
          <a:off x="407368" y="1472010"/>
          <a:ext cx="11737304" cy="4830862"/>
        </p:xfrm>
        <a:graphic>
          <a:graphicData uri="http://schemas.openxmlformats.org/drawingml/2006/table">
            <a:tbl>
              <a:tblPr firstRow="1" bandRow="1">
                <a:tableStyleId>{5C22544A-7EE6-4342-B048-85BDC9FD1C3A}</a:tableStyleId>
              </a:tblPr>
              <a:tblGrid>
                <a:gridCol w="660223">
                  <a:extLst>
                    <a:ext uri="{9D8B030D-6E8A-4147-A177-3AD203B41FA5}">
                      <a16:colId xmlns:a16="http://schemas.microsoft.com/office/drawing/2014/main" xmlns="" val="4147926628"/>
                    </a:ext>
                  </a:extLst>
                </a:gridCol>
                <a:gridCol w="11077081">
                  <a:extLst>
                    <a:ext uri="{9D8B030D-6E8A-4147-A177-3AD203B41FA5}">
                      <a16:colId xmlns:a16="http://schemas.microsoft.com/office/drawing/2014/main" xmlns="" val="3598891708"/>
                    </a:ext>
                  </a:extLst>
                </a:gridCol>
              </a:tblGrid>
              <a:tr h="64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   </a:t>
                      </a:r>
                      <a:r>
                        <a:rPr lang="en-US" altLang="zh-TW"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特定非公務機關：無 </a:t>
                      </a:r>
                      <a:r>
                        <a:rPr lang="en-US" altLang="zh-TW"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7.3</a:t>
                      </a: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r>
                        <a:rPr lang="en-US" altLang="zh-TW"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7.5</a:t>
                      </a: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，另</a:t>
                      </a:r>
                      <a:r>
                        <a:rPr lang="en-US" altLang="zh-TW"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7.4</a:t>
                      </a: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稽核項目受稽機關有所不同</a:t>
                      </a:r>
                      <a:r>
                        <a:rPr lang="en-US" altLang="zh-TW"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a:t>
                      </a:r>
                      <a:endPar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487498562"/>
                  </a:ext>
                </a:extLst>
              </a:tr>
              <a:tr h="648000">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是否依法規定期辦理安全性檢測及資通安全健診？</a:t>
                      </a:r>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全部核心資通系統辦理弱點掃描（</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B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C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全部核心資通系統辦理滲透測試（</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B</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C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3.</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資通安全健診，包含網路架構檢視、網路惡意活動檢視、使用者端電腦惡意活動檢視、伺服器主機惡意</a:t>
                      </a:r>
                    </a:p>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活動檢視、目錄伺服器設定及防火牆設定檢視等？（</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B</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C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級機關：每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次）</a:t>
                      </a:r>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76465099"/>
                  </a:ext>
                </a:extLst>
              </a:tr>
              <a:tr h="450768">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是否針對安全性檢測及資通安全健診結果執行修補作業，且於修補完成後驗證是否完成改善？</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4358164"/>
                  </a:ext>
                </a:extLst>
              </a:tr>
              <a:tr h="432048">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7.3</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B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級機關適用</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是否完成政府組態基準導入作業？</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3178151592"/>
                  </a:ext>
                </a:extLst>
              </a:tr>
              <a:tr h="648000">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7.4</a:t>
                      </a:r>
                    </a:p>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是否完成資通安全弱點通報機制導入作業，並持續維運及依主管機關指定方式提交資訊資產盤點資料？</a:t>
                      </a:r>
                    </a:p>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B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級公務機關</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關鍵基礎設施提供者應於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111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8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月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24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日前或核定後</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年內完成</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【C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級公務機關</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關鍵基礎設施提供者應於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112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8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月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24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日前或核定後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年內完成</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xmlns="" val="339368236"/>
                  </a:ext>
                </a:extLst>
              </a:tr>
              <a:tr h="861646">
                <a:tc>
                  <a:txBody>
                    <a:bodyPr/>
                    <a:lstStyle/>
                    <a:p>
                      <a:pPr algn="ct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7.5</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是否完成端點偵測及應變機制導入作業，並持續維運及依主管機關指定方式提交偵測資料？</a:t>
                      </a:r>
                    </a:p>
                    <a:p>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B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級公務機關應於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112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8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月 </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24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日前或核定後</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2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年內完成</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2131682668"/>
                  </a:ext>
                </a:extLst>
              </a:tr>
            </a:tbl>
          </a:graphicData>
        </a:graphic>
      </p:graphicFrame>
    </p:spTree>
    <p:extLst>
      <p:ext uri="{BB962C8B-B14F-4D97-AF65-F5344CB8AC3E}">
        <p14:creationId xmlns:p14="http://schemas.microsoft.com/office/powerpoint/2010/main" xmlns="" val="2354828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548680"/>
            <a:ext cx="9879628" cy="923330"/>
          </a:xfrm>
          <a:prstGeom prst="rect">
            <a:avLst/>
          </a:prstGeom>
        </p:spPr>
        <p:txBody>
          <a:bodyPr wrap="none">
            <a:spAutoFit/>
          </a:body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graphicFrame>
        <p:nvGraphicFramePr>
          <p:cNvPr id="4" name="表格 3"/>
          <p:cNvGraphicFramePr>
            <a:graphicFrameLocks noGrp="1"/>
          </p:cNvGraphicFramePr>
          <p:nvPr>
            <p:extLst>
              <p:ext uri="{D42A27DB-BD31-4B8C-83A1-F6EECF244321}">
                <p14:modId xmlns:p14="http://schemas.microsoft.com/office/powerpoint/2010/main" xmlns="" val="978393507"/>
              </p:ext>
            </p:extLst>
          </p:nvPr>
        </p:nvGraphicFramePr>
        <p:xfrm>
          <a:off x="479376" y="1628800"/>
          <a:ext cx="11377264" cy="4854240"/>
        </p:xfrm>
        <a:graphic>
          <a:graphicData uri="http://schemas.openxmlformats.org/drawingml/2006/table">
            <a:tbl>
              <a:tblPr firstRow="1" bandRow="1">
                <a:tableStyleId>{5C22544A-7EE6-4342-B048-85BDC9FD1C3A}</a:tableStyleId>
              </a:tblPr>
              <a:tblGrid>
                <a:gridCol w="660223">
                  <a:extLst>
                    <a:ext uri="{9D8B030D-6E8A-4147-A177-3AD203B41FA5}">
                      <a16:colId xmlns:a16="http://schemas.microsoft.com/office/drawing/2014/main" xmlns="" val="4147926628"/>
                    </a:ext>
                  </a:extLst>
                </a:gridCol>
                <a:gridCol w="10717041">
                  <a:extLst>
                    <a:ext uri="{9D8B030D-6E8A-4147-A177-3AD203B41FA5}">
                      <a16:colId xmlns:a16="http://schemas.microsoft.com/office/drawing/2014/main" xmlns="" val="3598891708"/>
                    </a:ext>
                  </a:extLst>
                </a:gridCol>
              </a:tblGrid>
              <a:tr h="648000">
                <a:tc>
                  <a:txBody>
                    <a:bodyPr/>
                    <a:lstStyle/>
                    <a:p>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487498562"/>
                  </a:ext>
                </a:extLst>
              </a:tr>
              <a:tr h="648000">
                <a:tc>
                  <a:txBody>
                    <a:bodyPr/>
                    <a:lstStyle/>
                    <a:p>
                      <a:pPr marL="0" algn="ctr" defTabSz="914400" rtl="0" eaLnBrk="1" latinLnBrk="0" hangingPunct="1"/>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7.6</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是否完成下列資通安全防護措施？</a:t>
                      </a:r>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endPar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76465099"/>
                  </a:ext>
                </a:extLst>
              </a:tr>
              <a:tr h="450768">
                <a:tc>
                  <a:txBody>
                    <a:bodyPr/>
                    <a:lstStyle/>
                    <a:p>
                      <a:pPr marL="0" algn="ctr" defTabSz="914400" rtl="0" eaLnBrk="1" latinLnBrk="0" hangingPunct="1"/>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7.7</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是否針對電子郵件進行過濾，且定期檢討及更新郵件過濾規則？是否針對電子郵件進行分析，主動發現異常行為且進行改善（如針對大量異常電子郵件來源之</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IP </a:t>
                      </a: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位址，於防火牆進行阻擋等）？</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4358164"/>
                  </a:ext>
                </a:extLst>
              </a:tr>
              <a:tr h="432048">
                <a:tc>
                  <a:txBody>
                    <a:bodyPr/>
                    <a:lstStyle/>
                    <a:p>
                      <a:pPr marL="0" algn="ctr" defTabSz="914400" rtl="0" eaLnBrk="1" latinLnBrk="0" hangingPunct="1"/>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7.8</a:t>
                      </a:r>
                      <a:endPar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是否建立電子資料安全管理機制，包含分級規則（如機密性、敏感性及一般性等）、存取權限、資料</a:t>
                      </a:r>
                      <a: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
                      </a:r>
                      <a:br>
                        <a:rPr lang="en-US" altLang="zh-TW"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br>
                      <a:r>
                        <a:rPr lang="zh-TW" altLang="en-US" sz="18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安全、人員管理及處理規範等，且落實執行？</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81515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xmlns="" val="3824479889"/>
              </p:ext>
            </p:extLst>
          </p:nvPr>
        </p:nvGraphicFramePr>
        <p:xfrm>
          <a:off x="1415480" y="2780928"/>
          <a:ext cx="6615968" cy="2225040"/>
        </p:xfrm>
        <a:graphic>
          <a:graphicData uri="http://schemas.openxmlformats.org/drawingml/2006/table">
            <a:tbl>
              <a:tblPr firstRow="1" bandRow="1">
                <a:tableStyleId>{5940675A-B579-460E-94D1-54222C63F5DA}</a:tableStyleId>
              </a:tblPr>
              <a:tblGrid>
                <a:gridCol w="4311968">
                  <a:extLst>
                    <a:ext uri="{9D8B030D-6E8A-4147-A177-3AD203B41FA5}">
                      <a16:colId xmlns:a16="http://schemas.microsoft.com/office/drawing/2014/main" xmlns="" val="20000"/>
                    </a:ext>
                  </a:extLst>
                </a:gridCol>
                <a:gridCol w="576000">
                  <a:extLst>
                    <a:ext uri="{9D8B030D-6E8A-4147-A177-3AD203B41FA5}">
                      <a16:colId xmlns:a16="http://schemas.microsoft.com/office/drawing/2014/main" xmlns="" val="20001"/>
                    </a:ext>
                  </a:extLst>
                </a:gridCol>
                <a:gridCol w="576000">
                  <a:extLst>
                    <a:ext uri="{9D8B030D-6E8A-4147-A177-3AD203B41FA5}">
                      <a16:colId xmlns:a16="http://schemas.microsoft.com/office/drawing/2014/main" xmlns="" val="20002"/>
                    </a:ext>
                  </a:extLst>
                </a:gridCol>
                <a:gridCol w="576000">
                  <a:extLst>
                    <a:ext uri="{9D8B030D-6E8A-4147-A177-3AD203B41FA5}">
                      <a16:colId xmlns:a16="http://schemas.microsoft.com/office/drawing/2014/main" xmlns="" val="20003"/>
                    </a:ext>
                  </a:extLst>
                </a:gridCol>
                <a:gridCol w="576000">
                  <a:extLst>
                    <a:ext uri="{9D8B030D-6E8A-4147-A177-3AD203B41FA5}">
                      <a16:colId xmlns:a16="http://schemas.microsoft.com/office/drawing/2014/main" xmlns="" val="20004"/>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1"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安全防護項目</a:t>
                      </a:r>
                    </a:p>
                  </a:txBody>
                  <a:tcPr anchor="ctr">
                    <a:solidFill>
                      <a:schemeClr val="accent4">
                        <a:lumMod val="20000"/>
                        <a:lumOff val="80000"/>
                      </a:schemeClr>
                    </a:solidFill>
                  </a:tcPr>
                </a:tc>
                <a:tc>
                  <a:txBody>
                    <a:bodyPr/>
                    <a:lstStyle/>
                    <a:p>
                      <a:pPr algn="ctr"/>
                      <a:r>
                        <a:rPr lang="zh-TW" altLang="en-US" sz="1400" b="1"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Ａ級</a:t>
                      </a:r>
                    </a:p>
                  </a:txBody>
                  <a:tcPr anchor="ctr">
                    <a:solidFill>
                      <a:schemeClr val="accent4">
                        <a:lumMod val="20000"/>
                        <a:lumOff val="80000"/>
                      </a:schemeClr>
                    </a:solidFill>
                  </a:tcPr>
                </a:tc>
                <a:tc>
                  <a:txBody>
                    <a:bodyPr/>
                    <a:lstStyle/>
                    <a:p>
                      <a:pPr algn="ctr"/>
                      <a:r>
                        <a:rPr lang="zh-TW" altLang="en-US" sz="1400" b="1"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Ｂ級</a:t>
                      </a:r>
                    </a:p>
                  </a:txBody>
                  <a:tcPr anchor="ctr">
                    <a:solidFill>
                      <a:schemeClr val="accent4">
                        <a:lumMod val="20000"/>
                        <a:lumOff val="80000"/>
                      </a:schemeClr>
                    </a:solidFill>
                  </a:tcPr>
                </a:tc>
                <a:tc>
                  <a:txBody>
                    <a:bodyPr/>
                    <a:lstStyle/>
                    <a:p>
                      <a:pPr algn="ctr"/>
                      <a:r>
                        <a:rPr lang="zh-TW" altLang="en-US" sz="1400" b="1"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Ｃ級</a:t>
                      </a:r>
                    </a:p>
                  </a:txBody>
                  <a:tcPr anchor="ctr">
                    <a:solidFill>
                      <a:schemeClr val="accent4">
                        <a:lumMod val="20000"/>
                        <a:lumOff val="80000"/>
                      </a:schemeClr>
                    </a:solidFill>
                  </a:tcPr>
                </a:tc>
                <a:tc>
                  <a:txBody>
                    <a:bodyPr/>
                    <a:lstStyle/>
                    <a:p>
                      <a:pPr algn="ctr"/>
                      <a:r>
                        <a:rPr lang="zh-TW" altLang="en-US" sz="1400" b="1"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Ｄ級</a:t>
                      </a:r>
                    </a:p>
                  </a:txBody>
                  <a:tcPr anchor="ctr">
                    <a:solidFill>
                      <a:schemeClr val="accent4">
                        <a:lumMod val="20000"/>
                        <a:lumOff val="80000"/>
                      </a:schemeClr>
                    </a:solidFill>
                  </a:tcPr>
                </a:tc>
                <a:extLst>
                  <a:ext uri="{0D108BD9-81ED-4DB2-BD59-A6C34878D82A}">
                    <a16:rowId xmlns:a16="http://schemas.microsoft.com/office/drawing/2014/main" xmlns="" val="10000"/>
                  </a:ext>
                </a:extLst>
              </a:tr>
              <a:tr h="370840">
                <a:tc>
                  <a:txBody>
                    <a:bodyPr/>
                    <a:lstStyle/>
                    <a:p>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防毒軟體</a:t>
                      </a:r>
                    </a:p>
                  </a:txBody>
                  <a:tcPr anchor="ctr">
                    <a:solidFill>
                      <a:schemeClr val="bg1"/>
                    </a:solidFill>
                  </a:tcPr>
                </a:tc>
                <a:tc>
                  <a:txBody>
                    <a:bodyPr/>
                    <a:lstStyle/>
                    <a:p>
                      <a:pPr algn="ct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extLst>
                  <a:ext uri="{0D108BD9-81ED-4DB2-BD59-A6C34878D82A}">
                    <a16:rowId xmlns:a16="http://schemas.microsoft.com/office/drawing/2014/main" xmlns="" val="10001"/>
                  </a:ext>
                </a:extLst>
              </a:tr>
              <a:tr h="370840">
                <a:tc>
                  <a:txBody>
                    <a:bodyPr/>
                    <a:lstStyle/>
                    <a:p>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網路防火牆</a:t>
                      </a:r>
                    </a:p>
                  </a:txBody>
                  <a:tcPr anchor="ctr">
                    <a:solidFill>
                      <a:schemeClr val="bg1"/>
                    </a:solidFill>
                  </a:tcPr>
                </a:tc>
                <a:tc>
                  <a:txBody>
                    <a:bodyPr/>
                    <a:lstStyle/>
                    <a:p>
                      <a:pPr algn="ct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extLst>
                  <a:ext uri="{0D108BD9-81ED-4DB2-BD59-A6C34878D82A}">
                    <a16:rowId xmlns:a16="http://schemas.microsoft.com/office/drawing/2014/main" xmlns="" val="10002"/>
                  </a:ext>
                </a:extLst>
              </a:tr>
              <a:tr h="370840">
                <a:tc>
                  <a:txBody>
                    <a:bodyPr/>
                    <a:lstStyle/>
                    <a:p>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電子郵件過濾機制</a:t>
                      </a:r>
                    </a:p>
                  </a:txBody>
                  <a:tcPr anchor="ctr">
                    <a:solidFill>
                      <a:schemeClr val="bg1"/>
                    </a:solidFill>
                  </a:tcPr>
                </a:tc>
                <a:tc>
                  <a:txBody>
                    <a:bodyPr/>
                    <a:lstStyle/>
                    <a:p>
                      <a:pPr algn="ct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endPar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anchor="ctr">
                    <a:solidFill>
                      <a:schemeClr val="bg1"/>
                    </a:solidFill>
                  </a:tcPr>
                </a:tc>
                <a:extLst>
                  <a:ext uri="{0D108BD9-81ED-4DB2-BD59-A6C34878D82A}">
                    <a16:rowId xmlns:a16="http://schemas.microsoft.com/office/drawing/2014/main" xmlns="" val="10003"/>
                  </a:ext>
                </a:extLst>
              </a:tr>
              <a:tr h="370840">
                <a:tc>
                  <a:txBody>
                    <a:bodyPr/>
                    <a:lstStyle/>
                    <a:p>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入侵偵測及防禦機制</a:t>
                      </a:r>
                    </a:p>
                  </a:txBody>
                  <a:tcPr anchor="ctr">
                    <a:solidFill>
                      <a:schemeClr val="bg1"/>
                    </a:solidFill>
                  </a:tcPr>
                </a:tc>
                <a:tc>
                  <a:txBody>
                    <a:bodyPr/>
                    <a:lstStyle/>
                    <a:p>
                      <a:pPr algn="ct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endPar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anchor="ctr">
                    <a:solidFill>
                      <a:schemeClr val="bg1"/>
                    </a:solidFill>
                  </a:tcPr>
                </a:tc>
                <a:tc>
                  <a:txBody>
                    <a:bodyPr/>
                    <a:lstStyle/>
                    <a:p>
                      <a:endPar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anchor="ctr">
                    <a:solidFill>
                      <a:schemeClr val="bg1"/>
                    </a:solidFill>
                  </a:tcPr>
                </a:tc>
                <a:extLst>
                  <a:ext uri="{0D108BD9-81ED-4DB2-BD59-A6C34878D82A}">
                    <a16:rowId xmlns:a16="http://schemas.microsoft.com/office/drawing/2014/main" xmlns="" val="10004"/>
                  </a:ext>
                </a:extLst>
              </a:tr>
              <a:tr h="370840">
                <a:tc>
                  <a:txBody>
                    <a:bodyPr/>
                    <a:lstStyle/>
                    <a:p>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應用程式防火牆（具有）對外服務之核心資通系統者</a:t>
                      </a:r>
                    </a:p>
                  </a:txBody>
                  <a:tcPr anchor="ctr">
                    <a:solidFill>
                      <a:schemeClr val="bg1"/>
                    </a:solidFill>
                  </a:tcPr>
                </a:tc>
                <a:tc>
                  <a:txBody>
                    <a:bodyPr/>
                    <a:lstStyle/>
                    <a:p>
                      <a:pPr algn="ct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txBody>
                  <a:tcPr anchor="ctr">
                    <a:solidFill>
                      <a:schemeClr val="bg1"/>
                    </a:solidFill>
                  </a:tcPr>
                </a:tc>
                <a:tc>
                  <a:txBody>
                    <a:bodyPr/>
                    <a:lstStyle/>
                    <a:p>
                      <a:endPar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anchor="ctr">
                    <a:solidFill>
                      <a:schemeClr val="bg1"/>
                    </a:solidFill>
                  </a:tcPr>
                </a:tc>
                <a:tc>
                  <a:txBody>
                    <a:bodyPr/>
                    <a:lstStyle/>
                    <a:p>
                      <a:endParaRPr lang="zh-TW" altLang="en-US" sz="14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anchor="ctr">
                    <a:solidFill>
                      <a:schemeClr val="bg1"/>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7877252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548680"/>
            <a:ext cx="9879628" cy="923330"/>
          </a:xfrm>
          <a:prstGeom prst="rect">
            <a:avLst/>
          </a:prstGeom>
        </p:spPr>
        <p:txBody>
          <a:bodyPr wrap="none">
            <a:spAutoFit/>
          </a:body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graphicFrame>
        <p:nvGraphicFramePr>
          <p:cNvPr id="4" name="表格 3"/>
          <p:cNvGraphicFramePr>
            <a:graphicFrameLocks noGrp="1"/>
          </p:cNvGraphicFramePr>
          <p:nvPr>
            <p:extLst>
              <p:ext uri="{D42A27DB-BD31-4B8C-83A1-F6EECF244321}">
                <p14:modId xmlns:p14="http://schemas.microsoft.com/office/powerpoint/2010/main" xmlns="" val="927572293"/>
              </p:ext>
            </p:extLst>
          </p:nvPr>
        </p:nvGraphicFramePr>
        <p:xfrm>
          <a:off x="479376" y="1628800"/>
          <a:ext cx="11449272" cy="4654128"/>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xmlns="" val="4147926628"/>
                    </a:ext>
                  </a:extLst>
                </a:gridCol>
                <a:gridCol w="10657184">
                  <a:extLst>
                    <a:ext uri="{9D8B030D-6E8A-4147-A177-3AD203B41FA5}">
                      <a16:colId xmlns:a16="http://schemas.microsoft.com/office/drawing/2014/main" xmlns="" val="3598891708"/>
                    </a:ext>
                  </a:extLst>
                </a:gridCol>
              </a:tblGrid>
              <a:tr h="648000">
                <a:tc>
                  <a:txBody>
                    <a:bodyPr/>
                    <a:lstStyle/>
                    <a:p>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487498562"/>
                  </a:ext>
                </a:extLst>
              </a:tr>
              <a:tr h="648000">
                <a:tc>
                  <a:txBody>
                    <a:bodyPr/>
                    <a:lstStyle/>
                    <a:p>
                      <a:pPr algn="ct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7.9</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是否建立網路服務安全控制措施，且定期檢討？</a:t>
                      </a:r>
                    </a:p>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是否定期檢測網路運作環境之安全漏洞？</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76465099"/>
                  </a:ext>
                </a:extLst>
              </a:tr>
              <a:tr h="450768">
                <a:tc>
                  <a:txBody>
                    <a:bodyPr/>
                    <a:lstStyle/>
                    <a:p>
                      <a:pPr algn="ct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7.10</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是否已確實設定防火牆並定期檢視防火牆規則，</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DNS</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查詢是否僅限於指定</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DNS</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伺服器？有效掌握與管理防火牆連線部署？</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4358164"/>
                  </a:ext>
                </a:extLst>
              </a:tr>
              <a:tr h="432048">
                <a:tc>
                  <a:txBody>
                    <a:bodyPr/>
                    <a:lstStyle/>
                    <a:p>
                      <a:pPr algn="ct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7.11</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針對機關內部同仁及委外廠商進行遠端維護資通系統，是否採「原則禁止、例外允許」方式辦理，並有適當之防護措施？</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8151592"/>
                  </a:ext>
                </a:extLst>
              </a:tr>
              <a:tr h="432048">
                <a:tc>
                  <a:txBody>
                    <a:bodyPr/>
                    <a:lstStyle/>
                    <a:p>
                      <a:pPr algn="ct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7.12</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網路架構設計是否符合業務需要及資安要求？</a:t>
                      </a:r>
                      <a:endPar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是否依網路服務需要區隔獨立的邏輯網域（如</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DMZ</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、內部或外部網路等），且建立適當之防護措施，以管制過濾網域間之資料存取？</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817457784"/>
                  </a:ext>
                </a:extLst>
              </a:tr>
              <a:tr h="432048">
                <a:tc>
                  <a:txBody>
                    <a:bodyPr/>
                    <a:lstStyle/>
                    <a:p>
                      <a:pPr algn="ct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7.13</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是否針對機關內無線網路服務之存取及應用訂定安全管控程序，且落實執行？</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305109120"/>
                  </a:ext>
                </a:extLst>
              </a:tr>
              <a:tr h="432048">
                <a:tc>
                  <a:txBody>
                    <a:bodyPr/>
                    <a:lstStyle/>
                    <a:p>
                      <a:pPr algn="ct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7.14</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資通系統重要組態設定檔案及其他具保護需求之資訊是否加密或其他適當方式儲存（如實體隔離、專用電腦作業環境、資料加密等）？是否針對資訊之交換，建立適當之交換程序及安全保護措施，以確保資訊之完整性及機密性（如採行識別碼通行碼管制、電子資料加密或電子簽章認證等）？是否針對重要資料的交換過程，保存適當之監控紀錄？</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99522399"/>
                  </a:ext>
                </a:extLst>
              </a:tr>
            </a:tbl>
          </a:graphicData>
        </a:graphic>
      </p:graphicFrame>
    </p:spTree>
    <p:extLst>
      <p:ext uri="{BB962C8B-B14F-4D97-AF65-F5344CB8AC3E}">
        <p14:creationId xmlns:p14="http://schemas.microsoft.com/office/powerpoint/2010/main" xmlns="" val="30108119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548680"/>
            <a:ext cx="9879628" cy="923330"/>
          </a:xfrm>
          <a:prstGeom prst="rect">
            <a:avLst/>
          </a:prstGeom>
        </p:spPr>
        <p:txBody>
          <a:bodyPr wrap="none">
            <a:spAutoFit/>
          </a:body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graphicFrame>
        <p:nvGraphicFramePr>
          <p:cNvPr id="4" name="表格 3"/>
          <p:cNvGraphicFramePr>
            <a:graphicFrameLocks noGrp="1"/>
          </p:cNvGraphicFramePr>
          <p:nvPr>
            <p:extLst>
              <p:ext uri="{D42A27DB-BD31-4B8C-83A1-F6EECF244321}">
                <p14:modId xmlns:p14="http://schemas.microsoft.com/office/powerpoint/2010/main" xmlns="" val="2673223536"/>
              </p:ext>
            </p:extLst>
          </p:nvPr>
        </p:nvGraphicFramePr>
        <p:xfrm>
          <a:off x="479376" y="1628800"/>
          <a:ext cx="11521280" cy="4683504"/>
        </p:xfrm>
        <a:graphic>
          <a:graphicData uri="http://schemas.openxmlformats.org/drawingml/2006/table">
            <a:tbl>
              <a:tblPr firstRow="1" bandRow="1">
                <a:tableStyleId>{5C22544A-7EE6-4342-B048-85BDC9FD1C3A}</a:tableStyleId>
              </a:tblPr>
              <a:tblGrid>
                <a:gridCol w="660223">
                  <a:extLst>
                    <a:ext uri="{9D8B030D-6E8A-4147-A177-3AD203B41FA5}">
                      <a16:colId xmlns:a16="http://schemas.microsoft.com/office/drawing/2014/main" xmlns="" val="4147926628"/>
                    </a:ext>
                  </a:extLst>
                </a:gridCol>
                <a:gridCol w="10861057">
                  <a:extLst>
                    <a:ext uri="{9D8B030D-6E8A-4147-A177-3AD203B41FA5}">
                      <a16:colId xmlns:a16="http://schemas.microsoft.com/office/drawing/2014/main" xmlns="" val="3598891708"/>
                    </a:ext>
                  </a:extLst>
                </a:gridCol>
              </a:tblGrid>
              <a:tr h="648000">
                <a:tc>
                  <a:txBody>
                    <a:bodyPr/>
                    <a:lstStyle/>
                    <a:p>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487498562"/>
                  </a:ext>
                </a:extLst>
              </a:tr>
              <a:tr h="648000">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7.15</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用預設密碼登入資通系統時，是否於登入後要求立即變更密碼，並規定密碼強度、更換週期（限制使用弱密碼）？是否是最小權限？是否有使用角色型存取控制？有管理者權限之帳號是否有只用於管理活動？</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76465099"/>
                  </a:ext>
                </a:extLst>
              </a:tr>
              <a:tr h="45076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7.16</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是否有電子郵件之使用管控措施，且落實執行？是否依郵件內容之機密性、敏感性規範傳送限制？</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4358164"/>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7.17</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是否針對電腦機房及重要區域之安全控制、人員進出管控、環境維護（如溫溼度控制）等項目建立適當之管理措施，且落實執行？</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8151592"/>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7.18</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是否定期評估及檢查重要資通設備之設置地點可能之危害因素（如火、煙、水、震動、化學效應、電力供應、電磁輻射或人為入侵破壞等）？</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90194659"/>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7.19</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是否針對電腦機房及重要區域之公用服務（如水、電、消防及通訊等）建立適當之備援方案？</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52308925"/>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7.20</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訂定資訊處理設備作業程序、變更管理程序及管理責任（如相關儲存媒體、設備是否有安全處理程序及分級標示、報廢程序等），且落實執行？是否訂定資訊設備回收再使用及汰除之安全控制作業程序，以確保任何機密性或敏感性資料已確實刪除？</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885031156"/>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7.21</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是否針對使用者電腦訂定軟體安裝管控規則？是否確認授權軟體及免費軟體之使用情形，且定期檢查？</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620476355"/>
                  </a:ext>
                </a:extLst>
              </a:tr>
            </a:tbl>
          </a:graphicData>
        </a:graphic>
      </p:graphicFrame>
    </p:spTree>
    <p:extLst>
      <p:ext uri="{BB962C8B-B14F-4D97-AF65-F5344CB8AC3E}">
        <p14:creationId xmlns:p14="http://schemas.microsoft.com/office/powerpoint/2010/main" xmlns="" val="5462133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548680"/>
            <a:ext cx="9879628" cy="923330"/>
          </a:xfrm>
          <a:prstGeom prst="rect">
            <a:avLst/>
          </a:prstGeom>
        </p:spPr>
        <p:txBody>
          <a:bodyPr wrap="none">
            <a:spAutoFit/>
          </a:body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graphicFrame>
        <p:nvGraphicFramePr>
          <p:cNvPr id="4" name="表格 3"/>
          <p:cNvGraphicFramePr>
            <a:graphicFrameLocks noGrp="1"/>
          </p:cNvGraphicFramePr>
          <p:nvPr>
            <p:extLst>
              <p:ext uri="{D42A27DB-BD31-4B8C-83A1-F6EECF244321}">
                <p14:modId xmlns:p14="http://schemas.microsoft.com/office/powerpoint/2010/main" xmlns="" val="2851404520"/>
              </p:ext>
            </p:extLst>
          </p:nvPr>
        </p:nvGraphicFramePr>
        <p:xfrm>
          <a:off x="479376" y="1628800"/>
          <a:ext cx="11449272" cy="4232736"/>
        </p:xfrm>
        <a:graphic>
          <a:graphicData uri="http://schemas.openxmlformats.org/drawingml/2006/table">
            <a:tbl>
              <a:tblPr firstRow="1" bandRow="1">
                <a:tableStyleId>{5C22544A-7EE6-4342-B048-85BDC9FD1C3A}</a:tableStyleId>
              </a:tblPr>
              <a:tblGrid>
                <a:gridCol w="660223">
                  <a:extLst>
                    <a:ext uri="{9D8B030D-6E8A-4147-A177-3AD203B41FA5}">
                      <a16:colId xmlns:a16="http://schemas.microsoft.com/office/drawing/2014/main" xmlns="" val="4147926628"/>
                    </a:ext>
                  </a:extLst>
                </a:gridCol>
                <a:gridCol w="10789049">
                  <a:extLst>
                    <a:ext uri="{9D8B030D-6E8A-4147-A177-3AD203B41FA5}">
                      <a16:colId xmlns:a16="http://schemas.microsoft.com/office/drawing/2014/main" xmlns="" val="3598891708"/>
                    </a:ext>
                  </a:extLst>
                </a:gridCol>
              </a:tblGrid>
              <a:tr h="648000">
                <a:tc>
                  <a:txBody>
                    <a:bodyPr/>
                    <a:lstStyle/>
                    <a:p>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稽核項目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1" kern="1200" dirty="0">
                          <a:solidFill>
                            <a:schemeClr val="tx1">
                              <a:lumMod val="65000"/>
                              <a:lumOff val="35000"/>
                            </a:schemeClr>
                          </a:solidFill>
                          <a:latin typeface="獅尾圓體-Medium" panose="020B0500000000000000" pitchFamily="34" charset="-120"/>
                          <a:ea typeface="獅尾圓體-Medium" panose="020B0500000000000000" pitchFamily="34" charset="-120"/>
                          <a:cs typeface="+mn-cs"/>
                        </a:rPr>
                        <a:t>資通安全稽核檢核項目</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487498562"/>
                  </a:ext>
                </a:extLst>
              </a:tr>
              <a:tr h="648000">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7.22</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是否針對個人行動裝置及可攜式媒體訂定管理程序，且落實執行，並定期審查、監控及稽核？</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176465099"/>
                  </a:ext>
                </a:extLst>
              </a:tr>
              <a:tr h="45076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7.23</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是否有網路即時通訊管理措施（如機密公務或因處理公務上而涉及之個人隱私資訊，不得使用即時通訊軟體處理及傳送等）？</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84358164"/>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7.24</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是否有即時通訊軟體管理措施、安全需求及購置準則？</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78151592"/>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7.25</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適用行政院所屬公務機關，不論</a:t>
                      </a:r>
                      <a:r>
                        <a:rPr lang="zh-TW" altLang="en-US" sz="1600" b="0" kern="1200"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cs typeface="+mn-cs"/>
                        </a:rPr>
                        <a:t>資安責任等級</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p>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機關所維運對外或為民服務網站，是否採取相關 </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DDOS</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防護措施（例如靜態網頁切換、</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CDN</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、流量清理或建置</a:t>
                      </a:r>
                      <a:r>
                        <a:rPr lang="en-US" altLang="zh-TW" sz="1600" b="0" kern="1200" dirty="0" err="1">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DDoS</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防護設備等），並確認其有效性？</a:t>
                      </a:r>
                      <a:endPar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151265610"/>
                  </a:ext>
                </a:extLst>
              </a:tr>
              <a:tr h="43204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7.25(</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機關所維運對外或為民服務網站，是否採取相關</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DDOS </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防護措施（例如靜態網頁切換、</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CDN</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、流量清理或建置</a:t>
                      </a:r>
                      <a:r>
                        <a:rPr lang="en-US" altLang="zh-TW" sz="1600" b="0" kern="1200" dirty="0" err="1">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DDoS</a:t>
                      </a:r>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防護設備等），並確認其有效性？</a:t>
                      </a:r>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 </a:t>
                      </a: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285366048"/>
                  </a:ext>
                </a:extLst>
              </a:tr>
              <a:tr h="432048">
                <a:tc>
                  <a:txBody>
                    <a:bodyPr/>
                    <a:lstStyle/>
                    <a:p>
                      <a:pPr marL="0" algn="l" defTabSz="914400" rtl="0" eaLnBrk="1" latinLnBrk="0" hangingPunct="1"/>
                      <a:r>
                        <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7.26</a:t>
                      </a:r>
                      <a:endPar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zh-TW" altLang="en-US"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rPr>
                        <a:t>機關是否對雲端服務應用進行相關資安防護管理？</a:t>
                      </a:r>
                      <a:endParaRPr lang="en-US" altLang="zh-TW" sz="1600" b="0" kern="1200"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mn-cs"/>
                      </a:endParaRPr>
                    </a:p>
                  </a:txBody>
                  <a:tcPr marL="121920" marR="12192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75751632"/>
                  </a:ext>
                </a:extLst>
              </a:tr>
            </a:tbl>
          </a:graphicData>
        </a:graphic>
      </p:graphicFrame>
    </p:spTree>
    <p:extLst>
      <p:ext uri="{BB962C8B-B14F-4D97-AF65-F5344CB8AC3E}">
        <p14:creationId xmlns:p14="http://schemas.microsoft.com/office/powerpoint/2010/main" xmlns="" val="30772692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263352" y="1484784"/>
            <a:ext cx="11809312" cy="5184576"/>
          </a:xfrm>
          <a:prstGeom prst="rect">
            <a:avLst/>
          </a:prstGeom>
        </p:spPr>
        <p:txBody>
          <a:bodyPr>
            <a:noAutofit/>
          </a:bodyPr>
          <a:lstStyle/>
          <a:p>
            <a:pPr marL="0" indent="0" algn="just" fontAlgn="t">
              <a:lnSpc>
                <a:spcPts val="34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7.1</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是否依法規定期辦理安全性檢測及資通安全健診？</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a:lnSpc>
                <a:spcPts val="34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全部</a:t>
            </a:r>
            <a:r>
              <a:rPr lang="zh-TW" altLang="en-US" dirty="0">
                <a:solidFill>
                  <a:srgbClr val="FF0000"/>
                </a:solidFill>
                <a:latin typeface="獅尾圓體-Medium" panose="020B0500000000000000" pitchFamily="34" charset="-120"/>
                <a:ea typeface="獅尾圓體-Medium" panose="020B0500000000000000" pitchFamily="34" charset="-120"/>
              </a:rPr>
              <a:t>核心</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資通系統辦理弱點掃描</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a:lnSpc>
                <a:spcPts val="34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    (A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C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457200" lvl="1" indent="0" algn="just" fontAlgn="t">
              <a:lnSpc>
                <a:spcPts val="34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全部</a:t>
            </a:r>
            <a:r>
              <a:rPr lang="zh-TW" altLang="en-US" dirty="0">
                <a:solidFill>
                  <a:srgbClr val="FF0000"/>
                </a:solidFill>
                <a:latin typeface="獅尾圓體-Medium" panose="020B0500000000000000" pitchFamily="34" charset="-120"/>
                <a:ea typeface="獅尾圓體-Medium" panose="020B0500000000000000" pitchFamily="34" charset="-120"/>
              </a:rPr>
              <a:t>核心</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資通系統辦理滲透測試</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a:lnSpc>
                <a:spcPts val="34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C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457200" lvl="1" indent="0" algn="just" fontAlgn="t">
              <a:lnSpc>
                <a:spcPts val="3400"/>
              </a:lnSpc>
              <a:buNone/>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3.</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資通安全健診，包含網路架構檢視、網路惡意活動檢視、使用者端電腦惡意活動檢視、伺服器主機惡意活動檢視、目錄伺服器設定及防火牆設定檢視等？</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57200" lvl="1" indent="0" algn="just" fontAlgn="t">
              <a:lnSpc>
                <a:spcPts val="3400"/>
              </a:lnSpc>
              <a:buNone/>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C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t>
            </a:r>
          </a:p>
          <a:p>
            <a:pPr marL="0" indent="0" algn="just" fontAlgn="t">
              <a:lnSpc>
                <a:spcPts val="34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7.2.</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是否針對安全性檢測及資通安全健診結果執行修補作業，且於修補完成後驗證是否完成改善？</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標題 1">
            <a:extLst>
              <a:ext uri="{FF2B5EF4-FFF2-40B4-BE49-F238E27FC236}">
                <a16:creationId xmlns:a16="http://schemas.microsoft.com/office/drawing/2014/main" xmlns="" id="{1F96E677-F473-000C-BBD0-812AB1F0FC52}"/>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85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416028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xmlns="" val="2712410156"/>
              </p:ext>
            </p:extLst>
          </p:nvPr>
        </p:nvGraphicFramePr>
        <p:xfrm>
          <a:off x="263350" y="1988840"/>
          <a:ext cx="11809314" cy="4232640"/>
        </p:xfrm>
        <a:graphic>
          <a:graphicData uri="http://schemas.openxmlformats.org/drawingml/2006/table">
            <a:tbl>
              <a:tblPr firstRow="1" bandRow="1">
                <a:tableStyleId>{5940675A-B579-460E-94D1-54222C63F5DA}</a:tableStyleId>
              </a:tblPr>
              <a:tblGrid>
                <a:gridCol w="1956146">
                  <a:extLst>
                    <a:ext uri="{9D8B030D-6E8A-4147-A177-3AD203B41FA5}">
                      <a16:colId xmlns:a16="http://schemas.microsoft.com/office/drawing/2014/main" xmlns="" val="20000"/>
                    </a:ext>
                  </a:extLst>
                </a:gridCol>
                <a:gridCol w="5216384">
                  <a:extLst>
                    <a:ext uri="{9D8B030D-6E8A-4147-A177-3AD203B41FA5}">
                      <a16:colId xmlns:a16="http://schemas.microsoft.com/office/drawing/2014/main" xmlns="" val="20001"/>
                    </a:ext>
                  </a:extLst>
                </a:gridCol>
                <a:gridCol w="4636784">
                  <a:extLst>
                    <a:ext uri="{9D8B030D-6E8A-4147-A177-3AD203B41FA5}">
                      <a16:colId xmlns:a16="http://schemas.microsoft.com/office/drawing/2014/main" xmlns="" val="20002"/>
                    </a:ext>
                  </a:extLst>
                </a:gridCol>
              </a:tblGrid>
              <a:tr h="432000">
                <a:tc rowSpan="2">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安全性檢測</a:t>
                      </a:r>
                    </a:p>
                  </a:txBody>
                  <a:tcPr marL="121920" marR="121920" marT="60960" marB="60960" anchor="ctr">
                    <a:solidFill>
                      <a:schemeClr val="bg1"/>
                    </a:solidFill>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弱點掃描</a:t>
                      </a:r>
                    </a:p>
                  </a:txBody>
                  <a:tcPr marL="121920" marR="121920" marT="60960" marB="60960" anchor="ctr">
                    <a:solidFill>
                      <a:schemeClr val="bg1"/>
                    </a:solidFill>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全部核心資通系統</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B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級：每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p>
                  </a:txBody>
                  <a:tcPr marL="121920" marR="121920" marT="60960" marB="60960" anchor="ctr">
                    <a:solidFill>
                      <a:schemeClr val="bg1"/>
                    </a:solidFill>
                  </a:tcPr>
                </a:tc>
                <a:extLst>
                  <a:ext uri="{0D108BD9-81ED-4DB2-BD59-A6C34878D82A}">
                    <a16:rowId xmlns:a16="http://schemas.microsoft.com/office/drawing/2014/main" xmlns="" val="10000"/>
                  </a:ext>
                </a:extLst>
              </a:tr>
              <a:tr h="432000">
                <a:tc vMerge="1">
                  <a:txBody>
                    <a:bodyPr/>
                    <a:lstStyle/>
                    <a:p>
                      <a:endParaRPr lang="zh-TW" altLang="en-US" dirty="0"/>
                    </a:p>
                  </a:txBody>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滲透測試</a:t>
                      </a:r>
                    </a:p>
                  </a:txBody>
                  <a:tcPr marL="121920" marR="121920" marT="60960" marB="60960" anchor="ctr">
                    <a:solidFill>
                      <a:schemeClr val="bg1"/>
                    </a:solidFill>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全部核心資通系統</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級：每年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級：每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p>
                  </a:txBody>
                  <a:tcPr marL="121920" marR="121920" marT="60960" marB="60960" anchor="ctr">
                    <a:solidFill>
                      <a:schemeClr val="bg1"/>
                    </a:solidFill>
                  </a:tcPr>
                </a:tc>
                <a:extLst>
                  <a:ext uri="{0D108BD9-81ED-4DB2-BD59-A6C34878D82A}">
                    <a16:rowId xmlns:a16="http://schemas.microsoft.com/office/drawing/2014/main" xmlns="" val="10001"/>
                  </a:ext>
                </a:extLst>
              </a:tr>
              <a:tr h="432000">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資通安全健診</a:t>
                      </a:r>
                    </a:p>
                  </a:txBody>
                  <a:tcPr marL="121920" marR="121920" marT="60960" marB="60960" anchor="ctr">
                    <a:solidFill>
                      <a:schemeClr val="bg1"/>
                    </a:solidFill>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網路架構檢視</a:t>
                      </a:r>
                    </a:p>
                  </a:txBody>
                  <a:tcPr marL="121920" marR="121920" marT="60960" marB="60960" anchor="ctr">
                    <a:solidFill>
                      <a:schemeClr val="bg1"/>
                    </a:solidFill>
                  </a:tcPr>
                </a:tc>
                <a:tc rowSpan="5">
                  <a:txBody>
                    <a:bodyPr/>
                    <a:lstStyle/>
                    <a:p>
                      <a:pPr algn="ct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C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級機關：每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2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年 </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1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次</a:t>
                      </a:r>
                    </a:p>
                  </a:txBody>
                  <a:tcPr marL="121920" marR="121920" marT="60960" marB="60960" anchor="ctr">
                    <a:solidFill>
                      <a:schemeClr val="bg1"/>
                    </a:solidFill>
                  </a:tcPr>
                </a:tc>
                <a:extLst>
                  <a:ext uri="{0D108BD9-81ED-4DB2-BD59-A6C34878D82A}">
                    <a16:rowId xmlns:a16="http://schemas.microsoft.com/office/drawing/2014/main" xmlns="" val="10002"/>
                  </a:ext>
                </a:extLst>
              </a:tr>
              <a:tr h="432000">
                <a:tc vMerge="1">
                  <a:txBody>
                    <a:bodyPr/>
                    <a:lstStyle/>
                    <a:p>
                      <a:endParaRPr lang="zh-TW" altLang="en-US"/>
                    </a:p>
                  </a:txBody>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網路惡意活動檢視</a:t>
                      </a:r>
                    </a:p>
                  </a:txBody>
                  <a:tcPr marL="121920" marR="121920" marT="60960" marB="60960" anchor="ctr">
                    <a:solidFill>
                      <a:schemeClr val="bg1"/>
                    </a:solidFill>
                  </a:tcPr>
                </a:tc>
                <a:tc vMerge="1">
                  <a:txBody>
                    <a:bodyPr/>
                    <a:lstStyle/>
                    <a:p>
                      <a:endParaRPr lang="zh-TW" altLang="en-US" dirty="0"/>
                    </a:p>
                  </a:txBody>
                  <a:tcPr/>
                </a:tc>
                <a:extLst>
                  <a:ext uri="{0D108BD9-81ED-4DB2-BD59-A6C34878D82A}">
                    <a16:rowId xmlns:a16="http://schemas.microsoft.com/office/drawing/2014/main" xmlns="" val="10003"/>
                  </a:ext>
                </a:extLst>
              </a:tr>
              <a:tr h="432000">
                <a:tc vMerge="1">
                  <a:txBody>
                    <a:bodyPr/>
                    <a:lstStyle/>
                    <a:p>
                      <a:endParaRPr lang="zh-TW" altLang="en-US"/>
                    </a:p>
                  </a:txBody>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使用者端電腦惡意活動檢視</a:t>
                      </a:r>
                    </a:p>
                  </a:txBody>
                  <a:tcPr marL="121920" marR="121920" marT="60960" marB="60960" anchor="ctr">
                    <a:solidFill>
                      <a:schemeClr val="bg1"/>
                    </a:solidFill>
                  </a:tcPr>
                </a:tc>
                <a:tc vMerge="1">
                  <a:txBody>
                    <a:bodyPr/>
                    <a:lstStyle/>
                    <a:p>
                      <a:endParaRPr lang="zh-TW" altLang="en-US"/>
                    </a:p>
                  </a:txBody>
                  <a:tcPr/>
                </a:tc>
                <a:extLst>
                  <a:ext uri="{0D108BD9-81ED-4DB2-BD59-A6C34878D82A}">
                    <a16:rowId xmlns:a16="http://schemas.microsoft.com/office/drawing/2014/main" xmlns="" val="10004"/>
                  </a:ext>
                </a:extLst>
              </a:tr>
              <a:tr h="432000">
                <a:tc vMerge="1">
                  <a:txBody>
                    <a:bodyPr/>
                    <a:lstStyle/>
                    <a:p>
                      <a:endParaRPr lang="zh-TW" altLang="en-US"/>
                    </a:p>
                  </a:txBody>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伺服器主機惡意活動檢視</a:t>
                      </a:r>
                    </a:p>
                  </a:txBody>
                  <a:tcPr marL="121920" marR="121920" marT="60960" marB="60960" anchor="ctr">
                    <a:solidFill>
                      <a:schemeClr val="bg1"/>
                    </a:solidFill>
                  </a:tcPr>
                </a:tc>
                <a:tc vMerge="1">
                  <a:txBody>
                    <a:bodyPr/>
                    <a:lstStyle/>
                    <a:p>
                      <a:endParaRPr lang="zh-TW" altLang="en-US"/>
                    </a:p>
                  </a:txBody>
                  <a:tcPr/>
                </a:tc>
                <a:extLst>
                  <a:ext uri="{0D108BD9-81ED-4DB2-BD59-A6C34878D82A}">
                    <a16:rowId xmlns:a16="http://schemas.microsoft.com/office/drawing/2014/main" xmlns="" val="10005"/>
                  </a:ext>
                </a:extLst>
              </a:tr>
              <a:tr h="432000">
                <a:tc vMerge="1">
                  <a:txBody>
                    <a:bodyPr/>
                    <a:lstStyle/>
                    <a:p>
                      <a:endParaRPr lang="zh-TW" altLang="en-US" dirty="0"/>
                    </a:p>
                  </a:txBody>
                  <a:tcPr/>
                </a:tc>
                <a:tc>
                  <a:txBody>
                    <a:bodyPr/>
                    <a:lstStyle/>
                    <a:p>
                      <a:pPr algn="ct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目錄伺服器設定及防火牆連線設定檢視</a:t>
                      </a:r>
                    </a:p>
                  </a:txBody>
                  <a:tcPr marL="121920" marR="121920" marT="60960" marB="60960" anchor="ctr">
                    <a:solidFill>
                      <a:schemeClr val="bg1"/>
                    </a:solidFill>
                  </a:tcPr>
                </a:tc>
                <a:tc vMerge="1">
                  <a:txBody>
                    <a:bodyPr/>
                    <a:lstStyle/>
                    <a:p>
                      <a:endParaRPr lang="zh-TW" altLang="en-US" dirty="0"/>
                    </a:p>
                  </a:txBody>
                  <a:tcPr/>
                </a:tc>
                <a:extLst>
                  <a:ext uri="{0D108BD9-81ED-4DB2-BD59-A6C34878D82A}">
                    <a16:rowId xmlns:a16="http://schemas.microsoft.com/office/drawing/2014/main" xmlns="" val="10006"/>
                  </a:ext>
                </a:extLst>
              </a:tr>
            </a:tbl>
          </a:graphicData>
        </a:graphic>
      </p:graphicFrame>
      <p:sp>
        <p:nvSpPr>
          <p:cNvPr id="5" name="標題 1">
            <a:extLst>
              <a:ext uri="{FF2B5EF4-FFF2-40B4-BE49-F238E27FC236}">
                <a16:creationId xmlns:a16="http://schemas.microsoft.com/office/drawing/2014/main" xmlns="" id="{F0B96D8A-24BF-C73E-A6C4-AEBE1C6DCAA7}"/>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9" name="內容版面配置區 2">
            <a:extLst>
              <a:ext uri="{FF2B5EF4-FFF2-40B4-BE49-F238E27FC236}">
                <a16:creationId xmlns:a16="http://schemas.microsoft.com/office/drawing/2014/main" xmlns="" id="{2D49BF15-8EE0-C547-A58B-71480B88F9E7}"/>
              </a:ext>
            </a:extLst>
          </p:cNvPr>
          <p:cNvSpPr txBox="1">
            <a:spLocks/>
          </p:cNvSpPr>
          <p:nvPr/>
        </p:nvSpPr>
        <p:spPr>
          <a:xfrm>
            <a:off x="479376" y="1406819"/>
            <a:ext cx="10871200" cy="6651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8775" indent="-358775" algn="just" fontAlgn="t">
              <a:lnSpc>
                <a:spcPts val="34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稽核法源依據：資通安全責任等級分級辦法應辦事項：</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86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243045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357446" y="1592506"/>
            <a:ext cx="5496446" cy="4752528"/>
          </a:xfrm>
          <a:prstGeom prst="rect">
            <a:avLst/>
          </a:prstGeom>
        </p:spPr>
        <p:txBody>
          <a:bodyPr>
            <a:normAutofit/>
          </a:bodyPr>
          <a:lstStyle/>
          <a:p>
            <a:pPr marL="0" indent="0" algn="just" fontAlgn="t">
              <a:lnSpc>
                <a:spcPts val="32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資通安全健診：</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網路架構檢視</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網路惡意活動檢視</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使用者端電腦惡意活動檢視</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伺服器主機惡意活動檢視</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目錄伺服器設定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防火牆設定檢視</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rgbClr val="FF0000"/>
                </a:solidFill>
                <a:latin typeface="獅尾圓體-Medium" panose="020B0500000000000000" pitchFamily="34" charset="-120"/>
                <a:ea typeface="獅尾圓體-Medium" panose="020B0500000000000000" pitchFamily="34" charset="-120"/>
              </a:rPr>
              <a:t>政府組態基準（</a:t>
            </a:r>
            <a:r>
              <a:rPr lang="en-US" altLang="zh-TW" sz="2200" dirty="0">
                <a:solidFill>
                  <a:srgbClr val="FF0000"/>
                </a:solidFill>
                <a:latin typeface="獅尾圓體-Medium" panose="020B0500000000000000" pitchFamily="34" charset="-120"/>
                <a:ea typeface="獅尾圓體-Medium" panose="020B0500000000000000" pitchFamily="34" charset="-120"/>
              </a:rPr>
              <a:t>GCB</a:t>
            </a:r>
            <a:r>
              <a:rPr lang="zh-TW" altLang="en-US" sz="2200" dirty="0">
                <a:solidFill>
                  <a:srgbClr val="FF0000"/>
                </a:solidFill>
                <a:latin typeface="獅尾圓體-Medium" panose="020B0500000000000000" pitchFamily="34" charset="-120"/>
                <a:ea typeface="獅尾圓體-Medium" panose="020B0500000000000000" pitchFamily="34" charset="-120"/>
              </a:rPr>
              <a:t>）檢視</a:t>
            </a:r>
            <a:endParaRPr lang="en-US" altLang="zh-TW" sz="2200" dirty="0">
              <a:solidFill>
                <a:srgbClr val="FF0000"/>
              </a:solidFill>
              <a:latin typeface="獅尾圓體-Medium" panose="020B0500000000000000" pitchFamily="34" charset="-120"/>
              <a:ea typeface="獅尾圓體-Medium" panose="020B0500000000000000" pitchFamily="34" charset="-120"/>
            </a:endParaRPr>
          </a:p>
          <a:p>
            <a:pPr marL="717550" lvl="2" indent="-358775">
              <a:lnSpc>
                <a:spcPts val="3200"/>
              </a:lnSpc>
              <a:buNone/>
              <a:tabLst>
                <a:tab pos="804863" algn="l"/>
              </a:tabLst>
            </a:pPr>
            <a:r>
              <a:rPr lang="zh-TW" altLang="en-US" sz="2200" dirty="0">
                <a:solidFill>
                  <a:srgbClr val="FF0000"/>
                </a:solidFill>
                <a:latin typeface="獅尾圓體-Medium" panose="020B0500000000000000" pitchFamily="34" charset="-120"/>
                <a:ea typeface="獅尾圓體-Medium" panose="020B0500000000000000" pitchFamily="34" charset="-120"/>
              </a:rPr>
              <a:t>    （項目</a:t>
            </a:r>
            <a:r>
              <a:rPr lang="en-US" altLang="zh-TW" sz="2200" dirty="0">
                <a:solidFill>
                  <a:srgbClr val="FF0000"/>
                </a:solidFill>
                <a:latin typeface="獅尾圓體-Medium" panose="020B0500000000000000" pitchFamily="34" charset="-120"/>
                <a:ea typeface="獅尾圓體-Medium" panose="020B0500000000000000" pitchFamily="34" charset="-120"/>
              </a:rPr>
              <a:t>7.5</a:t>
            </a:r>
            <a:r>
              <a:rPr lang="zh-TW" altLang="en-US" sz="2200" dirty="0">
                <a:solidFill>
                  <a:srgbClr val="FF0000"/>
                </a:solidFill>
                <a:latin typeface="獅尾圓體-Medium" panose="020B0500000000000000" pitchFamily="34" charset="-120"/>
                <a:ea typeface="獅尾圓體-Medium" panose="020B0500000000000000" pitchFamily="34" charset="-120"/>
              </a:rPr>
              <a:t>：</a:t>
            </a:r>
            <a:r>
              <a:rPr lang="en-US" altLang="zh-TW" sz="2200" dirty="0">
                <a:solidFill>
                  <a:srgbClr val="FF0000"/>
                </a:solidFill>
                <a:latin typeface="獅尾圓體-Medium" panose="020B0500000000000000" pitchFamily="34" charset="-120"/>
                <a:ea typeface="獅尾圓體-Medium" panose="020B0500000000000000" pitchFamily="34" charset="-120"/>
              </a:rPr>
              <a:t>A</a:t>
            </a:r>
            <a:r>
              <a:rPr lang="zh-TW" altLang="en-US" sz="2200" dirty="0">
                <a:solidFill>
                  <a:srgbClr val="FF0000"/>
                </a:solidFill>
                <a:latin typeface="獅尾圓體-Medium" panose="020B0500000000000000" pitchFamily="34" charset="-120"/>
                <a:ea typeface="獅尾圓體-Medium" panose="020B0500000000000000" pitchFamily="34" charset="-120"/>
              </a:rPr>
              <a:t>、</a:t>
            </a:r>
            <a:r>
              <a:rPr lang="en-US" altLang="zh-TW" sz="2200" dirty="0">
                <a:solidFill>
                  <a:srgbClr val="FF0000"/>
                </a:solidFill>
                <a:latin typeface="獅尾圓體-Medium" panose="020B0500000000000000" pitchFamily="34" charset="-120"/>
                <a:ea typeface="獅尾圓體-Medium" panose="020B0500000000000000" pitchFamily="34" charset="-120"/>
              </a:rPr>
              <a:t>B</a:t>
            </a:r>
            <a:r>
              <a:rPr lang="zh-TW" altLang="en-US" sz="2200" dirty="0">
                <a:solidFill>
                  <a:srgbClr val="FF0000"/>
                </a:solidFill>
                <a:latin typeface="獅尾圓體-Medium" panose="020B0500000000000000" pitchFamily="34" charset="-120"/>
                <a:ea typeface="獅尾圓體-Medium" panose="020B0500000000000000" pitchFamily="34" charset="-120"/>
              </a:rPr>
              <a:t>級公務機關適用）</a:t>
            </a:r>
            <a:endParaRPr lang="en-US" altLang="zh-TW" sz="2200" dirty="0">
              <a:solidFill>
                <a:srgbClr val="FF0000"/>
              </a:solidFill>
              <a:latin typeface="獅尾圓體-Medium" panose="020B0500000000000000" pitchFamily="34" charset="-120"/>
              <a:ea typeface="獅尾圓體-Medium" panose="020B0500000000000000" pitchFamily="34" charset="-120"/>
            </a:endParaRPr>
          </a:p>
          <a:p>
            <a:pPr marL="717550" lvl="1" indent="-358775">
              <a:lnSpc>
                <a:spcPts val="3200"/>
              </a:lnSpc>
              <a:buFont typeface="+mj-lt"/>
              <a:buAutoNum type="arabicPeriod"/>
              <a:tabLst>
                <a:tab pos="804863"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資料庫安全檢視</a:t>
            </a:r>
          </a:p>
        </p:txBody>
      </p:sp>
      <p:sp>
        <p:nvSpPr>
          <p:cNvPr id="5" name="矩形 4"/>
          <p:cNvSpPr/>
          <p:nvPr/>
        </p:nvSpPr>
        <p:spPr>
          <a:xfrm>
            <a:off x="5164226" y="1484036"/>
            <a:ext cx="6480720" cy="1856919"/>
          </a:xfrm>
          <a:prstGeom prst="rect">
            <a:avLst/>
          </a:prstGeom>
        </p:spPr>
        <p:txBody>
          <a:bodyPr wrap="square">
            <a:spAutoFit/>
          </a:bodyPr>
          <a:lstStyle/>
          <a:p>
            <a:pPr marL="358775" indent="-358775" algn="just" fontAlgn="t">
              <a:lnSpc>
                <a:spcPts val="3200"/>
              </a:lnSpc>
              <a:spcBef>
                <a:spcPts val="1000"/>
              </a:spcBef>
              <a:buFont typeface="Wingdings" panose="05000000000000000000" pitchFamily="2" charset="2"/>
              <a:buChar char="l"/>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indent="-358775">
              <a:buFont typeface="Wingdings" panose="05000000000000000000" pitchFamily="2" charset="2"/>
              <a:buChar char="Ø"/>
              <a:tabLst>
                <a:tab pos="625475"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717550" indent="-358775">
              <a:buFont typeface="Wingdings" panose="05000000000000000000" pitchFamily="2" charset="2"/>
              <a:buChar char="Ø"/>
              <a:tabLst>
                <a:tab pos="625475" algn="l"/>
              </a:tabLst>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各級應辦事項規定：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indent="717550"/>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）辦理頻率</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522413" indent="-804863"/>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）資通安全健診內容明定須涵蓋</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6</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項目</a:t>
            </a:r>
          </a:p>
        </p:txBody>
      </p:sp>
      <p:graphicFrame>
        <p:nvGraphicFramePr>
          <p:cNvPr id="7" name="表格 6"/>
          <p:cNvGraphicFramePr>
            <a:graphicFrameLocks noGrp="1"/>
          </p:cNvGraphicFramePr>
          <p:nvPr>
            <p:extLst>
              <p:ext uri="{D42A27DB-BD31-4B8C-83A1-F6EECF244321}">
                <p14:modId xmlns:p14="http://schemas.microsoft.com/office/powerpoint/2010/main" xmlns="" val="3758847884"/>
              </p:ext>
            </p:extLst>
          </p:nvPr>
        </p:nvGraphicFramePr>
        <p:xfrm>
          <a:off x="5375920" y="3356992"/>
          <a:ext cx="6570880" cy="3040373"/>
        </p:xfrm>
        <a:graphic>
          <a:graphicData uri="http://schemas.openxmlformats.org/drawingml/2006/table">
            <a:tbl>
              <a:tblPr firstRow="1" bandRow="1">
                <a:tableStyleId>{5940675A-B579-460E-94D1-54222C63F5DA}</a:tableStyleId>
              </a:tblPr>
              <a:tblGrid>
                <a:gridCol w="1048702">
                  <a:extLst>
                    <a:ext uri="{9D8B030D-6E8A-4147-A177-3AD203B41FA5}">
                      <a16:colId xmlns:a16="http://schemas.microsoft.com/office/drawing/2014/main" xmlns="" val="20000"/>
                    </a:ext>
                  </a:extLst>
                </a:gridCol>
                <a:gridCol w="3525202">
                  <a:extLst>
                    <a:ext uri="{9D8B030D-6E8A-4147-A177-3AD203B41FA5}">
                      <a16:colId xmlns:a16="http://schemas.microsoft.com/office/drawing/2014/main" xmlns="" val="20001"/>
                    </a:ext>
                  </a:extLst>
                </a:gridCol>
                <a:gridCol w="1996976">
                  <a:extLst>
                    <a:ext uri="{9D8B030D-6E8A-4147-A177-3AD203B41FA5}">
                      <a16:colId xmlns:a16="http://schemas.microsoft.com/office/drawing/2014/main" xmlns="" val="20002"/>
                    </a:ext>
                  </a:extLst>
                </a:gridCol>
              </a:tblGrid>
              <a:tr h="480053">
                <a:tc rowSpan="2">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安全性</a:t>
                      </a:r>
                      <a:endParaRPr lang="en-US" altLang="zh-TW" sz="15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檢測</a:t>
                      </a:r>
                    </a:p>
                  </a:txBody>
                  <a:tcPr marL="121920" marR="121920" marT="60960" marB="60960" anchor="ctr">
                    <a:solidFill>
                      <a:schemeClr val="bg1"/>
                    </a:solidFill>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弱點掃描</a:t>
                      </a:r>
                    </a:p>
                  </a:txBody>
                  <a:tcPr marL="121920" marR="121920" marT="60960" marB="60960" anchor="ctr">
                    <a:solidFill>
                      <a:schemeClr val="bg1"/>
                    </a:solidFill>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全部核心資通系統每年辦理二次</a:t>
                      </a:r>
                    </a:p>
                  </a:txBody>
                  <a:tcPr marL="121920" marR="121920" marT="60960" marB="60960" anchor="ctr">
                    <a:solidFill>
                      <a:schemeClr val="bg1"/>
                    </a:solidFill>
                  </a:tcPr>
                </a:tc>
                <a:extLst>
                  <a:ext uri="{0D108BD9-81ED-4DB2-BD59-A6C34878D82A}">
                    <a16:rowId xmlns:a16="http://schemas.microsoft.com/office/drawing/2014/main" xmlns="" val="10000"/>
                  </a:ext>
                </a:extLst>
              </a:tr>
              <a:tr h="480053">
                <a:tc vMerge="1">
                  <a:txBody>
                    <a:bodyPr/>
                    <a:lstStyle/>
                    <a:p>
                      <a:endParaRPr lang="zh-TW" altLang="en-US" dirty="0"/>
                    </a:p>
                  </a:txBody>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滲透測試</a:t>
                      </a:r>
                    </a:p>
                  </a:txBody>
                  <a:tcPr marL="121920" marR="121920" marT="60960" marB="60960" anchor="ctr">
                    <a:solidFill>
                      <a:schemeClr val="bg1"/>
                    </a:solidFill>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全部核心資通系統每年辦理一次</a:t>
                      </a:r>
                    </a:p>
                  </a:txBody>
                  <a:tcPr marL="121920" marR="121920" marT="60960" marB="60960" anchor="ctr">
                    <a:solidFill>
                      <a:schemeClr val="bg1"/>
                    </a:solidFill>
                  </a:tcPr>
                </a:tc>
                <a:extLst>
                  <a:ext uri="{0D108BD9-81ED-4DB2-BD59-A6C34878D82A}">
                    <a16:rowId xmlns:a16="http://schemas.microsoft.com/office/drawing/2014/main" xmlns="" val="10001"/>
                  </a:ext>
                </a:extLst>
              </a:tr>
              <a:tr h="288032">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a:t>
                      </a:r>
                      <a:endParaRPr lang="en-US" altLang="zh-TW" sz="15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健診</a:t>
                      </a:r>
                    </a:p>
                  </a:txBody>
                  <a:tcPr marL="121920" marR="121920" marT="60960" marB="60960" anchor="ctr">
                    <a:solidFill>
                      <a:schemeClr val="bg1"/>
                    </a:solidFill>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網路架構檢視</a:t>
                      </a:r>
                    </a:p>
                  </a:txBody>
                  <a:tcPr marL="121920" marR="121920" marT="60960" marB="60960" anchor="ctr">
                    <a:solidFill>
                      <a:schemeClr val="bg1"/>
                    </a:solidFill>
                  </a:tcPr>
                </a:tc>
                <a:tc rowSpan="5">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每年辦理一次</a:t>
                      </a:r>
                    </a:p>
                  </a:txBody>
                  <a:tcPr marL="121920" marR="121920" marT="60960" marB="60960" anchor="ctr">
                    <a:solidFill>
                      <a:schemeClr val="bg1"/>
                    </a:solidFill>
                  </a:tcPr>
                </a:tc>
                <a:extLst>
                  <a:ext uri="{0D108BD9-81ED-4DB2-BD59-A6C34878D82A}">
                    <a16:rowId xmlns:a16="http://schemas.microsoft.com/office/drawing/2014/main" xmlns="" val="10002"/>
                  </a:ext>
                </a:extLst>
              </a:tr>
              <a:tr h="288032">
                <a:tc vMerge="1">
                  <a:txBody>
                    <a:bodyPr/>
                    <a:lstStyle/>
                    <a:p>
                      <a:endParaRPr lang="zh-TW" altLang="en-US"/>
                    </a:p>
                  </a:txBody>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網路惡意活動檢視</a:t>
                      </a:r>
                    </a:p>
                  </a:txBody>
                  <a:tcPr marL="121920" marR="121920" marT="60960" marB="60960" anchor="ctr">
                    <a:solidFill>
                      <a:schemeClr val="bg1"/>
                    </a:solidFill>
                  </a:tcPr>
                </a:tc>
                <a:tc vMerge="1">
                  <a:txBody>
                    <a:bodyPr/>
                    <a:lstStyle/>
                    <a:p>
                      <a:endParaRPr lang="zh-TW" altLang="en-US" dirty="0"/>
                    </a:p>
                  </a:txBody>
                  <a:tcPr/>
                </a:tc>
                <a:extLst>
                  <a:ext uri="{0D108BD9-81ED-4DB2-BD59-A6C34878D82A}">
                    <a16:rowId xmlns:a16="http://schemas.microsoft.com/office/drawing/2014/main" xmlns="" val="10003"/>
                  </a:ext>
                </a:extLst>
              </a:tr>
              <a:tr h="288032">
                <a:tc vMerge="1">
                  <a:txBody>
                    <a:bodyPr/>
                    <a:lstStyle/>
                    <a:p>
                      <a:endParaRPr lang="zh-TW" altLang="en-US"/>
                    </a:p>
                  </a:txBody>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使用者端電腦惡意活動檢視</a:t>
                      </a:r>
                    </a:p>
                  </a:txBody>
                  <a:tcPr marL="121920" marR="121920" marT="60960" marB="60960" anchor="ctr">
                    <a:solidFill>
                      <a:schemeClr val="bg1"/>
                    </a:solidFill>
                  </a:tcPr>
                </a:tc>
                <a:tc vMerge="1">
                  <a:txBody>
                    <a:bodyPr/>
                    <a:lstStyle/>
                    <a:p>
                      <a:endParaRPr lang="zh-TW" altLang="en-US"/>
                    </a:p>
                  </a:txBody>
                  <a:tcPr/>
                </a:tc>
                <a:extLst>
                  <a:ext uri="{0D108BD9-81ED-4DB2-BD59-A6C34878D82A}">
                    <a16:rowId xmlns:a16="http://schemas.microsoft.com/office/drawing/2014/main" xmlns="" val="10004"/>
                  </a:ext>
                </a:extLst>
              </a:tr>
              <a:tr h="288032">
                <a:tc vMerge="1">
                  <a:txBody>
                    <a:bodyPr/>
                    <a:lstStyle/>
                    <a:p>
                      <a:endParaRPr lang="zh-TW" altLang="en-US"/>
                    </a:p>
                  </a:txBody>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伺服器主機惡意活動檢視</a:t>
                      </a:r>
                    </a:p>
                  </a:txBody>
                  <a:tcPr marL="121920" marR="121920" marT="60960" marB="60960" anchor="ctr">
                    <a:solidFill>
                      <a:schemeClr val="bg1"/>
                    </a:solidFill>
                  </a:tcPr>
                </a:tc>
                <a:tc vMerge="1">
                  <a:txBody>
                    <a:bodyPr/>
                    <a:lstStyle/>
                    <a:p>
                      <a:endParaRPr lang="zh-TW" altLang="en-US"/>
                    </a:p>
                  </a:txBody>
                  <a:tcPr/>
                </a:tc>
                <a:extLst>
                  <a:ext uri="{0D108BD9-81ED-4DB2-BD59-A6C34878D82A}">
                    <a16:rowId xmlns:a16="http://schemas.microsoft.com/office/drawing/2014/main" xmlns="" val="10005"/>
                  </a:ext>
                </a:extLst>
              </a:tr>
              <a:tr h="480053">
                <a:tc vMerge="1">
                  <a:txBody>
                    <a:bodyPr/>
                    <a:lstStyle/>
                    <a:p>
                      <a:endParaRPr lang="zh-TW" altLang="en-US" dirty="0"/>
                    </a:p>
                  </a:txBody>
                  <a:tcPr/>
                </a:tc>
                <a:tc>
                  <a:txBody>
                    <a:bodyPr/>
                    <a:lstStyle/>
                    <a:p>
                      <a:pPr algn="ctr"/>
                      <a:r>
                        <a:rPr lang="zh-TW" altLang="en-US" sz="1500" dirty="0">
                          <a:solidFill>
                            <a:schemeClr val="tx1">
                              <a:lumMod val="65000"/>
                              <a:lumOff val="35000"/>
                            </a:schemeClr>
                          </a:solidFill>
                          <a:latin typeface="獅尾圓體-Medium" panose="020B0500000000000000" pitchFamily="34" charset="-120"/>
                          <a:ea typeface="獅尾圓體-Medium" panose="020B0500000000000000" pitchFamily="34" charset="-120"/>
                        </a:rPr>
                        <a:t>目錄伺服器設定及防火牆連線設定檢視</a:t>
                      </a:r>
                    </a:p>
                  </a:txBody>
                  <a:tcPr marL="121920" marR="121920" marT="60960" marB="60960" anchor="ctr">
                    <a:solidFill>
                      <a:schemeClr val="bg1"/>
                    </a:solidFill>
                  </a:tcPr>
                </a:tc>
                <a:tc vMerge="1">
                  <a:txBody>
                    <a:bodyPr/>
                    <a:lstStyle/>
                    <a:p>
                      <a:endParaRPr lang="zh-TW" altLang="en-US" dirty="0"/>
                    </a:p>
                  </a:txBody>
                  <a:tcPr/>
                </a:tc>
                <a:extLst>
                  <a:ext uri="{0D108BD9-81ED-4DB2-BD59-A6C34878D82A}">
                    <a16:rowId xmlns:a16="http://schemas.microsoft.com/office/drawing/2014/main" xmlns="" val="10006"/>
                  </a:ext>
                </a:extLst>
              </a:tr>
            </a:tbl>
          </a:graphicData>
        </a:graphic>
      </p:graphicFrame>
      <p:sp>
        <p:nvSpPr>
          <p:cNvPr id="2" name="標題 1">
            <a:extLst>
              <a:ext uri="{FF2B5EF4-FFF2-40B4-BE49-F238E27FC236}">
                <a16:creationId xmlns:a16="http://schemas.microsoft.com/office/drawing/2014/main" xmlns="" id="{01ABB367-B4C3-4048-FB95-F8BD3E095F1A}"/>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6" name="文字方塊 5">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87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1397419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551384" y="1628800"/>
            <a:ext cx="11305256" cy="4368800"/>
          </a:xfrm>
          <a:prstGeom prst="rect">
            <a:avLst/>
          </a:prstGeom>
        </p:spPr>
        <p:txBody>
          <a:bodyPr/>
          <a:lstStyle/>
          <a:p>
            <a:pPr marL="0" indent="0" algn="just" hangingPunct="0">
              <a:lnSpc>
                <a:spcPct val="1500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全部核心資通系統的弱點掃描報告（初掃與複掃）</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全部核心資通系統的滲透測試報告</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資通安全健診報告</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修補作業與驗證文件及相關管考文件</a:t>
            </a:r>
            <a:endParaRPr lang="en-US" altLang="zh-TW" sz="28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7FB85FA4-A219-0892-8967-E4AB9DB494E1}"/>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88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5404265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A3D195DD-3A73-0B1E-0779-5F64DD8CCB9C}"/>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7" name="內容版面配置區 2">
            <a:extLst>
              <a:ext uri="{FF2B5EF4-FFF2-40B4-BE49-F238E27FC236}">
                <a16:creationId xmlns:a16="http://schemas.microsoft.com/office/drawing/2014/main" xmlns="" id="{A6F24646-7756-1935-0D6F-B212D51C0744}"/>
              </a:ext>
            </a:extLst>
          </p:cNvPr>
          <p:cNvSpPr txBox="1">
            <a:spLocks/>
          </p:cNvSpPr>
          <p:nvPr/>
        </p:nvSpPr>
        <p:spPr>
          <a:xfrm>
            <a:off x="407368" y="1700808"/>
            <a:ext cx="11449272" cy="48245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7.3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是否完成政府組態基準導入作業？（</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zh-TW" altLang="en-US"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公務</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機關適用）</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條第一款：</a:t>
            </a:r>
          </a:p>
          <a:p>
            <a:pPr marL="804863" lvl="1" indent="-358775" algn="just">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各機關應依其資通安全責任等級，辦理附表一至附表八之事項。</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政府組態基準：初次受核定或等級變更後之一年內，依主管機關公告之項目，完成政府組態基準導入作業，並持續維運。</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89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89381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xmlns="" val="3990191954"/>
              </p:ext>
            </p:extLst>
          </p:nvPr>
        </p:nvGraphicFramePr>
        <p:xfrm>
          <a:off x="695400" y="2453248"/>
          <a:ext cx="11161243" cy="3307861"/>
        </p:xfrm>
        <a:graphic>
          <a:graphicData uri="http://schemas.openxmlformats.org/drawingml/2006/table">
            <a:tbl>
              <a:tblPr firstRow="1" firstCol="1" lastRow="1" lastCol="1" bandRow="1" bandCol="1">
                <a:tableStyleId>{72833802-FEF1-4C79-8D5D-14CF1EAF98D9}</a:tableStyleId>
              </a:tblPr>
              <a:tblGrid>
                <a:gridCol w="658863">
                  <a:extLst>
                    <a:ext uri="{9D8B030D-6E8A-4147-A177-3AD203B41FA5}">
                      <a16:colId xmlns:a16="http://schemas.microsoft.com/office/drawing/2014/main" xmlns="" val="4108453034"/>
                    </a:ext>
                  </a:extLst>
                </a:gridCol>
                <a:gridCol w="4165673">
                  <a:extLst>
                    <a:ext uri="{9D8B030D-6E8A-4147-A177-3AD203B41FA5}">
                      <a16:colId xmlns:a16="http://schemas.microsoft.com/office/drawing/2014/main" xmlns="" val="148536160"/>
                    </a:ext>
                  </a:extLst>
                </a:gridCol>
                <a:gridCol w="576064">
                  <a:extLst>
                    <a:ext uri="{9D8B030D-6E8A-4147-A177-3AD203B41FA5}">
                      <a16:colId xmlns:a16="http://schemas.microsoft.com/office/drawing/2014/main" xmlns="" val="2342734041"/>
                    </a:ext>
                  </a:extLst>
                </a:gridCol>
                <a:gridCol w="648072">
                  <a:extLst>
                    <a:ext uri="{9D8B030D-6E8A-4147-A177-3AD203B41FA5}">
                      <a16:colId xmlns:a16="http://schemas.microsoft.com/office/drawing/2014/main" xmlns="" val="4038358159"/>
                    </a:ext>
                  </a:extLst>
                </a:gridCol>
                <a:gridCol w="720080">
                  <a:extLst>
                    <a:ext uri="{9D8B030D-6E8A-4147-A177-3AD203B41FA5}">
                      <a16:colId xmlns:a16="http://schemas.microsoft.com/office/drawing/2014/main" xmlns="" val="2935475447"/>
                    </a:ext>
                  </a:extLst>
                </a:gridCol>
                <a:gridCol w="648072">
                  <a:extLst>
                    <a:ext uri="{9D8B030D-6E8A-4147-A177-3AD203B41FA5}">
                      <a16:colId xmlns:a16="http://schemas.microsoft.com/office/drawing/2014/main" xmlns="" val="3924986907"/>
                    </a:ext>
                  </a:extLst>
                </a:gridCol>
                <a:gridCol w="2664296">
                  <a:extLst>
                    <a:ext uri="{9D8B030D-6E8A-4147-A177-3AD203B41FA5}">
                      <a16:colId xmlns:a16="http://schemas.microsoft.com/office/drawing/2014/main" xmlns="" val="369853989"/>
                    </a:ext>
                  </a:extLst>
                </a:gridCol>
                <a:gridCol w="1080123">
                  <a:extLst>
                    <a:ext uri="{9D8B030D-6E8A-4147-A177-3AD203B41FA5}">
                      <a16:colId xmlns:a16="http://schemas.microsoft.com/office/drawing/2014/main" xmlns="" val="3663609756"/>
                    </a:ext>
                  </a:extLst>
                </a:gridCol>
              </a:tblGrid>
              <a:tr h="576064">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72000" marR="74295" indent="0" algn="ctr" eaLnBrk="0" hangingPunct="0">
                        <a:lnSpc>
                          <a:spcPct val="100000"/>
                        </a:lnSpc>
                        <a:spcBef>
                          <a:spcPts val="0"/>
                        </a:spcBef>
                        <a:spcAft>
                          <a:spcPts val="0"/>
                        </a:spcAft>
                      </a:pPr>
                      <a:r>
                        <a:rPr lang="en-US" sz="2000" b="0" u="none" strike="noStrike" spc="-10" dirty="0" err="1">
                          <a:solidFill>
                            <a:schemeClr val="bg1"/>
                          </a:solidFill>
                          <a:effectLst/>
                          <a:latin typeface="獅尾圓體-Medium" panose="020B0500000000000000" pitchFamily="34" charset="-120"/>
                          <a:ea typeface="獅尾圓體-Medium" panose="020B0500000000000000" pitchFamily="34" charset="-120"/>
                        </a:rPr>
                        <a:t>稽核項目</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eaLnBrk="0" hangingPunct="0">
                        <a:lnSpc>
                          <a:spcPct val="100000"/>
                        </a:lnSpc>
                        <a:spcBef>
                          <a:spcPts val="0"/>
                        </a:spcBef>
                        <a:spcAft>
                          <a:spcPts val="0"/>
                        </a:spcAft>
                      </a:pPr>
                      <a:r>
                        <a:rPr lang="zh-TW" sz="2000" b="0" u="none" strike="noStrike" spc="-5" dirty="0">
                          <a:solidFill>
                            <a:schemeClr val="bg1"/>
                          </a:solidFill>
                          <a:effectLst/>
                          <a:latin typeface="獅尾圓體-Medium" panose="020B0500000000000000" pitchFamily="34" charset="-120"/>
                          <a:ea typeface="獅尾圓體-Medium" panose="020B0500000000000000" pitchFamily="34" charset="-120"/>
                        </a:rPr>
                        <a:t>資通安全稽核檢核項目</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eaLnBrk="0" hangingPunct="0">
                        <a:lnSpc>
                          <a:spcPct val="100000"/>
                        </a:lnSpc>
                        <a:spcBef>
                          <a:spcPts val="0"/>
                        </a:spcBef>
                        <a:spcAft>
                          <a:spcPts val="0"/>
                        </a:spcAft>
                      </a:pPr>
                      <a:r>
                        <a:rPr lang="en-US" sz="2000" b="0" u="none" strike="noStrike" dirty="0" err="1">
                          <a:solidFill>
                            <a:schemeClr val="bg1"/>
                          </a:solidFill>
                          <a:effectLst/>
                          <a:latin typeface="獅尾圓體-Medium" panose="020B0500000000000000" pitchFamily="34" charset="-120"/>
                          <a:ea typeface="獅尾圓體-Medium" panose="020B0500000000000000" pitchFamily="34" charset="-120"/>
                        </a:rPr>
                        <a:t>符合</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00B0F0"/>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marR="66675" algn="ctr" eaLnBrk="0" hangingPunct="0">
                        <a:lnSpc>
                          <a:spcPct val="100000"/>
                        </a:lnSpc>
                        <a:spcBef>
                          <a:spcPts val="0"/>
                        </a:spcBef>
                        <a:spcAft>
                          <a:spcPts val="0"/>
                        </a:spcAft>
                      </a:pPr>
                      <a:r>
                        <a:rPr lang="en-US" sz="2000" b="0" u="none" strike="noStrike" dirty="0" err="1">
                          <a:solidFill>
                            <a:schemeClr val="bg1"/>
                          </a:solidFill>
                          <a:effectLst/>
                          <a:latin typeface="獅尾圓體-Medium" panose="020B0500000000000000" pitchFamily="34" charset="-120"/>
                          <a:ea typeface="獅尾圓體-Medium" panose="020B0500000000000000" pitchFamily="34" charset="-120"/>
                        </a:rPr>
                        <a:t>部分符合</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00B0F0"/>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marR="66040" algn="ctr" eaLnBrk="0" hangingPunct="0">
                        <a:lnSpc>
                          <a:spcPct val="100000"/>
                        </a:lnSpc>
                        <a:spcBef>
                          <a:spcPts val="0"/>
                        </a:spcBef>
                        <a:spcAft>
                          <a:spcPts val="0"/>
                        </a:spcAft>
                      </a:pPr>
                      <a:r>
                        <a:rPr lang="en-US" sz="2000" b="0" u="none" strike="noStrike" dirty="0">
                          <a:solidFill>
                            <a:schemeClr val="bg1"/>
                          </a:solidFill>
                          <a:effectLst/>
                          <a:latin typeface="獅尾圓體-Medium" panose="020B0500000000000000" pitchFamily="34" charset="-120"/>
                          <a:ea typeface="獅尾圓體-Medium" panose="020B0500000000000000" pitchFamily="34" charset="-120"/>
                        </a:rPr>
                        <a:t>不</a:t>
                      </a:r>
                    </a:p>
                    <a:p>
                      <a:pPr marL="0" marR="66040" algn="ctr" eaLnBrk="0" hangingPunct="0">
                        <a:lnSpc>
                          <a:spcPct val="100000"/>
                        </a:lnSpc>
                        <a:spcBef>
                          <a:spcPts val="0"/>
                        </a:spcBef>
                        <a:spcAft>
                          <a:spcPts val="0"/>
                        </a:spcAft>
                      </a:pPr>
                      <a:r>
                        <a:rPr lang="en-US" sz="2000" b="0" u="none" strike="noStrike" dirty="0" err="1">
                          <a:solidFill>
                            <a:schemeClr val="bg1"/>
                          </a:solidFill>
                          <a:effectLst/>
                          <a:latin typeface="獅尾圓體-Medium" panose="020B0500000000000000" pitchFamily="34" charset="-120"/>
                          <a:ea typeface="獅尾圓體-Medium" panose="020B0500000000000000" pitchFamily="34" charset="-120"/>
                        </a:rPr>
                        <a:t>符合</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00B0F0"/>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marR="67310" algn="ctr" eaLnBrk="0" hangingPunct="0">
                        <a:lnSpc>
                          <a:spcPct val="100000"/>
                        </a:lnSpc>
                        <a:spcBef>
                          <a:spcPts val="0"/>
                        </a:spcBef>
                        <a:spcAft>
                          <a:spcPts val="0"/>
                        </a:spcAft>
                      </a:pPr>
                      <a:r>
                        <a:rPr lang="en-US" sz="2000" b="0" u="none" strike="noStrike" dirty="0">
                          <a:solidFill>
                            <a:schemeClr val="bg1"/>
                          </a:solidFill>
                          <a:effectLst/>
                          <a:latin typeface="獅尾圓體-Medium" panose="020B0500000000000000" pitchFamily="34" charset="-120"/>
                          <a:ea typeface="獅尾圓體-Medium" panose="020B0500000000000000" pitchFamily="34" charset="-120"/>
                        </a:rPr>
                        <a:t>不</a:t>
                      </a:r>
                    </a:p>
                    <a:p>
                      <a:pPr marL="0" marR="67310" algn="ctr" eaLnBrk="0" hangingPunct="0">
                        <a:lnSpc>
                          <a:spcPct val="100000"/>
                        </a:lnSpc>
                        <a:spcBef>
                          <a:spcPts val="0"/>
                        </a:spcBef>
                        <a:spcAft>
                          <a:spcPts val="0"/>
                        </a:spcAft>
                      </a:pPr>
                      <a:r>
                        <a:rPr lang="en-US" sz="2000" b="0" u="none" strike="noStrike" dirty="0" err="1">
                          <a:solidFill>
                            <a:schemeClr val="bg1"/>
                          </a:solidFill>
                          <a:effectLst/>
                          <a:latin typeface="獅尾圓體-Medium" panose="020B0500000000000000" pitchFamily="34" charset="-120"/>
                          <a:ea typeface="獅尾圓體-Medium" panose="020B0500000000000000" pitchFamily="34" charset="-120"/>
                        </a:rPr>
                        <a:t>適用</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00B0F0"/>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eaLnBrk="0" hangingPunct="0">
                        <a:lnSpc>
                          <a:spcPct val="100000"/>
                        </a:lnSpc>
                        <a:spcBef>
                          <a:spcPts val="0"/>
                        </a:spcBef>
                        <a:spcAft>
                          <a:spcPts val="0"/>
                        </a:spcAft>
                      </a:pPr>
                      <a:r>
                        <a:rPr lang="zh-TW" sz="2000" b="0" u="none" strike="noStrike" spc="-5" dirty="0">
                          <a:solidFill>
                            <a:schemeClr val="bg1"/>
                          </a:solidFill>
                          <a:effectLst/>
                          <a:latin typeface="獅尾圓體-Medium" panose="020B0500000000000000" pitchFamily="34" charset="-120"/>
                          <a:ea typeface="獅尾圓體-Medium" panose="020B0500000000000000" pitchFamily="34" charset="-120"/>
                        </a:rPr>
                        <a:t>簡述符合、部分符合、不符合或不適用之原因</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eaLnBrk="0" hangingPunct="0">
                        <a:lnSpc>
                          <a:spcPct val="100000"/>
                        </a:lnSpc>
                        <a:spcBef>
                          <a:spcPts val="0"/>
                        </a:spcBef>
                        <a:spcAft>
                          <a:spcPts val="0"/>
                        </a:spcAft>
                      </a:pPr>
                      <a:r>
                        <a:rPr lang="en-US" sz="2000" b="0" u="none" strike="noStrike" dirty="0" err="1">
                          <a:solidFill>
                            <a:schemeClr val="bg1"/>
                          </a:solidFill>
                          <a:effectLst/>
                          <a:latin typeface="獅尾圓體-Medium" panose="020B0500000000000000" pitchFamily="34" charset="-120"/>
                          <a:ea typeface="獅尾圓體-Medium" panose="020B0500000000000000" pitchFamily="34" charset="-120"/>
                        </a:rPr>
                        <a:t>紀錄文件</a:t>
                      </a:r>
                      <a:endParaRPr lang="zh-TW" sz="2000" b="0" i="0" u="none" strike="noStrike" dirty="0">
                        <a:solidFill>
                          <a:schemeClr val="bg1"/>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xmlns="" val="844734081"/>
                  </a:ext>
                </a:extLst>
              </a:tr>
              <a:tr h="985624">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marR="84455" algn="ctr">
                        <a:lnSpc>
                          <a:spcPct val="100000"/>
                        </a:lnSpc>
                        <a:spcBef>
                          <a:spcPts val="0"/>
                        </a:spcBef>
                        <a:spcAft>
                          <a:spcPts val="0"/>
                        </a:spcAft>
                      </a:pPr>
                      <a:r>
                        <a:rPr lang="en-US" sz="20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1.1</a:t>
                      </a:r>
                      <a:endParaRPr lang="zh-TW" sz="2000" b="0" i="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36000" marR="1905" algn="just">
                        <a:lnSpc>
                          <a:spcPct val="100000"/>
                        </a:lnSpc>
                        <a:spcBef>
                          <a:spcPts val="0"/>
                        </a:spcBef>
                        <a:spcAft>
                          <a:spcPts val="0"/>
                        </a:spcAft>
                        <a:tabLst/>
                      </a:pPr>
                      <a:r>
                        <a:rPr lang="zh-TW" altLang="en-US"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是否界定機關之核心業務，並依風險評鑑方法完成資通系統之盤點及分級，且每年至少檢視 </a:t>
                      </a:r>
                      <a:r>
                        <a:rPr lang="en-US" altLang="zh-TW"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 </a:t>
                      </a:r>
                      <a:r>
                        <a:rPr lang="zh-TW" altLang="en-US"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次分級之妥適性？</a:t>
                      </a:r>
                      <a:endParaRPr lang="zh-TW" sz="1900" b="0" i="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21751671"/>
                  </a:ext>
                </a:extLst>
              </a:tr>
              <a:tr h="1712637">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marR="84455" algn="ctr">
                        <a:lnSpc>
                          <a:spcPct val="100000"/>
                        </a:lnSpc>
                        <a:spcBef>
                          <a:spcPts val="0"/>
                        </a:spcBef>
                        <a:spcAft>
                          <a:spcPts val="0"/>
                        </a:spcAft>
                      </a:pPr>
                      <a:r>
                        <a:rPr lang="en-US" sz="20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1.2</a:t>
                      </a:r>
                      <a:endParaRPr lang="zh-TW" sz="2000" b="0" i="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36000" marR="1905" algn="just">
                        <a:lnSpc>
                          <a:spcPct val="100000"/>
                        </a:lnSpc>
                        <a:spcBef>
                          <a:spcPts val="0"/>
                        </a:spcBef>
                        <a:spcAft>
                          <a:spcPts val="0"/>
                        </a:spcAft>
                      </a:pPr>
                      <a:r>
                        <a:rPr lang="zh-TW" altLang="en-US"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是否針對重要業務訂定適當之變更管理程序，且落實執行，並定期檢視、審查及更新程序</a:t>
                      </a:r>
                      <a:r>
                        <a:rPr lang="en-US" altLang="zh-TW"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如業務調整後對外資訊更新等</a:t>
                      </a:r>
                      <a:r>
                        <a:rPr lang="en-US" altLang="zh-TW"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r>
                        <a:rPr lang="zh-TW" altLang="en-US" sz="1900" b="0" u="none" strike="noStrike"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a:t>
                      </a: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a:effectLst/>
                          <a:latin typeface="獅尾圓體-Medium" panose="020B0500000000000000" pitchFamily="34" charset="-120"/>
                          <a:ea typeface="獅尾圓體-Medium" panose="020B0500000000000000" pitchFamily="34" charset="-120"/>
                        </a:rPr>
                        <a:t> </a:t>
                      </a:r>
                      <a:endParaRPr lang="zh-TW" sz="2000" b="0" i="0" u="none" strike="noStrike">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rtl="0" eaLnBrk="1" latinLnBrk="0" hangingPunct="1">
                        <a:defRPr kumimoji="1" lang="zh-TW" kern="1200">
                          <a:solidFill>
                            <a:schemeClr val="tx1"/>
                          </a:solidFill>
                          <a:latin typeface="Calibri"/>
                          <a:ea typeface="新細明體" panose="02020500000000000000" pitchFamily="18" charset="-120"/>
                        </a:defRPr>
                      </a:lvl1pPr>
                      <a:lvl2pPr marL="457200" algn="l" rtl="0" eaLnBrk="1" latinLnBrk="0" hangingPunct="1">
                        <a:defRPr kumimoji="1" lang="zh-TW" kern="1200">
                          <a:solidFill>
                            <a:schemeClr val="tx1"/>
                          </a:solidFill>
                          <a:latin typeface="Calibri"/>
                          <a:ea typeface="新細明體" panose="02020500000000000000" pitchFamily="18" charset="-120"/>
                        </a:defRPr>
                      </a:lvl2pPr>
                      <a:lvl3pPr marL="914400" algn="l" rtl="0" eaLnBrk="1" latinLnBrk="0" hangingPunct="1">
                        <a:defRPr kumimoji="1" lang="zh-TW" kern="1200">
                          <a:solidFill>
                            <a:schemeClr val="tx1"/>
                          </a:solidFill>
                          <a:latin typeface="Calibri"/>
                          <a:ea typeface="新細明體" panose="02020500000000000000" pitchFamily="18" charset="-120"/>
                        </a:defRPr>
                      </a:lvl3pPr>
                      <a:lvl4pPr marL="1371600" algn="l" rtl="0" eaLnBrk="1" latinLnBrk="0" hangingPunct="1">
                        <a:defRPr kumimoji="1" lang="zh-TW" kern="1200">
                          <a:solidFill>
                            <a:schemeClr val="tx1"/>
                          </a:solidFill>
                          <a:latin typeface="Calibri"/>
                          <a:ea typeface="新細明體" panose="02020500000000000000" pitchFamily="18" charset="-120"/>
                        </a:defRPr>
                      </a:lvl4pPr>
                      <a:lvl5pPr marL="1828800" algn="l" rtl="0" eaLnBrk="1" latinLnBrk="0" hangingPunct="1">
                        <a:defRPr kumimoji="1" lang="zh-TW" kern="1200">
                          <a:solidFill>
                            <a:schemeClr val="tx1"/>
                          </a:solidFill>
                          <a:latin typeface="Calibri"/>
                          <a:ea typeface="新細明體" panose="02020500000000000000" pitchFamily="18" charset="-120"/>
                        </a:defRPr>
                      </a:lvl5pPr>
                      <a:lvl6pPr marL="2286000" algn="l" rtl="0" eaLnBrk="1" latinLnBrk="0" hangingPunct="1">
                        <a:defRPr kumimoji="1" lang="zh-TW" kern="1200">
                          <a:solidFill>
                            <a:schemeClr val="tx1"/>
                          </a:solidFill>
                          <a:latin typeface="Calibri"/>
                          <a:ea typeface="新細明體" panose="02020500000000000000" pitchFamily="18" charset="-120"/>
                        </a:defRPr>
                      </a:lvl6pPr>
                      <a:lvl7pPr marL="2743200" algn="l" rtl="0" eaLnBrk="1" latinLnBrk="0" hangingPunct="1">
                        <a:defRPr kumimoji="1" lang="zh-TW" kern="1200">
                          <a:solidFill>
                            <a:schemeClr val="tx1"/>
                          </a:solidFill>
                          <a:latin typeface="Calibri"/>
                          <a:ea typeface="新細明體" panose="02020500000000000000" pitchFamily="18" charset="-120"/>
                        </a:defRPr>
                      </a:lvl7pPr>
                      <a:lvl8pPr marL="3200400" algn="l" rtl="0" eaLnBrk="1" latinLnBrk="0" hangingPunct="1">
                        <a:defRPr kumimoji="1" lang="zh-TW" kern="1200">
                          <a:solidFill>
                            <a:schemeClr val="tx1"/>
                          </a:solidFill>
                          <a:latin typeface="Calibri"/>
                          <a:ea typeface="新細明體" panose="02020500000000000000" pitchFamily="18" charset="-120"/>
                        </a:defRPr>
                      </a:lvl8pPr>
                      <a:lvl9pPr marL="3657600" algn="l" rtl="0" eaLnBrk="1" latinLnBrk="0" hangingPunct="1">
                        <a:defRPr kumimoji="1" lang="zh-TW" kern="1200">
                          <a:solidFill>
                            <a:schemeClr val="tx1"/>
                          </a:solidFill>
                          <a:latin typeface="Calibri"/>
                          <a:ea typeface="新細明體" panose="02020500000000000000" pitchFamily="18" charset="-120"/>
                        </a:defRPr>
                      </a:lvl9pPr>
                    </a:lstStyle>
                    <a:p>
                      <a:pPr marL="0" algn="ctr">
                        <a:lnSpc>
                          <a:spcPct val="100000"/>
                        </a:lnSpc>
                        <a:spcBef>
                          <a:spcPts val="0"/>
                        </a:spcBef>
                        <a:spcAft>
                          <a:spcPts val="0"/>
                        </a:spcAft>
                      </a:pPr>
                      <a:r>
                        <a:rPr lang="en-US" sz="2000" b="0" u="none" strike="noStrike" dirty="0">
                          <a:effectLst/>
                          <a:latin typeface="獅尾圓體-Medium" panose="020B0500000000000000" pitchFamily="34" charset="-120"/>
                          <a:ea typeface="獅尾圓體-Medium" panose="020B0500000000000000" pitchFamily="34" charset="-120"/>
                        </a:rPr>
                        <a:t> </a:t>
                      </a:r>
                      <a:endParaRPr lang="zh-TW" sz="2000" b="0" i="0" u="none" strike="noStrike" dirty="0">
                        <a:effectLst/>
                        <a:latin typeface="獅尾圓體-Medium" panose="020B0500000000000000" pitchFamily="34" charset="-120"/>
                        <a:ea typeface="獅尾圓體-Medium" panose="020B0500000000000000" pitchFamily="34" charset="-120"/>
                        <a:cs typeface="SimSun" panose="02010600030101010101" pitchFamily="2" charset="-122"/>
                      </a:endParaRPr>
                    </a:p>
                  </a:txBody>
                  <a:tcPr marL="0" marR="0" marT="0"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517689363"/>
                  </a:ext>
                </a:extLst>
              </a:tr>
            </a:tbl>
          </a:graphicData>
        </a:graphic>
      </p:graphicFrame>
      <p:sp>
        <p:nvSpPr>
          <p:cNvPr id="8" name="標題 1">
            <a:extLst>
              <a:ext uri="{FF2B5EF4-FFF2-40B4-BE49-F238E27FC236}">
                <a16:creationId xmlns:a16="http://schemas.microsoft.com/office/drawing/2014/main" xmlns="" id="{360B86E6-D66C-5587-FF43-B07A999BE244}"/>
              </a:ext>
            </a:extLst>
          </p:cNvPr>
          <p:cNvSpPr txBox="1">
            <a:spLocks/>
          </p:cNvSpPr>
          <p:nvPr/>
        </p:nvSpPr>
        <p:spPr>
          <a:xfrm>
            <a:off x="692968" y="591269"/>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資通安全實地稽核項目檢核表</a:t>
            </a:r>
          </a:p>
        </p:txBody>
      </p:sp>
      <p:sp>
        <p:nvSpPr>
          <p:cNvPr id="2" name="矩形 1">
            <a:extLst>
              <a:ext uri="{FF2B5EF4-FFF2-40B4-BE49-F238E27FC236}">
                <a16:creationId xmlns:a16="http://schemas.microsoft.com/office/drawing/2014/main" xmlns="" id="{D107CBAE-67F1-E655-2BEB-E2521609A052}"/>
              </a:ext>
            </a:extLst>
          </p:cNvPr>
          <p:cNvSpPr/>
          <p:nvPr/>
        </p:nvSpPr>
        <p:spPr>
          <a:xfrm>
            <a:off x="695400" y="5949280"/>
            <a:ext cx="11161240" cy="64807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xmlns="" id="{392107B5-A1B8-C5EF-0131-80ABB9ABA3AF}"/>
              </a:ext>
            </a:extLst>
          </p:cNvPr>
          <p:cNvSpPr/>
          <p:nvPr/>
        </p:nvSpPr>
        <p:spPr>
          <a:xfrm>
            <a:off x="695400" y="6108685"/>
            <a:ext cx="10441160" cy="369332"/>
          </a:xfrm>
          <a:prstGeom prst="rect">
            <a:avLst/>
          </a:prstGeom>
        </p:spPr>
        <p:txBody>
          <a:bodyPr wrap="square" anchor="ctr">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資料來源：</a:t>
            </a:r>
            <a:r>
              <a:rPr lang="en-US" altLang="zh-TW" sz="1800" dirty="0">
                <a:solidFill>
                  <a:schemeClr val="bg1"/>
                </a:solidFill>
                <a:latin typeface="獅尾圓體-Medium" panose="020B0500000000000000" pitchFamily="34" charset="-120"/>
                <a:ea typeface="獅尾圓體-Medium" panose="020B0500000000000000" pitchFamily="34" charset="-120"/>
              </a:rPr>
              <a:t>https://moda.gov.tw/ACS/operations/drill-and-audit/652</a:t>
            </a:r>
          </a:p>
        </p:txBody>
      </p:sp>
      <p:sp>
        <p:nvSpPr>
          <p:cNvPr id="6" name="內容版面配置區 2"/>
          <p:cNvSpPr txBox="1">
            <a:spLocks/>
          </p:cNvSpPr>
          <p:nvPr/>
        </p:nvSpPr>
        <p:spPr>
          <a:xfrm>
            <a:off x="551384" y="1484784"/>
            <a:ext cx="10655176" cy="9361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347663">
              <a:lnSpc>
                <a:spcPts val="32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資通安全實地稽核項目檢核表（適用公務機關）</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0" lvl="1" indent="-347663">
              <a:lnSpc>
                <a:spcPts val="32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資通安全實地稽核項目檢核表（適用特定非公務機關）</a:t>
            </a:r>
          </a:p>
        </p:txBody>
      </p:sp>
      <p:sp>
        <p:nvSpPr>
          <p:cNvPr id="7" name="文字方塊 6">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8326458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A3D195DD-3A73-0B1E-0779-5F64DD8CCB9C}"/>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7" name="內容版面配置區 2">
            <a:extLst>
              <a:ext uri="{FF2B5EF4-FFF2-40B4-BE49-F238E27FC236}">
                <a16:creationId xmlns:a16="http://schemas.microsoft.com/office/drawing/2014/main" xmlns="" id="{F767B7CA-26C7-6428-22FF-B3B461B44F85}"/>
              </a:ext>
            </a:extLst>
          </p:cNvPr>
          <p:cNvSpPr txBox="1">
            <a:spLocks/>
          </p:cNvSpPr>
          <p:nvPr/>
        </p:nvSpPr>
        <p:spPr>
          <a:xfrm>
            <a:off x="407368" y="1772816"/>
            <a:ext cx="11449272" cy="41044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7.3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是否完成政府組態基準導入作業？（</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級</a:t>
            </a:r>
            <a:r>
              <a:rPr lang="zh-TW" altLang="en-US" b="1" dirty="0">
                <a:solidFill>
                  <a:srgbClr val="FF0000"/>
                </a:solidFill>
                <a:latin typeface="獅尾圓體-Medium" panose="020B0500000000000000" pitchFamily="34" charset="-120"/>
                <a:ea typeface="獅尾圓體-Medium" panose="020B0500000000000000" pitchFamily="34" charset="-120"/>
              </a:rPr>
              <a:t>公務</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機關適用）</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a:lnSpc>
                <a:spcPts val="3600"/>
              </a:lnSpc>
              <a:buFont typeface="Wingdings" panose="05000000000000000000" pitchFamily="2" charset="2"/>
              <a:buChar char="l"/>
            </a:pP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政府組態基準（</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Government Configuration Baseline</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，簡稱</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GCB</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目的在於規範資通訊設備（如個人電腦、伺服器主機及網通設備等）的一致性安全設定（如密碼長度、更新期限等），以降低成為駭客入侵管道，進而引發資安事件之風險。</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請參閱底下官方網址的豐富資源</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buSzPct val="100000"/>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https://ipfs-nics.moda.gov.tw/GCB3454.html?lang=zh</a:t>
            </a:r>
            <a:endPar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90</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7633954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62ECC484-1748-EC07-9407-566A283390B1}"/>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9" name="內容版面配置區 2">
            <a:extLst>
              <a:ext uri="{FF2B5EF4-FFF2-40B4-BE49-F238E27FC236}">
                <a16:creationId xmlns:a16="http://schemas.microsoft.com/office/drawing/2014/main" xmlns="" id="{7A203226-FB92-5BB7-70C4-B63987BC6FA0}"/>
              </a:ext>
            </a:extLst>
          </p:cNvPr>
          <p:cNvSpPr txBox="1">
            <a:spLocks/>
          </p:cNvSpPr>
          <p:nvPr/>
        </p:nvSpPr>
        <p:spPr>
          <a:xfrm>
            <a:off x="407368" y="1556792"/>
            <a:ext cx="11449271" cy="482453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7.4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是否完成資通安全弱點通報機制導入作業，並持續維運及依主管機關指定方式提交資訊資產盤點資料？</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fontAlgn="t">
              <a:lnSpc>
                <a:spcPts val="3600"/>
              </a:lnSpc>
              <a:buFont typeface="Wingdings" panose="05000000000000000000" pitchFamily="2" charset="2"/>
              <a:buChar char="l"/>
            </a:pP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VANS</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：資通安全弱點通報系統（</a:t>
            </a:r>
            <a:r>
              <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rPr>
              <a:t>Vulnerability Analysis and Notice System</a:t>
            </a:r>
            <a:r>
              <a:rPr lang="zh-TW" altLang="en-US" sz="2400"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sz="24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資通安全弱點通報系統（</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Vulnerability Analysis and Notice System, </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簡稱</a:t>
            </a:r>
            <a:r>
              <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rPr>
              <a:t>VANS</a:t>
            </a:r>
            <a:r>
              <a:rPr lang="zh-TW" altLang="en-US" sz="2000" dirty="0">
                <a:solidFill>
                  <a:schemeClr val="tx1">
                    <a:lumMod val="65000"/>
                    <a:lumOff val="35000"/>
                  </a:schemeClr>
                </a:solidFill>
                <a:latin typeface="獅尾圓體-Medium" panose="020B0500000000000000" pitchFamily="34" charset="-120"/>
                <a:ea typeface="獅尾圓體-Medium" panose="020B0500000000000000" pitchFamily="34" charset="-120"/>
              </a:rPr>
              <a:t>）結合資訊資產管理與弱點管理，掌握整體風險情勢，並協助機關落實資通安全管理法之資產盤點與風險評估應辦事項。</a:t>
            </a:r>
            <a:endParaRPr lang="en-US" altLang="zh-TW" sz="20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請參閱底下官方網址的豐富資源</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ts val="3600"/>
              </a:lnSpc>
              <a:buSzPct val="100000"/>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https://www.nics.nat.gov.tw/core_business/cybersecurity_defense/VANS/</a:t>
            </a:r>
          </a:p>
          <a:p>
            <a:pPr marL="1163638" lvl="2" indent="-266700" algn="just">
              <a:lnSpc>
                <a:spcPts val="3600"/>
              </a:lnSpc>
              <a:buSzPct val="100000"/>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包括申請作業表單、教育訓練教材、數位影片教材、</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FAQ</a:t>
            </a: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91</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9817970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F6EDFD4-21DE-DE03-AB37-CE879BD4A6E5}"/>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3" name="文字方塊 2"/>
          <p:cNvSpPr txBox="1"/>
          <p:nvPr/>
        </p:nvSpPr>
        <p:spPr>
          <a:xfrm>
            <a:off x="364038" y="1695674"/>
            <a:ext cx="11521280" cy="2323713"/>
          </a:xfrm>
          <a:prstGeom prst="rect">
            <a:avLst/>
          </a:prstGeom>
          <a:noFill/>
        </p:spPr>
        <p:txBody>
          <a:bodyPr wrap="square" rtlCol="0">
            <a:spAutoFit/>
          </a:bodyPr>
          <a:lstStyle/>
          <a:p>
            <a:pPr algn="just" fontAlgn="t">
              <a:lnSpc>
                <a:spcPts val="3600"/>
              </a:lnSpc>
              <a:spcBef>
                <a:spcPts val="1000"/>
              </a:spcBef>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資通安全弱點通報機制（</a:t>
            </a: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Vulnerability Alert and Notification System, VANS</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446088" algn="just">
              <a:lnSpc>
                <a:spcPts val="3200"/>
              </a:lnSpc>
              <a:spcBef>
                <a:spcPts val="500"/>
              </a:spcBef>
              <a:buSzPct val="100000"/>
              <a:buFont typeface="Wingdings" panose="05000000000000000000" pitchFamily="2" charset="2"/>
              <a:buChar char="Ø"/>
            </a:pPr>
            <a:r>
              <a:rPr lang="zh-TW" altLang="en-US" sz="2200" dirty="0">
                <a:solidFill>
                  <a:srgbClr val="FF0000"/>
                </a:solidFill>
                <a:latin typeface="獅尾圓體-Medium" panose="020B0500000000000000" pitchFamily="34" charset="-120"/>
                <a:ea typeface="獅尾圓體-Medium" panose="020B0500000000000000" pitchFamily="34" charset="-120"/>
              </a:rPr>
              <a:t>定期蒐集資通系統與電腦所使用之資訊資產項目及版本</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，建立資訊資產清冊，以達到降低風險與管控成本等目標。</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446088" algn="just">
              <a:lnSpc>
                <a:spcPts val="3200"/>
              </a:lnSpc>
              <a:spcBef>
                <a:spcPts val="500"/>
              </a:spcBef>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將</a:t>
            </a:r>
            <a:r>
              <a:rPr lang="zh-TW" altLang="en-US" sz="2200" dirty="0">
                <a:solidFill>
                  <a:srgbClr val="FF0000"/>
                </a:solidFill>
                <a:latin typeface="獅尾圓體-Medium" panose="020B0500000000000000" pitchFamily="34" charset="-120"/>
                <a:ea typeface="獅尾圓體-Medium" panose="020B0500000000000000" pitchFamily="34" charset="-120"/>
              </a:rPr>
              <a:t>資訊資產清冊與弱點資料庫比對</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，以掌握所使用資訊資產是否存在已公開揭露之</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弱點資訊。</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9" name="矩形 8">
            <a:extLst>
              <a:ext uri="{FF2B5EF4-FFF2-40B4-BE49-F238E27FC236}">
                <a16:creationId xmlns:a16="http://schemas.microsoft.com/office/drawing/2014/main" xmlns="" id="{728D35A8-DDDC-7BF9-13C8-8E80915264B8}"/>
              </a:ext>
            </a:extLst>
          </p:cNvPr>
          <p:cNvSpPr/>
          <p:nvPr/>
        </p:nvSpPr>
        <p:spPr>
          <a:xfrm>
            <a:off x="335360" y="5949280"/>
            <a:ext cx="11520000" cy="64807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xmlns="" id="{85EC9668-7A40-F74E-8501-F1172750772E}"/>
              </a:ext>
            </a:extLst>
          </p:cNvPr>
          <p:cNvSpPr txBox="1"/>
          <p:nvPr/>
        </p:nvSpPr>
        <p:spPr>
          <a:xfrm>
            <a:off x="335360" y="5949280"/>
            <a:ext cx="12241360" cy="877163"/>
          </a:xfrm>
          <a:prstGeom prst="rect">
            <a:avLst/>
          </a:prstGeom>
          <a:noFill/>
        </p:spPr>
        <p:txBody>
          <a:bodyPr wrap="square">
            <a:spAutoFit/>
          </a:bodyPr>
          <a:lstStyle/>
          <a:p>
            <a:r>
              <a:rPr lang="zh-TW" altLang="en-US" sz="1800" dirty="0">
                <a:solidFill>
                  <a:schemeClr val="bg1"/>
                </a:solidFill>
                <a:latin typeface="獅尾圓體-Medium" panose="020B0500000000000000" pitchFamily="34" charset="-120"/>
                <a:ea typeface="獅尾圓體-Medium" panose="020B0500000000000000" pitchFamily="34" charset="-120"/>
              </a:rPr>
              <a:t>資料來源：</a:t>
            </a:r>
            <a:r>
              <a:rPr lang="en-US" altLang="zh-TW" sz="1800" dirty="0">
                <a:solidFill>
                  <a:schemeClr val="bg1"/>
                </a:solidFill>
                <a:latin typeface="獅尾圓體-Medium" panose="020B0500000000000000" pitchFamily="34" charset="-120"/>
                <a:ea typeface="獅尾圓體-Medium" panose="020B0500000000000000" pitchFamily="34" charset="-120"/>
              </a:rPr>
              <a:t>112</a:t>
            </a:r>
            <a:r>
              <a:rPr lang="zh-TW" altLang="en-US" sz="1800" dirty="0">
                <a:solidFill>
                  <a:schemeClr val="bg1"/>
                </a:solidFill>
                <a:latin typeface="獅尾圓體-Medium" panose="020B0500000000000000" pitchFamily="34" charset="-120"/>
                <a:ea typeface="獅尾圓體-Medium" panose="020B0500000000000000" pitchFamily="34" charset="-120"/>
              </a:rPr>
              <a:t>年資通安全弱點通報機制（</a:t>
            </a:r>
            <a:r>
              <a:rPr lang="en-US" altLang="zh-TW" sz="1800" dirty="0">
                <a:solidFill>
                  <a:schemeClr val="bg1"/>
                </a:solidFill>
                <a:latin typeface="獅尾圓體-Medium" panose="020B0500000000000000" pitchFamily="34" charset="-120"/>
                <a:ea typeface="獅尾圓體-Medium" panose="020B0500000000000000" pitchFamily="34" charset="-120"/>
              </a:rPr>
              <a:t>VANS</a:t>
            </a:r>
            <a:r>
              <a:rPr lang="zh-TW" altLang="en-US" sz="1800" dirty="0">
                <a:solidFill>
                  <a:schemeClr val="bg1"/>
                </a:solidFill>
                <a:latin typeface="獅尾圓體-Medium" panose="020B0500000000000000" pitchFamily="34" charset="-120"/>
                <a:ea typeface="獅尾圓體-Medium" panose="020B0500000000000000" pitchFamily="34" charset="-120"/>
              </a:rPr>
              <a:t>）推廣教材</a:t>
            </a:r>
            <a:endParaRPr lang="en-US" altLang="zh-TW" sz="1800" dirty="0">
              <a:solidFill>
                <a:schemeClr val="bg1"/>
              </a:solidFill>
              <a:latin typeface="獅尾圓體-Medium" panose="020B0500000000000000" pitchFamily="34" charset="-120"/>
              <a:ea typeface="獅尾圓體-Medium" panose="020B0500000000000000" pitchFamily="34" charset="-120"/>
            </a:endParaRPr>
          </a:p>
          <a:p>
            <a:pPr indent="1163638"/>
            <a:r>
              <a:rPr lang="en-US" altLang="zh-TW" sz="1550" dirty="0">
                <a:solidFill>
                  <a:schemeClr val="bg1"/>
                </a:solidFill>
                <a:latin typeface="獅尾圓體-Medium" panose="020B0500000000000000" pitchFamily="34" charset="-120"/>
                <a:ea typeface="獅尾圓體-Medium" panose="020B0500000000000000" pitchFamily="34" charset="-120"/>
              </a:rPr>
              <a:t>https://www.nics.nat.gov.tw/core_business/cybersecurity_defense/VANS/Educational_Training_Materials/</a:t>
            </a:r>
            <a:endParaRPr lang="zh-TW" altLang="en-US" sz="1550" dirty="0">
              <a:solidFill>
                <a:schemeClr val="bg1"/>
              </a:solidFill>
              <a:latin typeface="獅尾圓體-Medium" panose="020B0500000000000000" pitchFamily="34" charset="-120"/>
              <a:ea typeface="獅尾圓體-Medium" panose="020B0500000000000000" pitchFamily="34" charset="-120"/>
            </a:endParaRPr>
          </a:p>
          <a:p>
            <a:pPr marL="984250" lvl="2" indent="180000">
              <a:buNone/>
            </a:pPr>
            <a:endParaRPr lang="zh-TW" altLang="en-US" sz="1800" dirty="0">
              <a:solidFill>
                <a:schemeClr val="bg1"/>
              </a:solidFill>
              <a:latin typeface="獅尾圓體-Medium" panose="020B0500000000000000" pitchFamily="34" charset="-120"/>
              <a:ea typeface="獅尾圓體-Medium" panose="020B0500000000000000" pitchFamily="34" charset="-120"/>
            </a:endParaRPr>
          </a:p>
        </p:txBody>
      </p:sp>
      <p:pic>
        <p:nvPicPr>
          <p:cNvPr id="5" name="圖形 4" descr="程式設計師">
            <a:extLst>
              <a:ext uri="{FF2B5EF4-FFF2-40B4-BE49-F238E27FC236}">
                <a16:creationId xmlns:a16="http://schemas.microsoft.com/office/drawing/2014/main" xmlns="" id="{78FCFFAB-604E-3814-CA3A-8372D0D56371}"/>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587025" y="4667459"/>
            <a:ext cx="420743" cy="420743"/>
          </a:xfrm>
          <a:prstGeom prst="rect">
            <a:avLst/>
          </a:prstGeom>
        </p:spPr>
      </p:pic>
      <p:pic>
        <p:nvPicPr>
          <p:cNvPr id="6" name="圖形 5" descr="網狀圖">
            <a:extLst>
              <a:ext uri="{FF2B5EF4-FFF2-40B4-BE49-F238E27FC236}">
                <a16:creationId xmlns:a16="http://schemas.microsoft.com/office/drawing/2014/main" xmlns="" id="{DD9D83FD-8CF5-DC48-7691-10FF9325CADE}"/>
              </a:ext>
            </a:extLst>
          </p:cNvPr>
          <p:cNvPicPr>
            <a:picLocks noChangeAspect="1"/>
          </p:cNvPicPr>
          <p:nvPr/>
        </p:nvPicPr>
        <p:blipFill>
          <a:blip r:embed="rId4" cstate="print">
            <a:extLst>
              <a:ext uri="{28A0092B-C50C-407E-A947-70E740481C1C}">
                <a14:useLocalDpi xmlns:a14="http://schemas.microsoft.com/office/drawing/2010/main" xmlns="" val="0"/>
              </a:ext>
              <a:ext uri="{96DAC541-7B7A-43D3-8B79-37D633B846F1}">
                <asvg:svgBlip xmlns:asvg="http://schemas.microsoft.com/office/drawing/2016/SVG/main" xmlns="" r:embed="rId5"/>
              </a:ext>
            </a:extLst>
          </a:blip>
          <a:stretch>
            <a:fillRect/>
          </a:stretch>
        </p:blipFill>
        <p:spPr>
          <a:xfrm>
            <a:off x="3719736" y="4019387"/>
            <a:ext cx="509826" cy="509826"/>
          </a:xfrm>
          <a:prstGeom prst="rect">
            <a:avLst/>
          </a:prstGeom>
        </p:spPr>
      </p:pic>
      <p:pic>
        <p:nvPicPr>
          <p:cNvPr id="7" name="圖形 6" descr="新增">
            <a:extLst>
              <a:ext uri="{FF2B5EF4-FFF2-40B4-BE49-F238E27FC236}">
                <a16:creationId xmlns:a16="http://schemas.microsoft.com/office/drawing/2014/main" xmlns="" id="{BD0B1C09-52A7-8480-47A6-4E5374204364}"/>
              </a:ext>
            </a:extLst>
          </p:cNvPr>
          <p:cNvPicPr>
            <a:picLocks noChangeAspect="1"/>
          </p:cNvPicPr>
          <p:nvPr/>
        </p:nvPicPr>
        <p:blipFill>
          <a:blip r:embed="rId6" cstate="print">
            <a:extLst>
              <a:ext uri="{28A0092B-C50C-407E-A947-70E740481C1C}">
                <a14:useLocalDpi xmlns:a14="http://schemas.microsoft.com/office/drawing/2010/main" xmlns="" val="0"/>
              </a:ext>
              <a:ext uri="{96DAC541-7B7A-43D3-8B79-37D633B846F1}">
                <asvg:svgBlip xmlns:asvg="http://schemas.microsoft.com/office/drawing/2016/SVG/main" xmlns="" r:embed="rId7"/>
              </a:ext>
            </a:extLst>
          </a:blip>
          <a:stretch>
            <a:fillRect/>
          </a:stretch>
        </p:blipFill>
        <p:spPr>
          <a:xfrm>
            <a:off x="4727849" y="4307419"/>
            <a:ext cx="720079" cy="720079"/>
          </a:xfrm>
          <a:prstGeom prst="rect">
            <a:avLst/>
          </a:prstGeom>
        </p:spPr>
      </p:pic>
      <p:pic>
        <p:nvPicPr>
          <p:cNvPr id="8" name="圖形 7" descr="資料庫">
            <a:extLst>
              <a:ext uri="{FF2B5EF4-FFF2-40B4-BE49-F238E27FC236}">
                <a16:creationId xmlns:a16="http://schemas.microsoft.com/office/drawing/2014/main" xmlns="" id="{4349F8EB-2FC8-A5BA-61C5-C1DC861AB3D5}"/>
              </a:ext>
            </a:extLst>
          </p:cNvPr>
          <p:cNvPicPr>
            <a:picLocks noChangeAspect="1"/>
          </p:cNvPicPr>
          <p:nvPr/>
        </p:nvPicPr>
        <p:blipFill>
          <a:blip r:embed="rId8" cstate="print">
            <a:extLst>
              <a:ext uri="{28A0092B-C50C-407E-A947-70E740481C1C}">
                <a14:useLocalDpi xmlns:a14="http://schemas.microsoft.com/office/drawing/2010/main" xmlns="" val="0"/>
              </a:ext>
              <a:ext uri="{96DAC541-7B7A-43D3-8B79-37D633B846F1}">
                <asvg:svgBlip xmlns:asvg="http://schemas.microsoft.com/office/drawing/2016/SVG/main" xmlns="" r:embed="rId9"/>
              </a:ext>
            </a:extLst>
          </a:blip>
          <a:stretch>
            <a:fillRect/>
          </a:stretch>
        </p:blipFill>
        <p:spPr>
          <a:xfrm>
            <a:off x="6354140" y="4163404"/>
            <a:ext cx="751694" cy="792088"/>
          </a:xfrm>
          <a:prstGeom prst="rect">
            <a:avLst/>
          </a:prstGeom>
        </p:spPr>
      </p:pic>
      <p:pic>
        <p:nvPicPr>
          <p:cNvPr id="11" name="圖形 10" descr="橫條圖">
            <a:extLst>
              <a:ext uri="{FF2B5EF4-FFF2-40B4-BE49-F238E27FC236}">
                <a16:creationId xmlns:a16="http://schemas.microsoft.com/office/drawing/2014/main" xmlns="" id="{773ECB48-0B4F-9C80-4AD4-0F42A6690958}"/>
              </a:ext>
            </a:extLst>
          </p:cNvPr>
          <p:cNvPicPr>
            <a:picLocks noChangeAspect="1"/>
          </p:cNvPicPr>
          <p:nvPr/>
        </p:nvPicPr>
        <p:blipFill>
          <a:blip r:embed="rId10" cstate="print">
            <a:extLst>
              <a:ext uri="{28A0092B-C50C-407E-A947-70E740481C1C}">
                <a14:useLocalDpi xmlns:a14="http://schemas.microsoft.com/office/drawing/2010/main" xmlns="" val="0"/>
              </a:ext>
              <a:ext uri="{96DAC541-7B7A-43D3-8B79-37D633B846F1}">
                <asvg:svgBlip xmlns:asvg="http://schemas.microsoft.com/office/drawing/2016/SVG/main" xmlns="" r:embed="rId11"/>
              </a:ext>
            </a:extLst>
          </a:blip>
          <a:stretch>
            <a:fillRect/>
          </a:stretch>
        </p:blipFill>
        <p:spPr>
          <a:xfrm>
            <a:off x="8256240" y="3942691"/>
            <a:ext cx="961547" cy="961547"/>
          </a:xfrm>
          <a:prstGeom prst="rect">
            <a:avLst/>
          </a:prstGeom>
        </p:spPr>
      </p:pic>
      <p:pic>
        <p:nvPicPr>
          <p:cNvPr id="12" name="圖形 11" descr="圓形圖">
            <a:extLst>
              <a:ext uri="{FF2B5EF4-FFF2-40B4-BE49-F238E27FC236}">
                <a16:creationId xmlns:a16="http://schemas.microsoft.com/office/drawing/2014/main" xmlns="" id="{E044D389-8FE2-E2C2-C531-70CA9B7E847D}"/>
              </a:ext>
            </a:extLst>
          </p:cNvPr>
          <p:cNvPicPr>
            <a:picLocks noChangeAspect="1"/>
          </p:cNvPicPr>
          <p:nvPr/>
        </p:nvPicPr>
        <p:blipFill>
          <a:blip r:embed="rId12" cstate="print">
            <a:extLst>
              <a:ext uri="{28A0092B-C50C-407E-A947-70E740481C1C}">
                <a14:useLocalDpi xmlns:a14="http://schemas.microsoft.com/office/drawing/2010/main" xmlns="" val="0"/>
              </a:ext>
              <a:ext uri="{96DAC541-7B7A-43D3-8B79-37D633B846F1}">
                <asvg:svgBlip xmlns:asvg="http://schemas.microsoft.com/office/drawing/2016/SVG/main" xmlns="" r:embed="rId13"/>
              </a:ext>
            </a:extLst>
          </a:blip>
          <a:stretch>
            <a:fillRect/>
          </a:stretch>
        </p:blipFill>
        <p:spPr>
          <a:xfrm rot="3081721">
            <a:off x="9086668" y="4300896"/>
            <a:ext cx="544247" cy="544247"/>
          </a:xfrm>
          <a:prstGeom prst="rect">
            <a:avLst/>
          </a:prstGeom>
        </p:spPr>
      </p:pic>
      <p:sp>
        <p:nvSpPr>
          <p:cNvPr id="13" name="箭號: 向右 12">
            <a:extLst>
              <a:ext uri="{FF2B5EF4-FFF2-40B4-BE49-F238E27FC236}">
                <a16:creationId xmlns:a16="http://schemas.microsoft.com/office/drawing/2014/main" xmlns="" id="{FEF716FD-9D40-76FD-AEE4-5276D1A04328}"/>
              </a:ext>
            </a:extLst>
          </p:cNvPr>
          <p:cNvSpPr/>
          <p:nvPr/>
        </p:nvSpPr>
        <p:spPr>
          <a:xfrm>
            <a:off x="7536160" y="4523443"/>
            <a:ext cx="576064" cy="360040"/>
          </a:xfrm>
          <a:prstGeom prst="rightArrow">
            <a:avLst/>
          </a:prstGeom>
          <a:solidFill>
            <a:schemeClr val="accent5">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14" name="圖片 13">
            <a:extLst>
              <a:ext uri="{FF2B5EF4-FFF2-40B4-BE49-F238E27FC236}">
                <a16:creationId xmlns:a16="http://schemas.microsoft.com/office/drawing/2014/main" xmlns="" id="{45B47F4D-86C2-0D31-3CF6-DE089DB58D8D}"/>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5591945" y="4235411"/>
            <a:ext cx="292877" cy="292877"/>
          </a:xfrm>
          <a:prstGeom prst="rect">
            <a:avLst/>
          </a:prstGeom>
        </p:spPr>
      </p:pic>
      <p:sp>
        <p:nvSpPr>
          <p:cNvPr id="15" name="文字方塊 14">
            <a:extLst>
              <a:ext uri="{FF2B5EF4-FFF2-40B4-BE49-F238E27FC236}">
                <a16:creationId xmlns:a16="http://schemas.microsoft.com/office/drawing/2014/main" xmlns="" id="{34C04EC5-97D0-9D55-EE49-1DBFD43A8A5C}"/>
              </a:ext>
            </a:extLst>
          </p:cNvPr>
          <p:cNvSpPr txBox="1"/>
          <p:nvPr/>
        </p:nvSpPr>
        <p:spPr>
          <a:xfrm>
            <a:off x="3215680" y="4451435"/>
            <a:ext cx="1512168" cy="338554"/>
          </a:xfrm>
          <a:prstGeom prst="rect">
            <a:avLst/>
          </a:prstGeom>
          <a:noFill/>
        </p:spPr>
        <p:txBody>
          <a:bodyPr wrap="square" anchor="ctr">
            <a:spAutoFit/>
          </a:bodyPr>
          <a:lstStyle/>
          <a:p>
            <a:pPr algn="ctr"/>
            <a:r>
              <a:rPr lang="zh-TW" altLang="en-US" sz="1600" dirty="0">
                <a:solidFill>
                  <a:schemeClr val="accent5">
                    <a:lumMod val="50000"/>
                  </a:schemeClr>
                </a:solidFill>
                <a:latin typeface="獅尾圓體-Medium" panose="020B0500000000000000" pitchFamily="34" charset="-120"/>
                <a:ea typeface="獅尾圓體-Medium" panose="020B0500000000000000" pitchFamily="34" charset="-120"/>
              </a:rPr>
              <a:t>資通系統</a:t>
            </a:r>
            <a:endParaRPr lang="zh-TW" altLang="en-US" sz="1600" dirty="0">
              <a:solidFill>
                <a:schemeClr val="accent5">
                  <a:lumMod val="50000"/>
                </a:schemeClr>
              </a:solidFill>
            </a:endParaRPr>
          </a:p>
        </p:txBody>
      </p:sp>
      <p:sp>
        <p:nvSpPr>
          <p:cNvPr id="16" name="文字方塊 15">
            <a:extLst>
              <a:ext uri="{FF2B5EF4-FFF2-40B4-BE49-F238E27FC236}">
                <a16:creationId xmlns:a16="http://schemas.microsoft.com/office/drawing/2014/main" xmlns="" id="{2B3F92E7-4A83-7542-5E4F-98BEA9A72B10}"/>
              </a:ext>
            </a:extLst>
          </p:cNvPr>
          <p:cNvSpPr txBox="1"/>
          <p:nvPr/>
        </p:nvSpPr>
        <p:spPr>
          <a:xfrm>
            <a:off x="3215680" y="5078021"/>
            <a:ext cx="1512168" cy="338554"/>
          </a:xfrm>
          <a:prstGeom prst="rect">
            <a:avLst/>
          </a:prstGeom>
          <a:noFill/>
        </p:spPr>
        <p:txBody>
          <a:bodyPr wrap="square" anchor="ctr">
            <a:spAutoFit/>
          </a:bodyPr>
          <a:lstStyle/>
          <a:p>
            <a:pPr algn="ctr"/>
            <a:r>
              <a:rPr lang="zh-TW" altLang="en-US" sz="1600" dirty="0">
                <a:solidFill>
                  <a:schemeClr val="accent5">
                    <a:lumMod val="50000"/>
                  </a:schemeClr>
                </a:solidFill>
                <a:latin typeface="獅尾圓體-Medium" panose="020B0500000000000000" pitchFamily="34" charset="-120"/>
                <a:ea typeface="獅尾圓體-Medium" panose="020B0500000000000000" pitchFamily="34" charset="-120"/>
              </a:rPr>
              <a:t>使用者電腦</a:t>
            </a:r>
            <a:endParaRPr lang="zh-TW" altLang="en-US" sz="1600" dirty="0">
              <a:solidFill>
                <a:schemeClr val="accent5">
                  <a:lumMod val="50000"/>
                </a:schemeClr>
              </a:solidFill>
            </a:endParaRPr>
          </a:p>
        </p:txBody>
      </p:sp>
      <p:pic>
        <p:nvPicPr>
          <p:cNvPr id="17" name="圖形 16" descr="雙目望遠鏡">
            <a:extLst>
              <a:ext uri="{FF2B5EF4-FFF2-40B4-BE49-F238E27FC236}">
                <a16:creationId xmlns:a16="http://schemas.microsoft.com/office/drawing/2014/main" xmlns="" id="{A214F02F-018F-8B8D-852A-44DE2A2E7119}"/>
              </a:ext>
            </a:extLst>
          </p:cNvPr>
          <p:cNvPicPr>
            <a:picLocks noChangeAspect="1"/>
          </p:cNvPicPr>
          <p:nvPr/>
        </p:nvPicPr>
        <p:blipFill>
          <a:blip r:embed="rId15" cstate="print">
            <a:extLst>
              <a:ext uri="{28A0092B-C50C-407E-A947-70E740481C1C}">
                <a14:useLocalDpi xmlns:a14="http://schemas.microsoft.com/office/drawing/2010/main" xmlns="" val="0"/>
              </a:ext>
              <a:ext uri="{96DAC541-7B7A-43D3-8B79-37D633B846F1}">
                <asvg:svgBlip xmlns:asvg="http://schemas.microsoft.com/office/drawing/2016/SVG/main" xmlns="" r:embed="rId16"/>
              </a:ext>
            </a:extLst>
          </a:blip>
          <a:stretch>
            <a:fillRect/>
          </a:stretch>
        </p:blipFill>
        <p:spPr>
          <a:xfrm rot="1313907">
            <a:off x="5725888" y="4186856"/>
            <a:ext cx="634691" cy="634691"/>
          </a:xfrm>
          <a:prstGeom prst="rect">
            <a:avLst/>
          </a:prstGeom>
        </p:spPr>
      </p:pic>
      <p:sp>
        <p:nvSpPr>
          <p:cNvPr id="18" name="文字方塊 17">
            <a:extLst>
              <a:ext uri="{FF2B5EF4-FFF2-40B4-BE49-F238E27FC236}">
                <a16:creationId xmlns:a16="http://schemas.microsoft.com/office/drawing/2014/main" xmlns="" id="{18A10D68-6863-8DA5-FE5F-EAB7CEB0CDCE}"/>
              </a:ext>
            </a:extLst>
          </p:cNvPr>
          <p:cNvSpPr txBox="1"/>
          <p:nvPr/>
        </p:nvSpPr>
        <p:spPr>
          <a:xfrm>
            <a:off x="5519936" y="4802764"/>
            <a:ext cx="720080" cy="584775"/>
          </a:xfrm>
          <a:prstGeom prst="rect">
            <a:avLst/>
          </a:prstGeom>
          <a:noFill/>
        </p:spPr>
        <p:txBody>
          <a:bodyPr wrap="square" anchor="ctr">
            <a:spAutoFit/>
          </a:bodyPr>
          <a:lstStyle/>
          <a:p>
            <a:pPr algn="ctr"/>
            <a:r>
              <a:rPr lang="zh-TW" altLang="en-US" sz="1600" dirty="0">
                <a:solidFill>
                  <a:schemeClr val="accent5">
                    <a:lumMod val="50000"/>
                  </a:schemeClr>
                </a:solidFill>
                <a:latin typeface="獅尾圓體-Medium" panose="020B0500000000000000" pitchFamily="34" charset="-120"/>
                <a:ea typeface="獅尾圓體-Medium" panose="020B0500000000000000" pitchFamily="34" charset="-120"/>
              </a:rPr>
              <a:t>比對弱點</a:t>
            </a:r>
            <a:endParaRPr lang="zh-TW" altLang="en-US" sz="1600" dirty="0">
              <a:solidFill>
                <a:schemeClr val="accent5">
                  <a:lumMod val="50000"/>
                </a:schemeClr>
              </a:solidFill>
            </a:endParaRPr>
          </a:p>
        </p:txBody>
      </p:sp>
      <p:sp>
        <p:nvSpPr>
          <p:cNvPr id="19" name="文字方塊 18">
            <a:extLst>
              <a:ext uri="{FF2B5EF4-FFF2-40B4-BE49-F238E27FC236}">
                <a16:creationId xmlns:a16="http://schemas.microsoft.com/office/drawing/2014/main" xmlns="" id="{98290D37-F580-A50A-EB04-C9C838D024E3}"/>
              </a:ext>
            </a:extLst>
          </p:cNvPr>
          <p:cNvSpPr txBox="1"/>
          <p:nvPr/>
        </p:nvSpPr>
        <p:spPr>
          <a:xfrm>
            <a:off x="6023992" y="5018788"/>
            <a:ext cx="1512168" cy="338554"/>
          </a:xfrm>
          <a:prstGeom prst="rect">
            <a:avLst/>
          </a:prstGeom>
          <a:noFill/>
        </p:spPr>
        <p:txBody>
          <a:bodyPr wrap="square" anchor="ctr">
            <a:spAutoFit/>
          </a:bodyPr>
          <a:lstStyle/>
          <a:p>
            <a:pPr algn="ctr"/>
            <a:r>
              <a:rPr lang="zh-TW" altLang="en-US" sz="1600" dirty="0">
                <a:solidFill>
                  <a:schemeClr val="accent5">
                    <a:lumMod val="50000"/>
                  </a:schemeClr>
                </a:solidFill>
                <a:latin typeface="獅尾圓體-Medium" panose="020B0500000000000000" pitchFamily="34" charset="-120"/>
                <a:ea typeface="獅尾圓體-Medium" panose="020B0500000000000000" pitchFamily="34" charset="-120"/>
              </a:rPr>
              <a:t>弱點資料庫</a:t>
            </a:r>
            <a:endParaRPr lang="zh-TW" altLang="en-US" sz="1600" dirty="0">
              <a:solidFill>
                <a:schemeClr val="accent5">
                  <a:lumMod val="50000"/>
                </a:schemeClr>
              </a:solidFill>
            </a:endParaRPr>
          </a:p>
        </p:txBody>
      </p:sp>
      <p:sp>
        <p:nvSpPr>
          <p:cNvPr id="20" name="文字方塊 19">
            <a:extLst>
              <a:ext uri="{FF2B5EF4-FFF2-40B4-BE49-F238E27FC236}">
                <a16:creationId xmlns:a16="http://schemas.microsoft.com/office/drawing/2014/main" xmlns="" id="{147B989C-7979-BFB4-D973-D6EFAC7D37B9}"/>
              </a:ext>
            </a:extLst>
          </p:cNvPr>
          <p:cNvSpPr txBox="1"/>
          <p:nvPr/>
        </p:nvSpPr>
        <p:spPr>
          <a:xfrm>
            <a:off x="8184232" y="4811475"/>
            <a:ext cx="1512168" cy="584775"/>
          </a:xfrm>
          <a:prstGeom prst="rect">
            <a:avLst/>
          </a:prstGeom>
          <a:solidFill>
            <a:srgbClr val="DA8B40"/>
          </a:solidFill>
          <a:ln w="12700">
            <a:solidFill>
              <a:schemeClr val="tx1">
                <a:lumMod val="65000"/>
                <a:lumOff val="35000"/>
              </a:schemeClr>
            </a:solidFill>
          </a:ln>
        </p:spPr>
        <p:txBody>
          <a:bodyPr wrap="square" anchor="ctr">
            <a:spAutoFit/>
          </a:bodyPr>
          <a:lstStyle/>
          <a:p>
            <a:pPr algn="ctr"/>
            <a:r>
              <a:rPr lang="zh-TW" altLang="en-US" sz="1600" dirty="0">
                <a:solidFill>
                  <a:schemeClr val="bg1"/>
                </a:solidFill>
                <a:latin typeface="獅尾圓體-Medium" panose="020B0500000000000000" pitchFamily="34" charset="-120"/>
                <a:ea typeface="獅尾圓體-Medium" panose="020B0500000000000000" pitchFamily="34" charset="-120"/>
              </a:rPr>
              <a:t>資訊資產</a:t>
            </a:r>
            <a:endParaRPr lang="en-US" altLang="zh-TW" sz="1600" dirty="0">
              <a:solidFill>
                <a:schemeClr val="bg1"/>
              </a:solidFill>
              <a:latin typeface="獅尾圓體-Medium" panose="020B0500000000000000" pitchFamily="34" charset="-120"/>
              <a:ea typeface="獅尾圓體-Medium" panose="020B0500000000000000" pitchFamily="34" charset="-120"/>
            </a:endParaRPr>
          </a:p>
          <a:p>
            <a:pPr algn="ctr"/>
            <a:r>
              <a:rPr lang="zh-TW" altLang="en-US" sz="1600" dirty="0">
                <a:solidFill>
                  <a:schemeClr val="bg1"/>
                </a:solidFill>
                <a:latin typeface="獅尾圓體-Medium" panose="020B0500000000000000" pitchFamily="34" charset="-120"/>
                <a:ea typeface="獅尾圓體-Medium" panose="020B0500000000000000" pitchFamily="34" charset="-120"/>
              </a:rPr>
              <a:t>整體概況</a:t>
            </a:r>
            <a:endParaRPr lang="zh-TW" altLang="en-US" sz="1600" dirty="0">
              <a:solidFill>
                <a:schemeClr val="bg1"/>
              </a:solidFill>
            </a:endParaRPr>
          </a:p>
        </p:txBody>
      </p:sp>
      <p:pic>
        <p:nvPicPr>
          <p:cNvPr id="21" name="圖形 20" descr="資訊">
            <a:extLst>
              <a:ext uri="{FF2B5EF4-FFF2-40B4-BE49-F238E27FC236}">
                <a16:creationId xmlns:a16="http://schemas.microsoft.com/office/drawing/2014/main" xmlns="" id="{801B7476-A5B6-2AED-8669-E86C68F23A2E}"/>
              </a:ext>
            </a:extLst>
          </p:cNvPr>
          <p:cNvPicPr>
            <a:picLocks noChangeAspect="1"/>
          </p:cNvPicPr>
          <p:nvPr/>
        </p:nvPicPr>
        <p:blipFill>
          <a:blip r:embed="rId17" cstate="print">
            <a:extLst>
              <a:ext uri="{28A0092B-C50C-407E-A947-70E740481C1C}">
                <a14:useLocalDpi xmlns:a14="http://schemas.microsoft.com/office/drawing/2010/main" xmlns="" val="0"/>
              </a:ext>
              <a:ext uri="{96DAC541-7B7A-43D3-8B79-37D633B846F1}">
                <asvg:svgBlip xmlns:asvg="http://schemas.microsoft.com/office/drawing/2016/SVG/main" xmlns="" r:embed="rId18"/>
              </a:ext>
            </a:extLst>
          </a:blip>
          <a:stretch>
            <a:fillRect/>
          </a:stretch>
        </p:blipFill>
        <p:spPr>
          <a:xfrm rot="661530">
            <a:off x="2839783" y="4393426"/>
            <a:ext cx="649930" cy="649930"/>
          </a:xfrm>
          <a:prstGeom prst="rect">
            <a:avLst/>
          </a:prstGeom>
        </p:spPr>
      </p:pic>
      <p:sp>
        <p:nvSpPr>
          <p:cNvPr id="22" name="矩形 21">
            <a:extLst>
              <a:ext uri="{FF2B5EF4-FFF2-40B4-BE49-F238E27FC236}">
                <a16:creationId xmlns:a16="http://schemas.microsoft.com/office/drawing/2014/main" xmlns="" id="{1D8E2A21-B855-DF3A-5D00-D5D3A5395CFF}"/>
              </a:ext>
            </a:extLst>
          </p:cNvPr>
          <p:cNvSpPr/>
          <p:nvPr/>
        </p:nvSpPr>
        <p:spPr>
          <a:xfrm>
            <a:off x="2783632" y="4019387"/>
            <a:ext cx="1872208" cy="1368152"/>
          </a:xfrm>
          <a:prstGeom prst="rect">
            <a:avLst/>
          </a:prstGeom>
          <a:noFill/>
          <a:ln w="381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a:extLst>
              <a:ext uri="{FF2B5EF4-FFF2-40B4-BE49-F238E27FC236}">
                <a16:creationId xmlns:a16="http://schemas.microsoft.com/office/drawing/2014/main" xmlns="" id="{207BF346-C532-1914-6298-E1E2EF012510}"/>
              </a:ext>
            </a:extLst>
          </p:cNvPr>
          <p:cNvSpPr/>
          <p:nvPr/>
        </p:nvSpPr>
        <p:spPr>
          <a:xfrm>
            <a:off x="5519936" y="4019387"/>
            <a:ext cx="1872208" cy="1368152"/>
          </a:xfrm>
          <a:prstGeom prst="rect">
            <a:avLst/>
          </a:prstGeom>
          <a:noFill/>
          <a:ln w="381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4" name="群組 23">
            <a:extLst>
              <a:ext uri="{FF2B5EF4-FFF2-40B4-BE49-F238E27FC236}">
                <a16:creationId xmlns:a16="http://schemas.microsoft.com/office/drawing/2014/main" xmlns="" id="{BBEF87A1-F5DE-C949-897E-AC8499E6C596}"/>
              </a:ext>
            </a:extLst>
          </p:cNvPr>
          <p:cNvGrpSpPr/>
          <p:nvPr/>
        </p:nvGrpSpPr>
        <p:grpSpPr>
          <a:xfrm>
            <a:off x="6888088" y="4656013"/>
            <a:ext cx="299478" cy="299478"/>
            <a:chOff x="7752184" y="4725144"/>
            <a:chExt cx="360040" cy="360040"/>
          </a:xfrm>
        </p:grpSpPr>
        <p:sp>
          <p:nvSpPr>
            <p:cNvPr id="25" name="矩形: 圓角 24">
              <a:extLst>
                <a:ext uri="{FF2B5EF4-FFF2-40B4-BE49-F238E27FC236}">
                  <a16:creationId xmlns:a16="http://schemas.microsoft.com/office/drawing/2014/main" xmlns="" id="{34E0BAA3-6C78-85DA-F3C6-2AE67F725B45}"/>
                </a:ext>
              </a:extLst>
            </p:cNvPr>
            <p:cNvSpPr/>
            <p:nvPr/>
          </p:nvSpPr>
          <p:spPr>
            <a:xfrm>
              <a:off x="7752184" y="4725144"/>
              <a:ext cx="360040" cy="360040"/>
            </a:xfrm>
            <a:prstGeom prst="roundRect">
              <a:avLst>
                <a:gd name="adj" fmla="val 8150"/>
              </a:avLst>
            </a:prstGeom>
            <a:solidFill>
              <a:srgbClr val="DA8B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6" name="圖形 25" descr="生物危害">
              <a:extLst>
                <a:ext uri="{FF2B5EF4-FFF2-40B4-BE49-F238E27FC236}">
                  <a16:creationId xmlns:a16="http://schemas.microsoft.com/office/drawing/2014/main" xmlns="" id="{ACF4FE53-B525-C3E9-1850-92E3EFBEF4E0}"/>
                </a:ext>
              </a:extLst>
            </p:cNvPr>
            <p:cNvPicPr>
              <a:picLocks noChangeAspect="1"/>
            </p:cNvPicPr>
            <p:nvPr/>
          </p:nvPicPr>
          <p:blipFill>
            <a:blip r:embed="rId19" cstate="print">
              <a:extLst>
                <a:ext uri="{28A0092B-C50C-407E-A947-70E740481C1C}">
                  <a14:useLocalDpi xmlns:a14="http://schemas.microsoft.com/office/drawing/2010/main" xmlns="" val="0"/>
                </a:ext>
                <a:ext uri="{96DAC541-7B7A-43D3-8B79-37D633B846F1}">
                  <asvg:svgBlip xmlns:asvg="http://schemas.microsoft.com/office/drawing/2016/SVG/main" xmlns="" r:embed="rId20"/>
                </a:ext>
              </a:extLst>
            </a:blip>
            <a:stretch>
              <a:fillRect/>
            </a:stretch>
          </p:blipFill>
          <p:spPr>
            <a:xfrm>
              <a:off x="7752184" y="4725144"/>
              <a:ext cx="360040" cy="360040"/>
            </a:xfrm>
            <a:prstGeom prst="rect">
              <a:avLst/>
            </a:prstGeom>
          </p:spPr>
        </p:pic>
      </p:grpSp>
      <p:pic>
        <p:nvPicPr>
          <p:cNvPr id="27" name="圖形 26" descr="程式設計師">
            <a:extLst>
              <a:ext uri="{FF2B5EF4-FFF2-40B4-BE49-F238E27FC236}">
                <a16:creationId xmlns:a16="http://schemas.microsoft.com/office/drawing/2014/main" xmlns="" id="{1979CCA5-9A0F-9765-BC20-82FFB6E70DD2}"/>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947065" y="4667459"/>
            <a:ext cx="420743" cy="420743"/>
          </a:xfrm>
          <a:prstGeom prst="rect">
            <a:avLst/>
          </a:prstGeom>
        </p:spPr>
      </p:pic>
      <p:sp>
        <p:nvSpPr>
          <p:cNvPr id="28" name="文字方塊 27">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92</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0090790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62ECC484-1748-EC07-9407-566A283390B1}"/>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（七）資通安全防護及控制措施</a:t>
            </a:r>
          </a:p>
        </p:txBody>
      </p:sp>
      <p:sp>
        <p:nvSpPr>
          <p:cNvPr id="9" name="內容版面配置區 2">
            <a:extLst>
              <a:ext uri="{FF2B5EF4-FFF2-40B4-BE49-F238E27FC236}">
                <a16:creationId xmlns:a16="http://schemas.microsoft.com/office/drawing/2014/main" xmlns="" id="{7A203226-FB92-5BB7-70C4-B63987BC6FA0}"/>
              </a:ext>
            </a:extLst>
          </p:cNvPr>
          <p:cNvSpPr txBox="1">
            <a:spLocks/>
          </p:cNvSpPr>
          <p:nvPr/>
        </p:nvSpPr>
        <p:spPr>
          <a:xfrm>
            <a:off x="551384" y="1484784"/>
            <a:ext cx="11449272" cy="54726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t">
              <a:lnSpc>
                <a:spcPts val="32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7.4 </a:t>
            </a: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是否完成資通安全弱點通報機制導入作業，並持續維運及依主管機關指定方式提交資訊資產盤點資料？</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algn="just" fontAlgn="t">
              <a:lnSpc>
                <a:spcPts val="3200"/>
              </a:lnSpc>
              <a:buFont typeface="Wingdings" panose="05000000000000000000" pitchFamily="2" charset="2"/>
              <a:buChar char="l"/>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資安稽核法源依據：</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 </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 </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條第一款：</a:t>
            </a:r>
          </a:p>
          <a:p>
            <a:pPr marL="804863" lvl="1" indent="-358775" algn="just">
              <a:lnSpc>
                <a:spcPts val="32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各機關應依其資通安全責任等級，辦理附表一至附表八之事項。</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A</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B</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級公務機關應於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8</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月</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24</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日前或核定後</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年內完成</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C</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級公務機關應於</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112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8</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月</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24</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日前或核定後</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年內完成</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57200" algn="just">
              <a:lnSpc>
                <a:spcPts val="3200"/>
              </a:lnSpc>
              <a:buSzPct val="100000"/>
              <a:buFont typeface="Wingdings" panose="05000000000000000000" pitchFamily="2" charset="2"/>
              <a:buChar char="l"/>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1" indent="-457200" algn="just">
              <a:lnSpc>
                <a:spcPts val="32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資通安全弱點通報機制導入作業文件</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903288" lvl="1" indent="-457200" algn="just">
              <a:lnSpc>
                <a:spcPts val="3200"/>
              </a:lnSpc>
              <a:buSzPct val="100000"/>
              <a:buFont typeface="Wingdings" panose="05000000000000000000" pitchFamily="2" charset="2"/>
              <a:buChar char="Ø"/>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提交資訊資產盤點資料文件</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93</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5591907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xmlns="" id="{346F1C6D-E91D-692C-A14B-CA9434342C05}"/>
              </a:ext>
            </a:extLst>
          </p:cNvPr>
          <p:cNvSpPr txBox="1">
            <a:spLocks/>
          </p:cNvSpPr>
          <p:nvPr/>
        </p:nvSpPr>
        <p:spPr>
          <a:xfrm>
            <a:off x="1703512" y="4005064"/>
            <a:ext cx="10488488" cy="9361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z="4800" dirty="0">
                <a:solidFill>
                  <a:schemeClr val="tx2"/>
                </a:solidFill>
                <a:latin typeface="獅尾圓體-Black" panose="020B0500000000000000" pitchFamily="34" charset="-120"/>
                <a:ea typeface="獅尾圓體-Black" panose="020B0500000000000000" pitchFamily="34" charset="-120"/>
              </a:rPr>
              <a:t>4-2</a:t>
            </a:r>
            <a:r>
              <a:rPr lang="zh-TW" altLang="en-US" sz="4800" dirty="0">
                <a:solidFill>
                  <a:schemeClr val="tx2"/>
                </a:solidFill>
                <a:latin typeface="獅尾圓體-Black" panose="020B0500000000000000" pitchFamily="34" charset="-120"/>
                <a:ea typeface="獅尾圓體-Black" panose="020B0500000000000000" pitchFamily="34" charset="-120"/>
              </a:rPr>
              <a:t>、</a:t>
            </a:r>
            <a:r>
              <a:rPr lang="zh-TW" altLang="zh-TW" sz="4800" dirty="0">
                <a:solidFill>
                  <a:schemeClr val="tx2"/>
                </a:solidFill>
                <a:latin typeface="獅尾圓體-Black" panose="020B0500000000000000" pitchFamily="34" charset="-120"/>
                <a:ea typeface="獅尾圓體-Black" panose="020B0500000000000000" pitchFamily="34" charset="-120"/>
              </a:rPr>
              <a:t>技術面</a:t>
            </a:r>
            <a:r>
              <a:rPr lang="zh-TW" altLang="en-US" sz="4800" dirty="0">
                <a:solidFill>
                  <a:schemeClr val="tx2"/>
                </a:solidFill>
                <a:latin typeface="獅尾圓體-Black" panose="020B0500000000000000" pitchFamily="34" charset="-120"/>
                <a:ea typeface="獅尾圓體-Black" panose="020B0500000000000000" pitchFamily="34" charset="-120"/>
              </a:rPr>
              <a:t>稽核要點八</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697408" y="1652488"/>
            <a:ext cx="11231240" cy="4512816"/>
          </a:xfrm>
          <a:prstGeom prst="rect">
            <a:avLst/>
          </a:prstGeom>
        </p:spPr>
        <p:txBody>
          <a:bodyPr>
            <a:noAutofit/>
          </a:bodyPr>
          <a:lstStyle/>
          <a:p>
            <a:pPr marL="446088" indent="-446088" algn="just" hangingPunct="0">
              <a:lnSpc>
                <a:spcPts val="3200"/>
              </a:lnSpc>
              <a:buFont typeface="Wingdings" panose="05000000000000000000" pitchFamily="2" charset="2"/>
              <a:buChar char="l"/>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針對資通系統發展及維護安全的稽核項目：</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共有</a:t>
            </a: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12</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項</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公務機關與特定非公務機關皆相同</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446088" indent="-446088" algn="just" hangingPunct="0">
              <a:lnSpc>
                <a:spcPts val="3200"/>
              </a:lnSpc>
              <a:buFont typeface="Wingdings" panose="05000000000000000000" pitchFamily="2" charset="2"/>
              <a:buChar char="l"/>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參考文件：共通規範</a:t>
            </a:r>
          </a:p>
          <a:p>
            <a:pPr marL="804863" lvl="1" indent="-358775" algn="just">
              <a:lnSpc>
                <a:spcPts val="3200"/>
              </a:lnSpc>
              <a:buSzPct val="100000"/>
              <a:buFont typeface="Wingdings" panose="05000000000000000000" pitchFamily="2" charset="2"/>
              <a:buChar char="Ø"/>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安全軟體</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測試</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參考指引</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安全軟體</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設計</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參考指引</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安全軟體</a:t>
            </a:r>
            <a:r>
              <a:rPr lang="zh-TW" altLang="en-US" b="1" dirty="0">
                <a:solidFill>
                  <a:srgbClr val="FF0000"/>
                </a:solidFill>
                <a:effectLst>
                  <a:outerShdw blurRad="38100" dist="38100" dir="2700000" algn="tl">
                    <a:srgbClr val="000000">
                      <a:alpha val="43137"/>
                    </a:srgbClr>
                  </a:outerShdw>
                </a:effectLst>
                <a:latin typeface="獅尾圓體-Medium" panose="020B0500000000000000" pitchFamily="34" charset="-120"/>
                <a:ea typeface="獅尾圓體-Medium" panose="020B0500000000000000" pitchFamily="34" charset="-120"/>
              </a:rPr>
              <a:t>發展</a:t>
            </a: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流程指引</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200"/>
              </a:lnSpc>
              <a:buSzPct val="100000"/>
              <a:buFont typeface="Wingdings" panose="05000000000000000000" pitchFamily="2" charset="2"/>
              <a:buChar char="Ø"/>
              <a:tabLst>
                <a:tab pos="1435100" algn="l"/>
              </a:tabLst>
            </a:pPr>
            <a:r>
              <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rPr>
              <a:t>https://www.nics.nat.gov.tw/cybersecurity_resources/reference_guide/Common_Standards/</a:t>
            </a:r>
            <a:endPar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4" name="標題 1">
            <a:extLst>
              <a:ext uri="{FF2B5EF4-FFF2-40B4-BE49-F238E27FC236}">
                <a16:creationId xmlns:a16="http://schemas.microsoft.com/office/drawing/2014/main" xmlns="" id="{973BA874-FB11-CC23-1441-308834C1B4FF}"/>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95</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23639540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sz="quarter" idx="4294967295"/>
            <p:extLst>
              <p:ext uri="{D42A27DB-BD31-4B8C-83A1-F6EECF244321}">
                <p14:modId xmlns:p14="http://schemas.microsoft.com/office/powerpoint/2010/main" xmlns="" val="3823659746"/>
              </p:ext>
            </p:extLst>
          </p:nvPr>
        </p:nvGraphicFramePr>
        <p:xfrm>
          <a:off x="479376" y="1587934"/>
          <a:ext cx="11305256" cy="4787982"/>
        </p:xfrm>
        <a:graphic>
          <a:graphicData uri="http://schemas.openxmlformats.org/drawingml/2006/table">
            <a:tbl>
              <a:tblPr firstRow="1" bandRow="1">
                <a:tableStyleId>{5C22544A-7EE6-4342-B048-85BDC9FD1C3A}</a:tableStyleId>
              </a:tblPr>
              <a:tblGrid>
                <a:gridCol w="714955">
                  <a:extLst>
                    <a:ext uri="{9D8B030D-6E8A-4147-A177-3AD203B41FA5}">
                      <a16:colId xmlns:a16="http://schemas.microsoft.com/office/drawing/2014/main" xmlns="" val="507989051"/>
                    </a:ext>
                  </a:extLst>
                </a:gridCol>
                <a:gridCol w="10590301">
                  <a:extLst>
                    <a:ext uri="{9D8B030D-6E8A-4147-A177-3AD203B41FA5}">
                      <a16:colId xmlns:a16="http://schemas.microsoft.com/office/drawing/2014/main" xmlns="" val="3743970127"/>
                    </a:ext>
                  </a:extLst>
                </a:gridCol>
              </a:tblGrid>
              <a:tr h="797997">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8.1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針對自行或委外開發之資通系統是否依資通系統防護需求分級原則完成資通系統</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
                      </a:r>
                      <a:b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b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分級，且依資通系統防護基準執行控制措施？</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82857351"/>
                  </a:ext>
                </a:extLst>
              </a:tr>
              <a:tr h="797997">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8.2</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資通系統開發過程是否依安全系統發展生命週期（</a:t>
                      </a: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Secure Software Development Life Cycle, SSDLC</a:t>
                      </a:r>
                      <a:r>
                        <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）納入資安要求？</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538796638"/>
                  </a:ext>
                </a:extLst>
              </a:tr>
              <a:tr h="797997">
                <a:tc>
                  <a:txBody>
                    <a:bodyPr/>
                    <a:lstStyle/>
                    <a:p>
                      <a:pPr algn="ctr"/>
                      <a:r>
                        <a:rPr lang="en-US" altLang="zh-TW" sz="2200" b="0" dirty="0">
                          <a:solidFill>
                            <a:schemeClr val="bg1"/>
                          </a:solidFill>
                          <a:effectLst/>
                          <a:latin typeface="獅尾圓體-Medium" panose="020B0500000000000000" pitchFamily="34" charset="-120"/>
                          <a:ea typeface="獅尾圓體-Medium" panose="020B0500000000000000" pitchFamily="34" charset="-120"/>
                        </a:rPr>
                        <a:t>8.3 </a:t>
                      </a:r>
                      <a:endParaRPr lang="zh-TW" altLang="en-US" sz="22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hangingPunct="0"/>
                      <a:r>
                        <a:rPr lang="zh-TW" altLang="en-US" sz="2200" b="0" dirty="0">
                          <a:solidFill>
                            <a:schemeClr val="bg1"/>
                          </a:solidFill>
                          <a:effectLst/>
                          <a:latin typeface="獅尾圓體-Medium" panose="020B0500000000000000" pitchFamily="34" charset="-120"/>
                          <a:ea typeface="獅尾圓體-Medium" panose="020B0500000000000000" pitchFamily="34" charset="-120"/>
                        </a:rPr>
                        <a:t>資通系統開發前，是否設計安全性要求，包含機敏資料存取、用戶登入資訊檢核及</a:t>
                      </a:r>
                      <a:r>
                        <a:rPr lang="en-US" altLang="zh-TW" sz="2200" b="0" dirty="0">
                          <a:solidFill>
                            <a:schemeClr val="bg1"/>
                          </a:solidFill>
                          <a:effectLst/>
                          <a:latin typeface="獅尾圓體-Medium" panose="020B0500000000000000" pitchFamily="34" charset="-120"/>
                          <a:ea typeface="獅尾圓體-Medium" panose="020B0500000000000000" pitchFamily="34" charset="-120"/>
                        </a:rPr>
                        <a:t/>
                      </a:r>
                      <a:br>
                        <a:rPr lang="en-US" altLang="zh-TW" sz="2200" b="0" dirty="0">
                          <a:solidFill>
                            <a:schemeClr val="bg1"/>
                          </a:solidFill>
                          <a:effectLst/>
                          <a:latin typeface="獅尾圓體-Medium" panose="020B0500000000000000" pitchFamily="34" charset="-120"/>
                          <a:ea typeface="獅尾圓體-Medium" panose="020B0500000000000000" pitchFamily="34" charset="-120"/>
                        </a:rPr>
                      </a:br>
                      <a:r>
                        <a:rPr lang="zh-TW" altLang="en-US" sz="2200" b="0" dirty="0">
                          <a:solidFill>
                            <a:schemeClr val="bg1"/>
                          </a:solidFill>
                          <a:effectLst/>
                          <a:latin typeface="獅尾圓體-Medium" panose="020B0500000000000000" pitchFamily="34" charset="-120"/>
                          <a:ea typeface="獅尾圓體-Medium" panose="020B0500000000000000" pitchFamily="34" charset="-120"/>
                        </a:rPr>
                        <a:t>用戶輸入輸出之檢查過濾等，且檢討執行情形？</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2895346356"/>
                  </a:ext>
                </a:extLst>
              </a:tr>
              <a:tr h="797997">
                <a:tc>
                  <a:txBody>
                    <a:bodyPr/>
                    <a:lstStyle/>
                    <a:p>
                      <a:pPr algn="ctr"/>
                      <a:r>
                        <a:rPr lang="en-US" altLang="zh-TW" sz="2200" b="0" dirty="0">
                          <a:solidFill>
                            <a:schemeClr val="bg1"/>
                          </a:solidFill>
                          <a:effectLst/>
                          <a:latin typeface="獅尾圓體-Medium" panose="020B0500000000000000" pitchFamily="34" charset="-120"/>
                          <a:ea typeface="獅尾圓體-Medium" panose="020B0500000000000000" pitchFamily="34" charset="-120"/>
                        </a:rPr>
                        <a:t>8.4 </a:t>
                      </a:r>
                      <a:endParaRPr lang="zh-TW" altLang="en-US" sz="22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200" b="0" dirty="0">
                          <a:solidFill>
                            <a:schemeClr val="bg1"/>
                          </a:solidFill>
                          <a:effectLst/>
                          <a:latin typeface="獅尾圓體-Medium" panose="020B0500000000000000" pitchFamily="34" charset="-120"/>
                          <a:ea typeface="獅尾圓體-Medium" panose="020B0500000000000000" pitchFamily="34" charset="-120"/>
                        </a:rPr>
                        <a:t>資通系統設計階段，是否依系統功能及要求，識別可能影響系統之威脅，進行風險</a:t>
                      </a:r>
                      <a:r>
                        <a:rPr lang="en-US" altLang="zh-TW" sz="2200" b="0" dirty="0">
                          <a:solidFill>
                            <a:schemeClr val="bg1"/>
                          </a:solidFill>
                          <a:effectLst/>
                          <a:latin typeface="獅尾圓體-Medium" panose="020B0500000000000000" pitchFamily="34" charset="-120"/>
                          <a:ea typeface="獅尾圓體-Medium" panose="020B0500000000000000" pitchFamily="34" charset="-120"/>
                        </a:rPr>
                        <a:t/>
                      </a:r>
                      <a:br>
                        <a:rPr lang="en-US" altLang="zh-TW" sz="2200" b="0" dirty="0">
                          <a:solidFill>
                            <a:schemeClr val="bg1"/>
                          </a:solidFill>
                          <a:effectLst/>
                          <a:latin typeface="獅尾圓體-Medium" panose="020B0500000000000000" pitchFamily="34" charset="-120"/>
                          <a:ea typeface="獅尾圓體-Medium" panose="020B0500000000000000" pitchFamily="34" charset="-120"/>
                        </a:rPr>
                      </a:br>
                      <a:r>
                        <a:rPr lang="zh-TW" altLang="en-US" sz="2200" b="0" dirty="0">
                          <a:solidFill>
                            <a:schemeClr val="bg1"/>
                          </a:solidFill>
                          <a:effectLst/>
                          <a:latin typeface="獅尾圓體-Medium" panose="020B0500000000000000" pitchFamily="34" charset="-120"/>
                          <a:ea typeface="獅尾圓體-Medium" panose="020B0500000000000000" pitchFamily="34" charset="-120"/>
                        </a:rPr>
                        <a:t>分析及評估？</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2362847410"/>
                  </a:ext>
                </a:extLst>
              </a:tr>
              <a:tr h="797997">
                <a:tc>
                  <a:txBody>
                    <a:bodyPr/>
                    <a:lstStyle/>
                    <a:p>
                      <a:pPr algn="ctr"/>
                      <a:r>
                        <a:rPr lang="en-US" altLang="zh-TW" sz="2200" b="0" dirty="0">
                          <a:solidFill>
                            <a:schemeClr val="bg1"/>
                          </a:solidFill>
                          <a:effectLst/>
                          <a:latin typeface="獅尾圓體-Medium" panose="020B0500000000000000" pitchFamily="34" charset="-120"/>
                          <a:ea typeface="獅尾圓體-Medium" panose="020B0500000000000000" pitchFamily="34" charset="-120"/>
                        </a:rPr>
                        <a:t>8.5</a:t>
                      </a:r>
                      <a:endParaRPr lang="zh-TW" altLang="en-US" sz="22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200" b="0" dirty="0">
                          <a:solidFill>
                            <a:schemeClr val="bg1"/>
                          </a:solidFill>
                          <a:effectLst/>
                          <a:latin typeface="獅尾圓體-Medium" panose="020B0500000000000000" pitchFamily="34" charset="-120"/>
                          <a:ea typeface="獅尾圓體-Medium" panose="020B0500000000000000" pitchFamily="34" charset="-120"/>
                        </a:rPr>
                        <a:t>資通系統開發階段，是否避免常見漏洞（如 </a:t>
                      </a:r>
                      <a:r>
                        <a:rPr lang="en-US" altLang="zh-TW" sz="2200" b="0" dirty="0" err="1">
                          <a:solidFill>
                            <a:schemeClr val="bg1"/>
                          </a:solidFill>
                          <a:effectLst/>
                          <a:latin typeface="獅尾圓體-Medium" panose="020B0500000000000000" pitchFamily="34" charset="-120"/>
                          <a:ea typeface="獅尾圓體-Medium" panose="020B0500000000000000" pitchFamily="34" charset="-120"/>
                        </a:rPr>
                        <a:t>OWASPTop</a:t>
                      </a:r>
                      <a:r>
                        <a:rPr lang="en-US" altLang="zh-TW" sz="2200" b="0" dirty="0">
                          <a:solidFill>
                            <a:schemeClr val="bg1"/>
                          </a:solidFill>
                          <a:effectLst/>
                          <a:latin typeface="獅尾圓體-Medium" panose="020B0500000000000000" pitchFamily="34" charset="-120"/>
                          <a:ea typeface="獅尾圓體-Medium" panose="020B0500000000000000" pitchFamily="34" charset="-120"/>
                        </a:rPr>
                        <a:t> 10 </a:t>
                      </a:r>
                      <a:r>
                        <a:rPr lang="zh-TW" altLang="en-US" sz="2200" b="0" dirty="0">
                          <a:solidFill>
                            <a:schemeClr val="bg1"/>
                          </a:solidFill>
                          <a:effectLst/>
                          <a:latin typeface="獅尾圓體-Medium" panose="020B0500000000000000" pitchFamily="34" charset="-120"/>
                          <a:ea typeface="獅尾圓體-Medium" panose="020B0500000000000000" pitchFamily="34" charset="-120"/>
                        </a:rPr>
                        <a:t>等）？且針對防護需求</a:t>
                      </a:r>
                      <a:r>
                        <a:rPr lang="en-US" altLang="zh-TW" sz="2200" b="0" dirty="0">
                          <a:solidFill>
                            <a:schemeClr val="bg1"/>
                          </a:solidFill>
                          <a:effectLst/>
                          <a:latin typeface="獅尾圓體-Medium" panose="020B0500000000000000" pitchFamily="34" charset="-120"/>
                          <a:ea typeface="獅尾圓體-Medium" panose="020B0500000000000000" pitchFamily="34" charset="-120"/>
                        </a:rPr>
                        <a:t/>
                      </a:r>
                      <a:br>
                        <a:rPr lang="en-US" altLang="zh-TW" sz="2200" b="0" dirty="0">
                          <a:solidFill>
                            <a:schemeClr val="bg1"/>
                          </a:solidFill>
                          <a:effectLst/>
                          <a:latin typeface="獅尾圓體-Medium" panose="020B0500000000000000" pitchFamily="34" charset="-120"/>
                          <a:ea typeface="獅尾圓體-Medium" panose="020B0500000000000000" pitchFamily="34" charset="-120"/>
                        </a:rPr>
                      </a:br>
                      <a:r>
                        <a:rPr lang="zh-TW" altLang="en-US" sz="2200" b="0" dirty="0">
                          <a:solidFill>
                            <a:schemeClr val="bg1"/>
                          </a:solidFill>
                          <a:effectLst/>
                          <a:latin typeface="獅尾圓體-Medium" panose="020B0500000000000000" pitchFamily="34" charset="-120"/>
                          <a:ea typeface="獅尾圓體-Medium" panose="020B0500000000000000" pitchFamily="34" charset="-120"/>
                        </a:rPr>
                        <a:t>等級高者，執行源碼掃描安全檢測？</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344222403"/>
                  </a:ext>
                </a:extLst>
              </a:tr>
              <a:tr h="797997">
                <a:tc>
                  <a:txBody>
                    <a:bodyPr/>
                    <a:lstStyle/>
                    <a:p>
                      <a:pPr algn="ctr"/>
                      <a:r>
                        <a:rPr lang="en-US" altLang="zh-TW" sz="2200" b="0" dirty="0">
                          <a:solidFill>
                            <a:schemeClr val="bg1"/>
                          </a:solidFill>
                          <a:effectLst/>
                          <a:latin typeface="獅尾圓體-Medium" panose="020B0500000000000000" pitchFamily="34" charset="-120"/>
                          <a:ea typeface="獅尾圓體-Medium" panose="020B0500000000000000" pitchFamily="34" charset="-120"/>
                        </a:rPr>
                        <a:t>8.6 </a:t>
                      </a:r>
                      <a:endParaRPr lang="zh-TW" altLang="en-US" sz="2200" b="0" dirty="0">
                        <a:solidFill>
                          <a:schemeClr val="bg1"/>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just" defTabSz="914400" rtl="0" eaLnBrk="1" fontAlgn="auto" latinLnBrk="0" hangingPunct="0">
                        <a:lnSpc>
                          <a:spcPct val="100000"/>
                        </a:lnSpc>
                        <a:spcBef>
                          <a:spcPts val="0"/>
                        </a:spcBef>
                        <a:spcAft>
                          <a:spcPts val="0"/>
                        </a:spcAft>
                        <a:buClrTx/>
                        <a:buSzTx/>
                        <a:buFontTx/>
                        <a:buNone/>
                        <a:tabLst/>
                        <a:defRPr/>
                      </a:pPr>
                      <a:r>
                        <a:rPr lang="zh-TW" altLang="en-US" sz="2200" b="0" dirty="0">
                          <a:solidFill>
                            <a:schemeClr val="bg1"/>
                          </a:solidFill>
                          <a:effectLst/>
                          <a:latin typeface="獅尾圓體-Medium" panose="020B0500000000000000" pitchFamily="34" charset="-120"/>
                          <a:ea typeface="獅尾圓體-Medium" panose="020B0500000000000000" pitchFamily="34" charset="-120"/>
                        </a:rPr>
                        <a:t>資通系統測試階段，是否執行弱點掃描安全檢測？且針對防護需求等級高者，執行</a:t>
                      </a:r>
                      <a:r>
                        <a:rPr lang="en-US" altLang="zh-TW" sz="2200" b="0" dirty="0">
                          <a:solidFill>
                            <a:schemeClr val="bg1"/>
                          </a:solidFill>
                          <a:effectLst/>
                          <a:latin typeface="獅尾圓體-Medium" panose="020B0500000000000000" pitchFamily="34" charset="-120"/>
                          <a:ea typeface="獅尾圓體-Medium" panose="020B0500000000000000" pitchFamily="34" charset="-120"/>
                        </a:rPr>
                        <a:t/>
                      </a:r>
                      <a:br>
                        <a:rPr lang="en-US" altLang="zh-TW" sz="2200" b="0" dirty="0">
                          <a:solidFill>
                            <a:schemeClr val="bg1"/>
                          </a:solidFill>
                          <a:effectLst/>
                          <a:latin typeface="獅尾圓體-Medium" panose="020B0500000000000000" pitchFamily="34" charset="-120"/>
                          <a:ea typeface="獅尾圓體-Medium" panose="020B0500000000000000" pitchFamily="34" charset="-120"/>
                        </a:rPr>
                      </a:br>
                      <a:r>
                        <a:rPr lang="zh-TW" altLang="en-US" sz="2200" b="0" dirty="0">
                          <a:solidFill>
                            <a:schemeClr val="bg1"/>
                          </a:solidFill>
                          <a:effectLst/>
                          <a:latin typeface="獅尾圓體-Medium" panose="020B0500000000000000" pitchFamily="34" charset="-120"/>
                          <a:ea typeface="獅尾圓體-Medium" panose="020B0500000000000000" pitchFamily="34" charset="-120"/>
                        </a:rPr>
                        <a:t>滲透測試安全檢測？</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xmlns="" val="1367254625"/>
                  </a:ext>
                </a:extLst>
              </a:tr>
            </a:tbl>
          </a:graphicData>
        </a:graphic>
      </p:graphicFrame>
      <p:sp>
        <p:nvSpPr>
          <p:cNvPr id="2" name="標題 1">
            <a:extLst>
              <a:ext uri="{FF2B5EF4-FFF2-40B4-BE49-F238E27FC236}">
                <a16:creationId xmlns:a16="http://schemas.microsoft.com/office/drawing/2014/main" xmlns="" id="{EFE9C3D5-ADA4-E0EF-A69A-A74620E1E973}"/>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96</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345769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a:extLst>
              <a:ext uri="{FF2B5EF4-FFF2-40B4-BE49-F238E27FC236}">
                <a16:creationId xmlns:a16="http://schemas.microsoft.com/office/drawing/2014/main" xmlns="" id="{1A10189F-C8A3-3AB7-9880-792D38486A95}"/>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graphicFrame>
        <p:nvGraphicFramePr>
          <p:cNvPr id="4" name="內容版面配置區 4">
            <a:extLst>
              <a:ext uri="{FF2B5EF4-FFF2-40B4-BE49-F238E27FC236}">
                <a16:creationId xmlns:a16="http://schemas.microsoft.com/office/drawing/2014/main" xmlns="" id="{ADA5FACF-99E2-A2EF-26E2-496A740EA364}"/>
              </a:ext>
            </a:extLst>
          </p:cNvPr>
          <p:cNvGraphicFramePr>
            <a:graphicFrameLocks/>
          </p:cNvGraphicFramePr>
          <p:nvPr>
            <p:extLst>
              <p:ext uri="{D42A27DB-BD31-4B8C-83A1-F6EECF244321}">
                <p14:modId xmlns:p14="http://schemas.microsoft.com/office/powerpoint/2010/main" xmlns="" val="3906336098"/>
              </p:ext>
            </p:extLst>
          </p:nvPr>
        </p:nvGraphicFramePr>
        <p:xfrm>
          <a:off x="407368" y="1737360"/>
          <a:ext cx="11305256" cy="4873680"/>
        </p:xfrm>
        <a:graphic>
          <a:graphicData uri="http://schemas.openxmlformats.org/drawingml/2006/table">
            <a:tbl>
              <a:tblPr firstRow="1" bandRow="1">
                <a:tableStyleId>{5C22544A-7EE6-4342-B048-85BDC9FD1C3A}</a:tableStyleId>
              </a:tblPr>
              <a:tblGrid>
                <a:gridCol w="936104">
                  <a:extLst>
                    <a:ext uri="{9D8B030D-6E8A-4147-A177-3AD203B41FA5}">
                      <a16:colId xmlns:a16="http://schemas.microsoft.com/office/drawing/2014/main" xmlns="" val="507989051"/>
                    </a:ext>
                  </a:extLst>
                </a:gridCol>
                <a:gridCol w="10369152">
                  <a:extLst>
                    <a:ext uri="{9D8B030D-6E8A-4147-A177-3AD203B41FA5}">
                      <a16:colId xmlns:a16="http://schemas.microsoft.com/office/drawing/2014/main" xmlns="" val="3743970127"/>
                    </a:ext>
                  </a:extLst>
                </a:gridCol>
              </a:tblGrid>
              <a:tr h="5760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8.7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資通系統上線或更版前，是否執行安全性要求測試，包含邏輯及安全性驗測、</a:t>
                      </a:r>
                      <a: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機敏資料存取、用戶登入資訊檢核及用戶輸入輸出之檢查過濾測試等，且檢討</a:t>
                      </a:r>
                      <a: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執行情形？</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782857351"/>
                  </a:ext>
                </a:extLst>
              </a:tr>
              <a:tr h="5760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8.8</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資通系統開發如委外辦理，是否將系統發展生命週期各階段依等級將安全需求（含機密性、可用性、完整性）納入委外契約？</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538796638"/>
                  </a:ext>
                </a:extLst>
              </a:tr>
              <a:tr h="5760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8.9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是否將開發、測試及正式作業環境區隔，且針對不同作業環境建立適當之資安</a:t>
                      </a:r>
                      <a: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b="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保護措施？</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895346356"/>
                  </a:ext>
                </a:extLst>
              </a:tr>
              <a:tr h="5760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8.10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是否儲存及管理資通系統發展相關文件？儲存方式及管理方式為何？</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2362847410"/>
                  </a:ext>
                </a:extLst>
              </a:tr>
              <a:tr h="5760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8.11</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資通系統測試如使用正式作業環境之測試資料，是否針對測試資料建立保護措施，且留存相關作業紀錄？</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344222403"/>
                  </a:ext>
                </a:extLst>
              </a:tr>
              <a:tr h="576000">
                <a:tc>
                  <a:txBody>
                    <a:bodyPr/>
                    <a:lstStyle/>
                    <a:p>
                      <a:pPr algn="ctr"/>
                      <a:r>
                        <a:rPr lang="en-US" altLang="zh-TW"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rPr>
                        <a:t>8.12 </a:t>
                      </a:r>
                      <a:endParaRPr lang="zh-TW" altLang="en-US" sz="2200" b="0" dirty="0">
                        <a:solidFill>
                          <a:schemeClr val="tx1">
                            <a:lumMod val="65000"/>
                            <a:lumOff val="35000"/>
                          </a:schemeClr>
                        </a:solidFill>
                        <a:effectLst/>
                        <a:latin typeface="獅尾圓體-Medium" panose="020B0500000000000000" pitchFamily="34" charset="-120"/>
                        <a:ea typeface="獅尾圓體-Medium" panose="020B0500000000000000" pitchFamily="34" charset="-12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zh-TW" altLang="en-US" sz="2200" b="0" dirty="0">
                          <a:solidFill>
                            <a:schemeClr val="tx1">
                              <a:lumMod val="65000"/>
                              <a:lumOff val="35000"/>
                            </a:schemeClr>
                          </a:solidFill>
                          <a:latin typeface="獅尾圓體-Medium" panose="020B0500000000000000" pitchFamily="34" charset="-120"/>
                          <a:ea typeface="獅尾圓體-Medium" panose="020B0500000000000000" pitchFamily="34" charset="-120"/>
                        </a:rPr>
                        <a:t>是否針對資通系統所使用之外部元件或軟硬體，注意其安全漏洞通告，且定期評估更新？</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367254625"/>
                  </a:ext>
                </a:extLst>
              </a:tr>
            </a:tbl>
          </a:graphicData>
        </a:graphic>
      </p:graphicFrame>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97</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41121681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4294967295"/>
          </p:nvPr>
        </p:nvSpPr>
        <p:spPr>
          <a:xfrm>
            <a:off x="479376" y="1628204"/>
            <a:ext cx="11449272" cy="4897140"/>
          </a:xfrm>
          <a:prstGeom prst="rect">
            <a:avLst/>
          </a:prstGeom>
        </p:spPr>
        <p:txBody>
          <a:bodyPr>
            <a:noAutofit/>
          </a:bodyPr>
          <a:lstStyle/>
          <a:p>
            <a:pPr marL="0" indent="0" algn="just" fontAlgn="t">
              <a:lnSpc>
                <a:spcPts val="3600"/>
              </a:lnSpc>
              <a:buNone/>
            </a:pPr>
            <a:r>
              <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8.1.</a:t>
            </a:r>
            <a:r>
              <a:rPr lang="zh-TW"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針對自行或委外開發之資通系統是否依</a:t>
            </a:r>
            <a:r>
              <a:rPr lang="zh-TW" altLang="zh-TW" b="1" dirty="0">
                <a:solidFill>
                  <a:srgbClr val="FF0000"/>
                </a:solidFill>
                <a:latin typeface="獅尾圓體-Medium" panose="020B0500000000000000" pitchFamily="34" charset="-120"/>
                <a:ea typeface="獅尾圓體-Medium" panose="020B0500000000000000" pitchFamily="34" charset="-120"/>
              </a:rPr>
              <a:t>資通系統防護需求分級</a:t>
            </a:r>
            <a:r>
              <a:rPr lang="zh-TW"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原則完成資通系統分級，且依</a:t>
            </a:r>
            <a:r>
              <a:rPr lang="zh-TW" altLang="zh-TW" b="1" dirty="0">
                <a:solidFill>
                  <a:srgbClr val="FF0000"/>
                </a:solidFill>
                <a:latin typeface="獅尾圓體-Medium" panose="020B0500000000000000" pitchFamily="34" charset="-120"/>
                <a:ea typeface="獅尾圓體-Medium" panose="020B0500000000000000" pitchFamily="34" charset="-120"/>
              </a:rPr>
              <a:t>資通系統防護基準</a:t>
            </a:r>
            <a:r>
              <a:rPr lang="zh-TW" altLang="zh-TW" b="1" dirty="0">
                <a:solidFill>
                  <a:schemeClr val="tx1">
                    <a:lumMod val="65000"/>
                    <a:lumOff val="35000"/>
                  </a:schemeClr>
                </a:solidFill>
                <a:latin typeface="獅尾圓體-Medium" panose="020B0500000000000000" pitchFamily="34" charset="-120"/>
                <a:ea typeface="獅尾圓體-Medium" panose="020B0500000000000000" pitchFamily="34" charset="-120"/>
              </a:rPr>
              <a:t>執行控制措施？</a:t>
            </a:r>
          </a:p>
          <a:p>
            <a:pPr marL="804863" lvl="1" indent="-358775" algn="just">
              <a:lnSpc>
                <a:spcPts val="36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稽核法源依據：</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資通安全責任等級分級辦法第</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11</a:t>
            </a: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條第二款</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1688" lvl="2" indent="-1588" algn="just">
              <a:lnSpc>
                <a:spcPct val="100000"/>
              </a:lnSpc>
              <a:buSzPct val="100000"/>
              <a:buNone/>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各機關自行或委外開發之資通系統應依附表九所定資通系統防護需求分級原則完成</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資通系統分級，並依附表十所定資通系統防護基準執行控制措施；特定非公務機關之中央目的事業主管機關就特定類型資通系統之防護基準認有另為規定之必要者，得</a:t>
            </a:r>
            <a: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t/>
            </a:r>
            <a:br>
              <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rPr>
            </a:b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自行擬訂防護基準，報請主管機關核定後，依其規定辦理。</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ts val="3600"/>
              </a:lnSpc>
              <a:buSzPct val="100000"/>
              <a:buFont typeface="Wingdings" panose="05000000000000000000" pitchFamily="2" charset="2"/>
              <a:buChar char="Ø"/>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稽核檢視佐證資料：</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資產清冊（資通系統盤點清冊）</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1163638" lvl="2" indent="-266700" algn="just">
              <a:lnSpc>
                <a:spcPct val="100000"/>
              </a:lnSpc>
              <a:buSzPct val="100000"/>
            </a:pPr>
            <a:r>
              <a:rPr lang="zh-TW" altLang="en-US" sz="2200"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資通系統安全檢視表</a:t>
            </a:r>
            <a:endParaRPr lang="en-US" altLang="zh-TW" sz="2200"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2" name="標題 1">
            <a:extLst>
              <a:ext uri="{FF2B5EF4-FFF2-40B4-BE49-F238E27FC236}">
                <a16:creationId xmlns:a16="http://schemas.microsoft.com/office/drawing/2014/main" xmlns="" id="{877EE4C9-1649-23E6-984E-2698D536DF5C}"/>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4" name="文字方塊 3">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98</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37673123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xmlns="" id="{85FECCC1-4F41-B274-88D0-C61586E2F589}"/>
              </a:ext>
            </a:extLst>
          </p:cNvPr>
          <p:cNvSpPr txBox="1">
            <a:spLocks/>
          </p:cNvSpPr>
          <p:nvPr/>
        </p:nvSpPr>
        <p:spPr>
          <a:xfrm>
            <a:off x="335360" y="591269"/>
            <a:ext cx="1130525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zh-TW" altLang="en-US" sz="5400" dirty="0">
                <a:solidFill>
                  <a:schemeClr val="tx2"/>
                </a:solidFill>
                <a:latin typeface="獅尾圓體-Black" panose="020B0500000000000000" pitchFamily="34" charset="-120"/>
                <a:ea typeface="獅尾圓體-Black" panose="020B0500000000000000" pitchFamily="34" charset="-120"/>
              </a:rPr>
              <a:t>（八）資通系統發展及維護安全</a:t>
            </a:r>
          </a:p>
        </p:txBody>
      </p:sp>
      <p:sp>
        <p:nvSpPr>
          <p:cNvPr id="7" name="內容版面配置區 2"/>
          <p:cNvSpPr txBox="1">
            <a:spLocks/>
          </p:cNvSpPr>
          <p:nvPr/>
        </p:nvSpPr>
        <p:spPr>
          <a:xfrm>
            <a:off x="479376" y="1628800"/>
            <a:ext cx="11233248" cy="460216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hangingPunct="0">
              <a:lnSpc>
                <a:spcPts val="3600"/>
              </a:lnSpc>
              <a:buNone/>
            </a:pPr>
            <a:r>
              <a:rPr lang="zh-TW" altLang="en-US" b="1" dirty="0">
                <a:solidFill>
                  <a:schemeClr val="tx1">
                    <a:lumMod val="65000"/>
                    <a:lumOff val="35000"/>
                  </a:schemeClr>
                </a:solidFill>
                <a:latin typeface="獅尾圓體-Medium" panose="020B0500000000000000" pitchFamily="34" charset="-120"/>
                <a:ea typeface="獅尾圓體-Medium" panose="020B0500000000000000" pitchFamily="34" charset="-120"/>
              </a:rPr>
              <a:t>資通系統防護基準：分成七大構面</a:t>
            </a:r>
            <a:endParaRPr lang="en-US" altLang="zh-TW" b="1"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存取控制（包含帳號管理）</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事件日誌與可歸責性</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營運持續計畫</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識別與鑑別</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系統與服務獲得</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系統與通訊保護</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a:p>
            <a:pPr marL="804863" lvl="1" indent="-358775" algn="just">
              <a:lnSpc>
                <a:spcPct val="150000"/>
              </a:lnSpc>
              <a:buSzPct val="100000"/>
              <a:buFont typeface="Wingdings" panose="05000000000000000000" pitchFamily="2" charset="2"/>
              <a:buAutoNum type="arabicPeriod"/>
              <a:tabLst>
                <a:tab pos="1435100" algn="l"/>
              </a:tabLst>
            </a:pPr>
            <a:r>
              <a:rPr lang="zh-TW" altLang="en-US" dirty="0">
                <a:solidFill>
                  <a:schemeClr val="tx1">
                    <a:lumMod val="65000"/>
                    <a:lumOff val="35000"/>
                  </a:schemeClr>
                </a:solidFill>
                <a:latin typeface="獅尾圓體-Medium" panose="020B0500000000000000" pitchFamily="34" charset="-120"/>
                <a:ea typeface="獅尾圓體-Medium" panose="020B0500000000000000" pitchFamily="34" charset="-120"/>
              </a:rPr>
              <a:t>系統與資訊完整性</a:t>
            </a:r>
            <a:endParaRPr lang="en-US" altLang="zh-TW" dirty="0">
              <a:solidFill>
                <a:schemeClr val="tx1">
                  <a:lumMod val="65000"/>
                  <a:lumOff val="35000"/>
                </a:schemeClr>
              </a:solidFill>
              <a:latin typeface="獅尾圓體-Medium" panose="020B0500000000000000" pitchFamily="34" charset="-120"/>
              <a:ea typeface="獅尾圓體-Medium" panose="020B0500000000000000" pitchFamily="34" charset="-120"/>
            </a:endParaRPr>
          </a:p>
        </p:txBody>
      </p:sp>
      <p:sp>
        <p:nvSpPr>
          <p:cNvPr id="5" name="文字方塊 4">
            <a:extLst>
              <a:ext uri="{FF2B5EF4-FFF2-40B4-BE49-F238E27FC236}">
                <a16:creationId xmlns:a16="http://schemas.microsoft.com/office/drawing/2014/main" xmlns="" id="{63EF7DA8-D3A5-B602-46A9-598B835CF8F3}"/>
              </a:ext>
            </a:extLst>
          </p:cNvPr>
          <p:cNvSpPr txBox="1"/>
          <p:nvPr/>
        </p:nvSpPr>
        <p:spPr>
          <a:xfrm>
            <a:off x="10315492" y="6345034"/>
            <a:ext cx="1876508" cy="246221"/>
          </a:xfrm>
          <a:prstGeom prst="rect">
            <a:avLst/>
          </a:prstGeom>
          <a:noFill/>
        </p:spPr>
        <p:txBody>
          <a:bodyPr wrap="square" rtlCol="0" anchor="ctr">
            <a:spAutoFit/>
          </a:bodyPr>
          <a:lstStyle/>
          <a:p>
            <a:pPr algn="r"/>
            <a:fld id="{7DE0380B-0B6E-479A-8022-04A9BB0498F6}" type="slidenum">
              <a:rPr lang="en-US" altLang="zh-TW" sz="1000" b="0" smtClean="0">
                <a:solidFill>
                  <a:schemeClr val="tx1">
                    <a:lumMod val="50000"/>
                    <a:lumOff val="50000"/>
                  </a:schemeClr>
                </a:solidFill>
                <a:latin typeface="微軟正黑體" pitchFamily="34" charset="-120"/>
                <a:ea typeface="微軟正黑體" pitchFamily="34" charset="-120"/>
              </a:rPr>
              <a:pPr algn="r"/>
              <a:t>99</a:t>
            </a:fld>
            <a:endParaRPr lang="zh-TW" altLang="en-US" sz="1000" b="0" dirty="0">
              <a:solidFill>
                <a:schemeClr val="tx1">
                  <a:lumMod val="50000"/>
                  <a:lumOff val="50000"/>
                </a:schemeClr>
              </a:solidFill>
              <a:latin typeface="微軟正黑體" pitchFamily="34" charset="-120"/>
              <a:ea typeface="微軟正黑體" pitchFamily="34" charset="-120"/>
            </a:endParaRPr>
          </a:p>
        </p:txBody>
      </p:sp>
    </p:spTree>
    <p:extLst>
      <p:ext uri="{BB962C8B-B14F-4D97-AF65-F5344CB8AC3E}">
        <p14:creationId xmlns:p14="http://schemas.microsoft.com/office/powerpoint/2010/main" xmlns="" val="1809794967"/>
      </p:ext>
    </p:extLst>
  </p:cSld>
  <p:clrMapOvr>
    <a:masterClrMapping/>
  </p:clrMapOvr>
</p:sld>
</file>

<file path=ppt/theme/theme1.xml><?xml version="1.0" encoding="utf-8"?>
<a:theme xmlns:a="http://schemas.openxmlformats.org/drawingml/2006/main" name="自訂設計">
  <a:themeElements>
    <a:clrScheme name="綠色">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自訂設計">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自訂設計">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自訂設計">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16120</Words>
  <Application>Microsoft Office PowerPoint</Application>
  <PresentationFormat>自訂</PresentationFormat>
  <Paragraphs>1567</Paragraphs>
  <Slides>138</Slides>
  <Notes>10</Notes>
  <HiddenSlides>0</HiddenSlides>
  <MMClips>0</MMClips>
  <ScaleCrop>false</ScaleCrop>
  <HeadingPairs>
    <vt:vector size="4" baseType="variant">
      <vt:variant>
        <vt:lpstr>佈景主題</vt:lpstr>
      </vt:variant>
      <vt:variant>
        <vt:i4>4</vt:i4>
      </vt:variant>
      <vt:variant>
        <vt:lpstr>投影片標題</vt:lpstr>
      </vt:variant>
      <vt:variant>
        <vt:i4>138</vt:i4>
      </vt:variant>
    </vt:vector>
  </HeadingPairs>
  <TitlesOfParts>
    <vt:vector size="142" baseType="lpstr">
      <vt:lpstr>自訂設計</vt:lpstr>
      <vt:lpstr>1_自訂設計</vt:lpstr>
      <vt:lpstr>2_自訂設計</vt:lpstr>
      <vt:lpstr>3_自訂設計</vt:lpstr>
      <vt:lpstr>資安稽核實務應用</vt:lpstr>
      <vt:lpstr>投影片 2</vt:lpstr>
      <vt:lpstr>投影片 3</vt:lpstr>
      <vt:lpstr>投影片 4</vt:lpstr>
      <vt:lpstr>投影片 5</vt:lpstr>
      <vt:lpstr>投影片 6</vt:lpstr>
      <vt:lpstr>投影片 7</vt:lpstr>
      <vt:lpstr>投影片 8</vt:lpstr>
      <vt:lpstr>投影片 9</vt:lpstr>
      <vt:lpstr>投影片 10</vt:lpstr>
      <vt:lpstr>投影片 11</vt:lpstr>
      <vt:lpstr>投影片 12</vt:lpstr>
      <vt:lpstr>投影片 13</vt:lpstr>
      <vt:lpstr>投影片 14</vt:lpstr>
      <vt:lpstr>投影片 15</vt:lpstr>
      <vt:lpstr>投影片 16</vt:lpstr>
      <vt:lpstr>投影片 17</vt:lpstr>
      <vt:lpstr>投影片 18</vt:lpstr>
      <vt:lpstr>投影片 19</vt:lpstr>
      <vt:lpstr>投影片 20</vt:lpstr>
      <vt:lpstr>投影片 21</vt:lpstr>
      <vt:lpstr>投影片 22</vt:lpstr>
      <vt:lpstr>投影片 23</vt:lpstr>
      <vt:lpstr>投影片 24</vt:lpstr>
      <vt:lpstr>投影片 25</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lpstr>投影片 46</vt:lpstr>
      <vt:lpstr>投影片 47</vt:lpstr>
      <vt:lpstr>投影片 48</vt:lpstr>
      <vt:lpstr>投影片 49</vt:lpstr>
      <vt:lpstr>投影片 50</vt:lpstr>
      <vt:lpstr>投影片 51</vt:lpstr>
      <vt:lpstr>投影片 52</vt:lpstr>
      <vt:lpstr>投影片 53</vt:lpstr>
      <vt:lpstr>投影片 54</vt:lpstr>
      <vt:lpstr>投影片 55</vt:lpstr>
      <vt:lpstr>投影片 56</vt:lpstr>
      <vt:lpstr>投影片 57</vt:lpstr>
      <vt:lpstr>投影片 58</vt:lpstr>
      <vt:lpstr>投影片 59</vt:lpstr>
      <vt:lpstr>投影片 60</vt:lpstr>
      <vt:lpstr>投影片 61</vt:lpstr>
      <vt:lpstr>投影片 62</vt:lpstr>
      <vt:lpstr>投影片 63</vt:lpstr>
      <vt:lpstr>投影片 64</vt:lpstr>
      <vt:lpstr>投影片 65</vt:lpstr>
      <vt:lpstr>投影片 66</vt:lpstr>
      <vt:lpstr>投影片 67</vt:lpstr>
      <vt:lpstr>投影片 68</vt:lpstr>
      <vt:lpstr>投影片 69</vt:lpstr>
      <vt:lpstr>投影片 70</vt:lpstr>
      <vt:lpstr>投影片 71</vt:lpstr>
      <vt:lpstr>投影片 72</vt:lpstr>
      <vt:lpstr>投影片 73</vt:lpstr>
      <vt:lpstr>投影片 74</vt:lpstr>
      <vt:lpstr>投影片 75</vt:lpstr>
      <vt:lpstr>投影片 76</vt:lpstr>
      <vt:lpstr>投影片 77</vt:lpstr>
      <vt:lpstr>投影片 78</vt:lpstr>
      <vt:lpstr>投影片 79</vt:lpstr>
      <vt:lpstr>投影片 80</vt:lpstr>
      <vt:lpstr>投影片 81</vt:lpstr>
      <vt:lpstr>投影片 82</vt:lpstr>
      <vt:lpstr>投影片 83</vt:lpstr>
      <vt:lpstr>投影片 84</vt:lpstr>
      <vt:lpstr>投影片 85</vt:lpstr>
      <vt:lpstr>投影片 86</vt:lpstr>
      <vt:lpstr>投影片 87</vt:lpstr>
      <vt:lpstr>投影片 88</vt:lpstr>
      <vt:lpstr>投影片 89</vt:lpstr>
      <vt:lpstr>投影片 90</vt:lpstr>
      <vt:lpstr>投影片 91</vt:lpstr>
      <vt:lpstr>投影片 92</vt:lpstr>
      <vt:lpstr>投影片 93</vt:lpstr>
      <vt:lpstr>投影片 94</vt:lpstr>
      <vt:lpstr>投影片 95</vt:lpstr>
      <vt:lpstr>投影片 96</vt:lpstr>
      <vt:lpstr>投影片 97</vt:lpstr>
      <vt:lpstr>投影片 98</vt:lpstr>
      <vt:lpstr>投影片 99</vt:lpstr>
      <vt:lpstr>投影片 100</vt:lpstr>
      <vt:lpstr>投影片 101</vt:lpstr>
      <vt:lpstr>投影片 102</vt:lpstr>
      <vt:lpstr>投影片 103</vt:lpstr>
      <vt:lpstr>投影片 104</vt:lpstr>
      <vt:lpstr>投影片 105</vt:lpstr>
      <vt:lpstr>投影片 106</vt:lpstr>
      <vt:lpstr>投影片 107</vt:lpstr>
      <vt:lpstr>投影片 108</vt:lpstr>
      <vt:lpstr>投影片 109</vt:lpstr>
      <vt:lpstr>投影片 110</vt:lpstr>
      <vt:lpstr>投影片 111</vt:lpstr>
      <vt:lpstr>投影片 112</vt:lpstr>
      <vt:lpstr>投影片 113</vt:lpstr>
      <vt:lpstr>投影片 114</vt:lpstr>
      <vt:lpstr>投影片 115</vt:lpstr>
      <vt:lpstr>投影片 116</vt:lpstr>
      <vt:lpstr>投影片 117</vt:lpstr>
      <vt:lpstr>投影片 118</vt:lpstr>
      <vt:lpstr>投影片 119</vt:lpstr>
      <vt:lpstr>投影片 120</vt:lpstr>
      <vt:lpstr>投影片 121</vt:lpstr>
      <vt:lpstr>投影片 122</vt:lpstr>
      <vt:lpstr>投影片 123</vt:lpstr>
      <vt:lpstr>投影片 124</vt:lpstr>
      <vt:lpstr>投影片 125</vt:lpstr>
      <vt:lpstr>投影片 126</vt:lpstr>
      <vt:lpstr>投影片 127</vt:lpstr>
      <vt:lpstr>投影片 128</vt:lpstr>
      <vt:lpstr>投影片 129</vt:lpstr>
      <vt:lpstr>投影片 130</vt:lpstr>
      <vt:lpstr>投影片 131</vt:lpstr>
      <vt:lpstr>投影片 132</vt:lpstr>
      <vt:lpstr>投影片 133</vt:lpstr>
      <vt:lpstr>投影片 134</vt:lpstr>
      <vt:lpstr>投影片 135</vt:lpstr>
      <vt:lpstr>投影片 136</vt:lpstr>
      <vt:lpstr>投影片 137</vt:lpstr>
      <vt:lpstr>投影片 138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2024-02-07T06:19:49Z</dcterms:created>
  <dcterms:modified xsi:type="dcterms:W3CDTF">2024-06-13T10:04:54Z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1028</vt:i4>
  </property>
  <property fmtid="{D5CDD505-2E9C-101B-9397-08002B2CF9AE}" pid="3" name="_Version">
    <vt:lpwstr>12.0.4518</vt:lpwstr>
  </property>
</Properties>
</file>