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299" r:id="rId3"/>
    <p:sldId id="259" r:id="rId4"/>
    <p:sldId id="260" r:id="rId5"/>
    <p:sldId id="261" r:id="rId6"/>
    <p:sldId id="263" r:id="rId7"/>
    <p:sldId id="296" r:id="rId8"/>
    <p:sldId id="265" r:id="rId9"/>
    <p:sldId id="262" r:id="rId10"/>
    <p:sldId id="264" r:id="rId11"/>
    <p:sldId id="266" r:id="rId12"/>
    <p:sldId id="300" r:id="rId13"/>
    <p:sldId id="286" r:id="rId14"/>
    <p:sldId id="288" r:id="rId15"/>
    <p:sldId id="267" r:id="rId16"/>
    <p:sldId id="280" r:id="rId17"/>
    <p:sldId id="272" r:id="rId18"/>
    <p:sldId id="281" r:id="rId19"/>
    <p:sldId id="297" r:id="rId20"/>
    <p:sldId id="301" r:id="rId21"/>
    <p:sldId id="268" r:id="rId22"/>
    <p:sldId id="282" r:id="rId23"/>
    <p:sldId id="270" r:id="rId24"/>
    <p:sldId id="284" r:id="rId25"/>
    <p:sldId id="289" r:id="rId26"/>
    <p:sldId id="283" r:id="rId27"/>
    <p:sldId id="287" r:id="rId28"/>
    <p:sldId id="273" r:id="rId29"/>
    <p:sldId id="298" r:id="rId30"/>
    <p:sldId id="285" r:id="rId31"/>
    <p:sldId id="292" r:id="rId32"/>
    <p:sldId id="303" r:id="rId33"/>
    <p:sldId id="304" r:id="rId34"/>
    <p:sldId id="305" r:id="rId35"/>
    <p:sldId id="271" r:id="rId36"/>
    <p:sldId id="293" r:id="rId37"/>
    <p:sldId id="294" r:id="rId38"/>
    <p:sldId id="302" r:id="rId39"/>
    <p:sldId id="275" r:id="rId40"/>
    <p:sldId id="279" r:id="rId41"/>
    <p:sldId id="295" r:id="rId42"/>
    <p:sldId id="25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98" autoAdjust="0"/>
  </p:normalViewPr>
  <p:slideViewPr>
    <p:cSldViewPr>
      <p:cViewPr varScale="1">
        <p:scale>
          <a:sx n="85" d="100"/>
          <a:sy n="85" d="100"/>
        </p:scale>
        <p:origin x="7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A9440-D082-4D93-B7AC-F58D75F20375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EEBE7-2244-48DC-81C0-2499FEA6E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0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http://en.wikipedia.org/wiki/BIOS</a:t>
            </a:r>
          </a:p>
          <a:p>
            <a:r>
              <a:rPr lang="en-GB" dirty="0" smtClean="0"/>
              <a:t>http://en.wikipedia.org/wiki/Unified_Extensible_Firmware_Interface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EBE7-2244-48DC-81C0-2499FEA6E40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609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8575" y="800100"/>
            <a:ext cx="4260850" cy="3195638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A lot of Linux books tend to jump into some pretty horrible details quite rapidly. If you’re starting out, you’ll probably want something that gets you up and running in a safe way. The ‘For Dummies’ book seems to do a good job of it. The complete reference is less for beginners, but equally doesn’t go into huge depth, so it’s a middle-range reference that’s good for most things.</a:t>
            </a:r>
          </a:p>
        </p:txBody>
      </p:sp>
    </p:spTree>
    <p:extLst>
      <p:ext uri="{BB962C8B-B14F-4D97-AF65-F5344CB8AC3E}">
        <p14:creationId xmlns:p14="http://schemas.microsoft.com/office/powerpoint/2010/main" val="294139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http://en.wikipedia.org/wiki/X_Window_System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EBE7-2244-48DC-81C0-2499FEA6E40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http://en.wikipedia.org/wiki/Linus_Torvalds</a:t>
            </a:r>
          </a:p>
          <a:p>
            <a:r>
              <a:rPr lang="en-GB" dirty="0" smtClean="0"/>
              <a:t>http://git-scm.com/</a:t>
            </a:r>
          </a:p>
          <a:p>
            <a:r>
              <a:rPr lang="en-GB" dirty="0" smtClean="0"/>
              <a:t>http://en.wikipedia.org/wiki/POSIX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EBE7-2244-48DC-81C0-2499FEA6E40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5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https://www.debian.org/</a:t>
            </a:r>
          </a:p>
          <a:p>
            <a:r>
              <a:rPr lang="en-GB" dirty="0" smtClean="0"/>
              <a:t>https://getfedora.org/</a:t>
            </a:r>
          </a:p>
          <a:p>
            <a:r>
              <a:rPr lang="en-GB" dirty="0" smtClean="0"/>
              <a:t>http://www.ubuntu.com/</a:t>
            </a:r>
          </a:p>
          <a:p>
            <a:r>
              <a:rPr lang="en-GB" dirty="0" smtClean="0"/>
              <a:t>http://www.slackware.com/</a:t>
            </a:r>
          </a:p>
          <a:p>
            <a:r>
              <a:rPr lang="en-GB" dirty="0" smtClean="0"/>
              <a:t>http://live.osgeo.org/en/index.html</a:t>
            </a:r>
          </a:p>
          <a:p>
            <a:r>
              <a:rPr lang="en-GB" dirty="0" smtClean="0"/>
              <a:t>http://linuxmint.com/</a:t>
            </a:r>
          </a:p>
          <a:p>
            <a:r>
              <a:rPr lang="en-GB" dirty="0" smtClean="0"/>
              <a:t>https://www.opensuse.org/en/</a:t>
            </a:r>
          </a:p>
          <a:p>
            <a:r>
              <a:rPr lang="en-GB" dirty="0" smtClean="0"/>
              <a:t>http://www.computerworld.com/article/2500699/linux/fedora-mint-opensuse-ubuntu-which-linux-desktop-is-for-you.html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EBE7-2244-48DC-81C0-2499FEA6E40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9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http://www.putty.org/</a:t>
            </a:r>
          </a:p>
          <a:p>
            <a:r>
              <a:rPr lang="en-GB" dirty="0" smtClean="0"/>
              <a:t>http://en.wikipedia.org/wiki/X_Window_System</a:t>
            </a:r>
          </a:p>
          <a:p>
            <a:r>
              <a:rPr lang="en-GB" dirty="0" smtClean="0"/>
              <a:t>https://filezilla-project.org/</a:t>
            </a:r>
          </a:p>
          <a:p>
            <a:r>
              <a:rPr lang="en-GB" dirty="0" smtClean="0"/>
              <a:t>http://www.ece.unm.edu/csg/email/XServer_Putty_Windows7-ECE.pdf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EBE7-2244-48DC-81C0-2499FEA6E40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2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http://en.wikipedia.org/wiki/Advanced_Packaging_Tool</a:t>
            </a:r>
          </a:p>
          <a:p>
            <a:r>
              <a:rPr lang="en-GB" dirty="0" smtClean="0"/>
              <a:t>http://www.computerhope.com/unix/apt-get.htm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EBE7-2244-48DC-81C0-2499FEA6E40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4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http://en.wikipedia.org/wiki/Wget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EBE7-2244-48DC-81C0-2499FEA6E40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6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http://en.wikipedia.org/wiki/Grep</a:t>
            </a:r>
          </a:p>
          <a:p>
            <a:r>
              <a:rPr lang="en-GB" dirty="0" smtClean="0"/>
              <a:t>http://en.wikipedia.org/wiki/AWK</a:t>
            </a:r>
          </a:p>
          <a:p>
            <a:r>
              <a:rPr lang="en-GB" dirty="0" smtClean="0"/>
              <a:t>http://en.wikipedia.org/wiki/Sed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EBE7-2244-48DC-81C0-2499FEA6E40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01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http://en.wikipedia.org/wiki/Vi</a:t>
            </a:r>
          </a:p>
          <a:p>
            <a:r>
              <a:rPr lang="en-GB" dirty="0" smtClean="0"/>
              <a:t>http://www.cs.colostate.edu/helpdocs/vi.html</a:t>
            </a:r>
          </a:p>
          <a:p>
            <a:r>
              <a:rPr lang="en-GB" dirty="0" smtClean="0"/>
              <a:t>http://en.wikipedia.org/wiki/Emacs</a:t>
            </a:r>
          </a:p>
          <a:p>
            <a:r>
              <a:rPr lang="en-GB" dirty="0" smtClean="0"/>
              <a:t>https://www.openoffice.org/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EBE7-2244-48DC-81C0-2499FEA6E40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8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GB" dirty="0" smtClean="0"/>
              <a:t>Introduction to Linux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429000"/>
            <a:ext cx="6400800" cy="1752600"/>
          </a:xfrm>
        </p:spPr>
        <p:txBody>
          <a:bodyPr/>
          <a:lstStyle/>
          <a:p>
            <a:pPr algn="r"/>
            <a:r>
              <a:rPr lang="en-GB" dirty="0" smtClean="0"/>
              <a:t>Andy Evans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25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Linux flavours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All have the same kernel, but differ in software distributed including GUIs, installation managers, etc.</a:t>
            </a:r>
          </a:p>
          <a:p>
            <a:pPr marL="0" indent="0">
              <a:buNone/>
            </a:pPr>
            <a:r>
              <a:rPr lang="en-GB" dirty="0" smtClean="0"/>
              <a:t>Three broad families:</a:t>
            </a:r>
          </a:p>
          <a:p>
            <a:pPr marL="0" indent="0">
              <a:buNone/>
            </a:pPr>
            <a:r>
              <a:rPr lang="en-GB" dirty="0" err="1" smtClean="0"/>
              <a:t>Debian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RPM-family (</a:t>
            </a:r>
            <a:r>
              <a:rPr lang="en-GB" dirty="0" err="1" smtClean="0"/>
              <a:t>Redhat</a:t>
            </a:r>
            <a:r>
              <a:rPr lang="en-GB" dirty="0" smtClean="0"/>
              <a:t> Package Manger)</a:t>
            </a:r>
          </a:p>
          <a:p>
            <a:pPr marL="0" indent="0">
              <a:buNone/>
            </a:pPr>
            <a:r>
              <a:rPr lang="en-GB" dirty="0" err="1" smtClean="0"/>
              <a:t>Slackware</a:t>
            </a:r>
            <a:r>
              <a:rPr lang="en-GB" dirty="0" smtClean="0"/>
              <a:t>-based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Plenty of versions as well as the core distributions for these, e.g.:</a:t>
            </a:r>
          </a:p>
          <a:p>
            <a:pPr marL="0" indent="0">
              <a:buNone/>
            </a:pPr>
            <a:r>
              <a:rPr lang="en-GB" dirty="0" smtClean="0"/>
              <a:t>Ubuntu (</a:t>
            </a:r>
            <a:r>
              <a:rPr lang="en-GB" dirty="0" err="1" smtClean="0"/>
              <a:t>Debian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Red Hat Fedora (RPM; free, but with commercial support)</a:t>
            </a:r>
          </a:p>
          <a:p>
            <a:pPr marL="0" indent="0">
              <a:buNone/>
            </a:pPr>
            <a:r>
              <a:rPr lang="en-GB" dirty="0" err="1" smtClean="0"/>
              <a:t>OSGeo</a:t>
            </a:r>
            <a:r>
              <a:rPr lang="en-GB" dirty="0" smtClean="0"/>
              <a:t>-live </a:t>
            </a:r>
            <a:r>
              <a:rPr lang="en-GB" dirty="0"/>
              <a:t>(</a:t>
            </a:r>
            <a:r>
              <a:rPr lang="en-GB" dirty="0" smtClean="0"/>
              <a:t>Ubuntu-based; for GIS)</a:t>
            </a:r>
          </a:p>
          <a:p>
            <a:pPr marL="0" indent="0">
              <a:buNone/>
            </a:pPr>
            <a:r>
              <a:rPr lang="en-GB" dirty="0" smtClean="0"/>
              <a:t>Mint (Ubuntu-based)</a:t>
            </a:r>
          </a:p>
          <a:p>
            <a:pPr marL="0" indent="0">
              <a:buNone/>
            </a:pPr>
            <a:r>
              <a:rPr lang="en-GB" dirty="0" err="1" smtClean="0"/>
              <a:t>openSUSE</a:t>
            </a:r>
            <a:r>
              <a:rPr lang="en-GB" dirty="0" smtClean="0"/>
              <a:t> (RPM-family)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73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Linux 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Windows GUIs: based on X-Windows:</a:t>
            </a:r>
          </a:p>
          <a:p>
            <a:pPr marL="0" indent="0">
              <a:buNone/>
            </a:pPr>
            <a:r>
              <a:rPr lang="en-GB" dirty="0" smtClean="0"/>
              <a:t>Gnome and/or KDE (you may have a choice).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Shells:</a:t>
            </a:r>
          </a:p>
          <a:p>
            <a:pPr marL="0" indent="0">
              <a:buNone/>
            </a:pPr>
            <a:r>
              <a:rPr lang="en-GB" dirty="0" smtClean="0"/>
              <a:t>Bourne(again).</a:t>
            </a:r>
          </a:p>
          <a:p>
            <a:pPr marL="0" indent="0">
              <a:buNone/>
            </a:pPr>
            <a:r>
              <a:rPr lang="en-GB" dirty="0" smtClean="0"/>
              <a:t>(Public Domain)</a:t>
            </a:r>
            <a:r>
              <a:rPr lang="en-GB" dirty="0" err="1" smtClean="0"/>
              <a:t>Korn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(T)C.</a:t>
            </a:r>
          </a:p>
          <a:p>
            <a:pPr marL="0" indent="0">
              <a:buNone/>
            </a:pPr>
            <a:r>
              <a:rPr lang="en-GB" dirty="0" smtClean="0"/>
              <a:t>By default most start in Bourne.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63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is Linux?</a:t>
            </a:r>
          </a:p>
          <a:p>
            <a:pPr marL="0" indent="0">
              <a:buNone/>
            </a:pPr>
            <a:r>
              <a:rPr lang="en-GB" dirty="0" smtClean="0"/>
              <a:t>Running Linux.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Working at the command line.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Software.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60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Running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Boot from disk or USB stick</a:t>
            </a:r>
          </a:p>
          <a:p>
            <a:pPr marL="0" indent="0">
              <a:spcAft>
                <a:spcPts val="1200"/>
              </a:spcAft>
              <a:buFont typeface="Arial" charset="0"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GB" altLang="en-US" dirty="0" smtClean="0"/>
              <a:t>http</a:t>
            </a:r>
            <a:r>
              <a:rPr lang="en-GB" altLang="en-US" dirty="0"/>
              <a:t>://www.techradar.com/news/computing/pc/how-to-run-linux-from-a-usb-drive-496211</a:t>
            </a:r>
          </a:p>
          <a:p>
            <a:pPr marL="0" indent="0">
              <a:buNone/>
            </a:pPr>
            <a:r>
              <a:rPr lang="en-GB" altLang="en-US" dirty="0"/>
              <a:t>http://www.linuxliveusb.com/</a:t>
            </a:r>
          </a:p>
          <a:p>
            <a:pPr marL="0" indent="0">
              <a:buNone/>
            </a:pPr>
            <a:r>
              <a:rPr lang="en-GB" altLang="en-US" dirty="0"/>
              <a:t>http://www.pendrivelinux.com/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Run within another OS using a virtual machine setup:</a:t>
            </a:r>
          </a:p>
          <a:p>
            <a:pPr marL="0" indent="0">
              <a:buNone/>
            </a:pPr>
            <a:r>
              <a:rPr lang="en-US" altLang="en-US" dirty="0"/>
              <a:t>http://www.virtualbox.org/ allows you to run Linux on a PC.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Full install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3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Logging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If you have a Linux machine somewhere on the network you want to contact, the best way is to open up a secure shell </a:t>
            </a:r>
            <a:r>
              <a:rPr lang="en-GB" dirty="0" err="1" smtClean="0"/>
              <a:t>ssh</a:t>
            </a:r>
            <a:r>
              <a:rPr lang="en-GB" dirty="0" smtClean="0"/>
              <a:t> connection.</a:t>
            </a:r>
          </a:p>
          <a:p>
            <a:pPr marL="0" indent="0">
              <a:buNone/>
            </a:pPr>
            <a:r>
              <a:rPr lang="en-GB" dirty="0" smtClean="0"/>
              <a:t>Simplest PC software to do this is </a:t>
            </a:r>
            <a:r>
              <a:rPr lang="en-GB" dirty="0" err="1" smtClean="0"/>
              <a:t>PuTTY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can then use ‘tunnel’ across this to connect with X-Windows / X11.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To transfer files, use </a:t>
            </a:r>
            <a:r>
              <a:rPr lang="en-GB" dirty="0" err="1" smtClean="0"/>
              <a:t>sftp</a:t>
            </a:r>
            <a:r>
              <a:rPr lang="en-GB" dirty="0" smtClean="0"/>
              <a:t> (secure ftp). A good Windows client is </a:t>
            </a:r>
            <a:r>
              <a:rPr lang="en-GB" dirty="0" err="1" smtClean="0"/>
              <a:t>Filezilla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40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Installing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Most come with an installer which will walk you through the steps. </a:t>
            </a:r>
          </a:p>
          <a:p>
            <a:pPr marL="0" indent="0">
              <a:buNone/>
            </a:pPr>
            <a:r>
              <a:rPr lang="en-GB" dirty="0" smtClean="0"/>
              <a:t>You may need to burn the distribution to a ‘bootable’ CD. There will be instructions wherever you download the distribution from.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Can install over a pre-existing OS, but usual to run ‘dual boot’, i.e. giving you a choice of which OS to boot.</a:t>
            </a:r>
          </a:p>
          <a:p>
            <a:pPr marL="0" indent="0">
              <a:buNone/>
            </a:pPr>
            <a:r>
              <a:rPr lang="en-GB" dirty="0" smtClean="0"/>
              <a:t>In this case, you usually need a boot loader manager to help you pick which boot loader to run when the computer starts.</a:t>
            </a:r>
          </a:p>
        </p:txBody>
      </p:sp>
    </p:spTree>
    <p:extLst>
      <p:ext uri="{BB962C8B-B14F-4D97-AF65-F5344CB8AC3E}">
        <p14:creationId xmlns:p14="http://schemas.microsoft.com/office/powerpoint/2010/main" val="369253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Installing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Can give it is own </a:t>
            </a:r>
            <a:r>
              <a:rPr lang="en-GB" dirty="0" err="1" smtClean="0"/>
              <a:t>harddrive</a:t>
            </a:r>
            <a:r>
              <a:rPr lang="en-GB" dirty="0" smtClean="0"/>
              <a:t> or run it from a separate </a:t>
            </a:r>
            <a:r>
              <a:rPr lang="en-GB" dirty="0" err="1" smtClean="0"/>
              <a:t>harddrive</a:t>
            </a:r>
            <a:r>
              <a:rPr lang="en-GB" dirty="0" smtClean="0"/>
              <a:t> partition (a chunk of the </a:t>
            </a:r>
            <a:r>
              <a:rPr lang="en-GB" dirty="0" err="1" smtClean="0"/>
              <a:t>harddrive</a:t>
            </a:r>
            <a:r>
              <a:rPr lang="en-GB" dirty="0" smtClean="0"/>
              <a:t>). Often this will not then be available to other OS, so this wants to be optimal; the installer will usually suggest.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Usually need at least a root partition (reserved for the OS), though sometimes also a boot partition for the boot loader and a swap partition for memory use. Other partitions then are available for users etc.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Partitions and disks will be ‘mounted’ so they appear as part of the same </a:t>
            </a:r>
            <a:r>
              <a:rPr lang="en-GB" dirty="0" err="1" smtClean="0"/>
              <a:t>filesystem</a:t>
            </a:r>
            <a:r>
              <a:rPr lang="en-GB" dirty="0" smtClean="0"/>
              <a:t>. You can also mount network disks. The </a:t>
            </a:r>
            <a:r>
              <a:rPr lang="en-GB" dirty="0" err="1" smtClean="0"/>
              <a:t>filesystem</a:t>
            </a:r>
            <a:r>
              <a:rPr lang="en-GB" dirty="0" smtClean="0"/>
              <a:t> starts at ‘root’:</a:t>
            </a:r>
          </a:p>
          <a:p>
            <a:pPr marL="0" indent="0">
              <a:buNone/>
            </a:pP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ut other disk space can be mounted within that, such as disk space for users mounted at /home</a:t>
            </a:r>
          </a:p>
        </p:txBody>
      </p:sp>
    </p:spTree>
    <p:extLst>
      <p:ext uri="{BB962C8B-B14F-4D97-AF65-F5344CB8AC3E}">
        <p14:creationId xmlns:p14="http://schemas.microsoft.com/office/powerpoint/2010/main" val="10726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Once installed, there will usually be a default user account you can log into with a known or no password.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will load up a X-Windows-based GUI by default.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You can (and should) change the password for all default accounts. You can do this using the “</a:t>
            </a:r>
            <a:r>
              <a:rPr lang="en-GB" dirty="0" err="1" smtClean="0"/>
              <a:t>passwd</a:t>
            </a:r>
            <a:r>
              <a:rPr lang="en-GB" dirty="0" smtClean="0"/>
              <a:t>” command at a command line. If you just type it and push ‘enter’ it will tell you what parameters it needs.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43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err="1" smtClean="0"/>
              <a:t>Superuser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As a standard account the default user account will usually be limited in what it can do.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There is a second account that you can use to install software and administer the computer etc., called the </a:t>
            </a:r>
            <a:r>
              <a:rPr lang="en-GB" dirty="0" err="1" smtClean="0"/>
              <a:t>superuser</a:t>
            </a:r>
            <a:r>
              <a:rPr lang="en-GB" dirty="0" smtClean="0"/>
              <a:t> account. </a:t>
            </a:r>
          </a:p>
          <a:p>
            <a:pPr marL="0" indent="0">
              <a:buNone/>
            </a:pPr>
            <a:r>
              <a:rPr lang="en-GB" dirty="0" smtClean="0"/>
              <a:t>The name of this account is “root”.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Again, there will either be a known password or no password, in which case you should give it one (if you do, don’t forget it or you are likely to have to reinstall).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41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err="1" smtClean="0"/>
              <a:t>Superuser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You can log in directly as root, however it is more usual to log in as the </a:t>
            </a:r>
            <a:r>
              <a:rPr lang="en-GB" dirty="0" err="1" smtClean="0"/>
              <a:t>superuser</a:t>
            </a:r>
            <a:r>
              <a:rPr lang="en-GB" dirty="0" smtClean="0"/>
              <a:t> from another account, minimising the time spent as root to just the time needed.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You can log in using the 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GB" dirty="0" smtClean="0"/>
              <a:t>” (switch user) command on its own at a command line.</a:t>
            </a:r>
          </a:p>
          <a:p>
            <a:pPr marL="0" indent="0">
              <a:buNone/>
            </a:pPr>
            <a:r>
              <a:rPr lang="en-GB" dirty="0" smtClean="0"/>
              <a:t>Alternatively you can run a single command by starting it 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dirty="0" smtClean="0"/>
              <a:t>”.</a:t>
            </a:r>
          </a:p>
          <a:p>
            <a:pPr marL="0" indent="0">
              <a:buNone/>
            </a:pPr>
            <a:r>
              <a:rPr lang="en-GB" dirty="0" smtClean="0"/>
              <a:t>Both should ask for the password if there is one.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33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is Linux?</a:t>
            </a:r>
          </a:p>
          <a:p>
            <a:pPr marL="0" indent="0">
              <a:buNone/>
            </a:pPr>
            <a:r>
              <a:rPr lang="en-GB" dirty="0" smtClean="0"/>
              <a:t>Running Linux.</a:t>
            </a:r>
          </a:p>
          <a:p>
            <a:pPr marL="0" indent="0">
              <a:buNone/>
            </a:pPr>
            <a:r>
              <a:rPr lang="en-GB" dirty="0" smtClean="0"/>
              <a:t>Working at the command line.</a:t>
            </a:r>
          </a:p>
          <a:p>
            <a:pPr marL="0" indent="0">
              <a:buNone/>
            </a:pPr>
            <a:r>
              <a:rPr lang="en-GB" dirty="0" smtClean="0"/>
              <a:t>Software.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22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What is Linux?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Running Linux.</a:t>
            </a:r>
          </a:p>
          <a:p>
            <a:pPr marL="0" indent="0">
              <a:buNone/>
            </a:pPr>
            <a:r>
              <a:rPr lang="en-GB" dirty="0"/>
              <a:t>Working at the command line.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Software.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15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Opening a 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Command line prompts will be available under the application / start menu, though you can set up the system to boot to these rather than automatically starting X Windows.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different shells have their pros and cons. ‘Bash’ (the Bourne Again </a:t>
            </a:r>
            <a:r>
              <a:rPr lang="en-GB" dirty="0" err="1" smtClean="0"/>
              <a:t>SHell</a:t>
            </a:r>
            <a:r>
              <a:rPr lang="en-GB" dirty="0" smtClean="0"/>
              <a:t>) is simple to use and comes with a simple scripting language but if you are familiar with Java you may find scripting in C in the C Shell (TC on Linux) simpler. </a:t>
            </a:r>
          </a:p>
          <a:p>
            <a:pPr marL="0" indent="0">
              <a:buNone/>
            </a:pPr>
            <a:r>
              <a:rPr lang="en-GB" dirty="0" smtClean="0"/>
              <a:t>You can change shells at any time by typing the shell name (e.g. ‘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GB" dirty="0" smtClean="0"/>
              <a:t>’ or ‘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tcsh</a:t>
            </a:r>
            <a:r>
              <a:rPr lang="en-GB" dirty="0" smtClean="0"/>
              <a:t>’), or set up your default shell – look at the documentation for your OS.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27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Navigating files and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/ </a:t>
            </a:r>
            <a:r>
              <a:rPr lang="en-GB" dirty="0" smtClean="0"/>
              <a:t>	</a:t>
            </a:r>
            <a:r>
              <a:rPr lang="en-GB" dirty="0" smtClean="0"/>
              <a:t>Changes </a:t>
            </a:r>
            <a:r>
              <a:rPr lang="en-GB" dirty="0" smtClean="0"/>
              <a:t>directory to the root/bottom of the file 		</a:t>
            </a:r>
            <a:r>
              <a:rPr lang="en-GB" dirty="0" smtClean="0"/>
              <a:t>	system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 </a:t>
            </a:r>
            <a:r>
              <a:rPr lang="en-GB" dirty="0" smtClean="0"/>
              <a:t>	</a:t>
            </a:r>
            <a:r>
              <a:rPr lang="en-GB" dirty="0" smtClean="0"/>
              <a:t>Takes </a:t>
            </a:r>
            <a:r>
              <a:rPr lang="en-GB" dirty="0" smtClean="0"/>
              <a:t>you down a directory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name</a:t>
            </a:r>
            <a:r>
              <a:rPr lang="en-GB" dirty="0" smtClean="0"/>
              <a:t>	Takes you up a </a:t>
            </a:r>
            <a:r>
              <a:rPr lang="en-GB" dirty="0" smtClean="0"/>
              <a:t>the directory ‘name’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/>
              <a:t>	List directory contents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 </a:t>
            </a:r>
            <a:r>
              <a:rPr lang="en-GB" dirty="0" smtClean="0"/>
              <a:t>		Refers to the current directory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/>
              <a:t>	List the path of the current directory 				(present working directory)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GB" dirty="0" smtClean="0"/>
              <a:t>	Used for mapping drives.</a:t>
            </a:r>
          </a:p>
          <a:p>
            <a:pPr marL="0" indent="0">
              <a:buNone/>
            </a:pPr>
            <a:r>
              <a:rPr lang="en-GB" dirty="0" smtClean="0"/>
              <a:t>Examples: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/home/user1    </a:t>
            </a:r>
            <a:r>
              <a:rPr lang="en-GB" dirty="0" smtClean="0"/>
              <a:t>	Go to root then up to home / user1.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../../dir1/dir2</a:t>
            </a:r>
            <a:r>
              <a:rPr lang="en-GB" dirty="0" smtClean="0"/>
              <a:t>	Go down two directories then up two.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33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Running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Through X Windows is usual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At the command line, type the name of the application. If it is in the PATH environment variable (set up in the profile of each user) the system will find it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not, list the path to it first. In the current directory you can use “./” to say “look in this directory”, e.g.: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myProgram.exe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Programs can be (aggressively) shut down at the command line by typing CTRL-C.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03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Running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Help for software is usually available in the form of the (sometimes obscure) ‘man’ (manual) files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Type </a:t>
            </a:r>
            <a:r>
              <a:rPr lang="en-GB" dirty="0" smtClean="0"/>
              <a:t>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GB" dirty="0" smtClean="0"/>
              <a:t>” followed by the software name at the command line to open these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Press enter to scroll through.</a:t>
            </a:r>
          </a:p>
          <a:p>
            <a:pPr marL="0" indent="0">
              <a:buNone/>
            </a:pPr>
            <a:r>
              <a:rPr lang="en-GB" dirty="0" smtClean="0"/>
              <a:t>Press CTRL-C to quit.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05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Background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To run a program in the background from the command line use ‘&amp;’.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To see running jobs use: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This will list programs, each with a PID number.</a:t>
            </a:r>
          </a:p>
          <a:p>
            <a:pPr marL="0" indent="0">
              <a:buNone/>
            </a:pPr>
            <a:r>
              <a:rPr lang="en-GB" dirty="0" smtClean="0"/>
              <a:t>To stop a program use ‘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GB" dirty="0" smtClean="0"/>
              <a:t>’ with the PID: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 124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80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Installing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There are a large number of software repositories. A popular one for Linux is the GNU (Recursively stands for “GNU is not UNIX”) archive. GNU is an Open Source effort to make software for UNIX-style systems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Most </a:t>
            </a:r>
            <a:r>
              <a:rPr lang="en-GB" dirty="0" smtClean="0"/>
              <a:t>software now comes packaged for an installation manager called apt. It is simply a matter of supplying the name </a:t>
            </a:r>
            <a:r>
              <a:rPr lang="en-GB" dirty="0" smtClean="0"/>
              <a:t>of the software you want: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softwarename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Alternatively, some software installs using a system called “gems” which is similar but for software written, or with installers written, in the language Ruby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Updating is also very simple: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apt-get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softwarename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35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Make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If the software isn’t packaged like that, it may come with some kind of install script you need to adapt.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Simple way to download is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http://www.etc.com/filename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Usually this will be downloaded as a compressed tar file(.tar.gz), which bundles a bunch of files together. To extract: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xvzf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filename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Move </a:t>
            </a:r>
            <a:r>
              <a:rPr lang="en-GB" dirty="0" smtClean="0"/>
              <a:t>into the directory produced and configure for your system: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./configure</a:t>
            </a:r>
          </a:p>
          <a:p>
            <a:pPr marL="0" indent="0">
              <a:buNone/>
            </a:pPr>
            <a:r>
              <a:rPr lang="en-GB" dirty="0" smtClean="0"/>
              <a:t>Then make: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  <a:p>
            <a:pPr marL="0" indent="0">
              <a:buNone/>
            </a:pPr>
            <a:r>
              <a:rPr lang="en-GB" dirty="0" smtClean="0"/>
              <a:t>If they don’t work, they’re pretty horrible to sort 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0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File permissions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UNIX-Style systems have a settings for who can read, write, and execute files and from directories.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While </a:t>
            </a:r>
            <a:r>
              <a:rPr lang="en-GB" dirty="0" smtClean="0"/>
              <a:t>these are simpler that Windows permissions, users rarely see the workings of Windows permissions, while in UNIX-style OSs manipulating these is much more common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Each file or directory has three sets of permissions: owner, group, and public.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Each of these can be set to have read “r”, write “w”, and execute “x” (run) permission with regards to the file/directory.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</a:t>
            </a:r>
            <a:r>
              <a:rPr lang="en-GB" dirty="0" smtClean="0"/>
              <a:t>can see the ownership and permissions of the files and directories within the </a:t>
            </a:r>
            <a:r>
              <a:rPr lang="en-GB" dirty="0" err="1" smtClean="0"/>
              <a:t>pwd</a:t>
            </a:r>
            <a:r>
              <a:rPr lang="en-GB" dirty="0" smtClean="0"/>
              <a:t> by typing 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-la</a:t>
            </a:r>
            <a:r>
              <a:rPr lang="en-GB" dirty="0" smtClean="0"/>
              <a:t>"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732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File permissions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For </a:t>
            </a:r>
            <a:r>
              <a:rPr lang="en-GB" dirty="0" smtClean="0"/>
              <a:t>example, a directory may be listed as: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root:web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rwxrwx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dirty="0" smtClean="0"/>
              <a:t>Meaning the directory is owned by ‘root’ who can do anything, and usable by the web group who can also do anything. The public can do nothing “---”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 smtClean="0"/>
              <a:t>file might be listed like this: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myProgram.exe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root:web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buNone/>
            </a:pPr>
            <a:r>
              <a:rPr lang="en-GB" dirty="0" smtClean="0"/>
              <a:t>Meaning the owner(root) can </a:t>
            </a:r>
            <a:r>
              <a:rPr lang="en-GB" dirty="0" err="1" smtClean="0"/>
              <a:t>read,write</a:t>
            </a:r>
            <a:r>
              <a:rPr lang="en-GB" dirty="0" smtClean="0"/>
              <a:t>, and run the file, while the web group can read and run the file, but not write over it, and the public have no permissions.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Especially when dealing with files on websites it is very important the ownership and permissions are set up correctly: you really don’t want to give the public permission to write over a program file and then execute the result.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58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4000" dirty="0" smtClean="0"/>
              <a:t>Operating Systems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800" dirty="0" smtClean="0"/>
              <a:t>Provides access to hardware from the computer.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800" dirty="0" smtClean="0"/>
              <a:t>This therefore includes file management, including connecting across networks.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800" dirty="0" smtClean="0"/>
              <a:t>Therefore provide security and user constraints.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800" dirty="0" smtClean="0"/>
              <a:t>Therefore provide platform for running programs enforcing these constraints.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800" dirty="0" smtClean="0"/>
              <a:t>Therefore usually provide scripting environments for running programs.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66937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err="1" smtClean="0"/>
              <a:t>chown</a:t>
            </a:r>
            <a:r>
              <a:rPr lang="en-GB" dirty="0" smtClean="0"/>
              <a:t>/</a:t>
            </a:r>
            <a:r>
              <a:rPr lang="en-GB" dirty="0" err="1" smtClean="0"/>
              <a:t>chmod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user:group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filename</a:t>
            </a:r>
          </a:p>
          <a:p>
            <a:pPr marL="0" indent="0">
              <a:buNone/>
            </a:pPr>
            <a:r>
              <a:rPr lang="en-GB" dirty="0" smtClean="0"/>
              <a:t>Can use * wildcard for all</a:t>
            </a:r>
          </a:p>
          <a:p>
            <a:pPr marL="0" indent="0">
              <a:buNone/>
            </a:pPr>
            <a:r>
              <a:rPr lang="en-GB" dirty="0" smtClean="0"/>
              <a:t>Can use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 user: group * </a:t>
            </a:r>
            <a:r>
              <a:rPr lang="en-GB" dirty="0" smtClean="0"/>
              <a:t>for recursive change through all directories in current directory.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userGroupPublic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filename</a:t>
            </a:r>
          </a:p>
          <a:p>
            <a:pPr marL="0" indent="0">
              <a:buNone/>
            </a:pPr>
            <a:r>
              <a:rPr lang="en-GB" dirty="0" smtClean="0"/>
              <a:t>4 = read; 2 = write; 1 = exec; 0 = none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750 filename </a:t>
            </a:r>
          </a:p>
          <a:p>
            <a:pPr marL="0" indent="0">
              <a:buNone/>
            </a:pPr>
            <a:r>
              <a:rPr lang="en-GB" dirty="0" smtClean="0"/>
              <a:t>User all; Group read/exec; public none</a:t>
            </a:r>
          </a:p>
          <a:p>
            <a:pPr marL="0" indent="0">
              <a:buNone/>
            </a:pPr>
            <a:r>
              <a:rPr lang="en-GB" dirty="0" smtClean="0"/>
              <a:t>Again, can use recursion and wildcard.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548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File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file2</a:t>
            </a:r>
            <a:r>
              <a:rPr lang="en-GB" dirty="0" smtClean="0"/>
              <a:t>	copy file1 to file2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  <a:r>
              <a:rPr lang="en-GB" dirty="0" smtClean="0"/>
              <a:t>		remove file1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ouch file1</a:t>
            </a:r>
            <a:r>
              <a:rPr lang="en-GB" dirty="0" smtClean="0"/>
              <a:t>		create an empty file1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file1 file2</a:t>
            </a:r>
            <a:r>
              <a:rPr lang="en-GB" dirty="0" smtClean="0"/>
              <a:t>	move(rename) file1 to file2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directories –name file1</a:t>
            </a:r>
            <a:r>
              <a:rPr lang="en-GB" dirty="0" smtClean="0"/>
              <a:t>		</a:t>
            </a:r>
            <a:r>
              <a:rPr lang="en-GB" dirty="0" smtClean="0"/>
              <a:t>			find </a:t>
            </a:r>
            <a:r>
              <a:rPr lang="en-GB" dirty="0" smtClean="0"/>
              <a:t>file1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en-GB" dirty="0" smtClean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dirty="0" smtClean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gunzip</a:t>
            </a:r>
            <a:r>
              <a:rPr lang="en-GB" dirty="0" smtClean="0"/>
              <a:t>: file bundling and compression: see mans.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02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Command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| (the pipe symbol: SHIFT-Backslash) pipes output from one program to </a:t>
            </a:r>
            <a:r>
              <a:rPr lang="en-GB" dirty="0" smtClean="0"/>
              <a:t>another.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more filename </a:t>
            </a:r>
            <a:r>
              <a:rPr lang="en-GB" dirty="0"/>
              <a:t>	Lists a file a screen at a time.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quite often used to display on the screen in a controlled way that doesn’t scroll crazily: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more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40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Command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/>
              <a:t> </a:t>
            </a:r>
            <a:r>
              <a:rPr lang="en-GB" dirty="0" smtClean="0"/>
              <a:t>redirects the output of a program to a file: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yprogram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filename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GB" dirty="0" smtClean="0"/>
              <a:t> appends rather than overwriting.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GB" dirty="0"/>
              <a:t> program is use for listing file contents and </a:t>
            </a:r>
            <a:r>
              <a:rPr lang="en-GB" dirty="0" err="1"/>
              <a:t>concatinating</a:t>
            </a:r>
            <a:r>
              <a:rPr lang="en-GB" dirty="0"/>
              <a:t> them, but also for generating files from standard in (the keyboard).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 &gt;&gt; file2 </a:t>
            </a:r>
            <a:r>
              <a:rPr lang="en-GB" dirty="0" smtClean="0"/>
              <a:t>adds file1 to the end of file2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&gt; file3 </a:t>
            </a:r>
            <a:r>
              <a:rPr lang="en-GB" dirty="0" smtClean="0"/>
              <a:t>records keyboard to file3 until CTRL-C pressed.</a:t>
            </a:r>
          </a:p>
        </p:txBody>
      </p:sp>
    </p:spTree>
    <p:extLst>
      <p:ext uri="{BB962C8B-B14F-4D97-AF65-F5344CB8AC3E}">
        <p14:creationId xmlns:p14="http://schemas.microsoft.com/office/powerpoint/2010/main" val="2762260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Other useful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dirty="0" smtClean="0"/>
              <a:t> 	</a:t>
            </a:r>
            <a:r>
              <a:rPr lang="en-GB" dirty="0" smtClean="0"/>
              <a:t>	Lists </a:t>
            </a:r>
            <a:r>
              <a:rPr lang="en-GB" dirty="0" smtClean="0"/>
              <a:t>beginning of </a:t>
            </a:r>
            <a:r>
              <a:rPr lang="en-GB" dirty="0" smtClean="0"/>
              <a:t>files.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dirty="0" smtClean="0"/>
              <a:t>		</a:t>
            </a:r>
            <a:r>
              <a:rPr lang="en-GB" dirty="0" smtClean="0"/>
              <a:t>Lists </a:t>
            </a:r>
            <a:r>
              <a:rPr lang="en-GB" dirty="0" smtClean="0"/>
              <a:t>end of </a:t>
            </a:r>
            <a:r>
              <a:rPr lang="en-GB" dirty="0" smtClean="0"/>
              <a:t>files.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GB" dirty="0" smtClean="0"/>
              <a:t>		Complex script toolkits for text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auk</a:t>
            </a:r>
            <a:r>
              <a:rPr lang="en-GB" dirty="0" smtClean="0"/>
              <a:t>		</a:t>
            </a:r>
            <a:r>
              <a:rPr lang="en-GB" dirty="0" smtClean="0"/>
              <a:t>	search </a:t>
            </a:r>
            <a:r>
              <a:rPr lang="en-GB" dirty="0" smtClean="0"/>
              <a:t>and processing: see mans.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cs typeface="Courier New" panose="02070309020205020404" pitchFamily="49" charset="0"/>
              </a:rPr>
              <a:t>Each shell also has its own scripting language. 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25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Basic admin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Stopping and starting services (programs that run on </a:t>
            </a:r>
            <a:r>
              <a:rPr lang="en-GB" dirty="0" err="1" smtClean="0"/>
              <a:t>startup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Most have </a:t>
            </a:r>
            <a:r>
              <a:rPr lang="en-GB" dirty="0" err="1" smtClean="0"/>
              <a:t>startup</a:t>
            </a:r>
            <a:r>
              <a:rPr lang="en-GB" dirty="0" smtClean="0"/>
              <a:t> scripts in: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rc.d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You call, so: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rc.d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78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Basic admin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Timing things: to get programs to run at a regular time step, they need an entry in a </a:t>
            </a:r>
            <a:r>
              <a:rPr lang="en-GB" dirty="0" err="1" smtClean="0"/>
              <a:t>crontab</a:t>
            </a:r>
            <a:r>
              <a:rPr lang="en-GB" dirty="0" smtClean="0"/>
              <a:t> file. </a:t>
            </a:r>
          </a:p>
          <a:p>
            <a:pPr marL="0" indent="0">
              <a:buNone/>
            </a:pPr>
            <a:r>
              <a:rPr lang="en-GB" dirty="0" smtClean="0"/>
              <a:t>These are set up using the ‘</a:t>
            </a:r>
            <a:r>
              <a:rPr lang="en-GB" dirty="0" err="1" smtClean="0"/>
              <a:t>crontab</a:t>
            </a:r>
            <a:r>
              <a:rPr lang="en-GB" dirty="0" smtClean="0"/>
              <a:t>’ command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See man pages. 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cronfilename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Used to edit, and often uses one of the terrible default editors.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918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Basic admin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Key directories: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 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GB" dirty="0" smtClean="0"/>
              <a:t>	Systems programs.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/lib</a:t>
            </a:r>
            <a:r>
              <a:rPr lang="en-GB" dirty="0" smtClean="0"/>
              <a:t>		Systems libraries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/>
              <a:t>	</a:t>
            </a:r>
            <a:r>
              <a:rPr lang="en-GB" dirty="0" err="1" smtClean="0"/>
              <a:t>Config</a:t>
            </a:r>
            <a:r>
              <a:rPr lang="en-GB" dirty="0" smtClean="0"/>
              <a:t> files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/home</a:t>
            </a:r>
            <a:r>
              <a:rPr lang="en-GB" dirty="0" smtClean="0"/>
              <a:t>	</a:t>
            </a:r>
            <a:r>
              <a:rPr lang="en-GB" dirty="0" smtClean="0"/>
              <a:t>	User </a:t>
            </a:r>
            <a:r>
              <a:rPr lang="en-GB" dirty="0" smtClean="0"/>
              <a:t>directories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/>
              <a:t>	Logs etc.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GB" dirty="0" smtClean="0"/>
              <a:t>	User programs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	</a:t>
            </a:r>
            <a:r>
              <a:rPr lang="en-GB" dirty="0" smtClean="0"/>
              <a:t>	Temp </a:t>
            </a:r>
            <a:r>
              <a:rPr lang="en-GB" dirty="0" smtClean="0"/>
              <a:t>files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/share</a:t>
            </a:r>
            <a:r>
              <a:rPr lang="en-GB" dirty="0" smtClean="0"/>
              <a:t>	Shared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27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What is Linux?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Running Linux.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Working at the command line.</a:t>
            </a:r>
          </a:p>
          <a:p>
            <a:pPr marL="0" indent="0">
              <a:buNone/>
            </a:pPr>
            <a:r>
              <a:rPr lang="en-GB" dirty="0"/>
              <a:t>Software.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662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Classic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Text editors: vi, </a:t>
            </a:r>
            <a:r>
              <a:rPr lang="en-GB" dirty="0" err="1" smtClean="0"/>
              <a:t>emacs</a:t>
            </a:r>
            <a:r>
              <a:rPr lang="en-GB" dirty="0" smtClean="0"/>
              <a:t>, Open Office</a:t>
            </a:r>
          </a:p>
          <a:p>
            <a:pPr marL="0" indent="0">
              <a:buNone/>
            </a:pPr>
            <a:r>
              <a:rPr lang="en-GB" dirty="0" smtClean="0"/>
              <a:t>Graphics:  GIMP</a:t>
            </a:r>
          </a:p>
          <a:p>
            <a:pPr marL="0" indent="0">
              <a:buNone/>
            </a:pPr>
            <a:r>
              <a:rPr lang="en-GB" dirty="0" smtClean="0"/>
              <a:t>Databases: MySQL, PostgreSQL/</a:t>
            </a:r>
            <a:r>
              <a:rPr lang="en-GB" dirty="0" err="1" smtClean="0"/>
              <a:t>Postgres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Web server: Apache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89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Starting Operating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For PCs, Basic </a:t>
            </a:r>
            <a:r>
              <a:rPr lang="en-GB" dirty="0" err="1"/>
              <a:t>Input/Output</a:t>
            </a:r>
            <a:r>
              <a:rPr lang="en-GB" dirty="0"/>
              <a:t> System (BIOS), or, now Unified Extensible Firmware </a:t>
            </a:r>
            <a:r>
              <a:rPr lang="en-GB" dirty="0" smtClean="0"/>
              <a:t>Interface (UEFI or EFI):</a:t>
            </a:r>
            <a:endParaRPr lang="en-GB" dirty="0"/>
          </a:p>
          <a:p>
            <a:pPr marL="400050" lvl="1" indent="0">
              <a:buNone/>
            </a:pPr>
            <a:r>
              <a:rPr lang="en-GB" sz="3200" dirty="0" smtClean="0"/>
              <a:t>Tests hardware.</a:t>
            </a:r>
          </a:p>
          <a:p>
            <a:pPr marL="400050" lvl="1" indent="0">
              <a:buNone/>
            </a:pPr>
            <a:r>
              <a:rPr lang="en-GB" sz="3200" dirty="0" smtClean="0"/>
              <a:t>Connects low-level hardware like disks and keyboard.</a:t>
            </a:r>
          </a:p>
          <a:p>
            <a:pPr marL="400050" lvl="1" indent="0">
              <a:buNone/>
            </a:pPr>
            <a:r>
              <a:rPr lang="en-GB" sz="3200" dirty="0" smtClean="0"/>
              <a:t>Boot loader: Loads the 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OS needs to match hardware.</a:t>
            </a:r>
          </a:p>
        </p:txBody>
      </p:sp>
    </p:spTree>
    <p:extLst>
      <p:ext uri="{BB962C8B-B14F-4D97-AF65-F5344CB8AC3E}">
        <p14:creationId xmlns:p14="http://schemas.microsoft.com/office/powerpoint/2010/main" val="3952259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Text Editors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vi 	</a:t>
            </a:r>
          </a:p>
          <a:p>
            <a:pPr marL="400050" lvl="1" indent="0">
              <a:buNone/>
            </a:pPr>
            <a:r>
              <a:rPr lang="en-GB" sz="1800" dirty="0" smtClean="0"/>
              <a:t>A </a:t>
            </a:r>
            <a:r>
              <a:rPr lang="en-GB" sz="1800" dirty="0" smtClean="0"/>
              <a:t>esoteric editor </a:t>
            </a:r>
            <a:r>
              <a:rPr lang="en-GB" sz="1800" dirty="0" smtClean="0"/>
              <a:t>controlled by key combinations, whose one redeeming feature is that it is pretty much always installed on UNIX systems. Linux has ‘vim’, an enhanced version.</a:t>
            </a:r>
          </a:p>
          <a:p>
            <a:pPr marL="400050" lvl="1" indent="0">
              <a:buNone/>
            </a:pPr>
            <a:r>
              <a:rPr lang="en-GB" sz="1800" dirty="0" smtClean="0"/>
              <a:t>Worth at least keeping a list of commands to hand as some system tools use this as the default editor (</a:t>
            </a:r>
            <a:r>
              <a:rPr lang="en-GB" sz="1800" dirty="0" err="1" smtClean="0"/>
              <a:t>eg</a:t>
            </a:r>
            <a:r>
              <a:rPr lang="en-GB" sz="1800" dirty="0" smtClean="0"/>
              <a:t> </a:t>
            </a:r>
            <a:r>
              <a:rPr lang="en-GB" sz="1800" dirty="0" err="1" smtClean="0"/>
              <a:t>crontab</a:t>
            </a:r>
            <a:r>
              <a:rPr lang="en-GB" sz="1800" dirty="0" smtClean="0"/>
              <a:t>).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err="1" smtClean="0"/>
              <a:t>Emacs</a:t>
            </a:r>
            <a:r>
              <a:rPr lang="en-GB" sz="1800" dirty="0" smtClean="0"/>
              <a:t>	</a:t>
            </a:r>
          </a:p>
          <a:p>
            <a:pPr marL="400050" lvl="1" indent="0">
              <a:buNone/>
            </a:pPr>
            <a:r>
              <a:rPr lang="en-GB" sz="1800" dirty="0" smtClean="0"/>
              <a:t>Similar, but with a much enhanced functionality, included everything from games to compilers.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For a long time, you were either a vi or </a:t>
            </a:r>
            <a:r>
              <a:rPr lang="en-GB" sz="1800" dirty="0" err="1" smtClean="0"/>
              <a:t>emacs</a:t>
            </a:r>
            <a:r>
              <a:rPr lang="en-GB" sz="1800" dirty="0" smtClean="0"/>
              <a:t> user, and most parties regarded one or other as the greatest editor in the world. They were both wrong. Very wrong. 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Open office	</a:t>
            </a:r>
          </a:p>
          <a:p>
            <a:pPr marL="400050" lvl="1" indent="0">
              <a:buNone/>
            </a:pPr>
            <a:r>
              <a:rPr lang="en-GB" sz="1800" dirty="0" smtClean="0"/>
              <a:t>Bit like Microsoft Office, but free. Compatible with MS </a:t>
            </a:r>
            <a:r>
              <a:rPr lang="en-GB" sz="1800" dirty="0" smtClean="0"/>
              <a:t>Office and with windows versions. </a:t>
            </a:r>
            <a:r>
              <a:rPr lang="en-GB" sz="1800" dirty="0" smtClean="0"/>
              <a:t>Pretty good.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4532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For a long time security in UNIX-style systems was irregularly setup and you needed to be on top of security issues at setup and on a daily basis.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Linux generally sets up ok. However, you should change default passwords and give the </a:t>
            </a:r>
            <a:r>
              <a:rPr lang="en-GB" dirty="0" err="1" smtClean="0"/>
              <a:t>superuser</a:t>
            </a:r>
            <a:r>
              <a:rPr lang="en-GB" dirty="0" smtClean="0"/>
              <a:t> one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 addition, make sure updates are set to automatically install (depends on the flavour you use as to how this works).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78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altLang="en-US" sz="4000" smtClean="0"/>
              <a:t>Linux Books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6121400" cy="4525962"/>
          </a:xfrm>
        </p:spPr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GB" altLang="en-US" sz="2600" smtClean="0"/>
              <a:t>Richard Petersen (2008) </a:t>
            </a:r>
            <a:r>
              <a:rPr lang="en-GB" altLang="en-US" sz="2600" i="1" smtClean="0"/>
              <a:t>Linux: The Complete Reference.</a:t>
            </a:r>
            <a:r>
              <a:rPr lang="en-GB" altLang="en-US" sz="2600" smtClean="0"/>
              <a:t> </a:t>
            </a:r>
          </a:p>
          <a:p>
            <a:pPr marL="0" indent="0">
              <a:buFont typeface="Arial" charset="0"/>
              <a:buNone/>
            </a:pPr>
            <a:r>
              <a:rPr lang="en-GB" altLang="en-US" sz="2600" smtClean="0"/>
              <a:t>Generally a good starting point.</a:t>
            </a:r>
          </a:p>
          <a:p>
            <a:pPr marL="0" indent="0">
              <a:buFont typeface="Arial" charset="0"/>
              <a:buNone/>
            </a:pPr>
            <a:endParaRPr lang="en-GB" altLang="en-US" sz="2600" smtClean="0"/>
          </a:p>
          <a:p>
            <a:pPr marL="0" indent="0">
              <a:buFont typeface="Arial" charset="0"/>
              <a:buNone/>
            </a:pPr>
            <a:r>
              <a:rPr lang="en-GB" altLang="en-US" sz="2600" smtClean="0"/>
              <a:t>Emmett Dulaney (2010) </a:t>
            </a:r>
            <a:r>
              <a:rPr lang="en-GB" altLang="en-US" sz="2600" i="1" smtClean="0"/>
              <a:t>Linux All-in-One For Dummies.</a:t>
            </a:r>
            <a:r>
              <a:rPr lang="en-GB" altLang="en-US" sz="2600" smtClean="0"/>
              <a:t> </a:t>
            </a:r>
          </a:p>
          <a:p>
            <a:pPr marL="0" indent="0">
              <a:buFont typeface="Arial" charset="0"/>
              <a:buNone/>
            </a:pPr>
            <a:r>
              <a:rPr lang="en-GB" altLang="en-US" sz="2600" smtClean="0"/>
              <a:t>Includes LAN and security setup.</a:t>
            </a:r>
          </a:p>
          <a:p>
            <a:pPr marL="0" indent="0">
              <a:buFont typeface="Arial" charset="0"/>
              <a:buNone/>
            </a:pPr>
            <a:endParaRPr lang="en-GB" altLang="en-US" sz="2600" smtClean="0"/>
          </a:p>
          <a:p>
            <a:pPr marL="0" indent="0">
              <a:buFont typeface="Arial" charset="0"/>
              <a:buNone/>
            </a:pPr>
            <a:r>
              <a:rPr lang="en-GB" altLang="en-US" sz="2600" smtClean="0"/>
              <a:t>Basic tutorial at:</a:t>
            </a:r>
          </a:p>
          <a:p>
            <a:pPr marL="0" indent="0">
              <a:buFont typeface="Arial" charset="0"/>
              <a:buNone/>
            </a:pPr>
            <a:r>
              <a:rPr lang="en-GB" altLang="en-US" sz="2600" smtClean="0"/>
              <a:t>http://www.ee.surrey.ac.uk/Teaching/Unix/</a:t>
            </a:r>
          </a:p>
        </p:txBody>
      </p:sp>
      <p:pic>
        <p:nvPicPr>
          <p:cNvPr id="10244" name="Picture 12" descr="http://www.flazx.us/covers/large-007149247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770063"/>
            <a:ext cx="1847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4" descr="http://www.imarksweb.net/img/0/04707701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276725"/>
            <a:ext cx="18478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80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4000" dirty="0" smtClean="0"/>
              <a:t>Operating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Disk Operating </a:t>
            </a:r>
            <a:r>
              <a:rPr lang="en-GB" dirty="0" smtClean="0"/>
              <a:t>System (DOS) </a:t>
            </a:r>
            <a:r>
              <a:rPr lang="en-GB" dirty="0"/>
              <a:t>family:</a:t>
            </a:r>
          </a:p>
          <a:p>
            <a:pPr marL="400050" lvl="1" indent="0">
              <a:buNone/>
            </a:pPr>
            <a:r>
              <a:rPr lang="en-GB" dirty="0" smtClean="0"/>
              <a:t>Microsoft Windows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/>
              <a:t>UNiplexed</a:t>
            </a:r>
            <a:r>
              <a:rPr lang="en-GB" dirty="0"/>
              <a:t> Information and Computing </a:t>
            </a:r>
            <a:r>
              <a:rPr lang="en-GB" dirty="0" smtClean="0"/>
              <a:t>Service (Unix) family (UNIX-like, or *nix):</a:t>
            </a:r>
          </a:p>
          <a:p>
            <a:pPr marL="400050" lvl="1" indent="0">
              <a:buNone/>
            </a:pPr>
            <a:r>
              <a:rPr lang="en-GB" dirty="0" smtClean="0"/>
              <a:t>UNIX</a:t>
            </a:r>
          </a:p>
          <a:p>
            <a:pPr marL="400050" lvl="1" indent="0">
              <a:buNone/>
            </a:pPr>
            <a:r>
              <a:rPr lang="en-GB" dirty="0"/>
              <a:t>Linux</a:t>
            </a:r>
          </a:p>
          <a:p>
            <a:pPr marL="400050" lvl="1" indent="0">
              <a:buNone/>
            </a:pPr>
            <a:r>
              <a:rPr lang="en-GB" dirty="0" smtClean="0"/>
              <a:t>Apple’s Mac(</a:t>
            </a:r>
            <a:r>
              <a:rPr lang="en-GB" dirty="0" err="1" smtClean="0"/>
              <a:t>intosh</a:t>
            </a:r>
            <a:r>
              <a:rPr lang="en-GB" dirty="0" smtClean="0"/>
              <a:t>) OS 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4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UNIX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Essentially a central OS (the ‘kernel’) plus:</a:t>
            </a:r>
          </a:p>
          <a:p>
            <a:pPr marL="400050" lvl="1" indent="0">
              <a:buNone/>
            </a:pPr>
            <a:r>
              <a:rPr lang="en-GB" dirty="0" smtClean="0"/>
              <a:t>Windows-like GUI ‘environment’.</a:t>
            </a:r>
          </a:p>
          <a:p>
            <a:pPr marL="400050" lvl="1" indent="0">
              <a:buNone/>
            </a:pPr>
            <a:r>
              <a:rPr lang="en-GB" dirty="0" smtClean="0"/>
              <a:t>Software for file management etc.</a:t>
            </a:r>
          </a:p>
          <a:p>
            <a:pPr marL="400050" lvl="1" indent="0">
              <a:buNone/>
            </a:pPr>
            <a:r>
              <a:rPr lang="en-GB" dirty="0" smtClean="0"/>
              <a:t>Command-line scripting via the ‘terminal’ prompt. </a:t>
            </a:r>
          </a:p>
          <a:p>
            <a:pPr marL="0" indent="0">
              <a:buNone/>
            </a:pPr>
            <a:r>
              <a:rPr lang="en-GB" dirty="0" smtClean="0"/>
              <a:t>Terminals run ‘shells’: scripting environments with their own commands and user profile setup.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As most UNIX-like systems are written in C, works well with C as both a language and (in ‘C Shell’) scripting language.</a:t>
            </a:r>
          </a:p>
        </p:txBody>
      </p:sp>
    </p:spTree>
    <p:extLst>
      <p:ext uri="{BB962C8B-B14F-4D97-AF65-F5344CB8AC3E}">
        <p14:creationId xmlns:p14="http://schemas.microsoft.com/office/powerpoint/2010/main" val="164297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UNIX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Often used for servers as:</a:t>
            </a:r>
          </a:p>
          <a:p>
            <a:pPr marL="400050" lvl="1" indent="0">
              <a:buNone/>
            </a:pPr>
            <a:r>
              <a:rPr lang="en-GB" dirty="0" smtClean="0"/>
              <a:t>multiple users can log in and run their own GUIs/shells, </a:t>
            </a:r>
          </a:p>
          <a:p>
            <a:pPr marL="400050" lvl="1" indent="0">
              <a:buNone/>
            </a:pPr>
            <a:r>
              <a:rPr lang="en-GB" dirty="0" smtClean="0"/>
              <a:t>the GUI can run elsewhere on the network (e.g. X-Windows/X11 – network based light-client GUI).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Because of this, and their general stability, the UNIX-like family are the backbone of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11898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Difference from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Aft>
                <a:spcPts val="1200"/>
              </a:spcAft>
              <a:buFont typeface="Arial" charset="0"/>
              <a:buNone/>
            </a:pPr>
            <a:r>
              <a:rPr lang="en-US" altLang="en-US" dirty="0" smtClean="0"/>
              <a:t>While the GUI is similar, and much of the same software is available, there are subtle differences.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/>
              <a:t>Tend not to have lettered hard-drives, but instead space “mounted” as directories.</a:t>
            </a:r>
          </a:p>
          <a:p>
            <a:pPr marL="0" indent="0">
              <a:spcAft>
                <a:spcPts val="1200"/>
              </a:spcAft>
              <a:buFont typeface="Arial" charset="0"/>
              <a:buNone/>
            </a:pPr>
            <a:r>
              <a:rPr lang="en-US" altLang="en-US" dirty="0" smtClean="0"/>
              <a:t>Installation either simpler or much more complex, depending on the software distribution.</a:t>
            </a:r>
          </a:p>
          <a:p>
            <a:pPr marL="0" indent="0">
              <a:spcAft>
                <a:spcPts val="1200"/>
              </a:spcAft>
              <a:buFont typeface="Arial" charset="0"/>
              <a:buNone/>
            </a:pPr>
            <a:r>
              <a:rPr lang="en-US" altLang="en-US" dirty="0" smtClean="0"/>
              <a:t>There is more control over file permissions.</a:t>
            </a:r>
          </a:p>
          <a:p>
            <a:pPr marL="0" indent="0">
              <a:spcAft>
                <a:spcPts val="1200"/>
              </a:spcAft>
              <a:buFont typeface="Arial" charset="0"/>
              <a:buNone/>
            </a:pPr>
            <a:r>
              <a:rPr lang="en-US" altLang="en-US" dirty="0" smtClean="0"/>
              <a:t>Command </a:t>
            </a:r>
            <a:r>
              <a:rPr lang="en-US" altLang="en-US" dirty="0"/>
              <a:t>line </a:t>
            </a:r>
            <a:r>
              <a:rPr lang="en-US" altLang="en-US" dirty="0" smtClean="0"/>
              <a:t>work common, </a:t>
            </a:r>
            <a:r>
              <a:rPr lang="en-US" altLang="en-US" dirty="0"/>
              <a:t>but </a:t>
            </a:r>
            <a:r>
              <a:rPr lang="en-US" altLang="en-US" dirty="0" smtClean="0"/>
              <a:t>you need to decide which ‘shell’ you like working with.</a:t>
            </a:r>
          </a:p>
          <a:p>
            <a:pPr marL="0" indent="0">
              <a:spcAft>
                <a:spcPts val="1200"/>
              </a:spcAft>
              <a:buFont typeface="Arial" charset="0"/>
              <a:buNone/>
            </a:pPr>
            <a:r>
              <a:rPr lang="en-US" altLang="en-US" dirty="0" smtClean="0"/>
              <a:t>Default text editors built into the shells are… </a:t>
            </a:r>
            <a:r>
              <a:rPr lang="en-US" altLang="en-US" dirty="0" err="1" smtClean="0"/>
              <a:t>er</a:t>
            </a:r>
            <a:r>
              <a:rPr lang="en-US" altLang="en-US" dirty="0" smtClean="0"/>
              <a:t>… esoteric.  </a:t>
            </a:r>
            <a:endParaRPr lang="en-US" alt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12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Developed as a version of UNIX for PC hardware.</a:t>
            </a:r>
          </a:p>
          <a:p>
            <a:pPr marL="0" indent="0">
              <a:buNone/>
            </a:pPr>
            <a:r>
              <a:rPr lang="en-GB" dirty="0" smtClean="0"/>
              <a:t>Started by Linus </a:t>
            </a:r>
            <a:r>
              <a:rPr lang="en-GB" dirty="0" err="1" smtClean="0"/>
              <a:t>Torvald</a:t>
            </a:r>
            <a:r>
              <a:rPr lang="en-GB" dirty="0" smtClean="0"/>
              <a:t>, a computing student at the University of Helsinki in early 90s.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Open source, so free.</a:t>
            </a:r>
          </a:p>
          <a:p>
            <a:pPr marL="0" indent="0">
              <a:buNone/>
            </a:pPr>
            <a:r>
              <a:rPr lang="en-GB" dirty="0" smtClean="0"/>
              <a:t>Git system developed to manage development by multiple people.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Matches official UNIX standard: IEEE’s POSIX (Portable Operating System Interface for Computer Environments).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86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2452</Words>
  <Application>Microsoft Office PowerPoint</Application>
  <PresentationFormat>On-screen Show (4:3)</PresentationFormat>
  <Paragraphs>373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Office Theme</vt:lpstr>
      <vt:lpstr>Introduction to Linux</vt:lpstr>
      <vt:lpstr>This lecture</vt:lpstr>
      <vt:lpstr>Operating Systems</vt:lpstr>
      <vt:lpstr>Starting Operating Systems</vt:lpstr>
      <vt:lpstr>Operating Systems</vt:lpstr>
      <vt:lpstr>UNIX</vt:lpstr>
      <vt:lpstr>UNIX</vt:lpstr>
      <vt:lpstr>Difference from Windows</vt:lpstr>
      <vt:lpstr>Linux</vt:lpstr>
      <vt:lpstr>Linux flavours</vt:lpstr>
      <vt:lpstr>Linux Environments</vt:lpstr>
      <vt:lpstr>This lecture</vt:lpstr>
      <vt:lpstr>Running Linux</vt:lpstr>
      <vt:lpstr>Logging in</vt:lpstr>
      <vt:lpstr>Installing Linux</vt:lpstr>
      <vt:lpstr>Installing Linux</vt:lpstr>
      <vt:lpstr>Users</vt:lpstr>
      <vt:lpstr>Superuser</vt:lpstr>
      <vt:lpstr>Superuser</vt:lpstr>
      <vt:lpstr>This lecture</vt:lpstr>
      <vt:lpstr>Opening a shell</vt:lpstr>
      <vt:lpstr>Navigating files and software</vt:lpstr>
      <vt:lpstr>Running software</vt:lpstr>
      <vt:lpstr>Running software</vt:lpstr>
      <vt:lpstr>Background programs</vt:lpstr>
      <vt:lpstr>Installing software</vt:lpstr>
      <vt:lpstr>Make files</vt:lpstr>
      <vt:lpstr>File permissions</vt:lpstr>
      <vt:lpstr>File permissions</vt:lpstr>
      <vt:lpstr>chown/chmod</vt:lpstr>
      <vt:lpstr>File commands</vt:lpstr>
      <vt:lpstr>Command line</vt:lpstr>
      <vt:lpstr>Command line</vt:lpstr>
      <vt:lpstr>Other useful</vt:lpstr>
      <vt:lpstr>Basic admin</vt:lpstr>
      <vt:lpstr>Basic admin</vt:lpstr>
      <vt:lpstr>Basic admin</vt:lpstr>
      <vt:lpstr>This lecture</vt:lpstr>
      <vt:lpstr>Classic software</vt:lpstr>
      <vt:lpstr>Text Editors</vt:lpstr>
      <vt:lpstr>Security</vt:lpstr>
      <vt:lpstr>Linux 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</dc:title>
  <dc:creator>Linus</dc:creator>
  <cp:lastModifiedBy>Andrew Evans</cp:lastModifiedBy>
  <cp:revision>78</cp:revision>
  <dcterms:created xsi:type="dcterms:W3CDTF">2006-08-16T00:00:00Z</dcterms:created>
  <dcterms:modified xsi:type="dcterms:W3CDTF">2015-01-09T12:48:43Z</dcterms:modified>
</cp:coreProperties>
</file>