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1" r:id="rId8"/>
    <p:sldId id="285" r:id="rId9"/>
    <p:sldId id="286" r:id="rId10"/>
    <p:sldId id="287" r:id="rId11"/>
    <p:sldId id="288" r:id="rId12"/>
    <p:sldId id="282" r:id="rId13"/>
    <p:sldId id="283" r:id="rId14"/>
    <p:sldId id="284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08/06/2025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08/06/2025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foelectoral.interior.gob.es/es/elecciones-celebradas/area-de-descarg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11/relationships/webextension" Target="../webextensions/webextension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624312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Proyecto Grupal Data </a:t>
            </a:r>
            <a:r>
              <a:rPr lang="es-ES" sz="4000" dirty="0" err="1"/>
              <a:t>Analysis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813204"/>
            <a:ext cx="3485075" cy="1624312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es-ES" sz="2300" dirty="0"/>
              <a:t>Isabel Escribano</a:t>
            </a:r>
          </a:p>
          <a:p>
            <a:pPr algn="r" rtl="0"/>
            <a:r>
              <a:rPr lang="es-ES" dirty="0"/>
              <a:t>Esther Begoña</a:t>
            </a:r>
          </a:p>
          <a:p>
            <a:pPr algn="r" rtl="0"/>
            <a:r>
              <a:rPr lang="es-ES" sz="2300" dirty="0"/>
              <a:t>Omar </a:t>
            </a:r>
            <a:r>
              <a:rPr lang="es-ES" sz="2300" dirty="0" err="1"/>
              <a:t>Mourabit</a:t>
            </a:r>
            <a:endParaRPr lang="es-ES" sz="2300" dirty="0"/>
          </a:p>
          <a:p>
            <a:pPr algn="r" rtl="0"/>
            <a:r>
              <a:rPr lang="es-ES" sz="2300" dirty="0"/>
              <a:t>Jaime Relea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Estudio de Votación – Partido </a:t>
            </a:r>
            <a:r>
              <a:rPr lang="es-ES" dirty="0" err="1">
                <a:solidFill>
                  <a:srgbClr val="0070C0"/>
                </a:solidFill>
              </a:rPr>
              <a:t>Politico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 de </a:t>
            </a:r>
            <a:r>
              <a:rPr lang="es-ES" dirty="0" err="1"/>
              <a:t>Junts</a:t>
            </a:r>
            <a:r>
              <a:rPr lang="es-ES" dirty="0"/>
              <a:t> para ver que solo lo botan en Cataluña. JUNTS UE para 2024. Se puede explicar también que el resto de botos de CA es de catalanes viviendo fuera. </a:t>
            </a:r>
          </a:p>
          <a:p>
            <a:r>
              <a:rPr lang="es-ES" dirty="0"/>
              <a:t>Si no se escoge ningún partido se puede decir que es como ver la primera pestaña</a:t>
            </a:r>
          </a:p>
        </p:txBody>
      </p:sp>
    </p:spTree>
    <p:extLst>
      <p:ext uri="{BB962C8B-B14F-4D97-AF65-F5344CB8AC3E}">
        <p14:creationId xmlns:p14="http://schemas.microsoft.com/office/powerpoint/2010/main" val="307781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Estudio de Votación – 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Pestaña dedicada a ver la tendencia de voto de los partidos más conocidos de España. </a:t>
            </a:r>
          </a:p>
          <a:p>
            <a:r>
              <a:rPr lang="es-ES" dirty="0"/>
              <a:t>PSOE esta bajando mientras que PP esta en tendencia alcista. </a:t>
            </a:r>
          </a:p>
          <a:p>
            <a:r>
              <a:rPr lang="es-ES" dirty="0"/>
              <a:t>Podemos tuvo una subida en el primer año. Pero apartar de ahí se ha quedado estancado. </a:t>
            </a:r>
          </a:p>
        </p:txBody>
      </p:sp>
    </p:spTree>
    <p:extLst>
      <p:ext uri="{BB962C8B-B14F-4D97-AF65-F5344CB8AC3E}">
        <p14:creationId xmlns:p14="http://schemas.microsoft.com/office/powerpoint/2010/main" val="5722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Índice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5106628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Data y fuente</a:t>
            </a:r>
          </a:p>
          <a:p>
            <a:pPr marL="36900" lvl="0" indent="0" rtl="0">
              <a:buNone/>
            </a:pPr>
            <a:r>
              <a:rPr lang="es-ES" sz="2400" dirty="0"/>
              <a:t>Diagrama ER SQL</a:t>
            </a:r>
          </a:p>
          <a:p>
            <a:pPr marL="36900" lvl="0" indent="0" rtl="0">
              <a:buNone/>
            </a:pPr>
            <a:r>
              <a:rPr lang="es-ES" sz="2400" dirty="0"/>
              <a:t>Preprocesado y transformado de datos</a:t>
            </a:r>
          </a:p>
          <a:p>
            <a:pPr marL="36900" lvl="0" indent="0" rtl="0">
              <a:buNone/>
            </a:pPr>
            <a:r>
              <a:rPr lang="es-ES" sz="2400" dirty="0"/>
              <a:t>Creación BBDD</a:t>
            </a:r>
          </a:p>
          <a:p>
            <a:pPr marL="36900" lvl="0" indent="0" rtl="0">
              <a:buNone/>
            </a:pPr>
            <a:r>
              <a:rPr lang="es-ES" sz="2400" dirty="0" err="1"/>
              <a:t>Power</a:t>
            </a:r>
            <a:r>
              <a:rPr lang="es-ES" sz="2400" dirty="0"/>
              <a:t> BI</a:t>
            </a:r>
          </a:p>
          <a:p>
            <a:pPr marL="36900" lvl="0" indent="0" rtl="0">
              <a:buNone/>
            </a:pPr>
            <a:r>
              <a:rPr lang="es-ES" sz="2400" dirty="0"/>
              <a:t>Análisis y Conclusiones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Data y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Fuente:  </a:t>
            </a:r>
            <a:r>
              <a:rPr lang="es-ES" dirty="0" err="1">
                <a:hlinkClick r:id="rId2"/>
              </a:rPr>
              <a:t>Infoelectoral</a:t>
            </a:r>
            <a:r>
              <a:rPr lang="es-ES" dirty="0">
                <a:hlinkClick r:id="rId2"/>
              </a:rPr>
              <a:t> | Área de descargas</a:t>
            </a:r>
            <a:r>
              <a:rPr lang="es-ES" dirty="0"/>
              <a:t> (Ministerio del Interior)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853B4-0DBB-B164-46DC-DCDD7B23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2" y="3324224"/>
            <a:ext cx="2756530" cy="26765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8F1D661-7641-F082-BDC4-AF5278C439F5}"/>
              </a:ext>
            </a:extLst>
          </p:cNvPr>
          <p:cNvSpPr/>
          <p:nvPr/>
        </p:nvSpPr>
        <p:spPr>
          <a:xfrm>
            <a:off x="830647" y="5124075"/>
            <a:ext cx="2476500" cy="4476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876ABAE-307F-D08C-8B9D-4D542018DEC5}"/>
              </a:ext>
            </a:extLst>
          </p:cNvPr>
          <p:cNvSpPr/>
          <p:nvPr/>
        </p:nvSpPr>
        <p:spPr>
          <a:xfrm>
            <a:off x="4354717" y="4451525"/>
            <a:ext cx="778598" cy="325925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A1AF5B-D7A5-2D6C-B783-24FD7B2F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034" y="3429000"/>
            <a:ext cx="5888700" cy="237097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931FFBC-0F8A-CB3A-9203-7D37A9339AEB}"/>
              </a:ext>
            </a:extLst>
          </p:cNvPr>
          <p:cNvSpPr/>
          <p:nvPr/>
        </p:nvSpPr>
        <p:spPr>
          <a:xfrm>
            <a:off x="9732475" y="4200247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4D0D7E9-12AA-DD0D-98F4-4DD75DAB0067}"/>
              </a:ext>
            </a:extLst>
          </p:cNvPr>
          <p:cNvSpPr/>
          <p:nvPr/>
        </p:nvSpPr>
        <p:spPr>
          <a:xfrm>
            <a:off x="10011624" y="4724450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B71C04-EA4C-C55C-ADC2-2752B3AD8DD9}"/>
              </a:ext>
            </a:extLst>
          </p:cNvPr>
          <p:cNvSpPr/>
          <p:nvPr/>
        </p:nvSpPr>
        <p:spPr>
          <a:xfrm>
            <a:off x="10011624" y="5039103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BE0F719-644B-BE30-B711-AE74A451B45B}"/>
              </a:ext>
            </a:extLst>
          </p:cNvPr>
          <p:cNvSpPr/>
          <p:nvPr/>
        </p:nvSpPr>
        <p:spPr>
          <a:xfrm>
            <a:off x="10011624" y="5323608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6DFE72-92D4-6381-45EF-8A2E1F4986CC}"/>
              </a:ext>
            </a:extLst>
          </p:cNvPr>
          <p:cNvSpPr txBox="1"/>
          <p:nvPr/>
        </p:nvSpPr>
        <p:spPr>
          <a:xfrm>
            <a:off x="10375340" y="39338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1º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754677-4B41-466A-399A-BB0AF5D7A30A}"/>
              </a:ext>
            </a:extLst>
          </p:cNvPr>
          <p:cNvSpPr txBox="1"/>
          <p:nvPr/>
        </p:nvSpPr>
        <p:spPr>
          <a:xfrm>
            <a:off x="10765964" y="44776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2º</a:t>
            </a:r>
          </a:p>
        </p:txBody>
      </p:sp>
    </p:spTree>
    <p:extLst>
      <p:ext uri="{BB962C8B-B14F-4D97-AF65-F5344CB8AC3E}">
        <p14:creationId xmlns:p14="http://schemas.microsoft.com/office/powerpoint/2010/main" val="39933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Data y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FF9BA4-FA89-2FD7-11E0-BFCBF143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419351"/>
            <a:ext cx="9567379" cy="3829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EB1E08-F4E0-17E8-83D3-50205A45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912" y="2076450"/>
            <a:ext cx="2079890" cy="44386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6053F6-FCB8-F953-793C-17A3DD1B5E7E}"/>
              </a:ext>
            </a:extLst>
          </p:cNvPr>
          <p:cNvSpPr txBox="1"/>
          <p:nvPr/>
        </p:nvSpPr>
        <p:spPr>
          <a:xfrm>
            <a:off x="9684092" y="39338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EE5AC9-5EA0-8B25-3D0B-D478986B32D3}"/>
              </a:ext>
            </a:extLst>
          </p:cNvPr>
          <p:cNvSpPr txBox="1"/>
          <p:nvPr/>
        </p:nvSpPr>
        <p:spPr>
          <a:xfrm>
            <a:off x="9684092" y="32750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67C23B-9C81-E97A-0278-5E1DE45299B9}"/>
              </a:ext>
            </a:extLst>
          </p:cNvPr>
          <p:cNvSpPr txBox="1"/>
          <p:nvPr/>
        </p:nvSpPr>
        <p:spPr>
          <a:xfrm>
            <a:off x="9681871" y="467784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30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5C75-D1C2-9CCE-A329-8F0D949B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Diagrama ER SQL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7E9A55-F4C3-7A2D-443A-8DD9E88B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16" y="2800351"/>
            <a:ext cx="6273874" cy="38719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D2AEFC-51EC-680A-EA2F-0474F084C074}"/>
              </a:ext>
            </a:extLst>
          </p:cNvPr>
          <p:cNvSpPr txBox="1"/>
          <p:nvPr/>
        </p:nvSpPr>
        <p:spPr>
          <a:xfrm>
            <a:off x="1545416" y="2252251"/>
            <a:ext cx="24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empezó todo…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04157A-2F6F-2BFE-2B9D-8B4787639A02}"/>
              </a:ext>
            </a:extLst>
          </p:cNvPr>
          <p:cNvSpPr txBox="1"/>
          <p:nvPr/>
        </p:nvSpPr>
        <p:spPr>
          <a:xfrm>
            <a:off x="7533103" y="2252251"/>
            <a:ext cx="287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Despues de un duro trabajo…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D99130-BE65-A600-B196-A0F6C8AE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" y="2774395"/>
            <a:ext cx="5558549" cy="38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F044E-C8EB-4828-7592-2174BF8C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C7A5-9D6D-4752-DF7F-31285AF5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Preprocesado y transformado de datos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54409-2A09-D2EA-67A7-A0BBC00C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prácticamente trabajados del todo</a:t>
            </a:r>
          </a:p>
          <a:p>
            <a:r>
              <a:rPr lang="es-ES" dirty="0"/>
              <a:t>Un único problema: Para los diferentes años, las siglas de los partidos no se mantienen. Algunos ejemplos: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8C8F06-28E5-81C6-1186-8B5A3BD0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59" y="3801359"/>
            <a:ext cx="1515648" cy="29587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584CC9-CE20-ED67-20BB-03183E7A277F}"/>
              </a:ext>
            </a:extLst>
          </p:cNvPr>
          <p:cNvSpPr txBox="1"/>
          <p:nvPr/>
        </p:nvSpPr>
        <p:spPr>
          <a:xfrm>
            <a:off x="2728207" y="3432027"/>
            <a:ext cx="122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Datos 2024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682129-A417-81F3-9CA8-6F2AFD0F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82"/>
          <a:stretch>
            <a:fillRect/>
          </a:stretch>
        </p:blipFill>
        <p:spPr>
          <a:xfrm>
            <a:off x="6510045" y="3807030"/>
            <a:ext cx="1383675" cy="29530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216345C-FDA2-09D0-1A65-A8059542B07A}"/>
              </a:ext>
            </a:extLst>
          </p:cNvPr>
          <p:cNvSpPr txBox="1"/>
          <p:nvPr/>
        </p:nvSpPr>
        <p:spPr>
          <a:xfrm>
            <a:off x="8167207" y="3432027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Datos 2014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9F6B8F7-AF41-892E-0B24-E6A820809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583" y="3801359"/>
            <a:ext cx="1675893" cy="29395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0FBC13-6120-F7A6-E6C4-2C799458E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833" y="3801359"/>
            <a:ext cx="1729724" cy="2958738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280A39F-6AB4-DB2B-5DAF-F6A8ACCACC62}"/>
              </a:ext>
            </a:extLst>
          </p:cNvPr>
          <p:cNvSpPr/>
          <p:nvPr/>
        </p:nvSpPr>
        <p:spPr>
          <a:xfrm>
            <a:off x="5721790" y="4997513"/>
            <a:ext cx="715224" cy="34403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06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14EB3-1BE9-44AA-44F5-E8620CDA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9B28-4669-08EA-717F-E43218BB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Creación BBDD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4C09E-3A8A-FB4C-13A5-F1A57DD4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049290"/>
            <a:ext cx="10353762" cy="3714749"/>
          </a:xfrm>
        </p:spPr>
        <p:txBody>
          <a:bodyPr/>
          <a:lstStyle/>
          <a:p>
            <a:r>
              <a:rPr lang="es-ES" dirty="0"/>
              <a:t>Plataforma: AIVEN</a:t>
            </a:r>
          </a:p>
          <a:p>
            <a:pPr marL="3690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5833F5-7E1A-B325-49AC-81B6B723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5" y="3123446"/>
            <a:ext cx="7631564" cy="354864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E27BD35-22D8-588E-BF2A-A5021AF3B204}"/>
              </a:ext>
            </a:extLst>
          </p:cNvPr>
          <p:cNvSpPr/>
          <p:nvPr/>
        </p:nvSpPr>
        <p:spPr>
          <a:xfrm>
            <a:off x="169505" y="4153347"/>
            <a:ext cx="831378" cy="23261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E33284-673A-5879-258D-7CADC9D308FA}"/>
              </a:ext>
            </a:extLst>
          </p:cNvPr>
          <p:cNvSpPr txBox="1"/>
          <p:nvPr/>
        </p:nvSpPr>
        <p:spPr>
          <a:xfrm>
            <a:off x="812370" y="38342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1º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40739D-212A-130C-FDC4-6DAC66514E63}"/>
              </a:ext>
            </a:extLst>
          </p:cNvPr>
          <p:cNvSpPr/>
          <p:nvPr/>
        </p:nvSpPr>
        <p:spPr>
          <a:xfrm>
            <a:off x="6851965" y="3592766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A4351F-92BB-2BFA-F466-0D4A1CAF2666}"/>
              </a:ext>
            </a:extLst>
          </p:cNvPr>
          <p:cNvSpPr txBox="1"/>
          <p:nvPr/>
        </p:nvSpPr>
        <p:spPr>
          <a:xfrm>
            <a:off x="7413066" y="33169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2º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6328AD-7DDF-BAE2-A6C7-70066C2A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18" y="2153522"/>
            <a:ext cx="4139734" cy="116338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CE6FF073-C912-91FB-B363-4B51F510B035}"/>
              </a:ext>
            </a:extLst>
          </p:cNvPr>
          <p:cNvSpPr/>
          <p:nvPr/>
        </p:nvSpPr>
        <p:spPr>
          <a:xfrm>
            <a:off x="9856207" y="2886405"/>
            <a:ext cx="831378" cy="3146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A99690-9408-16E5-6D6D-EF461CA44220}"/>
              </a:ext>
            </a:extLst>
          </p:cNvPr>
          <p:cNvSpPr txBox="1"/>
          <p:nvPr/>
        </p:nvSpPr>
        <p:spPr>
          <a:xfrm>
            <a:off x="10417308" y="26105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3º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8368131-2140-33C9-46A2-14EB4CB2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568" y="3603527"/>
            <a:ext cx="3495414" cy="316197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9CCAF56-2B5F-6F5A-0170-BFA4FB11B5BD}"/>
              </a:ext>
            </a:extLst>
          </p:cNvPr>
          <p:cNvSpPr/>
          <p:nvPr/>
        </p:nvSpPr>
        <p:spPr>
          <a:xfrm rot="19636103">
            <a:off x="7707787" y="3177567"/>
            <a:ext cx="445275" cy="22118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9DABE00-D0DC-69CD-62A5-C1EBDAA08F08}"/>
              </a:ext>
            </a:extLst>
          </p:cNvPr>
          <p:cNvSpPr/>
          <p:nvPr/>
        </p:nvSpPr>
        <p:spPr>
          <a:xfrm rot="6071687">
            <a:off x="9906758" y="3446187"/>
            <a:ext cx="445275" cy="22118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FCE640-9A0C-13C2-5660-5471CD020B24}"/>
              </a:ext>
            </a:extLst>
          </p:cNvPr>
          <p:cNvSpPr txBox="1"/>
          <p:nvPr/>
        </p:nvSpPr>
        <p:spPr>
          <a:xfrm>
            <a:off x="9834099" y="3780583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4º Rellenar</a:t>
            </a:r>
          </a:p>
        </p:txBody>
      </p:sp>
    </p:spTree>
    <p:extLst>
      <p:ext uri="{BB962C8B-B14F-4D97-AF65-F5344CB8AC3E}">
        <p14:creationId xmlns:p14="http://schemas.microsoft.com/office/powerpoint/2010/main" val="102708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D2E6A-69EE-C753-D4BF-3A6F298A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A840-72D0-B9BF-83DD-CEF08634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>
                <a:solidFill>
                  <a:srgbClr val="0070C0"/>
                </a:solidFill>
              </a:rPr>
              <a:t>PowerBI</a:t>
            </a:r>
            <a:endParaRPr lang="es-ES" dirty="0">
              <a:solidFill>
                <a:srgbClr val="0070C0"/>
              </a:solidFill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52545A6D-1907-77D7-5E92-62AE686E3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67941"/>
              </p:ext>
            </p:extLst>
          </p:nvPr>
        </p:nvGraphicFramePr>
        <p:xfrm>
          <a:off x="5400113" y="393382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1381121" imgH="514350" progId="Package">
                  <p:embed/>
                </p:oleObj>
              </mc:Choice>
              <mc:Fallback>
                <p:oleObj name="Objeto empaquetador del shell" showAsIcon="1" r:id="rId2" imgW="138112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0113" y="3933825"/>
                        <a:ext cx="1381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Complemento 10">
                <a:extLst>
                  <a:ext uri="{FF2B5EF4-FFF2-40B4-BE49-F238E27FC236}">
                    <a16:creationId xmlns:a16="http://schemas.microsoft.com/office/drawing/2014/main" id="{DBF6667E-B36D-4B28-D405-BE9F351BD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472481"/>
                  </p:ext>
                </p:extLst>
              </p:nvPr>
            </p:nvGraphicFramePr>
            <p:xfrm>
              <a:off x="1333500" y="1620570"/>
              <a:ext cx="9525000" cy="46659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omplemento 10">
                <a:extLst>
                  <a:ext uri="{FF2B5EF4-FFF2-40B4-BE49-F238E27FC236}">
                    <a16:creationId xmlns:a16="http://schemas.microsoft.com/office/drawing/2014/main" id="{DBF6667E-B36D-4B28-D405-BE9F351BD4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1620570"/>
                <a:ext cx="9525000" cy="4665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19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Estudio de Votación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Perdida de interés por la política (De media en los últimos 3 años menos del 40% de la población decide los resultados)</a:t>
            </a:r>
          </a:p>
          <a:p>
            <a:r>
              <a:rPr lang="es-ES" dirty="0"/>
              <a:t>El primer punto de manera visual en la grafica de abajo a la derecha. </a:t>
            </a:r>
          </a:p>
          <a:p>
            <a:r>
              <a:rPr lang="es-ES" dirty="0"/>
              <a:t>La participación no es estable. De un año a otro la diferencia de porcentaje de participación es aproximadamente 17%</a:t>
            </a:r>
          </a:p>
          <a:p>
            <a:r>
              <a:rPr lang="es-ES" dirty="0"/>
              <a:t>Hay comunidades autónomas que tienen mayor intención de voto: Castilla y </a:t>
            </a:r>
            <a:r>
              <a:rPr lang="es-ES" dirty="0" err="1"/>
              <a:t>Leon</a:t>
            </a:r>
            <a:r>
              <a:rPr lang="es-ES" dirty="0"/>
              <a:t> y la zona norte de España. En cambio, las zonas con menor intención de voto tienen es la costa mediterránea. </a:t>
            </a:r>
          </a:p>
          <a:p>
            <a:r>
              <a:rPr lang="es-ES" dirty="0"/>
              <a:t>La participación en el boto de los residentes en el extranjero tiene una importancia considerable. Especialmente en Galicia, Andalucía y la Comunidad de Madrid</a:t>
            </a:r>
          </a:p>
        </p:txBody>
      </p:sp>
    </p:spTree>
    <p:extLst>
      <p:ext uri="{BB962C8B-B14F-4D97-AF65-F5344CB8AC3E}">
        <p14:creationId xmlns:p14="http://schemas.microsoft.com/office/powerpoint/2010/main" val="176070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webextensions/webextension1.xml><?xml version="1.0" encoding="utf-8"?>
<we:webextension xmlns:we="http://schemas.microsoft.com/office/webextensions/webextension/2010/11" id="{9A197B42-32C3-4C3E-8D79-11E555B2CCEC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BCEE03E0-E26A-41EE-985E-A6EE690F40C8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348</Words>
  <Application>Microsoft Office PowerPoint</Application>
  <PresentationFormat>Panorámica</PresentationFormat>
  <Paragraphs>50</Paragraphs>
  <Slides>11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Paquete</vt:lpstr>
      <vt:lpstr>Proyecto Grupal Data Analysis</vt:lpstr>
      <vt:lpstr>Índice </vt:lpstr>
      <vt:lpstr>Data y Fuente</vt:lpstr>
      <vt:lpstr>Data y Fuente</vt:lpstr>
      <vt:lpstr>Diagrama ER SQL</vt:lpstr>
      <vt:lpstr>Preprocesado y transformado de datos</vt:lpstr>
      <vt:lpstr>Creación BBDD</vt:lpstr>
      <vt:lpstr>PowerBI</vt:lpstr>
      <vt:lpstr>Estudio de Votación </vt:lpstr>
      <vt:lpstr>Estudio de Votación – Partido Politico</vt:lpstr>
      <vt:lpstr>Estudio de Votación – 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 Data Analysis</dc:title>
  <dc:creator>Jaime Relea Sastre</dc:creator>
  <cp:lastModifiedBy>Jaime Relea Sastre</cp:lastModifiedBy>
  <cp:revision>11</cp:revision>
  <dcterms:created xsi:type="dcterms:W3CDTF">2025-06-04T17:13:56Z</dcterms:created>
  <dcterms:modified xsi:type="dcterms:W3CDTF">2025-06-08T17:05:24Z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