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88150" cy="10017125"/>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XvICaDNcoAQgL7oDS4T2iTH/z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110B8D-1154-4BC1-8142-374AC5A43365}">
  <a:tblStyle styleId="{82110B8D-1154-4BC1-8142-374AC5A43365}"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DE6"/>
          </a:solidFill>
        </a:fill>
      </a:tcStyle>
    </a:wholeTbl>
    <a:band1H>
      <a:tcTxStyle/>
      <a:tcStyle>
        <a:fill>
          <a:solidFill>
            <a:srgbClr val="F6D9CA"/>
          </a:solidFill>
        </a:fill>
      </a:tcStyle>
    </a:band1H>
    <a:band2H>
      <a:tcTxStyle/>
    </a:band2H>
    <a:band1V>
      <a:tcTxStyle/>
      <a:tcStyle>
        <a:fill>
          <a:solidFill>
            <a:srgbClr val="F6D9CA"/>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04019EA3-26F6-4AF1-8B28-1CE9CA76FBDD}"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6.xml"/><Relationship Id="rId22" Type="http://schemas.openxmlformats.org/officeDocument/2006/relationships/font" Target="fonts/CenturyGothic-boldItalic.fntdata"/><Relationship Id="rId10" Type="http://schemas.openxmlformats.org/officeDocument/2006/relationships/slide" Target="slides/slide5.xml"/><Relationship Id="rId21"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8250" y="751275"/>
            <a:ext cx="4592325" cy="375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8800" y="4758125"/>
            <a:ext cx="5510500" cy="45077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8800" y="4758125"/>
            <a:ext cx="5510500" cy="45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8250" y="751275"/>
            <a:ext cx="4592325" cy="375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9:notes"/>
          <p:cNvSpPr txBox="1"/>
          <p:nvPr>
            <p:ph idx="1" type="body"/>
          </p:nvPr>
        </p:nvSpPr>
        <p:spPr>
          <a:xfrm>
            <a:off x="688800" y="4758125"/>
            <a:ext cx="5510500" cy="45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notes"/>
          <p:cNvSpPr/>
          <p:nvPr>
            <p:ph idx="2" type="sldImg"/>
          </p:nvPr>
        </p:nvSpPr>
        <p:spPr>
          <a:xfrm>
            <a:off x="1148250" y="751275"/>
            <a:ext cx="4592325" cy="375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0:notes"/>
          <p:cNvSpPr txBox="1"/>
          <p:nvPr>
            <p:ph idx="1" type="body"/>
          </p:nvPr>
        </p:nvSpPr>
        <p:spPr>
          <a:xfrm>
            <a:off x="688800" y="4758125"/>
            <a:ext cx="5510500" cy="45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0:notes"/>
          <p:cNvSpPr/>
          <p:nvPr>
            <p:ph idx="2" type="sldImg"/>
          </p:nvPr>
        </p:nvSpPr>
        <p:spPr>
          <a:xfrm>
            <a:off x="1148250" y="751275"/>
            <a:ext cx="4592325" cy="375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1:notes"/>
          <p:cNvSpPr txBox="1"/>
          <p:nvPr>
            <p:ph idx="1" type="body"/>
          </p:nvPr>
        </p:nvSpPr>
        <p:spPr>
          <a:xfrm>
            <a:off x="688800" y="4758125"/>
            <a:ext cx="5510500" cy="45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notes"/>
          <p:cNvSpPr/>
          <p:nvPr>
            <p:ph idx="2" type="sldImg"/>
          </p:nvPr>
        </p:nvSpPr>
        <p:spPr>
          <a:xfrm>
            <a:off x="1148250" y="751275"/>
            <a:ext cx="4592325" cy="375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2:notes"/>
          <p:cNvSpPr txBox="1"/>
          <p:nvPr>
            <p:ph idx="1" type="body"/>
          </p:nvPr>
        </p:nvSpPr>
        <p:spPr>
          <a:xfrm>
            <a:off x="688800" y="4758125"/>
            <a:ext cx="5510500" cy="45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2:notes"/>
          <p:cNvSpPr/>
          <p:nvPr>
            <p:ph idx="2" type="sldImg"/>
          </p:nvPr>
        </p:nvSpPr>
        <p:spPr>
          <a:xfrm>
            <a:off x="1148250" y="751275"/>
            <a:ext cx="4592325" cy="375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fe42cca1a_1_0:notes"/>
          <p:cNvSpPr txBox="1"/>
          <p:nvPr>
            <p:ph idx="1" type="body"/>
          </p:nvPr>
        </p:nvSpPr>
        <p:spPr>
          <a:xfrm>
            <a:off x="688800" y="4758125"/>
            <a:ext cx="5510400" cy="45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6fe42cca1a_1_0:notes"/>
          <p:cNvSpPr/>
          <p:nvPr>
            <p:ph idx="2" type="sldImg"/>
          </p:nvPr>
        </p:nvSpPr>
        <p:spPr>
          <a:xfrm>
            <a:off x="1148250" y="751275"/>
            <a:ext cx="4592400" cy="375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notes"/>
          <p:cNvSpPr txBox="1"/>
          <p:nvPr>
            <p:ph idx="1" type="body"/>
          </p:nvPr>
        </p:nvSpPr>
        <p:spPr>
          <a:xfrm>
            <a:off x="688800" y="4758125"/>
            <a:ext cx="5510500" cy="45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notes"/>
          <p:cNvSpPr/>
          <p:nvPr>
            <p:ph idx="2" type="sldImg"/>
          </p:nvPr>
        </p:nvSpPr>
        <p:spPr>
          <a:xfrm>
            <a:off x="1148250" y="751275"/>
            <a:ext cx="4592325" cy="375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688800" y="4758125"/>
            <a:ext cx="5510500" cy="45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notes"/>
          <p:cNvSpPr/>
          <p:nvPr>
            <p:ph idx="2" type="sldImg"/>
          </p:nvPr>
        </p:nvSpPr>
        <p:spPr>
          <a:xfrm>
            <a:off x="1148250" y="751275"/>
            <a:ext cx="4592325" cy="375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notes"/>
          <p:cNvSpPr txBox="1"/>
          <p:nvPr>
            <p:ph idx="1" type="body"/>
          </p:nvPr>
        </p:nvSpPr>
        <p:spPr>
          <a:xfrm>
            <a:off x="688800" y="4758125"/>
            <a:ext cx="5510500" cy="45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notes"/>
          <p:cNvSpPr/>
          <p:nvPr>
            <p:ph idx="2" type="sldImg"/>
          </p:nvPr>
        </p:nvSpPr>
        <p:spPr>
          <a:xfrm>
            <a:off x="1148250" y="751275"/>
            <a:ext cx="4592325" cy="375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notes"/>
          <p:cNvSpPr txBox="1"/>
          <p:nvPr>
            <p:ph idx="1" type="body"/>
          </p:nvPr>
        </p:nvSpPr>
        <p:spPr>
          <a:xfrm>
            <a:off x="688800" y="4758125"/>
            <a:ext cx="5510500" cy="45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notes"/>
          <p:cNvSpPr/>
          <p:nvPr>
            <p:ph idx="2" type="sldImg"/>
          </p:nvPr>
        </p:nvSpPr>
        <p:spPr>
          <a:xfrm>
            <a:off x="1148250" y="751275"/>
            <a:ext cx="4592325" cy="375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txBox="1"/>
          <p:nvPr>
            <p:ph idx="1" type="body"/>
          </p:nvPr>
        </p:nvSpPr>
        <p:spPr>
          <a:xfrm>
            <a:off x="688800" y="4758125"/>
            <a:ext cx="5510500" cy="45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notes"/>
          <p:cNvSpPr/>
          <p:nvPr>
            <p:ph idx="2" type="sldImg"/>
          </p:nvPr>
        </p:nvSpPr>
        <p:spPr>
          <a:xfrm>
            <a:off x="1148250" y="751275"/>
            <a:ext cx="4592325" cy="375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688800" y="4758125"/>
            <a:ext cx="5510500" cy="45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notes"/>
          <p:cNvSpPr/>
          <p:nvPr>
            <p:ph idx="2" type="sldImg"/>
          </p:nvPr>
        </p:nvSpPr>
        <p:spPr>
          <a:xfrm>
            <a:off x="1148250" y="751275"/>
            <a:ext cx="4592325" cy="375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8:notes"/>
          <p:cNvSpPr txBox="1"/>
          <p:nvPr>
            <p:ph idx="1" type="body"/>
          </p:nvPr>
        </p:nvSpPr>
        <p:spPr>
          <a:xfrm>
            <a:off x="688800" y="4758125"/>
            <a:ext cx="5510500" cy="45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notes"/>
          <p:cNvSpPr/>
          <p:nvPr>
            <p:ph idx="2" type="sldImg"/>
          </p:nvPr>
        </p:nvSpPr>
        <p:spPr>
          <a:xfrm>
            <a:off x="1148250" y="751275"/>
            <a:ext cx="4592325" cy="375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38" name="Shape 38"/>
        <p:cNvGrpSpPr/>
        <p:nvPr/>
      </p:nvGrpSpPr>
      <p:grpSpPr>
        <a:xfrm>
          <a:off x="0" y="0"/>
          <a:ext cx="0" cy="0"/>
          <a:chOff x="0" y="0"/>
          <a:chExt cx="0" cy="0"/>
        </a:xfrm>
      </p:grpSpPr>
      <p:sp>
        <p:nvSpPr>
          <p:cNvPr id="39" name="Google Shape;39;p14"/>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4"/>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104" name="Shape 104"/>
        <p:cNvGrpSpPr/>
        <p:nvPr/>
      </p:nvGrpSpPr>
      <p:grpSpPr>
        <a:xfrm>
          <a:off x="0" y="0"/>
          <a:ext cx="0" cy="0"/>
          <a:chOff x="0" y="0"/>
          <a:chExt cx="0" cy="0"/>
        </a:xfrm>
      </p:grpSpPr>
      <p:sp>
        <p:nvSpPr>
          <p:cNvPr id="105" name="Google Shape;105;p23"/>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3"/>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3"/>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3"/>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111" name="Shape 111"/>
        <p:cNvGrpSpPr/>
        <p:nvPr/>
      </p:nvGrpSpPr>
      <p:grpSpPr>
        <a:xfrm>
          <a:off x="0" y="0"/>
          <a:ext cx="0" cy="0"/>
          <a:chOff x="0" y="0"/>
          <a:chExt cx="0" cy="0"/>
        </a:xfrm>
      </p:grpSpPr>
      <p:sp>
        <p:nvSpPr>
          <p:cNvPr id="112" name="Google Shape;112;p2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24"/>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19" name="Google Shape;119;p2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8000">
                <a:solidFill>
                  <a:schemeClr val="accent1"/>
                </a:solidFill>
                <a:latin typeface="Arial"/>
                <a:ea typeface="Arial"/>
                <a:cs typeface="Arial"/>
                <a:sym typeface="Arial"/>
              </a:rPr>
              <a:t>“</a:t>
            </a:r>
            <a:endParaRPr/>
          </a:p>
        </p:txBody>
      </p:sp>
      <p:sp>
        <p:nvSpPr>
          <p:cNvPr id="120" name="Google Shape;120;p2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21" name="Shape 121"/>
        <p:cNvGrpSpPr/>
        <p:nvPr/>
      </p:nvGrpSpPr>
      <p:grpSpPr>
        <a:xfrm>
          <a:off x="0" y="0"/>
          <a:ext cx="0" cy="0"/>
          <a:chOff x="0" y="0"/>
          <a:chExt cx="0" cy="0"/>
        </a:xfrm>
      </p:grpSpPr>
      <p:sp>
        <p:nvSpPr>
          <p:cNvPr id="122" name="Google Shape;122;p25"/>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5"/>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r la tarjeta de nombre">
  <p:cSld name="Citar la tarjeta de nombre">
    <p:spTree>
      <p:nvGrpSpPr>
        <p:cNvPr id="128" name="Shape 128"/>
        <p:cNvGrpSpPr/>
        <p:nvPr/>
      </p:nvGrpSpPr>
      <p:grpSpPr>
        <a:xfrm>
          <a:off x="0" y="0"/>
          <a:ext cx="0" cy="0"/>
          <a:chOff x="0" y="0"/>
          <a:chExt cx="0" cy="0"/>
        </a:xfrm>
      </p:grpSpPr>
      <p:sp>
        <p:nvSpPr>
          <p:cNvPr id="129" name="Google Shape;129;p26"/>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6"/>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26"/>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6"/>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6"/>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36" name="Google Shape;136;p26"/>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8000">
                <a:solidFill>
                  <a:schemeClr val="accent1"/>
                </a:solidFill>
                <a:latin typeface="Arial"/>
                <a:ea typeface="Arial"/>
                <a:cs typeface="Arial"/>
                <a:sym typeface="Arial"/>
              </a:rPr>
              <a:t>“</a:t>
            </a:r>
            <a:endParaRPr/>
          </a:p>
        </p:txBody>
      </p:sp>
      <p:sp>
        <p:nvSpPr>
          <p:cNvPr id="137" name="Google Shape;137;p26"/>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ro o falso">
  <p:cSld name="Verdadero o falso">
    <p:spTree>
      <p:nvGrpSpPr>
        <p:cNvPr id="138" name="Shape 138"/>
        <p:cNvGrpSpPr/>
        <p:nvPr/>
      </p:nvGrpSpPr>
      <p:grpSpPr>
        <a:xfrm>
          <a:off x="0" y="0"/>
          <a:ext cx="0" cy="0"/>
          <a:chOff x="0" y="0"/>
          <a:chExt cx="0" cy="0"/>
        </a:xfrm>
      </p:grpSpPr>
      <p:sp>
        <p:nvSpPr>
          <p:cNvPr id="139" name="Google Shape;139;p27"/>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7"/>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27"/>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2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7"/>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46" name="Shape 146"/>
        <p:cNvGrpSpPr/>
        <p:nvPr/>
      </p:nvGrpSpPr>
      <p:grpSpPr>
        <a:xfrm>
          <a:off x="0" y="0"/>
          <a:ext cx="0" cy="0"/>
          <a:chOff x="0" y="0"/>
          <a:chExt cx="0" cy="0"/>
        </a:xfrm>
      </p:grpSpPr>
      <p:sp>
        <p:nvSpPr>
          <p:cNvPr id="147" name="Google Shape;147;p2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8"/>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2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53" name="Shape 153"/>
        <p:cNvGrpSpPr/>
        <p:nvPr/>
      </p:nvGrpSpPr>
      <p:grpSpPr>
        <a:xfrm>
          <a:off x="0" y="0"/>
          <a:ext cx="0" cy="0"/>
          <a:chOff x="0" y="0"/>
          <a:chExt cx="0" cy="0"/>
        </a:xfrm>
      </p:grpSpPr>
      <p:sp>
        <p:nvSpPr>
          <p:cNvPr id="154" name="Google Shape;154;p29"/>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9"/>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2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45" name="Shape 45"/>
        <p:cNvGrpSpPr/>
        <p:nvPr/>
      </p:nvGrpSpPr>
      <p:grpSpPr>
        <a:xfrm>
          <a:off x="0" y="0"/>
          <a:ext cx="0" cy="0"/>
          <a:chOff x="0" y="0"/>
          <a:chExt cx="0" cy="0"/>
        </a:xfrm>
      </p:grpSpPr>
      <p:sp>
        <p:nvSpPr>
          <p:cNvPr id="46" name="Google Shape;46;p1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52" name="Shape 52"/>
        <p:cNvGrpSpPr/>
        <p:nvPr/>
      </p:nvGrpSpPr>
      <p:grpSpPr>
        <a:xfrm>
          <a:off x="0" y="0"/>
          <a:ext cx="0" cy="0"/>
          <a:chOff x="0" y="0"/>
          <a:chExt cx="0" cy="0"/>
        </a:xfrm>
      </p:grpSpPr>
      <p:sp>
        <p:nvSpPr>
          <p:cNvPr id="53" name="Google Shape;53;p16"/>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6"/>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59" name="Shape 59"/>
        <p:cNvGrpSpPr/>
        <p:nvPr/>
      </p:nvGrpSpPr>
      <p:grpSpPr>
        <a:xfrm>
          <a:off x="0" y="0"/>
          <a:ext cx="0" cy="0"/>
          <a:chOff x="0" y="0"/>
          <a:chExt cx="0" cy="0"/>
        </a:xfrm>
      </p:grpSpPr>
      <p:sp>
        <p:nvSpPr>
          <p:cNvPr id="60" name="Google Shape;60;p1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17"/>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7" name="Shape 67"/>
        <p:cNvGrpSpPr/>
        <p:nvPr/>
      </p:nvGrpSpPr>
      <p:grpSpPr>
        <a:xfrm>
          <a:off x="0" y="0"/>
          <a:ext cx="0" cy="0"/>
          <a:chOff x="0" y="0"/>
          <a:chExt cx="0" cy="0"/>
        </a:xfrm>
      </p:grpSpPr>
      <p:sp>
        <p:nvSpPr>
          <p:cNvPr id="68" name="Google Shape;68;p1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8"/>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18"/>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18"/>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18"/>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77" name="Shape 77"/>
        <p:cNvGrpSpPr/>
        <p:nvPr/>
      </p:nvGrpSpPr>
      <p:grpSpPr>
        <a:xfrm>
          <a:off x="0" y="0"/>
          <a:ext cx="0" cy="0"/>
          <a:chOff x="0" y="0"/>
          <a:chExt cx="0" cy="0"/>
        </a:xfrm>
      </p:grpSpPr>
      <p:sp>
        <p:nvSpPr>
          <p:cNvPr id="78" name="Google Shape;78;p1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3" name="Shape 83"/>
        <p:cNvGrpSpPr/>
        <p:nvPr/>
      </p:nvGrpSpPr>
      <p:grpSpPr>
        <a:xfrm>
          <a:off x="0" y="0"/>
          <a:ext cx="0" cy="0"/>
          <a:chOff x="0" y="0"/>
          <a:chExt cx="0" cy="0"/>
        </a:xfrm>
      </p:grpSpPr>
      <p:sp>
        <p:nvSpPr>
          <p:cNvPr id="84" name="Google Shape;84;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8" name="Shape 88"/>
        <p:cNvGrpSpPr/>
        <p:nvPr/>
      </p:nvGrpSpPr>
      <p:grpSpPr>
        <a:xfrm>
          <a:off x="0" y="0"/>
          <a:ext cx="0" cy="0"/>
          <a:chOff x="0" y="0"/>
          <a:chExt cx="0" cy="0"/>
        </a:xfrm>
      </p:grpSpPr>
      <p:sp>
        <p:nvSpPr>
          <p:cNvPr id="89" name="Google Shape;89;p21"/>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21"/>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6" name="Shape 96"/>
        <p:cNvGrpSpPr/>
        <p:nvPr/>
      </p:nvGrpSpPr>
      <p:grpSpPr>
        <a:xfrm>
          <a:off x="0" y="0"/>
          <a:ext cx="0" cy="0"/>
          <a:chOff x="0" y="0"/>
          <a:chExt cx="0" cy="0"/>
        </a:xfrm>
      </p:grpSpPr>
      <p:sp>
        <p:nvSpPr>
          <p:cNvPr id="97" name="Google Shape;97;p22"/>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2"/>
          <p:cNvSpPr/>
          <p:nvPr>
            <p:ph idx="2" type="pic"/>
          </p:nvPr>
        </p:nvSpPr>
        <p:spPr>
          <a:xfrm>
            <a:off x="2589212" y="634965"/>
            <a:ext cx="8915400" cy="3854970"/>
          </a:xfrm>
          <a:prstGeom prst="rect">
            <a:avLst/>
          </a:prstGeom>
          <a:noFill/>
          <a:ln>
            <a:noFill/>
          </a:ln>
        </p:spPr>
      </p:sp>
      <p:sp>
        <p:nvSpPr>
          <p:cNvPr id="99" name="Google Shape;99;p22"/>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2"/>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E6E4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3"/>
          <p:cNvGrpSpPr/>
          <p:nvPr/>
        </p:nvGrpSpPr>
        <p:grpSpPr>
          <a:xfrm>
            <a:off x="1" y="228600"/>
            <a:ext cx="2851516" cy="6638628"/>
            <a:chOff x="2487613" y="285750"/>
            <a:chExt cx="2428875" cy="5654676"/>
          </a:xfrm>
        </p:grpSpPr>
        <p:sp>
          <p:nvSpPr>
            <p:cNvPr id="7" name="Google Shape;7;p13"/>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3"/>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3"/>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3"/>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3"/>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3"/>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3"/>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3"/>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3"/>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3"/>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3"/>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3"/>
          <p:cNvGrpSpPr/>
          <p:nvPr/>
        </p:nvGrpSpPr>
        <p:grpSpPr>
          <a:xfrm>
            <a:off x="27221" y="-32"/>
            <a:ext cx="2356674" cy="6853285"/>
            <a:chOff x="6627813" y="195454"/>
            <a:chExt cx="1952625" cy="5678297"/>
          </a:xfrm>
        </p:grpSpPr>
        <p:sp>
          <p:nvSpPr>
            <p:cNvPr id="20" name="Google Shape;20;p13"/>
            <p:cNvSpPr/>
            <p:nvPr/>
          </p:nvSpPr>
          <p:spPr>
            <a:xfrm>
              <a:off x="6627813" y="195454"/>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3"/>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3"/>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3"/>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3"/>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3"/>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3"/>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3"/>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3"/>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3"/>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3"/>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3"/>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3"/>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3"/>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2510554" y="497628"/>
            <a:ext cx="8915399" cy="2262781"/>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5400"/>
              <a:buFont typeface="Century Gothic"/>
              <a:buNone/>
            </a:pPr>
            <a:r>
              <a:rPr lang="es-ES"/>
              <a:t>Análisis del mercado de Autos usados en EEUU</a:t>
            </a:r>
            <a:endParaRPr/>
          </a:p>
        </p:txBody>
      </p:sp>
      <p:sp>
        <p:nvSpPr>
          <p:cNvPr id="165" name="Google Shape;165;p1"/>
          <p:cNvSpPr txBox="1"/>
          <p:nvPr>
            <p:ph idx="1" type="subTitle"/>
          </p:nvPr>
        </p:nvSpPr>
        <p:spPr>
          <a:xfrm>
            <a:off x="4200471" y="3429000"/>
            <a:ext cx="6165696" cy="22627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s-ES"/>
              <a:t>Carrera: Data Science</a:t>
            </a:r>
            <a:endParaRPr/>
          </a:p>
          <a:p>
            <a:pPr indent="0" lvl="0" marL="0" rtl="0" algn="l">
              <a:spcBef>
                <a:spcPts val="1000"/>
              </a:spcBef>
              <a:spcAft>
                <a:spcPts val="0"/>
              </a:spcAft>
              <a:buSzPts val="1800"/>
              <a:buNone/>
            </a:pPr>
            <a:r>
              <a:rPr lang="es-ES"/>
              <a:t>Tutor: Gonzalo Galante</a:t>
            </a:r>
            <a:endParaRPr/>
          </a:p>
          <a:p>
            <a:pPr indent="0" lvl="0" marL="0" rtl="0" algn="l">
              <a:spcBef>
                <a:spcPts val="1000"/>
              </a:spcBef>
              <a:spcAft>
                <a:spcPts val="0"/>
              </a:spcAft>
              <a:buSzPts val="1800"/>
              <a:buNone/>
            </a:pPr>
            <a:r>
              <a:rPr lang="es-ES"/>
              <a:t>Alumnas: Ivana Pérez, María Amelia Gianella</a:t>
            </a:r>
            <a:endParaRPr/>
          </a:p>
          <a:p>
            <a:pPr indent="0" lvl="0" marL="0" rtl="0" algn="l">
              <a:spcBef>
                <a:spcPts val="1000"/>
              </a:spcBef>
              <a:spcAft>
                <a:spcPts val="0"/>
              </a:spcAft>
              <a:buSzPts val="1800"/>
              <a:buNone/>
            </a:pPr>
            <a:r>
              <a:rPr lang="es-ES"/>
              <a:t>Comisión: 29800</a:t>
            </a:r>
            <a:endParaRPr/>
          </a:p>
          <a:p>
            <a:pPr indent="0" lvl="0" marL="0" rtl="0" algn="l">
              <a:spcBef>
                <a:spcPts val="1000"/>
              </a:spcBef>
              <a:spcAft>
                <a:spcPts val="0"/>
              </a:spcAft>
              <a:buSzPts val="1800"/>
              <a:buNone/>
            </a:pPr>
            <a:r>
              <a:rPr lang="es-ES"/>
              <a:t>Año: 2022</a:t>
            </a:r>
            <a:endParaRPr/>
          </a:p>
          <a:p>
            <a:pPr indent="0" lvl="0" marL="0" rtl="0" algn="l">
              <a:spcBef>
                <a:spcPts val="100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9"/>
          <p:cNvSpPr txBox="1"/>
          <p:nvPr>
            <p:ph type="title"/>
          </p:nvPr>
        </p:nvSpPr>
        <p:spPr>
          <a:xfrm>
            <a:off x="2101755" y="624111"/>
            <a:ext cx="9730854" cy="1044802"/>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rgbClr val="000000"/>
              </a:buClr>
              <a:buSzPts val="1200"/>
              <a:buFont typeface="Century Gothic"/>
              <a:buAutoNum type="arabicPeriod"/>
            </a:pPr>
            <a:r>
              <a:rPr lang="es-ES" sz="1200">
                <a:solidFill>
                  <a:srgbClr val="000000"/>
                </a:solidFill>
                <a:latin typeface="Century Gothic"/>
                <a:ea typeface="Century Gothic"/>
                <a:cs typeface="Century Gothic"/>
                <a:sym typeface="Century Gothic"/>
              </a:rPr>
              <a:t>Cuanto mas cercano al momento actual sea el año de patentamiento, mayor será el precio  de venta.</a:t>
            </a:r>
            <a:br>
              <a:rPr lang="es-ES" sz="1200">
                <a:solidFill>
                  <a:srgbClr val="000000"/>
                </a:solidFill>
                <a:latin typeface="Century Gothic"/>
                <a:ea typeface="Century Gothic"/>
                <a:cs typeface="Century Gothic"/>
                <a:sym typeface="Century Gothic"/>
              </a:rPr>
            </a:br>
            <a:br>
              <a:rPr lang="es-ES" sz="1200">
                <a:solidFill>
                  <a:srgbClr val="000000"/>
                </a:solidFill>
                <a:latin typeface="Century Gothic"/>
                <a:ea typeface="Century Gothic"/>
                <a:cs typeface="Century Gothic"/>
                <a:sym typeface="Century Gothic"/>
              </a:rPr>
            </a:br>
            <a:r>
              <a:rPr lang="es-ES" sz="1200">
                <a:solidFill>
                  <a:srgbClr val="000000"/>
                </a:solidFill>
                <a:latin typeface="Century Gothic"/>
                <a:ea typeface="Century Gothic"/>
                <a:cs typeface="Century Gothic"/>
                <a:sym typeface="Century Gothic"/>
              </a:rPr>
              <a:t>Los precios aumenta a medida que crece el año de patentamiento, es decir a medida que nos acercamos a la fecha actual, aunque tienen un retroceso en el año 2020 (tema que podría explicarse por la pandemia mundial por la Covid-19).</a:t>
            </a:r>
            <a:br>
              <a:rPr lang="es-ES" sz="1200">
                <a:solidFill>
                  <a:srgbClr val="000000"/>
                </a:solidFill>
                <a:latin typeface="Century Gothic"/>
                <a:ea typeface="Century Gothic"/>
                <a:cs typeface="Century Gothic"/>
                <a:sym typeface="Century Gothic"/>
              </a:rPr>
            </a:br>
            <a:r>
              <a:rPr lang="es-ES" sz="1200">
                <a:solidFill>
                  <a:srgbClr val="000000"/>
                </a:solidFill>
                <a:latin typeface="Century Gothic"/>
                <a:ea typeface="Century Gothic"/>
                <a:cs typeface="Century Gothic"/>
                <a:sym typeface="Century Gothic"/>
              </a:rPr>
              <a:t>Los valores mas altos son del año 2019</a:t>
            </a:r>
            <a:endParaRPr sz="1200"/>
          </a:p>
        </p:txBody>
      </p:sp>
      <p:sp>
        <p:nvSpPr>
          <p:cNvPr id="233" name="Google Shape;233;p9"/>
          <p:cNvSpPr txBox="1"/>
          <p:nvPr/>
        </p:nvSpPr>
        <p:spPr>
          <a:xfrm>
            <a:off x="2101755" y="4326634"/>
            <a:ext cx="9493895" cy="8433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Noto Sans Symbols"/>
              <a:buNone/>
            </a:pPr>
            <a:r>
              <a:rPr lang="es-ES" sz="1200">
                <a:solidFill>
                  <a:srgbClr val="000000"/>
                </a:solidFill>
                <a:latin typeface="Century Gothic"/>
                <a:ea typeface="Century Gothic"/>
                <a:cs typeface="Century Gothic"/>
                <a:sym typeface="Century Gothic"/>
              </a:rPr>
              <a:t>2. Los precios de ventas son mayores si las mismas se realizan en la región Central, dependiendo el año de patentamiento, ya que no se puede afirmar tal hipótesis porque es muy variada la información.</a:t>
            </a:r>
            <a:endParaRPr sz="1200">
              <a:solidFill>
                <a:srgbClr val="000000"/>
              </a:solidFill>
              <a:latin typeface="Century Gothic"/>
              <a:ea typeface="Century Gothic"/>
              <a:cs typeface="Century Gothic"/>
              <a:sym typeface="Century Gothic"/>
            </a:endParaRPr>
          </a:p>
        </p:txBody>
      </p:sp>
      <p:pic>
        <p:nvPicPr>
          <p:cNvPr id="234" name="Google Shape;234;p9"/>
          <p:cNvPicPr preferRelativeResize="0"/>
          <p:nvPr/>
        </p:nvPicPr>
        <p:blipFill rotWithShape="1">
          <a:blip r:embed="rId3">
            <a:alphaModFix/>
          </a:blip>
          <a:srcRect b="0" l="0" r="0" t="0"/>
          <a:stretch/>
        </p:blipFill>
        <p:spPr>
          <a:xfrm>
            <a:off x="2163561" y="1776043"/>
            <a:ext cx="7864877" cy="2463786"/>
          </a:xfrm>
          <a:prstGeom prst="rect">
            <a:avLst/>
          </a:prstGeom>
          <a:noFill/>
          <a:ln>
            <a:noFill/>
          </a:ln>
        </p:spPr>
      </p:pic>
      <p:pic>
        <p:nvPicPr>
          <p:cNvPr id="235" name="Google Shape;235;p9"/>
          <p:cNvPicPr preferRelativeResize="0"/>
          <p:nvPr/>
        </p:nvPicPr>
        <p:blipFill rotWithShape="1">
          <a:blip r:embed="rId4">
            <a:alphaModFix/>
          </a:blip>
          <a:srcRect b="0" l="0" r="0" t="0"/>
          <a:stretch/>
        </p:blipFill>
        <p:spPr>
          <a:xfrm>
            <a:off x="5650173" y="5067407"/>
            <a:ext cx="6148707" cy="1341827"/>
          </a:xfrm>
          <a:prstGeom prst="rect">
            <a:avLst/>
          </a:prstGeom>
          <a:noFill/>
          <a:ln>
            <a:noFill/>
          </a:ln>
        </p:spPr>
      </p:pic>
      <p:pic>
        <p:nvPicPr>
          <p:cNvPr id="236" name="Google Shape;236;p9"/>
          <p:cNvPicPr preferRelativeResize="0"/>
          <p:nvPr/>
        </p:nvPicPr>
        <p:blipFill rotWithShape="1">
          <a:blip r:embed="rId5">
            <a:alphaModFix/>
          </a:blip>
          <a:srcRect b="0" l="0" r="0" t="0"/>
          <a:stretch/>
        </p:blipFill>
        <p:spPr>
          <a:xfrm>
            <a:off x="2579427" y="4788399"/>
            <a:ext cx="2418284" cy="2069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0"/>
          <p:cNvSpPr txBox="1"/>
          <p:nvPr/>
        </p:nvSpPr>
        <p:spPr>
          <a:xfrm>
            <a:off x="1750307" y="4776015"/>
            <a:ext cx="4916035" cy="153730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00"/>
              </a:buClr>
              <a:buSzPts val="1600"/>
              <a:buFont typeface="Century Gothic"/>
              <a:buAutoNum type="arabicPeriod" startAt="4"/>
            </a:pPr>
            <a:r>
              <a:rPr lang="es-ES" sz="1600">
                <a:solidFill>
                  <a:srgbClr val="000000"/>
                </a:solidFill>
                <a:latin typeface="Century Gothic"/>
                <a:ea typeface="Century Gothic"/>
                <a:cs typeface="Century Gothic"/>
                <a:sym typeface="Century Gothic"/>
              </a:rPr>
              <a:t>Cuanto mayor sea la cantidad de asientos que poseen los coches, mayor es el valor    de venta sólo si otras condiciones son igua- les, como por ej. el año de patentamiento, el tipo de transmisión, etc.</a:t>
            </a:r>
            <a:br>
              <a:rPr lang="es-ES" sz="1600">
                <a:solidFill>
                  <a:srgbClr val="000000"/>
                </a:solidFill>
                <a:latin typeface="Century Gothic"/>
                <a:ea typeface="Century Gothic"/>
                <a:cs typeface="Century Gothic"/>
                <a:sym typeface="Century Gothic"/>
              </a:rPr>
            </a:br>
            <a:br>
              <a:rPr lang="es-ES" sz="1600">
                <a:solidFill>
                  <a:srgbClr val="000000"/>
                </a:solidFill>
                <a:latin typeface="Century Gothic"/>
                <a:ea typeface="Century Gothic"/>
                <a:cs typeface="Century Gothic"/>
                <a:sym typeface="Century Gothic"/>
              </a:rPr>
            </a:br>
            <a:endParaRPr sz="1600">
              <a:solidFill>
                <a:srgbClr val="000000"/>
              </a:solidFill>
              <a:latin typeface="Century Gothic"/>
              <a:ea typeface="Century Gothic"/>
              <a:cs typeface="Century Gothic"/>
              <a:sym typeface="Century Gothic"/>
            </a:endParaRPr>
          </a:p>
        </p:txBody>
      </p:sp>
      <p:sp>
        <p:nvSpPr>
          <p:cNvPr id="242" name="Google Shape;242;p10"/>
          <p:cNvSpPr txBox="1"/>
          <p:nvPr/>
        </p:nvSpPr>
        <p:spPr>
          <a:xfrm>
            <a:off x="1586900" y="428278"/>
            <a:ext cx="4881350" cy="89543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00"/>
              </a:buClr>
              <a:buSzPts val="1600"/>
              <a:buFont typeface="Century Gothic"/>
              <a:buAutoNum type="arabicPeriod" startAt="3"/>
            </a:pPr>
            <a:r>
              <a:rPr lang="es-ES" sz="1600">
                <a:solidFill>
                  <a:srgbClr val="000000"/>
                </a:solidFill>
                <a:latin typeface="Century Gothic"/>
                <a:ea typeface="Century Gothic"/>
                <a:cs typeface="Century Gothic"/>
                <a:sym typeface="Century Gothic"/>
              </a:rPr>
              <a:t>El precio de venta es mayor cuando el tipo de combustible es Diesel.</a:t>
            </a:r>
            <a:br>
              <a:rPr lang="es-ES" sz="1600">
                <a:solidFill>
                  <a:srgbClr val="000000"/>
                </a:solidFill>
                <a:latin typeface="Century Gothic"/>
                <a:ea typeface="Century Gothic"/>
                <a:cs typeface="Century Gothic"/>
                <a:sym typeface="Century Gothic"/>
              </a:rPr>
            </a:br>
            <a:br>
              <a:rPr lang="es-ES" sz="1600">
                <a:solidFill>
                  <a:srgbClr val="000000"/>
                </a:solidFill>
                <a:latin typeface="Century Gothic"/>
                <a:ea typeface="Century Gothic"/>
                <a:cs typeface="Century Gothic"/>
                <a:sym typeface="Century Gothic"/>
              </a:rPr>
            </a:br>
            <a:endParaRPr sz="1600">
              <a:solidFill>
                <a:srgbClr val="000000"/>
              </a:solidFill>
              <a:latin typeface="Century Gothic"/>
              <a:ea typeface="Century Gothic"/>
              <a:cs typeface="Century Gothic"/>
              <a:sym typeface="Century Gothic"/>
            </a:endParaRPr>
          </a:p>
        </p:txBody>
      </p:sp>
      <p:pic>
        <p:nvPicPr>
          <p:cNvPr id="243" name="Google Shape;243;p10"/>
          <p:cNvPicPr preferRelativeResize="0"/>
          <p:nvPr/>
        </p:nvPicPr>
        <p:blipFill rotWithShape="1">
          <a:blip r:embed="rId3">
            <a:alphaModFix/>
          </a:blip>
          <a:srcRect b="0" l="0" r="0" t="0"/>
          <a:stretch/>
        </p:blipFill>
        <p:spPr>
          <a:xfrm>
            <a:off x="1323032" y="1211861"/>
            <a:ext cx="4978118" cy="2780571"/>
          </a:xfrm>
          <a:prstGeom prst="rect">
            <a:avLst/>
          </a:prstGeom>
          <a:noFill/>
          <a:ln>
            <a:noFill/>
          </a:ln>
        </p:spPr>
      </p:pic>
      <p:pic>
        <p:nvPicPr>
          <p:cNvPr id="244" name="Google Shape;244;p10"/>
          <p:cNvPicPr preferRelativeResize="0"/>
          <p:nvPr/>
        </p:nvPicPr>
        <p:blipFill rotWithShape="1">
          <a:blip r:embed="rId4">
            <a:alphaModFix/>
          </a:blip>
          <a:srcRect b="0" l="0" r="0" t="0"/>
          <a:stretch/>
        </p:blipFill>
        <p:spPr>
          <a:xfrm>
            <a:off x="6666342" y="2873919"/>
            <a:ext cx="5443770" cy="39840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1"/>
          <p:cNvSpPr txBox="1"/>
          <p:nvPr/>
        </p:nvSpPr>
        <p:spPr>
          <a:xfrm>
            <a:off x="982641" y="129654"/>
            <a:ext cx="10194876" cy="2972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00"/>
              </a:buClr>
              <a:buSzPts val="1600"/>
              <a:buFont typeface="Century Gothic"/>
              <a:buAutoNum type="arabicPeriod" startAt="5"/>
            </a:pPr>
            <a:r>
              <a:rPr lang="es-ES" sz="1600">
                <a:solidFill>
                  <a:srgbClr val="000000"/>
                </a:solidFill>
                <a:latin typeface="Century Gothic"/>
                <a:ea typeface="Century Gothic"/>
                <a:cs typeface="Century Gothic"/>
                <a:sym typeface="Century Gothic"/>
              </a:rPr>
              <a:t>Los autos de transmisión automática tienen un precio de venta mayor al de transmisión manual.</a:t>
            </a:r>
            <a:br>
              <a:rPr lang="es-ES" sz="1600">
                <a:solidFill>
                  <a:srgbClr val="000000"/>
                </a:solidFill>
                <a:latin typeface="Century Gothic"/>
                <a:ea typeface="Century Gothic"/>
                <a:cs typeface="Century Gothic"/>
                <a:sym typeface="Century Gothic"/>
              </a:rPr>
            </a:br>
            <a:r>
              <a:rPr lang="es-ES" sz="1600">
                <a:solidFill>
                  <a:srgbClr val="000000"/>
                </a:solidFill>
                <a:latin typeface="Century Gothic"/>
                <a:ea typeface="Century Gothic"/>
                <a:cs typeface="Century Gothic"/>
                <a:sym typeface="Century Gothic"/>
              </a:rPr>
              <a:t> </a:t>
            </a:r>
            <a:br>
              <a:rPr lang="es-ES" sz="1600">
                <a:solidFill>
                  <a:srgbClr val="000000"/>
                </a:solidFill>
                <a:latin typeface="Century Gothic"/>
                <a:ea typeface="Century Gothic"/>
                <a:cs typeface="Century Gothic"/>
                <a:sym typeface="Century Gothic"/>
              </a:rPr>
            </a:br>
            <a:endParaRPr sz="1600">
              <a:solidFill>
                <a:srgbClr val="000000"/>
              </a:solidFill>
              <a:latin typeface="Century Gothic"/>
              <a:ea typeface="Century Gothic"/>
              <a:cs typeface="Century Gothic"/>
              <a:sym typeface="Century Gothic"/>
            </a:endParaRPr>
          </a:p>
        </p:txBody>
      </p:sp>
      <p:sp>
        <p:nvSpPr>
          <p:cNvPr id="250" name="Google Shape;250;p11"/>
          <p:cNvSpPr txBox="1"/>
          <p:nvPr/>
        </p:nvSpPr>
        <p:spPr>
          <a:xfrm>
            <a:off x="982641" y="2608789"/>
            <a:ext cx="10972798" cy="2972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00"/>
              </a:buClr>
              <a:buSzPts val="1600"/>
              <a:buFont typeface="Century Gothic"/>
              <a:buAutoNum type="arabicPeriod" startAt="6"/>
            </a:pPr>
            <a:r>
              <a:rPr lang="es-ES" sz="1600">
                <a:solidFill>
                  <a:srgbClr val="000000"/>
                </a:solidFill>
                <a:latin typeface="Century Gothic"/>
                <a:ea typeface="Century Gothic"/>
                <a:cs typeface="Century Gothic"/>
                <a:sym typeface="Century Gothic"/>
              </a:rPr>
              <a:t>A mayor cantidad de kilómetros recorridos de los vehículos, será menor el precio de venta de los mismos.</a:t>
            </a:r>
            <a:br>
              <a:rPr lang="es-ES" sz="1600">
                <a:solidFill>
                  <a:srgbClr val="000000"/>
                </a:solidFill>
                <a:latin typeface="Century Gothic"/>
                <a:ea typeface="Century Gothic"/>
                <a:cs typeface="Century Gothic"/>
                <a:sym typeface="Century Gothic"/>
              </a:rPr>
            </a:br>
            <a:endParaRPr sz="1600">
              <a:solidFill>
                <a:srgbClr val="000000"/>
              </a:solidFill>
              <a:latin typeface="Century Gothic"/>
              <a:ea typeface="Century Gothic"/>
              <a:cs typeface="Century Gothic"/>
              <a:sym typeface="Century Gothic"/>
            </a:endParaRPr>
          </a:p>
        </p:txBody>
      </p:sp>
      <p:sp>
        <p:nvSpPr>
          <p:cNvPr id="251" name="Google Shape;251;p11"/>
          <p:cNvSpPr txBox="1"/>
          <p:nvPr/>
        </p:nvSpPr>
        <p:spPr>
          <a:xfrm>
            <a:off x="982641" y="4884190"/>
            <a:ext cx="9025720" cy="47426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00"/>
              </a:buClr>
              <a:buSzPts val="1600"/>
              <a:buFont typeface="Century Gothic"/>
              <a:buAutoNum type="arabicPeriod" startAt="7"/>
            </a:pPr>
            <a:r>
              <a:rPr lang="es-ES" sz="1600">
                <a:solidFill>
                  <a:srgbClr val="000000"/>
                </a:solidFill>
                <a:latin typeface="Century Gothic"/>
                <a:ea typeface="Century Gothic"/>
                <a:cs typeface="Century Gothic"/>
                <a:sym typeface="Century Gothic"/>
              </a:rPr>
              <a:t>Las marcas de los vehículos de alta gama poseen mayores valores de ventas.</a:t>
            </a:r>
            <a:endParaRPr sz="1600">
              <a:solidFill>
                <a:srgbClr val="000000"/>
              </a:solidFill>
              <a:latin typeface="Century Gothic"/>
              <a:ea typeface="Century Gothic"/>
              <a:cs typeface="Century Gothic"/>
              <a:sym typeface="Century Gothic"/>
            </a:endParaRPr>
          </a:p>
        </p:txBody>
      </p:sp>
      <p:pic>
        <p:nvPicPr>
          <p:cNvPr id="252" name="Google Shape;252;p11"/>
          <p:cNvPicPr preferRelativeResize="0"/>
          <p:nvPr/>
        </p:nvPicPr>
        <p:blipFill rotWithShape="1">
          <a:blip r:embed="rId3">
            <a:alphaModFix/>
          </a:blip>
          <a:srcRect b="0" l="0" r="0" t="0"/>
          <a:stretch/>
        </p:blipFill>
        <p:spPr>
          <a:xfrm>
            <a:off x="1579703" y="5203208"/>
            <a:ext cx="10375736" cy="1671851"/>
          </a:xfrm>
          <a:prstGeom prst="rect">
            <a:avLst/>
          </a:prstGeom>
          <a:noFill/>
          <a:ln>
            <a:noFill/>
          </a:ln>
        </p:spPr>
      </p:pic>
      <p:pic>
        <p:nvPicPr>
          <p:cNvPr id="253" name="Google Shape;253;p11"/>
          <p:cNvPicPr preferRelativeResize="0"/>
          <p:nvPr/>
        </p:nvPicPr>
        <p:blipFill rotWithShape="1">
          <a:blip r:embed="rId4">
            <a:alphaModFix/>
          </a:blip>
          <a:srcRect b="0" l="0" r="0" t="0"/>
          <a:stretch/>
        </p:blipFill>
        <p:spPr>
          <a:xfrm>
            <a:off x="1460312" y="2921196"/>
            <a:ext cx="10495127" cy="2118236"/>
          </a:xfrm>
          <a:prstGeom prst="rect">
            <a:avLst/>
          </a:prstGeom>
          <a:noFill/>
          <a:ln>
            <a:noFill/>
          </a:ln>
        </p:spPr>
      </p:pic>
      <p:pic>
        <p:nvPicPr>
          <p:cNvPr id="254" name="Google Shape;254;p11"/>
          <p:cNvPicPr preferRelativeResize="0"/>
          <p:nvPr/>
        </p:nvPicPr>
        <p:blipFill rotWithShape="1">
          <a:blip r:embed="rId5">
            <a:alphaModFix/>
          </a:blip>
          <a:srcRect b="0" l="0" r="0" t="0"/>
          <a:stretch/>
        </p:blipFill>
        <p:spPr>
          <a:xfrm>
            <a:off x="1678675" y="442062"/>
            <a:ext cx="10276764" cy="20936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s-ES"/>
              <a:t>5. Insights y recomendaciones</a:t>
            </a:r>
            <a:endParaRPr/>
          </a:p>
        </p:txBody>
      </p:sp>
      <p:sp>
        <p:nvSpPr>
          <p:cNvPr id="260" name="Google Shape;260;p12"/>
          <p:cNvSpPr txBox="1"/>
          <p:nvPr/>
        </p:nvSpPr>
        <p:spPr>
          <a:xfrm>
            <a:off x="1951630" y="1905000"/>
            <a:ext cx="10097802" cy="4328890"/>
          </a:xfrm>
          <a:prstGeom prst="rect">
            <a:avLst/>
          </a:prstGeom>
          <a:noFill/>
          <a:ln>
            <a:noFill/>
          </a:ln>
        </p:spPr>
        <p:txBody>
          <a:bodyPr anchorCtr="0" anchor="t" bIns="45700" lIns="91425" spcFirstLastPara="1" rIns="91425" wrap="square" tIns="45700">
            <a:normAutofit/>
          </a:bodyPr>
          <a:lstStyle/>
          <a:p>
            <a:pPr indent="-342900" lvl="0" marL="342900" marR="0" rtl="0" algn="just">
              <a:spcBef>
                <a:spcPts val="0"/>
              </a:spcBef>
              <a:spcAft>
                <a:spcPts val="0"/>
              </a:spcAft>
              <a:buClr>
                <a:schemeClr val="accent1"/>
              </a:buClr>
              <a:buSzPts val="1600"/>
              <a:buFont typeface="Century Gothic"/>
              <a:buAutoNum type="arabicPeriod"/>
            </a:pPr>
            <a:r>
              <a:rPr lang="es-ES" sz="1600">
                <a:solidFill>
                  <a:srgbClr val="000000"/>
                </a:solidFill>
                <a:latin typeface="Century Gothic"/>
                <a:ea typeface="Century Gothic"/>
                <a:cs typeface="Century Gothic"/>
                <a:sym typeface="Century Gothic"/>
              </a:rPr>
              <a:t>Cuanto mas cercano al momento actual sea el año de patentamiento, mayor será el precio  de venta.</a:t>
            </a:r>
            <a:endParaRPr/>
          </a:p>
          <a:p>
            <a:pPr indent="-342900" lvl="0" marL="342900" marR="0" rtl="0" algn="just">
              <a:spcBef>
                <a:spcPts val="1000"/>
              </a:spcBef>
              <a:spcAft>
                <a:spcPts val="0"/>
              </a:spcAft>
              <a:buClr>
                <a:schemeClr val="accent1"/>
              </a:buClr>
              <a:buSzPts val="1600"/>
              <a:buFont typeface="Century Gothic"/>
              <a:buAutoNum type="arabicPeriod"/>
            </a:pPr>
            <a:r>
              <a:rPr lang="es-ES" sz="1600">
                <a:solidFill>
                  <a:srgbClr val="3F3F3F"/>
                </a:solidFill>
                <a:latin typeface="Century Gothic"/>
                <a:ea typeface="Century Gothic"/>
                <a:cs typeface="Century Gothic"/>
                <a:sym typeface="Century Gothic"/>
              </a:rPr>
              <a:t>Los precios de ventas son mayores si las mismas se realizan en la región Central, dependiendo el año de patentamiento, ya que no se puede afirmar tal hipótesis porque es muy variada la información.</a:t>
            </a:r>
            <a:r>
              <a:rPr lang="es-ES" sz="1600">
                <a:solidFill>
                  <a:srgbClr val="000000"/>
                </a:solidFill>
                <a:latin typeface="Century Gothic"/>
                <a:ea typeface="Century Gothic"/>
                <a:cs typeface="Century Gothic"/>
                <a:sym typeface="Century Gothic"/>
              </a:rPr>
              <a:t> </a:t>
            </a:r>
            <a:endParaRPr/>
          </a:p>
          <a:p>
            <a:pPr indent="-342900" lvl="0" marL="342900" marR="0" rtl="0" algn="just">
              <a:spcBef>
                <a:spcPts val="1000"/>
              </a:spcBef>
              <a:spcAft>
                <a:spcPts val="0"/>
              </a:spcAft>
              <a:buClr>
                <a:schemeClr val="accent1"/>
              </a:buClr>
              <a:buSzPts val="1600"/>
              <a:buFont typeface="Century Gothic"/>
              <a:buAutoNum type="arabicPeriod"/>
            </a:pPr>
            <a:r>
              <a:rPr lang="es-ES" sz="1600">
                <a:solidFill>
                  <a:srgbClr val="000000"/>
                </a:solidFill>
                <a:latin typeface="Century Gothic"/>
                <a:ea typeface="Century Gothic"/>
                <a:cs typeface="Century Gothic"/>
                <a:sym typeface="Century Gothic"/>
              </a:rPr>
              <a:t>El precio de venta es mayor cuando el tipo de combustible es Diesel.</a:t>
            </a:r>
            <a:endParaRPr/>
          </a:p>
          <a:p>
            <a:pPr indent="-342900" lvl="0" marL="342900" marR="0" rtl="0" algn="just">
              <a:spcBef>
                <a:spcPts val="1000"/>
              </a:spcBef>
              <a:spcAft>
                <a:spcPts val="0"/>
              </a:spcAft>
              <a:buClr>
                <a:schemeClr val="accent1"/>
              </a:buClr>
              <a:buSzPts val="1600"/>
              <a:buFont typeface="Century Gothic"/>
              <a:buAutoNum type="arabicPeriod"/>
            </a:pPr>
            <a:r>
              <a:rPr lang="es-ES" sz="1600">
                <a:solidFill>
                  <a:srgbClr val="000000"/>
                </a:solidFill>
                <a:latin typeface="Century Gothic"/>
                <a:ea typeface="Century Gothic"/>
                <a:cs typeface="Century Gothic"/>
                <a:sym typeface="Century Gothic"/>
              </a:rPr>
              <a:t>Cuanto mayor sea la cantidad de asientos que poseen los coches, mayor es el valor de venta    sólo si otras condiciones son iguales, como por ej. el año de patentamiento, el tipo de transmisión, etc.</a:t>
            </a:r>
            <a:endParaRPr/>
          </a:p>
          <a:p>
            <a:pPr indent="-342900" lvl="0" marL="342900" marR="0" rtl="0" algn="just">
              <a:spcBef>
                <a:spcPts val="1000"/>
              </a:spcBef>
              <a:spcAft>
                <a:spcPts val="0"/>
              </a:spcAft>
              <a:buClr>
                <a:schemeClr val="accent1"/>
              </a:buClr>
              <a:buSzPts val="1600"/>
              <a:buFont typeface="Century Gothic"/>
              <a:buAutoNum type="arabicPeriod"/>
            </a:pPr>
            <a:r>
              <a:rPr lang="es-ES" sz="1600">
                <a:solidFill>
                  <a:srgbClr val="000000"/>
                </a:solidFill>
                <a:latin typeface="Century Gothic"/>
                <a:ea typeface="Century Gothic"/>
                <a:cs typeface="Century Gothic"/>
                <a:sym typeface="Century Gothic"/>
              </a:rPr>
              <a:t>Los autos de transmisión automática tienen un precio de venta mayor al de transmisión manual. </a:t>
            </a:r>
            <a:endParaRPr/>
          </a:p>
          <a:p>
            <a:pPr indent="-342900" lvl="0" marL="342900" marR="0" rtl="0" algn="just">
              <a:spcBef>
                <a:spcPts val="1000"/>
              </a:spcBef>
              <a:spcAft>
                <a:spcPts val="0"/>
              </a:spcAft>
              <a:buClr>
                <a:schemeClr val="accent1"/>
              </a:buClr>
              <a:buSzPts val="1600"/>
              <a:buFont typeface="Century Gothic"/>
              <a:buAutoNum type="arabicPeriod"/>
            </a:pPr>
            <a:r>
              <a:rPr lang="es-ES" sz="1600">
                <a:solidFill>
                  <a:srgbClr val="000000"/>
                </a:solidFill>
                <a:latin typeface="Century Gothic"/>
                <a:ea typeface="Century Gothic"/>
                <a:cs typeface="Century Gothic"/>
                <a:sym typeface="Century Gothic"/>
              </a:rPr>
              <a:t>A mayor cantidad de kilómetros recorridos de los vehículos, será menor el precio de venta de los mismos.</a:t>
            </a:r>
            <a:endParaRPr/>
          </a:p>
          <a:p>
            <a:pPr indent="-342900" lvl="0" marL="342900" marR="0" rtl="0" algn="just">
              <a:spcBef>
                <a:spcPts val="1000"/>
              </a:spcBef>
              <a:spcAft>
                <a:spcPts val="0"/>
              </a:spcAft>
              <a:buClr>
                <a:schemeClr val="accent1"/>
              </a:buClr>
              <a:buSzPts val="1600"/>
              <a:buFont typeface="Century Gothic"/>
              <a:buAutoNum type="arabicPeriod"/>
            </a:pPr>
            <a:r>
              <a:rPr lang="es-ES" sz="1600">
                <a:solidFill>
                  <a:srgbClr val="000000"/>
                </a:solidFill>
                <a:latin typeface="Century Gothic"/>
                <a:ea typeface="Century Gothic"/>
                <a:cs typeface="Century Gothic"/>
                <a:sym typeface="Century Gothic"/>
              </a:rPr>
              <a:t>Las marcas de los vehículos de alta gama poseen mayores valores de ventas.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6fe42cca1a_1_0"/>
          <p:cNvSpPr txBox="1"/>
          <p:nvPr>
            <p:ph type="ctrTitle"/>
          </p:nvPr>
        </p:nvSpPr>
        <p:spPr>
          <a:xfrm>
            <a:off x="632750" y="218052"/>
            <a:ext cx="8915400" cy="8097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Century Gothic"/>
              <a:buNone/>
            </a:pPr>
            <a:r>
              <a:rPr lang="es-ES"/>
              <a:t>Agenda</a:t>
            </a:r>
            <a:endParaRPr/>
          </a:p>
        </p:txBody>
      </p:sp>
      <p:sp>
        <p:nvSpPr>
          <p:cNvPr id="171" name="Google Shape;171;g16fe42cca1a_1_0"/>
          <p:cNvSpPr txBox="1"/>
          <p:nvPr>
            <p:ph idx="1" type="subTitle"/>
          </p:nvPr>
        </p:nvSpPr>
        <p:spPr>
          <a:xfrm>
            <a:off x="2108963" y="1237450"/>
            <a:ext cx="7363800" cy="41445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SzPts val="3600"/>
              <a:buNone/>
            </a:pPr>
            <a:r>
              <a:rPr lang="es-ES" sz="3600">
                <a:solidFill>
                  <a:srgbClr val="262626"/>
                </a:solidFill>
              </a:rPr>
              <a:t>1. Contexto y Audiencia</a:t>
            </a:r>
            <a:endParaRPr sz="3600">
              <a:solidFill>
                <a:srgbClr val="262626"/>
              </a:solidFill>
            </a:endParaRPr>
          </a:p>
          <a:p>
            <a:pPr indent="0" lvl="0" marL="0" rtl="0" algn="l">
              <a:spcBef>
                <a:spcPts val="0"/>
              </a:spcBef>
              <a:spcAft>
                <a:spcPts val="0"/>
              </a:spcAft>
              <a:buSzPts val="3600"/>
              <a:buNone/>
            </a:pPr>
            <a:r>
              <a:t/>
            </a:r>
            <a:endParaRPr sz="3600">
              <a:solidFill>
                <a:srgbClr val="262626"/>
              </a:solidFill>
            </a:endParaRPr>
          </a:p>
          <a:p>
            <a:pPr indent="0" lvl="0" marL="0" rtl="0" algn="l">
              <a:spcBef>
                <a:spcPts val="0"/>
              </a:spcBef>
              <a:spcAft>
                <a:spcPts val="0"/>
              </a:spcAft>
              <a:buClr>
                <a:srgbClr val="262626"/>
              </a:buClr>
              <a:buSzPts val="3600"/>
              <a:buFont typeface="Century Gothic"/>
              <a:buNone/>
            </a:pPr>
            <a:r>
              <a:rPr lang="es-ES" sz="3600">
                <a:solidFill>
                  <a:srgbClr val="262626"/>
                </a:solidFill>
              </a:rPr>
              <a:t>2. Hipótesis</a:t>
            </a:r>
            <a:endParaRPr sz="3600">
              <a:solidFill>
                <a:srgbClr val="262626"/>
              </a:solidFill>
            </a:endParaRPr>
          </a:p>
          <a:p>
            <a:pPr indent="0" lvl="0" marL="0" rtl="0" algn="l">
              <a:spcBef>
                <a:spcPts val="0"/>
              </a:spcBef>
              <a:spcAft>
                <a:spcPts val="0"/>
              </a:spcAft>
              <a:buSzPts val="3600"/>
              <a:buNone/>
            </a:pPr>
            <a:r>
              <a:t/>
            </a:r>
            <a:endParaRPr sz="3600">
              <a:solidFill>
                <a:srgbClr val="262626"/>
              </a:solidFill>
            </a:endParaRPr>
          </a:p>
          <a:p>
            <a:pPr indent="0" lvl="0" marL="0" rtl="0" algn="l">
              <a:spcBef>
                <a:spcPts val="0"/>
              </a:spcBef>
              <a:spcAft>
                <a:spcPts val="0"/>
              </a:spcAft>
              <a:buSzPts val="3600"/>
              <a:buNone/>
            </a:pPr>
            <a:r>
              <a:rPr lang="es-ES" sz="3600">
                <a:solidFill>
                  <a:srgbClr val="262626"/>
                </a:solidFill>
              </a:rPr>
              <a:t>3. Metadata</a:t>
            </a:r>
            <a:endParaRPr sz="3600">
              <a:solidFill>
                <a:srgbClr val="262626"/>
              </a:solidFill>
            </a:endParaRPr>
          </a:p>
          <a:p>
            <a:pPr indent="0" lvl="0" marL="0" rtl="0" algn="l">
              <a:spcBef>
                <a:spcPts val="0"/>
              </a:spcBef>
              <a:spcAft>
                <a:spcPts val="0"/>
              </a:spcAft>
              <a:buSzPts val="3600"/>
              <a:buNone/>
            </a:pPr>
            <a:r>
              <a:t/>
            </a:r>
            <a:endParaRPr sz="3600">
              <a:solidFill>
                <a:srgbClr val="262626"/>
              </a:solidFill>
            </a:endParaRPr>
          </a:p>
          <a:p>
            <a:pPr indent="0" lvl="0" marL="0" rtl="0" algn="l">
              <a:spcBef>
                <a:spcPts val="0"/>
              </a:spcBef>
              <a:spcAft>
                <a:spcPts val="0"/>
              </a:spcAft>
              <a:buSzPts val="3600"/>
              <a:buNone/>
            </a:pPr>
            <a:r>
              <a:rPr lang="es-ES" sz="3600">
                <a:solidFill>
                  <a:srgbClr val="262626"/>
                </a:solidFill>
              </a:rPr>
              <a:t>4. Análisis exploratorio</a:t>
            </a:r>
            <a:endParaRPr sz="3600">
              <a:solidFill>
                <a:srgbClr val="262626"/>
              </a:solidFill>
            </a:endParaRPr>
          </a:p>
          <a:p>
            <a:pPr indent="0" lvl="0" marL="0" rtl="0" algn="l">
              <a:spcBef>
                <a:spcPts val="0"/>
              </a:spcBef>
              <a:spcAft>
                <a:spcPts val="0"/>
              </a:spcAft>
              <a:buSzPts val="3600"/>
              <a:buNone/>
            </a:pPr>
            <a:r>
              <a:t/>
            </a:r>
            <a:endParaRPr sz="3600">
              <a:solidFill>
                <a:srgbClr val="262626"/>
              </a:solidFill>
            </a:endParaRPr>
          </a:p>
          <a:p>
            <a:pPr indent="0" lvl="0" marL="0" rtl="0" algn="l">
              <a:spcBef>
                <a:spcPts val="0"/>
              </a:spcBef>
              <a:spcAft>
                <a:spcPts val="0"/>
              </a:spcAft>
              <a:buClr>
                <a:srgbClr val="262626"/>
              </a:buClr>
              <a:buSzPts val="3600"/>
              <a:buFont typeface="Century Gothic"/>
              <a:buNone/>
            </a:pPr>
            <a:r>
              <a:rPr lang="es-ES" sz="3600">
                <a:solidFill>
                  <a:srgbClr val="262626"/>
                </a:solidFill>
              </a:rPr>
              <a:t>5. Insights y recomendaciones</a:t>
            </a:r>
            <a:endParaRPr sz="3600">
              <a:solidFill>
                <a:srgbClr val="262626"/>
              </a:solidFill>
            </a:endParaRPr>
          </a:p>
        </p:txBody>
      </p:sp>
      <p:sp>
        <p:nvSpPr>
          <p:cNvPr id="172" name="Google Shape;172;g16fe42cca1a_1_0"/>
          <p:cNvSpPr/>
          <p:nvPr/>
        </p:nvSpPr>
        <p:spPr>
          <a:xfrm>
            <a:off x="10099000" y="84150"/>
            <a:ext cx="2036700" cy="6689700"/>
          </a:xfrm>
          <a:prstGeom prst="rect">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g16fe42cca1a_1_0"/>
          <p:cNvPicPr preferRelativeResize="0"/>
          <p:nvPr/>
        </p:nvPicPr>
        <p:blipFill rotWithShape="1">
          <a:blip r:embed="rId3">
            <a:alphaModFix/>
          </a:blip>
          <a:srcRect b="0" l="57421" r="0" t="0"/>
          <a:stretch/>
        </p:blipFill>
        <p:spPr>
          <a:xfrm>
            <a:off x="10259000" y="196213"/>
            <a:ext cx="1716701" cy="6465578"/>
          </a:xfrm>
          <a:prstGeom prst="rect">
            <a:avLst/>
          </a:prstGeom>
          <a:noFill/>
          <a:ln>
            <a:noFill/>
          </a:ln>
        </p:spPr>
      </p:pic>
      <p:pic>
        <p:nvPicPr>
          <p:cNvPr id="174" name="Google Shape;174;g16fe42cca1a_1_0"/>
          <p:cNvPicPr preferRelativeResize="0"/>
          <p:nvPr/>
        </p:nvPicPr>
        <p:blipFill>
          <a:blip r:embed="rId4">
            <a:alphaModFix/>
          </a:blip>
          <a:stretch>
            <a:fillRect/>
          </a:stretch>
        </p:blipFill>
        <p:spPr>
          <a:xfrm rot="-1042877">
            <a:off x="8704075" y="4404110"/>
            <a:ext cx="3629100" cy="2721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s-ES"/>
              <a:t>1. Contexto y Audiencia</a:t>
            </a:r>
            <a:endParaRPr/>
          </a:p>
        </p:txBody>
      </p:sp>
      <p:sp>
        <p:nvSpPr>
          <p:cNvPr id="180" name="Google Shape;180;p2"/>
          <p:cNvSpPr txBox="1"/>
          <p:nvPr>
            <p:ph idx="1" type="body"/>
          </p:nvPr>
        </p:nvSpPr>
        <p:spPr>
          <a:xfrm>
            <a:off x="2589212" y="1386349"/>
            <a:ext cx="8915400" cy="5368412"/>
          </a:xfrm>
          <a:prstGeom prst="rect">
            <a:avLst/>
          </a:prstGeom>
          <a:noFill/>
          <a:ln>
            <a:noFill/>
          </a:ln>
        </p:spPr>
        <p:txBody>
          <a:bodyPr anchorCtr="0" anchor="t" bIns="45700" lIns="91425" spcFirstLastPara="1" rIns="91425" wrap="square" tIns="45700">
            <a:normAutofit/>
          </a:bodyPr>
          <a:lstStyle/>
          <a:p>
            <a:pPr indent="-241300" lvl="0" marL="342900" rtl="0" algn="just">
              <a:spcBef>
                <a:spcPts val="0"/>
              </a:spcBef>
              <a:spcAft>
                <a:spcPts val="0"/>
              </a:spcAft>
              <a:buSzPts val="1600"/>
              <a:buNone/>
            </a:pPr>
            <a:r>
              <a:t/>
            </a:r>
            <a:endParaRPr b="0" sz="1600">
              <a:solidFill>
                <a:srgbClr val="000000"/>
              </a:solidFill>
              <a:latin typeface="Century Gothic"/>
              <a:ea typeface="Century Gothic"/>
              <a:cs typeface="Century Gothic"/>
              <a:sym typeface="Century Gothic"/>
            </a:endParaRPr>
          </a:p>
          <a:p>
            <a:pPr indent="-342900" lvl="0" marL="342900" rtl="0" algn="just">
              <a:spcBef>
                <a:spcPts val="1000"/>
              </a:spcBef>
              <a:spcAft>
                <a:spcPts val="0"/>
              </a:spcAft>
              <a:buSzPts val="1600"/>
              <a:buChar char="🠶"/>
            </a:pPr>
            <a:r>
              <a:rPr b="0" lang="es-ES" sz="1600">
                <a:solidFill>
                  <a:srgbClr val="000000"/>
                </a:solidFill>
                <a:latin typeface="Century Gothic"/>
                <a:ea typeface="Century Gothic"/>
                <a:cs typeface="Century Gothic"/>
                <a:sym typeface="Century Gothic"/>
              </a:rPr>
              <a:t>El presente trabajo tiene como objeto la realización de un exhaustivo análisis del mercado de autos usados en los EEUU. </a:t>
            </a:r>
            <a:endParaRPr/>
          </a:p>
          <a:p>
            <a:pPr indent="-342900" lvl="0" marL="342900" rtl="0" algn="just">
              <a:spcBef>
                <a:spcPts val="1000"/>
              </a:spcBef>
              <a:spcAft>
                <a:spcPts val="0"/>
              </a:spcAft>
              <a:buSzPts val="1600"/>
              <a:buChar char="🠶"/>
            </a:pPr>
            <a:r>
              <a:rPr b="0" lang="es-ES" sz="1600">
                <a:solidFill>
                  <a:srgbClr val="000000"/>
                </a:solidFill>
                <a:latin typeface="Century Gothic"/>
                <a:ea typeface="Century Gothic"/>
                <a:cs typeface="Century Gothic"/>
                <a:sym typeface="Century Gothic"/>
              </a:rPr>
              <a:t>Para ello se utiliza una base de datos obtenida de Kaggle, la cual está realizada en base a varias encuestas de mercado. Por lo expuesto, la consultora ha recopilado un gran conjunto de datos de diferentes tipos de autos usados ​​en todo el mercado de los EEUU durante los años 1994 a 2020.</a:t>
            </a:r>
            <a:endParaRPr/>
          </a:p>
          <a:p>
            <a:pPr indent="-342900" lvl="0" marL="342900" rtl="0" algn="just">
              <a:spcBef>
                <a:spcPts val="1000"/>
              </a:spcBef>
              <a:spcAft>
                <a:spcPts val="0"/>
              </a:spcAft>
              <a:buSzPts val="1600"/>
              <a:buChar char="🠶"/>
            </a:pPr>
            <a:r>
              <a:rPr lang="es-ES" sz="1600">
                <a:solidFill>
                  <a:srgbClr val="000000"/>
                </a:solidFill>
                <a:latin typeface="Century Gothic"/>
                <a:ea typeface="Century Gothic"/>
                <a:cs typeface="Century Gothic"/>
                <a:sym typeface="Century Gothic"/>
              </a:rPr>
              <a:t>El país norteamericano de EEUU tiene un mercado automotriz muy importante y bien discriminado los tipos de ventas entre los autos 0 Km y los autos usados. Se ha recopilado el precio de los autos usados desde el año 1994 al 2020, especificando marca, año, km recorridos, región de venta del auto y varias especificaciones técnicas de cada producto.</a:t>
            </a:r>
            <a:endParaRPr/>
          </a:p>
          <a:p>
            <a:pPr indent="-342900" lvl="0" marL="342900" rtl="0" algn="just">
              <a:spcBef>
                <a:spcPts val="1000"/>
              </a:spcBef>
              <a:spcAft>
                <a:spcPts val="0"/>
              </a:spcAft>
              <a:buSzPts val="1600"/>
              <a:buChar char="🠶"/>
            </a:pPr>
            <a:r>
              <a:rPr lang="es-ES" sz="1600">
                <a:solidFill>
                  <a:srgbClr val="000000"/>
                </a:solidFill>
                <a:latin typeface="Century Gothic"/>
                <a:ea typeface="Century Gothic"/>
                <a:cs typeface="Century Gothic"/>
                <a:sym typeface="Century Gothic"/>
              </a:rPr>
              <a:t>Lo que se pretende es realizar una predicción de precios futuros de autos usados, para poder conocer los movimientos que vayan a generarse en este mercado y en el mercado lindante de autos 0Km, ya que ambos están estrechamente vinculados y con una relación inversa.</a:t>
            </a:r>
            <a:endParaRPr/>
          </a:p>
          <a:p>
            <a:pPr indent="-342900" lvl="0" marL="342900" rtl="0" algn="just">
              <a:spcBef>
                <a:spcPts val="1000"/>
              </a:spcBef>
              <a:spcAft>
                <a:spcPts val="0"/>
              </a:spcAft>
              <a:buSzPts val="1600"/>
              <a:buChar char="🠶"/>
            </a:pPr>
            <a:r>
              <a:rPr lang="es-ES" sz="1600">
                <a:solidFill>
                  <a:srgbClr val="000000"/>
                </a:solidFill>
                <a:latin typeface="Century Gothic"/>
                <a:ea typeface="Century Gothic"/>
                <a:cs typeface="Century Gothic"/>
                <a:sym typeface="Century Gothic"/>
              </a:rPr>
              <a:t>Esta solicitud de análisis, fue generada por una importante concesionaria de autos de Argentina, que tiene como objetivo de su empresa, la expansión territorial, conquistando nuevos mercados, como el de EEUU.</a:t>
            </a:r>
            <a:endParaRPr/>
          </a:p>
          <a:p>
            <a:pPr indent="0" lvl="0" marL="0" rtl="0" algn="l">
              <a:spcBef>
                <a:spcPts val="100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s-ES"/>
              <a:t>Definición de objetivos</a:t>
            </a:r>
            <a:endParaRPr/>
          </a:p>
        </p:txBody>
      </p:sp>
      <p:sp>
        <p:nvSpPr>
          <p:cNvPr id="186" name="Google Shape;186;p3"/>
          <p:cNvSpPr txBox="1"/>
          <p:nvPr>
            <p:ph idx="1" type="body"/>
          </p:nvPr>
        </p:nvSpPr>
        <p:spPr>
          <a:xfrm>
            <a:off x="2418735" y="1696065"/>
            <a:ext cx="9542207" cy="5029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b="0" lang="es-ES" sz="1600">
                <a:solidFill>
                  <a:srgbClr val="000000"/>
                </a:solidFill>
                <a:latin typeface="Century Gothic"/>
                <a:ea typeface="Century Gothic"/>
                <a:cs typeface="Century Gothic"/>
                <a:sym typeface="Century Gothic"/>
              </a:rPr>
              <a:t>Analizar los precios de los autos usados a lo largo de mas de dos década, comenzando en el año 1994 hasta el año 2020.</a:t>
            </a:r>
            <a:endParaRPr/>
          </a:p>
          <a:p>
            <a:pPr indent="-342900" lvl="0" marL="342900" rtl="0" algn="just">
              <a:spcBef>
                <a:spcPts val="1000"/>
              </a:spcBef>
              <a:spcAft>
                <a:spcPts val="0"/>
              </a:spcAft>
              <a:buSzPts val="1600"/>
              <a:buChar char="🠶"/>
            </a:pPr>
            <a:r>
              <a:rPr b="0" lang="es-ES" sz="1600">
                <a:solidFill>
                  <a:srgbClr val="000000"/>
                </a:solidFill>
                <a:latin typeface="Century Gothic"/>
                <a:ea typeface="Century Gothic"/>
                <a:cs typeface="Century Gothic"/>
                <a:sym typeface="Century Gothic"/>
              </a:rPr>
              <a:t>Analizar los precios de los autos usados según la ciudad, provincia y región, agruparlos por regiones, para compararlos.</a:t>
            </a:r>
            <a:endParaRPr/>
          </a:p>
          <a:p>
            <a:pPr indent="-342900" lvl="0" marL="342900" rtl="0" algn="just">
              <a:spcBef>
                <a:spcPts val="1000"/>
              </a:spcBef>
              <a:spcAft>
                <a:spcPts val="0"/>
              </a:spcAft>
              <a:buSzPts val="1600"/>
              <a:buChar char="🠶"/>
            </a:pPr>
            <a:r>
              <a:rPr b="0" lang="es-ES" sz="1600">
                <a:solidFill>
                  <a:srgbClr val="000000"/>
                </a:solidFill>
                <a:latin typeface="Century Gothic"/>
                <a:ea typeface="Century Gothic"/>
                <a:cs typeface="Century Gothic"/>
                <a:sym typeface="Century Gothic"/>
              </a:rPr>
              <a:t>Analizar los precios de los autos usados, agrupándolos por año de patentamiento y ver, de esta   manera, el comportamiento de los precios según la antigüedad de los coches.</a:t>
            </a:r>
            <a:endParaRPr/>
          </a:p>
          <a:p>
            <a:pPr indent="-342900" lvl="0" marL="342900" rtl="0" algn="just">
              <a:spcBef>
                <a:spcPts val="1000"/>
              </a:spcBef>
              <a:spcAft>
                <a:spcPts val="0"/>
              </a:spcAft>
              <a:buSzPts val="1600"/>
              <a:buChar char="🠶"/>
            </a:pPr>
            <a:r>
              <a:rPr b="0" lang="es-ES" sz="1600">
                <a:solidFill>
                  <a:srgbClr val="000000"/>
                </a:solidFill>
                <a:latin typeface="Century Gothic"/>
                <a:ea typeface="Century Gothic"/>
                <a:cs typeface="Century Gothic"/>
                <a:sym typeface="Century Gothic"/>
              </a:rPr>
              <a:t>Realizar la comparación de los precios de venta según la cantidad de kilómetros recorridos de los coches.</a:t>
            </a:r>
            <a:endParaRPr/>
          </a:p>
          <a:p>
            <a:pPr indent="-342900" lvl="0" marL="342900" rtl="0" algn="just">
              <a:spcBef>
                <a:spcPts val="1000"/>
              </a:spcBef>
              <a:spcAft>
                <a:spcPts val="0"/>
              </a:spcAft>
              <a:buSzPts val="1600"/>
              <a:buChar char="🠶"/>
            </a:pPr>
            <a:r>
              <a:rPr b="0" lang="es-ES" sz="1600">
                <a:solidFill>
                  <a:srgbClr val="000000"/>
                </a:solidFill>
                <a:latin typeface="Century Gothic"/>
                <a:ea typeface="Century Gothic"/>
                <a:cs typeface="Century Gothic"/>
                <a:sym typeface="Century Gothic"/>
              </a:rPr>
              <a:t>Realizar la comparación de los precios de ventas y el tipo de combustible utilizado por los coches.</a:t>
            </a:r>
            <a:endParaRPr/>
          </a:p>
          <a:p>
            <a:pPr indent="-342900" lvl="0" marL="342900" rtl="0" algn="just">
              <a:spcBef>
                <a:spcPts val="1000"/>
              </a:spcBef>
              <a:spcAft>
                <a:spcPts val="0"/>
              </a:spcAft>
              <a:buSzPts val="1600"/>
              <a:buChar char="🠶"/>
            </a:pPr>
            <a:r>
              <a:rPr b="0" lang="es-ES" sz="1600">
                <a:solidFill>
                  <a:srgbClr val="000000"/>
                </a:solidFill>
                <a:latin typeface="Century Gothic"/>
                <a:ea typeface="Century Gothic"/>
                <a:cs typeface="Century Gothic"/>
                <a:sym typeface="Century Gothic"/>
              </a:rPr>
              <a:t>Analizar las ventas de los autos usados según el tipo de transmisión, motor y potencia máxima de los coches.</a:t>
            </a:r>
            <a:endParaRPr/>
          </a:p>
          <a:p>
            <a:pPr indent="-342900" lvl="0" marL="342900" rtl="0" algn="just">
              <a:spcBef>
                <a:spcPts val="1000"/>
              </a:spcBef>
              <a:spcAft>
                <a:spcPts val="0"/>
              </a:spcAft>
              <a:buSzPts val="1600"/>
              <a:buChar char="🠶"/>
            </a:pPr>
            <a:r>
              <a:rPr b="0" lang="es-ES" sz="1600">
                <a:solidFill>
                  <a:srgbClr val="000000"/>
                </a:solidFill>
                <a:latin typeface="Century Gothic"/>
                <a:ea typeface="Century Gothic"/>
                <a:cs typeface="Century Gothic"/>
                <a:sym typeface="Century Gothic"/>
              </a:rPr>
              <a:t>Realizar la comparación de los precios de ventas y la cantidad de asientos que poseen los coches.</a:t>
            </a:r>
            <a:endParaRPr/>
          </a:p>
          <a:p>
            <a:pPr indent="-342900" lvl="0" marL="342900" rtl="0" algn="just">
              <a:spcBef>
                <a:spcPts val="1000"/>
              </a:spcBef>
              <a:spcAft>
                <a:spcPts val="0"/>
              </a:spcAft>
              <a:buSzPts val="1600"/>
              <a:buChar char="🠶"/>
            </a:pPr>
            <a:r>
              <a:rPr b="0" lang="es-ES" sz="1600">
                <a:solidFill>
                  <a:srgbClr val="000000"/>
                </a:solidFill>
                <a:latin typeface="Century Gothic"/>
                <a:ea typeface="Century Gothic"/>
                <a:cs typeface="Century Gothic"/>
                <a:sym typeface="Century Gothic"/>
              </a:rPr>
              <a:t>Comparar los precios de ventas según las marcas de fabricación de los vehículos. </a:t>
            </a:r>
            <a:endParaRPr/>
          </a:p>
          <a:p>
            <a:pPr indent="-241300" lvl="0" marL="342900" rtl="0" algn="l">
              <a:spcBef>
                <a:spcPts val="1000"/>
              </a:spcBef>
              <a:spcAft>
                <a:spcPts val="0"/>
              </a:spcAft>
              <a:buSzPts val="1600"/>
              <a:buNone/>
            </a:pPr>
            <a:r>
              <a:t/>
            </a:r>
            <a:endParaRPr sz="1600"/>
          </a:p>
        </p:txBody>
      </p:sp>
      <p:pic>
        <p:nvPicPr>
          <p:cNvPr id="187" name="Google Shape;187;p3"/>
          <p:cNvPicPr preferRelativeResize="0"/>
          <p:nvPr/>
        </p:nvPicPr>
        <p:blipFill rotWithShape="1">
          <a:blip r:embed="rId3">
            <a:alphaModFix/>
          </a:blip>
          <a:srcRect b="0" l="0" r="0" t="0"/>
          <a:stretch/>
        </p:blipFill>
        <p:spPr>
          <a:xfrm>
            <a:off x="5362753" y="2711682"/>
            <a:ext cx="36000" cy="3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s-ES"/>
              <a:t>2. Hipótesis</a:t>
            </a:r>
            <a:endParaRPr/>
          </a:p>
        </p:txBody>
      </p:sp>
      <p:sp>
        <p:nvSpPr>
          <p:cNvPr id="193" name="Google Shape;193;p4"/>
          <p:cNvSpPr txBox="1"/>
          <p:nvPr>
            <p:ph idx="1" type="body"/>
          </p:nvPr>
        </p:nvSpPr>
        <p:spPr>
          <a:xfrm>
            <a:off x="1951630" y="1905000"/>
            <a:ext cx="10097802" cy="432889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Font typeface="Century Gothic"/>
              <a:buAutoNum type="arabicPeriod"/>
            </a:pPr>
            <a:r>
              <a:rPr lang="es-ES" sz="1600">
                <a:solidFill>
                  <a:srgbClr val="000000"/>
                </a:solidFill>
                <a:latin typeface="Century Gothic"/>
                <a:ea typeface="Century Gothic"/>
                <a:cs typeface="Century Gothic"/>
                <a:sym typeface="Century Gothic"/>
              </a:rPr>
              <a:t>Cuanto mas cercano al momento actual sea el año de patentamiento, mayor será el precio  de venta.</a:t>
            </a:r>
            <a:endParaRPr/>
          </a:p>
          <a:p>
            <a:pPr indent="-342900" lvl="0" marL="342900" rtl="0" algn="just">
              <a:spcBef>
                <a:spcPts val="1000"/>
              </a:spcBef>
              <a:spcAft>
                <a:spcPts val="0"/>
              </a:spcAft>
              <a:buSzPts val="1600"/>
              <a:buFont typeface="Century Gothic"/>
              <a:buAutoNum type="arabicPeriod"/>
            </a:pPr>
            <a:r>
              <a:rPr lang="es-ES" sz="1600">
                <a:solidFill>
                  <a:srgbClr val="000000"/>
                </a:solidFill>
                <a:latin typeface="Century Gothic"/>
                <a:ea typeface="Century Gothic"/>
                <a:cs typeface="Century Gothic"/>
                <a:sym typeface="Century Gothic"/>
              </a:rPr>
              <a:t>Los precios de ventas son mayores si las mismas se realizan en la región Central. </a:t>
            </a:r>
            <a:endParaRPr/>
          </a:p>
          <a:p>
            <a:pPr indent="-342900" lvl="0" marL="342900" rtl="0" algn="just">
              <a:spcBef>
                <a:spcPts val="1000"/>
              </a:spcBef>
              <a:spcAft>
                <a:spcPts val="0"/>
              </a:spcAft>
              <a:buSzPts val="1600"/>
              <a:buFont typeface="Century Gothic"/>
              <a:buAutoNum type="arabicPeriod"/>
            </a:pPr>
            <a:r>
              <a:rPr lang="es-ES" sz="1600">
                <a:solidFill>
                  <a:srgbClr val="000000"/>
                </a:solidFill>
                <a:latin typeface="Century Gothic"/>
                <a:ea typeface="Century Gothic"/>
                <a:cs typeface="Century Gothic"/>
                <a:sym typeface="Century Gothic"/>
              </a:rPr>
              <a:t>El precio de venta es mayor cuando el tipo de combustible es Diesel.</a:t>
            </a:r>
            <a:endParaRPr/>
          </a:p>
          <a:p>
            <a:pPr indent="-342900" lvl="0" marL="342900" rtl="0" algn="just">
              <a:spcBef>
                <a:spcPts val="1000"/>
              </a:spcBef>
              <a:spcAft>
                <a:spcPts val="0"/>
              </a:spcAft>
              <a:buSzPts val="1600"/>
              <a:buFont typeface="Century Gothic"/>
              <a:buAutoNum type="arabicPeriod"/>
            </a:pPr>
            <a:r>
              <a:rPr lang="es-ES" sz="1600">
                <a:solidFill>
                  <a:srgbClr val="000000"/>
                </a:solidFill>
                <a:latin typeface="Century Gothic"/>
                <a:ea typeface="Century Gothic"/>
                <a:cs typeface="Century Gothic"/>
                <a:sym typeface="Century Gothic"/>
              </a:rPr>
              <a:t>Cuanto mayor sea la cantidad de asientos que poseen los coches, mayor es el valor de venta    </a:t>
            </a:r>
            <a:endParaRPr/>
          </a:p>
          <a:p>
            <a:pPr indent="-342900" lvl="0" marL="342900" rtl="0" algn="just">
              <a:spcBef>
                <a:spcPts val="1000"/>
              </a:spcBef>
              <a:spcAft>
                <a:spcPts val="0"/>
              </a:spcAft>
              <a:buSzPts val="1600"/>
              <a:buFont typeface="Century Gothic"/>
              <a:buAutoNum type="arabicPeriod"/>
            </a:pPr>
            <a:r>
              <a:rPr lang="es-ES" sz="1600">
                <a:solidFill>
                  <a:srgbClr val="000000"/>
                </a:solidFill>
                <a:latin typeface="Century Gothic"/>
                <a:ea typeface="Century Gothic"/>
                <a:cs typeface="Century Gothic"/>
                <a:sym typeface="Century Gothic"/>
              </a:rPr>
              <a:t>Los autos de transmisión automática tienen un precio de venta mayor al de transmisión manual. </a:t>
            </a:r>
            <a:endParaRPr/>
          </a:p>
          <a:p>
            <a:pPr indent="-342900" lvl="0" marL="342900" rtl="0" algn="just">
              <a:spcBef>
                <a:spcPts val="1000"/>
              </a:spcBef>
              <a:spcAft>
                <a:spcPts val="0"/>
              </a:spcAft>
              <a:buSzPts val="1600"/>
              <a:buFont typeface="Century Gothic"/>
              <a:buAutoNum type="arabicPeriod"/>
            </a:pPr>
            <a:r>
              <a:rPr lang="es-ES" sz="1600">
                <a:solidFill>
                  <a:srgbClr val="000000"/>
                </a:solidFill>
                <a:latin typeface="Century Gothic"/>
                <a:ea typeface="Century Gothic"/>
                <a:cs typeface="Century Gothic"/>
                <a:sym typeface="Century Gothic"/>
              </a:rPr>
              <a:t>A mayor cantidad de kilómetros recorridos de los vehículos, será menor el precio de venta de los mismos.</a:t>
            </a:r>
            <a:endParaRPr/>
          </a:p>
          <a:p>
            <a:pPr indent="-342900" lvl="0" marL="342900" rtl="0" algn="just">
              <a:spcBef>
                <a:spcPts val="1000"/>
              </a:spcBef>
              <a:spcAft>
                <a:spcPts val="0"/>
              </a:spcAft>
              <a:buSzPts val="1600"/>
              <a:buFont typeface="Century Gothic"/>
              <a:buAutoNum type="arabicPeriod"/>
            </a:pPr>
            <a:r>
              <a:rPr lang="es-ES" sz="1600">
                <a:solidFill>
                  <a:srgbClr val="000000"/>
                </a:solidFill>
                <a:latin typeface="Century Gothic"/>
                <a:ea typeface="Century Gothic"/>
                <a:cs typeface="Century Gothic"/>
                <a:sym typeface="Century Gothic"/>
              </a:rPr>
              <a:t>Las marcas de los vehículos de alta gama poseen mayores valores de ventas.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s-ES"/>
              <a:t>3. Metadata</a:t>
            </a:r>
            <a:endParaRPr/>
          </a:p>
        </p:txBody>
      </p:sp>
      <p:sp>
        <p:nvSpPr>
          <p:cNvPr id="199" name="Google Shape;199;p5"/>
          <p:cNvSpPr txBox="1"/>
          <p:nvPr>
            <p:ph idx="1" type="body"/>
          </p:nvPr>
        </p:nvSpPr>
        <p:spPr>
          <a:xfrm>
            <a:off x="1843548" y="1410001"/>
            <a:ext cx="9454586" cy="170190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s-ES">
                <a:solidFill>
                  <a:srgbClr val="000000"/>
                </a:solidFill>
                <a:latin typeface="Courier New"/>
                <a:ea typeface="Courier New"/>
                <a:cs typeface="Courier New"/>
                <a:sym typeface="Courier New"/>
              </a:rPr>
              <a:t>Dataset de ksaggle: </a:t>
            </a:r>
            <a:r>
              <a:rPr b="0" lang="es-ES">
                <a:solidFill>
                  <a:srgbClr val="000000"/>
                </a:solidFill>
                <a:latin typeface="Courier New"/>
                <a:ea typeface="Courier New"/>
                <a:cs typeface="Courier New"/>
                <a:sym typeface="Courier New"/>
              </a:rPr>
              <a:t>user-car-data</a:t>
            </a:r>
            <a:endParaRPr/>
          </a:p>
          <a:p>
            <a:pPr indent="-342900" lvl="0" marL="342900" rtl="0" algn="l">
              <a:spcBef>
                <a:spcPts val="1000"/>
              </a:spcBef>
              <a:spcAft>
                <a:spcPts val="0"/>
              </a:spcAft>
              <a:buSzPts val="1800"/>
              <a:buChar char="🠶"/>
            </a:pPr>
            <a:r>
              <a:rPr b="0" i="0" lang="es-ES">
                <a:solidFill>
                  <a:srgbClr val="212121"/>
                </a:solidFill>
                <a:latin typeface="Courier New"/>
                <a:ea typeface="Courier New"/>
                <a:cs typeface="Courier New"/>
                <a:sym typeface="Courier New"/>
              </a:rPr>
              <a:t>Cantidad de registros: 7906</a:t>
            </a:r>
            <a:endParaRPr/>
          </a:p>
          <a:p>
            <a:pPr indent="-342900" lvl="0" marL="342900" rtl="0" algn="l">
              <a:spcBef>
                <a:spcPts val="1000"/>
              </a:spcBef>
              <a:spcAft>
                <a:spcPts val="0"/>
              </a:spcAft>
              <a:buSzPts val="1800"/>
              <a:buChar char="🠶"/>
            </a:pPr>
            <a:r>
              <a:rPr b="0" i="0" lang="es-ES">
                <a:solidFill>
                  <a:srgbClr val="212121"/>
                </a:solidFill>
                <a:latin typeface="Courier New"/>
                <a:ea typeface="Courier New"/>
                <a:cs typeface="Courier New"/>
                <a:sym typeface="Courier New"/>
              </a:rPr>
              <a:t>Cantidad de columnas o atributos: 18</a:t>
            </a:r>
            <a:endParaRPr/>
          </a:p>
          <a:p>
            <a:pPr indent="-342900" lvl="0" marL="342900" rtl="0" algn="l">
              <a:spcBef>
                <a:spcPts val="1000"/>
              </a:spcBef>
              <a:spcAft>
                <a:spcPts val="0"/>
              </a:spcAft>
              <a:buSzPts val="1800"/>
              <a:buChar char="🠶"/>
            </a:pPr>
            <a:r>
              <a:rPr b="0" i="0" lang="es-ES">
                <a:solidFill>
                  <a:srgbClr val="212121"/>
                </a:solidFill>
                <a:latin typeface="Courier New"/>
                <a:ea typeface="Courier New"/>
                <a:cs typeface="Courier New"/>
                <a:sym typeface="Courier New"/>
              </a:rPr>
              <a:t>Nombre de los atributos: </a:t>
            </a:r>
            <a:endParaRPr/>
          </a:p>
        </p:txBody>
      </p:sp>
      <p:graphicFrame>
        <p:nvGraphicFramePr>
          <p:cNvPr id="200" name="Google Shape;200;p5"/>
          <p:cNvGraphicFramePr/>
          <p:nvPr/>
        </p:nvGraphicFramePr>
        <p:xfrm>
          <a:off x="1460091" y="3254022"/>
          <a:ext cx="3000000" cy="3000000"/>
        </p:xfrm>
        <a:graphic>
          <a:graphicData uri="http://schemas.openxmlformats.org/drawingml/2006/table">
            <a:tbl>
              <a:tblPr bandRow="1" firstRow="1">
                <a:noFill/>
                <a:tableStyleId>{82110B8D-1154-4BC1-8142-374AC5A43365}</a:tableStyleId>
              </a:tblPr>
              <a:tblGrid>
                <a:gridCol w="3407175"/>
                <a:gridCol w="3407175"/>
                <a:gridCol w="3407175"/>
              </a:tblGrid>
              <a:tr h="587000">
                <a:tc>
                  <a:txBody>
                    <a:bodyPr/>
                    <a:lstStyle/>
                    <a:p>
                      <a:pPr indent="0" lvl="0" marL="0" marR="0" rtl="0" algn="l">
                        <a:spcBef>
                          <a:spcPts val="0"/>
                        </a:spcBef>
                        <a:spcAft>
                          <a:spcPts val="0"/>
                        </a:spcAft>
                        <a:buNone/>
                      </a:pPr>
                      <a:r>
                        <a:rPr b="0" lang="es-ES" sz="1200" u="none" cap="none" strike="noStrike">
                          <a:solidFill>
                            <a:srgbClr val="000000"/>
                          </a:solidFill>
                          <a:latin typeface="Courier New"/>
                          <a:ea typeface="Courier New"/>
                          <a:cs typeface="Courier New"/>
                          <a:sym typeface="Courier New"/>
                        </a:rPr>
                        <a:t>Sales_ID: ID de ventas</a:t>
                      </a:r>
                      <a:endParaRPr sz="1200"/>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Courier New"/>
                        <a:buNone/>
                      </a:pPr>
                      <a:r>
                        <a:rPr b="0" lang="es-ES" sz="1200">
                          <a:solidFill>
                            <a:srgbClr val="000000"/>
                          </a:solidFill>
                          <a:latin typeface="Courier New"/>
                          <a:ea typeface="Courier New"/>
                          <a:cs typeface="Courier New"/>
                          <a:sym typeface="Courier New"/>
                        </a:rPr>
                        <a:t>State or Province: Estado o Provincia</a:t>
                      </a:r>
                      <a:endParaRPr/>
                    </a:p>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Courier New"/>
                        <a:buNone/>
                      </a:pPr>
                      <a:r>
                        <a:rPr b="0" lang="es-ES" sz="1200">
                          <a:solidFill>
                            <a:srgbClr val="000000"/>
                          </a:solidFill>
                          <a:latin typeface="Courier New"/>
                          <a:ea typeface="Courier New"/>
                          <a:cs typeface="Courier New"/>
                          <a:sym typeface="Courier New"/>
                        </a:rPr>
                        <a:t>mileage: Kilometraje del coche</a:t>
                      </a:r>
                      <a:endParaRPr/>
                    </a:p>
                    <a:p>
                      <a:pPr indent="0" lvl="0" marL="0" marR="0" rtl="0" algn="l">
                        <a:spcBef>
                          <a:spcPts val="0"/>
                        </a:spcBef>
                        <a:spcAft>
                          <a:spcPts val="0"/>
                        </a:spcAft>
                        <a:buNone/>
                      </a:pPr>
                      <a:r>
                        <a:t/>
                      </a:r>
                      <a:endParaRPr sz="1200"/>
                    </a:p>
                  </a:txBody>
                  <a:tcPr marT="45725" marB="45725" marR="91450" marL="91450"/>
                </a:tc>
              </a:tr>
              <a:tr h="451525">
                <a:tc>
                  <a:txBody>
                    <a:bodyPr/>
                    <a:lstStyle/>
                    <a:p>
                      <a:pPr indent="0" lvl="0" marL="0" marR="0" rtl="0" algn="l">
                        <a:lnSpc>
                          <a:spcPct val="100000"/>
                        </a:lnSpc>
                        <a:spcBef>
                          <a:spcPts val="0"/>
                        </a:spcBef>
                        <a:spcAft>
                          <a:spcPts val="0"/>
                        </a:spcAft>
                        <a:buClr>
                          <a:srgbClr val="000000"/>
                        </a:buClr>
                        <a:buSzPts val="1200"/>
                        <a:buFont typeface="Courier New"/>
                        <a:buNone/>
                      </a:pPr>
                      <a:r>
                        <a:rPr b="0" lang="es-ES" sz="1200">
                          <a:solidFill>
                            <a:srgbClr val="000000"/>
                          </a:solidFill>
                          <a:latin typeface="Courier New"/>
                          <a:ea typeface="Courier New"/>
                          <a:cs typeface="Courier New"/>
                          <a:sym typeface="Courier New"/>
                        </a:rPr>
                        <a:t>name: Marca</a:t>
                      </a:r>
                      <a:endParaRPr/>
                    </a:p>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Courier New"/>
                        <a:buNone/>
                      </a:pPr>
                      <a:r>
                        <a:rPr b="0" lang="es-ES" sz="1200">
                          <a:solidFill>
                            <a:srgbClr val="000000"/>
                          </a:solidFill>
                          <a:latin typeface="Courier New"/>
                          <a:ea typeface="Courier New"/>
                          <a:cs typeface="Courier New"/>
                          <a:sym typeface="Courier New"/>
                        </a:rPr>
                        <a:t>City: Ciudad</a:t>
                      </a:r>
                      <a:endParaRPr/>
                    </a:p>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Courier New"/>
                        <a:buNone/>
                      </a:pPr>
                      <a:r>
                        <a:rPr b="0" lang="es-ES" sz="1200">
                          <a:solidFill>
                            <a:srgbClr val="000000"/>
                          </a:solidFill>
                          <a:latin typeface="Courier New"/>
                          <a:ea typeface="Courier New"/>
                          <a:cs typeface="Courier New"/>
                          <a:sym typeface="Courier New"/>
                        </a:rPr>
                        <a:t>engine: potencia del motor</a:t>
                      </a:r>
                      <a:endParaRPr/>
                    </a:p>
                    <a:p>
                      <a:pPr indent="0" lvl="0" marL="0" marR="0" rtl="0" algn="l">
                        <a:spcBef>
                          <a:spcPts val="0"/>
                        </a:spcBef>
                        <a:spcAft>
                          <a:spcPts val="0"/>
                        </a:spcAft>
                        <a:buNone/>
                      </a:pPr>
                      <a:r>
                        <a:t/>
                      </a:r>
                      <a:endParaRPr sz="1200"/>
                    </a:p>
                  </a:txBody>
                  <a:tcPr marT="45725" marB="45725" marR="91450" marL="91450"/>
                </a:tc>
              </a:tr>
              <a:tr h="451525">
                <a:tc>
                  <a:txBody>
                    <a:bodyPr/>
                    <a:lstStyle/>
                    <a:p>
                      <a:pPr indent="0" lvl="0" marL="0" marR="0" rtl="0" algn="l">
                        <a:lnSpc>
                          <a:spcPct val="100000"/>
                        </a:lnSpc>
                        <a:spcBef>
                          <a:spcPts val="0"/>
                        </a:spcBef>
                        <a:spcAft>
                          <a:spcPts val="0"/>
                        </a:spcAft>
                        <a:buClr>
                          <a:srgbClr val="000000"/>
                        </a:buClr>
                        <a:buSzPts val="1200"/>
                        <a:buFont typeface="Courier New"/>
                        <a:buNone/>
                      </a:pPr>
                      <a:r>
                        <a:rPr b="0" lang="es-ES" sz="1200">
                          <a:solidFill>
                            <a:srgbClr val="000000"/>
                          </a:solidFill>
                          <a:latin typeface="Courier New"/>
                          <a:ea typeface="Courier New"/>
                          <a:cs typeface="Courier New"/>
                          <a:sym typeface="Courier New"/>
                        </a:rPr>
                        <a:t>year: año de patentamiento</a:t>
                      </a:r>
                      <a:endParaRPr/>
                    </a:p>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Courier New"/>
                        <a:buNone/>
                      </a:pPr>
                      <a:r>
                        <a:rPr b="0" lang="es-ES" sz="1200">
                          <a:solidFill>
                            <a:srgbClr val="000000"/>
                          </a:solidFill>
                          <a:latin typeface="Courier New"/>
                          <a:ea typeface="Courier New"/>
                          <a:cs typeface="Courier New"/>
                          <a:sym typeface="Courier New"/>
                        </a:rPr>
                        <a:t>fuel: Tipo de combustible</a:t>
                      </a:r>
                      <a:endParaRPr/>
                    </a:p>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Courier New"/>
                        <a:buNone/>
                      </a:pPr>
                      <a:r>
                        <a:rPr b="0" lang="es-ES" sz="1200">
                          <a:solidFill>
                            <a:srgbClr val="000000"/>
                          </a:solidFill>
                          <a:latin typeface="Courier New"/>
                          <a:ea typeface="Courier New"/>
                          <a:cs typeface="Courier New"/>
                          <a:sym typeface="Courier New"/>
                        </a:rPr>
                        <a:t>max_power: potencia máxima</a:t>
                      </a:r>
                      <a:endParaRPr/>
                    </a:p>
                    <a:p>
                      <a:pPr indent="0" lvl="0" marL="0" marR="0" rtl="0" algn="l">
                        <a:spcBef>
                          <a:spcPts val="0"/>
                        </a:spcBef>
                        <a:spcAft>
                          <a:spcPts val="0"/>
                        </a:spcAft>
                        <a:buNone/>
                      </a:pPr>
                      <a:r>
                        <a:t/>
                      </a:r>
                      <a:endParaRPr sz="1200"/>
                    </a:p>
                  </a:txBody>
                  <a:tcPr marT="45725" marB="45725" marR="91450" marL="91450"/>
                </a:tc>
              </a:tr>
              <a:tr h="540850">
                <a:tc>
                  <a:txBody>
                    <a:bodyPr/>
                    <a:lstStyle/>
                    <a:p>
                      <a:pPr indent="0" lvl="0" marL="0" marR="0" rtl="0" algn="l">
                        <a:spcBef>
                          <a:spcPts val="0"/>
                        </a:spcBef>
                        <a:spcAft>
                          <a:spcPts val="0"/>
                        </a:spcAft>
                        <a:buNone/>
                      </a:pPr>
                      <a:r>
                        <a:rPr b="0" lang="es-ES" sz="1200">
                          <a:solidFill>
                            <a:srgbClr val="000000"/>
                          </a:solidFill>
                          <a:latin typeface="Courier New"/>
                          <a:ea typeface="Courier New"/>
                          <a:cs typeface="Courier New"/>
                          <a:sym typeface="Courier New"/>
                        </a:rPr>
                        <a:t>selling_price: Precio de venta (rupios) </a:t>
                      </a:r>
                      <a:endParaRPr sz="1200"/>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Courier New"/>
                        <a:buNone/>
                      </a:pPr>
                      <a:r>
                        <a:rPr b="0" lang="es-ES" sz="1200">
                          <a:solidFill>
                            <a:srgbClr val="000000"/>
                          </a:solidFill>
                          <a:latin typeface="Courier New"/>
                          <a:ea typeface="Courier New"/>
                          <a:cs typeface="Courier New"/>
                          <a:sym typeface="Courier New"/>
                        </a:rPr>
                        <a:t>seller_type: Quién vende el auto</a:t>
                      </a:r>
                      <a:endParaRPr/>
                    </a:p>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Courier New"/>
                        <a:buNone/>
                      </a:pPr>
                      <a:r>
                        <a:rPr b="0" lang="es-ES" sz="1200">
                          <a:solidFill>
                            <a:srgbClr val="000000"/>
                          </a:solidFill>
                          <a:latin typeface="Courier New"/>
                          <a:ea typeface="Courier New"/>
                          <a:cs typeface="Courier New"/>
                          <a:sym typeface="Courier New"/>
                        </a:rPr>
                        <a:t>torque: fuerza de rotación del motor</a:t>
                      </a:r>
                      <a:endParaRPr/>
                    </a:p>
                    <a:p>
                      <a:pPr indent="0" lvl="0" marL="0" marR="0" rtl="0" algn="l">
                        <a:spcBef>
                          <a:spcPts val="0"/>
                        </a:spcBef>
                        <a:spcAft>
                          <a:spcPts val="0"/>
                        </a:spcAft>
                        <a:buNone/>
                      </a:pPr>
                      <a:r>
                        <a:t/>
                      </a:r>
                      <a:endParaRPr sz="1200"/>
                    </a:p>
                  </a:txBody>
                  <a:tcPr marT="45725" marB="45725" marR="91450" marL="91450"/>
                </a:tc>
              </a:tr>
              <a:tr h="451525">
                <a:tc>
                  <a:txBody>
                    <a:bodyPr/>
                    <a:lstStyle/>
                    <a:p>
                      <a:pPr indent="0" lvl="0" marL="0" marR="0" rtl="0" algn="l">
                        <a:spcBef>
                          <a:spcPts val="0"/>
                        </a:spcBef>
                        <a:spcAft>
                          <a:spcPts val="0"/>
                        </a:spcAft>
                        <a:buNone/>
                      </a:pPr>
                      <a:r>
                        <a:rPr b="0" lang="es-ES" sz="1200">
                          <a:solidFill>
                            <a:srgbClr val="000000"/>
                          </a:solidFill>
                          <a:latin typeface="Courier New"/>
                          <a:ea typeface="Courier New"/>
                          <a:cs typeface="Courier New"/>
                          <a:sym typeface="Courier New"/>
                        </a:rPr>
                        <a:t>km_driven: kilómetros recorridos</a:t>
                      </a:r>
                      <a:endParaRPr sz="1200"/>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Courier New"/>
                        <a:buNone/>
                      </a:pPr>
                      <a:r>
                        <a:rPr b="0" lang="es-ES" sz="1200">
                          <a:solidFill>
                            <a:srgbClr val="000000"/>
                          </a:solidFill>
                          <a:latin typeface="Courier New"/>
                          <a:ea typeface="Courier New"/>
                          <a:cs typeface="Courier New"/>
                          <a:sym typeface="Courier New"/>
                        </a:rPr>
                        <a:t>transmission: Tipo de transmisión</a:t>
                      </a:r>
                      <a:endParaRPr/>
                    </a:p>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Courier New"/>
                        <a:buNone/>
                      </a:pPr>
                      <a:r>
                        <a:rPr b="0" lang="es-ES" sz="1200">
                          <a:solidFill>
                            <a:srgbClr val="000000"/>
                          </a:solidFill>
                          <a:latin typeface="Courier New"/>
                          <a:ea typeface="Courier New"/>
                          <a:cs typeface="Courier New"/>
                          <a:sym typeface="Courier New"/>
                        </a:rPr>
                        <a:t>seats: Número de asientos</a:t>
                      </a:r>
                      <a:endParaRPr/>
                    </a:p>
                    <a:p>
                      <a:pPr indent="0" lvl="0" marL="0" marR="0" rtl="0" algn="l">
                        <a:spcBef>
                          <a:spcPts val="0"/>
                        </a:spcBef>
                        <a:spcAft>
                          <a:spcPts val="0"/>
                        </a:spcAft>
                        <a:buNone/>
                      </a:pPr>
                      <a:r>
                        <a:t/>
                      </a:r>
                      <a:endParaRPr sz="1200"/>
                    </a:p>
                  </a:txBody>
                  <a:tcPr marT="45725" marB="45725" marR="91450" marL="91450"/>
                </a:tc>
              </a:tr>
              <a:tr h="451525">
                <a:tc>
                  <a:txBody>
                    <a:bodyPr/>
                    <a:lstStyle/>
                    <a:p>
                      <a:pPr indent="0" lvl="0" marL="0" marR="0" rtl="0" algn="l">
                        <a:lnSpc>
                          <a:spcPct val="100000"/>
                        </a:lnSpc>
                        <a:spcBef>
                          <a:spcPts val="0"/>
                        </a:spcBef>
                        <a:spcAft>
                          <a:spcPts val="0"/>
                        </a:spcAft>
                        <a:buClr>
                          <a:srgbClr val="000000"/>
                        </a:buClr>
                        <a:buSzPts val="1200"/>
                        <a:buFont typeface="Courier New"/>
                        <a:buNone/>
                      </a:pPr>
                      <a:r>
                        <a:rPr b="0" lang="es-ES" sz="1200">
                          <a:solidFill>
                            <a:srgbClr val="000000"/>
                          </a:solidFill>
                          <a:latin typeface="Courier New"/>
                          <a:ea typeface="Courier New"/>
                          <a:cs typeface="Courier New"/>
                          <a:sym typeface="Courier New"/>
                        </a:rPr>
                        <a:t>Region: Región donde se utiliza</a:t>
                      </a:r>
                      <a:endParaRPr/>
                    </a:p>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Courier New"/>
                        <a:buNone/>
                      </a:pPr>
                      <a:r>
                        <a:rPr b="0" lang="es-ES" sz="1200">
                          <a:solidFill>
                            <a:srgbClr val="000000"/>
                          </a:solidFill>
                          <a:latin typeface="Courier New"/>
                          <a:ea typeface="Courier New"/>
                          <a:cs typeface="Courier New"/>
                          <a:sym typeface="Courier New"/>
                        </a:rPr>
                        <a:t>owner: tipo de propietario</a:t>
                      </a:r>
                      <a:endParaRPr/>
                    </a:p>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Courier New"/>
                        <a:buNone/>
                      </a:pPr>
                      <a:r>
                        <a:rPr b="0" lang="es-ES" sz="1200">
                          <a:solidFill>
                            <a:srgbClr val="000000"/>
                          </a:solidFill>
                          <a:latin typeface="Courier New"/>
                          <a:ea typeface="Courier New"/>
                          <a:cs typeface="Courier New"/>
                          <a:sym typeface="Courier New"/>
                        </a:rPr>
                        <a:t>sold: auto usado vendido o no</a:t>
                      </a:r>
                      <a:endParaRPr/>
                    </a:p>
                    <a:p>
                      <a:pPr indent="0" lvl="0" marL="0" marR="0" rtl="0" algn="l">
                        <a:spcBef>
                          <a:spcPts val="0"/>
                        </a:spcBef>
                        <a:spcAft>
                          <a:spcPts val="0"/>
                        </a:spcAft>
                        <a:buNone/>
                      </a:pPr>
                      <a:r>
                        <a:t/>
                      </a:r>
                      <a:endParaRPr sz="1200"/>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s-ES"/>
              <a:t>4. Análisis exploratorio</a:t>
            </a:r>
            <a:endParaRPr/>
          </a:p>
        </p:txBody>
      </p:sp>
      <p:sp>
        <p:nvSpPr>
          <p:cNvPr id="206" name="Google Shape;206;p6"/>
          <p:cNvSpPr txBox="1"/>
          <p:nvPr>
            <p:ph idx="1" type="body"/>
          </p:nvPr>
        </p:nvSpPr>
        <p:spPr>
          <a:xfrm>
            <a:off x="2456477" y="1425677"/>
            <a:ext cx="8915400" cy="2245571"/>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800"/>
              <a:buFont typeface="Noto Sans Symbols"/>
              <a:buChar char="⮚"/>
            </a:pPr>
            <a:r>
              <a:rPr lang="es-ES"/>
              <a:t>Evaluación de datos faltantes:</a:t>
            </a:r>
            <a:endParaRPr/>
          </a:p>
          <a:p>
            <a:pPr indent="-228600" lvl="0" marL="342900" rtl="0" algn="l">
              <a:spcBef>
                <a:spcPts val="1000"/>
              </a:spcBef>
              <a:spcAft>
                <a:spcPts val="0"/>
              </a:spcAft>
              <a:buSzPts val="1800"/>
              <a:buFont typeface="Noto Sans Symbols"/>
              <a:buNone/>
            </a:pPr>
            <a:r>
              <a:t/>
            </a:r>
            <a:endParaRPr/>
          </a:p>
          <a:p>
            <a:pPr indent="-228600" lvl="0" marL="342900" rtl="0" algn="l">
              <a:spcBef>
                <a:spcPts val="1000"/>
              </a:spcBef>
              <a:spcAft>
                <a:spcPts val="0"/>
              </a:spcAft>
              <a:buSzPts val="1800"/>
              <a:buFont typeface="Noto Sans Symbols"/>
              <a:buNone/>
            </a:pPr>
            <a:r>
              <a:t/>
            </a:r>
            <a:endParaRPr/>
          </a:p>
          <a:p>
            <a:pPr indent="-228600" lvl="0" marL="342900" rtl="0" algn="l">
              <a:spcBef>
                <a:spcPts val="1000"/>
              </a:spcBef>
              <a:spcAft>
                <a:spcPts val="0"/>
              </a:spcAft>
              <a:buSzPts val="1800"/>
              <a:buFont typeface="Noto Sans Symbols"/>
              <a:buNone/>
            </a:pPr>
            <a:r>
              <a:t/>
            </a:r>
            <a:endParaRPr/>
          </a:p>
          <a:p>
            <a:pPr indent="-228600" lvl="0" marL="342900" rtl="0" algn="l">
              <a:spcBef>
                <a:spcPts val="1000"/>
              </a:spcBef>
              <a:spcAft>
                <a:spcPts val="0"/>
              </a:spcAft>
              <a:buSzPts val="1800"/>
              <a:buFont typeface="Noto Sans Symbols"/>
              <a:buNone/>
            </a:pPr>
            <a:r>
              <a:t/>
            </a:r>
            <a:endParaRPr/>
          </a:p>
          <a:p>
            <a:pPr indent="-342900" lvl="0" marL="342900" rtl="0" algn="l">
              <a:spcBef>
                <a:spcPts val="1000"/>
              </a:spcBef>
              <a:spcAft>
                <a:spcPts val="0"/>
              </a:spcAft>
              <a:buSzPts val="1800"/>
              <a:buFont typeface="Noto Sans Symbols"/>
              <a:buChar char="⮚"/>
            </a:pPr>
            <a:r>
              <a:rPr lang="es-ES"/>
              <a:t>Verificamos los nulos:</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0" lvl="0" marL="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p:txBody>
      </p:sp>
      <p:pic>
        <p:nvPicPr>
          <p:cNvPr id="207" name="Google Shape;207;p6"/>
          <p:cNvPicPr preferRelativeResize="0"/>
          <p:nvPr/>
        </p:nvPicPr>
        <p:blipFill rotWithShape="1">
          <a:blip r:embed="rId3">
            <a:alphaModFix/>
          </a:blip>
          <a:srcRect b="26838" l="1806" r="48587" t="42566"/>
          <a:stretch/>
        </p:blipFill>
        <p:spPr>
          <a:xfrm>
            <a:off x="2456477" y="1806348"/>
            <a:ext cx="7504391" cy="1524002"/>
          </a:xfrm>
          <a:prstGeom prst="rect">
            <a:avLst/>
          </a:prstGeom>
          <a:noFill/>
          <a:ln>
            <a:noFill/>
          </a:ln>
        </p:spPr>
      </p:pic>
      <p:pic>
        <p:nvPicPr>
          <p:cNvPr id="208" name="Google Shape;208;p6"/>
          <p:cNvPicPr preferRelativeResize="0"/>
          <p:nvPr/>
        </p:nvPicPr>
        <p:blipFill rotWithShape="1">
          <a:blip r:embed="rId4">
            <a:alphaModFix/>
          </a:blip>
          <a:srcRect b="21160" l="2057" r="79852" t="26670"/>
          <a:stretch/>
        </p:blipFill>
        <p:spPr>
          <a:xfrm>
            <a:off x="2592924" y="3671248"/>
            <a:ext cx="3125487" cy="2967519"/>
          </a:xfrm>
          <a:prstGeom prst="rect">
            <a:avLst/>
          </a:prstGeom>
          <a:noFill/>
          <a:ln>
            <a:noFill/>
          </a:ln>
        </p:spPr>
      </p:pic>
      <p:graphicFrame>
        <p:nvGraphicFramePr>
          <p:cNvPr id="209" name="Google Shape;209;p6"/>
          <p:cNvGraphicFramePr/>
          <p:nvPr/>
        </p:nvGraphicFramePr>
        <p:xfrm>
          <a:off x="6708437" y="3736917"/>
          <a:ext cx="3000000" cy="3000000"/>
        </p:xfrm>
        <a:graphic>
          <a:graphicData uri="http://schemas.openxmlformats.org/drawingml/2006/table">
            <a:tbl>
              <a:tblPr>
                <a:noFill/>
                <a:tableStyleId>{04019EA3-26F6-4AF1-8B28-1CE9CA76FBDD}</a:tableStyleId>
              </a:tblPr>
              <a:tblGrid>
                <a:gridCol w="515900"/>
                <a:gridCol w="515900"/>
                <a:gridCol w="515900"/>
                <a:gridCol w="515900"/>
                <a:gridCol w="515900"/>
                <a:gridCol w="515900"/>
                <a:gridCol w="515900"/>
                <a:gridCol w="515900"/>
                <a:gridCol w="515900"/>
              </a:tblGrid>
              <a:tr h="345225">
                <a:tc>
                  <a:txBody>
                    <a:bodyPr/>
                    <a:lstStyle/>
                    <a:p>
                      <a:pPr indent="0" lvl="0" marL="0" marR="0" rtl="0" algn="r">
                        <a:spcBef>
                          <a:spcPts val="0"/>
                        </a:spcBef>
                        <a:spcAft>
                          <a:spcPts val="0"/>
                        </a:spcAft>
                        <a:buNone/>
                      </a:pPr>
                      <a:br>
                        <a:rPr b="1" lang="es-ES" sz="900"/>
                      </a:br>
                      <a:r>
                        <a:rPr b="1" lang="es-ES" sz="900"/>
                        <a:t>count</a:t>
                      </a:r>
                      <a:endParaRPr b="1" sz="900"/>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lang="es-ES" sz="900"/>
                        <a:t>mean</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lang="es-ES" sz="900"/>
                        <a:t>std</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lang="es-ES" sz="900"/>
                        <a:t>min</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lang="es-ES" sz="900"/>
                        <a:t>25%</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lang="es-ES" sz="900"/>
                        <a:t>50%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lang="es-ES" sz="900"/>
                        <a:t>75%</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lang="es-ES" sz="900"/>
                        <a:t>max</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900"/>
                    </a:p>
                  </a:txBody>
                  <a:tcPr marT="43175" marB="43175" marR="86350" marL="86350">
                    <a:lnL cap="flat" cmpd="sng" w="9525">
                      <a:solidFill>
                        <a:srgbClr val="000000">
                          <a:alpha val="0"/>
                        </a:srgbClr>
                      </a:solidFill>
                      <a:prstDash val="solid"/>
                      <a:round/>
                      <a:headEnd len="sm" w="sm" type="none"/>
                      <a:tailEnd len="sm" w="sm" type="none"/>
                    </a:lnL>
                  </a:tcPr>
                </a:tc>
              </a:tr>
              <a:tr h="345225">
                <a:tc>
                  <a:txBody>
                    <a:bodyPr/>
                    <a:lstStyle/>
                    <a:p>
                      <a:pPr indent="0" lvl="0" marL="0" marR="0" rtl="0" algn="l">
                        <a:spcBef>
                          <a:spcPts val="0"/>
                        </a:spcBef>
                        <a:spcAft>
                          <a:spcPts val="0"/>
                        </a:spcAft>
                        <a:buNone/>
                      </a:pPr>
                      <a:r>
                        <a:rPr b="1" lang="es-ES" sz="900"/>
                        <a:t>Sales_ID</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7906.0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4070.106248</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2345.770159</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1.0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2037.25</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4076.5</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6102.0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8128.0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r>
              <a:tr h="345225">
                <a:tc>
                  <a:txBody>
                    <a:bodyPr/>
                    <a:lstStyle/>
                    <a:p>
                      <a:pPr indent="0" lvl="0" marL="0" marR="0" rtl="0" algn="l">
                        <a:spcBef>
                          <a:spcPts val="0"/>
                        </a:spcBef>
                        <a:spcAft>
                          <a:spcPts val="0"/>
                        </a:spcAft>
                        <a:buNone/>
                      </a:pPr>
                      <a:r>
                        <a:rPr b="1" lang="es-ES" sz="900"/>
                        <a:t>year</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7906.0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2013.983936</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3.863695</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1994.0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2012.00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2015.0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2017.0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2020.0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79725">
                <a:tc>
                  <a:txBody>
                    <a:bodyPr/>
                    <a:lstStyle/>
                    <a:p>
                      <a:pPr indent="0" lvl="0" marL="0" marR="0" rtl="0" algn="l">
                        <a:spcBef>
                          <a:spcPts val="0"/>
                        </a:spcBef>
                        <a:spcAft>
                          <a:spcPts val="0"/>
                        </a:spcAft>
                        <a:buNone/>
                      </a:pPr>
                      <a:r>
                        <a:rPr b="1" lang="es-ES" sz="900"/>
                        <a:t>selling_price</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7906.0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649813.720845</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813582.748354</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29999.0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270000.00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450000.0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690000.0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10000000.0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79725">
                <a:tc>
                  <a:txBody>
                    <a:bodyPr/>
                    <a:lstStyle/>
                    <a:p>
                      <a:pPr indent="0" lvl="0" marL="0" marR="0" rtl="0" algn="l">
                        <a:spcBef>
                          <a:spcPts val="0"/>
                        </a:spcBef>
                        <a:spcAft>
                          <a:spcPts val="0"/>
                        </a:spcAft>
                        <a:buNone/>
                      </a:pPr>
                      <a:r>
                        <a:rPr b="1" lang="es-ES" sz="900"/>
                        <a:t>km_driven</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7906.0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69188.659752</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56792.296343</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1.0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35000.00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60000.0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95425.0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2360457.0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5225">
                <a:tc>
                  <a:txBody>
                    <a:bodyPr/>
                    <a:lstStyle/>
                    <a:p>
                      <a:pPr indent="0" lvl="0" marL="0" marR="0" rtl="0" algn="l">
                        <a:spcBef>
                          <a:spcPts val="0"/>
                        </a:spcBef>
                        <a:spcAft>
                          <a:spcPts val="0"/>
                        </a:spcAft>
                        <a:buNone/>
                      </a:pPr>
                      <a:r>
                        <a:rPr b="1" lang="es-ES" sz="900"/>
                        <a:t>seats</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7906.0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5.416393</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0.959208</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2.0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5.00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5.0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5.0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lang="es-ES" sz="900"/>
                        <a:t>14.0</a:t>
                      </a:r>
                      <a:endParaRPr/>
                    </a:p>
                  </a:txBody>
                  <a:tcPr marT="43175" marB="43175" marR="86350" marL="8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10" name="Google Shape;210;p6"/>
          <p:cNvSpPr txBox="1"/>
          <p:nvPr/>
        </p:nvSpPr>
        <p:spPr>
          <a:xfrm>
            <a:off x="6708437" y="3318385"/>
            <a:ext cx="4663439" cy="418532"/>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1"/>
              </a:buClr>
              <a:buSzPts val="1800"/>
              <a:buFont typeface="Noto Sans Symbols"/>
              <a:buChar char="⮚"/>
            </a:pPr>
            <a:r>
              <a:rPr b="0" i="0" lang="es-ES" sz="1800" u="none" cap="none" strike="noStrike">
                <a:solidFill>
                  <a:srgbClr val="595959"/>
                </a:solidFill>
                <a:latin typeface="Century Gothic"/>
                <a:ea typeface="Century Gothic"/>
                <a:cs typeface="Century Gothic"/>
                <a:sym typeface="Century Gothic"/>
              </a:rPr>
              <a:t>Detalle de variables numéricas</a:t>
            </a:r>
            <a:endParaRPr/>
          </a:p>
          <a:p>
            <a:pPr indent="0" lvl="0" marL="0" marR="0" rtl="0" algn="l">
              <a:spcBef>
                <a:spcPts val="1000"/>
              </a:spcBef>
              <a:spcAft>
                <a:spcPts val="0"/>
              </a:spcAft>
              <a:buClr>
                <a:schemeClr val="accent1"/>
              </a:buClr>
              <a:buSzPts val="1800"/>
              <a:buFont typeface="Noto Sans Symbols"/>
              <a:buNone/>
            </a:pPr>
            <a:r>
              <a:t/>
            </a:r>
            <a:endParaRPr b="0" i="0" sz="1800" u="none" cap="none" strike="noStrike">
              <a:solidFill>
                <a:srgbClr val="595959"/>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7"/>
          <p:cNvSpPr txBox="1"/>
          <p:nvPr/>
        </p:nvSpPr>
        <p:spPr>
          <a:xfrm>
            <a:off x="4564609" y="220003"/>
            <a:ext cx="4819651" cy="43777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62626"/>
              </a:buClr>
              <a:buSzPts val="2000"/>
              <a:buFont typeface="Century Gothic"/>
              <a:buNone/>
            </a:pPr>
            <a:r>
              <a:rPr b="1" i="0" lang="es-ES" sz="2000" u="none" cap="none" strike="noStrike">
                <a:solidFill>
                  <a:srgbClr val="262626"/>
                </a:solidFill>
                <a:latin typeface="Century Gothic"/>
                <a:ea typeface="Century Gothic"/>
                <a:cs typeface="Century Gothic"/>
                <a:sym typeface="Century Gothic"/>
              </a:rPr>
              <a:t>Análisis de variables individuales</a:t>
            </a:r>
            <a:endParaRPr/>
          </a:p>
        </p:txBody>
      </p:sp>
      <p:sp>
        <p:nvSpPr>
          <p:cNvPr id="216" name="Google Shape;216;p7"/>
          <p:cNvSpPr txBox="1"/>
          <p:nvPr/>
        </p:nvSpPr>
        <p:spPr>
          <a:xfrm>
            <a:off x="2573540" y="958030"/>
            <a:ext cx="3600333" cy="418532"/>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1200"/>
              <a:buFont typeface="Noto Sans Symbols"/>
              <a:buNone/>
            </a:pPr>
            <a:r>
              <a:rPr b="1" i="0" lang="es-ES" sz="1200" u="none" cap="none" strike="noStrike">
                <a:solidFill>
                  <a:srgbClr val="595959"/>
                </a:solidFill>
                <a:latin typeface="Century Gothic"/>
                <a:ea typeface="Century Gothic"/>
                <a:cs typeface="Century Gothic"/>
                <a:sym typeface="Century Gothic"/>
              </a:rPr>
              <a:t>6.1. Histograma de precios de venta</a:t>
            </a:r>
            <a:endParaRPr/>
          </a:p>
          <a:p>
            <a:pPr indent="0" lvl="0" marL="0" marR="0" rtl="0" algn="l">
              <a:spcBef>
                <a:spcPts val="1000"/>
              </a:spcBef>
              <a:spcAft>
                <a:spcPts val="0"/>
              </a:spcAft>
              <a:buClr>
                <a:schemeClr val="accent1"/>
              </a:buClr>
              <a:buSzPts val="1200"/>
              <a:buFont typeface="Noto Sans Symbols"/>
              <a:buNone/>
            </a:pPr>
            <a:r>
              <a:t/>
            </a:r>
            <a:endParaRPr b="1" i="0" sz="1200" u="none" cap="none" strike="noStrike">
              <a:solidFill>
                <a:srgbClr val="595959"/>
              </a:solidFill>
              <a:latin typeface="Century Gothic"/>
              <a:ea typeface="Century Gothic"/>
              <a:cs typeface="Century Gothic"/>
              <a:sym typeface="Century Gothic"/>
            </a:endParaRPr>
          </a:p>
        </p:txBody>
      </p:sp>
      <p:pic>
        <p:nvPicPr>
          <p:cNvPr id="217" name="Google Shape;217;p7"/>
          <p:cNvPicPr preferRelativeResize="0"/>
          <p:nvPr/>
        </p:nvPicPr>
        <p:blipFill rotWithShape="1">
          <a:blip r:embed="rId3">
            <a:alphaModFix/>
          </a:blip>
          <a:srcRect b="0" l="0" r="0" t="0"/>
          <a:stretch/>
        </p:blipFill>
        <p:spPr>
          <a:xfrm>
            <a:off x="1774638" y="1377477"/>
            <a:ext cx="4819650" cy="2647950"/>
          </a:xfrm>
          <a:prstGeom prst="rect">
            <a:avLst/>
          </a:prstGeom>
          <a:noFill/>
          <a:ln>
            <a:noFill/>
          </a:ln>
        </p:spPr>
      </p:pic>
      <p:pic>
        <p:nvPicPr>
          <p:cNvPr id="218" name="Google Shape;218;p7"/>
          <p:cNvPicPr preferRelativeResize="0"/>
          <p:nvPr/>
        </p:nvPicPr>
        <p:blipFill rotWithShape="1">
          <a:blip r:embed="rId4">
            <a:alphaModFix/>
          </a:blip>
          <a:srcRect b="0" l="0" r="0" t="0"/>
          <a:stretch/>
        </p:blipFill>
        <p:spPr>
          <a:xfrm>
            <a:off x="6635806" y="3979448"/>
            <a:ext cx="4419600" cy="2657475"/>
          </a:xfrm>
          <a:prstGeom prst="rect">
            <a:avLst/>
          </a:prstGeom>
          <a:noFill/>
          <a:ln>
            <a:noFill/>
          </a:ln>
        </p:spPr>
      </p:pic>
      <p:sp>
        <p:nvSpPr>
          <p:cNvPr id="219" name="Google Shape;219;p7"/>
          <p:cNvSpPr txBox="1"/>
          <p:nvPr/>
        </p:nvSpPr>
        <p:spPr>
          <a:xfrm>
            <a:off x="1756596" y="4514975"/>
            <a:ext cx="5043148"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dk1"/>
                </a:solidFill>
                <a:latin typeface="Century Gothic"/>
                <a:ea typeface="Century Gothic"/>
                <a:cs typeface="Century Gothic"/>
                <a:sym typeface="Century Gothic"/>
              </a:rPr>
              <a:t>6.2. Boxplot de precios de venta:</a:t>
            </a:r>
            <a:endParaRPr/>
          </a:p>
          <a:p>
            <a:pPr indent="0" lvl="0" marL="0" marR="0" rtl="0" algn="l">
              <a:spcBef>
                <a:spcPts val="0"/>
              </a:spcBef>
              <a:spcAft>
                <a:spcPts val="0"/>
              </a:spcAft>
              <a:buNone/>
            </a:pPr>
            <a:r>
              <a:t/>
            </a:r>
            <a:endParaRPr sz="1200">
              <a:solidFill>
                <a:srgbClr val="000000"/>
              </a:solidFill>
              <a:latin typeface="Century Gothic"/>
              <a:ea typeface="Century Gothic"/>
              <a:cs typeface="Century Gothic"/>
              <a:sym typeface="Century Gothic"/>
            </a:endParaRPr>
          </a:p>
          <a:p>
            <a:pPr indent="0" lvl="0" marL="0" marR="0" rtl="0" algn="l">
              <a:spcBef>
                <a:spcPts val="0"/>
              </a:spcBef>
              <a:spcAft>
                <a:spcPts val="0"/>
              </a:spcAft>
              <a:buNone/>
            </a:pPr>
            <a:r>
              <a:rPr b="0" lang="es-ES" sz="1200">
                <a:solidFill>
                  <a:srgbClr val="000000"/>
                </a:solidFill>
                <a:latin typeface="Century Gothic"/>
                <a:ea typeface="Century Gothic"/>
                <a:cs typeface="Century Gothic"/>
                <a:sym typeface="Century Gothic"/>
              </a:rPr>
              <a:t>¿Cuales son los precios mínimos y máximos de los autos en venta en el período analizado?</a:t>
            </a:r>
            <a:endParaRPr/>
          </a:p>
          <a:p>
            <a:pPr indent="0" lvl="0" marL="0" marR="0" rtl="0" algn="l">
              <a:spcBef>
                <a:spcPts val="0"/>
              </a:spcBef>
              <a:spcAft>
                <a:spcPts val="0"/>
              </a:spcAft>
              <a:buNone/>
            </a:pPr>
            <a:br>
              <a:rPr b="0" lang="es-ES" sz="1200">
                <a:solidFill>
                  <a:srgbClr val="000000"/>
                </a:solidFill>
                <a:latin typeface="Century Gothic"/>
                <a:ea typeface="Century Gothic"/>
                <a:cs typeface="Century Gothic"/>
                <a:sym typeface="Century Gothic"/>
              </a:rPr>
            </a:br>
            <a:r>
              <a:rPr b="0" lang="es-ES" sz="1200">
                <a:solidFill>
                  <a:srgbClr val="000000"/>
                </a:solidFill>
                <a:latin typeface="Century Gothic"/>
                <a:ea typeface="Century Gothic"/>
                <a:cs typeface="Century Gothic"/>
                <a:sym typeface="Century Gothic"/>
              </a:rPr>
              <a:t>El precio máximo es de 10.000.000, el mínimo es de 29.999 y la media aritmética es de 64.981,37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8"/>
          <p:cNvPicPr preferRelativeResize="0"/>
          <p:nvPr/>
        </p:nvPicPr>
        <p:blipFill rotWithShape="1">
          <a:blip r:embed="rId3">
            <a:alphaModFix/>
          </a:blip>
          <a:srcRect b="0" l="0" r="0" t="0"/>
          <a:stretch/>
        </p:blipFill>
        <p:spPr>
          <a:xfrm>
            <a:off x="6994177" y="283465"/>
            <a:ext cx="4419600" cy="2657475"/>
          </a:xfrm>
          <a:prstGeom prst="rect">
            <a:avLst/>
          </a:prstGeom>
          <a:noFill/>
          <a:ln>
            <a:noFill/>
          </a:ln>
        </p:spPr>
      </p:pic>
      <p:sp>
        <p:nvSpPr>
          <p:cNvPr id="225" name="Google Shape;225;p8"/>
          <p:cNvSpPr txBox="1"/>
          <p:nvPr/>
        </p:nvSpPr>
        <p:spPr>
          <a:xfrm>
            <a:off x="1913499" y="919704"/>
            <a:ext cx="5043148"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200">
                <a:solidFill>
                  <a:schemeClr val="dk1"/>
                </a:solidFill>
                <a:latin typeface="Century Gothic"/>
                <a:ea typeface="Century Gothic"/>
                <a:cs typeface="Century Gothic"/>
                <a:sym typeface="Century Gothic"/>
              </a:rPr>
              <a:t>6.3. Boxplot de kilometrajes de los vehículos:</a:t>
            </a:r>
            <a:endParaRPr/>
          </a:p>
          <a:p>
            <a:pPr indent="0" lvl="0" marL="0" marR="0" rtl="0" algn="l">
              <a:spcBef>
                <a:spcPts val="0"/>
              </a:spcBef>
              <a:spcAft>
                <a:spcPts val="0"/>
              </a:spcAft>
              <a:buNone/>
            </a:pPr>
            <a:br>
              <a:rPr b="0" lang="es-ES" sz="1200">
                <a:solidFill>
                  <a:schemeClr val="dk1"/>
                </a:solidFill>
                <a:latin typeface="Century Gothic"/>
                <a:ea typeface="Century Gothic"/>
                <a:cs typeface="Century Gothic"/>
                <a:sym typeface="Century Gothic"/>
              </a:rPr>
            </a:br>
            <a:r>
              <a:rPr b="0" lang="es-ES" sz="1200">
                <a:solidFill>
                  <a:schemeClr val="dk1"/>
                </a:solidFill>
                <a:latin typeface="Century Gothic"/>
                <a:ea typeface="Century Gothic"/>
                <a:cs typeface="Century Gothic"/>
                <a:sym typeface="Century Gothic"/>
              </a:rPr>
              <a:t>¿Cuales son los valore</a:t>
            </a:r>
            <a:r>
              <a:rPr lang="es-ES" sz="1200">
                <a:solidFill>
                  <a:schemeClr val="dk1"/>
                </a:solidFill>
                <a:latin typeface="Century Gothic"/>
                <a:ea typeface="Century Gothic"/>
                <a:cs typeface="Century Gothic"/>
                <a:sym typeface="Century Gothic"/>
              </a:rPr>
              <a:t>s</a:t>
            </a:r>
            <a:r>
              <a:rPr b="0" lang="es-ES" sz="1200">
                <a:solidFill>
                  <a:schemeClr val="dk1"/>
                </a:solidFill>
                <a:latin typeface="Century Gothic"/>
                <a:ea typeface="Century Gothic"/>
                <a:cs typeface="Century Gothic"/>
                <a:sym typeface="Century Gothic"/>
              </a:rPr>
              <a:t> mínimos y máximos del kilometraje de los vehículos</a:t>
            </a:r>
            <a:endParaRPr/>
          </a:p>
          <a:p>
            <a:pPr indent="0" lvl="0" marL="0" marR="0" rtl="0" algn="l">
              <a:spcBef>
                <a:spcPts val="0"/>
              </a:spcBef>
              <a:spcAft>
                <a:spcPts val="0"/>
              </a:spcAft>
              <a:buNone/>
            </a:pPr>
            <a:br>
              <a:rPr b="0" lang="es-ES" sz="1200">
                <a:solidFill>
                  <a:schemeClr val="dk1"/>
                </a:solidFill>
                <a:latin typeface="Century Gothic"/>
                <a:ea typeface="Century Gothic"/>
                <a:cs typeface="Century Gothic"/>
                <a:sym typeface="Century Gothic"/>
              </a:rPr>
            </a:br>
            <a:r>
              <a:rPr b="0" lang="es-ES" sz="1200">
                <a:solidFill>
                  <a:schemeClr val="dk1"/>
                </a:solidFill>
                <a:latin typeface="Century Gothic"/>
                <a:ea typeface="Century Gothic"/>
                <a:cs typeface="Century Gothic"/>
                <a:sym typeface="Century Gothic"/>
              </a:rPr>
              <a:t>El valor máximo es de 2.360.457, el mínimo es de 1 y la media aritmética es de 69.188,66</a:t>
            </a:r>
            <a:endParaRPr/>
          </a:p>
        </p:txBody>
      </p:sp>
      <p:sp>
        <p:nvSpPr>
          <p:cNvPr id="226" name="Google Shape;226;p8"/>
          <p:cNvSpPr txBox="1"/>
          <p:nvPr>
            <p:ph idx="1" type="body"/>
          </p:nvPr>
        </p:nvSpPr>
        <p:spPr>
          <a:xfrm>
            <a:off x="6644873" y="3549795"/>
            <a:ext cx="4768904" cy="313926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200"/>
              <a:buNone/>
            </a:pPr>
            <a:r>
              <a:rPr b="1" lang="es-ES" sz="1200">
                <a:solidFill>
                  <a:schemeClr val="dk1"/>
                </a:solidFill>
                <a:latin typeface="Century Gothic"/>
                <a:ea typeface="Century Gothic"/>
                <a:cs typeface="Century Gothic"/>
                <a:sym typeface="Century Gothic"/>
              </a:rPr>
              <a:t>6.4. Boxplot de años de patentamiento de los vehículos:</a:t>
            </a:r>
            <a:endParaRPr b="1" sz="1200">
              <a:solidFill>
                <a:schemeClr val="dk1"/>
              </a:solidFill>
              <a:latin typeface="Century Gothic"/>
              <a:ea typeface="Century Gothic"/>
              <a:cs typeface="Century Gothic"/>
              <a:sym typeface="Century Gothic"/>
            </a:endParaRPr>
          </a:p>
          <a:p>
            <a:pPr indent="0" lvl="0" marL="0" rtl="0" algn="l">
              <a:spcBef>
                <a:spcPts val="1000"/>
              </a:spcBef>
              <a:spcAft>
                <a:spcPts val="0"/>
              </a:spcAft>
              <a:buSzPts val="1200"/>
              <a:buNone/>
            </a:pPr>
            <a:r>
              <a:rPr b="0" lang="es-ES" sz="1200">
                <a:solidFill>
                  <a:srgbClr val="000000"/>
                </a:solidFill>
                <a:latin typeface="Century Gothic"/>
                <a:ea typeface="Century Gothic"/>
                <a:cs typeface="Century Gothic"/>
                <a:sym typeface="Century Gothic"/>
              </a:rPr>
              <a:t>En promedio la mayoría de los autos se patentó en el año 2013</a:t>
            </a:r>
            <a:endParaRPr/>
          </a:p>
          <a:p>
            <a:pPr indent="0" lvl="0" marL="0" rtl="0" algn="l">
              <a:spcBef>
                <a:spcPts val="1000"/>
              </a:spcBef>
              <a:spcAft>
                <a:spcPts val="0"/>
              </a:spcAft>
              <a:buSzPts val="2000"/>
              <a:buNone/>
            </a:pPr>
            <a:r>
              <a:t/>
            </a:r>
            <a:endParaRPr sz="2000"/>
          </a:p>
        </p:txBody>
      </p:sp>
      <p:pic>
        <p:nvPicPr>
          <p:cNvPr id="227" name="Google Shape;227;p8"/>
          <p:cNvPicPr preferRelativeResize="0"/>
          <p:nvPr/>
        </p:nvPicPr>
        <p:blipFill rotWithShape="1">
          <a:blip r:embed="rId4">
            <a:alphaModFix/>
          </a:blip>
          <a:srcRect b="0" l="0" r="0" t="0"/>
          <a:stretch/>
        </p:blipFill>
        <p:spPr>
          <a:xfrm>
            <a:off x="1922598" y="3099419"/>
            <a:ext cx="4419600" cy="264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spiral">
  <a:themeElements>
    <a:clrScheme name="Wisp">
      <a:dk1>
        <a:srgbClr val="000000"/>
      </a:dk1>
      <a:lt1>
        <a:srgbClr val="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2022-10-14T13:28:23Z</dcterms:created>
  <dc:creator>Juan Francisco Laborde</dc:creator>
</cp:coreProperties>
</file>