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74" r:id="rId1"/>
    <p:sldMasterId id="2147483979" r:id="rId2"/>
    <p:sldMasterId id="2147483981" r:id="rId3"/>
  </p:sldMasterIdLst>
  <p:notesMasterIdLst>
    <p:notesMasterId r:id="rId12"/>
  </p:notesMasterIdLst>
  <p:handoutMasterIdLst>
    <p:handoutMasterId r:id="rId13"/>
  </p:handoutMasterIdLst>
  <p:sldIdLst>
    <p:sldId id="585" r:id="rId4"/>
    <p:sldId id="592" r:id="rId5"/>
    <p:sldId id="589" r:id="rId6"/>
    <p:sldId id="591" r:id="rId7"/>
    <p:sldId id="586" r:id="rId8"/>
    <p:sldId id="587" r:id="rId9"/>
    <p:sldId id="588" r:id="rId10"/>
    <p:sldId id="357" r:id="rId1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琥珀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B2B2B2"/>
    <a:srgbClr val="000099"/>
    <a:srgbClr val="008000"/>
    <a:srgbClr val="FD1503"/>
    <a:srgbClr val="33CC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90065" autoAdjust="0"/>
  </p:normalViewPr>
  <p:slideViewPr>
    <p:cSldViewPr showGuides="1">
      <p:cViewPr varScale="1">
        <p:scale>
          <a:sx n="76" d="100"/>
          <a:sy n="76" d="100"/>
        </p:scale>
        <p:origin x="1292" y="64"/>
      </p:cViewPr>
      <p:guideLst>
        <p:guide orient="horz" pos="32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6" d="100"/>
          <a:sy n="46" d="100"/>
        </p:scale>
        <p:origin x="2706" y="18"/>
      </p:cViewPr>
      <p:guideLst>
        <p:guide orient="horz" pos="3223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14CC78EA-FEF0-4E29-9073-EC152EBEA6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342D623C-36B2-4890-AF89-DC3B87C2F7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4C08CDD7-2905-4C22-8C6E-D81A13A70B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88E3EA3A-E32E-424A-846C-1400ACDCED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B4EF2A79-E60B-4791-BF90-5EB79D2C3D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57F1AF-FE4B-4705-B3EA-D2A243A35F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B56858-FCAB-4024-B126-B5AE406BCF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75AF36E-CB31-4119-9FB8-6572E8DA6C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015DF7B-2E25-4A00-B0A5-3232AF4B00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5D99409-5328-4CB3-BD3E-EFB485FB17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BF092103-5DEE-4BAC-93AA-7CF91533E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FDB1A0CA-A834-4D4E-9F73-93C874DDE8D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FA09C35-7F1E-427B-A436-C6BB8643E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C6933C29-A3F5-47FA-AF59-0B467E9C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6A03C53-BA0A-4144-A02E-4775BDB5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0C4025B-B158-40EA-B678-EEE1F62CB866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FA09C35-7F1E-427B-A436-C6BB8643E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C6933C29-A3F5-47FA-AF59-0B467E9C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6A03C53-BA0A-4144-A02E-4775BDB5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0C4025B-B158-40EA-B678-EEE1F62CB866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23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FA09C35-7F1E-427B-A436-C6BB8643E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C6933C29-A3F5-47FA-AF59-0B467E9C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6A03C53-BA0A-4144-A02E-4775BDB5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0C4025B-B158-40EA-B678-EEE1F62CB866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68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FA09C35-7F1E-427B-A436-C6BB8643E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C6933C29-A3F5-47FA-AF59-0B467E9C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The first row </a:t>
            </a:r>
            <a:r>
              <a:rPr kumimoji="0" lang="en-US" altLang="zh-CN"/>
              <a:t>have materials with no ambient reflection.</a:t>
            </a:r>
            <a:endParaRPr kumimoji="0" lang="en-US" altLang="zh-CN" b="1"/>
          </a:p>
          <a:p>
            <a:r>
              <a:rPr kumimoji="0" lang="en-US" altLang="zh-CN" b="1"/>
              <a:t>The second row </a:t>
            </a:r>
            <a:r>
              <a:rPr kumimoji="0" lang="en-US" altLang="zh-CN"/>
              <a:t>has materials with significant ambient reflection.</a:t>
            </a:r>
            <a:endParaRPr kumimoji="0" lang="en-US" altLang="zh-CN" b="1"/>
          </a:p>
          <a:p>
            <a:r>
              <a:rPr kumimoji="0" lang="en-US" altLang="zh-CN" b="1"/>
              <a:t>The third row </a:t>
            </a:r>
            <a:r>
              <a:rPr kumimoji="0" lang="en-US" altLang="zh-CN"/>
              <a:t>has materials with colored ambient reflection.</a:t>
            </a:r>
            <a:endParaRPr kumimoji="0" lang="en-US" altLang="zh-CN" b="1"/>
          </a:p>
          <a:p>
            <a:endParaRPr kumimoji="0" lang="en-US" altLang="zh-CN" b="1">
              <a:solidFill>
                <a:srgbClr val="FF0000"/>
              </a:solidFill>
            </a:endParaRPr>
          </a:p>
          <a:p>
            <a:r>
              <a:rPr kumimoji="0" lang="en-US" altLang="zh-CN" b="1">
                <a:solidFill>
                  <a:srgbClr val="FF0000"/>
                </a:solidFill>
              </a:rPr>
              <a:t>The first column </a:t>
            </a:r>
            <a:r>
              <a:rPr kumimoji="0" lang="en-US" altLang="zh-CN"/>
              <a:t>has materials with blue, diffuse reflection only.</a:t>
            </a:r>
            <a:endParaRPr kumimoji="0" lang="en-US" altLang="zh-CN" b="1"/>
          </a:p>
          <a:p>
            <a:r>
              <a:rPr kumimoji="0" lang="en-US" altLang="zh-CN" b="1">
                <a:solidFill>
                  <a:srgbClr val="FF0000"/>
                </a:solidFill>
              </a:rPr>
              <a:t>The second column </a:t>
            </a:r>
            <a:r>
              <a:rPr kumimoji="0" lang="en-US" altLang="zh-CN"/>
              <a:t>has blue diffuse reflection, as well as specular</a:t>
            </a:r>
            <a:r>
              <a:rPr kumimoji="0" lang="en-US" altLang="zh-CN" b="1"/>
              <a:t> </a:t>
            </a:r>
            <a:r>
              <a:rPr kumimoji="0" lang="en-US" altLang="zh-CN"/>
              <a:t>reflection with a low shininess exponent.</a:t>
            </a:r>
            <a:endParaRPr kumimoji="0" lang="en-US" altLang="zh-CN" b="1"/>
          </a:p>
          <a:p>
            <a:r>
              <a:rPr kumimoji="0" lang="en-US" altLang="zh-CN" b="1">
                <a:solidFill>
                  <a:srgbClr val="FF0000"/>
                </a:solidFill>
              </a:rPr>
              <a:t>The third column </a:t>
            </a:r>
            <a:r>
              <a:rPr kumimoji="0" lang="en-US" altLang="zh-CN"/>
              <a:t>has blue diffuse reflection, as well as specular</a:t>
            </a:r>
            <a:r>
              <a:rPr kumimoji="0" lang="en-US" altLang="zh-CN" b="1"/>
              <a:t> </a:t>
            </a:r>
            <a:r>
              <a:rPr kumimoji="0" lang="en-US" altLang="zh-CN"/>
              <a:t>reflection with a high shininess exponent (a more concentrated highlight).</a:t>
            </a:r>
            <a:endParaRPr kumimoji="0" lang="en-US" altLang="zh-CN" b="1"/>
          </a:p>
          <a:p>
            <a:r>
              <a:rPr kumimoji="0" lang="en-US" altLang="zh-CN" b="1"/>
              <a:t>The fourth column </a:t>
            </a:r>
            <a:r>
              <a:rPr kumimoji="0" lang="en-US" altLang="zh-CN"/>
              <a:t>has materials which also include an emissive component.</a:t>
            </a:r>
            <a:endParaRPr kumimoji="0" lang="en-US" altLang="zh-CN" b="1"/>
          </a:p>
          <a:p>
            <a:endParaRPr kumimoji="0"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6A03C53-BA0A-4144-A02E-4775BDB5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0C4025B-B158-40EA-B678-EEE1F62CB866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5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FA09C35-7F1E-427B-A436-C6BB8643E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C6933C29-A3F5-47FA-AF59-0B467E9C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The first row </a:t>
            </a:r>
            <a:r>
              <a:rPr kumimoji="0" lang="en-US" altLang="zh-CN"/>
              <a:t>have materials with no ambient reflection.</a:t>
            </a:r>
            <a:endParaRPr kumimoji="0" lang="en-US" altLang="zh-CN" b="1"/>
          </a:p>
          <a:p>
            <a:r>
              <a:rPr kumimoji="0" lang="en-US" altLang="zh-CN" b="1"/>
              <a:t>The second row </a:t>
            </a:r>
            <a:r>
              <a:rPr kumimoji="0" lang="en-US" altLang="zh-CN"/>
              <a:t>has materials with significant ambient reflection.</a:t>
            </a:r>
            <a:endParaRPr kumimoji="0" lang="en-US" altLang="zh-CN" b="1"/>
          </a:p>
          <a:p>
            <a:r>
              <a:rPr kumimoji="0" lang="en-US" altLang="zh-CN" b="1"/>
              <a:t>The third row </a:t>
            </a:r>
            <a:r>
              <a:rPr kumimoji="0" lang="en-US" altLang="zh-CN"/>
              <a:t>has materials with colored ambient reflection.</a:t>
            </a:r>
            <a:endParaRPr kumimoji="0" lang="en-US" altLang="zh-CN" b="1"/>
          </a:p>
          <a:p>
            <a:endParaRPr kumimoji="0" lang="en-US" altLang="zh-CN" b="1">
              <a:solidFill>
                <a:srgbClr val="FF0000"/>
              </a:solidFill>
            </a:endParaRPr>
          </a:p>
          <a:p>
            <a:r>
              <a:rPr kumimoji="0" lang="en-US" altLang="zh-CN" b="1">
                <a:solidFill>
                  <a:srgbClr val="FF0000"/>
                </a:solidFill>
              </a:rPr>
              <a:t>The first column </a:t>
            </a:r>
            <a:r>
              <a:rPr kumimoji="0" lang="en-US" altLang="zh-CN"/>
              <a:t>has materials with blue, diffuse reflection only.</a:t>
            </a:r>
            <a:endParaRPr kumimoji="0" lang="en-US" altLang="zh-CN" b="1"/>
          </a:p>
          <a:p>
            <a:r>
              <a:rPr kumimoji="0" lang="en-US" altLang="zh-CN" b="1">
                <a:solidFill>
                  <a:srgbClr val="FF0000"/>
                </a:solidFill>
              </a:rPr>
              <a:t>The second column </a:t>
            </a:r>
            <a:r>
              <a:rPr kumimoji="0" lang="en-US" altLang="zh-CN"/>
              <a:t>has blue diffuse reflection, as well as specular</a:t>
            </a:r>
            <a:r>
              <a:rPr kumimoji="0" lang="en-US" altLang="zh-CN" b="1"/>
              <a:t> </a:t>
            </a:r>
            <a:r>
              <a:rPr kumimoji="0" lang="en-US" altLang="zh-CN"/>
              <a:t>reflection with a low shininess exponent.</a:t>
            </a:r>
            <a:endParaRPr kumimoji="0" lang="en-US" altLang="zh-CN" b="1"/>
          </a:p>
          <a:p>
            <a:r>
              <a:rPr kumimoji="0" lang="en-US" altLang="zh-CN" b="1">
                <a:solidFill>
                  <a:srgbClr val="FF0000"/>
                </a:solidFill>
              </a:rPr>
              <a:t>The third column </a:t>
            </a:r>
            <a:r>
              <a:rPr kumimoji="0" lang="en-US" altLang="zh-CN"/>
              <a:t>has blue diffuse reflection, as well as specular</a:t>
            </a:r>
            <a:r>
              <a:rPr kumimoji="0" lang="en-US" altLang="zh-CN" b="1"/>
              <a:t> </a:t>
            </a:r>
            <a:r>
              <a:rPr kumimoji="0" lang="en-US" altLang="zh-CN"/>
              <a:t>reflection with a high shininess exponent (a more concentrated highlight).</a:t>
            </a:r>
            <a:endParaRPr kumimoji="0" lang="en-US" altLang="zh-CN" b="1"/>
          </a:p>
          <a:p>
            <a:r>
              <a:rPr kumimoji="0" lang="en-US" altLang="zh-CN" b="1"/>
              <a:t>The fourth column </a:t>
            </a:r>
            <a:r>
              <a:rPr kumimoji="0" lang="en-US" altLang="zh-CN"/>
              <a:t>has materials which also include an emissive component.</a:t>
            </a:r>
            <a:endParaRPr kumimoji="0" lang="en-US" altLang="zh-CN" b="1"/>
          </a:p>
          <a:p>
            <a:endParaRPr kumimoji="0"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6A03C53-BA0A-4144-A02E-4775BDB5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0C4025B-B158-40EA-B678-EEE1F62CB866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09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FA09C35-7F1E-427B-A436-C6BB8643E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C6933C29-A3F5-47FA-AF59-0B467E9C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6A03C53-BA0A-4144-A02E-4775BDB5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0C4025B-B158-40EA-B678-EEE1F62CB866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03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FA09C35-7F1E-427B-A436-C6BB8643E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C6933C29-A3F5-47FA-AF59-0B467E9C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6A03C53-BA0A-4144-A02E-4775BDB5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0C4025B-B158-40EA-B678-EEE1F62CB866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97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53538"/>
      </p:ext>
    </p:extLst>
  </p:cSld>
  <p:clrMapOvr>
    <a:masterClrMapping/>
  </p:clrMapOvr>
  <p:transition>
    <p:random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0400" y="1162051"/>
            <a:ext cx="8150225" cy="29854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8146" y="50801"/>
            <a:ext cx="826330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3743912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463"/>
            <a:ext cx="8001000" cy="2289858"/>
          </a:xfrm>
        </p:spPr>
        <p:txBody>
          <a:bodyPr/>
          <a:lstStyle>
            <a:lvl1pPr>
              <a:buSzPct val="85000"/>
              <a:defRPr lang="zh-CN" altLang="en-US" sz="2800" b="1" baseline="0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buSzPct val="85000"/>
              <a:buFontTx/>
              <a:buBlip>
                <a:blip r:embed="rId2"/>
              </a:buBlip>
              <a:defRPr lang="zh-CN" altLang="en-US" sz="2800" b="1" baseline="0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buSzPct val="80000"/>
              <a:buFontTx/>
              <a:buBlip>
                <a:blip r:embed="rId3"/>
              </a:buBlip>
              <a:defRPr baseline="0">
                <a:latin typeface="Times New Roman" pitchFamily="18" charset="0"/>
                <a:ea typeface="楷体_GB2312" pitchFamily="49" charset="-122"/>
              </a:defRPr>
            </a:lvl3pPr>
            <a:lvl4pPr>
              <a:buFont typeface="Arial" pitchFamily="34" charset="0"/>
              <a:buNone/>
              <a:defRPr baseline="0">
                <a:latin typeface="Times New Roman" pitchFamily="18" charset="0"/>
                <a:ea typeface="楷体_GB2312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2178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8146" y="50801"/>
            <a:ext cx="826330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0914723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>
            <a:extLst>
              <a:ext uri="{FF2B5EF4-FFF2-40B4-BE49-F238E27FC236}">
                <a16:creationId xmlns:a16="http://schemas.microsoft.com/office/drawing/2014/main" id="{82AC8A9E-D3EE-4E4F-A317-3CBB3282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6413"/>
            <a:ext cx="9144000" cy="492125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电子科技大学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A6AEEDB-A218-431B-A1B9-F5B413B1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6016625"/>
            <a:ext cx="357981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139266" name="AutoShape 2" descr="http://t11.baidu.com/it/u=975435960,157200472&amp;fm=21&amp;gp=0.jpg">
            <a:extLst>
              <a:ext uri="{FF2B5EF4-FFF2-40B4-BE49-F238E27FC236}">
                <a16:creationId xmlns:a16="http://schemas.microsoft.com/office/drawing/2014/main" id="{17A1FF9F-8B16-4FF8-89C6-EE525A8D10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</p:spPr>
        <p:txBody>
          <a:bodyPr lIns="91429" tIns="45714" rIns="91429" bIns="45714"/>
          <a:lstStyle/>
          <a:p>
            <a:pPr>
              <a:defRPr/>
            </a:pPr>
            <a:endParaRPr lang="zh-CN" altLang="en-US"/>
          </a:p>
        </p:txBody>
      </p:sp>
      <p:pic>
        <p:nvPicPr>
          <p:cNvPr id="1026" name="Picture 2" descr="http://t13.baidu.com/it/u=1814656950,1493058970&amp;fm=224&amp;app=112&amp;f=JPEG?w=500&amp;h=500">
            <a:extLst>
              <a:ext uri="{FF2B5EF4-FFF2-40B4-BE49-F238E27FC236}">
                <a16:creationId xmlns:a16="http://schemas.microsoft.com/office/drawing/2014/main" id="{2ED4CD40-7817-4634-AA1E-5F8765822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10689" r="21272" b="9176"/>
          <a:stretch/>
        </p:blipFill>
        <p:spPr bwMode="auto">
          <a:xfrm>
            <a:off x="4130782" y="152776"/>
            <a:ext cx="89981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4A2DB1-B297-4062-9648-DC005C16D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r="11644"/>
          <a:stretch/>
        </p:blipFill>
        <p:spPr>
          <a:xfrm>
            <a:off x="2135227" y="152776"/>
            <a:ext cx="1718839" cy="12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E3252F-1C7D-4D00-AD04-B79C5E2AE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91" r="-1" b="49796"/>
          <a:stretch/>
        </p:blipFill>
        <p:spPr>
          <a:xfrm>
            <a:off x="179512" y="152776"/>
            <a:ext cx="1678999" cy="126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CC1C3E-381E-4CE6-8E4B-CB87EDE990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796" r="49890"/>
          <a:stretch/>
        </p:blipFill>
        <p:spPr>
          <a:xfrm>
            <a:off x="5307315" y="152776"/>
            <a:ext cx="1679000" cy="12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9726EE5-F41E-4A75-82F2-3B895A90C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21" t="50192"/>
          <a:stretch/>
        </p:blipFill>
        <p:spPr>
          <a:xfrm>
            <a:off x="7263032" y="152776"/>
            <a:ext cx="1701456" cy="126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567F5C1-B9AD-4F30-B5C2-2342C7046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448" y="6365875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635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</a:defRPr>
      </a:lvl2pPr>
      <a:lvl3pPr marL="1249363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3pPr>
      <a:lvl4pPr marL="1600200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4pPr>
      <a:lvl5pPr marL="1951038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A12E8C-66A6-42B7-A1BE-9738155C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357313"/>
            <a:ext cx="82867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E710E63-936A-4B88-9A86-69503832E9E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65663" y="-3294063"/>
            <a:ext cx="0" cy="8201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4C51550-117B-4787-8984-F095893D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60325"/>
            <a:ext cx="779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GB" altLang="zh-CN" dirty="0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66768A21-2C50-484A-906D-7E9ED814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6419850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1600" dirty="0">
              <a:latin typeface="Arial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A256FC3B-4A92-4A7E-B387-2FCDC380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5875"/>
            <a:ext cx="9144000" cy="492125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高级计算机图形学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C7DBC-50B4-43AB-9597-C4A540A76212}"/>
              </a:ext>
            </a:extLst>
          </p:cNvPr>
          <p:cNvSpPr/>
          <p:nvPr/>
        </p:nvSpPr>
        <p:spPr>
          <a:xfrm>
            <a:off x="7935913" y="6451600"/>
            <a:ext cx="1066295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2023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年秋</a:t>
            </a:r>
          </a:p>
        </p:txBody>
      </p:sp>
      <p:pic>
        <p:nvPicPr>
          <p:cNvPr id="5128" name="Picture 21" descr="uestc">
            <a:extLst>
              <a:ext uri="{FF2B5EF4-FFF2-40B4-BE49-F238E27FC236}">
                <a16:creationId xmlns:a16="http://schemas.microsoft.com/office/drawing/2014/main" id="{F68C6BB5-95AD-4FD4-BA61-512A5A6A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9300" cy="749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9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3" r:id="rId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898525" indent="-363538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522413" indent="-44291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16986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1951038" indent="-16986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A12E8C-66A6-42B7-A1BE-9738155C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357313"/>
            <a:ext cx="82867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E710E63-936A-4B88-9A86-69503832E9E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65663" y="-3294063"/>
            <a:ext cx="0" cy="8201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4C51550-117B-4787-8984-F095893D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60325"/>
            <a:ext cx="779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GB" altLang="zh-CN" dirty="0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66768A21-2C50-484A-906D-7E9ED814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6419850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1600" dirty="0"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C7DBC-50B4-43AB-9597-C4A540A76212}"/>
              </a:ext>
            </a:extLst>
          </p:cNvPr>
          <p:cNvSpPr/>
          <p:nvPr/>
        </p:nvSpPr>
        <p:spPr>
          <a:xfrm>
            <a:off x="7935913" y="6451600"/>
            <a:ext cx="1181712" cy="36932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2020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5128" name="Picture 21" descr="uestc">
            <a:extLst>
              <a:ext uri="{FF2B5EF4-FFF2-40B4-BE49-F238E27FC236}">
                <a16:creationId xmlns:a16="http://schemas.microsoft.com/office/drawing/2014/main" id="{F68C6BB5-95AD-4FD4-BA61-512A5A6A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9300" cy="749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3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898525" indent="-363538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522413" indent="-44291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16986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1951038" indent="-169863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0ED2ACC-BA40-4211-8D8D-8FE6BD3CB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570" y="54126"/>
            <a:ext cx="7290860" cy="707874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实验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FB90745B-9065-4F10-A449-5C0EFB2A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570" y="1043735"/>
            <a:ext cx="7945437" cy="18996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时间：第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周（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日）、第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周（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17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日）、第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周（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24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日）、第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周（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31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日），</a:t>
            </a:r>
            <a:r>
              <a:rPr lang="zh-CN" altLang="en-US" sz="2400" dirty="0">
                <a:solidFill>
                  <a:srgbClr val="C00000"/>
                </a:solidFill>
                <a:ea typeface="黑体" pitchFamily="49" charset="-122"/>
              </a:rPr>
              <a:t>星期二（第</a:t>
            </a:r>
            <a:r>
              <a:rPr lang="en-US" altLang="zh-CN" sz="2400" dirty="0">
                <a:solidFill>
                  <a:srgbClr val="C00000"/>
                </a:solidFill>
                <a:ea typeface="黑体" pitchFamily="49" charset="-122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ea typeface="黑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ea typeface="黑体" pitchFamily="49" charset="-122"/>
              </a:rPr>
              <a:t>6</a:t>
            </a:r>
            <a:r>
              <a:rPr lang="zh-CN" altLang="en-US" sz="2400" dirty="0">
                <a:solidFill>
                  <a:srgbClr val="C00000"/>
                </a:solidFill>
                <a:ea typeface="黑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zh-CN" altLang="en-US" sz="2400" dirty="0">
                <a:solidFill>
                  <a:srgbClr val="C00000"/>
                </a:solidFill>
                <a:ea typeface="黑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zh-CN" altLang="en-US" sz="2400" dirty="0">
                <a:solidFill>
                  <a:srgbClr val="C00000"/>
                </a:solidFill>
                <a:ea typeface="黑体" pitchFamily="49" charset="-122"/>
              </a:rPr>
              <a:t>节）</a:t>
            </a:r>
            <a:endParaRPr lang="en-US" altLang="zh-CN" sz="2400" dirty="0">
              <a:solidFill>
                <a:srgbClr val="C00000"/>
              </a:solidFill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地点：主楼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A2 413-2</a:t>
            </a:r>
            <a:endParaRPr lang="zh-CN" altLang="en-US" sz="24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7AF465-1F9B-439B-9BE4-BE932A49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3336700"/>
            <a:ext cx="7945437" cy="257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>
            <a:lvl1pPr marL="354013" indent="-354013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lang="zh-CN" altLang="en-US" sz="2800" b="1" baseline="0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898525" indent="-363538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Blip>
                <a:blip r:embed="rId3"/>
              </a:buBlip>
              <a:defRPr lang="zh-CN" altLang="en-US" sz="2800" b="1" baseline="0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522413" indent="-442913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169863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1951038" indent="-169863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40954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866690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323836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78098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solidFill>
                  <a:schemeClr val="tx1"/>
                </a:solidFill>
                <a:ea typeface="黑体" pitchFamily="49" charset="-122"/>
              </a:rPr>
              <a:t>评分要求：</a:t>
            </a:r>
            <a:endParaRPr lang="en-US" altLang="zh-CN" sz="2400" kern="0" dirty="0">
              <a:solidFill>
                <a:schemeClr val="tx1"/>
              </a:solidFill>
              <a:ea typeface="黑体" pitchFamily="49" charset="-122"/>
            </a:endParaRPr>
          </a:p>
          <a:p>
            <a:pPr>
              <a:defRPr/>
            </a:pPr>
            <a:r>
              <a:rPr lang="zh-CN" altLang="en-US" sz="2400" kern="0" dirty="0">
                <a:solidFill>
                  <a:schemeClr val="tx1"/>
                </a:solidFill>
                <a:ea typeface="黑体" pitchFamily="49" charset="-122"/>
              </a:rPr>
              <a:t>按时上实验课，完成四个实验</a:t>
            </a:r>
            <a:endParaRPr lang="en-US" altLang="zh-CN" sz="2400" kern="0" dirty="0">
              <a:solidFill>
                <a:schemeClr val="tx1"/>
              </a:solidFill>
              <a:ea typeface="黑体" pitchFamily="49" charset="-122"/>
            </a:endParaRPr>
          </a:p>
          <a:p>
            <a:pPr>
              <a:defRPr/>
            </a:pPr>
            <a:r>
              <a:rPr lang="zh-CN" altLang="en-US" sz="2400" kern="0" dirty="0">
                <a:solidFill>
                  <a:schemeClr val="tx1"/>
                </a:solidFill>
                <a:ea typeface="黑体" pitchFamily="49" charset="-122"/>
              </a:rPr>
              <a:t>任选一个提交“实验报告”一份，根据实验报告评分</a:t>
            </a:r>
            <a:endParaRPr lang="en-US" altLang="zh-CN" sz="2400" kern="0" dirty="0">
              <a:solidFill>
                <a:schemeClr val="tx1"/>
              </a:solidFill>
              <a:ea typeface="黑体" pitchFamily="49" charset="-122"/>
            </a:endParaRPr>
          </a:p>
          <a:p>
            <a:pPr>
              <a:defRPr/>
            </a:pPr>
            <a:r>
              <a:rPr lang="zh-CN" altLang="en-US" sz="2400" kern="0" dirty="0">
                <a:solidFill>
                  <a:srgbClr val="C00000"/>
                </a:solidFill>
                <a:ea typeface="黑体" pitchFamily="49" charset="-122"/>
              </a:rPr>
              <a:t>实验四满分</a:t>
            </a:r>
            <a:r>
              <a:rPr lang="en-US" altLang="zh-CN" sz="2400" kern="0" dirty="0">
                <a:solidFill>
                  <a:srgbClr val="C00000"/>
                </a:solidFill>
                <a:ea typeface="黑体" pitchFamily="49" charset="-122"/>
              </a:rPr>
              <a:t>100</a:t>
            </a:r>
            <a:r>
              <a:rPr lang="zh-CN" altLang="en-US" sz="2400" kern="0" dirty="0">
                <a:solidFill>
                  <a:srgbClr val="C00000"/>
                </a:solidFill>
                <a:ea typeface="黑体" pitchFamily="49" charset="-122"/>
              </a:rPr>
              <a:t>分，其余实验满分</a:t>
            </a:r>
            <a:r>
              <a:rPr lang="en-US" altLang="zh-CN" sz="2400" kern="0" dirty="0">
                <a:solidFill>
                  <a:srgbClr val="C00000"/>
                </a:solidFill>
                <a:ea typeface="黑体" pitchFamily="49" charset="-122"/>
              </a:rPr>
              <a:t>90</a:t>
            </a:r>
            <a:r>
              <a:rPr lang="zh-CN" altLang="en-US" sz="2400" kern="0" dirty="0">
                <a:solidFill>
                  <a:srgbClr val="C00000"/>
                </a:solidFill>
                <a:ea typeface="黑体" pitchFamily="49" charset="-122"/>
              </a:rPr>
              <a:t>分</a:t>
            </a:r>
            <a:endParaRPr lang="en-US" altLang="zh-CN" sz="2400" kern="0" dirty="0">
              <a:solidFill>
                <a:srgbClr val="C00000"/>
              </a:solidFill>
              <a:ea typeface="黑体" pitchFamily="49" charset="-122"/>
            </a:endParaRPr>
          </a:p>
          <a:p>
            <a:pPr>
              <a:defRPr/>
            </a:pPr>
            <a:r>
              <a:rPr lang="zh-CN" altLang="en-US" sz="2400" kern="0" dirty="0">
                <a:solidFill>
                  <a:schemeClr val="tx1"/>
                </a:solidFill>
                <a:ea typeface="黑体" pitchFamily="49" charset="-122"/>
              </a:rPr>
              <a:t>截止时间：</a:t>
            </a:r>
            <a:r>
              <a:rPr lang="en-US" altLang="zh-CN" sz="2400" kern="0" dirty="0">
                <a:solidFill>
                  <a:srgbClr val="C00000"/>
                </a:solidFill>
                <a:ea typeface="黑体" pitchFamily="49" charset="-122"/>
              </a:rPr>
              <a:t>2023</a:t>
            </a:r>
            <a:r>
              <a:rPr lang="zh-CN" altLang="en-US" sz="2400" kern="0" dirty="0">
                <a:solidFill>
                  <a:srgbClr val="C00000"/>
                </a:solidFill>
                <a:ea typeface="黑体" pitchFamily="49" charset="-122"/>
              </a:rPr>
              <a:t>年</a:t>
            </a:r>
            <a:r>
              <a:rPr lang="en-US" altLang="zh-CN" sz="2400" kern="0" dirty="0">
                <a:solidFill>
                  <a:srgbClr val="C00000"/>
                </a:solidFill>
                <a:ea typeface="黑体" pitchFamily="49" charset="-122"/>
              </a:rPr>
              <a:t>11</a:t>
            </a:r>
            <a:r>
              <a:rPr lang="zh-CN" altLang="en-US" sz="2400" kern="0" dirty="0">
                <a:solidFill>
                  <a:srgbClr val="C00000"/>
                </a:solidFill>
                <a:ea typeface="黑体" pitchFamily="49" charset="-122"/>
              </a:rPr>
              <a:t>月</a:t>
            </a:r>
            <a:r>
              <a:rPr lang="en-US" altLang="zh-CN" sz="2400" kern="0" dirty="0">
                <a:solidFill>
                  <a:srgbClr val="C00000"/>
                </a:solidFill>
                <a:ea typeface="黑体" pitchFamily="49" charset="-122"/>
              </a:rPr>
              <a:t>07</a:t>
            </a:r>
            <a:r>
              <a:rPr lang="zh-CN" altLang="en-US" sz="2400" kern="0" dirty="0">
                <a:solidFill>
                  <a:srgbClr val="C00000"/>
                </a:solidFill>
                <a:ea typeface="黑体" pitchFamily="49" charset="-122"/>
              </a:rPr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0ED2ACC-BA40-4211-8D8D-8FE6BD3CB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126"/>
            <a:ext cx="7791450" cy="707874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实验一  上机操作与颜色应用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FB90745B-9065-4F10-A449-5C0EFB2A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281" y="908720"/>
            <a:ext cx="7945437" cy="1534319"/>
          </a:xfrm>
        </p:spPr>
        <p:txBody>
          <a:bodyPr/>
          <a:lstStyle/>
          <a:p>
            <a:pPr marL="358775" indent="-358775"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编程实现如下界面。单击“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HSV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控制区”中的数值，并拖动鼠标，可以增加或减少数值，从而改变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HSV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的值，程序同时获取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HSV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值后，把它转换为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值，并在“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控制区”修改相应的数值。用户修改了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HSV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后，请用相应的颜色填充三角形。</a:t>
            </a:r>
          </a:p>
        </p:txBody>
      </p:sp>
      <p:pic>
        <p:nvPicPr>
          <p:cNvPr id="86018" name="Picture 2" descr="实验一">
            <a:extLst>
              <a:ext uri="{FF2B5EF4-FFF2-40B4-BE49-F238E27FC236}">
                <a16:creationId xmlns:a16="http://schemas.microsoft.com/office/drawing/2014/main" id="{48A7617C-9BA8-4865-8A25-F878052C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2465659"/>
            <a:ext cx="6300700" cy="389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66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0ED2ACC-BA40-4211-8D8D-8FE6BD3CB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126"/>
            <a:ext cx="7791450" cy="707874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实验一  上机操作与颜色应用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FB90745B-9065-4F10-A449-5C0EFB2A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281" y="908720"/>
            <a:ext cx="7945437" cy="1164987"/>
          </a:xfrm>
        </p:spPr>
        <p:txBody>
          <a:bodyPr/>
          <a:lstStyle/>
          <a:p>
            <a:pPr marL="271463" indent="-271463">
              <a:buFont typeface="+mj-lt"/>
              <a:buAutoNum type="arabicPeriod" startAt="2"/>
              <a:defRPr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在编程任务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的基础上，在显示区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立方体。调整控制区的数值后，在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立方体中标出相应位置。通过鼠标可以调整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立方体的位置与朝向。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1BE277-8B64-4DF1-9B96-373BC8DE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49" y="2067858"/>
            <a:ext cx="6846502" cy="42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0ED2ACC-BA40-4211-8D8D-8FE6BD3CB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126"/>
            <a:ext cx="7791450" cy="707874"/>
          </a:xfrm>
        </p:spPr>
        <p:txBody>
          <a:bodyPr/>
          <a:lstStyle/>
          <a:p>
            <a:pPr algn="ctr">
              <a:defRPr/>
            </a:pPr>
            <a:r>
              <a:rPr lang="zh-CN" altLang="zh-CN" dirty="0"/>
              <a:t>实验二</a:t>
            </a:r>
            <a:r>
              <a:rPr lang="en-US" altLang="zh-CN" dirty="0"/>
              <a:t>  </a:t>
            </a:r>
            <a:r>
              <a:rPr lang="zh-CN" altLang="zh-CN" dirty="0"/>
              <a:t>光照模型与材质</a:t>
            </a:r>
            <a:endParaRPr lang="zh-CN" altLang="en-US" dirty="0">
              <a:latin typeface="Arial" pitchFamily="34" charset="0"/>
            </a:endParaRPr>
          </a:p>
        </p:txBody>
      </p:sp>
      <p:pic>
        <p:nvPicPr>
          <p:cNvPr id="694276" name="Picture 4">
            <a:extLst>
              <a:ext uri="{FF2B5EF4-FFF2-40B4-BE49-F238E27FC236}">
                <a16:creationId xmlns:a16="http://schemas.microsoft.com/office/drawing/2014/main" id="{F85DBEF0-134B-4D14-9DFB-1C05C1A6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6181" r="1840" b="2425"/>
          <a:stretch>
            <a:fillRect/>
          </a:stretch>
        </p:blipFill>
        <p:spPr bwMode="auto">
          <a:xfrm>
            <a:off x="715225" y="2060575"/>
            <a:ext cx="568801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38106D44-ACE4-4E1F-81F8-4265D62A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0" y="2000250"/>
            <a:ext cx="6072187" cy="142875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endParaRPr lang="zh-CN" altLang="en-US" sz="1600" b="0"/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CE814004-F06F-42DC-9AA8-7669FB47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412" y="2296218"/>
            <a:ext cx="2286000" cy="511175"/>
          </a:xfrm>
          <a:prstGeom prst="wedgeRoundRectCallout">
            <a:avLst>
              <a:gd name="adj1" fmla="val -59043"/>
              <a:gd name="adj2" fmla="val 82679"/>
              <a:gd name="adj3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r>
              <a:rPr lang="zh-CN" altLang="en-US"/>
              <a:t>无环境光反射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9B93854-B601-401E-9463-E548C41C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0" y="3500438"/>
            <a:ext cx="6072187" cy="142875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endParaRPr lang="zh-CN" altLang="en-US" sz="1600" b="0"/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C0F769E5-BAA6-4ABF-B8EC-9FA9D270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412" y="3795020"/>
            <a:ext cx="2286000" cy="511175"/>
          </a:xfrm>
          <a:prstGeom prst="wedgeRoundRectCallout">
            <a:avLst>
              <a:gd name="adj1" fmla="val -57897"/>
              <a:gd name="adj2" fmla="val 99182"/>
              <a:gd name="adj3" fmla="val 16667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r>
              <a:rPr lang="zh-CN" altLang="en-US"/>
              <a:t>有环境光反射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27005A4-CDB1-46D5-86CC-7DE8F52F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0" y="5000625"/>
            <a:ext cx="6072187" cy="142875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endParaRPr lang="zh-CN" altLang="en-US" sz="1600" b="0"/>
          </a:p>
        </p:txBody>
      </p:sp>
      <p:sp>
        <p:nvSpPr>
          <p:cNvPr id="14" name="圆角矩形标注 13">
            <a:extLst>
              <a:ext uri="{FF2B5EF4-FFF2-40B4-BE49-F238E27FC236}">
                <a16:creationId xmlns:a16="http://schemas.microsoft.com/office/drawing/2014/main" id="{2BE4952C-1CF0-44A2-8D9B-28239EC1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412" y="5045999"/>
            <a:ext cx="2286000" cy="919401"/>
          </a:xfrm>
          <a:prstGeom prst="wedgeRoundRectCallout">
            <a:avLst>
              <a:gd name="adj1" fmla="val -56962"/>
              <a:gd name="adj2" fmla="val 66838"/>
              <a:gd name="adj3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r>
              <a:rPr lang="zh-CN" altLang="en-US"/>
              <a:t>有颜色环境光反射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821178F-F17D-460A-B107-D60D0345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87" y="1928813"/>
            <a:ext cx="1202268" cy="435768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endParaRPr lang="zh-CN" altLang="en-US" sz="1600" b="0"/>
          </a:p>
        </p:txBody>
      </p: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B57D6647-7295-48B6-87BD-2EBBF273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2" y="892600"/>
            <a:ext cx="2525816" cy="510778"/>
          </a:xfrm>
          <a:prstGeom prst="wedgeRoundRectCallout">
            <a:avLst>
              <a:gd name="adj1" fmla="val 1394"/>
              <a:gd name="adj2" fmla="val 152733"/>
              <a:gd name="adj3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r>
              <a:rPr lang="zh-CN" altLang="en-US" dirty="0"/>
              <a:t>只有蓝色漫反射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5B81C7B-D1CF-40E5-9178-8A808E92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362" y="1928813"/>
            <a:ext cx="2286000" cy="435768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endParaRPr lang="zh-CN" altLang="en-US" sz="1600" b="0"/>
          </a:p>
        </p:txBody>
      </p:sp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8C47A8EE-D927-478E-8F2F-D79577D1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949" y="892600"/>
            <a:ext cx="2857500" cy="511175"/>
          </a:xfrm>
          <a:prstGeom prst="wedgeRoundRectCallout">
            <a:avLst>
              <a:gd name="adj1" fmla="val -37779"/>
              <a:gd name="adj2" fmla="val 149894"/>
              <a:gd name="adj3" fmla="val 16667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r>
              <a:rPr lang="zh-CN" altLang="en-US"/>
              <a:t>蓝色漫反射</a:t>
            </a:r>
            <a:r>
              <a:rPr lang="en-US" altLang="zh-CN"/>
              <a:t>+</a:t>
            </a:r>
            <a:r>
              <a:rPr lang="zh-CN" altLang="en-US"/>
              <a:t>高光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05801F76-15A0-4FEE-90E0-E1F0211C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969" y="1906588"/>
            <a:ext cx="1161480" cy="4308475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endParaRPr lang="zh-CN" altLang="en-US" sz="1600" b="0"/>
          </a:p>
        </p:txBody>
      </p:sp>
      <p:sp>
        <p:nvSpPr>
          <p:cNvPr id="20" name="圆角矩形标注 19">
            <a:extLst>
              <a:ext uri="{FF2B5EF4-FFF2-40B4-BE49-F238E27FC236}">
                <a16:creationId xmlns:a16="http://schemas.microsoft.com/office/drawing/2014/main" id="{74227DB3-B31B-467C-A8BF-6E4D5F6B4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210" y="892600"/>
            <a:ext cx="1357312" cy="511175"/>
          </a:xfrm>
          <a:prstGeom prst="wedgeRoundRectCallout">
            <a:avLst>
              <a:gd name="adj1" fmla="val -116119"/>
              <a:gd name="adj2" fmla="val 150434"/>
              <a:gd name="adj3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</a:pPr>
            <a:r>
              <a:rPr lang="zh-CN" altLang="en-US"/>
              <a:t>自发光</a:t>
            </a:r>
          </a:p>
        </p:txBody>
      </p:sp>
    </p:spTree>
    <p:extLst>
      <p:ext uri="{BB962C8B-B14F-4D97-AF65-F5344CB8AC3E}">
        <p14:creationId xmlns:p14="http://schemas.microsoft.com/office/powerpoint/2010/main" val="24003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0ED2ACC-BA40-4211-8D8D-8FE6BD3CB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zh-CN" dirty="0"/>
              <a:t>实验二</a:t>
            </a:r>
            <a:r>
              <a:rPr lang="en-US" altLang="zh-CN" dirty="0"/>
              <a:t>  </a:t>
            </a:r>
            <a:r>
              <a:rPr lang="zh-CN" altLang="zh-CN" dirty="0"/>
              <a:t>光照模型与材质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FB90745B-9065-4F10-A449-5C0EFB2A19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6535" y="863715"/>
            <a:ext cx="8551862" cy="61277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zh-CN" sz="1800" dirty="0">
                <a:solidFill>
                  <a:schemeClr val="tx1"/>
                </a:solidFill>
              </a:rPr>
              <a:t>）绘制的球按下列要求设置灯光：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第一行第一列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有漫反射光而无环境光和镜面光。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第一行第二列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有漫反射光和镜面光，并有低高光，而无环境光。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第一行第三列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有漫反射光和镜面光，并有很亮的高光，而无环境光。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第一行第四列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有漫反射光和自发光，而无环境和镜面反射光。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第二行第一列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有漫反射光和环境光，而镜面反射光。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第二行第二列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有漫反射光、环境光和镜面光，且有低高光。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第二行第三列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有漫反射光、环境光和镜面光，且有很亮的高光。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第二行第四列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有漫反射光、环境光和自发光，而无镜面光。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第三行第一列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有漫反射光和有颜色的环境光，而无镜面光。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第三行第二列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有漫反射光和有颜色的环境光以及镜面光，且有低高光。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第三行第三列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有漫反射光和有颜色的环境光以及镜面光，且有很亮的高光。</a:t>
            </a:r>
          </a:p>
          <a:p>
            <a:pPr marL="717550" lvl="1" indent="-35560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</a:rPr>
              <a:t>第三行第四列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</a:rPr>
              <a:t>有漫反射光和有颜色的环境光以及自发光，而无镜面光。</a:t>
            </a: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zh-CN" sz="1800" dirty="0">
                <a:solidFill>
                  <a:schemeClr val="tx1"/>
                </a:solidFill>
              </a:rPr>
              <a:t>）通过按键移动灯光位置。</a:t>
            </a: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zh-CN" sz="1800" dirty="0">
                <a:solidFill>
                  <a:schemeClr val="tx1"/>
                </a:solidFill>
              </a:rPr>
              <a:t>）通过鼠标移动视点位置。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19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0ED2ACC-BA40-4211-8D8D-8FE6BD3CB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126"/>
            <a:ext cx="7791450" cy="707874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实验三  纹理映射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FB90745B-9065-4F10-A449-5C0EFB2A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281" y="908720"/>
            <a:ext cx="7945437" cy="1164987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编程如下图所示场景，实现纹理映射，左右是墙，上面是天花板，下面是地板，通过弹出式菜单可以选择纹理映射的不同方式，并观察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Mipmap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具有的特点。通过鼠标或按键可以移动场景。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AEF11-93AA-4BA4-9D1E-4087B1C3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1" y="2062821"/>
            <a:ext cx="5879998" cy="43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0ED2ACC-BA40-4211-8D8D-8FE6BD3CB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126"/>
            <a:ext cx="7791450" cy="707874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实验四  光线跟踪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FB90745B-9065-4F10-A449-5C0EFB2A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281" y="1025304"/>
            <a:ext cx="8163719" cy="426323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编程</a:t>
            </a:r>
            <a:r>
              <a:rPr lang="zh-CN" altLang="en-US" sz="2000">
                <a:solidFill>
                  <a:schemeClr val="tx1"/>
                </a:solidFill>
                <a:ea typeface="黑体" pitchFamily="49" charset="-122"/>
              </a:rPr>
              <a:t>实现光线跟踪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算法，可以自行设置场景，也可以参考下图场景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EB1F5D-2CFA-4AEB-9DA8-995BD9A84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77" y="1538790"/>
            <a:ext cx="6012926" cy="47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>
            <a:extLst>
              <a:ext uri="{FF2B5EF4-FFF2-40B4-BE49-F238E27FC236}">
                <a16:creationId xmlns:a16="http://schemas.microsoft.com/office/drawing/2014/main" id="{DDA95872-F2A0-47F8-B849-E4FFCC5435F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 b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第六章：结束</a:t>
            </a:r>
            <a:endParaRPr lang="en-US" altLang="zh-CN" sz="1600" b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C2E4047-857A-4E41-BC2C-322B551195D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BE57110-1314-4692-A6C4-07B15AF24B7F}" type="slidenum">
              <a:rPr lang="en-US" altLang="zh-CN" sz="16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Rectangle 11">
            <a:extLst>
              <a:ext uri="{FF2B5EF4-FFF2-40B4-BE49-F238E27FC236}">
                <a16:creationId xmlns:a16="http://schemas.microsoft.com/office/drawing/2014/main" id="{5A28015D-CECF-4DA6-BBC3-538D5B8B13D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600" b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三维图形程序设计</a:t>
            </a:r>
          </a:p>
        </p:txBody>
      </p:sp>
      <p:sp>
        <p:nvSpPr>
          <p:cNvPr id="430082" name="Text Box 2">
            <a:extLst>
              <a:ext uri="{FF2B5EF4-FFF2-40B4-BE49-F238E27FC236}">
                <a16:creationId xmlns:a16="http://schemas.microsoft.com/office/drawing/2014/main" id="{08A38E00-5810-4493-8391-B6DCB195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2" y="2618910"/>
            <a:ext cx="5832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琥珀" pitchFamily="2" charset="-122"/>
              </a:rPr>
              <a:t>Thank You!</a:t>
            </a:r>
            <a:endParaRPr lang="zh-CN" altLang="en-US" sz="6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琥珀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2_020424 Atlas Copco Dymamic Workplaces - Roadmap">
  <a:themeElements>
    <a:clrScheme name="2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2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2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00章 引言.pptx" id="{8E336CD8-9F79-48AD-9569-E70DB49E1A8F}" vid="{89161D43-D2B5-4537-8643-859E4B758028}"/>
    </a:ext>
  </a:extLst>
</a:theme>
</file>

<file path=ppt/theme/theme2.xml><?xml version="1.0" encoding="utf-8"?>
<a:theme xmlns:a="http://schemas.openxmlformats.org/drawingml/2006/main" name="1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00章 引言.pptx" id="{8E336CD8-9F79-48AD-9569-E70DB49E1A8F}" vid="{BDB286B0-20F8-4BED-B459-36164EA59FE4}"/>
    </a:ext>
  </a:extLst>
</a:theme>
</file>

<file path=ppt/theme/theme3.xml><?xml version="1.0" encoding="utf-8"?>
<a:theme xmlns:a="http://schemas.openxmlformats.org/drawingml/2006/main" name="3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00章 引言.pptx" id="{8E336CD8-9F79-48AD-9569-E70DB49E1A8F}" vid="{1F1E4A66-E27C-4C99-99BB-460485372897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高级计算机图形学-模版</Template>
  <TotalTime>5629</TotalTime>
  <Words>818</Words>
  <Application>Microsoft Office PowerPoint</Application>
  <PresentationFormat>全屏显示(4:3)</PresentationFormat>
  <Paragraphs>66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黑体</vt:lpstr>
      <vt:lpstr>华文琥珀</vt:lpstr>
      <vt:lpstr>华文新魏</vt:lpstr>
      <vt:lpstr>楷体_GB2312</vt:lpstr>
      <vt:lpstr>隶书</vt:lpstr>
      <vt:lpstr>宋体</vt:lpstr>
      <vt:lpstr>Arial</vt:lpstr>
      <vt:lpstr>Times New Roman</vt:lpstr>
      <vt:lpstr>Wingdings</vt:lpstr>
      <vt:lpstr>2_020424 Atlas Copco Dymamic Workplaces - Roadmap</vt:lpstr>
      <vt:lpstr>1_020424 Atlas Copco Dymamic Workplaces - Roadmap</vt:lpstr>
      <vt:lpstr>3_020424 Atlas Copco Dymamic Workplaces - Roadmap</vt:lpstr>
      <vt:lpstr>实验</vt:lpstr>
      <vt:lpstr>实验一  上机操作与颜色应用</vt:lpstr>
      <vt:lpstr>实验一  上机操作与颜色应用</vt:lpstr>
      <vt:lpstr>实验二  光照模型与材质</vt:lpstr>
      <vt:lpstr>实验二  光照模型与材质</vt:lpstr>
      <vt:lpstr>实验三  纹理映射</vt:lpstr>
      <vt:lpstr>实验四  光线跟踪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用户</cp:lastModifiedBy>
  <cp:revision>630</cp:revision>
  <cp:lastPrinted>2007-10-11T05:07:39Z</cp:lastPrinted>
  <dcterms:created xsi:type="dcterms:W3CDTF">1601-01-01T00:00:00Z</dcterms:created>
  <dcterms:modified xsi:type="dcterms:W3CDTF">2023-10-09T06:04:38Z</dcterms:modified>
</cp:coreProperties>
</file>