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8" r:id="rId2"/>
    <p:sldId id="298" r:id="rId3"/>
    <p:sldId id="306" r:id="rId4"/>
    <p:sldId id="345" r:id="rId5"/>
    <p:sldId id="346" r:id="rId6"/>
    <p:sldId id="348" r:id="rId7"/>
    <p:sldId id="335" r:id="rId8"/>
    <p:sldId id="311" r:id="rId9"/>
    <p:sldId id="312" r:id="rId10"/>
    <p:sldId id="313" r:id="rId11"/>
    <p:sldId id="314" r:id="rId12"/>
    <p:sldId id="315" r:id="rId13"/>
    <p:sldId id="349" r:id="rId14"/>
    <p:sldId id="350" r:id="rId15"/>
    <p:sldId id="351" r:id="rId16"/>
    <p:sldId id="352" r:id="rId17"/>
    <p:sldId id="353" r:id="rId18"/>
    <p:sldId id="354" r:id="rId19"/>
    <p:sldId id="356" r:id="rId20"/>
    <p:sldId id="355" r:id="rId21"/>
    <p:sldId id="337" r:id="rId22"/>
    <p:sldId id="328" r:id="rId23"/>
    <p:sldId id="329" r:id="rId24"/>
    <p:sldId id="330" r:id="rId25"/>
    <p:sldId id="357" r:id="rId26"/>
    <p:sldId id="360" r:id="rId27"/>
    <p:sldId id="359" r:id="rId28"/>
    <p:sldId id="363" r:id="rId29"/>
    <p:sldId id="361" r:id="rId30"/>
    <p:sldId id="362" r:id="rId31"/>
    <p:sldId id="297" r:id="rId32"/>
    <p:sldId id="339" r:id="rId33"/>
    <p:sldId id="283" r:id="rId34"/>
    <p:sldId id="284" r:id="rId35"/>
    <p:sldId id="285" r:id="rId36"/>
    <p:sldId id="341" r:id="rId37"/>
    <p:sldId id="342" r:id="rId38"/>
    <p:sldId id="340" r:id="rId39"/>
    <p:sldId id="286" r:id="rId40"/>
    <p:sldId id="287" r:id="rId41"/>
    <p:sldId id="289" r:id="rId42"/>
    <p:sldId id="290" r:id="rId43"/>
    <p:sldId id="291" r:id="rId44"/>
    <p:sldId id="292" r:id="rId45"/>
    <p:sldId id="293" r:id="rId46"/>
    <p:sldId id="294" r:id="rId4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66"/>
    <a:srgbClr val="003399"/>
    <a:srgbClr val="99CCFF"/>
    <a:srgbClr val="336600"/>
    <a:srgbClr val="800000"/>
    <a:srgbClr val="003366"/>
    <a:srgbClr val="0033CC"/>
    <a:srgbClr val="CC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19" autoAdjust="0"/>
  </p:normalViewPr>
  <p:slideViewPr>
    <p:cSldViewPr>
      <p:cViewPr>
        <p:scale>
          <a:sx n="75" d="100"/>
          <a:sy n="75" d="100"/>
        </p:scale>
        <p:origin x="-2664" y="-6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image" Target="../media/image22.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1F0A115-A103-41E1-9932-3495F3835545}" type="slidenum">
              <a:rPr lang="en-US" altLang="zh-CN"/>
              <a:pPr>
                <a:defRPr/>
              </a:pPr>
              <a:t>‹#›</a:t>
            </a:fld>
            <a:endParaRPr lang="en-US" altLang="zh-CN"/>
          </a:p>
        </p:txBody>
      </p:sp>
    </p:spTree>
    <p:extLst>
      <p:ext uri="{BB962C8B-B14F-4D97-AF65-F5344CB8AC3E}">
        <p14:creationId xmlns:p14="http://schemas.microsoft.com/office/powerpoint/2010/main" val="5357674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C4F605A-728D-49DC-8CDA-CB022B0769EA}" type="slidenum">
              <a:rPr lang="en-US" altLang="zh-CN" smtClean="0"/>
              <a:pPr eaLnBrk="1" hangingPunct="1"/>
              <a:t>2</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E9CFD0D-AAEE-4F9E-8004-1051D9DB6F2C}" type="slidenum">
              <a:rPr lang="en-US" altLang="zh-CN" smtClean="0"/>
              <a:pPr eaLnBrk="1" hangingPunct="1"/>
              <a:t>39</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24905CF-B59E-4D42-B18C-C5A52A52C499}" type="slidenum">
              <a:rPr lang="en-US" altLang="zh-CN" smtClean="0"/>
              <a:pPr eaLnBrk="1" hangingPunct="1"/>
              <a:t>40</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4D18766-43B2-466C-A04D-BD21B67F579B}" type="slidenum">
              <a:rPr lang="en-US" altLang="zh-CN"/>
              <a:pPr>
                <a:defRPr/>
              </a:pPr>
              <a:t>‹#›</a:t>
            </a:fld>
            <a:endParaRPr lang="en-US" altLang="zh-CN"/>
          </a:p>
        </p:txBody>
      </p:sp>
    </p:spTree>
    <p:extLst>
      <p:ext uri="{BB962C8B-B14F-4D97-AF65-F5344CB8AC3E}">
        <p14:creationId xmlns:p14="http://schemas.microsoft.com/office/powerpoint/2010/main" val="116130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4B646A-FBD6-4102-B103-CC19331BD23F}" type="slidenum">
              <a:rPr lang="en-US" altLang="zh-CN"/>
              <a:pPr>
                <a:defRPr/>
              </a:pPr>
              <a:t>‹#›</a:t>
            </a:fld>
            <a:endParaRPr lang="en-US" altLang="zh-CN"/>
          </a:p>
        </p:txBody>
      </p:sp>
    </p:spTree>
    <p:extLst>
      <p:ext uri="{BB962C8B-B14F-4D97-AF65-F5344CB8AC3E}">
        <p14:creationId xmlns:p14="http://schemas.microsoft.com/office/powerpoint/2010/main" val="99900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7E5F9AC-B581-49E9-891F-B32E6BC73673}" type="slidenum">
              <a:rPr lang="en-US" altLang="zh-CN"/>
              <a:pPr>
                <a:defRPr/>
              </a:pPr>
              <a:t>‹#›</a:t>
            </a:fld>
            <a:endParaRPr lang="en-US" altLang="zh-CN"/>
          </a:p>
        </p:txBody>
      </p:sp>
    </p:spTree>
    <p:extLst>
      <p:ext uri="{BB962C8B-B14F-4D97-AF65-F5344CB8AC3E}">
        <p14:creationId xmlns:p14="http://schemas.microsoft.com/office/powerpoint/2010/main" val="310585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C907AE-3F8E-41B0-8006-E00B7176F09A}" type="slidenum">
              <a:rPr lang="en-US" altLang="zh-CN"/>
              <a:pPr>
                <a:defRPr/>
              </a:pPr>
              <a:t>‹#›</a:t>
            </a:fld>
            <a:endParaRPr lang="en-US" altLang="zh-CN"/>
          </a:p>
        </p:txBody>
      </p:sp>
    </p:spTree>
    <p:extLst>
      <p:ext uri="{BB962C8B-B14F-4D97-AF65-F5344CB8AC3E}">
        <p14:creationId xmlns:p14="http://schemas.microsoft.com/office/powerpoint/2010/main" val="320961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D13C72-0C13-4FA4-908C-DB8ACED19E08}" type="slidenum">
              <a:rPr lang="en-US" altLang="zh-CN"/>
              <a:pPr>
                <a:defRPr/>
              </a:pPr>
              <a:t>‹#›</a:t>
            </a:fld>
            <a:endParaRPr lang="en-US" altLang="zh-CN"/>
          </a:p>
        </p:txBody>
      </p:sp>
    </p:spTree>
    <p:extLst>
      <p:ext uri="{BB962C8B-B14F-4D97-AF65-F5344CB8AC3E}">
        <p14:creationId xmlns:p14="http://schemas.microsoft.com/office/powerpoint/2010/main" val="201884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71B728E-9632-442C-82C9-51E8CB70CA97}" type="slidenum">
              <a:rPr lang="en-US" altLang="zh-CN"/>
              <a:pPr>
                <a:defRPr/>
              </a:pPr>
              <a:t>‹#›</a:t>
            </a:fld>
            <a:endParaRPr lang="en-US" altLang="zh-CN"/>
          </a:p>
        </p:txBody>
      </p:sp>
    </p:spTree>
    <p:extLst>
      <p:ext uri="{BB962C8B-B14F-4D97-AF65-F5344CB8AC3E}">
        <p14:creationId xmlns:p14="http://schemas.microsoft.com/office/powerpoint/2010/main" val="141796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DF85B52-DAC1-46D1-9CB9-8F32C1E1D2AD}" type="slidenum">
              <a:rPr lang="en-US" altLang="zh-CN"/>
              <a:pPr>
                <a:defRPr/>
              </a:pPr>
              <a:t>‹#›</a:t>
            </a:fld>
            <a:endParaRPr lang="en-US" altLang="zh-CN"/>
          </a:p>
        </p:txBody>
      </p:sp>
    </p:spTree>
    <p:extLst>
      <p:ext uri="{BB962C8B-B14F-4D97-AF65-F5344CB8AC3E}">
        <p14:creationId xmlns:p14="http://schemas.microsoft.com/office/powerpoint/2010/main" val="202132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21E735B-AC1A-4412-84D3-C7AF867ABC2E}" type="slidenum">
              <a:rPr lang="en-US" altLang="zh-CN"/>
              <a:pPr>
                <a:defRPr/>
              </a:pPr>
              <a:t>‹#›</a:t>
            </a:fld>
            <a:endParaRPr lang="en-US" altLang="zh-CN"/>
          </a:p>
        </p:txBody>
      </p:sp>
    </p:spTree>
    <p:extLst>
      <p:ext uri="{BB962C8B-B14F-4D97-AF65-F5344CB8AC3E}">
        <p14:creationId xmlns:p14="http://schemas.microsoft.com/office/powerpoint/2010/main" val="1227229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49090D8-3C2F-4A42-AAB4-47DC729024B5}" type="slidenum">
              <a:rPr lang="en-US" altLang="zh-CN"/>
              <a:pPr>
                <a:defRPr/>
              </a:pPr>
              <a:t>‹#›</a:t>
            </a:fld>
            <a:endParaRPr lang="en-US" altLang="zh-CN"/>
          </a:p>
        </p:txBody>
      </p:sp>
    </p:spTree>
    <p:extLst>
      <p:ext uri="{BB962C8B-B14F-4D97-AF65-F5344CB8AC3E}">
        <p14:creationId xmlns:p14="http://schemas.microsoft.com/office/powerpoint/2010/main" val="1316041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116E34-DC48-49B3-9DCF-01FEAB0FEF31}" type="slidenum">
              <a:rPr lang="en-US" altLang="zh-CN"/>
              <a:pPr>
                <a:defRPr/>
              </a:pPr>
              <a:t>‹#›</a:t>
            </a:fld>
            <a:endParaRPr lang="en-US" altLang="zh-CN"/>
          </a:p>
        </p:txBody>
      </p:sp>
    </p:spTree>
    <p:extLst>
      <p:ext uri="{BB962C8B-B14F-4D97-AF65-F5344CB8AC3E}">
        <p14:creationId xmlns:p14="http://schemas.microsoft.com/office/powerpoint/2010/main" val="4118544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BB1A02F-BE57-4ACE-A9A9-B19ED459DD55}" type="slidenum">
              <a:rPr lang="en-US" altLang="zh-CN"/>
              <a:pPr>
                <a:defRPr/>
              </a:pPr>
              <a:t>‹#›</a:t>
            </a:fld>
            <a:endParaRPr lang="en-US" altLang="zh-CN"/>
          </a:p>
        </p:txBody>
      </p:sp>
    </p:spTree>
    <p:extLst>
      <p:ext uri="{BB962C8B-B14F-4D97-AF65-F5344CB8AC3E}">
        <p14:creationId xmlns:p14="http://schemas.microsoft.com/office/powerpoint/2010/main" val="4085773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BBB2B71-8D3B-422F-B3ED-88137448307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png"/><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PfgYL.exe" TargetMode="Externa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oleObject" Target="../embeddings/oleObject10.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6.png"/><Relationship Id="rId2" Type="http://schemas.openxmlformats.org/officeDocument/2006/relationships/slideLayout" Target="../slideLayouts/slideLayout7.xml"/><Relationship Id="rId16" Type="http://schemas.openxmlformats.org/officeDocument/2006/relationships/image" Target="../media/image28.png"/><Relationship Id="rId1" Type="http://schemas.openxmlformats.org/officeDocument/2006/relationships/vmlDrawing" Target="../drawings/vmlDrawing6.vml"/><Relationship Id="rId6" Type="http://schemas.openxmlformats.org/officeDocument/2006/relationships/image" Target="../media/image23.png"/><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25.png"/><Relationship Id="rId4" Type="http://schemas.openxmlformats.org/officeDocument/2006/relationships/image" Target="../media/image22.png"/><Relationship Id="rId9" Type="http://schemas.openxmlformats.org/officeDocument/2006/relationships/oleObject" Target="../embeddings/oleObject8.bin"/><Relationship Id="rId14" Type="http://schemas.openxmlformats.org/officeDocument/2006/relationships/image" Target="../media/image27.png"/></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30.png"/><Relationship Id="rId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1.png"/><Relationship Id="rId5" Type="http://schemas.openxmlformats.org/officeDocument/2006/relationships/oleObject" Target="../embeddings/oleObject13.bin"/><Relationship Id="rId4" Type="http://schemas.openxmlformats.org/officeDocument/2006/relationships/hyperlink" Target="PfgYL.exe"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2.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4.wmf"/><Relationship Id="rId5" Type="http://schemas.openxmlformats.org/officeDocument/2006/relationships/oleObject" Target="../embeddings/oleObject16.bin"/><Relationship Id="rId4" Type="http://schemas.openxmlformats.org/officeDocument/2006/relationships/image" Target="../media/image3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4"/>
          <p:cNvSpPr txBox="1">
            <a:spLocks noChangeArrowheads="1"/>
          </p:cNvSpPr>
          <p:nvPr/>
        </p:nvSpPr>
        <p:spPr bwMode="auto">
          <a:xfrm>
            <a:off x="685800" y="1981200"/>
            <a:ext cx="7467600" cy="70788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4000" b="1" dirty="0">
                <a:solidFill>
                  <a:srgbClr val="660066"/>
                </a:solidFill>
                <a:effectLst>
                  <a:outerShdw blurRad="38100" dist="38100" dir="2700000" algn="tl">
                    <a:srgbClr val="C0C0C0"/>
                  </a:outerShdw>
                </a:effectLst>
                <a:ea typeface="华文琥珀" pitchFamily="2" charset="-122"/>
                <a:cs typeface="+mj-cs"/>
              </a:rPr>
              <a:t>第二章  紫</a:t>
            </a:r>
            <a:r>
              <a:rPr kumimoji="1" lang="zh-CN" altLang="en-US" sz="4000" b="1" dirty="0" smtClean="0">
                <a:solidFill>
                  <a:srgbClr val="660066"/>
                </a:solidFill>
                <a:effectLst>
                  <a:outerShdw blurRad="38100" dist="38100" dir="2700000" algn="tl">
                    <a:srgbClr val="C0C0C0"/>
                  </a:outerShdw>
                </a:effectLst>
                <a:ea typeface="华文琥珀" pitchFamily="2" charset="-122"/>
                <a:cs typeface="+mj-cs"/>
              </a:rPr>
              <a:t>外</a:t>
            </a:r>
            <a:r>
              <a:rPr kumimoji="1" lang="en-US" altLang="zh-CN" sz="4000" b="1" dirty="0" smtClean="0">
                <a:solidFill>
                  <a:srgbClr val="660066"/>
                </a:solidFill>
                <a:effectLst>
                  <a:outerShdw blurRad="38100" dist="38100" dir="2700000" algn="tl">
                    <a:srgbClr val="C0C0C0"/>
                  </a:outerShdw>
                </a:effectLst>
                <a:ea typeface="华文琥珀" pitchFamily="2" charset="-122"/>
                <a:cs typeface="+mj-cs"/>
              </a:rPr>
              <a:t>-</a:t>
            </a:r>
            <a:r>
              <a:rPr kumimoji="1" lang="zh-CN" altLang="en-US" sz="4000" b="1" dirty="0" smtClean="0">
                <a:solidFill>
                  <a:srgbClr val="660066"/>
                </a:solidFill>
                <a:effectLst>
                  <a:outerShdw blurRad="38100" dist="38100" dir="2700000" algn="tl">
                    <a:srgbClr val="C0C0C0"/>
                  </a:outerShdw>
                </a:effectLst>
                <a:ea typeface="华文琥珀" pitchFamily="2" charset="-122"/>
                <a:cs typeface="+mj-cs"/>
              </a:rPr>
              <a:t>可见</a:t>
            </a:r>
            <a:r>
              <a:rPr kumimoji="1" lang="zh-CN" altLang="en-US" sz="4000" b="1" dirty="0">
                <a:solidFill>
                  <a:srgbClr val="660066"/>
                </a:solidFill>
                <a:effectLst>
                  <a:outerShdw blurRad="38100" dist="38100" dir="2700000" algn="tl">
                    <a:srgbClr val="C0C0C0"/>
                  </a:outerShdw>
                </a:effectLst>
                <a:ea typeface="华文琥珀" pitchFamily="2" charset="-122"/>
                <a:cs typeface="+mj-cs"/>
              </a:rPr>
              <a:t>吸收光谱分析</a:t>
            </a:r>
          </a:p>
        </p:txBody>
      </p:sp>
      <p:sp>
        <p:nvSpPr>
          <p:cNvPr id="6149" name="Rectangle 5"/>
          <p:cNvSpPr>
            <a:spLocks noChangeArrowheads="1"/>
          </p:cNvSpPr>
          <p:nvPr/>
        </p:nvSpPr>
        <p:spPr bwMode="auto">
          <a:xfrm>
            <a:off x="304800" y="3733800"/>
            <a:ext cx="8656638" cy="1031875"/>
          </a:xfrm>
          <a:prstGeom prst="rect">
            <a:avLst/>
          </a:prstGeom>
          <a:noFill/>
          <a:ln>
            <a:noFill/>
          </a:ln>
          <a:effectLst>
            <a:outerShdw dist="17961"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342900" indent="-342900" algn="ctr">
              <a:spcBef>
                <a:spcPct val="20000"/>
              </a:spcBef>
              <a:defRPr/>
            </a:pPr>
            <a:r>
              <a:rPr kumimoji="1" lang="en-US" altLang="zh-CN" sz="2800" b="1" i="1">
                <a:solidFill>
                  <a:schemeClr val="hlink"/>
                </a:solidFill>
                <a:effectLst>
                  <a:outerShdw blurRad="38100" dist="38100" dir="2700000" algn="tl">
                    <a:srgbClr val="C0C0C0"/>
                  </a:outerShdw>
                </a:effectLst>
                <a:ea typeface="黑体" pitchFamily="49" charset="-122"/>
              </a:rPr>
              <a:t>U</a:t>
            </a:r>
            <a:r>
              <a:rPr kumimoji="1" lang="en-US" altLang="zh-CN" sz="2800" b="1" i="1">
                <a:solidFill>
                  <a:srgbClr val="000066"/>
                </a:solidFill>
                <a:effectLst>
                  <a:outerShdw blurRad="38100" dist="38100" dir="2700000" algn="tl">
                    <a:srgbClr val="C0C0C0"/>
                  </a:outerShdw>
                </a:effectLst>
                <a:ea typeface="黑体" pitchFamily="49" charset="-122"/>
              </a:rPr>
              <a:t>ltra</a:t>
            </a:r>
            <a:r>
              <a:rPr kumimoji="1" lang="en-US" altLang="zh-CN" sz="2800" b="1" i="1">
                <a:solidFill>
                  <a:schemeClr val="hlink"/>
                </a:solidFill>
                <a:effectLst>
                  <a:outerShdw blurRad="38100" dist="38100" dir="2700000" algn="tl">
                    <a:srgbClr val="C0C0C0"/>
                  </a:outerShdw>
                </a:effectLst>
                <a:ea typeface="黑体" pitchFamily="49" charset="-122"/>
              </a:rPr>
              <a:t>v</a:t>
            </a:r>
            <a:r>
              <a:rPr kumimoji="1" lang="en-US" altLang="zh-CN" sz="2800" b="1" i="1">
                <a:solidFill>
                  <a:srgbClr val="000066"/>
                </a:solidFill>
                <a:effectLst>
                  <a:outerShdw blurRad="38100" dist="38100" dir="2700000" algn="tl">
                    <a:srgbClr val="C0C0C0"/>
                  </a:outerShdw>
                </a:effectLst>
                <a:ea typeface="黑体" pitchFamily="49" charset="-122"/>
              </a:rPr>
              <a:t>iolet and </a:t>
            </a:r>
            <a:r>
              <a:rPr kumimoji="1" lang="en-US" altLang="zh-CN" sz="2800" b="1" i="1">
                <a:solidFill>
                  <a:schemeClr val="hlink"/>
                </a:solidFill>
                <a:effectLst>
                  <a:outerShdw blurRad="38100" dist="38100" dir="2700000" algn="tl">
                    <a:srgbClr val="C0C0C0"/>
                  </a:outerShdw>
                </a:effectLst>
                <a:ea typeface="黑体" pitchFamily="49" charset="-122"/>
              </a:rPr>
              <a:t>Vis</a:t>
            </a:r>
            <a:r>
              <a:rPr kumimoji="1" lang="en-US" altLang="zh-CN" sz="2800" b="1" i="1">
                <a:solidFill>
                  <a:srgbClr val="000066"/>
                </a:solidFill>
                <a:effectLst>
                  <a:outerShdw blurRad="38100" dist="38100" dir="2700000" algn="tl">
                    <a:srgbClr val="C0C0C0"/>
                  </a:outerShdw>
                </a:effectLst>
                <a:ea typeface="黑体" pitchFamily="49" charset="-122"/>
              </a:rPr>
              <a:t>ible Absorption Spectrum</a:t>
            </a:r>
          </a:p>
          <a:p>
            <a:pPr marL="342900" indent="-342900" algn="ctr">
              <a:spcBef>
                <a:spcPct val="20000"/>
              </a:spcBef>
              <a:defRPr/>
            </a:pPr>
            <a:r>
              <a:rPr kumimoji="1" lang="en-US" altLang="zh-CN" sz="2800" b="1" i="1">
                <a:solidFill>
                  <a:srgbClr val="0000CC"/>
                </a:solidFill>
                <a:effectLst>
                  <a:outerShdw blurRad="38100" dist="38100" dir="2700000" algn="tl">
                    <a:srgbClr val="C0C0C0"/>
                  </a:outerShdw>
                </a:effectLst>
                <a:ea typeface="黑体" pitchFamily="49" charset="-122"/>
              </a:rPr>
              <a:t>For Short</a:t>
            </a:r>
            <a:r>
              <a:rPr kumimoji="1" lang="zh-CN" altLang="en-US" sz="2800" b="1" i="1">
                <a:solidFill>
                  <a:srgbClr val="0000CC"/>
                </a:solidFill>
                <a:effectLst>
                  <a:outerShdw blurRad="38100" dist="38100" dir="2700000" algn="tl">
                    <a:srgbClr val="C0C0C0"/>
                  </a:outerShdw>
                </a:effectLst>
                <a:ea typeface="黑体" pitchFamily="49" charset="-122"/>
              </a:rPr>
              <a:t>：</a:t>
            </a:r>
            <a:r>
              <a:rPr kumimoji="1" lang="en-US" altLang="zh-CN" sz="2800" b="1">
                <a:solidFill>
                  <a:schemeClr val="hlink"/>
                </a:solidFill>
                <a:effectLst>
                  <a:outerShdw blurRad="38100" dist="38100" dir="2700000" algn="tl">
                    <a:srgbClr val="C0C0C0"/>
                  </a:outerShdw>
                </a:effectLst>
                <a:ea typeface="黑体" pitchFamily="49" charset="-122"/>
              </a:rPr>
              <a:t>UV-VIS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304800"/>
            <a:ext cx="7772400" cy="685800"/>
          </a:xfrm>
        </p:spPr>
        <p:txBody>
          <a:bodyPr/>
          <a:lstStyle/>
          <a:p>
            <a:pPr algn="l" eaLnBrk="1" hangingPunct="1"/>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rPr>
              <a:t>2.1.6.3 </a:t>
            </a:r>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rPr>
              <a:t>n </a:t>
            </a:r>
            <a:r>
              <a:rPr kumimoji="1" lang="en-US" altLang="zh-CN" sz="2400" b="1" dirty="0">
                <a:solidFill>
                  <a:srgbClr val="660066"/>
                </a:solidFill>
                <a:effectLst>
                  <a:outerShdw blurRad="38100" dist="38100" dir="2700000" algn="tl">
                    <a:srgbClr val="C0C0C0"/>
                  </a:outerShdw>
                </a:effectLst>
                <a:latin typeface="Arial" pitchFamily="34" charset="0"/>
                <a:ea typeface="黑体" pitchFamily="49" charset="-122"/>
              </a:rPr>
              <a:t>→π</a:t>
            </a:r>
            <a:r>
              <a:rPr kumimoji="1" lang="zh-CN" altLang="en-US" sz="2400" b="1" baseline="30000" dirty="0">
                <a:solidFill>
                  <a:srgbClr val="660066"/>
                </a:solidFill>
                <a:effectLst>
                  <a:outerShdw blurRad="38100" dist="38100" dir="2700000" algn="tl">
                    <a:srgbClr val="C0C0C0"/>
                  </a:outerShdw>
                </a:effectLst>
                <a:latin typeface="Arial" pitchFamily="34" charset="0"/>
                <a:ea typeface="黑体" pitchFamily="49" charset="-122"/>
                <a:sym typeface="CommonBullets" pitchFamily="34" charset="2"/>
              </a:rPr>
              <a:t>＊</a:t>
            </a:r>
            <a:r>
              <a:rPr kumimoji="1" lang="zh-CN" altLang="en-US" sz="2400" b="1" dirty="0">
                <a:solidFill>
                  <a:srgbClr val="660066"/>
                </a:solidFill>
                <a:effectLst>
                  <a:outerShdw blurRad="38100" dist="38100" dir="2700000" algn="tl">
                    <a:srgbClr val="C0C0C0"/>
                  </a:outerShdw>
                </a:effectLst>
                <a:latin typeface="Arial" pitchFamily="34" charset="0"/>
                <a:ea typeface="黑体" pitchFamily="49" charset="-122"/>
              </a:rPr>
              <a:t>跃迁</a:t>
            </a:r>
          </a:p>
        </p:txBody>
      </p:sp>
      <p:sp>
        <p:nvSpPr>
          <p:cNvPr id="91139" name="Text Box 3"/>
          <p:cNvSpPr txBox="1">
            <a:spLocks noChangeArrowheads="1"/>
          </p:cNvSpPr>
          <p:nvPr/>
        </p:nvSpPr>
        <p:spPr bwMode="auto">
          <a:xfrm>
            <a:off x="457200" y="960849"/>
            <a:ext cx="8305800" cy="5439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120000"/>
              </a:lnSpc>
              <a:spcBef>
                <a:spcPct val="10000"/>
              </a:spcBef>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由</a:t>
            </a:r>
            <a:r>
              <a:rPr kumimoji="1" lang="en-US" altLang="zh-CN" sz="2400" b="1" dirty="0">
                <a:solidFill>
                  <a:srgbClr val="000066"/>
                </a:solidFill>
                <a:effectLst>
                  <a:outerShdw blurRad="38100" dist="38100" dir="2700000" algn="tl">
                    <a:srgbClr val="C0C0C0"/>
                  </a:outerShdw>
                </a:effectLst>
                <a:ea typeface="黑体" pitchFamily="49" charset="-122"/>
                <a:cs typeface="+mj-cs"/>
              </a:rPr>
              <a:t>n→π*</a:t>
            </a:r>
            <a:r>
              <a:rPr kumimoji="1" lang="zh-CN" altLang="en-US" sz="2400" b="1" dirty="0">
                <a:solidFill>
                  <a:srgbClr val="000066"/>
                </a:solidFill>
                <a:effectLst>
                  <a:outerShdw blurRad="38100" dist="38100" dir="2700000" algn="tl">
                    <a:srgbClr val="C0C0C0"/>
                  </a:outerShdw>
                </a:effectLst>
                <a:ea typeface="黑体" pitchFamily="49" charset="-122"/>
                <a:cs typeface="+mj-cs"/>
              </a:rPr>
              <a:t>跃迁产生的吸收带称为</a:t>
            </a:r>
            <a:r>
              <a:rPr kumimoji="1" lang="en-US" altLang="zh-CN" sz="2400" b="1" dirty="0">
                <a:solidFill>
                  <a:srgbClr val="CC3300"/>
                </a:solidFill>
                <a:effectLst>
                  <a:outerShdw blurRad="38100" dist="38100" dir="2700000" algn="tl">
                    <a:srgbClr val="C0C0C0"/>
                  </a:outerShdw>
                </a:effectLst>
                <a:ea typeface="黑体" pitchFamily="49" charset="-122"/>
                <a:cs typeface="+mj-cs"/>
              </a:rPr>
              <a:t>R</a:t>
            </a:r>
            <a:r>
              <a:rPr kumimoji="1" lang="zh-CN" altLang="en-US" sz="2400" b="1" dirty="0">
                <a:solidFill>
                  <a:srgbClr val="CC3300"/>
                </a:solidFill>
                <a:effectLst>
                  <a:outerShdw blurRad="38100" dist="38100" dir="2700000" algn="tl">
                    <a:srgbClr val="C0C0C0"/>
                  </a:outerShdw>
                </a:effectLst>
                <a:ea typeface="黑体" pitchFamily="49" charset="-122"/>
                <a:cs typeface="+mj-cs"/>
              </a:rPr>
              <a:t>带</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德文</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Radikal</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p>
          <a:p>
            <a:pPr marL="342900" indent="-342900">
              <a:lnSpc>
                <a:spcPct val="120000"/>
              </a:lnSpc>
              <a:spcBef>
                <a:spcPct val="10000"/>
              </a:spcBef>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能量</a:t>
            </a:r>
            <a:r>
              <a:rPr kumimoji="1" lang="zh-CN" altLang="en-US" sz="2400" b="1" dirty="0">
                <a:solidFill>
                  <a:srgbClr val="000066"/>
                </a:solidFill>
                <a:effectLst>
                  <a:outerShdw blurRad="38100" dist="38100" dir="2700000" algn="tl">
                    <a:srgbClr val="C0C0C0"/>
                  </a:outerShdw>
                </a:effectLst>
                <a:ea typeface="黑体" pitchFamily="49" charset="-122"/>
                <a:cs typeface="+mj-cs"/>
              </a:rPr>
              <a:t>最小；</a:t>
            </a:r>
            <a:r>
              <a:rPr kumimoji="1" lang="en-US" altLang="zh-CN" sz="2400" b="1" dirty="0">
                <a:solidFill>
                  <a:srgbClr val="000066"/>
                </a:solidFill>
                <a:effectLst>
                  <a:outerShdw blurRad="38100" dist="38100" dir="2700000" algn="tl">
                    <a:srgbClr val="C0C0C0"/>
                  </a:outerShdw>
                </a:effectLst>
                <a:ea typeface="黑体" pitchFamily="49" charset="-122"/>
                <a:cs typeface="+mj-cs"/>
              </a:rPr>
              <a:t>200</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700 nm</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a:solidFill>
                  <a:srgbClr val="CC3300"/>
                </a:solidFill>
                <a:effectLst>
                  <a:outerShdw blurRad="38100" dist="38100" dir="2700000" algn="tl">
                    <a:srgbClr val="C0C0C0"/>
                  </a:outerShdw>
                </a:effectLst>
                <a:ea typeface="黑体" pitchFamily="49" charset="-122"/>
                <a:cs typeface="+mj-cs"/>
              </a:rPr>
              <a:t>ε </a:t>
            </a:r>
            <a:r>
              <a:rPr kumimoji="1" lang="en-US" altLang="zh-CN" sz="2400" b="1" baseline="-25000" dirty="0">
                <a:solidFill>
                  <a:srgbClr val="CC3300"/>
                </a:solidFill>
                <a:effectLst>
                  <a:outerShdw blurRad="38100" dist="38100" dir="2700000" algn="tl">
                    <a:srgbClr val="C0C0C0"/>
                  </a:outerShdw>
                </a:effectLst>
                <a:ea typeface="黑体" pitchFamily="49" charset="-122"/>
                <a:cs typeface="+mj-cs"/>
              </a:rPr>
              <a:t>max</a:t>
            </a:r>
            <a:r>
              <a:rPr kumimoji="1" lang="en-US" altLang="zh-CN" sz="2400" b="1" dirty="0">
                <a:solidFill>
                  <a:srgbClr val="CC3300"/>
                </a:solidFill>
                <a:effectLst>
                  <a:outerShdw blurRad="38100" dist="38100" dir="2700000" algn="tl">
                    <a:srgbClr val="C0C0C0"/>
                  </a:outerShdw>
                </a:effectLst>
                <a:ea typeface="黑体" pitchFamily="49" charset="-122"/>
                <a:cs typeface="+mj-cs"/>
              </a:rPr>
              <a:t> &lt;10</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3 </a:t>
            </a:r>
            <a:r>
              <a:rPr kumimoji="1" lang="en-US" altLang="zh-CN" sz="2400" b="1" dirty="0">
                <a:solidFill>
                  <a:srgbClr val="CC3300"/>
                </a:solidFill>
                <a:effectLst>
                  <a:outerShdw blurRad="38100" dist="38100" dir="2700000" algn="tl">
                    <a:srgbClr val="C0C0C0"/>
                  </a:outerShdw>
                </a:effectLst>
                <a:ea typeface="黑体" pitchFamily="49" charset="-122"/>
                <a:cs typeface="+mj-cs"/>
              </a:rPr>
              <a:t>L·mol</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-1</a:t>
            </a:r>
            <a:r>
              <a:rPr kumimoji="1" lang="en-US" altLang="zh-CN" sz="2400" b="1" dirty="0">
                <a:solidFill>
                  <a:srgbClr val="CC3300"/>
                </a:solidFill>
                <a:effectLst>
                  <a:outerShdw blurRad="38100" dist="38100" dir="2700000" algn="tl">
                    <a:srgbClr val="C0C0C0"/>
                  </a:outerShdw>
                </a:effectLst>
                <a:ea typeface="黑体" pitchFamily="49" charset="-122"/>
                <a:cs typeface="+mj-cs"/>
              </a:rPr>
              <a:t>·cm</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-1</a:t>
            </a:r>
            <a:r>
              <a:rPr kumimoji="1" lang="zh-CN" altLang="en-US" sz="2400" b="1" dirty="0">
                <a:solidFill>
                  <a:srgbClr val="CC3300"/>
                </a:solidFill>
                <a:effectLst>
                  <a:outerShdw blurRad="38100" dist="38100" dir="2700000" algn="tl">
                    <a:srgbClr val="C0C0C0"/>
                  </a:outerShdw>
                </a:effectLst>
                <a:ea typeface="黑体" pitchFamily="49" charset="-122"/>
                <a:cs typeface="+mj-cs"/>
              </a:rPr>
              <a:t>较小（一般小于</a:t>
            </a:r>
            <a:r>
              <a:rPr kumimoji="1" lang="en-US" altLang="zh-CN" sz="2400" b="1" dirty="0">
                <a:solidFill>
                  <a:srgbClr val="CC3300"/>
                </a:solidFill>
                <a:effectLst>
                  <a:outerShdw blurRad="38100" dist="38100" dir="2700000" algn="tl">
                    <a:srgbClr val="C0C0C0"/>
                  </a:outerShdw>
                </a:effectLst>
                <a:ea typeface="黑体" pitchFamily="49" charset="-122"/>
                <a:cs typeface="+mj-cs"/>
              </a:rPr>
              <a:t>100</a:t>
            </a:r>
            <a:r>
              <a:rPr kumimoji="1" lang="zh-CN" altLang="en-US" sz="2400" b="1" dirty="0">
                <a:solidFill>
                  <a:srgbClr val="CC3300"/>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 ，弱吸收。</a:t>
            </a:r>
          </a:p>
          <a:p>
            <a:pPr marL="342900" indent="-342900">
              <a:lnSpc>
                <a:spcPct val="120000"/>
              </a:lnSpc>
              <a:spcBef>
                <a:spcPct val="10000"/>
              </a:spcBef>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分子</a:t>
            </a:r>
            <a:r>
              <a:rPr kumimoji="1" lang="zh-CN" altLang="en-US" sz="2400" b="1" dirty="0">
                <a:solidFill>
                  <a:srgbClr val="000066"/>
                </a:solidFill>
                <a:effectLst>
                  <a:outerShdw blurRad="38100" dist="38100" dir="2700000" algn="tl">
                    <a:srgbClr val="C0C0C0"/>
                  </a:outerShdw>
                </a:effectLst>
                <a:ea typeface="黑体" pitchFamily="49" charset="-122"/>
                <a:cs typeface="+mj-cs"/>
              </a:rPr>
              <a:t>中同时存在杂原子和双键产生</a:t>
            </a:r>
            <a:r>
              <a:rPr kumimoji="1" lang="en-US" altLang="zh-CN" sz="2400" b="1" dirty="0">
                <a:solidFill>
                  <a:srgbClr val="000066"/>
                </a:solidFill>
                <a:effectLst>
                  <a:outerShdw blurRad="38100" dist="38100" dir="2700000" algn="tl">
                    <a:srgbClr val="C0C0C0"/>
                  </a:outerShdw>
                </a:effectLst>
                <a:ea typeface="黑体" pitchFamily="49" charset="-122"/>
                <a:cs typeface="+mj-cs"/>
              </a:rPr>
              <a:t>n→π* </a:t>
            </a:r>
            <a:r>
              <a:rPr kumimoji="1" lang="zh-CN" altLang="en-US" sz="2400" b="1" dirty="0">
                <a:solidFill>
                  <a:srgbClr val="000066"/>
                </a:solidFill>
                <a:effectLst>
                  <a:outerShdw blurRad="38100" dist="38100" dir="2700000" algn="tl">
                    <a:srgbClr val="C0C0C0"/>
                  </a:outerShdw>
                </a:effectLst>
                <a:ea typeface="黑体" pitchFamily="49" charset="-122"/>
                <a:cs typeface="+mj-cs"/>
              </a:rPr>
              <a:t>跃迁。</a:t>
            </a:r>
          </a:p>
          <a:p>
            <a:pPr>
              <a:lnSpc>
                <a:spcPct val="120000"/>
              </a:lnSpc>
              <a:spcBef>
                <a:spcPct val="10000"/>
              </a:spcBef>
            </a:pP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a:solidFill>
                  <a:srgbClr val="000066"/>
                </a:solidFill>
                <a:effectLst>
                  <a:outerShdw blurRad="38100" dist="38100" dir="2700000" algn="tl">
                    <a:srgbClr val="C0C0C0"/>
                  </a:outerShdw>
                </a:effectLst>
                <a:ea typeface="黑体" pitchFamily="49" charset="-122"/>
                <a:cs typeface="+mj-cs"/>
              </a:rPr>
              <a:t>C=O</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N=N</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N=O</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smtClean="0">
                <a:solidFill>
                  <a:srgbClr val="000066"/>
                </a:solidFill>
                <a:effectLst>
                  <a:outerShdw blurRad="38100" dist="38100" dir="2700000" algn="tl">
                    <a:srgbClr val="C0C0C0"/>
                  </a:outerShdw>
                </a:effectLst>
                <a:ea typeface="黑体" pitchFamily="49" charset="-122"/>
                <a:cs typeface="+mj-cs"/>
              </a:rPr>
              <a:t>C=S</a:t>
            </a:r>
          </a:p>
          <a:p>
            <a:pPr>
              <a:lnSpc>
                <a:spcPct val="120000"/>
              </a:lnSpc>
              <a:spcBef>
                <a:spcPct val="10000"/>
              </a:spcBef>
            </a:pPr>
            <a:endParaRPr kumimoji="1" lang="en-US" altLang="zh-CN" sz="1100" b="1" dirty="0">
              <a:solidFill>
                <a:srgbClr val="000066"/>
              </a:solidFill>
              <a:effectLst>
                <a:outerShdw blurRad="38100" dist="38100" dir="2700000" algn="tl">
                  <a:srgbClr val="C0C0C0"/>
                </a:outerShdw>
              </a:effectLst>
              <a:ea typeface="黑体" pitchFamily="49" charset="-122"/>
              <a:cs typeface="+mj-cs"/>
            </a:endParaRPr>
          </a:p>
          <a:p>
            <a:pPr>
              <a:lnSpc>
                <a:spcPct val="120000"/>
              </a:lnSpc>
              <a:spcBef>
                <a:spcPct val="10000"/>
              </a:spcBef>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     基团</a:t>
            </a:r>
            <a:r>
              <a:rPr kumimoji="1" lang="zh-CN" altLang="en-US" sz="2400" b="1" dirty="0">
                <a:solidFill>
                  <a:srgbClr val="000066"/>
                </a:solidFill>
                <a:effectLst>
                  <a:outerShdw blurRad="38100" dist="38100" dir="2700000" algn="tl">
                    <a:srgbClr val="C0C0C0"/>
                  </a:outerShdw>
                </a:effectLst>
                <a:ea typeface="黑体" pitchFamily="49" charset="-122"/>
                <a:cs typeface="+mj-cs"/>
              </a:rPr>
              <a:t>中氧原子被硫原子取代后吸收峰发生红移 ；</a:t>
            </a:r>
          </a:p>
          <a:p>
            <a:pPr>
              <a:lnSpc>
                <a:spcPct val="120000"/>
              </a:lnSpc>
              <a:spcBef>
                <a:spcPct val="10000"/>
              </a:spcBef>
            </a:pP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a:solidFill>
                  <a:srgbClr val="000066"/>
                </a:solidFill>
                <a:effectLst>
                  <a:outerShdw blurRad="38100" dist="38100" dir="2700000" algn="tl">
                    <a:srgbClr val="C0C0C0"/>
                  </a:outerShdw>
                </a:effectLst>
                <a:ea typeface="黑体" pitchFamily="49" charset="-122"/>
                <a:cs typeface="+mj-cs"/>
              </a:rPr>
              <a:t>C=O</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n→π*</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en-US" altLang="zh-CN" sz="2400" b="1" dirty="0">
                <a:solidFill>
                  <a:srgbClr val="000066"/>
                </a:solidFill>
                <a:effectLst>
                  <a:outerShdw blurRad="38100" dist="38100" dir="2700000" algn="tl">
                    <a:srgbClr val="C0C0C0"/>
                  </a:outerShdw>
                </a:effectLst>
                <a:ea typeface="黑体" pitchFamily="49" charset="-122"/>
                <a:cs typeface="+mj-cs"/>
              </a:rPr>
              <a:t>   280</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290 nm</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p>
          <a:p>
            <a:pPr>
              <a:lnSpc>
                <a:spcPct val="120000"/>
              </a:lnSpc>
              <a:spcBef>
                <a:spcPct val="10000"/>
              </a:spcBef>
            </a:pP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a:solidFill>
                  <a:srgbClr val="000066"/>
                </a:solidFill>
                <a:effectLst>
                  <a:outerShdw blurRad="38100" dist="38100" dir="2700000" algn="tl">
                    <a:srgbClr val="C0C0C0"/>
                  </a:outerShdw>
                </a:effectLst>
                <a:ea typeface="黑体" pitchFamily="49" charset="-122"/>
                <a:cs typeface="+mj-cs"/>
              </a:rPr>
              <a:t>C=S </a:t>
            </a:r>
            <a:r>
              <a:rPr kumimoji="1" lang="zh-CN" altLang="en-US" sz="2400" b="1" dirty="0">
                <a:solidFill>
                  <a:srgbClr val="000066"/>
                </a:solidFill>
                <a:effectLst>
                  <a:outerShdw blurRad="38100" dist="38100" dir="2700000" algn="tl">
                    <a:srgbClr val="C0C0C0"/>
                  </a:outerShdw>
                </a:effectLst>
                <a:ea typeface="黑体" pitchFamily="49" charset="-122"/>
                <a:cs typeface="+mj-cs"/>
              </a:rPr>
              <a:t>（硫酮）：</a:t>
            </a:r>
            <a:r>
              <a:rPr kumimoji="1" lang="en-US" altLang="zh-CN" sz="2400" b="1" dirty="0">
                <a:solidFill>
                  <a:srgbClr val="000066"/>
                </a:solidFill>
                <a:effectLst>
                  <a:outerShdw blurRad="38100" dist="38100" dir="2700000" algn="tl">
                    <a:srgbClr val="C0C0C0"/>
                  </a:outerShdw>
                </a:effectLst>
                <a:ea typeface="黑体" pitchFamily="49" charset="-122"/>
                <a:cs typeface="+mj-cs"/>
              </a:rPr>
              <a:t>n→π*</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en-US" altLang="zh-CN" sz="2400" b="1" dirty="0">
                <a:solidFill>
                  <a:srgbClr val="000066"/>
                </a:solidFill>
                <a:effectLst>
                  <a:outerShdw blurRad="38100" dist="38100" dir="2700000" algn="tl">
                    <a:srgbClr val="C0C0C0"/>
                  </a:outerShdw>
                </a:effectLst>
                <a:ea typeface="黑体" pitchFamily="49" charset="-122"/>
                <a:cs typeface="+mj-cs"/>
              </a:rPr>
              <a:t>  400 nm</a:t>
            </a:r>
            <a:r>
              <a:rPr kumimoji="1" lang="zh-CN" altLang="en-US" sz="2400" b="1" dirty="0">
                <a:solidFill>
                  <a:srgbClr val="000066"/>
                </a:solidFill>
                <a:effectLst>
                  <a:outerShdw blurRad="38100" dist="38100" dir="2700000" algn="tl">
                    <a:srgbClr val="C0C0C0"/>
                  </a:outerShdw>
                </a:effectLst>
                <a:ea typeface="黑体" pitchFamily="49" charset="-122"/>
                <a:cs typeface="+mj-cs"/>
              </a:rPr>
              <a:t>左右</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a:lnSpc>
                <a:spcPct val="120000"/>
              </a:lnSpc>
              <a:spcBef>
                <a:spcPct val="10000"/>
              </a:spcBef>
            </a:pPr>
            <a:endParaRPr kumimoji="1" lang="zh-CN" altLang="en-US" sz="1100" b="1" dirty="0">
              <a:solidFill>
                <a:srgbClr val="000066"/>
              </a:solidFill>
              <a:effectLst>
                <a:outerShdw blurRad="38100" dist="38100" dir="2700000" algn="tl">
                  <a:srgbClr val="C0C0C0"/>
                </a:outerShdw>
              </a:effectLst>
              <a:ea typeface="黑体" pitchFamily="49" charset="-122"/>
              <a:cs typeface="+mj-cs"/>
            </a:endParaRPr>
          </a:p>
          <a:p>
            <a:pPr marL="342900" indent="-342900">
              <a:lnSpc>
                <a:spcPct val="120000"/>
              </a:lnSpc>
              <a:spcBef>
                <a:spcPct val="10000"/>
              </a:spcBef>
              <a:buFont typeface="Wingdings" pitchFamily="2" charset="2"/>
              <a:buChar char="ü"/>
            </a:pPr>
            <a:r>
              <a:rPr kumimoji="1" lang="en-US" altLang="zh-CN" sz="2400" b="1" dirty="0" smtClean="0">
                <a:solidFill>
                  <a:srgbClr val="000066"/>
                </a:solidFill>
                <a:effectLst>
                  <a:outerShdw blurRad="38100" dist="38100" dir="2700000" algn="tl">
                    <a:srgbClr val="C0C0C0"/>
                  </a:outerShdw>
                </a:effectLst>
                <a:ea typeface="黑体" pitchFamily="49" charset="-122"/>
                <a:cs typeface="+mj-cs"/>
              </a:rPr>
              <a:t>R </a:t>
            </a:r>
            <a:r>
              <a:rPr kumimoji="1" lang="zh-CN" altLang="en-US" sz="2400" b="1" dirty="0">
                <a:solidFill>
                  <a:srgbClr val="000066"/>
                </a:solidFill>
                <a:effectLst>
                  <a:outerShdw blurRad="38100" dist="38100" dir="2700000" algn="tl">
                    <a:srgbClr val="C0C0C0"/>
                  </a:outerShdw>
                </a:effectLst>
                <a:ea typeface="黑体" pitchFamily="49" charset="-122"/>
                <a:cs typeface="+mj-cs"/>
              </a:rPr>
              <a:t>带在极性溶剂中发生蓝移。</a:t>
            </a:r>
          </a:p>
          <a:p>
            <a:pPr>
              <a:lnSpc>
                <a:spcPct val="120000"/>
              </a:lnSpc>
              <a:spcBef>
                <a:spcPct val="10000"/>
              </a:spcBef>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    正</a:t>
            </a:r>
            <a:r>
              <a:rPr kumimoji="1" lang="zh-CN" altLang="en-US" sz="2400" b="1" dirty="0">
                <a:solidFill>
                  <a:srgbClr val="000066"/>
                </a:solidFill>
                <a:effectLst>
                  <a:outerShdw blurRad="38100" dist="38100" dir="2700000" algn="tl">
                    <a:srgbClr val="C0C0C0"/>
                  </a:outerShdw>
                </a:effectLst>
                <a:ea typeface="黑体" pitchFamily="49" charset="-122"/>
                <a:cs typeface="+mj-cs"/>
              </a:rPr>
              <a:t>己烷中：</a:t>
            </a:r>
            <a:r>
              <a:rPr kumimoji="1" lang="en-US" altLang="zh-CN" sz="2400" b="1" dirty="0">
                <a:solidFill>
                  <a:srgbClr val="000066"/>
                </a:solidFill>
                <a:effectLst>
                  <a:outerShdw blurRad="38100" dist="38100" dir="2700000" algn="tl">
                    <a:srgbClr val="C0C0C0"/>
                  </a:outerShdw>
                </a:effectLst>
                <a:ea typeface="黑体" pitchFamily="49" charset="-122"/>
                <a:cs typeface="+mj-cs"/>
              </a:rPr>
              <a:t>279 nm</a:t>
            </a:r>
            <a:r>
              <a:rPr kumimoji="1" lang="zh-CN" altLang="en-US" sz="2400" b="1" dirty="0">
                <a:solidFill>
                  <a:srgbClr val="000066"/>
                </a:solidFill>
                <a:effectLst>
                  <a:outerShdw blurRad="38100" dist="38100" dir="2700000" algn="tl">
                    <a:srgbClr val="C0C0C0"/>
                  </a:outerShdw>
                </a:effectLst>
                <a:ea typeface="黑体" pitchFamily="49" charset="-122"/>
                <a:cs typeface="+mj-cs"/>
              </a:rPr>
              <a:t>；乙醇中：</a:t>
            </a:r>
            <a:r>
              <a:rPr kumimoji="1" lang="en-US" altLang="zh-CN" sz="2400" b="1" dirty="0">
                <a:solidFill>
                  <a:srgbClr val="000066"/>
                </a:solidFill>
                <a:effectLst>
                  <a:outerShdw blurRad="38100" dist="38100" dir="2700000" algn="tl">
                    <a:srgbClr val="C0C0C0"/>
                  </a:outerShdw>
                </a:effectLst>
                <a:ea typeface="黑体" pitchFamily="49" charset="-122"/>
                <a:cs typeface="+mj-cs"/>
              </a:rPr>
              <a:t>272 nm</a:t>
            </a:r>
            <a:r>
              <a:rPr kumimoji="1" lang="zh-CN" altLang="en-US" sz="2400" b="1" dirty="0">
                <a:solidFill>
                  <a:srgbClr val="000066"/>
                </a:solidFill>
                <a:effectLst>
                  <a:outerShdw blurRad="38100" dist="38100" dir="2700000" algn="tl">
                    <a:srgbClr val="C0C0C0"/>
                  </a:outerShdw>
                </a:effectLst>
                <a:ea typeface="黑体" pitchFamily="49" charset="-122"/>
                <a:cs typeface="+mj-cs"/>
              </a:rPr>
              <a:t>；水中：</a:t>
            </a:r>
            <a:r>
              <a:rPr kumimoji="1" lang="en-US" altLang="zh-CN" sz="2400" b="1" dirty="0">
                <a:solidFill>
                  <a:srgbClr val="000066"/>
                </a:solidFill>
                <a:effectLst>
                  <a:outerShdw blurRad="38100" dist="38100" dir="2700000" algn="tl">
                    <a:srgbClr val="C0C0C0"/>
                  </a:outerShdw>
                </a:effectLst>
                <a:ea typeface="黑体" pitchFamily="49" charset="-122"/>
                <a:cs typeface="+mj-cs"/>
              </a:rPr>
              <a:t>264 nm</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endParaRPr kumimoji="1" lang="zh-CN" altLang="zh-CN" sz="2400" b="1" dirty="0">
              <a:solidFill>
                <a:srgbClr val="000066"/>
              </a:solidFill>
              <a:effectLst>
                <a:outerShdw blurRad="38100" dist="38100" dir="2700000" algn="tl">
                  <a:srgbClr val="C0C0C0"/>
                </a:outerShdw>
              </a:effectLst>
              <a:ea typeface="黑体" pitchFamily="49" charset="-122"/>
              <a:cs typeface="+mj-cs"/>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8"/>
                                        </p:tgtEl>
                                        <p:attrNameLst>
                                          <p:attrName>style.visibility</p:attrName>
                                        </p:attrNameLst>
                                      </p:cBhvr>
                                      <p:to>
                                        <p:strVal val="visible"/>
                                      </p:to>
                                    </p:set>
                                    <p:animEffect transition="in" filter="wipe(left)">
                                      <p:cBhvr>
                                        <p:cTn id="7" dur="500"/>
                                        <p:tgtEl>
                                          <p:spTgt spid="911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39">
                                            <p:txEl>
                                              <p:pRg st="0" end="0"/>
                                            </p:txEl>
                                          </p:spTgt>
                                        </p:tgtEl>
                                        <p:attrNameLst>
                                          <p:attrName>style.visibility</p:attrName>
                                        </p:attrNameLst>
                                      </p:cBhvr>
                                      <p:to>
                                        <p:strVal val="visible"/>
                                      </p:to>
                                    </p:set>
                                    <p:animEffect transition="in" filter="wipe(left)">
                                      <p:cBhvr>
                                        <p:cTn id="12" dur="500"/>
                                        <p:tgtEl>
                                          <p:spTgt spid="911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39">
                                            <p:txEl>
                                              <p:pRg st="1" end="1"/>
                                            </p:txEl>
                                          </p:spTgt>
                                        </p:tgtEl>
                                        <p:attrNameLst>
                                          <p:attrName>style.visibility</p:attrName>
                                        </p:attrNameLst>
                                      </p:cBhvr>
                                      <p:to>
                                        <p:strVal val="visible"/>
                                      </p:to>
                                    </p:set>
                                    <p:animEffect transition="in" filter="wipe(left)">
                                      <p:cBhvr>
                                        <p:cTn id="17" dur="500"/>
                                        <p:tgtEl>
                                          <p:spTgt spid="9113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39">
                                            <p:txEl>
                                              <p:pRg st="2" end="2"/>
                                            </p:txEl>
                                          </p:spTgt>
                                        </p:tgtEl>
                                        <p:attrNameLst>
                                          <p:attrName>style.visibility</p:attrName>
                                        </p:attrNameLst>
                                      </p:cBhvr>
                                      <p:to>
                                        <p:strVal val="visible"/>
                                      </p:to>
                                    </p:set>
                                    <p:animEffect transition="in" filter="wipe(left)">
                                      <p:cBhvr>
                                        <p:cTn id="22" dur="500"/>
                                        <p:tgtEl>
                                          <p:spTgt spid="9113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39">
                                            <p:txEl>
                                              <p:pRg st="3" end="3"/>
                                            </p:txEl>
                                          </p:spTgt>
                                        </p:tgtEl>
                                        <p:attrNameLst>
                                          <p:attrName>style.visibility</p:attrName>
                                        </p:attrNameLst>
                                      </p:cBhvr>
                                      <p:to>
                                        <p:strVal val="visible"/>
                                      </p:to>
                                    </p:set>
                                    <p:animEffect transition="in" filter="wipe(left)">
                                      <p:cBhvr>
                                        <p:cTn id="27" dur="500"/>
                                        <p:tgtEl>
                                          <p:spTgt spid="9113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39">
                                            <p:txEl>
                                              <p:pRg st="5" end="5"/>
                                            </p:txEl>
                                          </p:spTgt>
                                        </p:tgtEl>
                                        <p:attrNameLst>
                                          <p:attrName>style.visibility</p:attrName>
                                        </p:attrNameLst>
                                      </p:cBhvr>
                                      <p:to>
                                        <p:strVal val="visible"/>
                                      </p:to>
                                    </p:set>
                                    <p:animEffect transition="in" filter="wipe(left)">
                                      <p:cBhvr>
                                        <p:cTn id="32" dur="500"/>
                                        <p:tgtEl>
                                          <p:spTgt spid="9113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139">
                                            <p:txEl>
                                              <p:pRg st="6" end="6"/>
                                            </p:txEl>
                                          </p:spTgt>
                                        </p:tgtEl>
                                        <p:attrNameLst>
                                          <p:attrName>style.visibility</p:attrName>
                                        </p:attrNameLst>
                                      </p:cBhvr>
                                      <p:to>
                                        <p:strVal val="visible"/>
                                      </p:to>
                                    </p:set>
                                    <p:animEffect transition="in" filter="wipe(left)">
                                      <p:cBhvr>
                                        <p:cTn id="37" dur="500"/>
                                        <p:tgtEl>
                                          <p:spTgt spid="9113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139">
                                            <p:txEl>
                                              <p:pRg st="7" end="7"/>
                                            </p:txEl>
                                          </p:spTgt>
                                        </p:tgtEl>
                                        <p:attrNameLst>
                                          <p:attrName>style.visibility</p:attrName>
                                        </p:attrNameLst>
                                      </p:cBhvr>
                                      <p:to>
                                        <p:strVal val="visible"/>
                                      </p:to>
                                    </p:set>
                                    <p:animEffect transition="in" filter="wipe(left)">
                                      <p:cBhvr>
                                        <p:cTn id="42" dur="500"/>
                                        <p:tgtEl>
                                          <p:spTgt spid="9113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1139">
                                            <p:txEl>
                                              <p:pRg st="9" end="9"/>
                                            </p:txEl>
                                          </p:spTgt>
                                        </p:tgtEl>
                                        <p:attrNameLst>
                                          <p:attrName>style.visibility</p:attrName>
                                        </p:attrNameLst>
                                      </p:cBhvr>
                                      <p:to>
                                        <p:strVal val="visible"/>
                                      </p:to>
                                    </p:set>
                                    <p:animEffect transition="in" filter="wipe(left)">
                                      <p:cBhvr>
                                        <p:cTn id="47" dur="500"/>
                                        <p:tgtEl>
                                          <p:spTgt spid="9113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1139">
                                            <p:txEl>
                                              <p:pRg st="10" end="10"/>
                                            </p:txEl>
                                          </p:spTgt>
                                        </p:tgtEl>
                                        <p:attrNameLst>
                                          <p:attrName>style.visibility</p:attrName>
                                        </p:attrNameLst>
                                      </p:cBhvr>
                                      <p:to>
                                        <p:strVal val="visible"/>
                                      </p:to>
                                    </p:set>
                                    <p:animEffect transition="in" filter="wipe(left)">
                                      <p:cBhvr>
                                        <p:cTn id="52" dur="500"/>
                                        <p:tgtEl>
                                          <p:spTgt spid="911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autoUpdateAnimBg="0"/>
      <p:bldP spid="9113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3400" y="304800"/>
            <a:ext cx="7772400" cy="533400"/>
          </a:xfrm>
        </p:spPr>
        <p:txBody>
          <a:bodyPr/>
          <a:lstStyle/>
          <a:p>
            <a:pPr algn="l" eaLnBrk="1" hangingPunct="1"/>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sym typeface="Wingdings" pitchFamily="2" charset="2"/>
              </a:rPr>
              <a:t>2.1.6.4</a:t>
            </a:r>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rPr>
              <a:t> </a:t>
            </a:r>
            <a:r>
              <a:rPr kumimoji="1" lang="en-US" altLang="zh-CN" sz="2400" b="1" dirty="0">
                <a:solidFill>
                  <a:srgbClr val="660066"/>
                </a:solidFill>
                <a:effectLst>
                  <a:outerShdw blurRad="38100" dist="38100" dir="2700000" algn="tl">
                    <a:srgbClr val="C0C0C0"/>
                  </a:outerShdw>
                </a:effectLst>
                <a:latin typeface="Arial" pitchFamily="34" charset="0"/>
                <a:ea typeface="黑体" pitchFamily="49" charset="-122"/>
              </a:rPr>
              <a:t>π→π</a:t>
            </a:r>
            <a:r>
              <a:rPr kumimoji="1" lang="zh-CN" altLang="en-US" sz="2400" b="1" baseline="30000" dirty="0">
                <a:solidFill>
                  <a:srgbClr val="660066"/>
                </a:solidFill>
                <a:effectLst>
                  <a:outerShdw blurRad="38100" dist="38100" dir="2700000" algn="tl">
                    <a:srgbClr val="C0C0C0"/>
                  </a:outerShdw>
                </a:effectLst>
                <a:latin typeface="Arial" pitchFamily="34" charset="0"/>
                <a:ea typeface="黑体" pitchFamily="49" charset="-122"/>
                <a:sym typeface="CommonBullets" pitchFamily="34" charset="2"/>
              </a:rPr>
              <a:t>＊</a:t>
            </a:r>
            <a:r>
              <a:rPr kumimoji="1" lang="zh-CN" altLang="en-US" sz="2400" b="1" dirty="0">
                <a:solidFill>
                  <a:srgbClr val="660066"/>
                </a:solidFill>
                <a:effectLst>
                  <a:outerShdw blurRad="38100" dist="38100" dir="2700000" algn="tl">
                    <a:srgbClr val="C0C0C0"/>
                  </a:outerShdw>
                </a:effectLst>
                <a:latin typeface="Arial" pitchFamily="34" charset="0"/>
                <a:ea typeface="黑体" pitchFamily="49" charset="-122"/>
              </a:rPr>
              <a:t>跃迁</a:t>
            </a:r>
          </a:p>
        </p:txBody>
      </p:sp>
      <p:sp>
        <p:nvSpPr>
          <p:cNvPr id="92163" name="Text Box 3"/>
          <p:cNvSpPr txBox="1">
            <a:spLocks noChangeArrowheads="1"/>
          </p:cNvSpPr>
          <p:nvPr/>
        </p:nvSpPr>
        <p:spPr bwMode="auto">
          <a:xfrm>
            <a:off x="304800" y="1020901"/>
            <a:ext cx="83820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125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所</a:t>
            </a:r>
            <a:r>
              <a:rPr kumimoji="1" lang="zh-CN" altLang="en-US" sz="2400" b="1" dirty="0">
                <a:solidFill>
                  <a:srgbClr val="000066"/>
                </a:solidFill>
                <a:effectLst>
                  <a:outerShdw blurRad="38100" dist="38100" dir="2700000" algn="tl">
                    <a:srgbClr val="C0C0C0"/>
                  </a:outerShdw>
                </a:effectLst>
                <a:ea typeface="黑体" pitchFamily="49" charset="-122"/>
                <a:cs typeface="+mj-cs"/>
              </a:rPr>
              <a:t>需能量较小，吸收波长处于远紫外区的近紫外端或近紫外区，</a:t>
            </a:r>
            <a:r>
              <a:rPr kumimoji="1" lang="zh-CN" altLang="en-US" sz="2400" b="1" dirty="0">
                <a:solidFill>
                  <a:srgbClr val="CC3300"/>
                </a:solidFill>
                <a:effectLst>
                  <a:outerShdw blurRad="38100" dist="38100" dir="2700000" algn="tl">
                    <a:srgbClr val="C0C0C0"/>
                  </a:outerShdw>
                </a:effectLst>
                <a:ea typeface="黑体" pitchFamily="49" charset="-122"/>
                <a:cs typeface="+mj-cs"/>
              </a:rPr>
              <a:t> </a:t>
            </a:r>
            <a:r>
              <a:rPr kumimoji="1" lang="en-US" altLang="zh-CN" sz="2400" b="1" dirty="0">
                <a:solidFill>
                  <a:srgbClr val="CC3300"/>
                </a:solidFill>
                <a:effectLst>
                  <a:outerShdw blurRad="38100" dist="38100" dir="2700000" algn="tl">
                    <a:srgbClr val="C0C0C0"/>
                  </a:outerShdw>
                </a:effectLst>
                <a:ea typeface="黑体" pitchFamily="49" charset="-122"/>
                <a:cs typeface="+mj-cs"/>
              </a:rPr>
              <a:t>ε </a:t>
            </a:r>
            <a:r>
              <a:rPr kumimoji="1" lang="en-US" altLang="zh-CN" sz="2400" b="1" baseline="-25000" dirty="0">
                <a:solidFill>
                  <a:srgbClr val="CC3300"/>
                </a:solidFill>
                <a:effectLst>
                  <a:outerShdw blurRad="38100" dist="38100" dir="2700000" algn="tl">
                    <a:srgbClr val="C0C0C0"/>
                  </a:outerShdw>
                </a:effectLst>
                <a:ea typeface="黑体" pitchFamily="49" charset="-122"/>
                <a:cs typeface="+mj-cs"/>
              </a:rPr>
              <a:t>max</a:t>
            </a:r>
            <a:r>
              <a:rPr kumimoji="1" lang="zh-CN" altLang="en-US" sz="2400" b="1" dirty="0">
                <a:solidFill>
                  <a:srgbClr val="CC3300"/>
                </a:solidFill>
                <a:effectLst>
                  <a:outerShdw blurRad="38100" dist="38100" dir="2700000" algn="tl">
                    <a:srgbClr val="C0C0C0"/>
                  </a:outerShdw>
                </a:effectLst>
                <a:ea typeface="黑体" pitchFamily="49" charset="-122"/>
                <a:cs typeface="+mj-cs"/>
              </a:rPr>
              <a:t>一般在</a:t>
            </a:r>
            <a:r>
              <a:rPr kumimoji="1" lang="en-US" altLang="zh-CN" sz="2400" b="1" dirty="0">
                <a:solidFill>
                  <a:srgbClr val="CC3300"/>
                </a:solidFill>
                <a:effectLst>
                  <a:outerShdw blurRad="38100" dist="38100" dir="2700000" algn="tl">
                    <a:srgbClr val="C0C0C0"/>
                  </a:outerShdw>
                </a:effectLst>
                <a:ea typeface="黑体" pitchFamily="49" charset="-122"/>
                <a:cs typeface="+mj-cs"/>
              </a:rPr>
              <a:t>10</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4 </a:t>
            </a:r>
            <a:r>
              <a:rPr kumimoji="1" lang="en-US" altLang="zh-CN" sz="2400" b="1" dirty="0">
                <a:solidFill>
                  <a:srgbClr val="CC3300"/>
                </a:solidFill>
                <a:effectLst>
                  <a:outerShdw blurRad="38100" dist="38100" dir="2700000" algn="tl">
                    <a:srgbClr val="C0C0C0"/>
                  </a:outerShdw>
                </a:effectLst>
                <a:ea typeface="黑体" pitchFamily="49" charset="-122"/>
                <a:cs typeface="+mj-cs"/>
              </a:rPr>
              <a:t>L·mol</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-1</a:t>
            </a:r>
            <a:r>
              <a:rPr kumimoji="1" lang="en-US" altLang="zh-CN" sz="2400" b="1" dirty="0">
                <a:solidFill>
                  <a:srgbClr val="CC3300"/>
                </a:solidFill>
                <a:effectLst>
                  <a:outerShdw blurRad="38100" dist="38100" dir="2700000" algn="tl">
                    <a:srgbClr val="C0C0C0"/>
                  </a:outerShdw>
                </a:effectLst>
                <a:ea typeface="黑体" pitchFamily="49" charset="-122"/>
                <a:cs typeface="+mj-cs"/>
              </a:rPr>
              <a:t>·cm</a:t>
            </a:r>
            <a:r>
              <a:rPr kumimoji="1" lang="en-US" altLang="zh-CN" sz="2400" b="1" baseline="30000" dirty="0">
                <a:solidFill>
                  <a:srgbClr val="CC3300"/>
                </a:solidFill>
                <a:effectLst>
                  <a:outerShdw blurRad="38100" dist="38100" dir="2700000" algn="tl">
                    <a:srgbClr val="C0C0C0"/>
                  </a:outerShdw>
                </a:effectLst>
                <a:ea typeface="黑体" pitchFamily="49" charset="-122"/>
                <a:cs typeface="+mj-cs"/>
              </a:rPr>
              <a:t>-1</a:t>
            </a:r>
            <a:r>
              <a:rPr kumimoji="1" lang="zh-CN" altLang="en-US" sz="2400" b="1" dirty="0">
                <a:solidFill>
                  <a:srgbClr val="CC3300"/>
                </a:solidFill>
                <a:effectLst>
                  <a:outerShdw blurRad="38100" dist="38100" dir="2700000" algn="tl">
                    <a:srgbClr val="C0C0C0"/>
                  </a:outerShdw>
                </a:effectLst>
                <a:ea typeface="黑体" pitchFamily="49" charset="-122"/>
                <a:cs typeface="+mj-cs"/>
              </a:rPr>
              <a:t>以上，属强吸收</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       </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marL="342900" indent="-342900">
              <a:lnSpc>
                <a:spcPct val="125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孤立的</a:t>
            </a:r>
            <a:r>
              <a:rPr kumimoji="1" lang="zh-CN" altLang="en-US" sz="2400" b="1" dirty="0" smtClean="0">
                <a:solidFill>
                  <a:srgbClr val="000066"/>
                </a:solidFill>
                <a:effectLst>
                  <a:outerShdw blurRad="38100" dist="38100" dir="2700000" algn="tl">
                    <a:srgbClr val="C0C0C0"/>
                  </a:outerShdw>
                </a:effectLst>
                <a:ea typeface="黑体" pitchFamily="49" charset="-122"/>
              </a:rPr>
              <a:t> </a:t>
            </a:r>
            <a:r>
              <a:rPr kumimoji="1" lang="zh-CN" altLang="en-US" sz="2400" b="1" dirty="0" smtClean="0">
                <a:solidFill>
                  <a:srgbClr val="000066"/>
                </a:solidFill>
                <a:effectLst>
                  <a:outerShdw blurRad="38100" dist="38100" dir="2700000" algn="tl">
                    <a:srgbClr val="C0C0C0"/>
                  </a:outerShdw>
                </a:effectLst>
                <a:ea typeface="黑体" pitchFamily="49" charset="-122"/>
                <a:sym typeface="Symbol" pitchFamily="18" charset="2"/>
              </a:rPr>
              <a:t></a:t>
            </a:r>
            <a:r>
              <a:rPr kumimoji="1" lang="zh-CN" altLang="en-US" sz="2400" b="1" dirty="0" smtClean="0">
                <a:solidFill>
                  <a:srgbClr val="000066"/>
                </a:solidFill>
                <a:effectLst>
                  <a:outerShdw blurRad="38100" dist="38100" dir="2700000" algn="tl">
                    <a:srgbClr val="C0C0C0"/>
                  </a:outerShdw>
                </a:effectLst>
                <a:ea typeface="黑体" pitchFamily="49" charset="-122"/>
              </a:rPr>
              <a:t> </a:t>
            </a:r>
            <a:r>
              <a:rPr kumimoji="1" lang="zh-CN" altLang="zh-CN" sz="2400" b="1" dirty="0" smtClean="0">
                <a:solidFill>
                  <a:srgbClr val="000066"/>
                </a:solidFill>
                <a:effectLst>
                  <a:outerShdw blurRad="38100" dist="38100" dir="2700000" algn="tl">
                    <a:srgbClr val="C0C0C0"/>
                  </a:outerShdw>
                </a:effectLst>
                <a:ea typeface="黑体" pitchFamily="49" charset="-122"/>
              </a:rPr>
              <a:t>→</a:t>
            </a:r>
            <a:r>
              <a:rPr kumimoji="1" lang="zh-CN" altLang="en-US" sz="2400" b="1" dirty="0" smtClean="0">
                <a:solidFill>
                  <a:srgbClr val="000066"/>
                </a:solidFill>
                <a:effectLst>
                  <a:outerShdw blurRad="38100" dist="38100" dir="2700000" algn="tl">
                    <a:srgbClr val="C0C0C0"/>
                  </a:outerShdw>
                </a:effectLst>
                <a:ea typeface="黑体" pitchFamily="49" charset="-122"/>
              </a:rPr>
              <a:t> </a:t>
            </a:r>
            <a:r>
              <a:rPr kumimoji="1" lang="zh-CN" altLang="en-US" sz="2400" b="1" dirty="0" smtClean="0">
                <a:solidFill>
                  <a:srgbClr val="000066"/>
                </a:solidFill>
                <a:effectLst>
                  <a:outerShdw blurRad="38100" dist="38100" dir="2700000" algn="tl">
                    <a:srgbClr val="C0C0C0"/>
                  </a:outerShdw>
                </a:effectLst>
                <a:ea typeface="黑体" pitchFamily="49" charset="-122"/>
                <a:sym typeface="Symbol" pitchFamily="18" charset="2"/>
              </a:rPr>
              <a:t>* 一般在</a:t>
            </a:r>
            <a:r>
              <a:rPr kumimoji="1" lang="en-US" altLang="zh-CN" sz="2400" b="1" dirty="0" smtClean="0">
                <a:solidFill>
                  <a:srgbClr val="000066"/>
                </a:solidFill>
                <a:effectLst>
                  <a:outerShdw blurRad="38100" dist="38100" dir="2700000" algn="tl">
                    <a:srgbClr val="C0C0C0"/>
                  </a:outerShdw>
                </a:effectLst>
                <a:ea typeface="黑体" pitchFamily="49" charset="-122"/>
                <a:sym typeface="Symbol" pitchFamily="18" charset="2"/>
              </a:rPr>
              <a:t>200 nm</a:t>
            </a:r>
            <a:r>
              <a:rPr kumimoji="1" lang="zh-CN" altLang="en-US" sz="2400" b="1" dirty="0" smtClean="0">
                <a:solidFill>
                  <a:srgbClr val="000066"/>
                </a:solidFill>
                <a:effectLst>
                  <a:outerShdw blurRad="38100" dist="38100" dir="2700000" algn="tl">
                    <a:srgbClr val="C0C0C0"/>
                  </a:outerShdw>
                </a:effectLst>
                <a:ea typeface="黑体" pitchFamily="49" charset="-122"/>
                <a:sym typeface="Symbol" pitchFamily="18" charset="2"/>
              </a:rPr>
              <a:t>左右，</a:t>
            </a:r>
            <a:r>
              <a:rPr kumimoji="1" lang="zh-CN" altLang="en-US" sz="2400" b="1" dirty="0" smtClean="0">
                <a:solidFill>
                  <a:srgbClr val="CC3300"/>
                </a:solidFill>
                <a:effectLst>
                  <a:outerShdw blurRad="38100" dist="38100" dir="2700000" algn="tl">
                    <a:srgbClr val="C0C0C0"/>
                  </a:outerShdw>
                </a:effectLst>
                <a:ea typeface="黑体" pitchFamily="49" charset="-122"/>
                <a:sym typeface="Symbol" pitchFamily="18" charset="2"/>
              </a:rPr>
              <a:t>随着共轭结构的延长，</a:t>
            </a:r>
            <a:r>
              <a:rPr kumimoji="1" lang="zh-CN" altLang="en-US" sz="2400" b="1" dirty="0" smtClean="0">
                <a:solidFill>
                  <a:srgbClr val="CC3300"/>
                </a:solidFill>
                <a:effectLst>
                  <a:outerShdw blurRad="38100" dist="38100" dir="2700000" algn="tl">
                    <a:srgbClr val="C0C0C0"/>
                  </a:outerShdw>
                </a:effectLst>
                <a:ea typeface="黑体" pitchFamily="49" charset="-122"/>
              </a:rPr>
              <a:t> </a:t>
            </a:r>
            <a:r>
              <a:rPr kumimoji="1" lang="zh-CN" altLang="zh-CN" sz="2400" b="1" dirty="0" smtClean="0">
                <a:solidFill>
                  <a:srgbClr val="CC3300"/>
                </a:solidFill>
                <a:effectLst>
                  <a:outerShdw blurRad="38100" dist="38100" dir="2700000" algn="tl">
                    <a:srgbClr val="C0C0C0"/>
                  </a:outerShdw>
                </a:effectLst>
                <a:ea typeface="黑体" pitchFamily="49" charset="-122"/>
              </a:rPr>
              <a:t>→</a:t>
            </a:r>
            <a:r>
              <a:rPr kumimoji="1" lang="zh-CN" altLang="en-US" sz="2400" b="1" dirty="0" smtClean="0">
                <a:solidFill>
                  <a:srgbClr val="CC3300"/>
                </a:solidFill>
                <a:effectLst>
                  <a:outerShdw blurRad="38100" dist="38100" dir="2700000" algn="tl">
                    <a:srgbClr val="C0C0C0"/>
                  </a:outerShdw>
                </a:effectLst>
                <a:ea typeface="黑体" pitchFamily="49" charset="-122"/>
              </a:rPr>
              <a:t> </a:t>
            </a:r>
            <a:r>
              <a:rPr kumimoji="1" lang="zh-CN" altLang="en-US" sz="2400" b="1" dirty="0" smtClean="0">
                <a:solidFill>
                  <a:srgbClr val="CC3300"/>
                </a:solidFill>
                <a:effectLst>
                  <a:outerShdw blurRad="38100" dist="38100" dir="2700000" algn="tl">
                    <a:srgbClr val="C0C0C0"/>
                  </a:outerShdw>
                </a:effectLst>
                <a:ea typeface="黑体" pitchFamily="49" charset="-122"/>
                <a:sym typeface="Symbol" pitchFamily="18" charset="2"/>
              </a:rPr>
              <a:t>*吸收带明显向长波长方向移动，吸收强度也随之增强</a:t>
            </a:r>
            <a:r>
              <a:rPr kumimoji="1" lang="zh-CN" altLang="en-US" sz="2400" b="1" dirty="0" smtClean="0">
                <a:solidFill>
                  <a:srgbClr val="000066"/>
                </a:solidFill>
                <a:effectLst>
                  <a:outerShdw blurRad="38100" dist="38100" dir="2700000" algn="tl">
                    <a:srgbClr val="C0C0C0"/>
                  </a:outerShdw>
                </a:effectLst>
                <a:ea typeface="黑体" pitchFamily="49" charset="-122"/>
                <a:sym typeface="Symbol" pitchFamily="18" charset="2"/>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marL="342900" indent="-342900">
              <a:lnSpc>
                <a:spcPct val="125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乙烯</a:t>
            </a:r>
            <a:r>
              <a:rPr kumimoji="1" lang="en-US" altLang="zh-CN" sz="2400" b="1" dirty="0">
                <a:solidFill>
                  <a:srgbClr val="000066"/>
                </a:solidFill>
                <a:effectLst>
                  <a:outerShdw blurRad="38100" dist="38100" dir="2700000" algn="tl">
                    <a:srgbClr val="C0C0C0"/>
                  </a:outerShdw>
                </a:effectLst>
                <a:ea typeface="黑体" pitchFamily="49" charset="-122"/>
                <a:cs typeface="+mj-cs"/>
              </a:rPr>
              <a:t>π→π</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跃迁的</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zh-CN" altLang="en-US" sz="2400" b="1" dirty="0">
                <a:solidFill>
                  <a:srgbClr val="000066"/>
                </a:solidFill>
                <a:effectLst>
                  <a:outerShdw blurRad="38100" dist="38100" dir="2700000" algn="tl">
                    <a:srgbClr val="C0C0C0"/>
                  </a:outerShdw>
                </a:effectLst>
                <a:ea typeface="黑体" pitchFamily="49" charset="-122"/>
                <a:cs typeface="+mj-cs"/>
              </a:rPr>
              <a:t>为</a:t>
            </a:r>
            <a:r>
              <a:rPr kumimoji="1" lang="en-US" altLang="zh-CN" sz="2400" b="1" dirty="0">
                <a:solidFill>
                  <a:srgbClr val="000066"/>
                </a:solidFill>
                <a:effectLst>
                  <a:outerShdw blurRad="38100" dist="38100" dir="2700000" algn="tl">
                    <a:srgbClr val="C0C0C0"/>
                  </a:outerShdw>
                </a:effectLst>
                <a:ea typeface="黑体" pitchFamily="49" charset="-122"/>
                <a:cs typeface="+mj-cs"/>
              </a:rPr>
              <a:t>162 nm</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err="1" smtClean="0">
                <a:solidFill>
                  <a:srgbClr val="000066"/>
                </a:solidFill>
                <a:effectLst>
                  <a:outerShdw blurRad="38100" dist="38100" dir="2700000" algn="tl">
                    <a:srgbClr val="C0C0C0"/>
                  </a:outerShdw>
                </a:effectLst>
                <a:ea typeface="黑体" pitchFamily="49" charset="-122"/>
                <a:cs typeface="+mj-cs"/>
              </a:rPr>
              <a:t>ε</a:t>
            </a:r>
            <a:r>
              <a:rPr kumimoji="1" lang="en-US" altLang="zh-CN" sz="2400" b="1" baseline="-25000" dirty="0" err="1" smtClean="0">
                <a:solidFill>
                  <a:srgbClr val="000066"/>
                </a:solidFill>
                <a:effectLst>
                  <a:outerShdw blurRad="38100" dist="38100" dir="2700000" algn="tl">
                    <a:srgbClr val="C0C0C0"/>
                  </a:outerShdw>
                </a:effectLst>
                <a:ea typeface="黑体" pitchFamily="49" charset="-122"/>
                <a:cs typeface="+mj-cs"/>
              </a:rPr>
              <a:t>max</a:t>
            </a:r>
            <a:r>
              <a:rPr kumimoji="1" lang="zh-CN" altLang="en-US" sz="2400" b="1" dirty="0">
                <a:solidFill>
                  <a:srgbClr val="000066"/>
                </a:solidFill>
                <a:effectLst>
                  <a:outerShdw blurRad="38100" dist="38100" dir="2700000" algn="tl">
                    <a:srgbClr val="C0C0C0"/>
                  </a:outerShdw>
                </a:effectLst>
                <a:ea typeface="黑体" pitchFamily="49" charset="-122"/>
                <a:cs typeface="+mj-cs"/>
              </a:rPr>
              <a:t>为：</a:t>
            </a:r>
            <a:r>
              <a:rPr kumimoji="1" lang="en-US" altLang="zh-CN" sz="2400" b="1" dirty="0">
                <a:solidFill>
                  <a:srgbClr val="000066"/>
                </a:solidFill>
                <a:effectLst>
                  <a:outerShdw blurRad="38100" dist="38100" dir="2700000" algn="tl">
                    <a:srgbClr val="C0C0C0"/>
                  </a:outerShdw>
                </a:effectLst>
                <a:ea typeface="黑体" pitchFamily="49" charset="-122"/>
                <a:cs typeface="+mj-cs"/>
              </a:rPr>
              <a:t>1×10</a:t>
            </a:r>
            <a:r>
              <a:rPr kumimoji="1" lang="en-US" altLang="zh-CN" sz="2400" b="1" baseline="30000" dirty="0">
                <a:solidFill>
                  <a:srgbClr val="000066"/>
                </a:solidFill>
                <a:effectLst>
                  <a:outerShdw blurRad="38100" dist="38100" dir="2700000" algn="tl">
                    <a:srgbClr val="C0C0C0"/>
                  </a:outerShdw>
                </a:effectLst>
                <a:ea typeface="黑体" pitchFamily="49" charset="-122"/>
                <a:cs typeface="+mj-cs"/>
              </a:rPr>
              <a:t>4</a:t>
            </a:r>
            <a:r>
              <a:rPr kumimoji="1" lang="en-US" altLang="zh-CN" sz="2400" b="1" dirty="0">
                <a:solidFill>
                  <a:srgbClr val="000066"/>
                </a:solidFill>
                <a:effectLst>
                  <a:outerShdw blurRad="38100" dist="38100" dir="2700000" algn="tl">
                    <a:srgbClr val="C0C0C0"/>
                  </a:outerShdw>
                </a:effectLst>
                <a:ea typeface="黑体" pitchFamily="49" charset="-122"/>
                <a:cs typeface="+mj-cs"/>
              </a:rPr>
              <a:t> L·mol</a:t>
            </a:r>
            <a:r>
              <a:rPr kumimoji="1" lang="en-US" altLang="zh-CN" sz="2400" b="1" baseline="30000" dirty="0">
                <a:solidFill>
                  <a:srgbClr val="000066"/>
                </a:solidFill>
                <a:effectLst>
                  <a:outerShdw blurRad="38100" dist="38100" dir="2700000" algn="tl">
                    <a:srgbClr val="C0C0C0"/>
                  </a:outerShdw>
                </a:effectLst>
                <a:ea typeface="黑体" pitchFamily="49" charset="-122"/>
                <a:cs typeface="+mj-cs"/>
              </a:rPr>
              <a:t>-1</a:t>
            </a:r>
            <a:r>
              <a:rPr kumimoji="1" lang="en-US" altLang="zh-CN" sz="2400" b="1" dirty="0">
                <a:solidFill>
                  <a:srgbClr val="000066"/>
                </a:solidFill>
                <a:effectLst>
                  <a:outerShdw blurRad="38100" dist="38100" dir="2700000" algn="tl">
                    <a:srgbClr val="C0C0C0"/>
                  </a:outerShdw>
                </a:effectLst>
                <a:ea typeface="黑体" pitchFamily="49" charset="-122"/>
                <a:cs typeface="+mj-cs"/>
              </a:rPr>
              <a:t>·cm</a:t>
            </a:r>
            <a:r>
              <a:rPr kumimoji="1" lang="en-US" altLang="zh-CN" sz="2400" b="1" baseline="30000" dirty="0">
                <a:solidFill>
                  <a:srgbClr val="000066"/>
                </a:solidFill>
                <a:effectLst>
                  <a:outerShdw blurRad="38100" dist="38100" dir="2700000" algn="tl">
                    <a:srgbClr val="C0C0C0"/>
                  </a:outerShdw>
                </a:effectLst>
                <a:ea typeface="黑体" pitchFamily="49" charset="-122"/>
                <a:cs typeface="+mj-cs"/>
              </a:rPr>
              <a:t>-1</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zh-CN" altLang="en-US" sz="2400" b="1" dirty="0">
              <a:solidFill>
                <a:srgbClr val="000066"/>
              </a:solidFill>
              <a:effectLst>
                <a:outerShdw blurRad="38100" dist="38100" dir="2700000" algn="tl">
                  <a:srgbClr val="C0C0C0"/>
                </a:outerShdw>
              </a:effectLst>
              <a:ea typeface="黑体" pitchFamily="49" charset="-122"/>
              <a:cs typeface="+mj-cs"/>
            </a:endParaRPr>
          </a:p>
        </p:txBody>
      </p:sp>
      <p:grpSp>
        <p:nvGrpSpPr>
          <p:cNvPr id="22533" name="Group 5"/>
          <p:cNvGrpSpPr>
            <a:grpSpLocks/>
          </p:cNvGrpSpPr>
          <p:nvPr/>
        </p:nvGrpSpPr>
        <p:grpSpPr bwMode="auto">
          <a:xfrm>
            <a:off x="1219200" y="4495800"/>
            <a:ext cx="2065337" cy="1006475"/>
            <a:chOff x="433" y="2409"/>
            <a:chExt cx="1563" cy="772"/>
          </a:xfrm>
        </p:grpSpPr>
        <p:sp>
          <p:nvSpPr>
            <p:cNvPr id="22536" name="Line 6"/>
            <p:cNvSpPr>
              <a:spLocks noChangeShapeType="1"/>
            </p:cNvSpPr>
            <p:nvPr/>
          </p:nvSpPr>
          <p:spPr bwMode="auto">
            <a:xfrm>
              <a:off x="970" y="2745"/>
              <a:ext cx="2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7" name="Line 7"/>
            <p:cNvSpPr>
              <a:spLocks noChangeShapeType="1"/>
            </p:cNvSpPr>
            <p:nvPr/>
          </p:nvSpPr>
          <p:spPr bwMode="auto">
            <a:xfrm>
              <a:off x="970" y="2787"/>
              <a:ext cx="242" cy="1"/>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8" name="Line 8"/>
            <p:cNvSpPr>
              <a:spLocks noChangeShapeType="1"/>
            </p:cNvSpPr>
            <p:nvPr/>
          </p:nvSpPr>
          <p:spPr bwMode="auto">
            <a:xfrm flipH="1" flipV="1">
              <a:off x="566" y="2520"/>
              <a:ext cx="202" cy="195"/>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39" name="Line 9"/>
            <p:cNvSpPr>
              <a:spLocks noChangeShapeType="1"/>
            </p:cNvSpPr>
            <p:nvPr/>
          </p:nvSpPr>
          <p:spPr bwMode="auto">
            <a:xfrm flipH="1">
              <a:off x="600" y="2813"/>
              <a:ext cx="178" cy="169"/>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0" name="Line 10"/>
            <p:cNvSpPr>
              <a:spLocks noChangeShapeType="1"/>
            </p:cNvSpPr>
            <p:nvPr/>
          </p:nvSpPr>
          <p:spPr bwMode="auto">
            <a:xfrm flipV="1">
              <a:off x="1519" y="2572"/>
              <a:ext cx="182" cy="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1" name="Line 11"/>
            <p:cNvSpPr>
              <a:spLocks noChangeShapeType="1"/>
            </p:cNvSpPr>
            <p:nvPr/>
          </p:nvSpPr>
          <p:spPr bwMode="auto">
            <a:xfrm>
              <a:off x="1519" y="2829"/>
              <a:ext cx="182" cy="176"/>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42" name="Rectangle 12"/>
            <p:cNvSpPr>
              <a:spLocks noChangeArrowheads="1"/>
            </p:cNvSpPr>
            <p:nvPr/>
          </p:nvSpPr>
          <p:spPr bwMode="auto">
            <a:xfrm>
              <a:off x="827" y="2656"/>
              <a:ext cx="167"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400" b="1">
                  <a:solidFill>
                    <a:srgbClr val="000000"/>
                  </a:solidFill>
                  <a:latin typeface="Times New Roman" pitchFamily="18" charset="0"/>
                </a:rPr>
                <a:t>C</a:t>
              </a:r>
              <a:endParaRPr kumimoji="1" lang="en-US" altLang="zh-CN" sz="2800" b="1">
                <a:latin typeface="Times New Roman" pitchFamily="18" charset="0"/>
              </a:endParaRPr>
            </a:p>
          </p:txBody>
        </p:sp>
        <p:sp>
          <p:nvSpPr>
            <p:cNvPr id="22543" name="Rectangle 13"/>
            <p:cNvSpPr>
              <a:spLocks noChangeArrowheads="1"/>
            </p:cNvSpPr>
            <p:nvPr/>
          </p:nvSpPr>
          <p:spPr bwMode="auto">
            <a:xfrm>
              <a:off x="1316" y="2663"/>
              <a:ext cx="167"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400" b="1">
                  <a:solidFill>
                    <a:srgbClr val="000000"/>
                  </a:solidFill>
                  <a:latin typeface="Times New Roman" pitchFamily="18" charset="0"/>
                </a:rPr>
                <a:t>C</a:t>
              </a:r>
            </a:p>
          </p:txBody>
        </p:sp>
        <p:sp>
          <p:nvSpPr>
            <p:cNvPr id="22544" name="Rectangle 14"/>
            <p:cNvSpPr>
              <a:spLocks noChangeArrowheads="1"/>
            </p:cNvSpPr>
            <p:nvPr/>
          </p:nvSpPr>
          <p:spPr bwMode="auto">
            <a:xfrm>
              <a:off x="433" y="2409"/>
              <a:ext cx="14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000" b="1">
                  <a:solidFill>
                    <a:srgbClr val="000000"/>
                  </a:solidFill>
                  <a:latin typeface="Times New Roman" pitchFamily="18" charset="0"/>
                </a:rPr>
                <a:t>H</a:t>
              </a:r>
              <a:endParaRPr kumimoji="1" lang="en-US" altLang="zh-CN" sz="2400" b="1">
                <a:latin typeface="Times New Roman" pitchFamily="18" charset="0"/>
              </a:endParaRPr>
            </a:p>
          </p:txBody>
        </p:sp>
        <p:sp>
          <p:nvSpPr>
            <p:cNvPr id="22545" name="Rectangle 15"/>
            <p:cNvSpPr>
              <a:spLocks noChangeArrowheads="1"/>
            </p:cNvSpPr>
            <p:nvPr/>
          </p:nvSpPr>
          <p:spPr bwMode="auto">
            <a:xfrm>
              <a:off x="456" y="2947"/>
              <a:ext cx="14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000" b="1">
                  <a:solidFill>
                    <a:srgbClr val="000000"/>
                  </a:solidFill>
                  <a:latin typeface="Times New Roman" pitchFamily="18" charset="0"/>
                </a:rPr>
                <a:t>H</a:t>
              </a:r>
            </a:p>
          </p:txBody>
        </p:sp>
        <p:sp>
          <p:nvSpPr>
            <p:cNvPr id="22546" name="Rectangle 16"/>
            <p:cNvSpPr>
              <a:spLocks noChangeArrowheads="1"/>
            </p:cNvSpPr>
            <p:nvPr/>
          </p:nvSpPr>
          <p:spPr bwMode="auto">
            <a:xfrm>
              <a:off x="1836" y="2450"/>
              <a:ext cx="14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000" b="1" dirty="0">
                  <a:solidFill>
                    <a:srgbClr val="000000"/>
                  </a:solidFill>
                  <a:latin typeface="Times New Roman" pitchFamily="18" charset="0"/>
                </a:rPr>
                <a:t>H</a:t>
              </a:r>
            </a:p>
          </p:txBody>
        </p:sp>
        <p:sp>
          <p:nvSpPr>
            <p:cNvPr id="22547" name="Rectangle 17"/>
            <p:cNvSpPr>
              <a:spLocks noChangeArrowheads="1"/>
            </p:cNvSpPr>
            <p:nvPr/>
          </p:nvSpPr>
          <p:spPr bwMode="auto">
            <a:xfrm>
              <a:off x="1847" y="2940"/>
              <a:ext cx="149"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kumimoji="1" lang="en-US" altLang="zh-CN" sz="2000" b="1">
                  <a:solidFill>
                    <a:srgbClr val="000000"/>
                  </a:solidFill>
                  <a:latin typeface="Times New Roman" pitchFamily="18" charset="0"/>
                </a:rPr>
                <a:t>H</a:t>
              </a:r>
            </a:p>
          </p:txBody>
        </p:sp>
      </p:grpSp>
      <p:graphicFrame>
        <p:nvGraphicFramePr>
          <p:cNvPr id="92178" name="Object 18"/>
          <p:cNvGraphicFramePr>
            <a:graphicFrameLocks noChangeAspect="1"/>
          </p:cNvGraphicFramePr>
          <p:nvPr>
            <p:extLst>
              <p:ext uri="{D42A27DB-BD31-4B8C-83A1-F6EECF244321}">
                <p14:modId xmlns:p14="http://schemas.microsoft.com/office/powerpoint/2010/main" val="1557621315"/>
              </p:ext>
            </p:extLst>
          </p:nvPr>
        </p:nvGraphicFramePr>
        <p:xfrm>
          <a:off x="1181100" y="5608251"/>
          <a:ext cx="7381875" cy="1095375"/>
        </p:xfrm>
        <a:graphic>
          <a:graphicData uri="http://schemas.openxmlformats.org/presentationml/2006/ole">
            <mc:AlternateContent xmlns:mc="http://schemas.openxmlformats.org/markup-compatibility/2006">
              <mc:Choice xmlns:v="urn:schemas-microsoft-com:vml" Requires="v">
                <p:oleObj spid="_x0000_s22610" name="Document" r:id="rId3" imgW="8603252" imgH="1283804" progId="Word.Document.8">
                  <p:embed/>
                </p:oleObj>
              </mc:Choice>
              <mc:Fallback>
                <p:oleObj name="Document" r:id="rId3" imgW="8603252" imgH="1283804" progId="Word.Document.8">
                  <p:embed/>
                  <p:pic>
                    <p:nvPicPr>
                      <p:cNvPr id="0" name="Object 18"/>
                      <p:cNvPicPr>
                        <a:picLocks noChangeAspect="1" noChangeArrowheads="1"/>
                      </p:cNvPicPr>
                      <p:nvPr/>
                    </p:nvPicPr>
                    <p:blipFill>
                      <a:blip r:embed="rId4"/>
                      <a:srcRect/>
                      <a:stretch>
                        <a:fillRect/>
                      </a:stretch>
                    </p:blipFill>
                    <p:spPr bwMode="auto">
                      <a:xfrm>
                        <a:off x="1181100" y="5608251"/>
                        <a:ext cx="7381875"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9" name="Text Box 19"/>
          <p:cNvSpPr txBox="1">
            <a:spLocks noChangeArrowheads="1"/>
          </p:cNvSpPr>
          <p:nvPr/>
        </p:nvSpPr>
        <p:spPr bwMode="auto">
          <a:xfrm>
            <a:off x="3733800" y="4757453"/>
            <a:ext cx="472440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5000"/>
              </a:lnSpc>
            </a:pPr>
            <a:r>
              <a:rPr kumimoji="1" lang="zh-CN" altLang="en-US" sz="2400" b="1" dirty="0">
                <a:solidFill>
                  <a:srgbClr val="000066"/>
                </a:solidFill>
                <a:effectLst>
                  <a:outerShdw blurRad="38100" dist="38100" dir="2700000" algn="tl">
                    <a:srgbClr val="C0C0C0"/>
                  </a:outerShdw>
                </a:effectLst>
                <a:ea typeface="黑体" pitchFamily="49" charset="-122"/>
                <a:cs typeface="+mj-cs"/>
              </a:rPr>
              <a:t>助色基团取代  </a:t>
            </a:r>
            <a:r>
              <a:rPr kumimoji="1" lang="zh-CN" altLang="en-US" sz="2400" b="1" dirty="0">
                <a:solidFill>
                  <a:srgbClr val="000066"/>
                </a:solidFill>
                <a:effectLst>
                  <a:outerShdw blurRad="38100" dist="38100" dir="2700000" algn="tl">
                    <a:srgbClr val="C0C0C0"/>
                  </a:outerShdw>
                </a:effectLst>
                <a:ea typeface="黑体" pitchFamily="49" charset="-122"/>
                <a:cs typeface="+mj-cs"/>
                <a:sym typeface="Symbol" pitchFamily="18" charset="2"/>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zh-CN" altLang="en-US" sz="2400" b="1" dirty="0">
                <a:solidFill>
                  <a:srgbClr val="000066"/>
                </a:solidFill>
                <a:effectLst>
                  <a:outerShdw blurRad="38100" dist="38100" dir="2700000" algn="tl">
                    <a:srgbClr val="C0C0C0"/>
                  </a:outerShdw>
                </a:effectLst>
                <a:ea typeface="黑体" pitchFamily="49" charset="-122"/>
                <a:cs typeface="+mj-cs"/>
                <a:sym typeface="Symbol" pitchFamily="18" charset="2"/>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zh-CN" altLang="en-US" sz="2400" b="1" dirty="0">
                <a:solidFill>
                  <a:srgbClr val="000066"/>
                </a:solidFill>
                <a:effectLst>
                  <a:outerShdw blurRad="38100" dist="38100" dir="2700000" algn="tl">
                    <a:srgbClr val="C0C0C0"/>
                  </a:outerShdw>
                </a:effectLst>
                <a:ea typeface="黑体" pitchFamily="49" charset="-122"/>
                <a:cs typeface="+mj-cs"/>
                <a:sym typeface="Symbol" pitchFamily="18" charset="2"/>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*发生红移。</a:t>
            </a:r>
          </a:p>
        </p:txBody>
      </p:sp>
    </p:spTree>
  </p:cSld>
  <p:clrMapOvr>
    <a:masterClrMapping/>
  </p:clrMapOvr>
  <p:transition spd="med">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639763"/>
            <a:ext cx="7772400" cy="533400"/>
          </a:xfrm>
        </p:spPr>
        <p:txBody>
          <a:bodyPr/>
          <a:lstStyle/>
          <a:p>
            <a:pPr algn="l" eaLnBrk="1" hangingPunct="1"/>
            <a: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sym typeface="Wingdings" pitchFamily="2" charset="2"/>
              </a:rPr>
              <a:t>2.1.7 </a:t>
            </a:r>
            <a:r>
              <a:rPr kumimoji="1" lang="zh-CN" altLang="en-US" sz="2800" b="1" dirty="0" smtClean="0">
                <a:solidFill>
                  <a:srgbClr val="660066"/>
                </a:solidFill>
                <a:effectLst>
                  <a:outerShdw blurRad="38100" dist="38100" dir="2700000" algn="tl">
                    <a:srgbClr val="C0C0C0"/>
                  </a:outerShdw>
                </a:effectLst>
                <a:latin typeface="Arial" pitchFamily="34" charset="0"/>
                <a:ea typeface="黑体" pitchFamily="49" charset="-122"/>
                <a:sym typeface="Wingdings" pitchFamily="2" charset="2"/>
              </a:rPr>
              <a:t>共轭</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sym typeface="Wingdings" pitchFamily="2" charset="2"/>
              </a:rPr>
              <a:t>双键体系的</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rPr>
              <a:t> </a:t>
            </a:r>
            <a:r>
              <a:rPr kumimoji="1" lang="en-US" altLang="zh-CN" sz="2800" b="1" dirty="0">
                <a:solidFill>
                  <a:srgbClr val="660066"/>
                </a:solidFill>
                <a:effectLst>
                  <a:outerShdw blurRad="38100" dist="38100" dir="2700000" algn="tl">
                    <a:srgbClr val="C0C0C0"/>
                  </a:outerShdw>
                </a:effectLst>
                <a:latin typeface="Arial" pitchFamily="34" charset="0"/>
                <a:ea typeface="黑体" pitchFamily="49" charset="-122"/>
              </a:rPr>
              <a:t>π→π</a:t>
            </a:r>
            <a:r>
              <a:rPr kumimoji="1" lang="en-US" altLang="zh-CN" sz="2800" b="1" baseline="30000" dirty="0">
                <a:solidFill>
                  <a:srgbClr val="660066"/>
                </a:solidFill>
                <a:effectLst>
                  <a:outerShdw blurRad="38100" dist="38100" dir="2700000" algn="tl">
                    <a:srgbClr val="C0C0C0"/>
                  </a:outerShdw>
                </a:effectLst>
                <a:latin typeface="Arial" pitchFamily="34" charset="0"/>
                <a:ea typeface="黑体" pitchFamily="49" charset="-122"/>
                <a:sym typeface="CommonBullets" pitchFamily="34" charset="2"/>
              </a:rPr>
              <a:t>＊</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rPr>
              <a:t>跃迁</a:t>
            </a:r>
          </a:p>
        </p:txBody>
      </p:sp>
      <p:sp>
        <p:nvSpPr>
          <p:cNvPr id="7" name="Text Box 3"/>
          <p:cNvSpPr txBox="1">
            <a:spLocks noChangeArrowheads="1"/>
          </p:cNvSpPr>
          <p:nvPr/>
        </p:nvSpPr>
        <p:spPr bwMode="auto">
          <a:xfrm>
            <a:off x="304800" y="1249363"/>
            <a:ext cx="8153400"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5000"/>
              </a:lnSpc>
              <a:spcBef>
                <a:spcPct val="25000"/>
              </a:spcBef>
            </a:pPr>
            <a:r>
              <a:rPr lang="zh-CN" altLang="en-US" sz="2400" b="1" dirty="0">
                <a:solidFill>
                  <a:srgbClr val="000000"/>
                </a:solidFill>
                <a:latin typeface="宋体" pitchFamily="2" charset="-122"/>
              </a:rPr>
              <a:t>   </a:t>
            </a:r>
            <a:r>
              <a:rPr kumimoji="1" lang="zh-CN" altLang="en-US" sz="2400" b="1" dirty="0">
                <a:solidFill>
                  <a:srgbClr val="000066"/>
                </a:solidFill>
                <a:effectLst>
                  <a:outerShdw blurRad="38100" dist="38100" dir="2700000" algn="tl">
                    <a:srgbClr val="C0C0C0"/>
                  </a:outerShdw>
                </a:effectLst>
                <a:ea typeface="黑体" pitchFamily="49" charset="-122"/>
                <a:cs typeface="+mj-cs"/>
              </a:rPr>
              <a:t>共轭双键结构的分子出现 </a:t>
            </a:r>
            <a:r>
              <a:rPr kumimoji="1" lang="en-US" altLang="zh-CN" sz="2400" b="1" dirty="0">
                <a:solidFill>
                  <a:srgbClr val="000066"/>
                </a:solidFill>
                <a:effectLst>
                  <a:outerShdw blurRad="38100" dist="38100" dir="2700000" algn="tl">
                    <a:srgbClr val="C0C0C0"/>
                  </a:outerShdw>
                </a:effectLst>
                <a:ea typeface="黑体" pitchFamily="49" charset="-122"/>
                <a:cs typeface="+mj-cs"/>
              </a:rPr>
              <a:t>K </a:t>
            </a:r>
            <a:r>
              <a:rPr kumimoji="1" lang="zh-CN" altLang="en-US" sz="2400" b="1" dirty="0">
                <a:solidFill>
                  <a:srgbClr val="000066"/>
                </a:solidFill>
                <a:effectLst>
                  <a:outerShdw blurRad="38100" dist="38100" dir="2700000" algn="tl">
                    <a:srgbClr val="C0C0C0"/>
                  </a:outerShdw>
                </a:effectLst>
                <a:ea typeface="黑体" pitchFamily="49" charset="-122"/>
                <a:cs typeface="+mj-cs"/>
              </a:rPr>
              <a:t>吸收带。</a:t>
            </a:r>
          </a:p>
          <a:p>
            <a:pPr>
              <a:lnSpc>
                <a:spcPct val="125000"/>
              </a:lnSpc>
              <a:spcBef>
                <a:spcPct val="25000"/>
              </a:spcBef>
            </a:pPr>
            <a:r>
              <a:rPr kumimoji="1" lang="zh-CN" altLang="en-US" sz="2400" b="1" dirty="0">
                <a:solidFill>
                  <a:srgbClr val="000066"/>
                </a:solidFill>
                <a:effectLst>
                  <a:outerShdw blurRad="38100" dist="38100" dir="2700000" algn="tl">
                    <a:srgbClr val="C0C0C0"/>
                  </a:outerShdw>
                </a:effectLst>
                <a:ea typeface="黑体" pitchFamily="49" charset="-122"/>
                <a:cs typeface="+mj-cs"/>
              </a:rPr>
              <a:t>   能量小，近紫外区</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CC3300"/>
                </a:solidFill>
                <a:effectLst>
                  <a:outerShdw blurRad="38100" dist="38100" dir="2700000" algn="tl">
                    <a:srgbClr val="C0C0C0"/>
                  </a:outerShdw>
                </a:effectLst>
                <a:ea typeface="黑体" pitchFamily="49" charset="-122"/>
              </a:rPr>
              <a:t> </a:t>
            </a:r>
            <a:r>
              <a:rPr kumimoji="1" lang="en-US" altLang="zh-CN" sz="2400" b="1" dirty="0" err="1" smtClean="0">
                <a:solidFill>
                  <a:srgbClr val="CC3300"/>
                </a:solidFill>
                <a:effectLst>
                  <a:outerShdw blurRad="38100" dist="38100" dir="2700000" algn="tl">
                    <a:srgbClr val="C0C0C0"/>
                  </a:outerShdw>
                </a:effectLst>
                <a:ea typeface="黑体" pitchFamily="49" charset="-122"/>
              </a:rPr>
              <a:t>ε</a:t>
            </a:r>
            <a:r>
              <a:rPr kumimoji="1" lang="en-US" altLang="zh-CN" sz="2400" b="1" baseline="-25000" dirty="0" err="1" smtClean="0">
                <a:solidFill>
                  <a:srgbClr val="CC3300"/>
                </a:solidFill>
                <a:effectLst>
                  <a:outerShdw blurRad="38100" dist="38100" dir="2700000" algn="tl">
                    <a:srgbClr val="C0C0C0"/>
                  </a:outerShdw>
                </a:effectLst>
                <a:ea typeface="黑体" pitchFamily="49" charset="-122"/>
              </a:rPr>
              <a:t>max</a:t>
            </a:r>
            <a:r>
              <a:rPr kumimoji="1" lang="en-US" altLang="zh-CN" sz="2400" b="1" baseline="-25000" dirty="0" smtClean="0">
                <a:solidFill>
                  <a:srgbClr val="CC3300"/>
                </a:solidFill>
                <a:effectLst>
                  <a:outerShdw blurRad="38100" dist="38100" dir="2700000" algn="tl">
                    <a:srgbClr val="C0C0C0"/>
                  </a:outerShdw>
                </a:effectLst>
                <a:ea typeface="黑体" pitchFamily="49" charset="-122"/>
              </a:rPr>
              <a:t> </a:t>
            </a:r>
            <a:r>
              <a:rPr kumimoji="1" lang="zh-CN" altLang="en-US" sz="2400" b="1" dirty="0">
                <a:solidFill>
                  <a:srgbClr val="CC3300"/>
                </a:solidFill>
                <a:effectLst>
                  <a:outerShdw blurRad="38100" dist="38100" dir="2700000" algn="tl">
                    <a:srgbClr val="C0C0C0"/>
                  </a:outerShdw>
                </a:effectLst>
                <a:ea typeface="黑体" pitchFamily="49" charset="-122"/>
              </a:rPr>
              <a:t>&gt;10</a:t>
            </a:r>
            <a:r>
              <a:rPr kumimoji="1" lang="zh-CN" altLang="en-US" sz="2400" b="1" baseline="30000" dirty="0">
                <a:solidFill>
                  <a:srgbClr val="CC3300"/>
                </a:solidFill>
                <a:effectLst>
                  <a:outerShdw blurRad="38100" dist="38100" dir="2700000" algn="tl">
                    <a:srgbClr val="C0C0C0"/>
                  </a:outerShdw>
                </a:effectLst>
                <a:ea typeface="黑体" pitchFamily="49" charset="-122"/>
              </a:rPr>
              <a:t>4</a:t>
            </a:r>
            <a:r>
              <a:rPr kumimoji="1" lang="zh-CN" altLang="en-US" sz="2400" b="1" dirty="0">
                <a:solidFill>
                  <a:srgbClr val="CC3300"/>
                </a:solidFill>
                <a:effectLst>
                  <a:outerShdw blurRad="38100" dist="38100" dir="2700000" algn="tl">
                    <a:srgbClr val="C0C0C0"/>
                  </a:outerShdw>
                </a:effectLst>
                <a:ea typeface="黑体" pitchFamily="49" charset="-122"/>
              </a:rPr>
              <a:t> </a:t>
            </a:r>
            <a:r>
              <a:rPr kumimoji="1" lang="en-US" altLang="zh-CN" sz="2400" b="1" dirty="0">
                <a:solidFill>
                  <a:srgbClr val="CC3300"/>
                </a:solidFill>
                <a:effectLst>
                  <a:outerShdw blurRad="38100" dist="38100" dir="2700000" algn="tl">
                    <a:srgbClr val="C0C0C0"/>
                  </a:outerShdw>
                </a:effectLst>
                <a:ea typeface="黑体" pitchFamily="49" charset="-122"/>
              </a:rPr>
              <a:t>L·mol</a:t>
            </a:r>
            <a:r>
              <a:rPr kumimoji="1" lang="en-US" altLang="zh-CN" sz="2400" b="1" baseline="30000" dirty="0">
                <a:solidFill>
                  <a:srgbClr val="CC3300"/>
                </a:solidFill>
                <a:effectLst>
                  <a:outerShdw blurRad="38100" dist="38100" dir="2700000" algn="tl">
                    <a:srgbClr val="C0C0C0"/>
                  </a:outerShdw>
                </a:effectLst>
                <a:ea typeface="黑体" pitchFamily="49" charset="-122"/>
              </a:rPr>
              <a:t>-1</a:t>
            </a:r>
            <a:r>
              <a:rPr kumimoji="1" lang="en-US" altLang="zh-CN" sz="2400" b="1" dirty="0">
                <a:solidFill>
                  <a:srgbClr val="CC3300"/>
                </a:solidFill>
                <a:effectLst>
                  <a:outerShdw blurRad="38100" dist="38100" dir="2700000" algn="tl">
                    <a:srgbClr val="C0C0C0"/>
                  </a:outerShdw>
                </a:effectLst>
                <a:ea typeface="黑体" pitchFamily="49" charset="-122"/>
              </a:rPr>
              <a:t>·cm</a:t>
            </a:r>
            <a:r>
              <a:rPr kumimoji="1" lang="en-US" altLang="zh-CN" sz="2400" b="1" baseline="30000" dirty="0">
                <a:solidFill>
                  <a:srgbClr val="CC3300"/>
                </a:solidFill>
                <a:effectLst>
                  <a:outerShdw blurRad="38100" dist="38100" dir="2700000" algn="tl">
                    <a:srgbClr val="C0C0C0"/>
                  </a:outerShdw>
                </a:effectLst>
                <a:ea typeface="黑体" pitchFamily="49" charset="-122"/>
              </a:rPr>
              <a:t>-1</a:t>
            </a:r>
            <a:r>
              <a:rPr kumimoji="1" lang="zh-CN" altLang="en-US" sz="2400" b="1" baseline="30000" dirty="0">
                <a:solidFill>
                  <a:srgbClr val="CC3300"/>
                </a:solidFill>
                <a:effectLst>
                  <a:outerShdw blurRad="38100" dist="38100" dir="2700000" algn="tl">
                    <a:srgbClr val="C0C0C0"/>
                  </a:outerShdw>
                </a:effectLst>
                <a:ea typeface="黑体" pitchFamily="49" charset="-122"/>
              </a:rPr>
              <a:t> </a:t>
            </a:r>
            <a:r>
              <a:rPr kumimoji="1" lang="zh-CN" altLang="en-US" sz="2400" b="1" dirty="0">
                <a:solidFill>
                  <a:srgbClr val="CC3300"/>
                </a:solidFill>
                <a:effectLst>
                  <a:outerShdw blurRad="38100" dist="38100" dir="2700000" algn="tl">
                    <a:srgbClr val="C0C0C0"/>
                  </a:outerShdw>
                </a:effectLst>
                <a:ea typeface="黑体" pitchFamily="49" charset="-122"/>
              </a:rPr>
              <a:t>，强吸收</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a:solidFill>
                <a:srgbClr val="000066"/>
              </a:solidFill>
              <a:effectLst>
                <a:outerShdw blurRad="38100" dist="38100" dir="2700000" algn="tl">
                  <a:srgbClr val="C0C0C0"/>
                </a:outerShdw>
              </a:effectLst>
              <a:ea typeface="黑体" pitchFamily="49" charset="-122"/>
              <a:cs typeface="+mj-cs"/>
            </a:endParaRPr>
          </a:p>
          <a:p>
            <a:pPr algn="l">
              <a:lnSpc>
                <a:spcPct val="125000"/>
              </a:lnSpc>
              <a:spcBef>
                <a:spcPct val="25000"/>
              </a:spcBef>
            </a:pPr>
            <a:r>
              <a:rPr kumimoji="1" lang="en-US" altLang="zh-CN"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smtClean="0">
                <a:solidFill>
                  <a:srgbClr val="000066"/>
                </a:solidFill>
                <a:effectLst>
                  <a:outerShdw blurRad="38100" dist="38100" dir="2700000" algn="tl">
                    <a:srgbClr val="C0C0C0"/>
                  </a:outerShdw>
                </a:effectLst>
                <a:ea typeface="黑体" pitchFamily="49" charset="-122"/>
                <a:cs typeface="+mj-cs"/>
              </a:rPr>
              <a:t>      K</a:t>
            </a:r>
            <a:r>
              <a:rPr kumimoji="1" lang="zh-CN" altLang="en-US" sz="2400" b="1" dirty="0">
                <a:solidFill>
                  <a:srgbClr val="000066"/>
                </a:solidFill>
                <a:effectLst>
                  <a:outerShdw blurRad="38100" dist="38100" dir="2700000" algn="tl">
                    <a:srgbClr val="C0C0C0"/>
                  </a:outerShdw>
                </a:effectLst>
                <a:ea typeface="黑体" pitchFamily="49" charset="-122"/>
                <a:cs typeface="+mj-cs"/>
              </a:rPr>
              <a:t>带（德 </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Konjugation</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共轭 </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endParaRPr kumimoji="1" lang="zh-CN" altLang="en-US" sz="2400" b="1" dirty="0">
              <a:solidFill>
                <a:srgbClr val="000066"/>
              </a:solidFill>
              <a:effectLst>
                <a:outerShdw blurRad="38100" dist="38100" dir="2700000" algn="tl">
                  <a:srgbClr val="C0C0C0"/>
                </a:outerShdw>
              </a:effectLst>
              <a:ea typeface="黑体" pitchFamily="49" charset="-122"/>
              <a:cs typeface="+mj-cs"/>
            </a:endParaRPr>
          </a:p>
        </p:txBody>
      </p:sp>
      <p:sp>
        <p:nvSpPr>
          <p:cNvPr id="8" name="Text Box 8"/>
          <p:cNvSpPr txBox="1">
            <a:spLocks noChangeArrowheads="1"/>
          </p:cNvSpPr>
          <p:nvPr/>
        </p:nvSpPr>
        <p:spPr bwMode="auto">
          <a:xfrm>
            <a:off x="609600" y="3014008"/>
            <a:ext cx="8001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5000"/>
              </a:spcBef>
              <a:spcAft>
                <a:spcPct val="15000"/>
              </a:spcAft>
            </a:pPr>
            <a:r>
              <a:rPr kumimoji="1" lang="zh-CN" altLang="en-US" sz="2400" b="1" dirty="0">
                <a:solidFill>
                  <a:srgbClr val="000066"/>
                </a:solidFill>
                <a:effectLst>
                  <a:outerShdw blurRad="38100" dist="38100" dir="2700000" algn="tl">
                    <a:srgbClr val="C0C0C0"/>
                  </a:outerShdw>
                </a:effectLst>
                <a:ea typeface="黑体" pitchFamily="49" charset="-122"/>
                <a:cs typeface="+mj-cs"/>
                <a:sym typeface="Symbol" pitchFamily="18" charset="2"/>
              </a:rPr>
              <a:t>丁二烯（</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CH</a:t>
            </a:r>
            <a:r>
              <a:rPr kumimoji="1" lang="en-US" altLang="zh-CN" sz="2400" b="1" baseline="-25000" dirty="0">
                <a:solidFill>
                  <a:srgbClr val="000066"/>
                </a:solidFill>
                <a:effectLst>
                  <a:outerShdw blurRad="38100" dist="38100" dir="2700000" algn="tl">
                    <a:srgbClr val="C0C0C0"/>
                  </a:outerShdw>
                </a:effectLst>
                <a:ea typeface="黑体" pitchFamily="49" charset="-122"/>
                <a:cs typeface="+mj-cs"/>
                <a:sym typeface="Symbol" pitchFamily="18" charset="2"/>
              </a:rPr>
              <a:t>2</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＝CH—CH＝CH</a:t>
            </a:r>
            <a:r>
              <a:rPr kumimoji="1" lang="en-US" altLang="zh-CN" sz="2400" b="1" baseline="-25000" dirty="0">
                <a:solidFill>
                  <a:srgbClr val="000066"/>
                </a:solidFill>
                <a:effectLst>
                  <a:outerShdw blurRad="38100" dist="38100" dir="2700000" algn="tl">
                    <a:srgbClr val="C0C0C0"/>
                  </a:outerShdw>
                </a:effectLst>
                <a:ea typeface="黑体" pitchFamily="49" charset="-122"/>
                <a:cs typeface="+mj-cs"/>
                <a:sym typeface="Symbol" pitchFamily="18" charset="2"/>
              </a:rPr>
              <a:t>2</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 </a:t>
            </a:r>
          </a:p>
          <a:p>
            <a:pPr algn="l">
              <a:lnSpc>
                <a:spcPct val="120000"/>
              </a:lnSpc>
              <a:spcBef>
                <a:spcPct val="25000"/>
              </a:spcBef>
              <a:spcAft>
                <a:spcPct val="15000"/>
              </a:spcAft>
            </a:pP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         K</a:t>
            </a:r>
            <a:r>
              <a:rPr kumimoji="1" lang="zh-CN" altLang="en-US" sz="2400" b="1" dirty="0">
                <a:solidFill>
                  <a:srgbClr val="000066"/>
                </a:solidFill>
                <a:effectLst>
                  <a:outerShdw blurRad="38100" dist="38100" dir="2700000" algn="tl">
                    <a:srgbClr val="C0C0C0"/>
                  </a:outerShdw>
                </a:effectLst>
                <a:ea typeface="黑体" pitchFamily="49" charset="-122"/>
                <a:cs typeface="+mj-cs"/>
                <a:sym typeface="Symbol" pitchFamily="18" charset="2"/>
              </a:rPr>
              <a:t>带：</a:t>
            </a:r>
            <a:r>
              <a:rPr kumimoji="1" lang="en-US" altLang="zh-CN" sz="2400" b="1" dirty="0" err="1">
                <a:solidFill>
                  <a:srgbClr val="000066"/>
                </a:solidFill>
                <a:effectLst>
                  <a:outerShdw blurRad="38100" dist="38100" dir="2700000" algn="tl">
                    <a:srgbClr val="C0C0C0"/>
                  </a:outerShdw>
                </a:effectLst>
                <a:ea typeface="黑体" pitchFamily="49" charset="-122"/>
                <a:cs typeface="+mj-cs"/>
                <a:sym typeface="Symbol" pitchFamily="18" charset="2"/>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sym typeface="Symbol" pitchFamily="18" charset="2"/>
              </a:rPr>
              <a:t>max</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=217nm，κmax=21 000 </a:t>
            </a:r>
            <a:r>
              <a:rPr kumimoji="1" lang="en-US" altLang="zh-CN" sz="2400" b="1" dirty="0">
                <a:solidFill>
                  <a:srgbClr val="000066"/>
                </a:solidFill>
                <a:effectLst>
                  <a:outerShdw blurRad="38100" dist="38100" dir="2700000" algn="tl">
                    <a:srgbClr val="C0C0C0"/>
                  </a:outerShdw>
                </a:effectLst>
                <a:ea typeface="黑体" pitchFamily="49" charset="-122"/>
                <a:cs typeface="+mj-cs"/>
              </a:rPr>
              <a:t>L·mol</a:t>
            </a:r>
            <a:r>
              <a:rPr kumimoji="1" lang="en-US" altLang="zh-CN" sz="2400" b="1" baseline="30000" dirty="0">
                <a:solidFill>
                  <a:srgbClr val="000066"/>
                </a:solidFill>
                <a:effectLst>
                  <a:outerShdw blurRad="38100" dist="38100" dir="2700000" algn="tl">
                    <a:srgbClr val="C0C0C0"/>
                  </a:outerShdw>
                </a:effectLst>
                <a:ea typeface="黑体" pitchFamily="49" charset="-122"/>
                <a:cs typeface="+mj-cs"/>
              </a:rPr>
              <a:t>-1</a:t>
            </a:r>
            <a:r>
              <a:rPr kumimoji="1" lang="en-US" altLang="zh-CN" sz="2400" b="1" dirty="0">
                <a:solidFill>
                  <a:srgbClr val="000066"/>
                </a:solidFill>
                <a:effectLst>
                  <a:outerShdw blurRad="38100" dist="38100" dir="2700000" algn="tl">
                    <a:srgbClr val="C0C0C0"/>
                  </a:outerShdw>
                </a:effectLst>
                <a:ea typeface="黑体" pitchFamily="49" charset="-122"/>
                <a:cs typeface="+mj-cs"/>
              </a:rPr>
              <a:t>·cm</a:t>
            </a:r>
            <a:r>
              <a:rPr kumimoji="1" lang="en-US" altLang="zh-CN" sz="2400" b="1" baseline="30000" dirty="0">
                <a:solidFill>
                  <a:srgbClr val="000066"/>
                </a:solidFill>
                <a:effectLst>
                  <a:outerShdw blurRad="38100" dist="38100" dir="2700000" algn="tl">
                    <a:srgbClr val="C0C0C0"/>
                  </a:outerShdw>
                </a:effectLst>
                <a:ea typeface="黑体" pitchFamily="49" charset="-122"/>
                <a:cs typeface="+mj-cs"/>
              </a:rPr>
              <a:t>-1</a:t>
            </a: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Symbol" pitchFamily="18" charset="2"/>
              </a:rPr>
              <a:t>。 </a:t>
            </a:r>
          </a:p>
          <a:p>
            <a:pPr algn="l">
              <a:lnSpc>
                <a:spcPct val="120000"/>
              </a:lnSpc>
              <a:spcBef>
                <a:spcPct val="25000"/>
              </a:spcBef>
              <a:spcAft>
                <a:spcPct val="15000"/>
              </a:spcAft>
            </a:pPr>
            <a:r>
              <a:rPr kumimoji="1" lang="zh-CN" altLang="en-US" sz="2400" b="1" dirty="0">
                <a:solidFill>
                  <a:srgbClr val="CC3300"/>
                </a:solidFill>
                <a:effectLst>
                  <a:outerShdw blurRad="38100" dist="38100" dir="2700000" algn="tl">
                    <a:srgbClr val="C0C0C0"/>
                  </a:outerShdw>
                </a:effectLst>
                <a:ea typeface="黑体" pitchFamily="49" charset="-122"/>
              </a:rPr>
              <a:t>极性溶剂使 </a:t>
            </a:r>
            <a:r>
              <a:rPr kumimoji="1" lang="en-US" altLang="zh-CN" sz="2400" b="1" dirty="0">
                <a:solidFill>
                  <a:srgbClr val="CC3300"/>
                </a:solidFill>
                <a:effectLst>
                  <a:outerShdw blurRad="38100" dist="38100" dir="2700000" algn="tl">
                    <a:srgbClr val="C0C0C0"/>
                  </a:outerShdw>
                </a:effectLst>
                <a:ea typeface="黑体" pitchFamily="49" charset="-122"/>
              </a:rPr>
              <a:t>K </a:t>
            </a:r>
            <a:r>
              <a:rPr kumimoji="1" lang="zh-CN" altLang="en-US" sz="2400" b="1" dirty="0">
                <a:solidFill>
                  <a:srgbClr val="CC3300"/>
                </a:solidFill>
                <a:effectLst>
                  <a:outerShdw blurRad="38100" dist="38100" dir="2700000" algn="tl">
                    <a:srgbClr val="C0C0C0"/>
                  </a:outerShdw>
                </a:effectLst>
                <a:ea typeface="黑体" pitchFamily="49" charset="-122"/>
              </a:rPr>
              <a:t>带发生红移</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p>
          <a:p>
            <a:pPr algn="l">
              <a:lnSpc>
                <a:spcPct val="120000"/>
              </a:lnSpc>
              <a:spcBef>
                <a:spcPct val="25000"/>
              </a:spcBef>
              <a:spcAft>
                <a:spcPct val="15000"/>
              </a:spcAft>
            </a:pPr>
            <a:r>
              <a:rPr kumimoji="1" lang="zh-CN" altLang="en-US" sz="2400" b="1" dirty="0">
                <a:solidFill>
                  <a:srgbClr val="000066"/>
                </a:solidFill>
                <a:effectLst>
                  <a:outerShdw blurRad="38100" dist="38100" dir="2700000" algn="tl">
                    <a:srgbClr val="C0C0C0"/>
                  </a:outerShdw>
                </a:effectLst>
                <a:ea typeface="黑体" pitchFamily="49" charset="-122"/>
                <a:cs typeface="+mj-cs"/>
              </a:rPr>
              <a:t>苯乙烯、苯甲醛、乙酰苯等，也都会出现 </a:t>
            </a:r>
            <a:r>
              <a:rPr kumimoji="1" lang="en-US" altLang="zh-CN" sz="2400" b="1" dirty="0">
                <a:solidFill>
                  <a:srgbClr val="000066"/>
                </a:solidFill>
                <a:effectLst>
                  <a:outerShdw blurRad="38100" dist="38100" dir="2700000" algn="tl">
                    <a:srgbClr val="C0C0C0"/>
                  </a:outerShdw>
                </a:effectLst>
                <a:ea typeface="黑体" pitchFamily="49" charset="-122"/>
                <a:cs typeface="+mj-cs"/>
              </a:rPr>
              <a:t>K </a:t>
            </a:r>
            <a:r>
              <a:rPr kumimoji="1" lang="zh-CN" altLang="en-US" sz="2400" b="1" dirty="0">
                <a:solidFill>
                  <a:srgbClr val="000066"/>
                </a:solidFill>
                <a:effectLst>
                  <a:outerShdw blurRad="38100" dist="38100" dir="2700000" algn="tl">
                    <a:srgbClr val="C0C0C0"/>
                  </a:outerShdw>
                </a:effectLst>
                <a:ea typeface="黑体" pitchFamily="49" charset="-122"/>
                <a:cs typeface="+mj-cs"/>
              </a:rPr>
              <a:t>带。 </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0" y="533400"/>
            <a:ext cx="4191000" cy="533400"/>
          </a:xfrm>
        </p:spPr>
        <p:txBody>
          <a:bodyPr/>
          <a:lstStyle/>
          <a:p>
            <a:pPr algn="l"/>
            <a: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t>2.1.8 K</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rPr>
              <a:t>带和</a:t>
            </a:r>
            <a:r>
              <a:rPr kumimoji="1" lang="en-US" altLang="zh-CN" sz="2800" b="1" dirty="0">
                <a:solidFill>
                  <a:srgbClr val="660066"/>
                </a:solidFill>
                <a:effectLst>
                  <a:outerShdw blurRad="38100" dist="38100" dir="2700000" algn="tl">
                    <a:srgbClr val="C0C0C0"/>
                  </a:outerShdw>
                </a:effectLst>
                <a:latin typeface="Arial" pitchFamily="34" charset="0"/>
                <a:ea typeface="黑体" pitchFamily="49" charset="-122"/>
              </a:rPr>
              <a:t>R</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rPr>
              <a:t>带的区别</a:t>
            </a:r>
          </a:p>
        </p:txBody>
      </p:sp>
      <p:sp>
        <p:nvSpPr>
          <p:cNvPr id="5" name="Text Box 3"/>
          <p:cNvSpPr txBox="1">
            <a:spLocks noChangeArrowheads="1"/>
          </p:cNvSpPr>
          <p:nvPr/>
        </p:nvSpPr>
        <p:spPr bwMode="auto">
          <a:xfrm>
            <a:off x="685800" y="1371600"/>
            <a:ext cx="76962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lnSpc>
                <a:spcPct val="125000"/>
              </a:lnSpc>
              <a:spcBef>
                <a:spcPct val="50000"/>
              </a:spcBef>
              <a:buFont typeface="Wingdings" pitchFamily="2" charset="2"/>
              <a:buChar char="ü"/>
            </a:pPr>
            <a:r>
              <a:rPr lang="en-US" altLang="zh-CN" sz="2400" b="1" dirty="0" smtClean="0">
                <a:solidFill>
                  <a:srgbClr val="002060"/>
                </a:solidFill>
                <a:latin typeface="黑体" pitchFamily="49" charset="-122"/>
                <a:ea typeface="黑体" pitchFamily="49" charset="-122"/>
              </a:rPr>
              <a:t>K</a:t>
            </a:r>
            <a:r>
              <a:rPr lang="zh-CN" altLang="en-US" sz="2400" b="1" dirty="0" smtClean="0">
                <a:solidFill>
                  <a:srgbClr val="002060"/>
                </a:solidFill>
                <a:latin typeface="黑体" pitchFamily="49" charset="-122"/>
                <a:ea typeface="黑体" pitchFamily="49" charset="-122"/>
              </a:rPr>
              <a:t>带</a:t>
            </a:r>
            <a:r>
              <a:rPr kumimoji="1" lang="en-US" altLang="zh-CN" sz="2400" b="1" dirty="0">
                <a:solidFill>
                  <a:srgbClr val="CC3300"/>
                </a:solidFill>
                <a:effectLst>
                  <a:outerShdw blurRad="38100" dist="38100" dir="2700000" algn="tl">
                    <a:srgbClr val="C0C0C0"/>
                  </a:outerShdw>
                </a:effectLst>
                <a:ea typeface="黑体" pitchFamily="49" charset="-122"/>
              </a:rPr>
              <a:t>ε</a:t>
            </a:r>
            <a:r>
              <a:rPr lang="en-US" altLang="zh-CN" sz="2400" b="1" baseline="-25000" dirty="0" smtClean="0">
                <a:solidFill>
                  <a:srgbClr val="CC3300"/>
                </a:solidFill>
                <a:latin typeface="黑体" pitchFamily="49" charset="-122"/>
                <a:ea typeface="黑体" pitchFamily="49" charset="-122"/>
              </a:rPr>
              <a:t>max</a:t>
            </a:r>
            <a:r>
              <a:rPr lang="en-US" altLang="zh-CN" sz="2400" b="1" dirty="0">
                <a:solidFill>
                  <a:srgbClr val="CC3300"/>
                </a:solidFill>
                <a:latin typeface="黑体" pitchFamily="49" charset="-122"/>
                <a:ea typeface="黑体" pitchFamily="49" charset="-122"/>
              </a:rPr>
              <a:t>﹥10 000 L·mol</a:t>
            </a:r>
            <a:r>
              <a:rPr lang="en-US" altLang="zh-CN" sz="2400" b="1" baseline="30000" dirty="0">
                <a:solidFill>
                  <a:srgbClr val="CC3300"/>
                </a:solidFill>
                <a:latin typeface="黑体" pitchFamily="49" charset="-122"/>
                <a:ea typeface="黑体" pitchFamily="49" charset="-122"/>
              </a:rPr>
              <a:t>-1</a:t>
            </a:r>
            <a:r>
              <a:rPr lang="en-US" altLang="zh-CN" sz="2400" b="1" dirty="0">
                <a:solidFill>
                  <a:srgbClr val="CC3300"/>
                </a:solidFill>
                <a:latin typeface="黑体" pitchFamily="49" charset="-122"/>
                <a:ea typeface="黑体" pitchFamily="49" charset="-122"/>
              </a:rPr>
              <a:t>·cm</a:t>
            </a:r>
            <a:r>
              <a:rPr lang="en-US" altLang="zh-CN" sz="2400" b="1" baseline="30000" dirty="0">
                <a:solidFill>
                  <a:srgbClr val="CC3300"/>
                </a:solidFill>
                <a:latin typeface="黑体" pitchFamily="49" charset="-122"/>
                <a:ea typeface="黑体" pitchFamily="49" charset="-122"/>
              </a:rPr>
              <a:t>-1</a:t>
            </a:r>
            <a:r>
              <a:rPr lang="zh-CN" altLang="en-US" sz="2400" b="1" dirty="0">
                <a:solidFill>
                  <a:srgbClr val="002060"/>
                </a:solidFill>
                <a:latin typeface="黑体" pitchFamily="49" charset="-122"/>
                <a:ea typeface="黑体" pitchFamily="49" charset="-122"/>
              </a:rPr>
              <a:t>以上，</a:t>
            </a:r>
            <a:r>
              <a:rPr lang="zh-CN" altLang="en-US" sz="2400" b="1" dirty="0" smtClean="0">
                <a:solidFill>
                  <a:srgbClr val="002060"/>
                </a:solidFill>
                <a:latin typeface="黑体" pitchFamily="49" charset="-122"/>
                <a:ea typeface="黑体" pitchFamily="49" charset="-122"/>
              </a:rPr>
              <a:t>而</a:t>
            </a:r>
            <a:r>
              <a:rPr lang="en-US" altLang="zh-CN" sz="2400" b="1" dirty="0" smtClean="0">
                <a:solidFill>
                  <a:srgbClr val="002060"/>
                </a:solidFill>
                <a:latin typeface="黑体" pitchFamily="49" charset="-122"/>
                <a:ea typeface="黑体" pitchFamily="49" charset="-122"/>
              </a:rPr>
              <a:t>R</a:t>
            </a:r>
            <a:r>
              <a:rPr lang="zh-CN" altLang="en-US" sz="2400" b="1" dirty="0" smtClean="0">
                <a:solidFill>
                  <a:srgbClr val="002060"/>
                </a:solidFill>
                <a:latin typeface="黑体" pitchFamily="49" charset="-122"/>
                <a:ea typeface="黑体" pitchFamily="49" charset="-122"/>
              </a:rPr>
              <a:t>带</a:t>
            </a:r>
            <a:r>
              <a:rPr kumimoji="1" lang="en-US" altLang="zh-CN" sz="2400" b="1" dirty="0" err="1">
                <a:solidFill>
                  <a:srgbClr val="CC3300"/>
                </a:solidFill>
                <a:effectLst>
                  <a:outerShdw blurRad="38100" dist="38100" dir="2700000" algn="tl">
                    <a:srgbClr val="C0C0C0"/>
                  </a:outerShdw>
                </a:effectLst>
                <a:ea typeface="黑体" pitchFamily="49" charset="-122"/>
              </a:rPr>
              <a:t>ε</a:t>
            </a:r>
            <a:r>
              <a:rPr lang="en-US" altLang="zh-CN" sz="2400" b="1" baseline="-30000" dirty="0" err="1" smtClean="0">
                <a:solidFill>
                  <a:srgbClr val="CC3300"/>
                </a:solidFill>
                <a:latin typeface="黑体" pitchFamily="49" charset="-122"/>
                <a:ea typeface="黑体" pitchFamily="49" charset="-122"/>
              </a:rPr>
              <a:t>max</a:t>
            </a:r>
            <a:r>
              <a:rPr lang="en-US" altLang="zh-CN" sz="2400" b="1" dirty="0" smtClean="0">
                <a:solidFill>
                  <a:srgbClr val="CC3300"/>
                </a:solidFill>
                <a:latin typeface="黑体" pitchFamily="49" charset="-122"/>
                <a:ea typeface="黑体" pitchFamily="49" charset="-122"/>
              </a:rPr>
              <a:t>&lt;10</a:t>
            </a:r>
            <a:r>
              <a:rPr lang="en-US" altLang="zh-CN" sz="2400" b="1" baseline="30000" dirty="0" smtClean="0">
                <a:solidFill>
                  <a:srgbClr val="CC3300"/>
                </a:solidFill>
                <a:latin typeface="黑体" pitchFamily="49" charset="-122"/>
                <a:ea typeface="黑体" pitchFamily="49" charset="-122"/>
              </a:rPr>
              <a:t>3</a:t>
            </a:r>
            <a:r>
              <a:rPr lang="en-US" altLang="zh-CN" sz="2400" b="1" dirty="0">
                <a:solidFill>
                  <a:srgbClr val="002060"/>
                </a:solidFill>
                <a:latin typeface="黑体" pitchFamily="49" charset="-122"/>
                <a:ea typeface="黑体" pitchFamily="49" charset="-122"/>
              </a:rPr>
              <a:t>，</a:t>
            </a:r>
            <a:r>
              <a:rPr lang="zh-CN" altLang="en-US" sz="2400" b="1" dirty="0">
                <a:solidFill>
                  <a:srgbClr val="002060"/>
                </a:solidFill>
                <a:latin typeface="黑体" pitchFamily="49" charset="-122"/>
                <a:ea typeface="黑体" pitchFamily="49" charset="-122"/>
              </a:rPr>
              <a:t>通常在100以下。</a:t>
            </a:r>
          </a:p>
          <a:p>
            <a:pPr marL="457200" indent="-457200" algn="just">
              <a:lnSpc>
                <a:spcPct val="125000"/>
              </a:lnSpc>
              <a:spcBef>
                <a:spcPct val="50000"/>
              </a:spcBef>
              <a:buFont typeface="Wingdings" pitchFamily="2" charset="2"/>
              <a:buChar char="ü"/>
            </a:pPr>
            <a:r>
              <a:rPr lang="en-US" altLang="zh-CN" sz="2800" b="1" dirty="0" smtClean="0">
                <a:solidFill>
                  <a:srgbClr val="002060"/>
                </a:solidFill>
                <a:latin typeface="黑体" pitchFamily="49" charset="-122"/>
                <a:ea typeface="黑体" pitchFamily="49" charset="-122"/>
              </a:rPr>
              <a:t>K</a:t>
            </a:r>
            <a:r>
              <a:rPr lang="zh-CN" altLang="en-US" sz="2800" b="1" dirty="0" smtClean="0">
                <a:solidFill>
                  <a:srgbClr val="002060"/>
                </a:solidFill>
                <a:latin typeface="黑体" pitchFamily="49" charset="-122"/>
                <a:ea typeface="黑体" pitchFamily="49" charset="-122"/>
              </a:rPr>
              <a:t>带</a:t>
            </a:r>
            <a:r>
              <a:rPr lang="zh-CN" altLang="en-US" sz="2800" b="1" dirty="0">
                <a:solidFill>
                  <a:srgbClr val="002060"/>
                </a:solidFill>
                <a:latin typeface="黑体" pitchFamily="49" charset="-122"/>
                <a:ea typeface="黑体" pitchFamily="49" charset="-122"/>
              </a:rPr>
              <a:t>在极性溶剂中发生红移，</a:t>
            </a:r>
            <a:r>
              <a:rPr lang="zh-CN" altLang="en-US" sz="2800" b="1" dirty="0" smtClean="0">
                <a:solidFill>
                  <a:srgbClr val="002060"/>
                </a:solidFill>
                <a:latin typeface="黑体" pitchFamily="49" charset="-122"/>
                <a:ea typeface="黑体" pitchFamily="49" charset="-122"/>
              </a:rPr>
              <a:t>而</a:t>
            </a:r>
            <a:r>
              <a:rPr lang="en-US" altLang="zh-CN" sz="2800" b="1" dirty="0" smtClean="0">
                <a:solidFill>
                  <a:srgbClr val="002060"/>
                </a:solidFill>
                <a:latin typeface="黑体" pitchFamily="49" charset="-122"/>
                <a:ea typeface="黑体" pitchFamily="49" charset="-122"/>
              </a:rPr>
              <a:t>R</a:t>
            </a:r>
            <a:r>
              <a:rPr lang="zh-CN" altLang="en-US" sz="2800" b="1" dirty="0" smtClean="0">
                <a:solidFill>
                  <a:srgbClr val="002060"/>
                </a:solidFill>
                <a:latin typeface="黑体" pitchFamily="49" charset="-122"/>
                <a:ea typeface="黑体" pitchFamily="49" charset="-122"/>
              </a:rPr>
              <a:t>带</a:t>
            </a:r>
            <a:r>
              <a:rPr lang="zh-CN" altLang="en-US" sz="2800" b="1" dirty="0">
                <a:solidFill>
                  <a:srgbClr val="002060"/>
                </a:solidFill>
                <a:latin typeface="黑体" pitchFamily="49" charset="-122"/>
                <a:ea typeface="黑体" pitchFamily="49" charset="-122"/>
              </a:rPr>
              <a:t>在极性溶剂中发生蓝移；</a:t>
            </a:r>
          </a:p>
          <a:p>
            <a:pPr marL="457200" indent="-457200" algn="just">
              <a:lnSpc>
                <a:spcPct val="125000"/>
              </a:lnSpc>
              <a:spcBef>
                <a:spcPct val="50000"/>
              </a:spcBef>
              <a:buFont typeface="Wingdings" pitchFamily="2" charset="2"/>
              <a:buChar char="ü"/>
            </a:pPr>
            <a:r>
              <a:rPr lang="en-US" altLang="zh-CN" sz="2800" b="1" dirty="0" smtClean="0">
                <a:solidFill>
                  <a:srgbClr val="002060"/>
                </a:solidFill>
                <a:latin typeface="黑体" pitchFamily="49" charset="-122"/>
                <a:ea typeface="黑体" pitchFamily="49" charset="-122"/>
              </a:rPr>
              <a:t>K</a:t>
            </a:r>
            <a:r>
              <a:rPr lang="zh-CN" altLang="en-US" sz="2800" b="1" dirty="0">
                <a:solidFill>
                  <a:srgbClr val="002060"/>
                </a:solidFill>
                <a:latin typeface="黑体" pitchFamily="49" charset="-122"/>
                <a:ea typeface="黑体" pitchFamily="49" charset="-122"/>
              </a:rPr>
              <a:t>带的</a:t>
            </a:r>
            <a:r>
              <a:rPr lang="en-US" altLang="zh-CN" sz="2800" b="1" i="1" dirty="0" err="1">
                <a:solidFill>
                  <a:srgbClr val="002060"/>
                </a:solidFill>
                <a:latin typeface="黑体" pitchFamily="49" charset="-122"/>
                <a:ea typeface="黑体" pitchFamily="49" charset="-122"/>
              </a:rPr>
              <a:t>λ</a:t>
            </a:r>
            <a:r>
              <a:rPr lang="en-US" altLang="zh-CN" sz="2800" b="1" baseline="-25000" dirty="0" err="1">
                <a:solidFill>
                  <a:srgbClr val="002060"/>
                </a:solidFill>
                <a:latin typeface="黑体" pitchFamily="49" charset="-122"/>
                <a:ea typeface="黑体" pitchFamily="49" charset="-122"/>
              </a:rPr>
              <a:t>max</a:t>
            </a:r>
            <a:r>
              <a:rPr lang="zh-CN" altLang="en-US" sz="2800" b="1" dirty="0">
                <a:solidFill>
                  <a:srgbClr val="002060"/>
                </a:solidFill>
                <a:latin typeface="黑体" pitchFamily="49" charset="-122"/>
                <a:ea typeface="黑体" pitchFamily="49" charset="-122"/>
              </a:rPr>
              <a:t>随共轭体系的增大而发生红移，</a:t>
            </a:r>
            <a:r>
              <a:rPr lang="zh-CN" altLang="en-US" sz="2800" b="1" dirty="0" smtClean="0">
                <a:solidFill>
                  <a:srgbClr val="002060"/>
                </a:solidFill>
                <a:latin typeface="黑体" pitchFamily="49" charset="-122"/>
                <a:ea typeface="黑体" pitchFamily="49" charset="-122"/>
              </a:rPr>
              <a:t>而</a:t>
            </a:r>
            <a:r>
              <a:rPr lang="en-US" altLang="zh-CN" sz="2800" b="1" dirty="0" smtClean="0">
                <a:solidFill>
                  <a:srgbClr val="002060"/>
                </a:solidFill>
                <a:latin typeface="黑体" pitchFamily="49" charset="-122"/>
                <a:ea typeface="黑体" pitchFamily="49" charset="-122"/>
              </a:rPr>
              <a:t>R</a:t>
            </a:r>
            <a:r>
              <a:rPr lang="zh-CN" altLang="en-US" sz="2800" b="1" dirty="0" smtClean="0">
                <a:solidFill>
                  <a:srgbClr val="002060"/>
                </a:solidFill>
                <a:latin typeface="黑体" pitchFamily="49" charset="-122"/>
                <a:ea typeface="黑体" pitchFamily="49" charset="-122"/>
              </a:rPr>
              <a:t>带</a:t>
            </a:r>
            <a:r>
              <a:rPr lang="zh-CN" altLang="en-US" sz="2800" b="1" dirty="0">
                <a:solidFill>
                  <a:srgbClr val="002060"/>
                </a:solidFill>
                <a:latin typeface="黑体" pitchFamily="49" charset="-122"/>
                <a:ea typeface="黑体" pitchFamily="49" charset="-122"/>
              </a:rPr>
              <a:t>的变化</a:t>
            </a:r>
            <a:r>
              <a:rPr lang="zh-CN" altLang="en-US" sz="2800" b="1" dirty="0" smtClean="0">
                <a:solidFill>
                  <a:srgbClr val="002060"/>
                </a:solidFill>
                <a:latin typeface="黑体" pitchFamily="49" charset="-122"/>
                <a:ea typeface="黑体" pitchFamily="49" charset="-122"/>
              </a:rPr>
              <a:t>不如</a:t>
            </a:r>
            <a:r>
              <a:rPr lang="en-US" altLang="zh-CN" sz="2800" b="1" dirty="0" smtClean="0">
                <a:solidFill>
                  <a:srgbClr val="002060"/>
                </a:solidFill>
                <a:latin typeface="黑体" pitchFamily="49" charset="-122"/>
                <a:ea typeface="黑体" pitchFamily="49" charset="-122"/>
              </a:rPr>
              <a:t>K</a:t>
            </a:r>
            <a:r>
              <a:rPr lang="zh-CN" altLang="en-US" sz="2800" b="1" dirty="0" smtClean="0">
                <a:solidFill>
                  <a:srgbClr val="002060"/>
                </a:solidFill>
                <a:latin typeface="黑体" pitchFamily="49" charset="-122"/>
                <a:ea typeface="黑体" pitchFamily="49" charset="-122"/>
              </a:rPr>
              <a:t>带</a:t>
            </a:r>
            <a:r>
              <a:rPr lang="zh-CN" altLang="en-US" sz="2800" b="1" dirty="0">
                <a:solidFill>
                  <a:srgbClr val="002060"/>
                </a:solidFill>
                <a:latin typeface="黑体" pitchFamily="49" charset="-122"/>
                <a:ea typeface="黑体" pitchFamily="49" charset="-122"/>
              </a:rPr>
              <a:t>明显。</a:t>
            </a:r>
          </a:p>
        </p:txBody>
      </p:sp>
    </p:spTree>
    <p:extLst>
      <p:ext uri="{BB962C8B-B14F-4D97-AF65-F5344CB8AC3E}">
        <p14:creationId xmlns:p14="http://schemas.microsoft.com/office/powerpoint/2010/main" val="81728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609600"/>
            <a:ext cx="8001000" cy="1066800"/>
          </a:xfrm>
        </p:spPr>
        <p:txBody>
          <a:bodyPr/>
          <a:lstStyle/>
          <a:p>
            <a:pPr algn="l"/>
            <a: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t>2.1.9 B </a:t>
            </a:r>
            <a:r>
              <a:rPr kumimoji="1" lang="zh-CN" altLang="en-US" sz="2800" b="1" dirty="0">
                <a:solidFill>
                  <a:srgbClr val="660066"/>
                </a:solidFill>
                <a:effectLst>
                  <a:outerShdw blurRad="38100" dist="38100" dir="2700000" algn="tl">
                    <a:srgbClr val="C0C0C0"/>
                  </a:outerShdw>
                </a:effectLst>
                <a:latin typeface="Arial" pitchFamily="34" charset="0"/>
                <a:ea typeface="黑体" pitchFamily="49" charset="-122"/>
              </a:rPr>
              <a:t>吸收带（苯吸收带） </a:t>
            </a:r>
            <a:r>
              <a:rPr kumimoji="1" lang="en-US" altLang="zh-CN" sz="2800" b="1" dirty="0">
                <a:solidFill>
                  <a:srgbClr val="660066"/>
                </a:solidFill>
                <a:effectLst>
                  <a:outerShdw blurRad="38100" dist="38100" dir="2700000" algn="tl">
                    <a:srgbClr val="C0C0C0"/>
                  </a:outerShdw>
                </a:effectLst>
                <a:latin typeface="Arial" pitchFamily="34" charset="0"/>
                <a:ea typeface="黑体" pitchFamily="49" charset="-122"/>
              </a:rPr>
              <a:t>π→π* </a:t>
            </a:r>
            <a:r>
              <a:rPr kumimoji="1" lang="zh-CN" altLang="en-US" sz="2800" b="1" dirty="0" smtClean="0">
                <a:solidFill>
                  <a:srgbClr val="660066"/>
                </a:solidFill>
                <a:effectLst>
                  <a:outerShdw blurRad="38100" dist="38100" dir="2700000" algn="tl">
                    <a:srgbClr val="C0C0C0"/>
                  </a:outerShdw>
                </a:effectLst>
                <a:latin typeface="Arial" pitchFamily="34" charset="0"/>
                <a:ea typeface="黑体" pitchFamily="49" charset="-122"/>
              </a:rPr>
              <a:t>跃迁</a:t>
            </a:r>
            <a: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t/>
            </a:r>
            <a:b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br>
            <a: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t/>
            </a:r>
            <a:br>
              <a:rPr kumimoji="1" lang="en-US" altLang="zh-CN" sz="2800" b="1" dirty="0" smtClean="0">
                <a:solidFill>
                  <a:srgbClr val="660066"/>
                </a:solidFill>
                <a:effectLst>
                  <a:outerShdw blurRad="38100" dist="38100" dir="2700000" algn="tl">
                    <a:srgbClr val="C0C0C0"/>
                  </a:outerShdw>
                </a:effectLst>
                <a:latin typeface="Arial" pitchFamily="34" charset="0"/>
                <a:ea typeface="黑体" pitchFamily="49" charset="-122"/>
              </a:rPr>
            </a:br>
            <a:r>
              <a:rPr kumimoji="1" lang="zh-CN" altLang="en-US" sz="2800" b="1" kern="1200" dirty="0" smtClean="0">
                <a:solidFill>
                  <a:srgbClr val="000066"/>
                </a:solidFill>
                <a:effectLst>
                  <a:outerShdw blurRad="38100" dist="38100" dir="2700000" algn="tl">
                    <a:srgbClr val="C0C0C0"/>
                  </a:outerShdw>
                </a:effectLst>
                <a:latin typeface="Arial" pitchFamily="34" charset="0"/>
                <a:ea typeface="黑体" pitchFamily="49" charset="-122"/>
              </a:rPr>
              <a:t>——</a:t>
            </a:r>
            <a:r>
              <a:rPr kumimoji="1" lang="zh-CN" altLang="en-US" sz="2800" b="1" kern="1200" dirty="0">
                <a:solidFill>
                  <a:srgbClr val="000066"/>
                </a:solidFill>
                <a:effectLst>
                  <a:outerShdw blurRad="38100" dist="38100" dir="2700000" algn="tl">
                    <a:srgbClr val="C0C0C0"/>
                  </a:outerShdw>
                </a:effectLst>
                <a:latin typeface="Arial" pitchFamily="34" charset="0"/>
                <a:ea typeface="黑体" pitchFamily="49" charset="-122"/>
              </a:rPr>
              <a:t>芳香族和杂环芳香族化合物的特征谱带  </a:t>
            </a:r>
            <a:endParaRPr kumimoji="1" lang="zh-CN" altLang="en-US" sz="2400" b="1" kern="1200" dirty="0">
              <a:solidFill>
                <a:srgbClr val="000066"/>
              </a:solidFill>
              <a:effectLst>
                <a:outerShdw blurRad="38100" dist="38100" dir="2700000" algn="tl">
                  <a:srgbClr val="C0C0C0"/>
                </a:outerShdw>
              </a:effectLst>
              <a:latin typeface="Arial" pitchFamily="34" charset="0"/>
              <a:ea typeface="黑体" pitchFamily="49" charset="-122"/>
            </a:endParaRPr>
          </a:p>
        </p:txBody>
      </p:sp>
      <p:sp>
        <p:nvSpPr>
          <p:cNvPr id="6" name="Text Box 3"/>
          <p:cNvSpPr txBox="1">
            <a:spLocks noChangeArrowheads="1"/>
          </p:cNvSpPr>
          <p:nvPr/>
        </p:nvSpPr>
        <p:spPr bwMode="auto">
          <a:xfrm>
            <a:off x="457200" y="2184110"/>
            <a:ext cx="5638800" cy="96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15000"/>
              </a:spcBef>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苯</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A50021"/>
                </a:solidFill>
                <a:effectLst>
                  <a:outerShdw blurRad="38100" dist="38100" dir="2700000" algn="tl">
                    <a:srgbClr val="C0C0C0"/>
                  </a:outerShdw>
                </a:effectLst>
                <a:ea typeface="黑体" pitchFamily="49" charset="-122"/>
                <a:cs typeface="+mj-cs"/>
              </a:rPr>
              <a:t>B</a:t>
            </a:r>
            <a:r>
              <a:rPr kumimoji="1" lang="zh-CN" altLang="en-US" sz="2400" b="1" dirty="0">
                <a:solidFill>
                  <a:srgbClr val="A50021"/>
                </a:solidFill>
                <a:effectLst>
                  <a:outerShdw blurRad="38100" dist="38100" dir="2700000" algn="tl">
                    <a:srgbClr val="C0C0C0"/>
                  </a:outerShdw>
                </a:effectLst>
                <a:ea typeface="黑体" pitchFamily="49" charset="-122"/>
                <a:cs typeface="+mj-cs"/>
              </a:rPr>
              <a:t>带在230～270 </a:t>
            </a:r>
            <a:r>
              <a:rPr kumimoji="1" lang="en-US" altLang="zh-CN" sz="2400" b="1" dirty="0">
                <a:solidFill>
                  <a:srgbClr val="A50021"/>
                </a:solidFill>
                <a:effectLst>
                  <a:outerShdw blurRad="38100" dist="38100" dir="2700000" algn="tl">
                    <a:srgbClr val="C0C0C0"/>
                  </a:outerShdw>
                </a:effectLst>
                <a:ea typeface="黑体" pitchFamily="49" charset="-122"/>
                <a:cs typeface="+mj-cs"/>
              </a:rPr>
              <a:t>nm</a:t>
            </a:r>
            <a:r>
              <a:rPr kumimoji="1" lang="zh-CN" altLang="en-US" sz="2400" b="1" dirty="0">
                <a:solidFill>
                  <a:srgbClr val="000066"/>
                </a:solidFill>
                <a:effectLst>
                  <a:outerShdw blurRad="38100" dist="38100" dir="2700000" algn="tl">
                    <a:srgbClr val="C0C0C0"/>
                  </a:outerShdw>
                </a:effectLst>
                <a:ea typeface="黑体" pitchFamily="49" charset="-122"/>
                <a:cs typeface="+mj-cs"/>
              </a:rPr>
              <a:t>；宽峰</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a:lnSpc>
                <a:spcPct val="110000"/>
              </a:lnSpc>
              <a:spcBef>
                <a:spcPct val="15000"/>
              </a:spcBef>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弱</a:t>
            </a:r>
            <a:r>
              <a:rPr kumimoji="1" lang="zh-CN" altLang="en-US" sz="2400" b="1" dirty="0">
                <a:solidFill>
                  <a:srgbClr val="000066"/>
                </a:solidFill>
                <a:effectLst>
                  <a:outerShdw blurRad="38100" dist="38100" dir="2700000" algn="tl">
                    <a:srgbClr val="C0C0C0"/>
                  </a:outerShdw>
                </a:effectLst>
                <a:ea typeface="黑体" pitchFamily="49" charset="-122"/>
                <a:cs typeface="+mj-cs"/>
              </a:rPr>
              <a:t>吸收带</a:t>
            </a:r>
            <a:r>
              <a:rPr lang="zh-CN" altLang="en-US" sz="2400" b="1" dirty="0" smtClean="0">
                <a:solidFill>
                  <a:srgbClr val="000066"/>
                </a:solidFill>
                <a:latin typeface="黑体" pitchFamily="49" charset="-122"/>
                <a:ea typeface="黑体" pitchFamily="49" charset="-122"/>
              </a:rPr>
              <a:t>（</a:t>
            </a:r>
            <a:r>
              <a:rPr kumimoji="1" lang="en-US" altLang="zh-CN" sz="2400" b="1" dirty="0">
                <a:solidFill>
                  <a:srgbClr val="000066"/>
                </a:solidFill>
                <a:effectLst>
                  <a:outerShdw blurRad="38100" dist="38100" dir="2700000" algn="tl">
                    <a:srgbClr val="C0C0C0"/>
                  </a:outerShdw>
                </a:effectLst>
                <a:ea typeface="黑体" pitchFamily="49" charset="-122"/>
              </a:rPr>
              <a:t>ε</a:t>
            </a:r>
            <a:r>
              <a:rPr lang="en-US" altLang="zh-CN" sz="2400" b="1" baseline="-30000" dirty="0" smtClean="0">
                <a:solidFill>
                  <a:srgbClr val="000066"/>
                </a:solidFill>
                <a:latin typeface="黑体" pitchFamily="49" charset="-122"/>
                <a:ea typeface="黑体" pitchFamily="49" charset="-122"/>
              </a:rPr>
              <a:t>max</a:t>
            </a:r>
            <a:r>
              <a:rPr lang="en-US" altLang="zh-CN" sz="2400" b="1" dirty="0">
                <a:solidFill>
                  <a:srgbClr val="000066"/>
                </a:solidFill>
                <a:latin typeface="黑体" pitchFamily="49" charset="-122"/>
                <a:ea typeface="黑体" pitchFamily="49" charset="-122"/>
              </a:rPr>
              <a:t>≈200 </a:t>
            </a:r>
            <a:r>
              <a:rPr lang="en-US" altLang="zh-CN" sz="2400" b="1" dirty="0" smtClean="0">
                <a:solidFill>
                  <a:srgbClr val="000066"/>
                </a:solidFill>
                <a:latin typeface="黑体" pitchFamily="49" charset="-122"/>
                <a:ea typeface="黑体" pitchFamily="49" charset="-122"/>
              </a:rPr>
              <a:t>L·mol</a:t>
            </a:r>
            <a:r>
              <a:rPr lang="en-US" altLang="zh-CN" sz="2400" b="1" baseline="30000" dirty="0" smtClean="0">
                <a:solidFill>
                  <a:srgbClr val="000066"/>
                </a:solidFill>
                <a:latin typeface="黑体" pitchFamily="49" charset="-122"/>
                <a:ea typeface="黑体" pitchFamily="49" charset="-122"/>
              </a:rPr>
              <a:t>-1</a:t>
            </a:r>
            <a:r>
              <a:rPr lang="en-US" altLang="zh-CN" sz="2400" b="1" dirty="0" smtClean="0">
                <a:solidFill>
                  <a:srgbClr val="000066"/>
                </a:solidFill>
                <a:latin typeface="黑体" pitchFamily="49" charset="-122"/>
                <a:ea typeface="黑体" pitchFamily="49" charset="-122"/>
              </a:rPr>
              <a:t>·cm</a:t>
            </a:r>
            <a:r>
              <a:rPr lang="en-US" altLang="zh-CN" sz="2400" b="1" baseline="30000" dirty="0" smtClean="0">
                <a:solidFill>
                  <a:srgbClr val="000066"/>
                </a:solidFill>
                <a:latin typeface="黑体" pitchFamily="49" charset="-122"/>
                <a:ea typeface="黑体" pitchFamily="49" charset="-122"/>
              </a:rPr>
              <a:t>-1</a:t>
            </a:r>
            <a:r>
              <a:rPr lang="en-US" altLang="zh-CN" sz="2400" b="1" dirty="0" smtClean="0">
                <a:solidFill>
                  <a:srgbClr val="000066"/>
                </a:solidFill>
                <a:latin typeface="黑体" pitchFamily="49" charset="-122"/>
                <a:ea typeface="黑体" pitchFamily="49" charset="-122"/>
              </a:rPr>
              <a:t>）</a:t>
            </a:r>
            <a:r>
              <a:rPr lang="zh-CN" altLang="en-US" sz="2400" b="1" dirty="0">
                <a:solidFill>
                  <a:srgbClr val="000066"/>
                </a:solidFill>
                <a:latin typeface="黑体" pitchFamily="49" charset="-122"/>
                <a:ea typeface="黑体" pitchFamily="49" charset="-122"/>
              </a:rPr>
              <a:t>。</a:t>
            </a:r>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2019300"/>
            <a:ext cx="2990850" cy="39243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9"/>
          <p:cNvSpPr txBox="1">
            <a:spLocks noChangeArrowheads="1"/>
          </p:cNvSpPr>
          <p:nvPr/>
        </p:nvSpPr>
        <p:spPr bwMode="auto">
          <a:xfrm>
            <a:off x="457200" y="3461873"/>
            <a:ext cx="44958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40000"/>
              </a:lnSpc>
              <a:spcBef>
                <a:spcPct val="45000"/>
              </a:spcBef>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包含</a:t>
            </a:r>
            <a:r>
              <a:rPr kumimoji="1" lang="zh-CN" altLang="en-US" sz="2400" b="1" dirty="0">
                <a:solidFill>
                  <a:srgbClr val="000066"/>
                </a:solidFill>
                <a:effectLst>
                  <a:outerShdw blurRad="38100" dist="38100" dir="2700000" algn="tl">
                    <a:srgbClr val="C0C0C0"/>
                  </a:outerShdw>
                </a:effectLst>
                <a:ea typeface="黑体" pitchFamily="49" charset="-122"/>
                <a:cs typeface="+mj-cs"/>
              </a:rPr>
              <a:t>多重峰或称</a:t>
            </a:r>
            <a:r>
              <a:rPr kumimoji="1" lang="zh-CN" altLang="en-US" sz="2400" b="1" dirty="0">
                <a:solidFill>
                  <a:srgbClr val="A50021"/>
                </a:solidFill>
                <a:effectLst>
                  <a:outerShdw blurRad="38100" dist="38100" dir="2700000" algn="tl">
                    <a:srgbClr val="C0C0C0"/>
                  </a:outerShdw>
                </a:effectLst>
                <a:ea typeface="黑体" pitchFamily="49" charset="-122"/>
                <a:cs typeface="+mj-cs"/>
              </a:rPr>
              <a:t>精细结构</a:t>
            </a:r>
            <a:r>
              <a:rPr kumimoji="1" lang="zh-CN" altLang="en-US" sz="2400" b="1" dirty="0">
                <a:solidFill>
                  <a:srgbClr val="000066"/>
                </a:solidFill>
                <a:effectLst>
                  <a:outerShdw blurRad="38100" dist="38100" dir="2700000" algn="tl">
                    <a:srgbClr val="C0C0C0"/>
                  </a:outerShdw>
                </a:effectLst>
                <a:ea typeface="黑体" pitchFamily="49" charset="-122"/>
                <a:cs typeface="+mj-cs"/>
              </a:rPr>
              <a:t>（由于芳香环内共轭双键</a:t>
            </a:r>
            <a:r>
              <a:rPr kumimoji="1" lang="en-US" altLang="zh-CN" sz="2400" b="1" dirty="0">
                <a:solidFill>
                  <a:srgbClr val="000066"/>
                </a:solidFill>
                <a:effectLst>
                  <a:outerShdw blurRad="38100" dist="38100" dir="2700000" algn="tl">
                    <a:srgbClr val="C0C0C0"/>
                  </a:outerShdw>
                </a:effectLst>
                <a:ea typeface="黑体" pitchFamily="49" charset="-122"/>
                <a:cs typeface="+mj-cs"/>
              </a:rPr>
              <a:t>π→π*</a:t>
            </a:r>
            <a:r>
              <a:rPr kumimoji="1" lang="zh-CN" altLang="en-US" sz="2400" b="1" dirty="0">
                <a:solidFill>
                  <a:srgbClr val="000066"/>
                </a:solidFill>
                <a:effectLst>
                  <a:outerShdw blurRad="38100" dist="38100" dir="2700000" algn="tl">
                    <a:srgbClr val="C0C0C0"/>
                  </a:outerShdw>
                </a:effectLst>
                <a:ea typeface="黑体" pitchFamily="49" charset="-122"/>
                <a:cs typeface="+mj-cs"/>
              </a:rPr>
              <a:t>和苯环的振动跃迁叠加产生的。</a:t>
            </a:r>
          </a:p>
        </p:txBody>
      </p:sp>
    </p:spTree>
    <p:extLst>
      <p:ext uri="{BB962C8B-B14F-4D97-AF65-F5344CB8AC3E}">
        <p14:creationId xmlns:p14="http://schemas.microsoft.com/office/powerpoint/2010/main" val="45173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P spid="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26"/>
          <p:cNvSpPr>
            <a:spLocks noGrp="1" noChangeArrowheads="1"/>
          </p:cNvSpPr>
          <p:nvPr>
            <p:ph type="title"/>
          </p:nvPr>
        </p:nvSpPr>
        <p:spPr>
          <a:xfrm>
            <a:off x="533400" y="457200"/>
            <a:ext cx="5334000" cy="533400"/>
          </a:xfrm>
        </p:spPr>
        <p:txBody>
          <a:bodyPr/>
          <a:lstStyle/>
          <a:p>
            <a:pPr algn="l"/>
            <a:r>
              <a:rPr lang="en-US" altLang="zh-CN" sz="3600" dirty="0" smtClean="0">
                <a:solidFill>
                  <a:srgbClr val="336600"/>
                </a:solidFill>
                <a:effectLst/>
                <a:latin typeface="黑体" pitchFamily="49" charset="-122"/>
                <a:ea typeface="黑体" pitchFamily="49" charset="-122"/>
              </a:rPr>
              <a:t>B</a:t>
            </a:r>
            <a:r>
              <a:rPr lang="zh-CN" altLang="en-US" sz="3600" dirty="0" smtClean="0">
                <a:solidFill>
                  <a:srgbClr val="336600"/>
                </a:solidFill>
                <a:effectLst/>
                <a:latin typeface="黑体" pitchFamily="49" charset="-122"/>
                <a:ea typeface="黑体" pitchFamily="49" charset="-122"/>
              </a:rPr>
              <a:t>吸收</a:t>
            </a:r>
            <a:r>
              <a:rPr lang="zh-CN" altLang="en-US" sz="3600" dirty="0">
                <a:solidFill>
                  <a:srgbClr val="336600"/>
                </a:solidFill>
                <a:effectLst/>
                <a:latin typeface="黑体" pitchFamily="49" charset="-122"/>
                <a:ea typeface="黑体" pitchFamily="49" charset="-122"/>
              </a:rPr>
              <a:t>带（苯吸收带）</a:t>
            </a:r>
          </a:p>
        </p:txBody>
      </p:sp>
      <p:sp>
        <p:nvSpPr>
          <p:cNvPr id="6" name="Text Box 1027"/>
          <p:cNvSpPr txBox="1">
            <a:spLocks noChangeArrowheads="1"/>
          </p:cNvSpPr>
          <p:nvPr/>
        </p:nvSpPr>
        <p:spPr bwMode="auto">
          <a:xfrm>
            <a:off x="457200" y="1143000"/>
            <a:ext cx="8534400" cy="529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lnSpc>
                <a:spcPct val="120000"/>
              </a:lnSpc>
              <a:spcBef>
                <a:spcPct val="30000"/>
              </a:spcBef>
              <a:buFont typeface="Wingdings" pitchFamily="2" charset="2"/>
              <a:buChar char="ü"/>
            </a:pPr>
            <a:r>
              <a:rPr lang="zh-CN" altLang="en-US" sz="2400" b="1" dirty="0" smtClean="0">
                <a:latin typeface="黑体" pitchFamily="49" charset="-122"/>
                <a:ea typeface="黑体" pitchFamily="49" charset="-122"/>
              </a:rPr>
              <a:t>当</a:t>
            </a:r>
            <a:r>
              <a:rPr lang="zh-CN" altLang="en-US" sz="2400" b="1" dirty="0">
                <a:latin typeface="黑体" pitchFamily="49" charset="-122"/>
                <a:ea typeface="黑体" pitchFamily="49" charset="-122"/>
              </a:rPr>
              <a:t>芳环上连有一个发色基团时（取代基与芳环间有</a:t>
            </a:r>
            <a:r>
              <a:rPr lang="en-US" altLang="zh-CN" sz="2400" b="1" dirty="0">
                <a:latin typeface="黑体" pitchFamily="49" charset="-122"/>
                <a:ea typeface="黑体" pitchFamily="49" charset="-122"/>
              </a:rPr>
              <a:t>π-π</a:t>
            </a:r>
            <a:r>
              <a:rPr lang="zh-CN" altLang="en-US" sz="2400" b="1" dirty="0">
                <a:latin typeface="黑体" pitchFamily="49" charset="-122"/>
                <a:ea typeface="黑体" pitchFamily="49" charset="-122"/>
              </a:rPr>
              <a:t>共轭），</a:t>
            </a:r>
            <a:r>
              <a:rPr lang="zh-CN" altLang="en-US" sz="2400" b="1" dirty="0">
                <a:solidFill>
                  <a:srgbClr val="A50021"/>
                </a:solidFill>
                <a:latin typeface="黑体" pitchFamily="49" charset="-122"/>
                <a:ea typeface="黑体" pitchFamily="49" charset="-122"/>
              </a:rPr>
              <a:t>同时出现</a:t>
            </a:r>
            <a:r>
              <a:rPr lang="en-US" altLang="zh-CN" sz="2400" b="1" dirty="0">
                <a:solidFill>
                  <a:srgbClr val="A50021"/>
                </a:solidFill>
                <a:latin typeface="黑体" pitchFamily="49" charset="-122"/>
                <a:ea typeface="黑体" pitchFamily="49" charset="-122"/>
              </a:rPr>
              <a:t>K</a:t>
            </a:r>
            <a:r>
              <a:rPr lang="zh-CN" altLang="en-US" sz="2400" b="1" dirty="0">
                <a:solidFill>
                  <a:srgbClr val="A50021"/>
                </a:solidFill>
                <a:latin typeface="黑体" pitchFamily="49" charset="-122"/>
                <a:ea typeface="黑体" pitchFamily="49" charset="-122"/>
              </a:rPr>
              <a:t>吸收带，</a:t>
            </a:r>
            <a:r>
              <a:rPr lang="en-US" altLang="zh-CN" sz="2400" b="1" dirty="0">
                <a:solidFill>
                  <a:srgbClr val="A50021"/>
                </a:solidFill>
                <a:latin typeface="黑体" pitchFamily="49" charset="-122"/>
                <a:ea typeface="黑体" pitchFamily="49" charset="-122"/>
              </a:rPr>
              <a:t>B</a:t>
            </a:r>
            <a:r>
              <a:rPr lang="zh-CN" altLang="en-US" sz="2400" b="1" dirty="0">
                <a:solidFill>
                  <a:srgbClr val="A50021"/>
                </a:solidFill>
                <a:latin typeface="黑体" pitchFamily="49" charset="-122"/>
                <a:ea typeface="黑体" pitchFamily="49" charset="-122"/>
              </a:rPr>
              <a:t>吸收带</a:t>
            </a:r>
            <a:r>
              <a:rPr lang="zh-CN" altLang="en-US" sz="2400" b="1" dirty="0">
                <a:latin typeface="黑体" pitchFamily="49" charset="-122"/>
                <a:ea typeface="黑体" pitchFamily="49" charset="-122"/>
              </a:rPr>
              <a:t>；</a:t>
            </a:r>
          </a:p>
          <a:p>
            <a:pPr algn="l">
              <a:lnSpc>
                <a:spcPct val="120000"/>
              </a:lnSpc>
              <a:spcBef>
                <a:spcPct val="30000"/>
              </a:spcBef>
            </a:pPr>
            <a:r>
              <a:rPr lang="zh-CN" altLang="en-US" sz="2400" b="1" dirty="0">
                <a:latin typeface="黑体" pitchFamily="49" charset="-122"/>
                <a:ea typeface="黑体" pitchFamily="49" charset="-122"/>
              </a:rPr>
              <a:t>   </a:t>
            </a:r>
            <a:endParaRPr lang="en-US" altLang="zh-CN" sz="2400" b="1" dirty="0" smtClean="0">
              <a:latin typeface="黑体" pitchFamily="49" charset="-122"/>
              <a:ea typeface="黑体" pitchFamily="49" charset="-122"/>
            </a:endParaRPr>
          </a:p>
          <a:p>
            <a:pPr>
              <a:lnSpc>
                <a:spcPct val="120000"/>
              </a:lnSpc>
              <a:spcBef>
                <a:spcPct val="30000"/>
              </a:spcBef>
            </a:pPr>
            <a:r>
              <a:rPr lang="zh-CN" altLang="en-US" sz="2400" b="1" dirty="0" smtClean="0">
                <a:latin typeface="黑体" pitchFamily="49" charset="-122"/>
                <a:ea typeface="黑体" pitchFamily="49" charset="-122"/>
              </a:rPr>
              <a:t>   苯乙烯</a:t>
            </a:r>
            <a:r>
              <a:rPr lang="zh-CN" altLang="en-US" sz="2400" b="1" dirty="0">
                <a:latin typeface="黑体" pitchFamily="49" charset="-122"/>
                <a:ea typeface="黑体" pitchFamily="49" charset="-122"/>
              </a:rPr>
              <a:t>：二个吸收</a:t>
            </a:r>
            <a:r>
              <a:rPr lang="zh-CN" altLang="en-US" sz="2400" b="1" dirty="0" smtClean="0">
                <a:latin typeface="黑体" pitchFamily="49" charset="-122"/>
                <a:ea typeface="黑体" pitchFamily="49" charset="-122"/>
              </a:rPr>
              <a:t>带。</a:t>
            </a:r>
            <a:endParaRPr lang="en-US" altLang="zh-CN" sz="2400" b="1" dirty="0" smtClean="0">
              <a:latin typeface="黑体" pitchFamily="49" charset="-122"/>
              <a:ea typeface="黑体" pitchFamily="49" charset="-122"/>
            </a:endParaRPr>
          </a:p>
          <a:p>
            <a:pPr algn="l">
              <a:lnSpc>
                <a:spcPct val="120000"/>
              </a:lnSpc>
              <a:spcBef>
                <a:spcPct val="30000"/>
              </a:spcBef>
            </a:pPr>
            <a:r>
              <a:rPr lang="zh-CN" altLang="en-US" sz="2400" b="1" dirty="0" smtClean="0">
                <a:latin typeface="黑体" pitchFamily="49" charset="-122"/>
                <a:ea typeface="黑体" pitchFamily="49" charset="-122"/>
              </a:rPr>
              <a:t> </a:t>
            </a:r>
            <a:endParaRPr lang="zh-CN" altLang="en-US" sz="2400" b="1" dirty="0">
              <a:latin typeface="黑体" pitchFamily="49" charset="-122"/>
              <a:ea typeface="黑体" pitchFamily="49" charset="-122"/>
            </a:endParaRPr>
          </a:p>
          <a:p>
            <a:pPr>
              <a:lnSpc>
                <a:spcPct val="120000"/>
              </a:lnSpc>
              <a:spcBef>
                <a:spcPct val="30000"/>
              </a:spcBef>
            </a:pPr>
            <a:r>
              <a:rPr lang="en-US" altLang="zh-CN" sz="2400" b="1" i="1" dirty="0" smtClean="0">
                <a:latin typeface="黑体" pitchFamily="49" charset="-122"/>
                <a:ea typeface="黑体" pitchFamily="49" charset="-122"/>
              </a:rPr>
              <a:t> </a:t>
            </a:r>
            <a:r>
              <a:rPr lang="en-US" altLang="zh-CN" sz="2400" b="1" dirty="0" smtClean="0">
                <a:solidFill>
                  <a:srgbClr val="A50021"/>
                </a:solidFill>
                <a:latin typeface="黑体" pitchFamily="49" charset="-122"/>
                <a:ea typeface="黑体" pitchFamily="49" charset="-122"/>
              </a:rPr>
              <a:t>K </a:t>
            </a:r>
            <a:r>
              <a:rPr lang="zh-CN" altLang="en-US" sz="2400" b="1" dirty="0">
                <a:solidFill>
                  <a:srgbClr val="A50021"/>
                </a:solidFill>
                <a:latin typeface="黑体" pitchFamily="49" charset="-122"/>
                <a:ea typeface="黑体" pitchFamily="49" charset="-122"/>
              </a:rPr>
              <a:t>吸收带</a:t>
            </a:r>
            <a:r>
              <a:rPr lang="zh-CN" altLang="en-US" sz="2400" b="1" dirty="0">
                <a:latin typeface="黑体" pitchFamily="49" charset="-122"/>
                <a:ea typeface="黑体" pitchFamily="49" charset="-122"/>
              </a:rPr>
              <a:t>：</a:t>
            </a:r>
            <a:r>
              <a:rPr lang="en-US" altLang="zh-CN" sz="2400" b="1" i="1" dirty="0" err="1">
                <a:latin typeface="黑体" pitchFamily="49" charset="-122"/>
                <a:ea typeface="黑体" pitchFamily="49" charset="-122"/>
              </a:rPr>
              <a:t>λ</a:t>
            </a:r>
            <a:r>
              <a:rPr lang="en-US" altLang="zh-CN" sz="2400" b="1" baseline="-25000" dirty="0" err="1">
                <a:latin typeface="黑体" pitchFamily="49" charset="-122"/>
                <a:ea typeface="黑体" pitchFamily="49" charset="-122"/>
              </a:rPr>
              <a:t>max</a:t>
            </a:r>
            <a:r>
              <a:rPr lang="en-US" altLang="zh-CN" sz="2400" b="1" dirty="0">
                <a:latin typeface="黑体" pitchFamily="49" charset="-122"/>
                <a:ea typeface="黑体" pitchFamily="49" charset="-122"/>
              </a:rPr>
              <a:t>=244 </a:t>
            </a:r>
            <a:r>
              <a:rPr lang="en-US" altLang="zh-CN" sz="2400" b="1" dirty="0" err="1" smtClean="0">
                <a:latin typeface="黑体" pitchFamily="49" charset="-122"/>
                <a:ea typeface="黑体" pitchFamily="49" charset="-122"/>
              </a:rPr>
              <a:t>nm，</a:t>
            </a:r>
            <a:r>
              <a:rPr kumimoji="1" lang="en-US" altLang="zh-CN" sz="2400" b="1" dirty="0" err="1">
                <a:solidFill>
                  <a:srgbClr val="000066"/>
                </a:solidFill>
                <a:effectLst>
                  <a:outerShdw blurRad="38100" dist="38100" dir="2700000" algn="tl">
                    <a:srgbClr val="C0C0C0"/>
                  </a:outerShdw>
                </a:effectLst>
                <a:ea typeface="黑体" pitchFamily="49" charset="-122"/>
              </a:rPr>
              <a:t>ε</a:t>
            </a:r>
            <a:r>
              <a:rPr lang="en-US" altLang="zh-CN" sz="2400" b="1" baseline="-30000" dirty="0" err="1" smtClean="0">
                <a:latin typeface="黑体" pitchFamily="49" charset="-122"/>
                <a:ea typeface="黑体" pitchFamily="49" charset="-122"/>
              </a:rPr>
              <a:t>max</a:t>
            </a:r>
            <a:r>
              <a:rPr lang="en-US" altLang="zh-CN" sz="2400" b="1" dirty="0" smtClean="0">
                <a:latin typeface="黑体" pitchFamily="49" charset="-122"/>
                <a:ea typeface="黑体" pitchFamily="49" charset="-122"/>
              </a:rPr>
              <a:t>=12 </a:t>
            </a:r>
            <a:r>
              <a:rPr lang="en-US" altLang="zh-CN" sz="2400" b="1" dirty="0">
                <a:latin typeface="黑体" pitchFamily="49" charset="-122"/>
                <a:ea typeface="黑体" pitchFamily="49" charset="-122"/>
              </a:rPr>
              <a:t>000</a:t>
            </a:r>
            <a:r>
              <a:rPr lang="en-US" altLang="zh-CN" sz="2400" dirty="0">
                <a:latin typeface="黑体" pitchFamily="49" charset="-122"/>
                <a:ea typeface="黑体" pitchFamily="49" charset="-122"/>
              </a:rPr>
              <a:t> </a:t>
            </a:r>
            <a:r>
              <a:rPr lang="en-US" altLang="zh-CN" sz="2400" b="1" dirty="0">
                <a:latin typeface="黑体" pitchFamily="49" charset="-122"/>
                <a:ea typeface="黑体" pitchFamily="49" charset="-122"/>
              </a:rPr>
              <a:t>L·mol</a:t>
            </a:r>
            <a:r>
              <a:rPr lang="en-US" altLang="zh-CN" sz="2400" b="1" baseline="30000" dirty="0">
                <a:latin typeface="黑体" pitchFamily="49" charset="-122"/>
                <a:ea typeface="黑体" pitchFamily="49" charset="-122"/>
              </a:rPr>
              <a:t>-1</a:t>
            </a:r>
            <a:r>
              <a:rPr lang="en-US" altLang="zh-CN" sz="2400" b="1" dirty="0">
                <a:latin typeface="黑体" pitchFamily="49" charset="-122"/>
                <a:ea typeface="黑体" pitchFamily="49" charset="-122"/>
              </a:rPr>
              <a:t>·cm</a:t>
            </a:r>
            <a:r>
              <a:rPr lang="en-US" altLang="zh-CN" sz="2400" b="1" baseline="30000" dirty="0">
                <a:latin typeface="黑体" pitchFamily="49" charset="-122"/>
                <a:ea typeface="黑体" pitchFamily="49" charset="-122"/>
              </a:rPr>
              <a:t>-1</a:t>
            </a:r>
            <a:r>
              <a:rPr lang="zh-CN" altLang="en-US" sz="2400" dirty="0">
                <a:latin typeface="黑体" pitchFamily="49" charset="-122"/>
                <a:ea typeface="黑体" pitchFamily="49" charset="-122"/>
              </a:rPr>
              <a:t> </a:t>
            </a:r>
            <a:r>
              <a:rPr lang="en-US" altLang="zh-CN" sz="2400" b="1" dirty="0">
                <a:latin typeface="黑体" pitchFamily="49" charset="-122"/>
                <a:ea typeface="黑体" pitchFamily="49" charset="-122"/>
              </a:rPr>
              <a:t>；</a:t>
            </a:r>
          </a:p>
          <a:p>
            <a:pPr>
              <a:lnSpc>
                <a:spcPct val="120000"/>
              </a:lnSpc>
              <a:spcBef>
                <a:spcPct val="30000"/>
              </a:spcBef>
            </a:pPr>
            <a:r>
              <a:rPr lang="en-US" altLang="zh-CN" sz="2400" b="1" i="1" dirty="0">
                <a:solidFill>
                  <a:srgbClr val="A50021"/>
                </a:solidFill>
                <a:latin typeface="黑体" pitchFamily="49" charset="-122"/>
                <a:ea typeface="黑体" pitchFamily="49" charset="-122"/>
              </a:rPr>
              <a:t> </a:t>
            </a:r>
            <a:r>
              <a:rPr lang="en-US" altLang="zh-CN" sz="2400" b="1" dirty="0">
                <a:solidFill>
                  <a:srgbClr val="A50021"/>
                </a:solidFill>
                <a:latin typeface="黑体" pitchFamily="49" charset="-122"/>
                <a:ea typeface="黑体" pitchFamily="49" charset="-122"/>
              </a:rPr>
              <a:t>B </a:t>
            </a:r>
            <a:r>
              <a:rPr lang="zh-CN" altLang="en-US" sz="2400" b="1" dirty="0">
                <a:solidFill>
                  <a:srgbClr val="A50021"/>
                </a:solidFill>
                <a:latin typeface="黑体" pitchFamily="49" charset="-122"/>
                <a:ea typeface="黑体" pitchFamily="49" charset="-122"/>
              </a:rPr>
              <a:t>吸收带</a:t>
            </a:r>
            <a:r>
              <a:rPr lang="zh-CN" altLang="en-US" sz="2400" b="1" dirty="0">
                <a:latin typeface="黑体" pitchFamily="49" charset="-122"/>
                <a:ea typeface="黑体" pitchFamily="49" charset="-122"/>
              </a:rPr>
              <a:t>：</a:t>
            </a:r>
            <a:r>
              <a:rPr lang="en-US" altLang="zh-CN" sz="2400" b="1" i="1" dirty="0" err="1">
                <a:latin typeface="黑体" pitchFamily="49" charset="-122"/>
                <a:ea typeface="黑体" pitchFamily="49" charset="-122"/>
              </a:rPr>
              <a:t>λ</a:t>
            </a:r>
            <a:r>
              <a:rPr lang="en-US" altLang="zh-CN" sz="2400" b="1" baseline="-25000" dirty="0" err="1">
                <a:latin typeface="黑体" pitchFamily="49" charset="-122"/>
                <a:ea typeface="黑体" pitchFamily="49" charset="-122"/>
              </a:rPr>
              <a:t>max</a:t>
            </a:r>
            <a:r>
              <a:rPr lang="en-US" altLang="zh-CN" sz="2400" b="1" dirty="0">
                <a:latin typeface="黑体" pitchFamily="49" charset="-122"/>
                <a:ea typeface="黑体" pitchFamily="49" charset="-122"/>
              </a:rPr>
              <a:t>=282 </a:t>
            </a:r>
            <a:r>
              <a:rPr lang="en-US" altLang="zh-CN" sz="2400" b="1" dirty="0" err="1" smtClean="0">
                <a:latin typeface="黑体" pitchFamily="49" charset="-122"/>
                <a:ea typeface="黑体" pitchFamily="49" charset="-122"/>
              </a:rPr>
              <a:t>nm，</a:t>
            </a:r>
            <a:r>
              <a:rPr kumimoji="1" lang="en-US" altLang="zh-CN" sz="2400" b="1" dirty="0" err="1">
                <a:solidFill>
                  <a:srgbClr val="000066"/>
                </a:solidFill>
                <a:effectLst>
                  <a:outerShdw blurRad="38100" dist="38100" dir="2700000" algn="tl">
                    <a:srgbClr val="C0C0C0"/>
                  </a:outerShdw>
                </a:effectLst>
                <a:ea typeface="黑体" pitchFamily="49" charset="-122"/>
              </a:rPr>
              <a:t>ε</a:t>
            </a:r>
            <a:r>
              <a:rPr lang="en-US" altLang="zh-CN" sz="2400" b="1" baseline="-30000" dirty="0" err="1" smtClean="0">
                <a:latin typeface="黑体" pitchFamily="49" charset="-122"/>
                <a:ea typeface="黑体" pitchFamily="49" charset="-122"/>
              </a:rPr>
              <a:t>max</a:t>
            </a:r>
            <a:r>
              <a:rPr lang="en-US" altLang="zh-CN" sz="2400" b="1" dirty="0" smtClean="0">
                <a:latin typeface="黑体" pitchFamily="49" charset="-122"/>
                <a:ea typeface="黑体" pitchFamily="49" charset="-122"/>
              </a:rPr>
              <a:t>=450</a:t>
            </a:r>
            <a:r>
              <a:rPr lang="en-US" altLang="zh-CN" sz="2400" dirty="0" smtClean="0">
                <a:latin typeface="黑体" pitchFamily="49" charset="-122"/>
                <a:ea typeface="黑体" pitchFamily="49" charset="-122"/>
              </a:rPr>
              <a:t> </a:t>
            </a:r>
            <a:r>
              <a:rPr lang="en-US" altLang="zh-CN" sz="2400" b="1" dirty="0">
                <a:latin typeface="黑体" pitchFamily="49" charset="-122"/>
                <a:ea typeface="黑体" pitchFamily="49" charset="-122"/>
              </a:rPr>
              <a:t>L·mol</a:t>
            </a:r>
            <a:r>
              <a:rPr lang="en-US" altLang="zh-CN" sz="2400" b="1" baseline="30000" dirty="0">
                <a:latin typeface="黑体" pitchFamily="49" charset="-122"/>
                <a:ea typeface="黑体" pitchFamily="49" charset="-122"/>
              </a:rPr>
              <a:t>-1</a:t>
            </a:r>
            <a:r>
              <a:rPr lang="en-US" altLang="zh-CN" sz="2400" b="1" dirty="0">
                <a:latin typeface="黑体" pitchFamily="49" charset="-122"/>
                <a:ea typeface="黑体" pitchFamily="49" charset="-122"/>
              </a:rPr>
              <a:t>·cm</a:t>
            </a:r>
            <a:r>
              <a:rPr lang="en-US" altLang="zh-CN" sz="2400" b="1" baseline="30000" dirty="0">
                <a:latin typeface="黑体" pitchFamily="49" charset="-122"/>
                <a:ea typeface="黑体" pitchFamily="49" charset="-122"/>
              </a:rPr>
              <a:t>-1</a:t>
            </a:r>
            <a:r>
              <a:rPr lang="en-US" altLang="zh-CN" sz="2400" dirty="0">
                <a:latin typeface="黑体" pitchFamily="49" charset="-122"/>
                <a:ea typeface="黑体" pitchFamily="49" charset="-122"/>
              </a:rPr>
              <a:t> </a:t>
            </a:r>
            <a:r>
              <a:rPr lang="en-US" altLang="zh-CN" sz="2400" b="1" dirty="0">
                <a:latin typeface="黑体" pitchFamily="49" charset="-122"/>
                <a:ea typeface="黑体" pitchFamily="49" charset="-122"/>
              </a:rPr>
              <a:t>。</a:t>
            </a:r>
          </a:p>
          <a:p>
            <a:pPr marL="342900" indent="-342900" algn="just">
              <a:lnSpc>
                <a:spcPct val="120000"/>
              </a:lnSpc>
              <a:spcBef>
                <a:spcPct val="30000"/>
              </a:spcBef>
              <a:buFont typeface="Wingdings" pitchFamily="2" charset="2"/>
              <a:buChar char="ü"/>
            </a:pPr>
            <a:r>
              <a:rPr lang="zh-CN" altLang="en-US" sz="2400" b="1" dirty="0">
                <a:latin typeface="黑体" pitchFamily="49" charset="-122"/>
                <a:ea typeface="黑体" pitchFamily="49" charset="-122"/>
              </a:rPr>
              <a:t>芳环上有取代基时，</a:t>
            </a:r>
            <a:r>
              <a:rPr lang="en-US" altLang="zh-CN" sz="2400" b="1" dirty="0">
                <a:latin typeface="黑体" pitchFamily="49" charset="-122"/>
                <a:ea typeface="黑体" pitchFamily="49" charset="-122"/>
                <a:cs typeface="Times New Roman" pitchFamily="18" charset="0"/>
              </a:rPr>
              <a:t>B</a:t>
            </a:r>
            <a:r>
              <a:rPr lang="zh-CN" altLang="en-US" sz="2400" b="1" dirty="0">
                <a:latin typeface="黑体" pitchFamily="49" charset="-122"/>
                <a:ea typeface="黑体" pitchFamily="49" charset="-122"/>
              </a:rPr>
              <a:t>带的精细结构减弱或消失。</a:t>
            </a:r>
          </a:p>
          <a:p>
            <a:pPr marL="342900" indent="-342900" algn="just">
              <a:lnSpc>
                <a:spcPct val="120000"/>
              </a:lnSpc>
              <a:spcBef>
                <a:spcPct val="30000"/>
              </a:spcBef>
              <a:buFont typeface="Wingdings" pitchFamily="2" charset="2"/>
              <a:buChar char="ü"/>
            </a:pPr>
            <a:r>
              <a:rPr lang="zh-CN" altLang="en-US" sz="2400" b="1" dirty="0">
                <a:latin typeface="黑体" pitchFamily="49" charset="-122"/>
                <a:ea typeface="黑体" pitchFamily="49" charset="-122"/>
              </a:rPr>
              <a:t>在极性溶剂中，由于溶质与溶剂的相互作用，</a:t>
            </a:r>
            <a:r>
              <a:rPr lang="en-US" altLang="zh-CN" sz="2400" b="1" dirty="0">
                <a:latin typeface="黑体" pitchFamily="49" charset="-122"/>
                <a:ea typeface="黑体" pitchFamily="49" charset="-122"/>
                <a:cs typeface="Times New Roman" pitchFamily="18" charset="0"/>
              </a:rPr>
              <a:t>B</a:t>
            </a:r>
            <a:r>
              <a:rPr lang="zh-CN" altLang="en-US" sz="2400" b="1" dirty="0">
                <a:latin typeface="黑体" pitchFamily="49" charset="-122"/>
                <a:ea typeface="黑体" pitchFamily="49" charset="-122"/>
              </a:rPr>
              <a:t>带的精细结构也被破坏。</a:t>
            </a:r>
          </a:p>
        </p:txBody>
      </p:sp>
      <p:pic>
        <p:nvPicPr>
          <p:cNvPr id="6144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8400"/>
          <a:stretch/>
        </p:blipFill>
        <p:spPr bwMode="auto">
          <a:xfrm>
            <a:off x="4800600" y="2083028"/>
            <a:ext cx="2514600" cy="1709928"/>
          </a:xfrm>
          <a:prstGeom prst="rect">
            <a:avLst/>
          </a:prstGeom>
          <a:ln/>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904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left)">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6" end="6"/>
                                            </p:txEl>
                                          </p:spTgt>
                                        </p:tgtEl>
                                        <p:attrNameLst>
                                          <p:attrName>style.visibility</p:attrName>
                                        </p:attrNameLst>
                                      </p:cBhvr>
                                      <p:to>
                                        <p:strVal val="visible"/>
                                      </p:to>
                                    </p:set>
                                    <p:animEffect transition="in" filter="wipe(left)">
                                      <p:cBhvr>
                                        <p:cTn id="42" dur="500"/>
                                        <p:tgtEl>
                                          <p:spTgt spid="6">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7" end="7"/>
                                            </p:txEl>
                                          </p:spTgt>
                                        </p:tgtEl>
                                        <p:attrNameLst>
                                          <p:attrName>style.visibility</p:attrName>
                                        </p:attrNameLst>
                                      </p:cBhvr>
                                      <p:to>
                                        <p:strVal val="visible"/>
                                      </p:to>
                                    </p:set>
                                    <p:animEffect transition="in" filter="wipe(left)">
                                      <p:cBhvr>
                                        <p:cTn id="47"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228600"/>
            <a:ext cx="2438400" cy="838200"/>
          </a:xfrm>
        </p:spPr>
        <p:txBody>
          <a:bodyPr/>
          <a:lstStyle/>
          <a:p>
            <a:pPr algn="l"/>
            <a:r>
              <a:rPr lang="en-US" altLang="zh-CN" sz="3600" dirty="0" smtClean="0">
                <a:solidFill>
                  <a:srgbClr val="336600"/>
                </a:solidFill>
                <a:latin typeface="黑体" pitchFamily="49" charset="-122"/>
                <a:ea typeface="黑体" pitchFamily="49" charset="-122"/>
              </a:rPr>
              <a:t>E</a:t>
            </a:r>
            <a:r>
              <a:rPr lang="zh-CN" altLang="en-US" sz="3600" dirty="0" smtClean="0">
                <a:solidFill>
                  <a:srgbClr val="336600"/>
                </a:solidFill>
                <a:latin typeface="黑体" pitchFamily="49" charset="-122"/>
                <a:ea typeface="黑体" pitchFamily="49" charset="-122"/>
              </a:rPr>
              <a:t>吸收</a:t>
            </a:r>
            <a:r>
              <a:rPr lang="zh-CN" altLang="en-US" sz="3600" dirty="0">
                <a:solidFill>
                  <a:srgbClr val="336600"/>
                </a:solidFill>
                <a:latin typeface="黑体" pitchFamily="49" charset="-122"/>
                <a:ea typeface="黑体" pitchFamily="49" charset="-122"/>
              </a:rPr>
              <a:t>带</a:t>
            </a:r>
          </a:p>
        </p:txBody>
      </p:sp>
      <p:pic>
        <p:nvPicPr>
          <p:cNvPr id="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981075"/>
            <a:ext cx="2447925" cy="2592388"/>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3716338"/>
            <a:ext cx="2274888" cy="2665412"/>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pic>
      <p:sp>
        <p:nvSpPr>
          <p:cNvPr id="8" name="Text Box 15"/>
          <p:cNvSpPr txBox="1">
            <a:spLocks noChangeArrowheads="1"/>
          </p:cNvSpPr>
          <p:nvPr/>
        </p:nvSpPr>
        <p:spPr bwMode="auto">
          <a:xfrm>
            <a:off x="2843213" y="1118149"/>
            <a:ext cx="5995987" cy="5189113"/>
          </a:xfrm>
          <a:prstGeom prst="rect">
            <a:avLst/>
          </a:prstGeom>
          <a:ln/>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lgn="just">
              <a:lnSpc>
                <a:spcPct val="120000"/>
              </a:lnSpc>
              <a:spcBef>
                <a:spcPct val="20000"/>
              </a:spcBef>
              <a:buFont typeface="Wingdings" pitchFamily="2" charset="2"/>
              <a:buChar char="ü"/>
            </a:pPr>
            <a:r>
              <a:rPr lang="zh-CN" altLang="en-US" sz="2400" b="1" dirty="0" smtClean="0">
                <a:latin typeface="黑体" pitchFamily="49" charset="-122"/>
                <a:ea typeface="黑体" pitchFamily="49" charset="-122"/>
              </a:rPr>
              <a:t>封闭</a:t>
            </a:r>
            <a:r>
              <a:rPr lang="zh-CN" altLang="en-US" sz="2400" b="1" dirty="0">
                <a:latin typeface="黑体" pitchFamily="49" charset="-122"/>
                <a:ea typeface="黑体" pitchFamily="49" charset="-122"/>
              </a:rPr>
              <a:t>共轭体系</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芳香族和杂芳香族化合物</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中，</a:t>
            </a:r>
            <a:r>
              <a:rPr lang="en-US" altLang="zh-CN" sz="2400" b="1" dirty="0">
                <a:latin typeface="黑体" pitchFamily="49" charset="-122"/>
                <a:ea typeface="黑体" pitchFamily="49" charset="-122"/>
              </a:rPr>
              <a:t>π→π*</a:t>
            </a:r>
            <a:r>
              <a:rPr lang="zh-CN" altLang="en-US" sz="2400" b="1" dirty="0">
                <a:latin typeface="黑体" pitchFamily="49" charset="-122"/>
                <a:ea typeface="黑体" pitchFamily="49" charset="-122"/>
              </a:rPr>
              <a:t>跃迁产生的</a:t>
            </a:r>
            <a:r>
              <a:rPr lang="en-US" altLang="zh-CN" sz="2400" b="1" dirty="0">
                <a:solidFill>
                  <a:srgbClr val="A50021"/>
                </a:solidFill>
                <a:latin typeface="黑体" pitchFamily="49" charset="-122"/>
                <a:ea typeface="黑体" pitchFamily="49" charset="-122"/>
              </a:rPr>
              <a:t>E</a:t>
            </a:r>
            <a:r>
              <a:rPr lang="zh-CN" altLang="en-US" sz="2400" b="1" dirty="0">
                <a:solidFill>
                  <a:srgbClr val="A50021"/>
                </a:solidFill>
                <a:latin typeface="黑体" pitchFamily="49" charset="-122"/>
                <a:ea typeface="黑体" pitchFamily="49" charset="-122"/>
              </a:rPr>
              <a:t>带</a:t>
            </a:r>
            <a:r>
              <a:rPr lang="en-US" altLang="zh-CN" sz="2400" b="1" dirty="0">
                <a:latin typeface="黑体" pitchFamily="49" charset="-122"/>
                <a:ea typeface="黑体" pitchFamily="49" charset="-122"/>
              </a:rPr>
              <a:t>(</a:t>
            </a:r>
            <a:r>
              <a:rPr lang="en-US" altLang="zh-CN" sz="2400" b="1" dirty="0" err="1">
                <a:latin typeface="黑体" pitchFamily="49" charset="-122"/>
                <a:ea typeface="黑体" pitchFamily="49" charset="-122"/>
              </a:rPr>
              <a:t>Ethyleneic</a:t>
            </a:r>
            <a:r>
              <a:rPr lang="en-US" altLang="zh-CN" sz="2400" b="1" dirty="0">
                <a:latin typeface="黑体" pitchFamily="49" charset="-122"/>
                <a:ea typeface="黑体" pitchFamily="49" charset="-122"/>
              </a:rPr>
              <a:t> Band)</a:t>
            </a:r>
            <a:r>
              <a:rPr lang="zh-CN" altLang="en-US" sz="2400" b="1" dirty="0">
                <a:latin typeface="黑体" pitchFamily="49" charset="-122"/>
                <a:ea typeface="黑体" pitchFamily="49" charset="-122"/>
              </a:rPr>
              <a:t>。</a:t>
            </a:r>
          </a:p>
          <a:p>
            <a:pPr marL="342900" indent="-342900" algn="just">
              <a:lnSpc>
                <a:spcPct val="120000"/>
              </a:lnSpc>
              <a:spcBef>
                <a:spcPct val="20000"/>
              </a:spcBef>
              <a:buFont typeface="Wingdings" pitchFamily="2" charset="2"/>
              <a:buChar char="ü"/>
            </a:pPr>
            <a:r>
              <a:rPr lang="zh-CN" altLang="en-US" sz="2400" b="1" dirty="0" smtClean="0">
                <a:latin typeface="黑体" pitchFamily="49" charset="-122"/>
                <a:ea typeface="黑体" pitchFamily="49" charset="-122"/>
              </a:rPr>
              <a:t>属于</a:t>
            </a:r>
            <a:r>
              <a:rPr lang="zh-CN" altLang="en-US" sz="2400" b="1" dirty="0">
                <a:latin typeface="黑体" pitchFamily="49" charset="-122"/>
                <a:ea typeface="黑体" pitchFamily="49" charset="-122"/>
              </a:rPr>
              <a:t>跃迁概率较大或中等的允许跃迁；</a:t>
            </a:r>
          </a:p>
          <a:p>
            <a:pPr marL="342900" indent="-342900" algn="just">
              <a:lnSpc>
                <a:spcPct val="120000"/>
              </a:lnSpc>
              <a:spcBef>
                <a:spcPct val="20000"/>
              </a:spcBef>
              <a:buFont typeface="Wingdings" pitchFamily="2" charset="2"/>
              <a:buChar char="ü"/>
            </a:pPr>
            <a:r>
              <a:rPr lang="en-US" altLang="zh-CN" sz="2400" b="1" dirty="0" smtClean="0">
                <a:solidFill>
                  <a:srgbClr val="A50021"/>
                </a:solidFill>
                <a:latin typeface="黑体" pitchFamily="49" charset="-122"/>
                <a:ea typeface="黑体" pitchFamily="49" charset="-122"/>
              </a:rPr>
              <a:t>E</a:t>
            </a:r>
            <a:r>
              <a:rPr lang="zh-CN" altLang="en-US" sz="2400" b="1" dirty="0">
                <a:solidFill>
                  <a:srgbClr val="A50021"/>
                </a:solidFill>
                <a:latin typeface="黑体" pitchFamily="49" charset="-122"/>
                <a:ea typeface="黑体" pitchFamily="49" charset="-122"/>
              </a:rPr>
              <a:t>带类似于</a:t>
            </a:r>
            <a:r>
              <a:rPr lang="en-US" altLang="zh-CN" sz="2400" b="1" dirty="0">
                <a:solidFill>
                  <a:srgbClr val="A50021"/>
                </a:solidFill>
                <a:latin typeface="黑体" pitchFamily="49" charset="-122"/>
                <a:ea typeface="黑体" pitchFamily="49" charset="-122"/>
              </a:rPr>
              <a:t>B</a:t>
            </a:r>
            <a:r>
              <a:rPr lang="zh-CN" altLang="en-US" sz="2400" b="1" dirty="0">
                <a:solidFill>
                  <a:srgbClr val="A50021"/>
                </a:solidFill>
                <a:latin typeface="黑体" pitchFamily="49" charset="-122"/>
                <a:ea typeface="黑体" pitchFamily="49" charset="-122"/>
              </a:rPr>
              <a:t>带也是芳香结构的特征谱带</a:t>
            </a:r>
            <a:r>
              <a:rPr lang="zh-CN" altLang="en-US" sz="2400" b="1" dirty="0">
                <a:latin typeface="黑体" pitchFamily="49" charset="-122"/>
                <a:ea typeface="黑体" pitchFamily="49" charset="-122"/>
              </a:rPr>
              <a:t>。其中</a:t>
            </a:r>
            <a:r>
              <a:rPr lang="en-US" altLang="zh-CN" sz="2400" b="1" dirty="0">
                <a:latin typeface="黑体" pitchFamily="49" charset="-122"/>
                <a:ea typeface="黑体" pitchFamily="49" charset="-122"/>
              </a:rPr>
              <a:t>E1</a:t>
            </a:r>
            <a:r>
              <a:rPr lang="zh-CN" altLang="en-US" sz="2400" b="1" dirty="0">
                <a:latin typeface="黑体" pitchFamily="49" charset="-122"/>
                <a:ea typeface="黑体" pitchFamily="49" charset="-122"/>
              </a:rPr>
              <a:t>带</a:t>
            </a:r>
            <a:r>
              <a:rPr lang="en-US" altLang="zh-CN" sz="2400" dirty="0" err="1" smtClean="0">
                <a:latin typeface="黑体" pitchFamily="49" charset="-122"/>
                <a:ea typeface="黑体" pitchFamily="49" charset="-122"/>
              </a:rPr>
              <a:t>ε</a:t>
            </a:r>
            <a:r>
              <a:rPr lang="en-US" altLang="zh-CN" sz="2400" baseline="-30000" dirty="0" err="1" smtClean="0">
                <a:latin typeface="黑体" pitchFamily="49" charset="-122"/>
                <a:ea typeface="黑体" pitchFamily="49" charset="-122"/>
              </a:rPr>
              <a:t>max</a:t>
            </a:r>
            <a:r>
              <a:rPr lang="en-US" altLang="zh-CN" sz="2400" dirty="0" smtClean="0">
                <a:latin typeface="黑体" pitchFamily="49" charset="-122"/>
                <a:ea typeface="黑体" pitchFamily="49" charset="-122"/>
              </a:rPr>
              <a:t>&gt;10</a:t>
            </a:r>
            <a:r>
              <a:rPr lang="en-US" altLang="zh-CN" sz="2400" baseline="30000" dirty="0" smtClean="0">
                <a:latin typeface="黑体" pitchFamily="49" charset="-122"/>
                <a:ea typeface="黑体" pitchFamily="49" charset="-122"/>
              </a:rPr>
              <a:t>4 </a:t>
            </a:r>
            <a:r>
              <a:rPr lang="en-US" altLang="zh-CN" sz="2400" b="1" dirty="0">
                <a:latin typeface="黑体" pitchFamily="49" charset="-122"/>
                <a:ea typeface="黑体" pitchFamily="49" charset="-122"/>
              </a:rPr>
              <a:t>L·mol</a:t>
            </a:r>
            <a:r>
              <a:rPr lang="en-US" altLang="zh-CN" sz="2400" b="1" baseline="30000" dirty="0">
                <a:latin typeface="黑体" pitchFamily="49" charset="-122"/>
                <a:ea typeface="黑体" pitchFamily="49" charset="-122"/>
              </a:rPr>
              <a:t>-1</a:t>
            </a:r>
            <a:r>
              <a:rPr lang="en-US" altLang="zh-CN" sz="2400" b="1" dirty="0">
                <a:latin typeface="黑体" pitchFamily="49" charset="-122"/>
                <a:ea typeface="黑体" pitchFamily="49" charset="-122"/>
              </a:rPr>
              <a:t>·cm</a:t>
            </a:r>
            <a:r>
              <a:rPr lang="en-US" altLang="zh-CN" sz="2400" b="1" baseline="30000" dirty="0">
                <a:latin typeface="黑体" pitchFamily="49" charset="-122"/>
                <a:ea typeface="黑体" pitchFamily="49" charset="-122"/>
              </a:rPr>
              <a:t>-1</a:t>
            </a:r>
            <a:r>
              <a:rPr lang="en-US" altLang="zh-CN" sz="2400" baseline="30000" dirty="0">
                <a:latin typeface="黑体" pitchFamily="49" charset="-122"/>
                <a:ea typeface="黑体" pitchFamily="49" charset="-122"/>
              </a:rPr>
              <a:t> </a:t>
            </a:r>
            <a:r>
              <a:rPr lang="zh-CN" altLang="en-US" sz="2400" dirty="0">
                <a:latin typeface="黑体" pitchFamily="49" charset="-122"/>
                <a:ea typeface="黑体" pitchFamily="49" charset="-122"/>
              </a:rPr>
              <a:t>，</a:t>
            </a:r>
            <a:r>
              <a:rPr lang="zh-CN" altLang="en-US" sz="2400" b="1" dirty="0">
                <a:latin typeface="黑体" pitchFamily="49" charset="-122"/>
                <a:ea typeface="黑体" pitchFamily="49" charset="-122"/>
              </a:rPr>
              <a:t>而</a:t>
            </a:r>
            <a:r>
              <a:rPr lang="en-US" altLang="zh-CN" sz="2400" b="1" dirty="0">
                <a:latin typeface="黑体" pitchFamily="49" charset="-122"/>
                <a:ea typeface="黑体" pitchFamily="49" charset="-122"/>
              </a:rPr>
              <a:t>E2</a:t>
            </a:r>
            <a:r>
              <a:rPr lang="zh-CN" altLang="en-US" sz="2400" b="1" dirty="0">
                <a:latin typeface="黑体" pitchFamily="49" charset="-122"/>
                <a:ea typeface="黑体" pitchFamily="49" charset="-122"/>
              </a:rPr>
              <a:t>带</a:t>
            </a:r>
            <a:r>
              <a:rPr lang="en-US" altLang="zh-CN" sz="2400" dirty="0" smtClean="0">
                <a:latin typeface="黑体" pitchFamily="49" charset="-122"/>
                <a:ea typeface="黑体" pitchFamily="49" charset="-122"/>
              </a:rPr>
              <a:t>ε</a:t>
            </a:r>
            <a:r>
              <a:rPr lang="en-US" altLang="zh-CN" sz="2400" baseline="-30000" dirty="0" smtClean="0">
                <a:latin typeface="黑体" pitchFamily="49" charset="-122"/>
                <a:ea typeface="黑体" pitchFamily="49" charset="-122"/>
              </a:rPr>
              <a:t>max</a:t>
            </a:r>
            <a:r>
              <a:rPr lang="en-US" altLang="zh-CN" sz="2400" dirty="0">
                <a:latin typeface="黑体" pitchFamily="49" charset="-122"/>
                <a:ea typeface="黑体" pitchFamily="49" charset="-122"/>
              </a:rPr>
              <a:t>≈10</a:t>
            </a:r>
            <a:r>
              <a:rPr lang="en-US" altLang="zh-CN" sz="2400" baseline="30000" dirty="0">
                <a:latin typeface="黑体" pitchFamily="49" charset="-122"/>
                <a:ea typeface="黑体" pitchFamily="49" charset="-122"/>
              </a:rPr>
              <a:t>3</a:t>
            </a:r>
            <a:r>
              <a:rPr lang="en-US" altLang="zh-CN" sz="2400" dirty="0">
                <a:latin typeface="黑体" pitchFamily="49" charset="-122"/>
                <a:ea typeface="黑体" pitchFamily="49" charset="-122"/>
              </a:rPr>
              <a:t> </a:t>
            </a:r>
            <a:r>
              <a:rPr lang="en-US" altLang="zh-CN" sz="2400" b="1" dirty="0">
                <a:latin typeface="黑体" pitchFamily="49" charset="-122"/>
                <a:ea typeface="黑体" pitchFamily="49" charset="-122"/>
              </a:rPr>
              <a:t>L·mol</a:t>
            </a:r>
            <a:r>
              <a:rPr lang="en-US" altLang="zh-CN" sz="2400" b="1" baseline="30000" dirty="0">
                <a:latin typeface="黑体" pitchFamily="49" charset="-122"/>
                <a:ea typeface="黑体" pitchFamily="49" charset="-122"/>
              </a:rPr>
              <a:t>-1</a:t>
            </a:r>
            <a:r>
              <a:rPr lang="en-US" altLang="zh-CN" sz="2400" b="1" dirty="0">
                <a:latin typeface="黑体" pitchFamily="49" charset="-122"/>
                <a:ea typeface="黑体" pitchFamily="49" charset="-122"/>
              </a:rPr>
              <a:t>·cm</a:t>
            </a:r>
            <a:r>
              <a:rPr lang="en-US" altLang="zh-CN" sz="2400" b="1" baseline="30000" dirty="0">
                <a:latin typeface="黑体" pitchFamily="49" charset="-122"/>
                <a:ea typeface="黑体" pitchFamily="49" charset="-122"/>
              </a:rPr>
              <a:t>-1</a:t>
            </a:r>
            <a:r>
              <a:rPr lang="en-US" altLang="zh-CN" sz="2400" dirty="0">
                <a:latin typeface="黑体" pitchFamily="49" charset="-122"/>
                <a:ea typeface="黑体" pitchFamily="49" charset="-122"/>
              </a:rPr>
              <a:t> </a:t>
            </a:r>
            <a:r>
              <a:rPr lang="zh-CN" altLang="en-US" sz="2400" dirty="0">
                <a:latin typeface="黑体" pitchFamily="49" charset="-122"/>
                <a:ea typeface="黑体" pitchFamily="49" charset="-122"/>
              </a:rPr>
              <a:t>。</a:t>
            </a:r>
          </a:p>
          <a:p>
            <a:pPr marL="342900" indent="-342900" algn="just">
              <a:lnSpc>
                <a:spcPct val="120000"/>
              </a:lnSpc>
              <a:spcBef>
                <a:spcPct val="20000"/>
              </a:spcBef>
              <a:buFont typeface="Wingdings" pitchFamily="2" charset="2"/>
              <a:buChar char="ü"/>
            </a:pPr>
            <a:r>
              <a:rPr lang="zh-CN" altLang="en-US" sz="2400" b="1" dirty="0" smtClean="0">
                <a:latin typeface="黑体" pitchFamily="49" charset="-122"/>
                <a:ea typeface="黑体" pitchFamily="49" charset="-122"/>
              </a:rPr>
              <a:t>当</a:t>
            </a:r>
            <a:r>
              <a:rPr lang="zh-CN" altLang="en-US" sz="2400" b="1" dirty="0">
                <a:latin typeface="黑体" pitchFamily="49" charset="-122"/>
                <a:ea typeface="黑体" pitchFamily="49" charset="-122"/>
              </a:rPr>
              <a:t>苯环上引入生色团或助色团时，</a:t>
            </a:r>
            <a:r>
              <a:rPr lang="en-US" altLang="zh-CN" sz="2400" b="1" dirty="0">
                <a:latin typeface="黑体" pitchFamily="49" charset="-122"/>
                <a:ea typeface="黑体" pitchFamily="49" charset="-122"/>
              </a:rPr>
              <a:t>E2</a:t>
            </a:r>
            <a:r>
              <a:rPr lang="zh-CN" altLang="en-US" sz="2400" b="1" dirty="0">
                <a:latin typeface="黑体" pitchFamily="49" charset="-122"/>
                <a:ea typeface="黑体" pitchFamily="49" charset="-122"/>
              </a:rPr>
              <a:t>带受到影响而发生红移，吸收强度有所增加。</a:t>
            </a:r>
            <a:r>
              <a:rPr lang="zh-CN" altLang="en-US" sz="2400" b="1" dirty="0">
                <a:solidFill>
                  <a:srgbClr val="A50021"/>
                </a:solidFill>
                <a:latin typeface="黑体" pitchFamily="49" charset="-122"/>
                <a:ea typeface="黑体" pitchFamily="49" charset="-122"/>
              </a:rPr>
              <a:t>如果</a:t>
            </a:r>
            <a:r>
              <a:rPr lang="en-US" altLang="zh-CN" sz="2400" b="1" dirty="0">
                <a:solidFill>
                  <a:srgbClr val="A50021"/>
                </a:solidFill>
                <a:latin typeface="黑体" pitchFamily="49" charset="-122"/>
                <a:ea typeface="黑体" pitchFamily="49" charset="-122"/>
              </a:rPr>
              <a:t>E2</a:t>
            </a:r>
            <a:r>
              <a:rPr lang="zh-CN" altLang="en-US" sz="2400" b="1" dirty="0">
                <a:solidFill>
                  <a:srgbClr val="A50021"/>
                </a:solidFill>
                <a:latin typeface="黑体" pitchFamily="49" charset="-122"/>
                <a:ea typeface="黑体" pitchFamily="49" charset="-122"/>
              </a:rPr>
              <a:t>带红移超过</a:t>
            </a:r>
            <a:r>
              <a:rPr lang="en-US" altLang="zh-CN" sz="2400" b="1" dirty="0">
                <a:solidFill>
                  <a:srgbClr val="A50021"/>
                </a:solidFill>
                <a:latin typeface="黑体" pitchFamily="49" charset="-122"/>
                <a:ea typeface="黑体" pitchFamily="49" charset="-122"/>
              </a:rPr>
              <a:t>210nm</a:t>
            </a:r>
            <a:r>
              <a:rPr lang="zh-CN" altLang="en-US" sz="2400" b="1" dirty="0">
                <a:solidFill>
                  <a:srgbClr val="A50021"/>
                </a:solidFill>
                <a:latin typeface="黑体" pitchFamily="49" charset="-122"/>
                <a:ea typeface="黑体" pitchFamily="49" charset="-122"/>
              </a:rPr>
              <a:t>，将衍变为</a:t>
            </a:r>
            <a:r>
              <a:rPr lang="en-US" altLang="zh-CN" sz="2400" b="1" dirty="0">
                <a:solidFill>
                  <a:srgbClr val="A50021"/>
                </a:solidFill>
                <a:latin typeface="黑体" pitchFamily="49" charset="-122"/>
                <a:ea typeface="黑体" pitchFamily="49" charset="-122"/>
              </a:rPr>
              <a:t>K</a:t>
            </a:r>
            <a:r>
              <a:rPr lang="zh-CN" altLang="en-US" sz="2400" b="1" dirty="0">
                <a:solidFill>
                  <a:srgbClr val="A50021"/>
                </a:solidFill>
                <a:latin typeface="黑体" pitchFamily="49" charset="-122"/>
                <a:ea typeface="黑体" pitchFamily="49" charset="-122"/>
              </a:rPr>
              <a:t>带</a:t>
            </a:r>
            <a:r>
              <a:rPr lang="zh-CN" altLang="en-US" sz="2400" b="1" dirty="0">
                <a:latin typeface="黑体" pitchFamily="49" charset="-122"/>
                <a:ea typeface="黑体" pitchFamily="49" charset="-122"/>
              </a:rPr>
              <a:t>。</a:t>
            </a:r>
            <a:r>
              <a:rPr lang="zh-CN" altLang="en-US" sz="2400" dirty="0">
                <a:latin typeface="黑体" pitchFamily="49" charset="-122"/>
                <a:ea typeface="黑体" pitchFamily="49" charset="-122"/>
              </a:rPr>
              <a:t>  </a:t>
            </a:r>
          </a:p>
        </p:txBody>
      </p:sp>
    </p:spTree>
    <p:extLst>
      <p:ext uri="{BB962C8B-B14F-4D97-AF65-F5344CB8AC3E}">
        <p14:creationId xmlns:p14="http://schemas.microsoft.com/office/powerpoint/2010/main" val="421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9750" y="333375"/>
            <a:ext cx="8153400" cy="685800"/>
          </a:xfrm>
        </p:spPr>
        <p:txBody>
          <a:bodyPr/>
          <a:lstStyle/>
          <a:p>
            <a:pPr algn="l"/>
            <a:r>
              <a:rPr lang="en-US" altLang="zh-CN" sz="3600" dirty="0" smtClean="0">
                <a:solidFill>
                  <a:srgbClr val="336600"/>
                </a:solidFill>
                <a:latin typeface="黑体" pitchFamily="49" charset="-122"/>
                <a:ea typeface="黑体" pitchFamily="49" charset="-122"/>
              </a:rPr>
              <a:t>2.1.10 </a:t>
            </a:r>
            <a:r>
              <a:rPr lang="zh-CN" altLang="en-US" sz="3600" dirty="0" smtClean="0">
                <a:solidFill>
                  <a:srgbClr val="336600"/>
                </a:solidFill>
                <a:latin typeface="黑体" pitchFamily="49" charset="-122"/>
                <a:ea typeface="黑体" pitchFamily="49" charset="-122"/>
              </a:rPr>
              <a:t>紫</a:t>
            </a:r>
            <a:r>
              <a:rPr lang="zh-CN" altLang="en-US" sz="3600" dirty="0">
                <a:solidFill>
                  <a:srgbClr val="336600"/>
                </a:solidFill>
                <a:latin typeface="黑体" pitchFamily="49" charset="-122"/>
                <a:ea typeface="黑体" pitchFamily="49" charset="-122"/>
              </a:rPr>
              <a:t>外-可见吸收光谱常用术语</a:t>
            </a:r>
          </a:p>
        </p:txBody>
      </p:sp>
      <p:sp>
        <p:nvSpPr>
          <p:cNvPr id="6" name="Text Box 3"/>
          <p:cNvSpPr txBox="1">
            <a:spLocks noChangeArrowheads="1"/>
          </p:cNvSpPr>
          <p:nvPr/>
        </p:nvSpPr>
        <p:spPr bwMode="auto">
          <a:xfrm>
            <a:off x="457200" y="1162050"/>
            <a:ext cx="8305800"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Arial" pitchFamily="34" charset="0"/>
                <a:ea typeface="宋体" pitchFamily="2" charset="-122"/>
              </a:defRPr>
            </a:lvl1pPr>
            <a:lvl2pPr marL="1130300" indent="-457200" algn="l">
              <a:defRPr kumimoji="1" sz="2400">
                <a:solidFill>
                  <a:schemeClr val="tx1"/>
                </a:solidFill>
                <a:latin typeface="Times New Roman" pitchFamily="18" charset="0"/>
                <a:ea typeface="宋体" pitchFamily="2" charset="-122"/>
              </a:defRPr>
            </a:lvl2pPr>
            <a:lvl3pPr marL="1778000" indent="-457200" algn="l">
              <a:defRPr kumimoji="1" sz="2400">
                <a:solidFill>
                  <a:schemeClr val="tx1"/>
                </a:solidFill>
                <a:latin typeface="Times New Roman" pitchFamily="18" charset="0"/>
                <a:ea typeface="宋体" pitchFamily="2" charset="-122"/>
              </a:defRPr>
            </a:lvl3pPr>
            <a:lvl4pPr marL="2425700" indent="-457200" algn="l">
              <a:defRPr kumimoji="1" sz="2400">
                <a:solidFill>
                  <a:schemeClr val="tx1"/>
                </a:solidFill>
                <a:latin typeface="Times New Roman" pitchFamily="18" charset="0"/>
                <a:ea typeface="宋体" pitchFamily="2" charset="-122"/>
              </a:defRPr>
            </a:lvl4pPr>
            <a:lvl5pPr marL="3073400" indent="-457200" algn="l">
              <a:defRPr kumimoji="1" sz="2400">
                <a:solidFill>
                  <a:schemeClr val="tx1"/>
                </a:solidFill>
                <a:latin typeface="Times New Roman" pitchFamily="18" charset="0"/>
                <a:ea typeface="宋体" pitchFamily="2" charset="-122"/>
              </a:defRPr>
            </a:lvl5pPr>
            <a:lvl6pPr marL="3530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987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44450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902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30000"/>
              </a:spcBef>
              <a:buFontTx/>
              <a:buAutoNum type="arabicPeriod"/>
            </a:pPr>
            <a:r>
              <a:rPr lang="zh-CN" altLang="en-US" sz="3200" b="1" dirty="0">
                <a:solidFill>
                  <a:srgbClr val="A50021"/>
                </a:solidFill>
                <a:latin typeface="黑体" pitchFamily="49" charset="-122"/>
                <a:ea typeface="黑体" pitchFamily="49" charset="-122"/>
              </a:rPr>
              <a:t>非发色团</a:t>
            </a:r>
            <a:r>
              <a:rPr lang="zh-CN" altLang="en-US" sz="2800" dirty="0">
                <a:solidFill>
                  <a:srgbClr val="3366FF"/>
                </a:solidFill>
                <a:latin typeface="黑体" pitchFamily="49" charset="-122"/>
                <a:ea typeface="黑体" pitchFamily="49" charset="-122"/>
              </a:rPr>
              <a:t> </a:t>
            </a:r>
          </a:p>
          <a:p>
            <a:pPr marL="457200" indent="-457200">
              <a:lnSpc>
                <a:spcPct val="115000"/>
              </a:lnSpc>
              <a:spcBef>
                <a:spcPct val="40000"/>
              </a:spcBef>
              <a:spcAft>
                <a:spcPct val="20000"/>
              </a:spcAft>
              <a:buFont typeface="Wingdings" pitchFamily="2" charset="2"/>
              <a:buChar char="ü"/>
            </a:pPr>
            <a:r>
              <a:rPr lang="zh-CN" altLang="en-US" sz="2800" b="1" dirty="0">
                <a:solidFill>
                  <a:srgbClr val="003399"/>
                </a:solidFill>
                <a:latin typeface="Times New Roman" pitchFamily="18" charset="0"/>
              </a:rPr>
              <a:t> </a:t>
            </a:r>
            <a:r>
              <a:rPr lang="zh-CN" altLang="en-US" sz="2600" dirty="0" smtClean="0">
                <a:solidFill>
                  <a:srgbClr val="003399"/>
                </a:solidFill>
                <a:latin typeface="Times New Roman" pitchFamily="18" charset="0"/>
                <a:ea typeface="黑体" pitchFamily="49" charset="-122"/>
              </a:rPr>
              <a:t>在</a:t>
            </a:r>
            <a:r>
              <a:rPr lang="zh-CN" altLang="en-US" sz="2600" dirty="0">
                <a:solidFill>
                  <a:srgbClr val="003399"/>
                </a:solidFill>
                <a:latin typeface="Times New Roman" pitchFamily="18" charset="0"/>
                <a:ea typeface="黑体" pitchFamily="49" charset="-122"/>
              </a:rPr>
              <a:t>200～800 </a:t>
            </a:r>
            <a:r>
              <a:rPr lang="en-US" altLang="zh-CN" sz="2600" dirty="0">
                <a:solidFill>
                  <a:srgbClr val="003399"/>
                </a:solidFill>
                <a:latin typeface="Times New Roman" pitchFamily="18" charset="0"/>
                <a:ea typeface="黑体" pitchFamily="49" charset="-122"/>
              </a:rPr>
              <a:t>nm</a:t>
            </a:r>
            <a:r>
              <a:rPr lang="zh-CN" altLang="en-US" sz="2600" dirty="0">
                <a:solidFill>
                  <a:srgbClr val="003399"/>
                </a:solidFill>
                <a:latin typeface="Times New Roman" pitchFamily="18" charset="0"/>
                <a:ea typeface="黑体" pitchFamily="49" charset="-122"/>
              </a:rPr>
              <a:t>近紫外和可见区域内无吸收的基团。</a:t>
            </a:r>
          </a:p>
          <a:p>
            <a:pPr marL="457200" indent="-457200">
              <a:lnSpc>
                <a:spcPct val="115000"/>
              </a:lnSpc>
              <a:spcBef>
                <a:spcPct val="40000"/>
              </a:spcBef>
              <a:spcAft>
                <a:spcPct val="20000"/>
              </a:spcAft>
              <a:buFont typeface="Wingdings" pitchFamily="2" charset="2"/>
              <a:buChar char="ü"/>
            </a:pPr>
            <a:r>
              <a:rPr lang="zh-CN" altLang="en-US" sz="2600" dirty="0">
                <a:solidFill>
                  <a:srgbClr val="003399"/>
                </a:solidFill>
                <a:latin typeface="Times New Roman" pitchFamily="18" charset="0"/>
                <a:ea typeface="黑体" pitchFamily="49" charset="-122"/>
              </a:rPr>
              <a:t> </a:t>
            </a:r>
            <a:r>
              <a:rPr lang="zh-CN" altLang="en-US" sz="2600" dirty="0" smtClean="0">
                <a:solidFill>
                  <a:srgbClr val="003399"/>
                </a:solidFill>
                <a:latin typeface="Times New Roman" pitchFamily="18" charset="0"/>
                <a:ea typeface="黑体" pitchFamily="49" charset="-122"/>
              </a:rPr>
              <a:t>只</a:t>
            </a:r>
            <a:r>
              <a:rPr lang="zh-CN" altLang="en-US" sz="2600" dirty="0">
                <a:solidFill>
                  <a:srgbClr val="003399"/>
                </a:solidFill>
                <a:latin typeface="Times New Roman" pitchFamily="18" charset="0"/>
                <a:ea typeface="黑体" pitchFamily="49" charset="-122"/>
              </a:rPr>
              <a:t>具有</a:t>
            </a:r>
            <a:r>
              <a:rPr lang="en-US" altLang="zh-CN" sz="2600" dirty="0">
                <a:solidFill>
                  <a:srgbClr val="003399"/>
                </a:solidFill>
                <a:latin typeface="Times New Roman" pitchFamily="18" charset="0"/>
                <a:ea typeface="黑体" pitchFamily="49" charset="-122"/>
              </a:rPr>
              <a:t>σ</a:t>
            </a:r>
            <a:r>
              <a:rPr lang="zh-CN" altLang="en-US" sz="2600" dirty="0">
                <a:solidFill>
                  <a:srgbClr val="003399"/>
                </a:solidFill>
                <a:latin typeface="Times New Roman" pitchFamily="18" charset="0"/>
                <a:ea typeface="黑体" pitchFamily="49" charset="-122"/>
              </a:rPr>
              <a:t>键电子或具有</a:t>
            </a:r>
            <a:r>
              <a:rPr lang="en-US" altLang="zh-CN" sz="2600" dirty="0">
                <a:solidFill>
                  <a:srgbClr val="003399"/>
                </a:solidFill>
                <a:latin typeface="Times New Roman" pitchFamily="18" charset="0"/>
                <a:ea typeface="黑体" pitchFamily="49" charset="-122"/>
              </a:rPr>
              <a:t>σ</a:t>
            </a:r>
            <a:r>
              <a:rPr lang="zh-CN" altLang="en-US" sz="2600" dirty="0">
                <a:solidFill>
                  <a:srgbClr val="003399"/>
                </a:solidFill>
                <a:latin typeface="Times New Roman" pitchFamily="18" charset="0"/>
                <a:ea typeface="黑体" pitchFamily="49" charset="-122"/>
              </a:rPr>
              <a:t>键电子和</a:t>
            </a:r>
            <a:r>
              <a:rPr lang="en-US" altLang="zh-CN" sz="2600" dirty="0">
                <a:solidFill>
                  <a:srgbClr val="003399"/>
                </a:solidFill>
                <a:latin typeface="Times New Roman" pitchFamily="18" charset="0"/>
                <a:ea typeface="黑体" pitchFamily="49" charset="-122"/>
              </a:rPr>
              <a:t>n</a:t>
            </a:r>
            <a:r>
              <a:rPr lang="zh-CN" altLang="en-US" sz="2600" dirty="0">
                <a:solidFill>
                  <a:srgbClr val="003399"/>
                </a:solidFill>
                <a:latin typeface="Times New Roman" pitchFamily="18" charset="0"/>
                <a:ea typeface="黑体" pitchFamily="49" charset="-122"/>
              </a:rPr>
              <a:t>非键电子的基团为非发色团；</a:t>
            </a:r>
          </a:p>
          <a:p>
            <a:pPr marL="457200" indent="-457200">
              <a:lnSpc>
                <a:spcPct val="115000"/>
              </a:lnSpc>
              <a:spcBef>
                <a:spcPct val="40000"/>
              </a:spcBef>
              <a:spcAft>
                <a:spcPct val="20000"/>
              </a:spcAft>
              <a:buFont typeface="Wingdings" pitchFamily="2" charset="2"/>
              <a:buChar char="ü"/>
            </a:pPr>
            <a:r>
              <a:rPr lang="zh-CN" altLang="en-US" sz="2600" dirty="0">
                <a:solidFill>
                  <a:srgbClr val="003399"/>
                </a:solidFill>
                <a:latin typeface="Times New Roman" pitchFamily="18" charset="0"/>
                <a:ea typeface="黑体" pitchFamily="49" charset="-122"/>
              </a:rPr>
              <a:t> </a:t>
            </a:r>
            <a:r>
              <a:rPr lang="zh-CN" altLang="en-US" sz="2600" dirty="0" smtClean="0">
                <a:solidFill>
                  <a:srgbClr val="003399"/>
                </a:solidFill>
                <a:latin typeface="Times New Roman" pitchFamily="18" charset="0"/>
                <a:ea typeface="黑体" pitchFamily="49" charset="-122"/>
              </a:rPr>
              <a:t>一般</a:t>
            </a:r>
            <a:r>
              <a:rPr lang="zh-CN" altLang="en-US" sz="2600" dirty="0">
                <a:solidFill>
                  <a:srgbClr val="003399"/>
                </a:solidFill>
                <a:latin typeface="Times New Roman" pitchFamily="18" charset="0"/>
                <a:ea typeface="黑体" pitchFamily="49" charset="-122"/>
              </a:rPr>
              <a:t>指的是饱和碳氢化合物和大部分含有</a:t>
            </a:r>
            <a:r>
              <a:rPr lang="en-US" altLang="zh-CN" sz="2600" dirty="0">
                <a:solidFill>
                  <a:srgbClr val="003399"/>
                </a:solidFill>
                <a:latin typeface="Times New Roman" pitchFamily="18" charset="0"/>
                <a:ea typeface="黑体" pitchFamily="49" charset="-122"/>
              </a:rPr>
              <a:t>O</a:t>
            </a:r>
            <a:r>
              <a:rPr lang="zh-CN" altLang="en-US" sz="2600" dirty="0">
                <a:solidFill>
                  <a:srgbClr val="003399"/>
                </a:solidFill>
                <a:latin typeface="Times New Roman" pitchFamily="18" charset="0"/>
                <a:ea typeface="黑体" pitchFamily="49" charset="-122"/>
              </a:rPr>
              <a:t>，</a:t>
            </a:r>
            <a:r>
              <a:rPr lang="en-US" altLang="zh-CN" sz="2600" dirty="0">
                <a:solidFill>
                  <a:srgbClr val="003399"/>
                </a:solidFill>
                <a:latin typeface="Times New Roman" pitchFamily="18" charset="0"/>
                <a:ea typeface="黑体" pitchFamily="49" charset="-122"/>
              </a:rPr>
              <a:t>N</a:t>
            </a:r>
            <a:r>
              <a:rPr lang="zh-CN" altLang="en-US" sz="2600" dirty="0">
                <a:solidFill>
                  <a:srgbClr val="003399"/>
                </a:solidFill>
                <a:latin typeface="Times New Roman" pitchFamily="18" charset="0"/>
                <a:ea typeface="黑体" pitchFamily="49" charset="-122"/>
              </a:rPr>
              <a:t>，</a:t>
            </a:r>
            <a:r>
              <a:rPr lang="en-US" altLang="zh-CN" sz="2600" dirty="0">
                <a:solidFill>
                  <a:srgbClr val="003399"/>
                </a:solidFill>
                <a:latin typeface="Times New Roman" pitchFamily="18" charset="0"/>
                <a:ea typeface="黑体" pitchFamily="49" charset="-122"/>
              </a:rPr>
              <a:t>S</a:t>
            </a:r>
            <a:r>
              <a:rPr lang="zh-CN" altLang="en-US" sz="2600" dirty="0">
                <a:solidFill>
                  <a:srgbClr val="003399"/>
                </a:solidFill>
                <a:latin typeface="Times New Roman" pitchFamily="18" charset="0"/>
                <a:ea typeface="黑体" pitchFamily="49" charset="-122"/>
              </a:rPr>
              <a:t>，</a:t>
            </a:r>
            <a:r>
              <a:rPr lang="en-US" altLang="zh-CN" sz="2600" dirty="0">
                <a:solidFill>
                  <a:srgbClr val="003399"/>
                </a:solidFill>
                <a:latin typeface="Times New Roman" pitchFamily="18" charset="0"/>
                <a:ea typeface="黑体" pitchFamily="49" charset="-122"/>
              </a:rPr>
              <a:t>X</a:t>
            </a:r>
            <a:r>
              <a:rPr lang="zh-CN" altLang="en-US" sz="2600" dirty="0">
                <a:solidFill>
                  <a:srgbClr val="003399"/>
                </a:solidFill>
                <a:latin typeface="Times New Roman" pitchFamily="18" charset="0"/>
                <a:ea typeface="黑体" pitchFamily="49" charset="-122"/>
              </a:rPr>
              <a:t>等杂原子的饱和化合物；</a:t>
            </a:r>
          </a:p>
          <a:p>
            <a:pPr marL="457200" indent="-457200">
              <a:lnSpc>
                <a:spcPct val="115000"/>
              </a:lnSpc>
              <a:spcBef>
                <a:spcPct val="40000"/>
              </a:spcBef>
              <a:spcAft>
                <a:spcPct val="20000"/>
              </a:spcAft>
              <a:buFont typeface="Wingdings" pitchFamily="2" charset="2"/>
              <a:buChar char="ü"/>
            </a:pPr>
            <a:r>
              <a:rPr lang="zh-CN" altLang="en-US" sz="2600" dirty="0">
                <a:solidFill>
                  <a:srgbClr val="003399"/>
                </a:solidFill>
                <a:latin typeface="Times New Roman" pitchFamily="18" charset="0"/>
                <a:ea typeface="黑体" pitchFamily="49" charset="-122"/>
              </a:rPr>
              <a:t> </a:t>
            </a:r>
            <a:r>
              <a:rPr lang="zh-CN" altLang="en-US" sz="2600" dirty="0" smtClean="0">
                <a:solidFill>
                  <a:srgbClr val="003399"/>
                </a:solidFill>
                <a:latin typeface="Times New Roman" pitchFamily="18" charset="0"/>
                <a:ea typeface="黑体" pitchFamily="49" charset="-122"/>
              </a:rPr>
              <a:t>对应</a:t>
            </a:r>
            <a:r>
              <a:rPr lang="zh-CN" altLang="en-US" sz="2600" dirty="0">
                <a:solidFill>
                  <a:srgbClr val="003399"/>
                </a:solidFill>
                <a:latin typeface="Times New Roman" pitchFamily="18" charset="0"/>
                <a:ea typeface="黑体" pitchFamily="49" charset="-122"/>
              </a:rPr>
              <a:t>的跃迁类型</a:t>
            </a:r>
            <a:r>
              <a:rPr lang="en-US" altLang="zh-CN" sz="2600" dirty="0" err="1">
                <a:solidFill>
                  <a:srgbClr val="003399"/>
                </a:solidFill>
                <a:latin typeface="Times New Roman" pitchFamily="18" charset="0"/>
                <a:ea typeface="黑体" pitchFamily="49" charset="-122"/>
              </a:rPr>
              <a:t>σ→σ</a:t>
            </a:r>
            <a:r>
              <a:rPr lang="en-US" altLang="zh-CN" sz="2600" baseline="30000" dirty="0">
                <a:solidFill>
                  <a:srgbClr val="003399"/>
                </a:solidFill>
                <a:latin typeface="Times New Roman" pitchFamily="18" charset="0"/>
                <a:ea typeface="黑体" pitchFamily="49" charset="-122"/>
              </a:rPr>
              <a:t>*</a:t>
            </a:r>
            <a:r>
              <a:rPr lang="zh-CN" altLang="en-US" sz="2600" dirty="0">
                <a:solidFill>
                  <a:srgbClr val="003399"/>
                </a:solidFill>
                <a:latin typeface="Times New Roman" pitchFamily="18" charset="0"/>
                <a:ea typeface="黑体" pitchFamily="49" charset="-122"/>
              </a:rPr>
              <a:t>跃迁和</a:t>
            </a:r>
            <a:r>
              <a:rPr lang="en-US" altLang="zh-CN" sz="2600" dirty="0" err="1">
                <a:solidFill>
                  <a:srgbClr val="003399"/>
                </a:solidFill>
                <a:latin typeface="Times New Roman" pitchFamily="18" charset="0"/>
                <a:ea typeface="黑体" pitchFamily="49" charset="-122"/>
              </a:rPr>
              <a:t>n→σ</a:t>
            </a:r>
            <a:r>
              <a:rPr lang="en-US" altLang="zh-CN" sz="2600" baseline="30000" dirty="0">
                <a:solidFill>
                  <a:srgbClr val="003399"/>
                </a:solidFill>
                <a:latin typeface="Times New Roman" pitchFamily="18" charset="0"/>
                <a:ea typeface="黑体" pitchFamily="49" charset="-122"/>
              </a:rPr>
              <a:t>*</a:t>
            </a:r>
            <a:r>
              <a:rPr lang="zh-CN" altLang="en-US" sz="2600" dirty="0">
                <a:solidFill>
                  <a:srgbClr val="003399"/>
                </a:solidFill>
                <a:latin typeface="Times New Roman" pitchFamily="18" charset="0"/>
                <a:ea typeface="黑体" pitchFamily="49" charset="-122"/>
              </a:rPr>
              <a:t>跃迁，大部分都出现在远紫外区。</a:t>
            </a:r>
          </a:p>
        </p:txBody>
      </p:sp>
    </p:spTree>
    <p:extLst>
      <p:ext uri="{BB962C8B-B14F-4D97-AF65-F5344CB8AC3E}">
        <p14:creationId xmlns:p14="http://schemas.microsoft.com/office/powerpoint/2010/main" val="390841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a:xfrm>
            <a:off x="457200" y="457200"/>
            <a:ext cx="7772400" cy="609600"/>
          </a:xfrm>
        </p:spPr>
        <p:txBody>
          <a:bodyPr/>
          <a:lstStyle/>
          <a:p>
            <a:pPr algn="l"/>
            <a:r>
              <a:rPr kumimoji="1" lang="en-US" altLang="zh-CN" sz="3200" b="1" kern="1200" dirty="0" smtClean="0">
                <a:solidFill>
                  <a:srgbClr val="A50021"/>
                </a:solidFill>
                <a:latin typeface="黑体" pitchFamily="49" charset="-122"/>
                <a:ea typeface="黑体" pitchFamily="49" charset="-122"/>
                <a:cs typeface="+mn-cs"/>
              </a:rPr>
              <a:t>2.</a:t>
            </a:r>
            <a:r>
              <a:rPr kumimoji="1" lang="zh-CN" altLang="en-US" sz="3200" b="1" kern="1200" dirty="0" smtClean="0">
                <a:solidFill>
                  <a:srgbClr val="A50021"/>
                </a:solidFill>
                <a:latin typeface="黑体" pitchFamily="49" charset="-122"/>
                <a:ea typeface="黑体" pitchFamily="49" charset="-122"/>
                <a:cs typeface="+mn-cs"/>
              </a:rPr>
              <a:t>发</a:t>
            </a:r>
            <a:r>
              <a:rPr kumimoji="1" lang="zh-CN" altLang="en-US" sz="3200" b="1" kern="1200" dirty="0">
                <a:solidFill>
                  <a:srgbClr val="A50021"/>
                </a:solidFill>
                <a:latin typeface="黑体" pitchFamily="49" charset="-122"/>
                <a:ea typeface="黑体" pitchFamily="49" charset="-122"/>
                <a:cs typeface="+mn-cs"/>
              </a:rPr>
              <a:t>色团 </a:t>
            </a:r>
            <a:endParaRPr kumimoji="1" lang="en-US" altLang="zh-CN" sz="3200" b="1" kern="1200" dirty="0">
              <a:solidFill>
                <a:srgbClr val="A50021"/>
              </a:solidFill>
              <a:latin typeface="黑体" pitchFamily="49" charset="-122"/>
              <a:ea typeface="黑体" pitchFamily="49" charset="-122"/>
              <a:cs typeface="+mn-cs"/>
            </a:endParaRPr>
          </a:p>
        </p:txBody>
      </p:sp>
      <p:sp>
        <p:nvSpPr>
          <p:cNvPr id="3" name="Text Box 3"/>
          <p:cNvSpPr txBox="1">
            <a:spLocks noChangeArrowheads="1"/>
          </p:cNvSpPr>
          <p:nvPr/>
        </p:nvSpPr>
        <p:spPr bwMode="auto">
          <a:xfrm>
            <a:off x="457200" y="1219200"/>
            <a:ext cx="7696200" cy="418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spcBef>
                <a:spcPct val="30000"/>
              </a:spcBef>
              <a:buClr>
                <a:srgbClr val="FF0066"/>
              </a:buClr>
            </a:pPr>
            <a:r>
              <a:rPr lang="zh-CN" altLang="en-US" sz="2600" dirty="0" smtClean="0">
                <a:latin typeface="黑体" pitchFamily="49" charset="-122"/>
                <a:ea typeface="黑体" pitchFamily="49" charset="-122"/>
              </a:rPr>
              <a:t>在</a:t>
            </a:r>
            <a:r>
              <a:rPr lang="zh-CN" altLang="en-US" sz="2600" dirty="0">
                <a:latin typeface="黑体" pitchFamily="49" charset="-122"/>
                <a:ea typeface="黑体" pitchFamily="49" charset="-122"/>
              </a:rPr>
              <a:t>近紫外和可见区域有特征吸收的基团。</a:t>
            </a:r>
          </a:p>
          <a:p>
            <a:pPr algn="l">
              <a:lnSpc>
                <a:spcPct val="130000"/>
              </a:lnSpc>
              <a:spcBef>
                <a:spcPct val="30000"/>
              </a:spcBef>
              <a:buClr>
                <a:srgbClr val="FF0066"/>
              </a:buClr>
              <a:buFont typeface="Wingdings" pitchFamily="2" charset="2"/>
              <a:buNone/>
            </a:pPr>
            <a:r>
              <a:rPr lang="zh-CN" altLang="en-US" sz="2600" dirty="0">
                <a:latin typeface="黑体" pitchFamily="49" charset="-122"/>
                <a:ea typeface="黑体" pitchFamily="49" charset="-122"/>
              </a:rPr>
              <a:t>    </a:t>
            </a:r>
            <a:r>
              <a:rPr lang="zh-CN" altLang="en-US" sz="2600" dirty="0" smtClean="0">
                <a:latin typeface="黑体" pitchFamily="49" charset="-122"/>
                <a:ea typeface="黑体" pitchFamily="49" charset="-122"/>
              </a:rPr>
              <a:t>发</a:t>
            </a:r>
            <a:r>
              <a:rPr lang="zh-CN" altLang="en-US" sz="2600" dirty="0">
                <a:latin typeface="黑体" pitchFamily="49" charset="-122"/>
                <a:ea typeface="黑体" pitchFamily="49" charset="-122"/>
              </a:rPr>
              <a:t>色团的电子结构特征是具有</a:t>
            </a:r>
            <a:r>
              <a:rPr lang="en-US" altLang="zh-CN" sz="2600" dirty="0">
                <a:solidFill>
                  <a:srgbClr val="003399"/>
                </a:solidFill>
                <a:latin typeface="黑体" pitchFamily="49" charset="-122"/>
                <a:ea typeface="黑体" pitchFamily="49" charset="-122"/>
              </a:rPr>
              <a:t>π</a:t>
            </a:r>
            <a:r>
              <a:rPr lang="zh-CN" altLang="en-US" sz="2600" dirty="0">
                <a:solidFill>
                  <a:srgbClr val="003399"/>
                </a:solidFill>
                <a:latin typeface="黑体" pitchFamily="49" charset="-122"/>
                <a:ea typeface="黑体" pitchFamily="49" charset="-122"/>
              </a:rPr>
              <a:t>电子</a:t>
            </a:r>
            <a:r>
              <a:rPr lang="zh-CN" altLang="en-US" sz="2600" dirty="0">
                <a:latin typeface="黑体" pitchFamily="49" charset="-122"/>
                <a:ea typeface="黑体" pitchFamily="49" charset="-122"/>
              </a:rPr>
              <a:t>：</a:t>
            </a:r>
          </a:p>
          <a:p>
            <a:pPr algn="l">
              <a:lnSpc>
                <a:spcPct val="130000"/>
              </a:lnSpc>
              <a:spcBef>
                <a:spcPct val="30000"/>
              </a:spcBef>
              <a:buClr>
                <a:srgbClr val="FF0066"/>
              </a:buClr>
              <a:buFont typeface="Wingdings" pitchFamily="2" charset="2"/>
              <a:buNone/>
            </a:pPr>
            <a:r>
              <a:rPr lang="en-US" altLang="zh-CN" sz="2600" dirty="0">
                <a:latin typeface="黑体" pitchFamily="49" charset="-122"/>
                <a:ea typeface="黑体" pitchFamily="49" charset="-122"/>
              </a:rPr>
              <a:t>    C＝C，C＝O，C≡N，N＝N，N＝O，NO</a:t>
            </a:r>
            <a:r>
              <a:rPr lang="en-US" altLang="zh-CN" sz="2600" baseline="-30000" dirty="0">
                <a:latin typeface="黑体" pitchFamily="49" charset="-122"/>
                <a:ea typeface="黑体" pitchFamily="49" charset="-122"/>
              </a:rPr>
              <a:t>2</a:t>
            </a:r>
            <a:r>
              <a:rPr lang="zh-CN" altLang="en-US" sz="2600" dirty="0">
                <a:latin typeface="黑体" pitchFamily="49" charset="-122"/>
                <a:ea typeface="黑体" pitchFamily="49" charset="-122"/>
              </a:rPr>
              <a:t>等</a:t>
            </a:r>
            <a:r>
              <a:rPr lang="zh-CN" altLang="en-US" sz="2600" dirty="0" smtClean="0">
                <a:latin typeface="黑体" pitchFamily="49" charset="-122"/>
                <a:ea typeface="黑体" pitchFamily="49" charset="-122"/>
              </a:rPr>
              <a:t>。</a:t>
            </a:r>
            <a:endParaRPr lang="en-US" altLang="zh-CN" sz="2600" dirty="0" smtClean="0">
              <a:latin typeface="黑体" pitchFamily="49" charset="-122"/>
              <a:ea typeface="黑体" pitchFamily="49" charset="-122"/>
            </a:endParaRPr>
          </a:p>
          <a:p>
            <a:pPr algn="l">
              <a:lnSpc>
                <a:spcPct val="130000"/>
              </a:lnSpc>
              <a:spcBef>
                <a:spcPct val="30000"/>
              </a:spcBef>
              <a:buClr>
                <a:srgbClr val="FF0066"/>
              </a:buClr>
              <a:buFont typeface="Wingdings" pitchFamily="2" charset="2"/>
              <a:buNone/>
            </a:pPr>
            <a:endParaRPr lang="zh-CN" altLang="en-US" sz="1200" dirty="0">
              <a:latin typeface="黑体" pitchFamily="49" charset="-122"/>
              <a:ea typeface="黑体" pitchFamily="49" charset="-122"/>
            </a:endParaRPr>
          </a:p>
          <a:p>
            <a:pPr algn="l">
              <a:lnSpc>
                <a:spcPct val="130000"/>
              </a:lnSpc>
              <a:spcBef>
                <a:spcPct val="30000"/>
              </a:spcBef>
              <a:buClr>
                <a:srgbClr val="FF0066"/>
              </a:buClr>
            </a:pPr>
            <a:r>
              <a:rPr lang="zh-CN" altLang="en-US" sz="2600" dirty="0" smtClean="0">
                <a:solidFill>
                  <a:srgbClr val="003399"/>
                </a:solidFill>
                <a:latin typeface="黑体" pitchFamily="49" charset="-122"/>
                <a:ea typeface="黑体" pitchFamily="49" charset="-122"/>
              </a:rPr>
              <a:t>一</a:t>
            </a:r>
            <a:r>
              <a:rPr lang="zh-CN" altLang="en-US" sz="2600" dirty="0">
                <a:solidFill>
                  <a:srgbClr val="003399"/>
                </a:solidFill>
                <a:latin typeface="黑体" pitchFamily="49" charset="-122"/>
                <a:ea typeface="黑体" pitchFamily="49" charset="-122"/>
              </a:rPr>
              <a:t>个双键</a:t>
            </a:r>
            <a:r>
              <a:rPr lang="zh-CN" altLang="en-US" sz="2600" dirty="0">
                <a:latin typeface="黑体" pitchFamily="49" charset="-122"/>
                <a:ea typeface="黑体" pitchFamily="49" charset="-122"/>
              </a:rPr>
              <a:t>：</a:t>
            </a:r>
            <a:r>
              <a:rPr lang="en-US" altLang="zh-CN" sz="2600" dirty="0">
                <a:latin typeface="黑体" pitchFamily="49" charset="-122"/>
                <a:ea typeface="黑体" pitchFamily="49" charset="-122"/>
              </a:rPr>
              <a:t>π→π</a:t>
            </a:r>
            <a:r>
              <a:rPr lang="en-US" altLang="zh-CN" sz="2600" baseline="30000" dirty="0">
                <a:latin typeface="黑体" pitchFamily="49" charset="-122"/>
                <a:ea typeface="黑体" pitchFamily="49" charset="-122"/>
              </a:rPr>
              <a:t>*</a:t>
            </a:r>
            <a:r>
              <a:rPr lang="zh-CN" altLang="en-US" sz="2600" dirty="0">
                <a:latin typeface="黑体" pitchFamily="49" charset="-122"/>
                <a:ea typeface="黑体" pitchFamily="49" charset="-122"/>
              </a:rPr>
              <a:t>跃迁,强吸收，</a:t>
            </a:r>
            <a:r>
              <a:rPr lang="zh-CN" altLang="en-US" sz="2600" dirty="0">
                <a:solidFill>
                  <a:srgbClr val="003399"/>
                </a:solidFill>
                <a:latin typeface="黑体" pitchFamily="49" charset="-122"/>
                <a:ea typeface="黑体" pitchFamily="49" charset="-122"/>
              </a:rPr>
              <a:t>远紫外区</a:t>
            </a:r>
            <a:r>
              <a:rPr lang="zh-CN" altLang="en-US" sz="2600" dirty="0" smtClean="0">
                <a:latin typeface="黑体" pitchFamily="49" charset="-122"/>
                <a:ea typeface="黑体" pitchFamily="49" charset="-122"/>
              </a:rPr>
              <a:t>。    </a:t>
            </a:r>
            <a:r>
              <a:rPr lang="zh-CN" altLang="en-US" sz="2600" dirty="0">
                <a:latin typeface="黑体" pitchFamily="49" charset="-122"/>
                <a:ea typeface="黑体" pitchFamily="49" charset="-122"/>
              </a:rPr>
              <a:t>多个发色团（</a:t>
            </a:r>
            <a:r>
              <a:rPr lang="zh-CN" altLang="en-US" sz="2600" dirty="0">
                <a:solidFill>
                  <a:srgbClr val="003399"/>
                </a:solidFill>
                <a:latin typeface="黑体" pitchFamily="49" charset="-122"/>
                <a:ea typeface="黑体" pitchFamily="49" charset="-122"/>
              </a:rPr>
              <a:t>共轭</a:t>
            </a:r>
            <a:r>
              <a:rPr lang="zh-CN" altLang="en-US" sz="2600" dirty="0">
                <a:latin typeface="黑体" pitchFamily="49" charset="-122"/>
                <a:ea typeface="黑体" pitchFamily="49" charset="-122"/>
              </a:rPr>
              <a:t>）：吸收出现在</a:t>
            </a:r>
            <a:r>
              <a:rPr lang="zh-CN" altLang="en-US" sz="2600" dirty="0">
                <a:solidFill>
                  <a:srgbClr val="003399"/>
                </a:solidFill>
                <a:latin typeface="黑体" pitchFamily="49" charset="-122"/>
                <a:ea typeface="黑体" pitchFamily="49" charset="-122"/>
              </a:rPr>
              <a:t>近紫外区</a:t>
            </a:r>
            <a:r>
              <a:rPr lang="zh-CN" altLang="en-US" sz="2600" dirty="0" smtClean="0">
                <a:latin typeface="黑体" pitchFamily="49" charset="-122"/>
                <a:ea typeface="黑体" pitchFamily="49" charset="-122"/>
              </a:rPr>
              <a:t>。</a:t>
            </a:r>
            <a:endParaRPr lang="en-US" altLang="zh-CN" sz="2600" dirty="0" smtClean="0">
              <a:latin typeface="黑体" pitchFamily="49" charset="-122"/>
              <a:ea typeface="黑体" pitchFamily="49" charset="-122"/>
            </a:endParaRPr>
          </a:p>
          <a:p>
            <a:pPr algn="l">
              <a:lnSpc>
                <a:spcPct val="130000"/>
              </a:lnSpc>
              <a:spcBef>
                <a:spcPct val="30000"/>
              </a:spcBef>
              <a:buClr>
                <a:srgbClr val="FF0066"/>
              </a:buClr>
            </a:pPr>
            <a:endParaRPr lang="zh-CN" altLang="en-US" sz="800" dirty="0">
              <a:latin typeface="黑体" pitchFamily="49" charset="-122"/>
              <a:ea typeface="黑体" pitchFamily="49" charset="-122"/>
            </a:endParaRPr>
          </a:p>
          <a:p>
            <a:pPr algn="l">
              <a:lnSpc>
                <a:spcPct val="130000"/>
              </a:lnSpc>
              <a:spcBef>
                <a:spcPct val="30000"/>
              </a:spcBef>
              <a:buClr>
                <a:srgbClr val="FF0066"/>
              </a:buClr>
            </a:pPr>
            <a:r>
              <a:rPr lang="zh-CN" altLang="en-US" sz="2600" dirty="0" smtClean="0">
                <a:latin typeface="黑体" pitchFamily="49" charset="-122"/>
                <a:ea typeface="黑体" pitchFamily="49" charset="-122"/>
              </a:rPr>
              <a:t>发</a:t>
            </a:r>
            <a:r>
              <a:rPr lang="zh-CN" altLang="en-US" sz="2600" dirty="0">
                <a:latin typeface="黑体" pitchFamily="49" charset="-122"/>
                <a:ea typeface="黑体" pitchFamily="49" charset="-122"/>
              </a:rPr>
              <a:t>色团对应跃迁类型是</a:t>
            </a:r>
            <a:r>
              <a:rPr lang="en-US" altLang="zh-CN" sz="2600" dirty="0">
                <a:latin typeface="黑体" pitchFamily="49" charset="-122"/>
                <a:ea typeface="黑体" pitchFamily="49" charset="-122"/>
              </a:rPr>
              <a:t>π→π</a:t>
            </a:r>
            <a:r>
              <a:rPr lang="en-US" altLang="zh-CN" sz="2600" baseline="30000" dirty="0">
                <a:latin typeface="黑体" pitchFamily="49" charset="-122"/>
                <a:ea typeface="黑体" pitchFamily="49" charset="-122"/>
              </a:rPr>
              <a:t>*</a:t>
            </a:r>
            <a:r>
              <a:rPr lang="zh-CN" altLang="en-US" sz="2600" dirty="0">
                <a:latin typeface="黑体" pitchFamily="49" charset="-122"/>
                <a:ea typeface="黑体" pitchFamily="49" charset="-122"/>
              </a:rPr>
              <a:t>和</a:t>
            </a:r>
            <a:r>
              <a:rPr lang="en-US" altLang="zh-CN" sz="2600" dirty="0">
                <a:latin typeface="黑体" pitchFamily="49" charset="-122"/>
                <a:ea typeface="黑体" pitchFamily="49" charset="-122"/>
              </a:rPr>
              <a:t>n→π</a:t>
            </a:r>
            <a:r>
              <a:rPr lang="en-US" altLang="zh-CN" sz="2600" baseline="30000" dirty="0">
                <a:latin typeface="黑体" pitchFamily="49" charset="-122"/>
                <a:ea typeface="黑体" pitchFamily="49" charset="-122"/>
              </a:rPr>
              <a:t>*</a:t>
            </a:r>
            <a:r>
              <a:rPr lang="zh-CN" altLang="en-US" sz="2600" dirty="0" smtClean="0">
                <a:latin typeface="黑体" pitchFamily="49" charset="-122"/>
                <a:ea typeface="黑体" pitchFamily="49" charset="-122"/>
              </a:rPr>
              <a:t>。</a:t>
            </a:r>
            <a:endParaRPr lang="zh-CN" altLang="en-US" sz="2600" dirty="0">
              <a:latin typeface="Times New Roman" pitchFamily="18" charset="0"/>
              <a:ea typeface="黑体" pitchFamily="49" charset="-122"/>
            </a:endParaRPr>
          </a:p>
        </p:txBody>
      </p:sp>
    </p:spTree>
    <p:extLst>
      <p:ext uri="{BB962C8B-B14F-4D97-AF65-F5344CB8AC3E}">
        <p14:creationId xmlns:p14="http://schemas.microsoft.com/office/powerpoint/2010/main" val="1829989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381000" y="381000"/>
            <a:ext cx="7772400" cy="609600"/>
          </a:xfrm>
        </p:spPr>
        <p:txBody>
          <a:bodyPr/>
          <a:lstStyle/>
          <a:p>
            <a:pPr algn="l"/>
            <a:r>
              <a:rPr kumimoji="1" lang="en-US" altLang="zh-CN" sz="3200" b="1" kern="1200" dirty="0">
                <a:solidFill>
                  <a:srgbClr val="A50021"/>
                </a:solidFill>
                <a:latin typeface="黑体" pitchFamily="49" charset="-122"/>
                <a:ea typeface="黑体" pitchFamily="49" charset="-122"/>
                <a:cs typeface="+mn-cs"/>
              </a:rPr>
              <a:t>3</a:t>
            </a:r>
            <a:r>
              <a:rPr kumimoji="1" lang="en-US" altLang="zh-CN" sz="3200" b="1" kern="1200" dirty="0" smtClean="0">
                <a:solidFill>
                  <a:srgbClr val="A50021"/>
                </a:solidFill>
                <a:latin typeface="黑体" pitchFamily="49" charset="-122"/>
                <a:ea typeface="黑体" pitchFamily="49" charset="-122"/>
                <a:cs typeface="+mn-cs"/>
              </a:rPr>
              <a:t>.</a:t>
            </a:r>
            <a:r>
              <a:rPr kumimoji="1" lang="zh-CN" altLang="en-US" sz="3200" b="1" kern="1200" dirty="0" smtClean="0">
                <a:solidFill>
                  <a:srgbClr val="A50021"/>
                </a:solidFill>
                <a:latin typeface="黑体" pitchFamily="49" charset="-122"/>
                <a:ea typeface="黑体" pitchFamily="49" charset="-122"/>
                <a:cs typeface="+mn-cs"/>
              </a:rPr>
              <a:t>助色团 </a:t>
            </a:r>
            <a:endParaRPr kumimoji="1" lang="en-US" altLang="zh-CN" sz="3200" b="1" kern="1200" dirty="0">
              <a:solidFill>
                <a:srgbClr val="A50021"/>
              </a:solidFill>
              <a:latin typeface="黑体" pitchFamily="49" charset="-122"/>
              <a:ea typeface="黑体" pitchFamily="49" charset="-122"/>
              <a:cs typeface="+mn-cs"/>
            </a:endParaRPr>
          </a:p>
        </p:txBody>
      </p:sp>
      <p:sp>
        <p:nvSpPr>
          <p:cNvPr id="4" name="Text Box 3"/>
          <p:cNvSpPr txBox="1">
            <a:spLocks noChangeArrowheads="1"/>
          </p:cNvSpPr>
          <p:nvPr/>
        </p:nvSpPr>
        <p:spPr bwMode="auto">
          <a:xfrm>
            <a:off x="457200" y="1295400"/>
            <a:ext cx="845820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40000"/>
              </a:spcBef>
              <a:spcAft>
                <a:spcPct val="20000"/>
              </a:spcAft>
              <a:buClr>
                <a:srgbClr val="FF0066"/>
              </a:buClr>
            </a:pPr>
            <a:r>
              <a:rPr lang="zh-CN" altLang="en-US" sz="2600" dirty="0" smtClean="0">
                <a:latin typeface="Times New Roman" pitchFamily="18" charset="0"/>
                <a:ea typeface="黑体" pitchFamily="49" charset="-122"/>
              </a:rPr>
              <a:t>具有</a:t>
            </a:r>
            <a:r>
              <a:rPr lang="zh-CN" altLang="en-US" sz="2600" dirty="0">
                <a:latin typeface="Times New Roman" pitchFamily="18" charset="0"/>
                <a:ea typeface="黑体" pitchFamily="49" charset="-122"/>
              </a:rPr>
              <a:t>非键电子</a:t>
            </a:r>
            <a:r>
              <a:rPr lang="en-US" altLang="zh-CN" sz="2600" i="1" dirty="0">
                <a:latin typeface="Times New Roman" pitchFamily="18" charset="0"/>
                <a:ea typeface="黑体" pitchFamily="49" charset="-122"/>
              </a:rPr>
              <a:t>n</a:t>
            </a:r>
            <a:r>
              <a:rPr lang="zh-CN" altLang="en-US" sz="2600" dirty="0">
                <a:latin typeface="Times New Roman" pitchFamily="18" charset="0"/>
                <a:ea typeface="黑体" pitchFamily="49" charset="-122"/>
              </a:rPr>
              <a:t>的基团：—</a:t>
            </a:r>
            <a:r>
              <a:rPr lang="en-US" altLang="zh-CN" sz="2600" dirty="0">
                <a:latin typeface="Times New Roman" pitchFamily="18" charset="0"/>
                <a:ea typeface="黑体" pitchFamily="49" charset="-122"/>
              </a:rPr>
              <a:t>NH</a:t>
            </a:r>
            <a:r>
              <a:rPr lang="en-US" altLang="zh-CN" sz="2600" baseline="-30000" dirty="0">
                <a:latin typeface="Times New Roman" pitchFamily="18" charset="0"/>
                <a:ea typeface="黑体" pitchFamily="49" charset="-122"/>
              </a:rPr>
              <a:t>2</a:t>
            </a:r>
            <a:r>
              <a:rPr lang="en-US" altLang="zh-CN" sz="2600" dirty="0">
                <a:latin typeface="Times New Roman" pitchFamily="18" charset="0"/>
                <a:ea typeface="黑体" pitchFamily="49" charset="-122"/>
              </a:rPr>
              <a:t>，—NR</a:t>
            </a:r>
            <a:r>
              <a:rPr lang="en-US" altLang="zh-CN" sz="2600" baseline="-30000" dirty="0">
                <a:latin typeface="Times New Roman" pitchFamily="18" charset="0"/>
                <a:ea typeface="黑体" pitchFamily="49" charset="-122"/>
              </a:rPr>
              <a:t>2</a:t>
            </a:r>
            <a:r>
              <a:rPr lang="en-US" altLang="zh-CN" sz="2600" dirty="0">
                <a:latin typeface="Times New Roman" pitchFamily="18" charset="0"/>
                <a:ea typeface="黑体" pitchFamily="49" charset="-122"/>
              </a:rPr>
              <a:t>，—OH</a:t>
            </a:r>
            <a:r>
              <a:rPr lang="en-US" altLang="zh-CN" sz="2600" dirty="0" smtClean="0">
                <a:latin typeface="Times New Roman" pitchFamily="18" charset="0"/>
                <a:ea typeface="黑体" pitchFamily="49" charset="-122"/>
              </a:rPr>
              <a:t>，—</a:t>
            </a:r>
            <a:r>
              <a:rPr lang="en-US" altLang="zh-CN" sz="2600" dirty="0">
                <a:latin typeface="Times New Roman" pitchFamily="18" charset="0"/>
                <a:ea typeface="黑体" pitchFamily="49" charset="-122"/>
              </a:rPr>
              <a:t>OR，—SR，—</a:t>
            </a:r>
            <a:r>
              <a:rPr lang="en-US" altLang="zh-CN" sz="2600" dirty="0" err="1">
                <a:latin typeface="Times New Roman" pitchFamily="18" charset="0"/>
                <a:ea typeface="黑体" pitchFamily="49" charset="-122"/>
              </a:rPr>
              <a:t>Cl</a:t>
            </a:r>
            <a:r>
              <a:rPr lang="en-US" altLang="zh-CN" sz="2600" dirty="0">
                <a:latin typeface="Times New Roman" pitchFamily="18" charset="0"/>
                <a:ea typeface="黑体" pitchFamily="49" charset="-122"/>
              </a:rPr>
              <a:t>，—SO</a:t>
            </a:r>
            <a:r>
              <a:rPr lang="en-US" altLang="zh-CN" sz="2600" baseline="-30000" dirty="0">
                <a:latin typeface="Times New Roman" pitchFamily="18" charset="0"/>
                <a:ea typeface="黑体" pitchFamily="49" charset="-122"/>
              </a:rPr>
              <a:t>3</a:t>
            </a:r>
            <a:r>
              <a:rPr lang="en-US" altLang="zh-CN" sz="2600" dirty="0">
                <a:latin typeface="Times New Roman" pitchFamily="18" charset="0"/>
                <a:ea typeface="黑体" pitchFamily="49" charset="-122"/>
              </a:rPr>
              <a:t>H，—COOH</a:t>
            </a:r>
            <a:r>
              <a:rPr lang="zh-CN" altLang="en-US" sz="2600" dirty="0">
                <a:latin typeface="Times New Roman" pitchFamily="18" charset="0"/>
                <a:ea typeface="黑体" pitchFamily="49" charset="-122"/>
              </a:rPr>
              <a:t>等</a:t>
            </a:r>
            <a:r>
              <a:rPr lang="zh-CN" altLang="en-US" sz="2600" dirty="0" smtClean="0">
                <a:latin typeface="Times New Roman" pitchFamily="18" charset="0"/>
                <a:ea typeface="黑体" pitchFamily="49" charset="-122"/>
              </a:rPr>
              <a:t>；</a:t>
            </a:r>
            <a:endParaRPr lang="en-US" altLang="zh-CN" sz="2600" dirty="0" smtClean="0">
              <a:latin typeface="Times New Roman" pitchFamily="18" charset="0"/>
              <a:ea typeface="黑体" pitchFamily="49" charset="-122"/>
            </a:endParaRPr>
          </a:p>
          <a:p>
            <a:pPr algn="just">
              <a:lnSpc>
                <a:spcPct val="120000"/>
              </a:lnSpc>
              <a:spcBef>
                <a:spcPct val="40000"/>
              </a:spcBef>
              <a:spcAft>
                <a:spcPct val="20000"/>
              </a:spcAft>
              <a:buClr>
                <a:srgbClr val="FF0066"/>
              </a:buClr>
            </a:pPr>
            <a:r>
              <a:rPr lang="zh-CN" altLang="en-US" sz="2600" dirty="0" smtClean="0">
                <a:latin typeface="Times New Roman" pitchFamily="18" charset="0"/>
                <a:ea typeface="黑体" pitchFamily="49" charset="-122"/>
              </a:rPr>
              <a:t>本身</a:t>
            </a:r>
            <a:r>
              <a:rPr lang="zh-CN" altLang="en-US" sz="2600" dirty="0">
                <a:latin typeface="Times New Roman" pitchFamily="18" charset="0"/>
                <a:ea typeface="黑体" pitchFamily="49" charset="-122"/>
              </a:rPr>
              <a:t>在紫外和可见光区无吸收；</a:t>
            </a:r>
          </a:p>
          <a:p>
            <a:pPr algn="just">
              <a:lnSpc>
                <a:spcPct val="120000"/>
              </a:lnSpc>
              <a:spcBef>
                <a:spcPct val="40000"/>
              </a:spcBef>
              <a:spcAft>
                <a:spcPct val="20000"/>
              </a:spcAft>
              <a:buClr>
                <a:srgbClr val="FF0066"/>
              </a:buClr>
            </a:pPr>
            <a:r>
              <a:rPr lang="zh-CN" altLang="en-US" sz="2600" dirty="0" smtClean="0">
                <a:latin typeface="Times New Roman" pitchFamily="18" charset="0"/>
                <a:ea typeface="黑体" pitchFamily="49" charset="-122"/>
              </a:rPr>
              <a:t>至少</a:t>
            </a:r>
            <a:r>
              <a:rPr lang="zh-CN" altLang="en-US" sz="2600" dirty="0">
                <a:latin typeface="Times New Roman" pitchFamily="18" charset="0"/>
                <a:ea typeface="黑体" pitchFamily="49" charset="-122"/>
              </a:rPr>
              <a:t>有一对能与</a:t>
            </a:r>
            <a:r>
              <a:rPr lang="en-US" altLang="zh-CN" sz="2600" dirty="0">
                <a:latin typeface="Times New Roman" pitchFamily="18" charset="0"/>
                <a:ea typeface="黑体" pitchFamily="49" charset="-122"/>
              </a:rPr>
              <a:t>π</a:t>
            </a:r>
            <a:r>
              <a:rPr lang="zh-CN" altLang="en-US" sz="2600" dirty="0">
                <a:latin typeface="Times New Roman" pitchFamily="18" charset="0"/>
                <a:ea typeface="黑体" pitchFamily="49" charset="-122"/>
              </a:rPr>
              <a:t>电子相互作用的</a:t>
            </a:r>
            <a:r>
              <a:rPr lang="en-US" altLang="zh-CN" sz="2600" dirty="0">
                <a:latin typeface="Times New Roman" pitchFamily="18" charset="0"/>
                <a:ea typeface="黑体" pitchFamily="49" charset="-122"/>
              </a:rPr>
              <a:t>n</a:t>
            </a:r>
            <a:r>
              <a:rPr lang="zh-CN" altLang="en-US" sz="2600" dirty="0">
                <a:latin typeface="Times New Roman" pitchFamily="18" charset="0"/>
                <a:ea typeface="黑体" pitchFamily="49" charset="-122"/>
              </a:rPr>
              <a:t>电子；</a:t>
            </a:r>
          </a:p>
          <a:p>
            <a:pPr algn="just">
              <a:lnSpc>
                <a:spcPct val="120000"/>
              </a:lnSpc>
              <a:spcBef>
                <a:spcPct val="40000"/>
              </a:spcBef>
              <a:spcAft>
                <a:spcPct val="20000"/>
              </a:spcAft>
              <a:buClr>
                <a:srgbClr val="FF0066"/>
              </a:buClr>
              <a:buFont typeface="Wingdings" pitchFamily="2" charset="2"/>
              <a:buNone/>
            </a:pPr>
            <a:r>
              <a:rPr lang="zh-CN" altLang="en-US" sz="2600" dirty="0">
                <a:latin typeface="Times New Roman" pitchFamily="18" charset="0"/>
                <a:ea typeface="黑体" pitchFamily="49" charset="-122"/>
              </a:rPr>
              <a:t> </a:t>
            </a:r>
            <a:r>
              <a:rPr lang="zh-CN" altLang="en-US" sz="2600" dirty="0" smtClean="0">
                <a:latin typeface="Times New Roman" pitchFamily="18" charset="0"/>
                <a:ea typeface="黑体" pitchFamily="49" charset="-122"/>
              </a:rPr>
              <a:t>相当于</a:t>
            </a:r>
            <a:r>
              <a:rPr lang="zh-CN" altLang="en-US" sz="2600" dirty="0">
                <a:latin typeface="Times New Roman" pitchFamily="18" charset="0"/>
                <a:ea typeface="黑体" pitchFamily="49" charset="-122"/>
              </a:rPr>
              <a:t>共轭体系</a:t>
            </a:r>
            <a:r>
              <a:rPr lang="zh-CN" altLang="en-US" sz="2600" dirty="0">
                <a:latin typeface="Times New Roman" pitchFamily="18" charset="0"/>
                <a:ea typeface="黑体" pitchFamily="49" charset="-122"/>
                <a:sym typeface="Symbol" pitchFamily="18" charset="2"/>
              </a:rPr>
              <a:t> </a:t>
            </a:r>
            <a:r>
              <a:rPr lang="zh-CN" altLang="en-US" sz="2600" dirty="0" smtClean="0">
                <a:latin typeface="Times New Roman" pitchFamily="18" charset="0"/>
                <a:ea typeface="黑体" pitchFamily="49" charset="-122"/>
              </a:rPr>
              <a:t>，</a:t>
            </a:r>
            <a:r>
              <a:rPr lang="zh-CN" altLang="en-US" sz="2600" dirty="0">
                <a:latin typeface="Times New Roman" pitchFamily="18" charset="0"/>
                <a:ea typeface="黑体" pitchFamily="49" charset="-122"/>
              </a:rPr>
              <a:t>使发色团</a:t>
            </a:r>
            <a:r>
              <a:rPr lang="en-US" altLang="zh-CN" sz="2600" i="1" dirty="0" err="1">
                <a:latin typeface="Times New Roman" pitchFamily="18" charset="0"/>
                <a:ea typeface="黑体" pitchFamily="49" charset="-122"/>
                <a:sym typeface="Symbol" pitchFamily="18" charset="2"/>
              </a:rPr>
              <a:t>λ</a:t>
            </a:r>
            <a:r>
              <a:rPr lang="en-US" altLang="zh-CN" sz="2600" baseline="-25000" dirty="0" err="1">
                <a:latin typeface="Times New Roman" pitchFamily="18" charset="0"/>
                <a:ea typeface="黑体" pitchFamily="49" charset="-122"/>
                <a:sym typeface="Symbol" pitchFamily="18" charset="2"/>
              </a:rPr>
              <a:t>max</a:t>
            </a:r>
            <a:r>
              <a:rPr lang="zh-CN" altLang="en-US" sz="2600" dirty="0">
                <a:latin typeface="Times New Roman" pitchFamily="18" charset="0"/>
                <a:ea typeface="黑体" pitchFamily="49" charset="-122"/>
              </a:rPr>
              <a:t> </a:t>
            </a:r>
            <a:r>
              <a:rPr lang="zh-CN" altLang="en-US" sz="2600" dirty="0">
                <a:latin typeface="Times New Roman" pitchFamily="18" charset="0"/>
                <a:ea typeface="黑体" pitchFamily="49" charset="-122"/>
                <a:sym typeface="Symbol" pitchFamily="18" charset="2"/>
              </a:rPr>
              <a:t></a:t>
            </a:r>
            <a:r>
              <a:rPr lang="zh-CN" altLang="en-US" sz="2600" dirty="0">
                <a:latin typeface="Times New Roman" pitchFamily="18" charset="0"/>
                <a:ea typeface="黑体" pitchFamily="49" charset="-122"/>
              </a:rPr>
              <a:t> （红移），</a:t>
            </a:r>
          </a:p>
          <a:p>
            <a:pPr algn="just">
              <a:lnSpc>
                <a:spcPct val="120000"/>
              </a:lnSpc>
              <a:spcBef>
                <a:spcPct val="40000"/>
              </a:spcBef>
              <a:spcAft>
                <a:spcPct val="20000"/>
              </a:spcAft>
              <a:buClr>
                <a:srgbClr val="FF0066"/>
              </a:buClr>
            </a:pPr>
            <a:r>
              <a:rPr lang="zh-CN" altLang="en-US" sz="2600" dirty="0" smtClean="0">
                <a:latin typeface="Times New Roman" pitchFamily="18" charset="0"/>
                <a:ea typeface="黑体" pitchFamily="49" charset="-122"/>
              </a:rPr>
              <a:t>“助色”</a:t>
            </a:r>
            <a:r>
              <a:rPr lang="zh-CN" altLang="en-US" sz="2600" dirty="0">
                <a:latin typeface="Times New Roman" pitchFamily="18" charset="0"/>
                <a:ea typeface="黑体" pitchFamily="49" charset="-122"/>
              </a:rPr>
              <a:t>能力：</a:t>
            </a:r>
            <a:r>
              <a:rPr lang="en-US" altLang="zh-CN" sz="2600" dirty="0">
                <a:latin typeface="Times New Roman" pitchFamily="18" charset="0"/>
                <a:ea typeface="黑体" pitchFamily="49" charset="-122"/>
              </a:rPr>
              <a:t>F&lt;CH</a:t>
            </a:r>
            <a:r>
              <a:rPr lang="en-US" altLang="zh-CN" sz="2600" baseline="-30000" dirty="0">
                <a:latin typeface="Times New Roman" pitchFamily="18" charset="0"/>
                <a:ea typeface="黑体" pitchFamily="49" charset="-122"/>
              </a:rPr>
              <a:t>3</a:t>
            </a:r>
            <a:r>
              <a:rPr lang="en-US" altLang="zh-CN" sz="2600" dirty="0">
                <a:latin typeface="Times New Roman" pitchFamily="18" charset="0"/>
                <a:ea typeface="黑体" pitchFamily="49" charset="-122"/>
              </a:rPr>
              <a:t>&lt;</a:t>
            </a:r>
            <a:r>
              <a:rPr lang="en-US" altLang="zh-CN" sz="2600" dirty="0" err="1">
                <a:latin typeface="Times New Roman" pitchFamily="18" charset="0"/>
                <a:ea typeface="黑体" pitchFamily="49" charset="-122"/>
              </a:rPr>
              <a:t>Cl</a:t>
            </a:r>
            <a:r>
              <a:rPr lang="en-US" altLang="zh-CN" sz="2600" dirty="0">
                <a:latin typeface="Times New Roman" pitchFamily="18" charset="0"/>
                <a:ea typeface="黑体" pitchFamily="49" charset="-122"/>
              </a:rPr>
              <a:t>&lt;Br&lt;OH&lt;OCH</a:t>
            </a:r>
            <a:r>
              <a:rPr lang="en-US" altLang="zh-CN" sz="2600" baseline="-30000" dirty="0">
                <a:latin typeface="Times New Roman" pitchFamily="18" charset="0"/>
                <a:ea typeface="黑体" pitchFamily="49" charset="-122"/>
              </a:rPr>
              <a:t>3</a:t>
            </a:r>
            <a:r>
              <a:rPr lang="en-US" altLang="zh-CN" sz="2600" dirty="0">
                <a:latin typeface="Times New Roman" pitchFamily="18" charset="0"/>
                <a:ea typeface="黑体" pitchFamily="49" charset="-122"/>
              </a:rPr>
              <a:t>&lt;NH</a:t>
            </a:r>
            <a:r>
              <a:rPr lang="en-US" altLang="zh-CN" sz="2600" baseline="-30000" dirty="0">
                <a:latin typeface="Times New Roman" pitchFamily="18" charset="0"/>
                <a:ea typeface="黑体" pitchFamily="49" charset="-122"/>
              </a:rPr>
              <a:t>2</a:t>
            </a:r>
            <a:r>
              <a:rPr lang="en-US" altLang="zh-CN" sz="2600" dirty="0">
                <a:latin typeface="Times New Roman" pitchFamily="18" charset="0"/>
                <a:ea typeface="黑体" pitchFamily="49" charset="-122"/>
              </a:rPr>
              <a:t>&lt; NHCH</a:t>
            </a:r>
            <a:r>
              <a:rPr lang="en-US" altLang="zh-CN" sz="2600" baseline="-30000" dirty="0">
                <a:latin typeface="Times New Roman" pitchFamily="18" charset="0"/>
                <a:ea typeface="黑体" pitchFamily="49" charset="-122"/>
              </a:rPr>
              <a:t>3 </a:t>
            </a:r>
            <a:r>
              <a:rPr lang="en-US" altLang="zh-CN" sz="2600" dirty="0">
                <a:latin typeface="Times New Roman" pitchFamily="18" charset="0"/>
                <a:ea typeface="黑体" pitchFamily="49" charset="-122"/>
              </a:rPr>
              <a:t>&lt; N(CH</a:t>
            </a:r>
            <a:r>
              <a:rPr lang="en-US" altLang="zh-CN" sz="2600" baseline="-30000" dirty="0">
                <a:latin typeface="Times New Roman" pitchFamily="18" charset="0"/>
                <a:ea typeface="黑体" pitchFamily="49" charset="-122"/>
              </a:rPr>
              <a:t>3</a:t>
            </a:r>
            <a:r>
              <a:rPr lang="en-US" altLang="zh-CN" sz="2600" dirty="0">
                <a:latin typeface="Times New Roman" pitchFamily="18" charset="0"/>
                <a:ea typeface="黑体" pitchFamily="49" charset="-122"/>
              </a:rPr>
              <a:t>)</a:t>
            </a:r>
            <a:r>
              <a:rPr lang="en-US" altLang="zh-CN" sz="2600" baseline="-30000" dirty="0">
                <a:latin typeface="Times New Roman" pitchFamily="18" charset="0"/>
                <a:ea typeface="黑体" pitchFamily="49" charset="-122"/>
              </a:rPr>
              <a:t>2</a:t>
            </a:r>
            <a:r>
              <a:rPr lang="en-US" altLang="zh-CN" sz="2600" dirty="0">
                <a:latin typeface="Times New Roman" pitchFamily="18" charset="0"/>
                <a:ea typeface="黑体" pitchFamily="49" charset="-122"/>
              </a:rPr>
              <a:t>&lt;NHC</a:t>
            </a:r>
            <a:r>
              <a:rPr lang="en-US" altLang="zh-CN" sz="2600" baseline="-30000" dirty="0">
                <a:latin typeface="Times New Roman" pitchFamily="18" charset="0"/>
                <a:ea typeface="黑体" pitchFamily="49" charset="-122"/>
              </a:rPr>
              <a:t>6</a:t>
            </a:r>
            <a:r>
              <a:rPr lang="en-US" altLang="zh-CN" sz="2600" dirty="0">
                <a:latin typeface="Times New Roman" pitchFamily="18" charset="0"/>
                <a:ea typeface="黑体" pitchFamily="49" charset="-122"/>
              </a:rPr>
              <a:t>H</a:t>
            </a:r>
            <a:r>
              <a:rPr lang="en-US" altLang="zh-CN" sz="2600" baseline="-30000" dirty="0">
                <a:latin typeface="Times New Roman" pitchFamily="18" charset="0"/>
                <a:ea typeface="黑体" pitchFamily="49" charset="-122"/>
              </a:rPr>
              <a:t>5 </a:t>
            </a:r>
            <a:r>
              <a:rPr lang="en-US" altLang="zh-CN" sz="2600" dirty="0">
                <a:latin typeface="Times New Roman" pitchFamily="18" charset="0"/>
                <a:ea typeface="黑体" pitchFamily="49" charset="-122"/>
              </a:rPr>
              <a:t>&lt;O</a:t>
            </a:r>
            <a:r>
              <a:rPr lang="en-US" altLang="zh-CN" sz="2600" baseline="30000" dirty="0">
                <a:latin typeface="Times New Roman" pitchFamily="18" charset="0"/>
                <a:ea typeface="黑体" pitchFamily="49" charset="-122"/>
              </a:rPr>
              <a:t>-</a:t>
            </a:r>
            <a:r>
              <a:rPr lang="en-US" altLang="zh-CN" sz="2600" dirty="0">
                <a:latin typeface="Times New Roman" pitchFamily="18" charset="0"/>
                <a:ea typeface="黑体" pitchFamily="49" charset="-122"/>
              </a:rPr>
              <a:t>。</a:t>
            </a:r>
          </a:p>
        </p:txBody>
      </p:sp>
    </p:spTree>
    <p:extLst>
      <p:ext uri="{BB962C8B-B14F-4D97-AF65-F5344CB8AC3E}">
        <p14:creationId xmlns:p14="http://schemas.microsoft.com/office/powerpoint/2010/main" val="28391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 y="594003"/>
            <a:ext cx="5181600" cy="6284797"/>
          </a:xfrm>
          <a:prstGeom prst="rect">
            <a:avLst/>
          </a:prstGeom>
          <a:noFill/>
        </p:spPr>
        <p:txBody>
          <a:bodyPr wrap="square" rtlCol="0">
            <a:spAutoFit/>
          </a:bodyPr>
          <a:lstStyle/>
          <a:p>
            <a:pPr defTabSz="914217">
              <a:lnSpc>
                <a:spcPct val="150000"/>
              </a:lnSpc>
            </a:pPr>
            <a:r>
              <a:rPr kumimoji="1" lang="en-US" altLang="zh-CN" sz="2000" b="1" dirty="0" smtClean="0">
                <a:solidFill>
                  <a:srgbClr val="990033"/>
                </a:solidFill>
                <a:effectLst>
                  <a:outerShdw blurRad="38100" dist="38100" dir="2700000" algn="tl">
                    <a:srgbClr val="C0C0C0"/>
                  </a:outerShdw>
                </a:effectLst>
                <a:latin typeface="黑体" pitchFamily="49" charset="-122"/>
                <a:ea typeface="黑体" pitchFamily="49" charset="-122"/>
              </a:rPr>
              <a:t>2.1.1 </a:t>
            </a:r>
            <a:r>
              <a:rPr kumimoji="1" lang="zh-CN" altLang="en-US" sz="2000" b="1" dirty="0" smtClean="0">
                <a:solidFill>
                  <a:srgbClr val="990033"/>
                </a:solidFill>
                <a:effectLst>
                  <a:outerShdw blurRad="38100" dist="38100" dir="2700000" algn="tl">
                    <a:srgbClr val="C0C0C0"/>
                  </a:outerShdw>
                </a:effectLst>
                <a:latin typeface="黑体" pitchFamily="49" charset="-122"/>
                <a:ea typeface="黑体" pitchFamily="49" charset="-122"/>
              </a:rPr>
              <a:t>定义</a:t>
            </a:r>
            <a:r>
              <a:rPr kumimoji="1" lang="zh-CN" altLang="en-US" sz="2000" b="1" dirty="0">
                <a:effectLst>
                  <a:outerShdw blurRad="38100" dist="38100" dir="2700000" algn="tl">
                    <a:srgbClr val="C0C0C0"/>
                  </a:outerShdw>
                </a:effectLst>
                <a:latin typeface="黑体" pitchFamily="49" charset="-122"/>
                <a:ea typeface="黑体" pitchFamily="49" charset="-122"/>
              </a:rPr>
              <a:t>：是基于被测物质的分子</a:t>
            </a:r>
            <a:r>
              <a:rPr kumimoji="1" lang="zh-CN" altLang="en-US" sz="2000" b="1" dirty="0" smtClean="0">
                <a:effectLst>
                  <a:outerShdw blurRad="38100" dist="38100" dir="2700000" algn="tl">
                    <a:srgbClr val="C0C0C0"/>
                  </a:outerShdw>
                </a:effectLst>
                <a:latin typeface="黑体" pitchFamily="49" charset="-122"/>
                <a:ea typeface="黑体" pitchFamily="49" charset="-122"/>
              </a:rPr>
              <a:t>对</a:t>
            </a:r>
            <a:r>
              <a:rPr kumimoji="1" lang="en-US" altLang="zh-CN" sz="2000" b="1" dirty="0" smtClean="0">
                <a:effectLst>
                  <a:outerShdw blurRad="38100" dist="38100" dir="2700000" algn="tl">
                    <a:srgbClr val="C0C0C0"/>
                  </a:outerShdw>
                </a:effectLst>
                <a:latin typeface="黑体" pitchFamily="49" charset="-122"/>
                <a:ea typeface="黑体" pitchFamily="49" charset="-122"/>
              </a:rPr>
              <a:t>200-800 nm</a:t>
            </a:r>
            <a:r>
              <a:rPr kumimoji="1" lang="zh-CN" altLang="en-US" sz="2000" b="1" dirty="0" smtClean="0">
                <a:effectLst>
                  <a:outerShdw blurRad="38100" dist="38100" dir="2700000" algn="tl">
                    <a:srgbClr val="C0C0C0"/>
                  </a:outerShdw>
                </a:effectLst>
                <a:latin typeface="黑体" pitchFamily="49" charset="-122"/>
                <a:ea typeface="黑体" pitchFamily="49" charset="-122"/>
              </a:rPr>
              <a:t>光</a:t>
            </a:r>
            <a:r>
              <a:rPr kumimoji="1" lang="zh-CN" altLang="en-US" sz="2000" b="1" dirty="0">
                <a:effectLst>
                  <a:outerShdw blurRad="38100" dist="38100" dir="2700000" algn="tl">
                    <a:srgbClr val="C0C0C0"/>
                  </a:outerShdw>
                </a:effectLst>
                <a:latin typeface="黑体" pitchFamily="49" charset="-122"/>
                <a:ea typeface="黑体" pitchFamily="49" charset="-122"/>
              </a:rPr>
              <a:t>具有选择吸收的特性而建立的分析方法。</a:t>
            </a:r>
            <a:endParaRPr kumimoji="1" lang="en-US" altLang="zh-CN" sz="2000" b="1" dirty="0">
              <a:effectLst>
                <a:outerShdw blurRad="38100" dist="38100" dir="2700000" algn="tl">
                  <a:srgbClr val="C0C0C0"/>
                </a:outerShdw>
              </a:effectLst>
              <a:latin typeface="黑体" pitchFamily="49" charset="-122"/>
              <a:ea typeface="黑体" pitchFamily="49" charset="-122"/>
            </a:endParaRPr>
          </a:p>
          <a:p>
            <a:pPr defTabSz="914217">
              <a:lnSpc>
                <a:spcPct val="150000"/>
              </a:lnSpc>
            </a:pPr>
            <a:endParaRPr lang="en-US" altLang="zh-CN" sz="1200" dirty="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a:solidFill>
                <a:srgbClr val="7F7F7F"/>
              </a:solidFill>
              <a:latin typeface="Montserrat Light" charset="0"/>
              <a:ea typeface="Montserrat Light" charset="0"/>
              <a:cs typeface="Montserrat Light" charset="0"/>
            </a:endParaRPr>
          </a:p>
          <a:p>
            <a:pPr defTabSz="914217">
              <a:lnSpc>
                <a:spcPct val="150000"/>
              </a:lnSpc>
            </a:pPr>
            <a:endParaRPr lang="en-US" altLang="zh-CN" sz="1200" dirty="0" smtClean="0">
              <a:solidFill>
                <a:srgbClr val="7F7F7F"/>
              </a:solidFill>
              <a:latin typeface="Montserrat Light" charset="0"/>
              <a:ea typeface="Montserrat Light" charset="0"/>
              <a:cs typeface="Montserrat Light" charset="0"/>
            </a:endParaRPr>
          </a:p>
          <a:p>
            <a:pPr algn="ctr">
              <a:lnSpc>
                <a:spcPct val="130000"/>
              </a:lnSpc>
            </a:pPr>
            <a:r>
              <a:rPr kumimoji="1" lang="zh-CN" altLang="en-US" sz="2200" b="1" dirty="0" smtClean="0">
                <a:solidFill>
                  <a:srgbClr val="660066"/>
                </a:solidFill>
                <a:effectLst>
                  <a:outerShdw blurRad="38100" dist="38100" dir="2700000" algn="tl">
                    <a:srgbClr val="C0C0C0"/>
                  </a:outerShdw>
                </a:effectLst>
                <a:latin typeface="黑体" pitchFamily="49" charset="-122"/>
                <a:ea typeface="黑体" pitchFamily="49" charset="-122"/>
              </a:rPr>
              <a:t>波长</a:t>
            </a: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范围</a:t>
            </a:r>
            <a:r>
              <a:rPr kumimoji="1" lang="zh-CN" altLang="en-US" sz="2200" b="1" dirty="0" smtClean="0">
                <a:solidFill>
                  <a:srgbClr val="660066"/>
                </a:solidFill>
                <a:effectLst>
                  <a:outerShdw blurRad="38100" dist="38100" dir="2700000" algn="tl">
                    <a:srgbClr val="C0C0C0"/>
                  </a:outerShdw>
                </a:effectLst>
                <a:latin typeface="黑体" pitchFamily="49" charset="-122"/>
                <a:ea typeface="黑体" pitchFamily="49" charset="-122"/>
              </a:rPr>
              <a:t>： </a:t>
            </a:r>
            <a:r>
              <a:rPr kumimoji="1" lang="en-US" altLang="zh-CN" sz="2200" b="1" dirty="0" smtClean="0">
                <a:solidFill>
                  <a:srgbClr val="660066"/>
                </a:solidFill>
                <a:effectLst>
                  <a:outerShdw blurRad="38100" dist="38100" dir="2700000" algn="tl">
                    <a:srgbClr val="C0C0C0"/>
                  </a:outerShdw>
                </a:effectLst>
                <a:latin typeface="黑体" pitchFamily="49" charset="-122"/>
                <a:ea typeface="黑体" pitchFamily="49" charset="-122"/>
              </a:rPr>
              <a:t>100 -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800 nm</a:t>
            </a: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a:t>
            </a:r>
          </a:p>
          <a:p>
            <a:pPr algn="ctr">
              <a:lnSpc>
                <a:spcPct val="130000"/>
              </a:lnSpc>
            </a:pP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远紫外区：</a:t>
            </a:r>
            <a:r>
              <a:rPr kumimoji="1" lang="zh-CN" altLang="zh-CN" sz="2200" b="1" dirty="0">
                <a:solidFill>
                  <a:srgbClr val="660066"/>
                </a:solidFill>
                <a:effectLst>
                  <a:outerShdw blurRad="38100" dist="38100" dir="2700000" algn="tl">
                    <a:srgbClr val="C0C0C0"/>
                  </a:outerShdw>
                </a:effectLst>
                <a:latin typeface="黑体" pitchFamily="49" charset="-122"/>
                <a:ea typeface="黑体" pitchFamily="49" charset="-122"/>
              </a:rPr>
              <a:t>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100 </a:t>
            </a:r>
            <a:r>
              <a:rPr kumimoji="1" lang="en-US" altLang="zh-CN" sz="2200" b="1" dirty="0" smtClean="0">
                <a:solidFill>
                  <a:srgbClr val="660066"/>
                </a:solidFill>
                <a:effectLst>
                  <a:outerShdw blurRad="38100" dist="38100" dir="2700000" algn="tl">
                    <a:srgbClr val="C0C0C0"/>
                  </a:outerShdw>
                </a:effectLst>
                <a:latin typeface="黑体" pitchFamily="49" charset="-122"/>
                <a:ea typeface="黑体" pitchFamily="49" charset="-122"/>
              </a:rPr>
              <a:t>-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200 nm</a:t>
            </a: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a:t>
            </a:r>
          </a:p>
          <a:p>
            <a:pPr algn="ctr">
              <a:lnSpc>
                <a:spcPct val="130000"/>
              </a:lnSpc>
            </a:pP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近紫外区：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200 </a:t>
            </a:r>
            <a:r>
              <a:rPr kumimoji="1" lang="en-US" altLang="zh-CN" sz="2200" b="1" dirty="0" smtClean="0">
                <a:solidFill>
                  <a:srgbClr val="660066"/>
                </a:solidFill>
                <a:effectLst>
                  <a:outerShdw blurRad="38100" dist="38100" dir="2700000" algn="tl">
                    <a:srgbClr val="C0C0C0"/>
                  </a:outerShdw>
                </a:effectLst>
                <a:latin typeface="黑体" pitchFamily="49" charset="-122"/>
                <a:ea typeface="黑体" pitchFamily="49" charset="-122"/>
              </a:rPr>
              <a:t>-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400 nm</a:t>
            </a: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a:t>
            </a:r>
          </a:p>
          <a:p>
            <a:pPr algn="ctr">
              <a:lnSpc>
                <a:spcPct val="130000"/>
              </a:lnSpc>
            </a:pP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可见光区：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400 </a:t>
            </a:r>
            <a:r>
              <a:rPr kumimoji="1" lang="en-US" altLang="zh-CN" sz="2200" b="1" dirty="0" smtClean="0">
                <a:solidFill>
                  <a:srgbClr val="660066"/>
                </a:solidFill>
                <a:effectLst>
                  <a:outerShdw blurRad="38100" dist="38100" dir="2700000" algn="tl">
                    <a:srgbClr val="C0C0C0"/>
                  </a:outerShdw>
                </a:effectLst>
                <a:latin typeface="黑体" pitchFamily="49" charset="-122"/>
                <a:ea typeface="黑体" pitchFamily="49" charset="-122"/>
              </a:rPr>
              <a:t>- </a:t>
            </a:r>
            <a:r>
              <a:rPr kumimoji="1" lang="en-US" altLang="zh-CN" sz="2200" b="1" dirty="0">
                <a:solidFill>
                  <a:srgbClr val="660066"/>
                </a:solidFill>
                <a:effectLst>
                  <a:outerShdw blurRad="38100" dist="38100" dir="2700000" algn="tl">
                    <a:srgbClr val="C0C0C0"/>
                  </a:outerShdw>
                </a:effectLst>
                <a:latin typeface="黑体" pitchFamily="49" charset="-122"/>
                <a:ea typeface="黑体" pitchFamily="49" charset="-122"/>
              </a:rPr>
              <a:t>800 nm</a:t>
            </a:r>
            <a:r>
              <a:rPr kumimoji="1" lang="zh-CN" altLang="en-US" sz="2200" b="1" dirty="0">
                <a:solidFill>
                  <a:srgbClr val="660066"/>
                </a:solidFill>
                <a:effectLst>
                  <a:outerShdw blurRad="38100" dist="38100" dir="2700000" algn="tl">
                    <a:srgbClr val="C0C0C0"/>
                  </a:outerShdw>
                </a:effectLst>
                <a:latin typeface="黑体" pitchFamily="49" charset="-122"/>
                <a:ea typeface="黑体" pitchFamily="49" charset="-122"/>
              </a:rPr>
              <a:t>。</a:t>
            </a:r>
            <a:endParaRPr kumimoji="1" lang="en-US" sz="2200" b="1" dirty="0">
              <a:solidFill>
                <a:srgbClr val="660066"/>
              </a:solidFill>
              <a:effectLst>
                <a:outerShdw blurRad="38100" dist="38100" dir="2700000" algn="tl">
                  <a:srgbClr val="C0C0C0"/>
                </a:outerShdw>
              </a:effectLst>
              <a:latin typeface="黑体" pitchFamily="49" charset="-122"/>
              <a:ea typeface="黑体" pitchFamily="49" charset="-122"/>
            </a:endParaRPr>
          </a:p>
        </p:txBody>
      </p:sp>
      <p:sp>
        <p:nvSpPr>
          <p:cNvPr id="7" name="TextBox 6"/>
          <p:cNvSpPr txBox="1"/>
          <p:nvPr/>
        </p:nvSpPr>
        <p:spPr>
          <a:xfrm>
            <a:off x="5486400" y="1369189"/>
            <a:ext cx="3505200" cy="4708981"/>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defTabSz="914217">
              <a:lnSpc>
                <a:spcPct val="150000"/>
              </a:lnSpc>
            </a:pPr>
            <a:r>
              <a:rPr kumimoji="1" lang="en-US" altLang="zh-CN" sz="2000" b="1" dirty="0" smtClean="0">
                <a:solidFill>
                  <a:schemeClr val="tx1"/>
                </a:solidFill>
                <a:effectLst>
                  <a:outerShdw blurRad="38100" dist="38100" dir="2700000" algn="tl">
                    <a:srgbClr val="C0C0C0"/>
                  </a:outerShdw>
                </a:effectLst>
                <a:latin typeface="黑体" pitchFamily="49" charset="-122"/>
                <a:ea typeface="黑体" pitchFamily="49" charset="-122"/>
              </a:rPr>
              <a:t>2.1.2 UV-Vis</a:t>
            </a: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具有如下</a:t>
            </a:r>
            <a:r>
              <a:rPr kumimoji="1" lang="zh-CN" altLang="en-US" sz="2000" b="1" dirty="0">
                <a:solidFill>
                  <a:srgbClr val="990033"/>
                </a:solidFill>
                <a:effectLst>
                  <a:outerShdw blurRad="38100" dist="38100" dir="2700000" algn="tl">
                    <a:srgbClr val="C0C0C0"/>
                  </a:outerShdw>
                </a:effectLst>
                <a:latin typeface="黑体" pitchFamily="49" charset="-122"/>
                <a:ea typeface="黑体" pitchFamily="49" charset="-122"/>
              </a:rPr>
              <a:t>特点</a:t>
            </a:r>
            <a:r>
              <a:rPr kumimoji="1" lang="zh-CN" altLang="en-US" sz="2000" b="1" dirty="0">
                <a:solidFill>
                  <a:schemeClr val="tx1"/>
                </a:solidFill>
                <a:effectLst>
                  <a:outerShdw blurRad="38100" dist="38100" dir="2700000" algn="tl">
                    <a:srgbClr val="C0C0C0"/>
                  </a:outerShdw>
                </a:effectLst>
                <a:latin typeface="黑体" pitchFamily="49" charset="-122"/>
                <a:ea typeface="黑体" pitchFamily="49" charset="-122"/>
              </a:rPr>
              <a:t>：</a:t>
            </a:r>
          </a:p>
          <a:p>
            <a:pPr marL="342900" indent="-342900" defTabSz="914217">
              <a:lnSpc>
                <a:spcPct val="150000"/>
              </a:lnSpc>
              <a:buFont typeface="+mj-lt"/>
              <a:buAutoNum type="arabicPeriod"/>
            </a:pPr>
            <a:r>
              <a:rPr kumimoji="1" lang="zh-CN" altLang="en-US" b="1" dirty="0" smtClean="0">
                <a:solidFill>
                  <a:srgbClr val="000066"/>
                </a:solidFill>
                <a:effectLst>
                  <a:outerShdw blurRad="38100" dist="38100" dir="2700000" algn="tl">
                    <a:srgbClr val="C0C0C0"/>
                  </a:outerShdw>
                </a:effectLst>
                <a:latin typeface="黑体" pitchFamily="49" charset="-122"/>
                <a:ea typeface="黑体" pitchFamily="49" charset="-122"/>
              </a:rPr>
              <a:t>是</a:t>
            </a:r>
            <a:r>
              <a:rPr kumimoji="1" lang="zh-CN" altLang="en-US" b="1" dirty="0">
                <a:solidFill>
                  <a:srgbClr val="000066"/>
                </a:solidFill>
                <a:effectLst>
                  <a:outerShdw blurRad="38100" dist="38100" dir="2700000" algn="tl">
                    <a:srgbClr val="C0C0C0"/>
                  </a:outerShdw>
                </a:effectLst>
                <a:latin typeface="黑体" pitchFamily="49" charset="-122"/>
                <a:ea typeface="黑体" pitchFamily="49" charset="-122"/>
              </a:rPr>
              <a:t>仪器分析中应用最为广泛的分析方法之一。</a:t>
            </a:r>
            <a:endParaRPr kumimoji="1" lang="en-US" altLang="zh-CN" b="1" dirty="0">
              <a:solidFill>
                <a:srgbClr val="000066"/>
              </a:solidFill>
              <a:effectLst>
                <a:outerShdw blurRad="38100" dist="38100" dir="2700000" algn="tl">
                  <a:srgbClr val="C0C0C0"/>
                </a:outerShdw>
              </a:effectLst>
              <a:latin typeface="黑体" pitchFamily="49" charset="-122"/>
              <a:ea typeface="黑体" pitchFamily="49" charset="-122"/>
            </a:endParaRPr>
          </a:p>
          <a:p>
            <a:pPr marL="342900" indent="-342900" defTabSz="914217">
              <a:lnSpc>
                <a:spcPct val="150000"/>
              </a:lnSpc>
              <a:buFont typeface="+mj-lt"/>
              <a:buAutoNum type="arabicPeriod"/>
            </a:pPr>
            <a:r>
              <a:rPr kumimoji="1" lang="zh-CN" altLang="en-US" b="1" dirty="0">
                <a:solidFill>
                  <a:srgbClr val="000066"/>
                </a:solidFill>
                <a:effectLst>
                  <a:outerShdw blurRad="38100" dist="38100" dir="2700000" algn="tl">
                    <a:srgbClr val="C0C0C0"/>
                  </a:outerShdw>
                </a:effectLst>
                <a:latin typeface="黑体" pitchFamily="49" charset="-122"/>
                <a:ea typeface="黑体" pitchFamily="49" charset="-122"/>
              </a:rPr>
              <a:t>方法测定的相对误差为</a:t>
            </a:r>
            <a:r>
              <a:rPr kumimoji="1" lang="en-US" altLang="zh-CN" b="1" dirty="0">
                <a:solidFill>
                  <a:srgbClr val="000066"/>
                </a:solidFill>
                <a:effectLst>
                  <a:outerShdw blurRad="38100" dist="38100" dir="2700000" algn="tl">
                    <a:srgbClr val="C0C0C0"/>
                  </a:outerShdw>
                </a:effectLst>
                <a:latin typeface="黑体" pitchFamily="49" charset="-122"/>
                <a:ea typeface="黑体" pitchFamily="49" charset="-122"/>
              </a:rPr>
              <a:t>2%-5%</a:t>
            </a:r>
            <a:r>
              <a:rPr kumimoji="1" lang="zh-CN" altLang="en-US" b="1" dirty="0">
                <a:solidFill>
                  <a:srgbClr val="000066"/>
                </a:solidFill>
                <a:effectLst>
                  <a:outerShdw blurRad="38100" dist="38100" dir="2700000" algn="tl">
                    <a:srgbClr val="C0C0C0"/>
                  </a:outerShdw>
                </a:effectLst>
                <a:latin typeface="黑体" pitchFamily="49" charset="-122"/>
                <a:ea typeface="黑体" pitchFamily="49" charset="-122"/>
              </a:rPr>
              <a:t>。</a:t>
            </a:r>
          </a:p>
          <a:p>
            <a:pPr marL="342900" indent="-342900" defTabSz="914217">
              <a:lnSpc>
                <a:spcPct val="150000"/>
              </a:lnSpc>
              <a:buFont typeface="+mj-lt"/>
              <a:buAutoNum type="arabicPeriod"/>
            </a:pPr>
            <a:r>
              <a:rPr kumimoji="1" lang="zh-CN" altLang="en-US" b="1" dirty="0">
                <a:solidFill>
                  <a:srgbClr val="000066"/>
                </a:solidFill>
                <a:effectLst>
                  <a:outerShdw blurRad="38100" dist="38100" dir="2700000" algn="tl">
                    <a:srgbClr val="C0C0C0"/>
                  </a:outerShdw>
                </a:effectLst>
                <a:latin typeface="黑体" pitchFamily="49" charset="-122"/>
                <a:ea typeface="黑体" pitchFamily="49" charset="-122"/>
              </a:rPr>
              <a:t>仪器设备简单，操作简便，分析速度快。</a:t>
            </a:r>
          </a:p>
          <a:p>
            <a:pPr marL="342900" indent="-342900" defTabSz="914217">
              <a:lnSpc>
                <a:spcPct val="150000"/>
              </a:lnSpc>
              <a:buFont typeface="+mj-lt"/>
              <a:buAutoNum type="arabicPeriod"/>
            </a:pPr>
            <a:r>
              <a:rPr kumimoji="1" lang="zh-CN" altLang="en-US" b="1" dirty="0">
                <a:solidFill>
                  <a:srgbClr val="000066"/>
                </a:solidFill>
                <a:effectLst>
                  <a:outerShdw blurRad="38100" dist="38100" dir="2700000" algn="tl">
                    <a:srgbClr val="C0C0C0"/>
                  </a:outerShdw>
                </a:effectLst>
                <a:latin typeface="黑体" pitchFamily="49" charset="-122"/>
                <a:ea typeface="黑体" pitchFamily="49" charset="-122"/>
              </a:rPr>
              <a:t>现代分析仪器制造技术和计算机技术的迅猛发展，紫外可见分光光度计也在不断吸收新的技术成果，焕发出新的活力</a:t>
            </a:r>
            <a:r>
              <a:rPr kumimoji="1" lang="zh-CN" altLang="en-US" b="1" dirty="0" smtClean="0">
                <a:solidFill>
                  <a:srgbClr val="000066"/>
                </a:solidFill>
                <a:effectLst>
                  <a:outerShdw blurRad="38100" dist="38100" dir="2700000" algn="tl">
                    <a:srgbClr val="C0C0C0"/>
                  </a:outerShdw>
                </a:effectLst>
                <a:latin typeface="黑体" pitchFamily="49" charset="-122"/>
                <a:ea typeface="黑体" pitchFamily="49" charset="-122"/>
              </a:rPr>
              <a:t>。</a:t>
            </a:r>
            <a:r>
              <a:rPr lang="en-US" sz="1200" dirty="0" smtClean="0">
                <a:solidFill>
                  <a:srgbClr val="7F7F7F"/>
                </a:solidFill>
                <a:latin typeface="Montserrat Light" charset="0"/>
                <a:ea typeface="Montserrat Light" charset="0"/>
                <a:cs typeface="Montserrat Light" charset="0"/>
              </a:rPr>
              <a:t> </a:t>
            </a:r>
            <a:endParaRPr lang="en-US" sz="1200" dirty="0">
              <a:solidFill>
                <a:srgbClr val="7F7F7F"/>
              </a:solidFill>
              <a:latin typeface="Montserrat Light" charset="0"/>
              <a:ea typeface="Montserrat Light" charset="0"/>
              <a:cs typeface="Montserrat Light" charset="0"/>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1260" y="1508403"/>
            <a:ext cx="5164491" cy="3166395"/>
          </a:xfrm>
          <a:prstGeom prst="rect">
            <a:avLst/>
          </a:prstGeom>
        </p:spPr>
      </p:pic>
      <p:sp>
        <p:nvSpPr>
          <p:cNvPr id="10" name="Rectangle 5"/>
          <p:cNvSpPr>
            <a:spLocks noChangeArrowheads="1"/>
          </p:cNvSpPr>
          <p:nvPr/>
        </p:nvSpPr>
        <p:spPr bwMode="auto">
          <a:xfrm>
            <a:off x="1662673" y="4556403"/>
            <a:ext cx="231345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光的电磁波谱图 </a:t>
            </a:r>
          </a:p>
        </p:txBody>
      </p:sp>
      <p:sp>
        <p:nvSpPr>
          <p:cNvPr id="2" name="矩形 1"/>
          <p:cNvSpPr/>
          <p:nvPr/>
        </p:nvSpPr>
        <p:spPr>
          <a:xfrm>
            <a:off x="228600" y="76200"/>
            <a:ext cx="3954929" cy="523220"/>
          </a:xfrm>
          <a:prstGeom prst="rect">
            <a:avLst/>
          </a:prstGeom>
        </p:spPr>
        <p:txBody>
          <a:bodyPr wrap="none">
            <a:spAutoFit/>
          </a:bodyPr>
          <a:lstStyle/>
          <a:p>
            <a:r>
              <a:rPr kumimoji="1" lang="en-US" altLang="zh-CN" sz="2800" dirty="0" smtClean="0">
                <a:solidFill>
                  <a:srgbClr val="660066"/>
                </a:solidFill>
                <a:latin typeface="黑体" pitchFamily="49" charset="-122"/>
                <a:ea typeface="黑体" pitchFamily="49" charset="-122"/>
              </a:rPr>
              <a:t>2.1 </a:t>
            </a:r>
            <a:r>
              <a:rPr kumimoji="1" lang="zh-CN" altLang="en-US" sz="2800" dirty="0" smtClean="0">
                <a:solidFill>
                  <a:srgbClr val="660066"/>
                </a:solidFill>
                <a:latin typeface="黑体" pitchFamily="49" charset="-122"/>
                <a:ea typeface="黑体" pitchFamily="49" charset="-122"/>
              </a:rPr>
              <a:t>紫</a:t>
            </a:r>
            <a:r>
              <a:rPr kumimoji="1" lang="zh-CN" altLang="en-US" sz="2800" dirty="0">
                <a:solidFill>
                  <a:srgbClr val="660066"/>
                </a:solidFill>
                <a:latin typeface="黑体" pitchFamily="49" charset="-122"/>
                <a:ea typeface="黑体" pitchFamily="49" charset="-122"/>
              </a:rPr>
              <a:t>外</a:t>
            </a:r>
            <a:r>
              <a:rPr kumimoji="1" lang="en-US" altLang="zh-CN" sz="2800" dirty="0">
                <a:solidFill>
                  <a:srgbClr val="660066"/>
                </a:solidFill>
                <a:latin typeface="黑体" pitchFamily="49" charset="-122"/>
                <a:ea typeface="黑体" pitchFamily="49" charset="-122"/>
              </a:rPr>
              <a:t>-</a:t>
            </a:r>
            <a:r>
              <a:rPr kumimoji="1" lang="zh-CN" altLang="en-US" sz="2800" dirty="0">
                <a:solidFill>
                  <a:srgbClr val="660066"/>
                </a:solidFill>
                <a:latin typeface="黑体" pitchFamily="49" charset="-122"/>
                <a:ea typeface="黑体" pitchFamily="49" charset="-122"/>
              </a:rPr>
              <a:t>可见吸收光谱</a:t>
            </a:r>
            <a:endParaRPr lang="zh-CN" altLang="en-US" sz="28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609600" y="450366"/>
            <a:ext cx="7772400" cy="609600"/>
          </a:xfrm>
        </p:spPr>
        <p:txBody>
          <a:bodyPr/>
          <a:lstStyle/>
          <a:p>
            <a:pPr algn="l"/>
            <a:r>
              <a:rPr kumimoji="1" lang="en-US" altLang="zh-CN" sz="3200" b="1" kern="1200" dirty="0" smtClean="0">
                <a:solidFill>
                  <a:srgbClr val="A50021"/>
                </a:solidFill>
                <a:latin typeface="黑体" pitchFamily="49" charset="-122"/>
                <a:ea typeface="黑体" pitchFamily="49" charset="-122"/>
                <a:cs typeface="+mn-cs"/>
              </a:rPr>
              <a:t>5</a:t>
            </a:r>
            <a:r>
              <a:rPr kumimoji="1" lang="en-US" altLang="zh-CN" sz="3200" b="1" kern="1200" dirty="0" smtClean="0">
                <a:solidFill>
                  <a:srgbClr val="A50021"/>
                </a:solidFill>
                <a:latin typeface="黑体" pitchFamily="49" charset="-122"/>
                <a:ea typeface="黑体" pitchFamily="49" charset="-122"/>
                <a:cs typeface="+mn-cs"/>
              </a:rPr>
              <a:t>. </a:t>
            </a:r>
            <a:r>
              <a:rPr kumimoji="1" lang="zh-CN" altLang="en-US" sz="3200" b="1" kern="1200" dirty="0" smtClean="0">
                <a:solidFill>
                  <a:srgbClr val="A50021"/>
                </a:solidFill>
                <a:latin typeface="黑体" pitchFamily="49" charset="-122"/>
                <a:ea typeface="黑体" pitchFamily="49" charset="-122"/>
                <a:cs typeface="+mn-cs"/>
              </a:rPr>
              <a:t>红移</a:t>
            </a:r>
            <a:r>
              <a:rPr kumimoji="1" lang="zh-CN" altLang="en-US" sz="3200" b="1" kern="1200" dirty="0">
                <a:solidFill>
                  <a:srgbClr val="A50021"/>
                </a:solidFill>
                <a:latin typeface="黑体" pitchFamily="49" charset="-122"/>
                <a:ea typeface="黑体" pitchFamily="49" charset="-122"/>
                <a:cs typeface="+mn-cs"/>
              </a:rPr>
              <a:t>-蓝移</a:t>
            </a:r>
            <a:endParaRPr kumimoji="1" lang="en-US" altLang="zh-CN" sz="3200" b="1" kern="1200" dirty="0">
              <a:solidFill>
                <a:srgbClr val="A50021"/>
              </a:solidFill>
              <a:latin typeface="黑体" pitchFamily="49" charset="-122"/>
              <a:ea typeface="黑体" pitchFamily="49" charset="-122"/>
              <a:cs typeface="+mn-cs"/>
            </a:endParaRPr>
          </a:p>
        </p:txBody>
      </p:sp>
      <p:sp>
        <p:nvSpPr>
          <p:cNvPr id="4" name="Text Box 3"/>
          <p:cNvSpPr txBox="1">
            <a:spLocks noChangeArrowheads="1"/>
          </p:cNvSpPr>
          <p:nvPr/>
        </p:nvSpPr>
        <p:spPr bwMode="auto">
          <a:xfrm>
            <a:off x="609600" y="1212366"/>
            <a:ext cx="7620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buClr>
                <a:srgbClr val="FF0066"/>
              </a:buClr>
              <a:buFont typeface="Wingdings" pitchFamily="2" charset="2"/>
              <a:buNone/>
            </a:pPr>
            <a:r>
              <a:rPr lang="zh-CN" altLang="en-US" sz="2600" b="1" dirty="0">
                <a:solidFill>
                  <a:srgbClr val="003399"/>
                </a:solidFill>
                <a:latin typeface="Times New Roman" pitchFamily="18" charset="0"/>
                <a:ea typeface="黑体" pitchFamily="49" charset="-122"/>
              </a:rPr>
              <a:t>红移</a:t>
            </a:r>
            <a:r>
              <a:rPr lang="zh-CN" altLang="en-US" sz="2600" b="1" dirty="0">
                <a:latin typeface="Times New Roman" pitchFamily="18" charset="0"/>
                <a:ea typeface="黑体" pitchFamily="49" charset="-122"/>
              </a:rPr>
              <a:t>：由取代基或溶剂效应引起的使吸收向长波长方向移动称为红移。</a:t>
            </a:r>
          </a:p>
          <a:p>
            <a:pPr algn="just">
              <a:lnSpc>
                <a:spcPct val="130000"/>
              </a:lnSpc>
              <a:buClr>
                <a:srgbClr val="FF0066"/>
              </a:buClr>
              <a:buFont typeface="Wingdings" pitchFamily="2" charset="2"/>
              <a:buNone/>
            </a:pPr>
            <a:r>
              <a:rPr lang="zh-CN" altLang="en-US" sz="2600" b="1" dirty="0">
                <a:solidFill>
                  <a:srgbClr val="003399"/>
                </a:solidFill>
                <a:latin typeface="Times New Roman" pitchFamily="18" charset="0"/>
                <a:ea typeface="黑体" pitchFamily="49" charset="-122"/>
              </a:rPr>
              <a:t>蓝移</a:t>
            </a:r>
            <a:r>
              <a:rPr lang="zh-CN" altLang="en-US" sz="2600" b="1" dirty="0">
                <a:latin typeface="Times New Roman" pitchFamily="18" charset="0"/>
                <a:ea typeface="黑体" pitchFamily="49" charset="-122"/>
              </a:rPr>
              <a:t>：使吸收向短波长方向移动称为蓝移。</a:t>
            </a:r>
            <a:r>
              <a:rPr lang="zh-CN" altLang="en-US" sz="2800" b="1" dirty="0">
                <a:latin typeface="宋体" pitchFamily="2" charset="-122"/>
              </a:rPr>
              <a:t> </a:t>
            </a:r>
            <a:endParaRPr lang="en-US" altLang="zh-CN" sz="2800" b="1" dirty="0">
              <a:latin typeface="宋体" pitchFamily="2" charset="-122"/>
            </a:endParaRPr>
          </a:p>
        </p:txBody>
      </p:sp>
      <p:sp>
        <p:nvSpPr>
          <p:cNvPr id="5" name="Text Box 8"/>
          <p:cNvSpPr txBox="1">
            <a:spLocks noChangeArrowheads="1"/>
          </p:cNvSpPr>
          <p:nvPr/>
        </p:nvSpPr>
        <p:spPr bwMode="auto">
          <a:xfrm>
            <a:off x="609600" y="3269766"/>
            <a:ext cx="7620000" cy="259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40000"/>
              </a:spcBef>
              <a:buClr>
                <a:srgbClr val="FF0066"/>
              </a:buClr>
              <a:buFont typeface="Wingdings" pitchFamily="2" charset="2"/>
              <a:buNone/>
            </a:pPr>
            <a:r>
              <a:rPr lang="zh-CN" altLang="en-US" sz="2600" b="1" dirty="0">
                <a:solidFill>
                  <a:srgbClr val="003399"/>
                </a:solidFill>
                <a:latin typeface="Times New Roman" pitchFamily="18" charset="0"/>
                <a:ea typeface="黑体" pitchFamily="49" charset="-122"/>
              </a:rPr>
              <a:t>增色</a:t>
            </a:r>
            <a:r>
              <a:rPr lang="zh-CN" altLang="en-US" sz="2600" b="1" dirty="0" smtClean="0">
                <a:solidFill>
                  <a:srgbClr val="003399"/>
                </a:solidFill>
                <a:latin typeface="Times New Roman" pitchFamily="18" charset="0"/>
                <a:ea typeface="黑体" pitchFamily="49" charset="-122"/>
              </a:rPr>
              <a:t>效应：</a:t>
            </a:r>
            <a:r>
              <a:rPr lang="zh-CN" altLang="en-US" sz="2600" b="1" dirty="0" smtClean="0">
                <a:latin typeface="Times New Roman" pitchFamily="18" charset="0"/>
                <a:ea typeface="黑体" pitchFamily="49" charset="-122"/>
              </a:rPr>
              <a:t>由于</a:t>
            </a:r>
            <a:r>
              <a:rPr lang="zh-CN" altLang="en-US" sz="2600" b="1" dirty="0">
                <a:latin typeface="Times New Roman" pitchFamily="18" charset="0"/>
                <a:ea typeface="黑体" pitchFamily="49" charset="-122"/>
              </a:rPr>
              <a:t>化合物结构改变或其他原因，使吸收强度增强，称增色效应</a:t>
            </a:r>
            <a:r>
              <a:rPr lang="zh-CN" altLang="en-US" sz="2600" b="1" dirty="0" smtClean="0">
                <a:latin typeface="Times New Roman" pitchFamily="18" charset="0"/>
                <a:ea typeface="黑体" pitchFamily="49" charset="-122"/>
              </a:rPr>
              <a:t>。反之称为</a:t>
            </a:r>
            <a:r>
              <a:rPr lang="zh-CN" altLang="en-US" sz="2600" b="1" dirty="0">
                <a:solidFill>
                  <a:srgbClr val="003399"/>
                </a:solidFill>
                <a:latin typeface="Times New Roman" pitchFamily="18" charset="0"/>
                <a:ea typeface="黑体" pitchFamily="49" charset="-122"/>
              </a:rPr>
              <a:t>减色效应</a:t>
            </a:r>
            <a:r>
              <a:rPr lang="zh-CN" altLang="en-US" sz="2600" b="1" dirty="0" smtClean="0">
                <a:latin typeface="Times New Roman" pitchFamily="18" charset="0"/>
                <a:ea typeface="黑体" pitchFamily="49" charset="-122"/>
              </a:rPr>
              <a:t>。</a:t>
            </a:r>
            <a:endParaRPr lang="zh-CN" altLang="en-US" sz="2600" b="1" dirty="0">
              <a:latin typeface="Times New Roman" pitchFamily="18" charset="0"/>
              <a:ea typeface="黑体" pitchFamily="49" charset="-122"/>
            </a:endParaRPr>
          </a:p>
          <a:p>
            <a:pPr algn="just">
              <a:lnSpc>
                <a:spcPct val="130000"/>
              </a:lnSpc>
              <a:spcBef>
                <a:spcPct val="40000"/>
              </a:spcBef>
              <a:buClr>
                <a:srgbClr val="FF0066"/>
              </a:buClr>
              <a:buFont typeface="Wingdings" pitchFamily="2" charset="2"/>
              <a:buNone/>
            </a:pPr>
            <a:r>
              <a:rPr lang="zh-CN" altLang="en-US" sz="2600" b="1" dirty="0">
                <a:solidFill>
                  <a:srgbClr val="003399"/>
                </a:solidFill>
                <a:latin typeface="Times New Roman" pitchFamily="18" charset="0"/>
                <a:ea typeface="黑体" pitchFamily="49" charset="-122"/>
              </a:rPr>
              <a:t>强</a:t>
            </a:r>
            <a:r>
              <a:rPr lang="zh-CN" altLang="en-US" sz="2600" b="1" dirty="0" smtClean="0">
                <a:solidFill>
                  <a:srgbClr val="003399"/>
                </a:solidFill>
                <a:latin typeface="Times New Roman" pitchFamily="18" charset="0"/>
                <a:ea typeface="黑体" pitchFamily="49" charset="-122"/>
              </a:rPr>
              <a:t>带</a:t>
            </a:r>
            <a:r>
              <a:rPr lang="zh-CN" altLang="en-US" sz="2600" b="1" dirty="0" smtClean="0">
                <a:latin typeface="Times New Roman" pitchFamily="18" charset="0"/>
                <a:ea typeface="黑体" pitchFamily="49" charset="-122"/>
              </a:rPr>
              <a:t>：</a:t>
            </a:r>
            <a:r>
              <a:rPr lang="en-US" altLang="zh-CN" sz="2800" b="1" dirty="0" smtClean="0">
                <a:latin typeface="黑体" pitchFamily="49" charset="-122"/>
                <a:ea typeface="黑体" pitchFamily="49" charset="-122"/>
              </a:rPr>
              <a:t>ε</a:t>
            </a:r>
            <a:r>
              <a:rPr lang="en-US" altLang="zh-CN" sz="2800" b="1" baseline="-30000" dirty="0" smtClean="0">
                <a:latin typeface="Times New Roman" pitchFamily="18" charset="0"/>
              </a:rPr>
              <a:t>max</a:t>
            </a:r>
            <a:r>
              <a:rPr lang="en-US" altLang="zh-CN" sz="2800" b="1" dirty="0">
                <a:latin typeface="Times New Roman" pitchFamily="18" charset="0"/>
                <a:cs typeface="Times New Roman" pitchFamily="18" charset="0"/>
              </a:rPr>
              <a:t>≥10</a:t>
            </a:r>
            <a:r>
              <a:rPr lang="en-US" altLang="zh-CN" sz="2800" b="1" baseline="30000" dirty="0">
                <a:latin typeface="Times New Roman" pitchFamily="18" charset="0"/>
                <a:cs typeface="Times New Roman" pitchFamily="18" charset="0"/>
              </a:rPr>
              <a:t>4</a:t>
            </a:r>
            <a:r>
              <a:rPr lang="en-US" altLang="zh-CN" sz="2800" b="1" dirty="0">
                <a:latin typeface="Times New Roman" pitchFamily="18" charset="0"/>
              </a:rPr>
              <a:t> L·mol</a:t>
            </a:r>
            <a:r>
              <a:rPr lang="en-US" altLang="zh-CN" sz="2800" b="1" baseline="30000" dirty="0">
                <a:latin typeface="Times New Roman" pitchFamily="18" charset="0"/>
              </a:rPr>
              <a:t>-1</a:t>
            </a:r>
            <a:r>
              <a:rPr lang="en-US" altLang="zh-CN" sz="2800" b="1" dirty="0">
                <a:latin typeface="Times New Roman" pitchFamily="18" charset="0"/>
              </a:rPr>
              <a:t>·cm</a:t>
            </a:r>
            <a:r>
              <a:rPr lang="en-US" altLang="zh-CN" sz="2800" b="1" baseline="30000" dirty="0">
                <a:latin typeface="Times New Roman" pitchFamily="18" charset="0"/>
              </a:rPr>
              <a:t>-1</a:t>
            </a:r>
            <a:r>
              <a:rPr lang="en-US" altLang="zh-CN" sz="2800" b="1" dirty="0">
                <a:latin typeface="Times New Roman" pitchFamily="18" charset="0"/>
              </a:rPr>
              <a:t> </a:t>
            </a:r>
          </a:p>
          <a:p>
            <a:pPr algn="just">
              <a:lnSpc>
                <a:spcPct val="130000"/>
              </a:lnSpc>
              <a:spcBef>
                <a:spcPct val="40000"/>
              </a:spcBef>
              <a:buClr>
                <a:srgbClr val="FF0066"/>
              </a:buClr>
              <a:buFont typeface="Wingdings" pitchFamily="2" charset="2"/>
              <a:buNone/>
            </a:pPr>
            <a:r>
              <a:rPr lang="zh-CN" altLang="en-US" sz="2600" b="1" dirty="0">
                <a:solidFill>
                  <a:srgbClr val="003399"/>
                </a:solidFill>
                <a:latin typeface="Times New Roman" pitchFamily="18" charset="0"/>
                <a:ea typeface="黑体" pitchFamily="49" charset="-122"/>
              </a:rPr>
              <a:t>弱</a:t>
            </a:r>
            <a:r>
              <a:rPr lang="zh-CN" altLang="en-US" sz="2600" b="1" dirty="0" smtClean="0">
                <a:solidFill>
                  <a:srgbClr val="003399"/>
                </a:solidFill>
                <a:latin typeface="Times New Roman" pitchFamily="18" charset="0"/>
                <a:ea typeface="黑体" pitchFamily="49" charset="-122"/>
              </a:rPr>
              <a:t>带</a:t>
            </a:r>
            <a:r>
              <a:rPr lang="zh-CN" altLang="en-US" sz="2600" b="1" dirty="0" smtClean="0">
                <a:latin typeface="Times New Roman" pitchFamily="18" charset="0"/>
                <a:ea typeface="黑体" pitchFamily="49" charset="-122"/>
              </a:rPr>
              <a:t>：</a:t>
            </a:r>
            <a:r>
              <a:rPr lang="en-US" altLang="zh-CN" sz="2800" b="1" dirty="0" err="1" smtClean="0">
                <a:latin typeface="黑体" pitchFamily="49" charset="-122"/>
                <a:ea typeface="黑体" pitchFamily="49" charset="-122"/>
              </a:rPr>
              <a:t>ε</a:t>
            </a:r>
            <a:r>
              <a:rPr lang="en-US" altLang="zh-CN" sz="2800" b="1" baseline="-30000" dirty="0" err="1" smtClean="0">
                <a:latin typeface="Times New Roman" pitchFamily="18" charset="0"/>
              </a:rPr>
              <a:t>max</a:t>
            </a:r>
            <a:r>
              <a:rPr lang="en-US" altLang="zh-CN" sz="2800" b="1" dirty="0" smtClean="0">
                <a:latin typeface="Times New Roman" pitchFamily="18" charset="0"/>
                <a:cs typeface="Times New Roman" pitchFamily="18" charset="0"/>
              </a:rPr>
              <a:t>&lt;10</a:t>
            </a:r>
            <a:r>
              <a:rPr lang="en-US" altLang="zh-CN" sz="2800" b="1" baseline="30000" dirty="0" smtClean="0">
                <a:latin typeface="Times New Roman" pitchFamily="18" charset="0"/>
                <a:cs typeface="Times New Roman" pitchFamily="18" charset="0"/>
              </a:rPr>
              <a:t>3 </a:t>
            </a:r>
            <a:r>
              <a:rPr lang="en-US" altLang="zh-CN" sz="2800" b="1" dirty="0">
                <a:latin typeface="Times New Roman" pitchFamily="18" charset="0"/>
              </a:rPr>
              <a:t>L·mol</a:t>
            </a:r>
            <a:r>
              <a:rPr lang="en-US" altLang="zh-CN" sz="2800" b="1" baseline="30000" dirty="0">
                <a:latin typeface="Times New Roman" pitchFamily="18" charset="0"/>
              </a:rPr>
              <a:t>-1</a:t>
            </a:r>
            <a:r>
              <a:rPr lang="en-US" altLang="zh-CN" sz="2800" b="1" dirty="0">
                <a:latin typeface="Times New Roman" pitchFamily="18" charset="0"/>
              </a:rPr>
              <a:t>·cm</a:t>
            </a:r>
            <a:r>
              <a:rPr lang="en-US" altLang="zh-CN" sz="2800" b="1" baseline="30000" dirty="0">
                <a:latin typeface="Times New Roman" pitchFamily="18" charset="0"/>
              </a:rPr>
              <a:t>-1</a:t>
            </a:r>
            <a:r>
              <a:rPr lang="en-US" altLang="zh-CN" sz="2800" b="1" baseline="30000" dirty="0">
                <a:latin typeface="Times New Roman" pitchFamily="18" charset="0"/>
                <a:cs typeface="Times New Roman" pitchFamily="18" charset="0"/>
              </a:rPr>
              <a:t> </a:t>
            </a:r>
            <a:r>
              <a:rPr lang="zh-CN" altLang="en-US" sz="2800" b="1" dirty="0">
                <a:solidFill>
                  <a:schemeClr val="hlink"/>
                </a:solidFill>
                <a:latin typeface="Times New Roman" pitchFamily="18" charset="0"/>
              </a:rPr>
              <a:t>；</a:t>
            </a:r>
            <a:r>
              <a:rPr lang="zh-CN" altLang="en-US" sz="2800" b="1" dirty="0">
                <a:solidFill>
                  <a:schemeClr val="hlink"/>
                </a:solidFill>
                <a:latin typeface="宋体" pitchFamily="2" charset="-122"/>
              </a:rPr>
              <a:t>  </a:t>
            </a:r>
            <a:endParaRPr lang="en-US" altLang="zh-CN" sz="2800" b="1" dirty="0">
              <a:solidFill>
                <a:schemeClr val="hlink"/>
              </a:solidFill>
              <a:latin typeface="宋体" pitchFamily="2" charset="-122"/>
            </a:endParaRPr>
          </a:p>
        </p:txBody>
      </p:sp>
    </p:spTree>
    <p:extLst>
      <p:ext uri="{BB962C8B-B14F-4D97-AF65-F5344CB8AC3E}">
        <p14:creationId xmlns:p14="http://schemas.microsoft.com/office/powerpoint/2010/main" val="133593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build="p" autoUpdateAnimBg="0"/>
      <p:bldP spid="5"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533400" y="3810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2800">
                <a:solidFill>
                  <a:srgbClr val="CC3300"/>
                </a:solidFill>
                <a:ea typeface="黑体" pitchFamily="49" charset="-122"/>
              </a:rPr>
              <a:t>乙酰苯紫外光谱图</a:t>
            </a:r>
          </a:p>
        </p:txBody>
      </p:sp>
      <p:sp>
        <p:nvSpPr>
          <p:cNvPr id="118789" name="Text Box 5"/>
          <p:cNvSpPr txBox="1">
            <a:spLocks noChangeArrowheads="1"/>
          </p:cNvSpPr>
          <p:nvPr/>
        </p:nvSpPr>
        <p:spPr bwMode="auto">
          <a:xfrm>
            <a:off x="533400" y="1295400"/>
            <a:ext cx="3733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kumimoji="1" lang="zh-CN" altLang="en-US" sz="2400" b="1" dirty="0">
                <a:solidFill>
                  <a:srgbClr val="0033CC"/>
                </a:solidFill>
                <a:latin typeface="黑体" pitchFamily="49" charset="-122"/>
                <a:ea typeface="黑体" pitchFamily="49" charset="-122"/>
              </a:rPr>
              <a:t>羰基双键与苯环共扼：</a:t>
            </a:r>
          </a:p>
          <a:p>
            <a:pPr algn="just">
              <a:spcBef>
                <a:spcPct val="50000"/>
              </a:spcBef>
            </a:pPr>
            <a:r>
              <a:rPr kumimoji="1" lang="en-US" altLang="zh-CN" sz="2400" b="1" dirty="0">
                <a:solidFill>
                  <a:srgbClr val="0033CC"/>
                </a:solidFill>
                <a:latin typeface="黑体" pitchFamily="49" charset="-122"/>
                <a:ea typeface="黑体" pitchFamily="49" charset="-122"/>
              </a:rPr>
              <a:t>K</a:t>
            </a:r>
            <a:r>
              <a:rPr kumimoji="1" lang="zh-CN" altLang="en-US" sz="2400" b="1" dirty="0">
                <a:solidFill>
                  <a:srgbClr val="0033CC"/>
                </a:solidFill>
                <a:latin typeface="黑体" pitchFamily="49" charset="-122"/>
                <a:ea typeface="黑体" pitchFamily="49" charset="-122"/>
              </a:rPr>
              <a:t>带强；</a:t>
            </a:r>
          </a:p>
          <a:p>
            <a:pPr algn="just">
              <a:spcBef>
                <a:spcPct val="50000"/>
              </a:spcBef>
            </a:pPr>
            <a:r>
              <a:rPr kumimoji="1" lang="zh-CN" altLang="en-US" sz="2400" b="1" dirty="0">
                <a:solidFill>
                  <a:srgbClr val="0033CC"/>
                </a:solidFill>
                <a:latin typeface="黑体" pitchFamily="49" charset="-122"/>
                <a:ea typeface="黑体" pitchFamily="49" charset="-122"/>
              </a:rPr>
              <a:t>氧上的孤对电子：</a:t>
            </a:r>
          </a:p>
          <a:p>
            <a:pPr algn="just">
              <a:spcBef>
                <a:spcPct val="50000"/>
              </a:spcBef>
            </a:pPr>
            <a:r>
              <a:rPr kumimoji="1" lang="en-US" altLang="zh-CN" sz="2400" b="1" i="1" dirty="0">
                <a:solidFill>
                  <a:srgbClr val="0033CC"/>
                </a:solidFill>
                <a:latin typeface="黑体" pitchFamily="49" charset="-122"/>
                <a:ea typeface="黑体" pitchFamily="49" charset="-122"/>
              </a:rPr>
              <a:t>R</a:t>
            </a:r>
            <a:r>
              <a:rPr kumimoji="1" lang="zh-CN" altLang="en-US" sz="2400" b="1" dirty="0">
                <a:solidFill>
                  <a:srgbClr val="0033CC"/>
                </a:solidFill>
                <a:latin typeface="黑体" pitchFamily="49" charset="-122"/>
                <a:ea typeface="黑体" pitchFamily="49" charset="-122"/>
              </a:rPr>
              <a:t>带，弱；</a:t>
            </a:r>
            <a:endParaRPr kumimoji="1" lang="zh-CN" altLang="zh-CN" sz="2400" b="1" dirty="0">
              <a:solidFill>
                <a:srgbClr val="0033CC"/>
              </a:solidFill>
              <a:latin typeface="黑体" pitchFamily="49" charset="-122"/>
              <a:ea typeface="黑体" pitchFamily="49" charset="-122"/>
            </a:endParaRPr>
          </a:p>
        </p:txBody>
      </p:sp>
      <p:grpSp>
        <p:nvGrpSpPr>
          <p:cNvPr id="118790" name="Group 6"/>
          <p:cNvGrpSpPr>
            <a:grpSpLocks/>
          </p:cNvGrpSpPr>
          <p:nvPr/>
        </p:nvGrpSpPr>
        <p:grpSpPr bwMode="auto">
          <a:xfrm>
            <a:off x="990600" y="4560890"/>
            <a:ext cx="4573588" cy="1509713"/>
            <a:chOff x="624" y="2873"/>
            <a:chExt cx="2881" cy="951"/>
          </a:xfrm>
        </p:grpSpPr>
        <p:grpSp>
          <p:nvGrpSpPr>
            <p:cNvPr id="29702" name="Group 7"/>
            <p:cNvGrpSpPr>
              <a:grpSpLocks/>
            </p:cNvGrpSpPr>
            <p:nvPr/>
          </p:nvGrpSpPr>
          <p:grpSpPr bwMode="auto">
            <a:xfrm>
              <a:off x="624" y="2873"/>
              <a:ext cx="1451" cy="631"/>
              <a:chOff x="1927" y="2882"/>
              <a:chExt cx="1451" cy="631"/>
            </a:xfrm>
          </p:grpSpPr>
          <p:sp>
            <p:nvSpPr>
              <p:cNvPr id="29707" name="Line 8"/>
              <p:cNvSpPr>
                <a:spLocks noChangeShapeType="1"/>
              </p:cNvSpPr>
              <p:nvPr/>
            </p:nvSpPr>
            <p:spPr bwMode="auto">
              <a:xfrm flipV="1">
                <a:off x="2820" y="3000"/>
                <a:ext cx="151" cy="135"/>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9"/>
              <p:cNvSpPr>
                <a:spLocks noChangeShapeType="1"/>
              </p:cNvSpPr>
              <p:nvPr/>
            </p:nvSpPr>
            <p:spPr bwMode="auto">
              <a:xfrm>
                <a:off x="2880" y="3216"/>
                <a:ext cx="202" cy="118"/>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0"/>
              <p:cNvSpPr>
                <a:spLocks noChangeShapeType="1"/>
              </p:cNvSpPr>
              <p:nvPr/>
            </p:nvSpPr>
            <p:spPr bwMode="auto">
              <a:xfrm>
                <a:off x="2880" y="3264"/>
                <a:ext cx="199" cy="118"/>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1"/>
              <p:cNvSpPr>
                <a:spLocks noChangeShapeType="1"/>
              </p:cNvSpPr>
              <p:nvPr/>
            </p:nvSpPr>
            <p:spPr bwMode="auto">
              <a:xfrm>
                <a:off x="1927" y="3178"/>
                <a:ext cx="133" cy="216"/>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Freeform 12"/>
              <p:cNvSpPr>
                <a:spLocks/>
              </p:cNvSpPr>
              <p:nvPr/>
            </p:nvSpPr>
            <p:spPr bwMode="auto">
              <a:xfrm>
                <a:off x="2062" y="3392"/>
                <a:ext cx="263" cy="11"/>
              </a:xfrm>
              <a:custGeom>
                <a:avLst/>
                <a:gdLst>
                  <a:gd name="T0" fmla="*/ 0 w 263"/>
                  <a:gd name="T1" fmla="*/ 0 h 11"/>
                  <a:gd name="T2" fmla="*/ 0 w 263"/>
                  <a:gd name="T3" fmla="*/ 10 h 11"/>
                  <a:gd name="T4" fmla="*/ 263 w 263"/>
                  <a:gd name="T5" fmla="*/ 11 h 11"/>
                  <a:gd name="T6" fmla="*/ 263 w 263"/>
                  <a:gd name="T7" fmla="*/ 1 h 11"/>
                  <a:gd name="T8" fmla="*/ 0 w 263"/>
                  <a:gd name="T9" fmla="*/ 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11">
                    <a:moveTo>
                      <a:pt x="0" y="0"/>
                    </a:moveTo>
                    <a:lnTo>
                      <a:pt x="0" y="10"/>
                    </a:lnTo>
                    <a:lnTo>
                      <a:pt x="263" y="11"/>
                    </a:lnTo>
                    <a:lnTo>
                      <a:pt x="263" y="1"/>
                    </a:lnTo>
                    <a:lnTo>
                      <a:pt x="0" y="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Line 13"/>
              <p:cNvSpPr>
                <a:spLocks noChangeShapeType="1"/>
              </p:cNvSpPr>
              <p:nvPr/>
            </p:nvSpPr>
            <p:spPr bwMode="auto">
              <a:xfrm flipV="1">
                <a:off x="2323" y="3178"/>
                <a:ext cx="132" cy="216"/>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14"/>
              <p:cNvSpPr>
                <a:spLocks noChangeShapeType="1"/>
              </p:cNvSpPr>
              <p:nvPr/>
            </p:nvSpPr>
            <p:spPr bwMode="auto">
              <a:xfrm flipH="1" flipV="1">
                <a:off x="2323" y="2964"/>
                <a:ext cx="132" cy="21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Freeform 15"/>
              <p:cNvSpPr>
                <a:spLocks/>
              </p:cNvSpPr>
              <p:nvPr/>
            </p:nvSpPr>
            <p:spPr bwMode="auto">
              <a:xfrm>
                <a:off x="2062" y="2961"/>
                <a:ext cx="263" cy="11"/>
              </a:xfrm>
              <a:custGeom>
                <a:avLst/>
                <a:gdLst>
                  <a:gd name="T0" fmla="*/ 263 w 263"/>
                  <a:gd name="T1" fmla="*/ 10 h 11"/>
                  <a:gd name="T2" fmla="*/ 263 w 263"/>
                  <a:gd name="T3" fmla="*/ 0 h 11"/>
                  <a:gd name="T4" fmla="*/ 0 w 263"/>
                  <a:gd name="T5" fmla="*/ 1 h 11"/>
                  <a:gd name="T6" fmla="*/ 0 w 263"/>
                  <a:gd name="T7" fmla="*/ 11 h 11"/>
                  <a:gd name="T8" fmla="*/ 263 w 263"/>
                  <a:gd name="T9" fmla="*/ 10 h 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3" h="11">
                    <a:moveTo>
                      <a:pt x="263" y="10"/>
                    </a:moveTo>
                    <a:lnTo>
                      <a:pt x="263" y="0"/>
                    </a:lnTo>
                    <a:lnTo>
                      <a:pt x="0" y="1"/>
                    </a:lnTo>
                    <a:lnTo>
                      <a:pt x="0" y="11"/>
                    </a:lnTo>
                    <a:lnTo>
                      <a:pt x="263" y="10"/>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Line 16"/>
              <p:cNvSpPr>
                <a:spLocks noChangeShapeType="1"/>
              </p:cNvSpPr>
              <p:nvPr/>
            </p:nvSpPr>
            <p:spPr bwMode="auto">
              <a:xfrm flipV="1">
                <a:off x="1927" y="2964"/>
                <a:ext cx="133" cy="214"/>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6" name="Line 17"/>
              <p:cNvSpPr>
                <a:spLocks noChangeShapeType="1"/>
              </p:cNvSpPr>
              <p:nvPr/>
            </p:nvSpPr>
            <p:spPr bwMode="auto">
              <a:xfrm flipH="1" flipV="1">
                <a:off x="2455" y="3178"/>
                <a:ext cx="250" cy="2"/>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Rectangle 18"/>
              <p:cNvSpPr>
                <a:spLocks noChangeArrowheads="1"/>
              </p:cNvSpPr>
              <p:nvPr/>
            </p:nvSpPr>
            <p:spPr bwMode="auto">
              <a:xfrm>
                <a:off x="2718" y="3108"/>
                <a:ext cx="17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18" name="Rectangle 19"/>
              <p:cNvSpPr>
                <a:spLocks noChangeArrowheads="1"/>
              </p:cNvSpPr>
              <p:nvPr/>
            </p:nvSpPr>
            <p:spPr bwMode="auto">
              <a:xfrm>
                <a:off x="2750" y="3119"/>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8000"/>
                    </a:solidFill>
                  </a:rPr>
                  <a:t>C</a:t>
                </a:r>
                <a:endParaRPr kumimoji="1" lang="en-US" altLang="zh-CN" sz="2400"/>
              </a:p>
            </p:txBody>
          </p:sp>
          <p:sp>
            <p:nvSpPr>
              <p:cNvPr id="29719" name="Rectangle 20"/>
              <p:cNvSpPr>
                <a:spLocks noChangeArrowheads="1"/>
              </p:cNvSpPr>
              <p:nvPr/>
            </p:nvSpPr>
            <p:spPr bwMode="auto">
              <a:xfrm>
                <a:off x="2974" y="2882"/>
                <a:ext cx="17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0" name="Rectangle 21"/>
              <p:cNvSpPr>
                <a:spLocks noChangeArrowheads="1"/>
              </p:cNvSpPr>
              <p:nvPr/>
            </p:nvSpPr>
            <p:spPr bwMode="auto">
              <a:xfrm>
                <a:off x="3006" y="2893"/>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8000"/>
                    </a:solidFill>
                  </a:rPr>
                  <a:t>C</a:t>
                </a:r>
                <a:endParaRPr kumimoji="1" lang="en-US" altLang="zh-CN" sz="2400"/>
              </a:p>
            </p:txBody>
          </p:sp>
          <p:sp>
            <p:nvSpPr>
              <p:cNvPr id="29721" name="Rectangle 22"/>
              <p:cNvSpPr>
                <a:spLocks noChangeArrowheads="1"/>
              </p:cNvSpPr>
              <p:nvPr/>
            </p:nvSpPr>
            <p:spPr bwMode="auto">
              <a:xfrm>
                <a:off x="3124" y="2882"/>
                <a:ext cx="17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2" name="Rectangle 23"/>
              <p:cNvSpPr>
                <a:spLocks noChangeArrowheads="1"/>
              </p:cNvSpPr>
              <p:nvPr/>
            </p:nvSpPr>
            <p:spPr bwMode="auto">
              <a:xfrm>
                <a:off x="3156" y="2893"/>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8000"/>
                    </a:solidFill>
                  </a:rPr>
                  <a:t>H</a:t>
                </a:r>
                <a:endParaRPr kumimoji="1" lang="en-US" altLang="zh-CN" sz="2400"/>
              </a:p>
            </p:txBody>
          </p:sp>
          <p:sp>
            <p:nvSpPr>
              <p:cNvPr id="29723" name="Rectangle 24"/>
              <p:cNvSpPr>
                <a:spLocks noChangeArrowheads="1"/>
              </p:cNvSpPr>
              <p:nvPr/>
            </p:nvSpPr>
            <p:spPr bwMode="auto">
              <a:xfrm>
                <a:off x="3193" y="2947"/>
                <a:ext cx="12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4" name="Rectangle 25"/>
              <p:cNvSpPr>
                <a:spLocks noChangeArrowheads="1"/>
              </p:cNvSpPr>
              <p:nvPr/>
            </p:nvSpPr>
            <p:spPr bwMode="auto">
              <a:xfrm>
                <a:off x="3287" y="2976"/>
                <a:ext cx="58"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300">
                    <a:solidFill>
                      <a:srgbClr val="008000"/>
                    </a:solidFill>
                  </a:rPr>
                  <a:t>3</a:t>
                </a:r>
                <a:endParaRPr kumimoji="1" lang="en-US" altLang="zh-CN" sz="2400"/>
              </a:p>
            </p:txBody>
          </p:sp>
          <p:sp>
            <p:nvSpPr>
              <p:cNvPr id="29725" name="Rectangle 26"/>
              <p:cNvSpPr>
                <a:spLocks noChangeArrowheads="1"/>
              </p:cNvSpPr>
              <p:nvPr/>
            </p:nvSpPr>
            <p:spPr bwMode="auto">
              <a:xfrm>
                <a:off x="3037" y="3296"/>
                <a:ext cx="17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6" name="Rectangle 27"/>
              <p:cNvSpPr>
                <a:spLocks noChangeArrowheads="1"/>
              </p:cNvSpPr>
              <p:nvPr/>
            </p:nvSpPr>
            <p:spPr bwMode="auto">
              <a:xfrm>
                <a:off x="3120" y="3312"/>
                <a:ext cx="11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a:solidFill>
                      <a:srgbClr val="008000"/>
                    </a:solidFill>
                  </a:rPr>
                  <a:t>O</a:t>
                </a:r>
                <a:endParaRPr kumimoji="1" lang="en-US" altLang="zh-CN" sz="2400"/>
              </a:p>
            </p:txBody>
          </p:sp>
          <p:sp>
            <p:nvSpPr>
              <p:cNvPr id="29727" name="Rectangle 28"/>
              <p:cNvSpPr>
                <a:spLocks noChangeArrowheads="1"/>
              </p:cNvSpPr>
              <p:nvPr/>
            </p:nvSpPr>
            <p:spPr bwMode="auto">
              <a:xfrm>
                <a:off x="3187" y="3296"/>
                <a:ext cx="177"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8" name="Rectangle 29"/>
              <p:cNvSpPr>
                <a:spLocks noChangeArrowheads="1"/>
              </p:cNvSpPr>
              <p:nvPr/>
            </p:nvSpPr>
            <p:spPr bwMode="auto">
              <a:xfrm>
                <a:off x="3257" y="3361"/>
                <a:ext cx="121"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29" name="Oval 30"/>
              <p:cNvSpPr>
                <a:spLocks noChangeArrowheads="1"/>
              </p:cNvSpPr>
              <p:nvPr/>
            </p:nvSpPr>
            <p:spPr bwMode="ltGray">
              <a:xfrm>
                <a:off x="2064" y="3072"/>
                <a:ext cx="240" cy="240"/>
              </a:xfrm>
              <a:prstGeom prst="ellipse">
                <a:avLst/>
              </a:prstGeom>
              <a:solidFill>
                <a:schemeClr val="bg2"/>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9703" name="Line 31"/>
            <p:cNvSpPr>
              <a:spLocks noChangeShapeType="1"/>
            </p:cNvSpPr>
            <p:nvPr/>
          </p:nvSpPr>
          <p:spPr bwMode="ltGray">
            <a:xfrm flipV="1">
              <a:off x="1968" y="3120"/>
              <a:ext cx="240" cy="24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04" name="Line 32"/>
            <p:cNvSpPr>
              <a:spLocks noChangeShapeType="1"/>
            </p:cNvSpPr>
            <p:nvPr/>
          </p:nvSpPr>
          <p:spPr bwMode="ltGray">
            <a:xfrm flipH="1">
              <a:off x="1488" y="3360"/>
              <a:ext cx="144" cy="144"/>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05" name="Rectangle 33"/>
            <p:cNvSpPr>
              <a:spLocks noChangeArrowheads="1"/>
            </p:cNvSpPr>
            <p:nvPr/>
          </p:nvSpPr>
          <p:spPr bwMode="ltGray">
            <a:xfrm>
              <a:off x="2309" y="2976"/>
              <a:ext cx="1196"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800" i="1" dirty="0" smtClean="0">
                  <a:solidFill>
                    <a:srgbClr val="000000"/>
                  </a:solidFill>
                  <a:latin typeface="Times New Roman" pitchFamily="18" charset="0"/>
                </a:rPr>
                <a:t>n</a:t>
              </a:r>
              <a:r>
                <a:rPr kumimoji="1" lang="en-US" altLang="zh-CN" sz="3200" b="1" dirty="0" smtClean="0">
                  <a:solidFill>
                    <a:srgbClr val="000000"/>
                  </a:solidFill>
                  <a:latin typeface="Symbol" pitchFamily="18" charset="2"/>
                </a:rPr>
                <a:t>- </a:t>
              </a:r>
              <a:r>
                <a:rPr kumimoji="1" lang="en-US" altLang="zh-CN" sz="2800" dirty="0">
                  <a:solidFill>
                    <a:srgbClr val="000000"/>
                  </a:solidFill>
                  <a:latin typeface="Symbol" pitchFamily="18" charset="2"/>
                </a:rPr>
                <a:t>p*</a:t>
              </a:r>
              <a:r>
                <a:rPr kumimoji="1" lang="en-US" altLang="zh-CN" sz="2800" i="1" dirty="0">
                  <a:solidFill>
                    <a:srgbClr val="000000"/>
                  </a:solidFill>
                  <a:latin typeface="Symbol" pitchFamily="18" charset="2"/>
                </a:rPr>
                <a:t> </a:t>
              </a:r>
              <a:r>
                <a:rPr kumimoji="1" lang="en-US" altLang="zh-CN" sz="2400" dirty="0">
                  <a:solidFill>
                    <a:srgbClr val="FF0000"/>
                  </a:solidFill>
                  <a:latin typeface="宋体" pitchFamily="2" charset="-122"/>
                </a:rPr>
                <a:t>;</a:t>
              </a:r>
              <a:r>
                <a:rPr kumimoji="1" lang="en-US" altLang="zh-CN" sz="2800" i="1" dirty="0">
                  <a:solidFill>
                    <a:srgbClr val="000000"/>
                  </a:solidFill>
                  <a:latin typeface="Symbol" pitchFamily="18" charset="2"/>
                </a:rPr>
                <a:t> </a:t>
              </a:r>
              <a:r>
                <a:rPr kumimoji="1" lang="en-US" altLang="zh-CN" sz="2400" i="1" dirty="0">
                  <a:solidFill>
                    <a:srgbClr val="FF0000"/>
                  </a:solidFill>
                  <a:latin typeface="Times New Roman" pitchFamily="18" charset="0"/>
                </a:rPr>
                <a:t>R</a:t>
              </a:r>
              <a:r>
                <a:rPr kumimoji="1" lang="zh-CN" altLang="en-US" sz="2400" dirty="0">
                  <a:solidFill>
                    <a:srgbClr val="FF0000"/>
                  </a:solidFill>
                  <a:latin typeface="宋体" pitchFamily="2" charset="-122"/>
                </a:rPr>
                <a:t>带</a:t>
              </a:r>
            </a:p>
          </p:txBody>
        </p:sp>
        <p:sp>
          <p:nvSpPr>
            <p:cNvPr id="29706" name="Rectangle 34"/>
            <p:cNvSpPr>
              <a:spLocks noChangeArrowheads="1"/>
            </p:cNvSpPr>
            <p:nvPr/>
          </p:nvSpPr>
          <p:spPr bwMode="ltGray">
            <a:xfrm>
              <a:off x="1367" y="3456"/>
              <a:ext cx="1237"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kumimoji="1" lang="en-US" altLang="zh-CN" sz="2800" dirty="0">
                  <a:solidFill>
                    <a:srgbClr val="000000"/>
                  </a:solidFill>
                  <a:latin typeface="Symbol" pitchFamily="18" charset="2"/>
                </a:rPr>
                <a:t>p</a:t>
              </a:r>
              <a:r>
                <a:rPr kumimoji="1" lang="en-US" altLang="zh-CN" sz="2800" i="1" dirty="0">
                  <a:solidFill>
                    <a:srgbClr val="000000"/>
                  </a:solidFill>
                  <a:latin typeface="Times New Roman" pitchFamily="18" charset="0"/>
                </a:rPr>
                <a:t> </a:t>
              </a:r>
              <a:r>
                <a:rPr kumimoji="1" lang="en-US" altLang="zh-CN" sz="3200" b="1" dirty="0" smtClean="0">
                  <a:solidFill>
                    <a:srgbClr val="000000"/>
                  </a:solidFill>
                  <a:latin typeface="Symbol" pitchFamily="18" charset="2"/>
                </a:rPr>
                <a:t>- </a:t>
              </a:r>
              <a:r>
                <a:rPr kumimoji="1" lang="en-US" altLang="zh-CN" sz="2800" dirty="0">
                  <a:solidFill>
                    <a:srgbClr val="000000"/>
                  </a:solidFill>
                  <a:latin typeface="Symbol" pitchFamily="18" charset="2"/>
                </a:rPr>
                <a:t>p</a:t>
              </a:r>
              <a:r>
                <a:rPr kumimoji="1" lang="en-US" altLang="zh-CN" sz="2800" baseline="30000" dirty="0">
                  <a:solidFill>
                    <a:srgbClr val="000000"/>
                  </a:solidFill>
                  <a:latin typeface="Symbol" pitchFamily="18" charset="2"/>
                </a:rPr>
                <a:t>*</a:t>
              </a:r>
              <a:r>
                <a:rPr kumimoji="1" lang="en-US" altLang="zh-CN" sz="2800" i="1" dirty="0">
                  <a:solidFill>
                    <a:srgbClr val="000000"/>
                  </a:solidFill>
                  <a:latin typeface="Symbol" pitchFamily="18" charset="2"/>
                </a:rPr>
                <a:t> </a:t>
              </a:r>
              <a:r>
                <a:rPr kumimoji="1" lang="en-US" altLang="zh-CN" sz="2400" dirty="0">
                  <a:solidFill>
                    <a:srgbClr val="FF0000"/>
                  </a:solidFill>
                  <a:latin typeface="宋体" pitchFamily="2" charset="-122"/>
                </a:rPr>
                <a:t>;</a:t>
              </a:r>
              <a:r>
                <a:rPr kumimoji="1" lang="en-US" altLang="zh-CN" sz="2800" i="1" dirty="0">
                  <a:solidFill>
                    <a:srgbClr val="000000"/>
                  </a:solidFill>
                  <a:latin typeface="Symbol" pitchFamily="18" charset="2"/>
                </a:rPr>
                <a:t> </a:t>
              </a:r>
              <a:r>
                <a:rPr kumimoji="1" lang="en-US" altLang="zh-CN" sz="2400" i="1" dirty="0">
                  <a:solidFill>
                    <a:srgbClr val="FF0000"/>
                  </a:solidFill>
                  <a:latin typeface="Times New Roman" pitchFamily="18" charset="0"/>
                </a:rPr>
                <a:t>K</a:t>
              </a:r>
              <a:r>
                <a:rPr kumimoji="1" lang="zh-CN" altLang="en-US" sz="2400" dirty="0">
                  <a:solidFill>
                    <a:srgbClr val="FF0000"/>
                  </a:solidFill>
                  <a:latin typeface="宋体" pitchFamily="2" charset="-122"/>
                </a:rPr>
                <a:t>带</a:t>
              </a:r>
            </a:p>
          </p:txBody>
        </p:sp>
      </p:grpSp>
      <p:pic>
        <p:nvPicPr>
          <p:cNvPr id="29701" name="Picture 3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457200"/>
            <a:ext cx="43434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left)">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8789">
                                            <p:txEl>
                                              <p:pRg st="0" end="0"/>
                                            </p:txEl>
                                          </p:spTgt>
                                        </p:tgtEl>
                                        <p:attrNameLst>
                                          <p:attrName>style.visibility</p:attrName>
                                        </p:attrNameLst>
                                      </p:cBhvr>
                                      <p:to>
                                        <p:strVal val="visible"/>
                                      </p:to>
                                    </p:set>
                                    <p:animEffect transition="in" filter="wipe(left)">
                                      <p:cBhvr>
                                        <p:cTn id="12" dur="500"/>
                                        <p:tgtEl>
                                          <p:spTgt spid="1187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8789">
                                            <p:txEl>
                                              <p:pRg st="1" end="1"/>
                                            </p:txEl>
                                          </p:spTgt>
                                        </p:tgtEl>
                                        <p:attrNameLst>
                                          <p:attrName>style.visibility</p:attrName>
                                        </p:attrNameLst>
                                      </p:cBhvr>
                                      <p:to>
                                        <p:strVal val="visible"/>
                                      </p:to>
                                    </p:set>
                                    <p:animEffect transition="in" filter="wipe(left)">
                                      <p:cBhvr>
                                        <p:cTn id="17" dur="500"/>
                                        <p:tgtEl>
                                          <p:spTgt spid="11878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8789">
                                            <p:txEl>
                                              <p:pRg st="2" end="2"/>
                                            </p:txEl>
                                          </p:spTgt>
                                        </p:tgtEl>
                                        <p:attrNameLst>
                                          <p:attrName>style.visibility</p:attrName>
                                        </p:attrNameLst>
                                      </p:cBhvr>
                                      <p:to>
                                        <p:strVal val="visible"/>
                                      </p:to>
                                    </p:set>
                                    <p:animEffect transition="in" filter="wipe(left)">
                                      <p:cBhvr>
                                        <p:cTn id="22" dur="500"/>
                                        <p:tgtEl>
                                          <p:spTgt spid="11878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8789">
                                            <p:txEl>
                                              <p:pRg st="3" end="3"/>
                                            </p:txEl>
                                          </p:spTgt>
                                        </p:tgtEl>
                                        <p:attrNameLst>
                                          <p:attrName>style.visibility</p:attrName>
                                        </p:attrNameLst>
                                      </p:cBhvr>
                                      <p:to>
                                        <p:strVal val="visible"/>
                                      </p:to>
                                    </p:set>
                                    <p:animEffect transition="in" filter="wipe(left)">
                                      <p:cBhvr>
                                        <p:cTn id="27" dur="500"/>
                                        <p:tgtEl>
                                          <p:spTgt spid="118789">
                                            <p:txEl>
                                              <p:pRg st="3" end="3"/>
                                            </p:txEl>
                                          </p:spTgt>
                                        </p:tgtEl>
                                      </p:cBhvr>
                                    </p:animEffect>
                                  </p:child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118790"/>
                                        </p:tgtEl>
                                        <p:attrNameLst>
                                          <p:attrName>style.visibility</p:attrName>
                                        </p:attrNameLst>
                                      </p:cBhvr>
                                      <p:to>
                                        <p:strVal val="visible"/>
                                      </p:to>
                                    </p:set>
                                    <p:animEffect transition="in" filter="wipe(left)">
                                      <p:cBhvr>
                                        <p:cTn id="31" dur="500"/>
                                        <p:tgtEl>
                                          <p:spTgt spid="118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8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04800" y="304800"/>
            <a:ext cx="8610600" cy="685800"/>
          </a:xfrm>
        </p:spPr>
        <p:txBody>
          <a:bodyPr/>
          <a:lstStyle/>
          <a:p>
            <a:pPr algn="l" eaLnBrk="1" hangingPunct="1"/>
            <a:r>
              <a:rPr lang="en-US" altLang="zh-CN" sz="3600" dirty="0" smtClean="0">
                <a:solidFill>
                  <a:srgbClr val="336600"/>
                </a:solidFill>
                <a:latin typeface="黑体" pitchFamily="49" charset="-122"/>
                <a:ea typeface="黑体" pitchFamily="49" charset="-122"/>
              </a:rPr>
              <a:t>2.7</a:t>
            </a:r>
            <a:r>
              <a:rPr lang="zh-CN" altLang="en-US" sz="3600" dirty="0" smtClean="0">
                <a:solidFill>
                  <a:srgbClr val="336600"/>
                </a:solidFill>
                <a:latin typeface="黑体" pitchFamily="49" charset="-122"/>
                <a:ea typeface="黑体" pitchFamily="49" charset="-122"/>
              </a:rPr>
              <a:t> </a:t>
            </a:r>
            <a:r>
              <a:rPr lang="zh-CN" altLang="en-US" sz="3600" dirty="0">
                <a:solidFill>
                  <a:srgbClr val="336600"/>
                </a:solidFill>
                <a:latin typeface="黑体" pitchFamily="49" charset="-122"/>
                <a:ea typeface="黑体" pitchFamily="49" charset="-122"/>
              </a:rPr>
              <a:t>溶剂影响 </a:t>
            </a:r>
          </a:p>
        </p:txBody>
      </p:sp>
      <p:sp>
        <p:nvSpPr>
          <p:cNvPr id="106499" name="Text Box 3"/>
          <p:cNvSpPr txBox="1">
            <a:spLocks noChangeArrowheads="1"/>
          </p:cNvSpPr>
          <p:nvPr/>
        </p:nvSpPr>
        <p:spPr bwMode="auto">
          <a:xfrm>
            <a:off x="381000" y="1066800"/>
            <a:ext cx="8686800" cy="508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30000"/>
              </a:spcBef>
            </a:pPr>
            <a:r>
              <a:rPr kumimoji="1" lang="en-US" altLang="zh-CN" sz="2800" b="1" dirty="0" smtClean="0">
                <a:solidFill>
                  <a:srgbClr val="A50021"/>
                </a:solidFill>
                <a:latin typeface="黑体" pitchFamily="49" charset="-122"/>
                <a:ea typeface="黑体" pitchFamily="49" charset="-122"/>
                <a:cs typeface="Times New Roman" pitchFamily="18" charset="0"/>
              </a:rPr>
              <a:t>2.7.1 </a:t>
            </a:r>
            <a:r>
              <a:rPr kumimoji="1" lang="zh-CN" altLang="en-US" sz="2800" b="1" dirty="0" smtClean="0">
                <a:solidFill>
                  <a:srgbClr val="A50021"/>
                </a:solidFill>
                <a:latin typeface="黑体" pitchFamily="49" charset="-122"/>
                <a:ea typeface="黑体" pitchFamily="49" charset="-122"/>
                <a:cs typeface="Times New Roman" pitchFamily="18" charset="0"/>
              </a:rPr>
              <a:t>紫</a:t>
            </a:r>
            <a:r>
              <a:rPr kumimoji="1" lang="zh-CN" altLang="en-US" sz="2800" b="1" dirty="0">
                <a:solidFill>
                  <a:srgbClr val="A50021"/>
                </a:solidFill>
                <a:latin typeface="黑体" pitchFamily="49" charset="-122"/>
                <a:ea typeface="黑体" pitchFamily="49" charset="-122"/>
                <a:cs typeface="Times New Roman" pitchFamily="18" charset="0"/>
              </a:rPr>
              <a:t>外</a:t>
            </a:r>
            <a:r>
              <a:rPr kumimoji="1" lang="en-US" altLang="zh-CN" sz="2800" b="1" dirty="0">
                <a:solidFill>
                  <a:srgbClr val="A50021"/>
                </a:solidFill>
                <a:latin typeface="黑体" pitchFamily="49" charset="-122"/>
                <a:ea typeface="黑体" pitchFamily="49" charset="-122"/>
                <a:cs typeface="Times New Roman" pitchFamily="18" charset="0"/>
              </a:rPr>
              <a:t>-</a:t>
            </a:r>
            <a:r>
              <a:rPr kumimoji="1" lang="zh-CN" altLang="en-US" sz="2800" b="1" dirty="0">
                <a:solidFill>
                  <a:srgbClr val="A50021"/>
                </a:solidFill>
                <a:latin typeface="黑体" pitchFamily="49" charset="-122"/>
                <a:ea typeface="黑体" pitchFamily="49" charset="-122"/>
                <a:cs typeface="Times New Roman" pitchFamily="18" charset="0"/>
              </a:rPr>
              <a:t>可见吸收</a:t>
            </a:r>
            <a:r>
              <a:rPr kumimoji="1" lang="zh-CN" altLang="en-US" sz="2800" b="1" dirty="0">
                <a:solidFill>
                  <a:srgbClr val="A50021"/>
                </a:solidFill>
                <a:latin typeface="黑体" pitchFamily="49" charset="-122"/>
                <a:ea typeface="黑体" pitchFamily="49" charset="-122"/>
              </a:rPr>
              <a:t>常用的溶剂</a:t>
            </a:r>
            <a:r>
              <a:rPr kumimoji="1" lang="zh-CN" altLang="en-US" sz="2800" dirty="0">
                <a:solidFill>
                  <a:srgbClr val="3366FF"/>
                </a:solidFill>
                <a:latin typeface="黑体" pitchFamily="49" charset="-122"/>
                <a:ea typeface="黑体" pitchFamily="49" charset="-122"/>
              </a:rPr>
              <a:t> </a:t>
            </a:r>
          </a:p>
          <a:p>
            <a:pPr marL="457200" indent="-457200">
              <a:spcBef>
                <a:spcPct val="30000"/>
              </a:spcBef>
              <a:buFont typeface="Wingdings" pitchFamily="2" charset="2"/>
              <a:buChar char="ü"/>
            </a:pPr>
            <a:r>
              <a:rPr kumimoji="1" lang="zh-CN" altLang="en-US" sz="2600" dirty="0" smtClean="0">
                <a:latin typeface="黑体" pitchFamily="49" charset="-122"/>
                <a:ea typeface="黑体" pitchFamily="49" charset="-122"/>
              </a:rPr>
              <a:t>常见</a:t>
            </a:r>
            <a:r>
              <a:rPr kumimoji="1" lang="zh-CN" altLang="en-US" sz="2600" dirty="0">
                <a:latin typeface="黑体" pitchFamily="49" charset="-122"/>
                <a:ea typeface="黑体" pitchFamily="49" charset="-122"/>
              </a:rPr>
              <a:t>溶剂：环己烷、</a:t>
            </a:r>
            <a:r>
              <a:rPr kumimoji="1" lang="en-US" altLang="zh-CN" sz="2600" dirty="0">
                <a:latin typeface="黑体" pitchFamily="49" charset="-122"/>
                <a:ea typeface="黑体" pitchFamily="49" charset="-122"/>
              </a:rPr>
              <a:t>95</a:t>
            </a:r>
            <a:r>
              <a:rPr kumimoji="1" lang="zh-CN" altLang="en-US" sz="2600" dirty="0">
                <a:latin typeface="黑体" pitchFamily="49" charset="-122"/>
                <a:ea typeface="黑体" pitchFamily="49" charset="-122"/>
              </a:rPr>
              <a:t>％的乙醇和二氧六环。</a:t>
            </a:r>
          </a:p>
          <a:p>
            <a:pPr marL="457200" indent="-457200">
              <a:spcBef>
                <a:spcPct val="30000"/>
              </a:spcBef>
              <a:buFont typeface="Wingdings" pitchFamily="2" charset="2"/>
              <a:buChar char="ü"/>
            </a:pPr>
            <a:r>
              <a:rPr kumimoji="1" lang="zh-CN" altLang="en-US" sz="2600" dirty="0" smtClean="0">
                <a:latin typeface="黑体" pitchFamily="49" charset="-122"/>
                <a:ea typeface="黑体" pitchFamily="49" charset="-122"/>
              </a:rPr>
              <a:t>杂质</a:t>
            </a:r>
            <a:r>
              <a:rPr kumimoji="1" lang="zh-CN" altLang="en-US" sz="2600" dirty="0">
                <a:latin typeface="黑体" pitchFamily="49" charset="-122"/>
                <a:ea typeface="黑体" pitchFamily="49" charset="-122"/>
              </a:rPr>
              <a:t>去除：活性硅胶过滤的方法来去除溶剂中微量的芳香烃和烯烃杂质。</a:t>
            </a:r>
          </a:p>
          <a:p>
            <a:pPr marL="457200" indent="-457200">
              <a:spcBef>
                <a:spcPct val="30000"/>
              </a:spcBef>
              <a:buFont typeface="Wingdings" pitchFamily="2" charset="2"/>
              <a:buChar char="ü"/>
            </a:pPr>
            <a:r>
              <a:rPr kumimoji="1" lang="zh-CN" altLang="en-US" sz="2600" dirty="0" smtClean="0">
                <a:latin typeface="黑体" pitchFamily="49" charset="-122"/>
                <a:ea typeface="黑体" pitchFamily="49" charset="-122"/>
              </a:rPr>
              <a:t>非极性溶剂：</a:t>
            </a:r>
            <a:r>
              <a:rPr kumimoji="1" lang="zh-CN" altLang="en-US" sz="2600" dirty="0">
                <a:latin typeface="黑体" pitchFamily="49" charset="-122"/>
                <a:ea typeface="黑体" pitchFamily="49" charset="-122"/>
              </a:rPr>
              <a:t>环己烷，“透明”极限波长</a:t>
            </a:r>
            <a:r>
              <a:rPr kumimoji="1" lang="en-US" altLang="zh-CN" sz="2600" dirty="0">
                <a:latin typeface="黑体" pitchFamily="49" charset="-122"/>
                <a:ea typeface="黑体" pitchFamily="49" charset="-122"/>
              </a:rPr>
              <a:t>210 nm</a:t>
            </a:r>
            <a:r>
              <a:rPr kumimoji="1" lang="zh-CN" altLang="en-US" sz="2600" dirty="0">
                <a:latin typeface="黑体" pitchFamily="49" charset="-122"/>
                <a:ea typeface="黑体" pitchFamily="49" charset="-122"/>
              </a:rPr>
              <a:t>；</a:t>
            </a:r>
          </a:p>
          <a:p>
            <a:pPr marL="457200" indent="-457200">
              <a:spcBef>
                <a:spcPct val="30000"/>
              </a:spcBef>
              <a:buFont typeface="Wingdings" pitchFamily="2" charset="2"/>
              <a:buChar char="ü"/>
            </a:pPr>
            <a:r>
              <a:rPr kumimoji="1" lang="zh-CN" altLang="en-US" sz="2600" dirty="0" smtClean="0">
                <a:latin typeface="黑体" pitchFamily="49" charset="-122"/>
                <a:ea typeface="黑体" pitchFamily="49" charset="-122"/>
              </a:rPr>
              <a:t>极性溶剂：</a:t>
            </a:r>
            <a:r>
              <a:rPr kumimoji="1" lang="en-US" altLang="zh-CN" sz="2600" dirty="0">
                <a:latin typeface="黑体" pitchFamily="49" charset="-122"/>
                <a:ea typeface="黑体" pitchFamily="49" charset="-122"/>
              </a:rPr>
              <a:t>95</a:t>
            </a:r>
            <a:r>
              <a:rPr kumimoji="1" lang="zh-CN" altLang="en-US" sz="2600" dirty="0">
                <a:latin typeface="黑体" pitchFamily="49" charset="-122"/>
                <a:ea typeface="黑体" pitchFamily="49" charset="-122"/>
              </a:rPr>
              <a:t>％的乙醇 ，透明”极限波长是</a:t>
            </a:r>
            <a:r>
              <a:rPr kumimoji="1" lang="en-US" altLang="zh-CN" sz="2600" dirty="0">
                <a:latin typeface="黑体" pitchFamily="49" charset="-122"/>
                <a:ea typeface="黑体" pitchFamily="49" charset="-122"/>
              </a:rPr>
              <a:t>210 nm </a:t>
            </a:r>
            <a:r>
              <a:rPr kumimoji="1" lang="zh-CN" altLang="en-US" sz="2600" dirty="0">
                <a:latin typeface="黑体" pitchFamily="49" charset="-122"/>
                <a:ea typeface="黑体" pitchFamily="49" charset="-122"/>
              </a:rPr>
              <a:t>。</a:t>
            </a:r>
          </a:p>
          <a:p>
            <a:pPr algn="just">
              <a:spcBef>
                <a:spcPct val="30000"/>
              </a:spcBef>
            </a:pPr>
            <a:r>
              <a:rPr kumimoji="1" lang="zh-CN" altLang="en-US" sz="2600" dirty="0">
                <a:solidFill>
                  <a:srgbClr val="0000CC"/>
                </a:solidFill>
                <a:latin typeface="黑体" pitchFamily="49" charset="-122"/>
                <a:ea typeface="黑体" pitchFamily="49" charset="-122"/>
              </a:rPr>
              <a:t>溶剂选择时需要考虑的因素：</a:t>
            </a:r>
          </a:p>
          <a:p>
            <a:pPr algn="just">
              <a:spcBef>
                <a:spcPct val="30000"/>
              </a:spcBef>
            </a:pPr>
            <a:r>
              <a:rPr kumimoji="1" lang="zh-CN" altLang="en-US" sz="2600" dirty="0">
                <a:latin typeface="黑体" pitchFamily="49" charset="-122"/>
                <a:ea typeface="黑体" pitchFamily="49" charset="-122"/>
              </a:rPr>
              <a:t>  ①溶剂本身的</a:t>
            </a:r>
            <a:r>
              <a:rPr kumimoji="1" lang="zh-CN" altLang="en-US" sz="2600" dirty="0">
                <a:solidFill>
                  <a:srgbClr val="FF0000"/>
                </a:solidFill>
                <a:latin typeface="黑体" pitchFamily="49" charset="-122"/>
                <a:ea typeface="黑体" pitchFamily="49" charset="-122"/>
              </a:rPr>
              <a:t>透明范围</a:t>
            </a:r>
            <a:r>
              <a:rPr kumimoji="1" lang="zh-CN" altLang="en-US" sz="2600" dirty="0">
                <a:solidFill>
                  <a:srgbClr val="000000"/>
                </a:solidFill>
                <a:latin typeface="黑体" pitchFamily="49" charset="-122"/>
                <a:ea typeface="黑体" pitchFamily="49" charset="-122"/>
              </a:rPr>
              <a:t>；</a:t>
            </a:r>
          </a:p>
          <a:p>
            <a:pPr algn="just">
              <a:spcBef>
                <a:spcPct val="30000"/>
              </a:spcBef>
            </a:pPr>
            <a:r>
              <a:rPr kumimoji="1" lang="zh-CN" altLang="en-US" sz="2600" dirty="0">
                <a:latin typeface="黑体" pitchFamily="49" charset="-122"/>
                <a:ea typeface="黑体" pitchFamily="49" charset="-122"/>
              </a:rPr>
              <a:t>  ②溶剂对溶质是惰性的；</a:t>
            </a:r>
          </a:p>
          <a:p>
            <a:pPr>
              <a:spcBef>
                <a:spcPct val="30000"/>
              </a:spcBef>
            </a:pPr>
            <a:r>
              <a:rPr kumimoji="1" lang="zh-CN" altLang="en-US" sz="2600" dirty="0">
                <a:latin typeface="黑体" pitchFamily="49" charset="-122"/>
                <a:ea typeface="黑体" pitchFamily="49" charset="-122"/>
              </a:rPr>
              <a:t>  ③溶剂对溶质要有良好的溶解性。   </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498"/>
                                        </p:tgtEl>
                                        <p:attrNameLst>
                                          <p:attrName>style.visibility</p:attrName>
                                        </p:attrNameLst>
                                      </p:cBhvr>
                                      <p:to>
                                        <p:strVal val="visible"/>
                                      </p:to>
                                    </p:set>
                                    <p:animEffect transition="in" filter="wipe(left)">
                                      <p:cBhvr>
                                        <p:cTn id="7" dur="500"/>
                                        <p:tgtEl>
                                          <p:spTgt spid="1064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499">
                                            <p:txEl>
                                              <p:pRg st="0" end="0"/>
                                            </p:txEl>
                                          </p:spTgt>
                                        </p:tgtEl>
                                        <p:attrNameLst>
                                          <p:attrName>style.visibility</p:attrName>
                                        </p:attrNameLst>
                                      </p:cBhvr>
                                      <p:to>
                                        <p:strVal val="visible"/>
                                      </p:to>
                                    </p:set>
                                    <p:animEffect transition="in" filter="wipe(left)">
                                      <p:cBhvr>
                                        <p:cTn id="12" dur="500"/>
                                        <p:tgtEl>
                                          <p:spTgt spid="1064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499">
                                            <p:txEl>
                                              <p:pRg st="1" end="1"/>
                                            </p:txEl>
                                          </p:spTgt>
                                        </p:tgtEl>
                                        <p:attrNameLst>
                                          <p:attrName>style.visibility</p:attrName>
                                        </p:attrNameLst>
                                      </p:cBhvr>
                                      <p:to>
                                        <p:strVal val="visible"/>
                                      </p:to>
                                    </p:set>
                                    <p:animEffect transition="in" filter="wipe(left)">
                                      <p:cBhvr>
                                        <p:cTn id="17" dur="500"/>
                                        <p:tgtEl>
                                          <p:spTgt spid="10649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499">
                                            <p:txEl>
                                              <p:pRg st="2" end="2"/>
                                            </p:txEl>
                                          </p:spTgt>
                                        </p:tgtEl>
                                        <p:attrNameLst>
                                          <p:attrName>style.visibility</p:attrName>
                                        </p:attrNameLst>
                                      </p:cBhvr>
                                      <p:to>
                                        <p:strVal val="visible"/>
                                      </p:to>
                                    </p:set>
                                    <p:animEffect transition="in" filter="wipe(left)">
                                      <p:cBhvr>
                                        <p:cTn id="22" dur="500"/>
                                        <p:tgtEl>
                                          <p:spTgt spid="10649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499">
                                            <p:txEl>
                                              <p:pRg st="3" end="3"/>
                                            </p:txEl>
                                          </p:spTgt>
                                        </p:tgtEl>
                                        <p:attrNameLst>
                                          <p:attrName>style.visibility</p:attrName>
                                        </p:attrNameLst>
                                      </p:cBhvr>
                                      <p:to>
                                        <p:strVal val="visible"/>
                                      </p:to>
                                    </p:set>
                                    <p:animEffect transition="in" filter="wipe(left)">
                                      <p:cBhvr>
                                        <p:cTn id="27" dur="500"/>
                                        <p:tgtEl>
                                          <p:spTgt spid="10649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6499">
                                            <p:txEl>
                                              <p:pRg st="4" end="4"/>
                                            </p:txEl>
                                          </p:spTgt>
                                        </p:tgtEl>
                                        <p:attrNameLst>
                                          <p:attrName>style.visibility</p:attrName>
                                        </p:attrNameLst>
                                      </p:cBhvr>
                                      <p:to>
                                        <p:strVal val="visible"/>
                                      </p:to>
                                    </p:set>
                                    <p:animEffect transition="in" filter="wipe(left)">
                                      <p:cBhvr>
                                        <p:cTn id="32" dur="500"/>
                                        <p:tgtEl>
                                          <p:spTgt spid="10649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499">
                                            <p:txEl>
                                              <p:pRg st="5" end="5"/>
                                            </p:txEl>
                                          </p:spTgt>
                                        </p:tgtEl>
                                        <p:attrNameLst>
                                          <p:attrName>style.visibility</p:attrName>
                                        </p:attrNameLst>
                                      </p:cBhvr>
                                      <p:to>
                                        <p:strVal val="visible"/>
                                      </p:to>
                                    </p:set>
                                    <p:animEffect transition="in" filter="wipe(left)">
                                      <p:cBhvr>
                                        <p:cTn id="37" dur="500"/>
                                        <p:tgtEl>
                                          <p:spTgt spid="10649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6499">
                                            <p:txEl>
                                              <p:pRg st="6" end="6"/>
                                            </p:txEl>
                                          </p:spTgt>
                                        </p:tgtEl>
                                        <p:attrNameLst>
                                          <p:attrName>style.visibility</p:attrName>
                                        </p:attrNameLst>
                                      </p:cBhvr>
                                      <p:to>
                                        <p:strVal val="visible"/>
                                      </p:to>
                                    </p:set>
                                    <p:animEffect transition="in" filter="wipe(left)">
                                      <p:cBhvr>
                                        <p:cTn id="42" dur="500"/>
                                        <p:tgtEl>
                                          <p:spTgt spid="106499">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499">
                                            <p:txEl>
                                              <p:pRg st="7" end="7"/>
                                            </p:txEl>
                                          </p:spTgt>
                                        </p:tgtEl>
                                        <p:attrNameLst>
                                          <p:attrName>style.visibility</p:attrName>
                                        </p:attrNameLst>
                                      </p:cBhvr>
                                      <p:to>
                                        <p:strVal val="visible"/>
                                      </p:to>
                                    </p:set>
                                    <p:animEffect transition="in" filter="wipe(left)">
                                      <p:cBhvr>
                                        <p:cTn id="47" dur="500"/>
                                        <p:tgtEl>
                                          <p:spTgt spid="106499">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499">
                                            <p:txEl>
                                              <p:pRg st="8" end="8"/>
                                            </p:txEl>
                                          </p:spTgt>
                                        </p:tgtEl>
                                        <p:attrNameLst>
                                          <p:attrName>style.visibility</p:attrName>
                                        </p:attrNameLst>
                                      </p:cBhvr>
                                      <p:to>
                                        <p:strVal val="visible"/>
                                      </p:to>
                                    </p:set>
                                    <p:animEffect transition="in" filter="wipe(left)">
                                      <p:cBhvr>
                                        <p:cTn id="52" dur="500"/>
                                        <p:tgtEl>
                                          <p:spTgt spid="106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P spid="106499"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Object 2"/>
          <p:cNvGraphicFramePr>
            <a:graphicFrameLocks noChangeAspect="1"/>
          </p:cNvGraphicFramePr>
          <p:nvPr/>
        </p:nvGraphicFramePr>
        <p:xfrm>
          <a:off x="838200" y="457200"/>
          <a:ext cx="7620000" cy="5703888"/>
        </p:xfrm>
        <a:graphic>
          <a:graphicData uri="http://schemas.openxmlformats.org/presentationml/2006/ole">
            <mc:AlternateContent xmlns:mc="http://schemas.openxmlformats.org/markup-compatibility/2006">
              <mc:Choice xmlns:v="urn:schemas-microsoft-com:vml" Requires="v">
                <p:oleObj spid="_x0000_s37948" name="位图图像" r:id="rId3" imgW="6923810" imgH="5180952" progId="Paint.Picture">
                  <p:embed/>
                </p:oleObj>
              </mc:Choice>
              <mc:Fallback>
                <p:oleObj name="位图图像" r:id="rId3" imgW="6923810" imgH="5180952"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838200" y="457200"/>
                        <a:ext cx="7620000" cy="570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07522"/>
                                        </p:tgtEl>
                                        <p:attrNameLst>
                                          <p:attrName>style.visibility</p:attrName>
                                        </p:attrNameLst>
                                      </p:cBhvr>
                                      <p:to>
                                        <p:strVal val="visible"/>
                                      </p:to>
                                    </p:set>
                                    <p:animEffect transition="in" filter="wipe(up)">
                                      <p:cBhvr>
                                        <p:cTn id="7" dur="500"/>
                                        <p:tgtEl>
                                          <p:spTgt spid="107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28600" y="304800"/>
            <a:ext cx="4953000" cy="609600"/>
          </a:xfrm>
        </p:spPr>
        <p:txBody>
          <a:bodyPr/>
          <a:lstStyle/>
          <a:p>
            <a:pPr algn="l" eaLnBrk="1" hangingPunct="1"/>
            <a:r>
              <a:rPr lang="en-US" altLang="zh-CN" sz="3600" dirty="0" smtClean="0">
                <a:solidFill>
                  <a:srgbClr val="336600"/>
                </a:solidFill>
                <a:latin typeface="黑体" pitchFamily="49" charset="-122"/>
                <a:ea typeface="黑体" pitchFamily="49" charset="-122"/>
              </a:rPr>
              <a:t>2.1.11 </a:t>
            </a:r>
            <a:r>
              <a:rPr lang="zh-CN" altLang="en-US" sz="3600" dirty="0">
                <a:solidFill>
                  <a:srgbClr val="336600"/>
                </a:solidFill>
                <a:latin typeface="黑体" pitchFamily="49" charset="-122"/>
                <a:ea typeface="黑体" pitchFamily="49" charset="-122"/>
              </a:rPr>
              <a:t>溶剂的影响 </a:t>
            </a:r>
          </a:p>
        </p:txBody>
      </p:sp>
      <p:sp>
        <p:nvSpPr>
          <p:cNvPr id="108547" name="Text Box 3"/>
          <p:cNvSpPr txBox="1">
            <a:spLocks noChangeArrowheads="1"/>
          </p:cNvSpPr>
          <p:nvPr/>
        </p:nvSpPr>
        <p:spPr bwMode="auto">
          <a:xfrm>
            <a:off x="228600" y="990600"/>
            <a:ext cx="6858000" cy="84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buClr>
                <a:srgbClr val="FF0066"/>
              </a:buClr>
              <a:buFont typeface="Wingdings" pitchFamily="2" charset="2"/>
              <a:buNone/>
            </a:pPr>
            <a:r>
              <a:rPr kumimoji="1" lang="zh-CN" altLang="en-US" sz="2000" dirty="0">
                <a:solidFill>
                  <a:srgbClr val="0000CC"/>
                </a:solidFill>
                <a:latin typeface="Times New Roman" pitchFamily="18" charset="0"/>
                <a:ea typeface="黑体" pitchFamily="49" charset="-122"/>
              </a:rPr>
              <a:t>（</a:t>
            </a:r>
            <a:r>
              <a:rPr kumimoji="1" lang="en-US" altLang="zh-CN" sz="2000" dirty="0">
                <a:solidFill>
                  <a:srgbClr val="0000CC"/>
                </a:solidFill>
                <a:latin typeface="Times New Roman" pitchFamily="18" charset="0"/>
                <a:ea typeface="黑体" pitchFamily="49" charset="-122"/>
              </a:rPr>
              <a:t>1</a:t>
            </a:r>
            <a:r>
              <a:rPr kumimoji="1" lang="zh-CN" altLang="en-US" sz="2000" dirty="0">
                <a:solidFill>
                  <a:srgbClr val="0000CC"/>
                </a:solidFill>
                <a:latin typeface="Times New Roman" pitchFamily="18" charset="0"/>
                <a:ea typeface="黑体" pitchFamily="49" charset="-122"/>
              </a:rPr>
              <a:t>）极性溶剂对</a:t>
            </a:r>
            <a:r>
              <a:rPr kumimoji="1" lang="en-US" altLang="zh-CN" sz="2000" dirty="0">
                <a:solidFill>
                  <a:srgbClr val="0000CC"/>
                </a:solidFill>
                <a:latin typeface="Times New Roman" pitchFamily="18" charset="0"/>
                <a:ea typeface="黑体" pitchFamily="49" charset="-122"/>
              </a:rPr>
              <a:t>n→π</a:t>
            </a:r>
            <a:r>
              <a:rPr kumimoji="1" lang="en-US" altLang="zh-CN" sz="2000" baseline="30000" dirty="0">
                <a:solidFill>
                  <a:srgbClr val="0000CC"/>
                </a:solidFill>
                <a:latin typeface="Times New Roman" pitchFamily="18" charset="0"/>
                <a:ea typeface="黑体" pitchFamily="49" charset="-122"/>
              </a:rPr>
              <a:t>* </a:t>
            </a:r>
            <a:r>
              <a:rPr kumimoji="1" lang="zh-CN" altLang="en-US" sz="2000" dirty="0">
                <a:solidFill>
                  <a:srgbClr val="0000CC"/>
                </a:solidFill>
                <a:latin typeface="Times New Roman" pitchFamily="18" charset="0"/>
                <a:ea typeface="黑体" pitchFamily="49" charset="-122"/>
              </a:rPr>
              <a:t>跃迁的影响</a:t>
            </a:r>
          </a:p>
          <a:p>
            <a:pPr algn="just">
              <a:lnSpc>
                <a:spcPct val="130000"/>
              </a:lnSpc>
              <a:buClr>
                <a:srgbClr val="FF0066"/>
              </a:buClr>
              <a:buFont typeface="Wingdings" pitchFamily="2" charset="2"/>
              <a:buNone/>
            </a:pPr>
            <a:r>
              <a:rPr kumimoji="1" lang="zh-CN" altLang="en-US" sz="2000" dirty="0">
                <a:solidFill>
                  <a:srgbClr val="A50021"/>
                </a:solidFill>
                <a:latin typeface="Times New Roman" pitchFamily="18" charset="0"/>
                <a:ea typeface="黑体" pitchFamily="49" charset="-122"/>
              </a:rPr>
              <a:t>规律：</a:t>
            </a:r>
            <a:r>
              <a:rPr kumimoji="1" lang="zh-CN" altLang="en-US" sz="2000" dirty="0">
                <a:latin typeface="Times New Roman" pitchFamily="18" charset="0"/>
                <a:ea typeface="黑体" pitchFamily="49" charset="-122"/>
              </a:rPr>
              <a:t>极性溶剂使</a:t>
            </a:r>
            <a:r>
              <a:rPr kumimoji="1" lang="en-US" altLang="zh-CN" sz="2000" dirty="0">
                <a:latin typeface="Times New Roman" pitchFamily="18" charset="0"/>
                <a:ea typeface="黑体" pitchFamily="49" charset="-122"/>
              </a:rPr>
              <a:t>n→π</a:t>
            </a:r>
            <a:r>
              <a:rPr kumimoji="1" lang="en-US" altLang="zh-CN" sz="2000" baseline="30000" dirty="0">
                <a:latin typeface="Times New Roman" pitchFamily="18" charset="0"/>
                <a:ea typeface="黑体" pitchFamily="49" charset="-122"/>
              </a:rPr>
              <a:t>*</a:t>
            </a:r>
            <a:r>
              <a:rPr kumimoji="1" lang="zh-CN" altLang="en-US" sz="2000" dirty="0">
                <a:latin typeface="Times New Roman" pitchFamily="18" charset="0"/>
                <a:ea typeface="黑体" pitchFamily="49" charset="-122"/>
              </a:rPr>
              <a:t>吸收带发生蓝移。</a:t>
            </a:r>
          </a:p>
        </p:txBody>
      </p:sp>
      <p:sp>
        <p:nvSpPr>
          <p:cNvPr id="6" name="Rectangle 2"/>
          <p:cNvSpPr txBox="1">
            <a:spLocks noChangeArrowheads="1"/>
          </p:cNvSpPr>
          <p:nvPr/>
        </p:nvSpPr>
        <p:spPr bwMode="auto">
          <a:xfrm>
            <a:off x="228600" y="1752600"/>
            <a:ext cx="6172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algn="l" eaLnBrk="1" hangingPunct="1"/>
            <a:r>
              <a:rPr kumimoji="1" lang="zh-CN" altLang="en-US" sz="2000" dirty="0">
                <a:solidFill>
                  <a:srgbClr val="0000CC"/>
                </a:solidFill>
                <a:latin typeface="Times New Roman" pitchFamily="18" charset="0"/>
                <a:ea typeface="黑体" pitchFamily="49" charset="-122"/>
                <a:cs typeface="+mn-cs"/>
              </a:rPr>
              <a:t>（</a:t>
            </a:r>
            <a:r>
              <a:rPr kumimoji="1" lang="en-US" altLang="zh-CN" sz="2000" dirty="0">
                <a:solidFill>
                  <a:srgbClr val="0000CC"/>
                </a:solidFill>
                <a:latin typeface="Times New Roman" pitchFamily="18" charset="0"/>
                <a:ea typeface="黑体" pitchFamily="49" charset="-122"/>
                <a:cs typeface="+mn-cs"/>
              </a:rPr>
              <a:t>2</a:t>
            </a:r>
            <a:r>
              <a:rPr kumimoji="1" lang="zh-CN" altLang="en-US" sz="2000" dirty="0">
                <a:solidFill>
                  <a:srgbClr val="0000CC"/>
                </a:solidFill>
                <a:latin typeface="Times New Roman" pitchFamily="18" charset="0"/>
                <a:ea typeface="黑体" pitchFamily="49" charset="-122"/>
                <a:cs typeface="+mn-cs"/>
              </a:rPr>
              <a:t>）极性溶剂对</a:t>
            </a:r>
            <a:r>
              <a:rPr kumimoji="1" lang="en-US" altLang="zh-CN" sz="2000" dirty="0">
                <a:solidFill>
                  <a:srgbClr val="0000CC"/>
                </a:solidFill>
                <a:latin typeface="Times New Roman" pitchFamily="18" charset="0"/>
                <a:ea typeface="黑体" pitchFamily="49" charset="-122"/>
                <a:cs typeface="+mn-cs"/>
              </a:rPr>
              <a:t>π→π*</a:t>
            </a:r>
            <a:r>
              <a:rPr kumimoji="1" lang="zh-CN" altLang="en-US" sz="2000" dirty="0">
                <a:solidFill>
                  <a:srgbClr val="0000CC"/>
                </a:solidFill>
                <a:latin typeface="Times New Roman" pitchFamily="18" charset="0"/>
                <a:ea typeface="黑体" pitchFamily="49" charset="-122"/>
                <a:cs typeface="+mn-cs"/>
              </a:rPr>
              <a:t>跃迁的影响 </a:t>
            </a:r>
          </a:p>
        </p:txBody>
      </p:sp>
      <p:sp>
        <p:nvSpPr>
          <p:cNvPr id="7" name="Text Box 3"/>
          <p:cNvSpPr txBox="1">
            <a:spLocks noChangeArrowheads="1"/>
          </p:cNvSpPr>
          <p:nvPr/>
        </p:nvSpPr>
        <p:spPr bwMode="auto">
          <a:xfrm>
            <a:off x="228600" y="2209800"/>
            <a:ext cx="7292181" cy="449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buClr>
                <a:srgbClr val="FF0066"/>
              </a:buClr>
              <a:buFont typeface="Wingdings" pitchFamily="2" charset="2"/>
              <a:buNone/>
            </a:pPr>
            <a:r>
              <a:rPr kumimoji="1" lang="zh-CN" altLang="en-US" sz="2000" dirty="0">
                <a:solidFill>
                  <a:srgbClr val="A50021"/>
                </a:solidFill>
                <a:latin typeface="Times New Roman" pitchFamily="18" charset="0"/>
                <a:ea typeface="黑体" pitchFamily="49" charset="-122"/>
              </a:rPr>
              <a:t>规律：</a:t>
            </a:r>
            <a:r>
              <a:rPr kumimoji="1" lang="zh-CN" altLang="en-US" sz="2000" dirty="0">
                <a:latin typeface="Times New Roman" pitchFamily="18" charset="0"/>
                <a:ea typeface="黑体" pitchFamily="49" charset="-122"/>
              </a:rPr>
              <a:t>使</a:t>
            </a:r>
            <a:r>
              <a:rPr kumimoji="1" lang="en-US" altLang="zh-CN" sz="2000" dirty="0">
                <a:latin typeface="Times New Roman" pitchFamily="18" charset="0"/>
                <a:ea typeface="黑体" pitchFamily="49" charset="-122"/>
              </a:rPr>
              <a:t>π→π*</a:t>
            </a:r>
            <a:r>
              <a:rPr kumimoji="1" lang="zh-CN" altLang="en-US" sz="2000" dirty="0">
                <a:latin typeface="Times New Roman" pitchFamily="18" charset="0"/>
                <a:ea typeface="黑体" pitchFamily="49" charset="-122"/>
              </a:rPr>
              <a:t>吸收带发生红移， </a:t>
            </a:r>
            <a:r>
              <a:rPr kumimoji="1" lang="en-US" altLang="zh-CN" sz="2000" dirty="0" err="1">
                <a:latin typeface="Times New Roman" pitchFamily="18" charset="0"/>
                <a:ea typeface="黑体" pitchFamily="49" charset="-122"/>
              </a:rPr>
              <a:t>ε</a:t>
            </a:r>
            <a:r>
              <a:rPr kumimoji="1" lang="en-US" altLang="zh-CN" sz="2000" baseline="-25000" dirty="0" err="1">
                <a:latin typeface="Times New Roman" pitchFamily="18" charset="0"/>
                <a:ea typeface="黑体" pitchFamily="49" charset="-122"/>
              </a:rPr>
              <a:t>max</a:t>
            </a:r>
            <a:r>
              <a:rPr kumimoji="1" lang="zh-CN" altLang="en-US" sz="2000" dirty="0">
                <a:latin typeface="Times New Roman" pitchFamily="18" charset="0"/>
                <a:ea typeface="黑体" pitchFamily="49" charset="-122"/>
              </a:rPr>
              <a:t>略有降低。</a:t>
            </a:r>
          </a:p>
        </p:txBody>
      </p:sp>
      <p:graphicFrame>
        <p:nvGraphicFramePr>
          <p:cNvPr id="8" name="Group 6"/>
          <p:cNvGraphicFramePr>
            <a:graphicFrameLocks noGrp="1"/>
          </p:cNvGraphicFramePr>
          <p:nvPr>
            <p:extLst>
              <p:ext uri="{D42A27DB-BD31-4B8C-83A1-F6EECF244321}">
                <p14:modId xmlns:p14="http://schemas.microsoft.com/office/powerpoint/2010/main" val="2458110477"/>
              </p:ext>
            </p:extLst>
          </p:nvPr>
        </p:nvGraphicFramePr>
        <p:xfrm>
          <a:off x="152400" y="3124200"/>
          <a:ext cx="5943601" cy="1447800"/>
        </p:xfrm>
        <a:graphic>
          <a:graphicData uri="http://schemas.openxmlformats.org/drawingml/2006/table">
            <a:tbl>
              <a:tblPr/>
              <a:tblGrid>
                <a:gridCol w="2249524"/>
                <a:gridCol w="986452"/>
                <a:gridCol w="914738"/>
                <a:gridCol w="1058169"/>
                <a:gridCol w="734718"/>
              </a:tblGrid>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正己烷</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CHCl</a:t>
                      </a:r>
                      <a:r>
                        <a:rPr kumimoji="0" lang="en-US" altLang="zh-CN" sz="2000" b="1" i="0" u="none" strike="noStrike" cap="none" normalizeH="0" baseline="-25000" dirty="0" smtClean="0">
                          <a:ln>
                            <a:noFill/>
                          </a:ln>
                          <a:solidFill>
                            <a:schemeClr val="tx1"/>
                          </a:solidFill>
                          <a:effectLst>
                            <a:outerShdw blurRad="38100" dist="38100" dir="2700000" algn="tl">
                              <a:srgbClr val="C0C0C0"/>
                            </a:outerShdw>
                          </a:effectLst>
                          <a:latin typeface="Arial" pitchFamily="34" charset="0"/>
                          <a:ea typeface="黑体" pitchFamily="49" charset="-122"/>
                        </a:rPr>
                        <a:t>3</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CH</a:t>
                      </a:r>
                      <a:r>
                        <a:rPr kumimoji="0" lang="en-US" altLang="zh-CN" sz="2000" b="1" i="0" u="none" strike="noStrike" cap="none" normalizeH="0" baseline="-25000" dirty="0" smtClean="0">
                          <a:ln>
                            <a:noFill/>
                          </a:ln>
                          <a:solidFill>
                            <a:schemeClr val="tx1"/>
                          </a:solidFill>
                          <a:effectLst>
                            <a:outerShdw blurRad="38100" dist="38100" dir="2700000" algn="tl">
                              <a:srgbClr val="C0C0C0"/>
                            </a:outerShdw>
                          </a:effectLst>
                          <a:latin typeface="Arial" pitchFamily="34" charset="0"/>
                          <a:ea typeface="黑体" pitchFamily="49" charset="-122"/>
                        </a:rPr>
                        <a:t>3</a:t>
                      </a: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OH</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H</a:t>
                      </a:r>
                      <a:r>
                        <a:rPr kumimoji="0" lang="en-US" altLang="zh-CN" sz="2000" b="1" i="0" u="none" strike="noStrike" cap="none" normalizeH="0" baseline="-25000" dirty="0" smtClean="0">
                          <a:ln>
                            <a:noFill/>
                          </a:ln>
                          <a:solidFill>
                            <a:schemeClr val="tx1"/>
                          </a:solidFill>
                          <a:effectLst>
                            <a:outerShdw blurRad="38100" dist="38100" dir="2700000" algn="tl">
                              <a:srgbClr val="C0C0C0"/>
                            </a:outerShdw>
                          </a:effectLst>
                          <a:latin typeface="Arial" pitchFamily="34" charset="0"/>
                          <a:ea typeface="黑体" pitchFamily="49" charset="-122"/>
                        </a:rPr>
                        <a:t>2</a:t>
                      </a: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O</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000" b="1" i="1"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π</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a:t>
                      </a:r>
                      <a:r>
                        <a:rPr kumimoji="0" lang="en-US" altLang="zh-CN" sz="2000" b="1" i="1"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π</a:t>
                      </a:r>
                      <a:r>
                        <a:rPr kumimoji="0" lang="en-US" altLang="zh-CN" sz="2000" b="1" i="0" u="none" strike="noStrike" cap="none" normalizeH="0" baseline="30000" smtClean="0">
                          <a:ln>
                            <a:noFill/>
                          </a:ln>
                          <a:solidFill>
                            <a:schemeClr val="tx1"/>
                          </a:solidFill>
                          <a:effectLst>
                            <a:outerShdw blurRad="38100" dist="38100" dir="2700000" algn="tl">
                              <a:srgbClr val="C0C0C0"/>
                            </a:outerShdw>
                          </a:effectLst>
                          <a:latin typeface="Arial" pitchFamily="34" charset="0"/>
                          <a:ea typeface="黑体" pitchFamily="49" charset="-122"/>
                        </a:rPr>
                        <a:t>*</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 </a:t>
                      </a:r>
                      <a:r>
                        <a:rPr kumimoji="0" lang="en-US" altLang="zh-CN" sz="2000" b="1" i="1" u="none" strike="noStrike" cap="none" normalizeH="0" baseline="0" smtClean="0">
                          <a:ln>
                            <a:noFill/>
                          </a:ln>
                          <a:solidFill>
                            <a:srgbClr val="660066"/>
                          </a:solidFill>
                          <a:effectLst>
                            <a:outerShdw blurRad="38100" dist="38100" dir="2700000" algn="tl">
                              <a:srgbClr val="C0C0C0"/>
                            </a:outerShdw>
                          </a:effectLst>
                          <a:latin typeface="Arial" pitchFamily="34" charset="0"/>
                          <a:ea typeface="黑体" pitchFamily="49" charset="-122"/>
                        </a:rPr>
                        <a:t>λ</a:t>
                      </a:r>
                      <a:r>
                        <a:rPr kumimoji="0" lang="en-US" altLang="zh-CN" sz="2000" b="1" i="0" u="none" strike="noStrike" cap="none" normalizeH="0" baseline="-25000" smtClean="0">
                          <a:ln>
                            <a:noFill/>
                          </a:ln>
                          <a:solidFill>
                            <a:srgbClr val="660066"/>
                          </a:solidFill>
                          <a:effectLst>
                            <a:outerShdw blurRad="38100" dist="38100" dir="2700000" algn="tl">
                              <a:srgbClr val="C0C0C0"/>
                            </a:outerShdw>
                          </a:effectLst>
                          <a:latin typeface="Arial" pitchFamily="34" charset="0"/>
                          <a:ea typeface="黑体" pitchFamily="49" charset="-122"/>
                        </a:rPr>
                        <a:t>max</a:t>
                      </a:r>
                      <a:r>
                        <a:rPr kumimoji="0" lang="en-US" altLang="zh-CN" sz="2000" b="1" i="0" u="none" strike="noStrike" cap="none" normalizeH="0" baseline="0" smtClean="0">
                          <a:ln>
                            <a:noFill/>
                          </a:ln>
                          <a:solidFill>
                            <a:srgbClr val="660066"/>
                          </a:solidFill>
                          <a:effectLst>
                            <a:outerShdw blurRad="38100" dist="38100" dir="2700000" algn="tl">
                              <a:srgbClr val="C0C0C0"/>
                            </a:outerShdw>
                          </a:effectLst>
                          <a:latin typeface="Arial" pitchFamily="34" charset="0"/>
                          <a:ea typeface="黑体" pitchFamily="49" charset="-122"/>
                        </a:rPr>
                        <a:t>/ nm </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230</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238</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237</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243</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1"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n </a:t>
                      </a: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a:t>
                      </a:r>
                      <a:r>
                        <a:rPr kumimoji="0" lang="en-US" altLang="zh-CN" sz="2000" b="1" i="1"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π</a:t>
                      </a:r>
                      <a:r>
                        <a:rPr kumimoji="0" lang="en-US" altLang="zh-CN" sz="2000" b="1" i="0" u="none" strike="noStrike" cap="none" normalizeH="0" baseline="30000" smtClean="0">
                          <a:ln>
                            <a:noFill/>
                          </a:ln>
                          <a:solidFill>
                            <a:schemeClr val="tx1"/>
                          </a:solidFill>
                          <a:effectLst>
                            <a:outerShdw blurRad="38100" dist="38100" dir="2700000" algn="tl">
                              <a:srgbClr val="C0C0C0"/>
                            </a:outerShdw>
                          </a:effectLst>
                          <a:latin typeface="Arial" pitchFamily="34" charset="0"/>
                          <a:ea typeface="黑体" pitchFamily="49" charset="-122"/>
                        </a:rPr>
                        <a:t>* </a:t>
                      </a:r>
                      <a:r>
                        <a:rPr kumimoji="0" lang="en-US" altLang="zh-CN" sz="2000" b="1" i="1" u="none" strike="noStrike" cap="none" normalizeH="0" baseline="0" smtClean="0">
                          <a:ln>
                            <a:noFill/>
                          </a:ln>
                          <a:solidFill>
                            <a:srgbClr val="660066"/>
                          </a:solidFill>
                          <a:effectLst>
                            <a:outerShdw blurRad="38100" dist="38100" dir="2700000" algn="tl">
                              <a:srgbClr val="C0C0C0"/>
                            </a:outerShdw>
                          </a:effectLst>
                          <a:latin typeface="Arial" pitchFamily="34" charset="0"/>
                          <a:ea typeface="黑体" pitchFamily="49" charset="-122"/>
                        </a:rPr>
                        <a:t>λ</a:t>
                      </a:r>
                      <a:r>
                        <a:rPr kumimoji="0" lang="en-US" altLang="zh-CN" sz="2000" b="1" i="0" u="none" strike="noStrike" cap="none" normalizeH="0" baseline="-25000" smtClean="0">
                          <a:ln>
                            <a:noFill/>
                          </a:ln>
                          <a:solidFill>
                            <a:srgbClr val="660066"/>
                          </a:solidFill>
                          <a:effectLst>
                            <a:outerShdw blurRad="38100" dist="38100" dir="2700000" algn="tl">
                              <a:srgbClr val="C0C0C0"/>
                            </a:outerShdw>
                          </a:effectLst>
                          <a:latin typeface="Arial" pitchFamily="34" charset="0"/>
                          <a:ea typeface="黑体" pitchFamily="49" charset="-122"/>
                        </a:rPr>
                        <a:t>max</a:t>
                      </a:r>
                      <a:r>
                        <a:rPr kumimoji="0" lang="en-US" altLang="zh-CN" sz="2000" b="1" i="0" u="none" strike="noStrike" cap="none" normalizeH="0" baseline="0" smtClean="0">
                          <a:ln>
                            <a:noFill/>
                          </a:ln>
                          <a:solidFill>
                            <a:srgbClr val="660066"/>
                          </a:solidFill>
                          <a:effectLst>
                            <a:outerShdw blurRad="38100" dist="38100" dir="2700000" algn="tl">
                              <a:srgbClr val="C0C0C0"/>
                            </a:outerShdw>
                          </a:effectLst>
                          <a:latin typeface="Arial" pitchFamily="34" charset="0"/>
                          <a:ea typeface="黑体" pitchFamily="49" charset="-122"/>
                        </a:rPr>
                        <a:t>/ nm </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329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315</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outerShdw blurRad="38100" dist="38100" dir="2700000" algn="tl">
                              <a:srgbClr val="C0C0C0"/>
                            </a:outerShdw>
                          </a:effectLst>
                          <a:latin typeface="Arial" pitchFamily="34" charset="0"/>
                          <a:ea typeface="黑体" pitchFamily="49" charset="-122"/>
                        </a:rPr>
                        <a:t>309</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outerShdw blurRad="38100" dist="38100" dir="2700000" algn="tl">
                              <a:srgbClr val="C0C0C0"/>
                            </a:outerShdw>
                          </a:effectLst>
                          <a:latin typeface="Arial" pitchFamily="34" charset="0"/>
                          <a:ea typeface="黑体" pitchFamily="49" charset="-122"/>
                        </a:rPr>
                        <a:t>305</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 name="Object 32"/>
          <p:cNvGraphicFramePr>
            <a:graphicFrameLocks noChangeAspect="1"/>
          </p:cNvGraphicFramePr>
          <p:nvPr>
            <p:extLst>
              <p:ext uri="{D42A27DB-BD31-4B8C-83A1-F6EECF244321}">
                <p14:modId xmlns:p14="http://schemas.microsoft.com/office/powerpoint/2010/main" val="822419067"/>
              </p:ext>
            </p:extLst>
          </p:nvPr>
        </p:nvGraphicFramePr>
        <p:xfrm>
          <a:off x="6430963" y="669391"/>
          <a:ext cx="2362200" cy="1058863"/>
        </p:xfrm>
        <a:graphic>
          <a:graphicData uri="http://schemas.openxmlformats.org/presentationml/2006/ole">
            <mc:AlternateContent xmlns:mc="http://schemas.openxmlformats.org/markup-compatibility/2006">
              <mc:Choice xmlns:v="urn:schemas-microsoft-com:vml" Requires="v">
                <p:oleObj spid="_x0000_s62493" name="CS ChemDraw Drawing" r:id="rId3" imgW="1836420" imgH="1066800" progId="ChemDraw.Document.4.5">
                  <p:embed/>
                </p:oleObj>
              </mc:Choice>
              <mc:Fallback>
                <p:oleObj name="CS ChemDraw Drawing" r:id="rId3" imgW="1836420" imgH="1066800" progId="ChemDraw.Document.4.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0963" y="669391"/>
                        <a:ext cx="2362200" cy="1058863"/>
                      </a:xfrm>
                      <a:prstGeom prst="rect">
                        <a:avLst/>
                      </a:prstGeom>
                      <a:solidFill>
                        <a:srgbClr val="99CCFF"/>
                      </a:solidFill>
                      <a:ln>
                        <a:solidFill>
                          <a:srgbClr val="003399"/>
                        </a:solidFill>
                      </a:ln>
                      <a:effectLst/>
                      <a:extLst/>
                    </p:spPr>
                  </p:pic>
                </p:oleObj>
              </mc:Fallback>
            </mc:AlternateContent>
          </a:graphicData>
        </a:graphic>
      </p:graphicFrame>
      <p:sp>
        <p:nvSpPr>
          <p:cNvPr id="10" name="Rectangle 33"/>
          <p:cNvSpPr>
            <a:spLocks noChangeArrowheads="1"/>
          </p:cNvSpPr>
          <p:nvPr/>
        </p:nvSpPr>
        <p:spPr bwMode="auto">
          <a:xfrm>
            <a:off x="6354763" y="1851025"/>
            <a:ext cx="24844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000" b="1" dirty="0">
                <a:solidFill>
                  <a:srgbClr val="FF0000"/>
                </a:solidFill>
                <a:effectLst>
                  <a:outerShdw blurRad="38100" dist="38100" dir="2700000" algn="tl">
                    <a:srgbClr val="C0C0C0"/>
                  </a:outerShdw>
                </a:effectLst>
                <a:latin typeface="Times New Roman" pitchFamily="18" charset="0"/>
                <a:ea typeface="黑体" pitchFamily="49" charset="-122"/>
              </a:rPr>
              <a:t>亚异丙酮的溶剂效应</a:t>
            </a:r>
          </a:p>
        </p:txBody>
      </p:sp>
      <p:sp>
        <p:nvSpPr>
          <p:cNvPr id="11" name="Text Box 21"/>
          <p:cNvSpPr txBox="1">
            <a:spLocks noChangeArrowheads="1"/>
          </p:cNvSpPr>
          <p:nvPr/>
        </p:nvSpPr>
        <p:spPr bwMode="ltGray">
          <a:xfrm>
            <a:off x="228600" y="5086290"/>
            <a:ext cx="404812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eaLnBrk="1" hangingPunct="1">
              <a:spcBef>
                <a:spcPct val="50000"/>
              </a:spcBef>
            </a:pPr>
            <a:r>
              <a:rPr kumimoji="1" lang="zh-CN" altLang="en-US" sz="2000" dirty="0" smtClean="0">
                <a:solidFill>
                  <a:srgbClr val="0000CC"/>
                </a:solidFill>
                <a:latin typeface="Times New Roman" pitchFamily="18" charset="0"/>
                <a:ea typeface="黑体" pitchFamily="49" charset="-122"/>
              </a:rPr>
              <a:t>（</a:t>
            </a:r>
            <a:r>
              <a:rPr kumimoji="1" lang="en-US" altLang="zh-CN" sz="2000" dirty="0" smtClean="0">
                <a:solidFill>
                  <a:srgbClr val="0000CC"/>
                </a:solidFill>
                <a:latin typeface="Times New Roman" pitchFamily="18" charset="0"/>
                <a:ea typeface="黑体" pitchFamily="49" charset="-122"/>
              </a:rPr>
              <a:t>3</a:t>
            </a:r>
            <a:r>
              <a:rPr kumimoji="1" lang="zh-CN" altLang="en-US" sz="2000" dirty="0" smtClean="0">
                <a:solidFill>
                  <a:srgbClr val="0000CC"/>
                </a:solidFill>
                <a:latin typeface="Times New Roman" pitchFamily="18" charset="0"/>
                <a:ea typeface="黑体" pitchFamily="49" charset="-122"/>
              </a:rPr>
              <a:t>）极性溶剂</a:t>
            </a:r>
            <a:r>
              <a:rPr kumimoji="1" lang="zh-CN" altLang="en-US" sz="2000" dirty="0">
                <a:solidFill>
                  <a:srgbClr val="0000CC"/>
                </a:solidFill>
                <a:latin typeface="Times New Roman" pitchFamily="18" charset="0"/>
                <a:ea typeface="黑体" pitchFamily="49" charset="-122"/>
              </a:rPr>
              <a:t>使精细结构消失。</a:t>
            </a:r>
          </a:p>
        </p:txBody>
      </p:sp>
      <p:pic>
        <p:nvPicPr>
          <p:cNvPr id="12"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8340" y="3597523"/>
            <a:ext cx="2470860" cy="3031877"/>
          </a:xfrm>
          <a:prstGeom prst="rect">
            <a:avLst/>
          </a:prstGeom>
        </p:spPr>
        <p:style>
          <a:lnRef idx="1">
            <a:schemeClr val="accent1"/>
          </a:lnRef>
          <a:fillRef idx="3">
            <a:schemeClr val="accent1"/>
          </a:fillRef>
          <a:effectRef idx="2">
            <a:schemeClr val="accent1"/>
          </a:effectRef>
          <a:fontRef idx="minor">
            <a:schemeClr val="lt1"/>
          </a:fontRef>
        </p:style>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animEffect transition="in" filter="wipe(left)">
                                      <p:cBhvr>
                                        <p:cTn id="7" dur="500"/>
                                        <p:tgtEl>
                                          <p:spTgt spid="1085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7">
                                            <p:txEl>
                                              <p:pRg st="0" end="0"/>
                                            </p:txEl>
                                          </p:spTgt>
                                        </p:tgtEl>
                                        <p:attrNameLst>
                                          <p:attrName>style.visibility</p:attrName>
                                        </p:attrNameLst>
                                      </p:cBhvr>
                                      <p:to>
                                        <p:strVal val="visible"/>
                                      </p:to>
                                    </p:set>
                                    <p:animEffect transition="in" filter="wipe(left)">
                                      <p:cBhvr>
                                        <p:cTn id="12" dur="500"/>
                                        <p:tgtEl>
                                          <p:spTgt spid="1085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47">
                                            <p:txEl>
                                              <p:pRg st="1" end="1"/>
                                            </p:txEl>
                                          </p:spTgt>
                                        </p:tgtEl>
                                        <p:attrNameLst>
                                          <p:attrName>style.visibility</p:attrName>
                                        </p:attrNameLst>
                                      </p:cBhvr>
                                      <p:to>
                                        <p:strVal val="visible"/>
                                      </p:to>
                                    </p:set>
                                    <p:animEffect transition="in" filter="wipe(left)">
                                      <p:cBhvr>
                                        <p:cTn id="17" dur="500"/>
                                        <p:tgtEl>
                                          <p:spTgt spid="108547">
                                            <p:txEl>
                                              <p:pRg st="1" end="1"/>
                                            </p:txEl>
                                          </p:spTgt>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animEffect transition="in" filter="wipe(left)">
                                      <p:cBhvr>
                                        <p:cTn id="30"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build="p" autoUpdateAnimBg="0" advAuto="0"/>
      <p:bldP spid="108547" grpId="0" build="p" autoUpdateAnimBg="0"/>
      <p:bldP spid="6" grpId="0" build="p" autoUpdateAnimBg="0" advAuto="0"/>
      <p:bldP spid="7" grpId="0" build="p" autoUpdateAnimBg="0"/>
      <p:bldP spid="11" grpId="0" build="p" autoUpdateAnimBg="0"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44450"/>
            <a:ext cx="7772400" cy="990600"/>
          </a:xfrm>
        </p:spPr>
        <p:txBody>
          <a:bodyPr/>
          <a:lstStyle/>
          <a:p>
            <a:pPr algn="l"/>
            <a:r>
              <a:rPr lang="en-US" altLang="zh-CN" sz="3600" dirty="0" smtClean="0">
                <a:solidFill>
                  <a:srgbClr val="336600"/>
                </a:solidFill>
                <a:latin typeface="黑体" pitchFamily="49" charset="-122"/>
                <a:ea typeface="黑体" pitchFamily="49" charset="-122"/>
              </a:rPr>
              <a:t>2.2 </a:t>
            </a:r>
            <a:r>
              <a:rPr lang="zh-CN" altLang="en-US" sz="3600" dirty="0" smtClean="0">
                <a:solidFill>
                  <a:srgbClr val="336600"/>
                </a:solidFill>
                <a:latin typeface="黑体" pitchFamily="49" charset="-122"/>
                <a:ea typeface="黑体" pitchFamily="49" charset="-122"/>
              </a:rPr>
              <a:t>光吸收</a:t>
            </a:r>
            <a:r>
              <a:rPr lang="zh-CN" altLang="en-US" sz="3600" dirty="0">
                <a:solidFill>
                  <a:srgbClr val="336600"/>
                </a:solidFill>
                <a:latin typeface="黑体" pitchFamily="49" charset="-122"/>
                <a:ea typeface="黑体" pitchFamily="49" charset="-122"/>
              </a:rPr>
              <a:t>定律</a:t>
            </a:r>
          </a:p>
        </p:txBody>
      </p:sp>
      <p:sp>
        <p:nvSpPr>
          <p:cNvPr id="6" name="Rectangle 3"/>
          <p:cNvSpPr>
            <a:spLocks noChangeArrowheads="1"/>
          </p:cNvSpPr>
          <p:nvPr/>
        </p:nvSpPr>
        <p:spPr bwMode="auto">
          <a:xfrm>
            <a:off x="4419600" y="334962"/>
            <a:ext cx="4038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l"/>
            <a:r>
              <a:rPr lang="en-US" altLang="zh-CN" sz="2800" b="1" dirty="0" smtClean="0">
                <a:solidFill>
                  <a:srgbClr val="0000FF"/>
                </a:solidFill>
                <a:latin typeface="黑体" pitchFamily="49" charset="-122"/>
                <a:ea typeface="黑体" pitchFamily="49" charset="-122"/>
              </a:rPr>
              <a:t>2.2.1 </a:t>
            </a:r>
            <a:r>
              <a:rPr lang="zh-CN" altLang="en-US" sz="2800" b="1" dirty="0" smtClean="0">
                <a:solidFill>
                  <a:srgbClr val="0000FF"/>
                </a:solidFill>
                <a:latin typeface="黑体" pitchFamily="49" charset="-122"/>
                <a:ea typeface="黑体" pitchFamily="49" charset="-122"/>
              </a:rPr>
              <a:t>朗</a:t>
            </a:r>
            <a:r>
              <a:rPr lang="zh-CN" altLang="en-US" sz="2800" b="1" dirty="0">
                <a:solidFill>
                  <a:srgbClr val="0000FF"/>
                </a:solidFill>
                <a:latin typeface="黑体" pitchFamily="49" charset="-122"/>
                <a:ea typeface="黑体" pitchFamily="49" charset="-122"/>
              </a:rPr>
              <a:t>伯</a:t>
            </a:r>
            <a:r>
              <a:rPr lang="en-US" altLang="zh-CN" sz="2800" b="1" dirty="0">
                <a:solidFill>
                  <a:srgbClr val="0000FF"/>
                </a:solidFill>
                <a:latin typeface="黑体" pitchFamily="49" charset="-122"/>
                <a:ea typeface="黑体" pitchFamily="49" charset="-122"/>
              </a:rPr>
              <a:t>-</a:t>
            </a:r>
            <a:r>
              <a:rPr lang="zh-CN" altLang="en-US" sz="2800" b="1" dirty="0">
                <a:solidFill>
                  <a:srgbClr val="0000FF"/>
                </a:solidFill>
                <a:latin typeface="黑体" pitchFamily="49" charset="-122"/>
                <a:ea typeface="黑体" pitchFamily="49" charset="-122"/>
              </a:rPr>
              <a:t>比耳定律</a:t>
            </a:r>
          </a:p>
        </p:txBody>
      </p:sp>
      <p:sp>
        <p:nvSpPr>
          <p:cNvPr id="7" name="Rectangle 4"/>
          <p:cNvSpPr>
            <a:spLocks noChangeArrowheads="1"/>
          </p:cNvSpPr>
          <p:nvPr/>
        </p:nvSpPr>
        <p:spPr bwMode="auto">
          <a:xfrm>
            <a:off x="539750" y="1012377"/>
            <a:ext cx="8458200" cy="531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txBody>
          <a:bodyPr lIns="0" tIns="0" rIns="0" bIns="0">
            <a:spAutoFit/>
          </a:bodyPr>
          <a:lstStyle/>
          <a:p>
            <a:pPr algn="l" eaLnBrk="1" hangingPunct="1">
              <a:lnSpc>
                <a:spcPct val="130000"/>
              </a:lnSpc>
            </a:pPr>
            <a:r>
              <a:rPr lang="zh-CN" altLang="en-US" sz="2000" dirty="0">
                <a:solidFill>
                  <a:schemeClr val="hlink"/>
                </a:solidFill>
                <a:latin typeface="黑体" pitchFamily="49" charset="-122"/>
                <a:ea typeface="黑体" pitchFamily="49" charset="-122"/>
              </a:rPr>
              <a:t>         </a:t>
            </a:r>
            <a:r>
              <a:rPr kumimoji="0" lang="en-US" altLang="zh-CN" sz="3200" b="1" dirty="0">
                <a:solidFill>
                  <a:srgbClr val="0000CC"/>
                </a:solidFill>
                <a:latin typeface="黑体" pitchFamily="49" charset="-122"/>
                <a:ea typeface="黑体" pitchFamily="49" charset="-122"/>
              </a:rPr>
              <a:t>A＝lg（I</a:t>
            </a:r>
            <a:r>
              <a:rPr kumimoji="0" lang="en-US" altLang="zh-CN" sz="3200" b="1" baseline="-25000" dirty="0">
                <a:solidFill>
                  <a:srgbClr val="0000CC"/>
                </a:solidFill>
                <a:latin typeface="黑体" pitchFamily="49" charset="-122"/>
                <a:ea typeface="黑体" pitchFamily="49" charset="-122"/>
              </a:rPr>
              <a:t>0</a:t>
            </a:r>
            <a:r>
              <a:rPr kumimoji="0" lang="en-US" altLang="zh-CN" sz="3200" b="1" dirty="0">
                <a:solidFill>
                  <a:srgbClr val="0000CC"/>
                </a:solidFill>
                <a:latin typeface="黑体" pitchFamily="49" charset="-122"/>
                <a:ea typeface="黑体" pitchFamily="49" charset="-122"/>
              </a:rPr>
              <a:t>/I</a:t>
            </a:r>
            <a:r>
              <a:rPr kumimoji="0" lang="en-US" altLang="zh-CN" sz="3200" b="1" baseline="-25000" dirty="0">
                <a:solidFill>
                  <a:srgbClr val="0000CC"/>
                </a:solidFill>
                <a:latin typeface="黑体" pitchFamily="49" charset="-122"/>
                <a:ea typeface="黑体" pitchFamily="49" charset="-122"/>
              </a:rPr>
              <a:t>t</a:t>
            </a:r>
            <a:r>
              <a:rPr kumimoji="0" lang="en-US" altLang="zh-CN" sz="3200" b="1" dirty="0">
                <a:solidFill>
                  <a:srgbClr val="0000CC"/>
                </a:solidFill>
                <a:latin typeface="黑体" pitchFamily="49" charset="-122"/>
                <a:ea typeface="黑体" pitchFamily="49" charset="-122"/>
              </a:rPr>
              <a:t>)= </a:t>
            </a:r>
            <a:r>
              <a:rPr kumimoji="0" lang="en-US" altLang="zh-CN" sz="3200" b="1" dirty="0" smtClean="0">
                <a:solidFill>
                  <a:srgbClr val="0000CC"/>
                </a:solidFill>
                <a:latin typeface="黑体" pitchFamily="49" charset="-122"/>
                <a:ea typeface="黑体" pitchFamily="49" charset="-122"/>
              </a:rPr>
              <a:t>-</a:t>
            </a:r>
            <a:r>
              <a:rPr kumimoji="0" lang="en-US" altLang="zh-CN" sz="3200" b="1" dirty="0" err="1" smtClean="0">
                <a:solidFill>
                  <a:srgbClr val="0000CC"/>
                </a:solidFill>
                <a:latin typeface="黑体" pitchFamily="49" charset="-122"/>
                <a:ea typeface="黑体" pitchFamily="49" charset="-122"/>
              </a:rPr>
              <a:t>lgT</a:t>
            </a:r>
            <a:r>
              <a:rPr kumimoji="0" lang="en-US" altLang="zh-CN" sz="3200" b="1" dirty="0" smtClean="0">
                <a:solidFill>
                  <a:srgbClr val="0000CC"/>
                </a:solidFill>
                <a:latin typeface="黑体" pitchFamily="49" charset="-122"/>
                <a:ea typeface="黑体" pitchFamily="49" charset="-122"/>
              </a:rPr>
              <a:t> =</a:t>
            </a:r>
            <a:r>
              <a:rPr kumimoji="0" lang="en-US" altLang="zh-CN" sz="3200" b="1" dirty="0" err="1" smtClean="0">
                <a:solidFill>
                  <a:srgbClr val="0000CC"/>
                </a:solidFill>
                <a:latin typeface="黑体" pitchFamily="49" charset="-122"/>
                <a:ea typeface="黑体" pitchFamily="49" charset="-122"/>
              </a:rPr>
              <a:t>κcl</a:t>
            </a:r>
            <a:r>
              <a:rPr kumimoji="0" lang="en-US" altLang="zh-CN" sz="3200" b="1" dirty="0" smtClean="0">
                <a:solidFill>
                  <a:srgbClr val="0000CC"/>
                </a:solidFill>
                <a:latin typeface="黑体" pitchFamily="49" charset="-122"/>
                <a:ea typeface="黑体" pitchFamily="49" charset="-122"/>
                <a:cs typeface="Arial" pitchFamily="34" charset="0"/>
              </a:rPr>
              <a:t> </a:t>
            </a:r>
            <a:endParaRPr kumimoji="0" lang="en-US" altLang="zh-CN" b="1" dirty="0">
              <a:solidFill>
                <a:srgbClr val="0000CC"/>
              </a:solidFill>
              <a:latin typeface="黑体" pitchFamily="49" charset="-122"/>
              <a:ea typeface="黑体" pitchFamily="49" charset="-122"/>
              <a:cs typeface="Arial" pitchFamily="34" charset="0"/>
            </a:endParaRPr>
          </a:p>
          <a:p>
            <a:pPr algn="l" eaLnBrk="1" hangingPunct="1">
              <a:lnSpc>
                <a:spcPct val="130000"/>
              </a:lnSpc>
            </a:pPr>
            <a:r>
              <a:rPr kumimoji="0" lang="zh-CN" altLang="en-US" sz="2200" dirty="0">
                <a:solidFill>
                  <a:srgbClr val="C00000"/>
                </a:solidFill>
                <a:latin typeface="黑体" pitchFamily="49" charset="-122"/>
                <a:ea typeface="黑体" pitchFamily="49" charset="-122"/>
                <a:cs typeface="Arial" pitchFamily="34" charset="0"/>
              </a:rPr>
              <a:t>物理意义：当一束平行光垂直通过某一均匀非散射的吸光物质时，其吸光度</a:t>
            </a:r>
            <a:r>
              <a:rPr kumimoji="0" lang="en-US" altLang="zh-CN" sz="2200" dirty="0">
                <a:solidFill>
                  <a:srgbClr val="C00000"/>
                </a:solidFill>
                <a:latin typeface="黑体" pitchFamily="49" charset="-122"/>
                <a:ea typeface="黑体" pitchFamily="49" charset="-122"/>
                <a:cs typeface="Arial" pitchFamily="34" charset="0"/>
              </a:rPr>
              <a:t>A</a:t>
            </a:r>
            <a:r>
              <a:rPr kumimoji="0" lang="zh-CN" altLang="en-US" sz="2200" dirty="0">
                <a:solidFill>
                  <a:srgbClr val="C00000"/>
                </a:solidFill>
                <a:latin typeface="黑体" pitchFamily="49" charset="-122"/>
                <a:ea typeface="黑体" pitchFamily="49" charset="-122"/>
                <a:cs typeface="Arial" pitchFamily="34" charset="0"/>
              </a:rPr>
              <a:t>与吸光物质的浓度</a:t>
            </a:r>
            <a:r>
              <a:rPr kumimoji="0" lang="en-US" altLang="zh-CN" sz="2200" dirty="0">
                <a:solidFill>
                  <a:srgbClr val="C00000"/>
                </a:solidFill>
                <a:latin typeface="黑体" pitchFamily="49" charset="-122"/>
                <a:ea typeface="黑体" pitchFamily="49" charset="-122"/>
                <a:cs typeface="Arial" pitchFamily="34" charset="0"/>
              </a:rPr>
              <a:t>c</a:t>
            </a:r>
            <a:r>
              <a:rPr kumimoji="0" lang="zh-CN" altLang="en-US" sz="2200" dirty="0">
                <a:solidFill>
                  <a:srgbClr val="C00000"/>
                </a:solidFill>
                <a:latin typeface="黑体" pitchFamily="49" charset="-122"/>
                <a:ea typeface="黑体" pitchFamily="49" charset="-122"/>
                <a:cs typeface="Arial" pitchFamily="34" charset="0"/>
              </a:rPr>
              <a:t>及吸光层的厚度</a:t>
            </a:r>
            <a:r>
              <a:rPr kumimoji="0" lang="en-US" altLang="zh-CN" sz="2200" dirty="0">
                <a:solidFill>
                  <a:srgbClr val="C00000"/>
                </a:solidFill>
                <a:latin typeface="黑体" pitchFamily="49" charset="-122"/>
                <a:ea typeface="黑体" pitchFamily="49" charset="-122"/>
                <a:cs typeface="Arial" pitchFamily="34" charset="0"/>
              </a:rPr>
              <a:t>l</a:t>
            </a:r>
            <a:r>
              <a:rPr kumimoji="0" lang="zh-CN" altLang="en-US" sz="2200" dirty="0">
                <a:solidFill>
                  <a:srgbClr val="C00000"/>
                </a:solidFill>
                <a:latin typeface="黑体" pitchFamily="49" charset="-122"/>
                <a:ea typeface="黑体" pitchFamily="49" charset="-122"/>
                <a:cs typeface="Arial" pitchFamily="34" charset="0"/>
              </a:rPr>
              <a:t>成正比。</a:t>
            </a:r>
            <a:endParaRPr kumimoji="0" lang="zh-CN" altLang="en-US" sz="2200" dirty="0">
              <a:solidFill>
                <a:srgbClr val="C00000"/>
              </a:solidFill>
              <a:latin typeface="黑体" pitchFamily="49" charset="-122"/>
              <a:ea typeface="黑体" pitchFamily="49" charset="-122"/>
            </a:endParaRPr>
          </a:p>
          <a:p>
            <a:pPr algn="l">
              <a:lnSpc>
                <a:spcPct val="140000"/>
              </a:lnSpc>
            </a:pPr>
            <a:r>
              <a:rPr kumimoji="0" lang="zh-CN" altLang="en-US" sz="2200" dirty="0">
                <a:solidFill>
                  <a:srgbClr val="003399"/>
                </a:solidFill>
                <a:latin typeface="黑体" pitchFamily="49" charset="-122"/>
                <a:ea typeface="黑体" pitchFamily="49" charset="-122"/>
              </a:rPr>
              <a:t>式中 </a:t>
            </a:r>
            <a:r>
              <a:rPr kumimoji="0" lang="en-US" altLang="zh-CN" sz="2200" dirty="0">
                <a:solidFill>
                  <a:srgbClr val="003399"/>
                </a:solidFill>
                <a:latin typeface="黑体" pitchFamily="49" charset="-122"/>
                <a:ea typeface="黑体" pitchFamily="49" charset="-122"/>
              </a:rPr>
              <a:t>A：</a:t>
            </a:r>
            <a:r>
              <a:rPr kumimoji="0" lang="zh-CN" altLang="en-US" sz="2200" dirty="0">
                <a:solidFill>
                  <a:srgbClr val="003399"/>
                </a:solidFill>
                <a:latin typeface="黑体" pitchFamily="49" charset="-122"/>
                <a:ea typeface="黑体" pitchFamily="49" charset="-122"/>
              </a:rPr>
              <a:t>吸光度，描述溶液对光的吸收程度；</a:t>
            </a:r>
          </a:p>
          <a:p>
            <a:pPr algn="l">
              <a:lnSpc>
                <a:spcPct val="140000"/>
              </a:lnSpc>
            </a:pPr>
            <a:r>
              <a:rPr kumimoji="0" lang="zh-CN" altLang="en-US" sz="2200" dirty="0">
                <a:solidFill>
                  <a:srgbClr val="003399"/>
                </a:solidFill>
                <a:latin typeface="黑体" pitchFamily="49" charset="-122"/>
                <a:ea typeface="黑体" pitchFamily="49" charset="-122"/>
              </a:rPr>
              <a:t>         </a:t>
            </a:r>
            <a:r>
              <a:rPr kumimoji="0" lang="en-US" altLang="zh-CN" sz="2200" dirty="0">
                <a:solidFill>
                  <a:srgbClr val="003399"/>
                </a:solidFill>
                <a:latin typeface="黑体" pitchFamily="49" charset="-122"/>
                <a:ea typeface="黑体" pitchFamily="49" charset="-122"/>
              </a:rPr>
              <a:t>I</a:t>
            </a:r>
            <a:r>
              <a:rPr kumimoji="0" lang="en-US" altLang="zh-CN" sz="2200" baseline="-25000" dirty="0">
                <a:solidFill>
                  <a:srgbClr val="003399"/>
                </a:solidFill>
                <a:latin typeface="黑体" pitchFamily="49" charset="-122"/>
                <a:ea typeface="黑体" pitchFamily="49" charset="-122"/>
              </a:rPr>
              <a:t>0</a:t>
            </a:r>
            <a:r>
              <a:rPr kumimoji="0" lang="en-US" altLang="zh-CN" sz="2200" dirty="0">
                <a:solidFill>
                  <a:srgbClr val="003399"/>
                </a:solidFill>
                <a:latin typeface="黑体" pitchFamily="49" charset="-122"/>
                <a:ea typeface="黑体" pitchFamily="49" charset="-122"/>
              </a:rPr>
              <a:t>, I</a:t>
            </a:r>
            <a:r>
              <a:rPr kumimoji="0" lang="en-US" altLang="zh-CN" sz="2200" baseline="-25000" dirty="0">
                <a:solidFill>
                  <a:srgbClr val="003399"/>
                </a:solidFill>
                <a:latin typeface="黑体" pitchFamily="49" charset="-122"/>
                <a:ea typeface="黑体" pitchFamily="49" charset="-122"/>
              </a:rPr>
              <a:t>t</a:t>
            </a:r>
            <a:r>
              <a:rPr kumimoji="0" lang="en-US" altLang="zh-CN" sz="2200" dirty="0">
                <a:solidFill>
                  <a:srgbClr val="003399"/>
                </a:solidFill>
                <a:latin typeface="黑体" pitchFamily="49" charset="-122"/>
                <a:ea typeface="黑体" pitchFamily="49" charset="-122"/>
              </a:rPr>
              <a:t> </a:t>
            </a:r>
            <a:r>
              <a:rPr kumimoji="0" lang="zh-CN" altLang="en-US" sz="2200" dirty="0">
                <a:solidFill>
                  <a:srgbClr val="003399"/>
                </a:solidFill>
                <a:latin typeface="黑体" pitchFamily="49" charset="-122"/>
                <a:ea typeface="黑体" pitchFamily="49" charset="-122"/>
              </a:rPr>
              <a:t>分别为入射光和透射光的强度；</a:t>
            </a:r>
          </a:p>
          <a:p>
            <a:pPr algn="just">
              <a:lnSpc>
                <a:spcPct val="140000"/>
              </a:lnSpc>
            </a:pPr>
            <a:r>
              <a:rPr kumimoji="0" lang="zh-CN" altLang="en-US" sz="2200" dirty="0">
                <a:solidFill>
                  <a:srgbClr val="003399"/>
                </a:solidFill>
                <a:latin typeface="黑体" pitchFamily="49" charset="-122"/>
                <a:ea typeface="黑体" pitchFamily="49" charset="-122"/>
              </a:rPr>
              <a:t>         </a:t>
            </a:r>
            <a:r>
              <a:rPr kumimoji="0" lang="en-US" altLang="zh-CN" sz="2200" dirty="0" smtClean="0">
                <a:solidFill>
                  <a:srgbClr val="003399"/>
                </a:solidFill>
                <a:latin typeface="黑体" pitchFamily="49" charset="-122"/>
                <a:ea typeface="黑体" pitchFamily="49" charset="-122"/>
              </a:rPr>
              <a:t>l</a:t>
            </a:r>
            <a:r>
              <a:rPr kumimoji="0" lang="en-US" altLang="zh-CN" sz="2200" dirty="0">
                <a:solidFill>
                  <a:srgbClr val="003399"/>
                </a:solidFill>
                <a:latin typeface="黑体" pitchFamily="49" charset="-122"/>
                <a:ea typeface="黑体" pitchFamily="49" charset="-122"/>
              </a:rPr>
              <a:t>：</a:t>
            </a:r>
            <a:r>
              <a:rPr kumimoji="0" lang="zh-CN" altLang="en-US" sz="2200" dirty="0">
                <a:solidFill>
                  <a:srgbClr val="003399"/>
                </a:solidFill>
                <a:latin typeface="黑体" pitchFamily="49" charset="-122"/>
                <a:ea typeface="黑体" pitchFamily="49" charset="-122"/>
              </a:rPr>
              <a:t>液层厚度(光程长度)，通常以</a:t>
            </a:r>
            <a:r>
              <a:rPr kumimoji="0" lang="en-US" altLang="zh-CN" sz="2200" dirty="0">
                <a:solidFill>
                  <a:srgbClr val="003399"/>
                </a:solidFill>
                <a:latin typeface="黑体" pitchFamily="49" charset="-122"/>
                <a:ea typeface="黑体" pitchFamily="49" charset="-122"/>
              </a:rPr>
              <a:t>cm</a:t>
            </a:r>
            <a:r>
              <a:rPr kumimoji="0" lang="zh-CN" altLang="en-US" sz="2200" dirty="0">
                <a:solidFill>
                  <a:srgbClr val="003399"/>
                </a:solidFill>
                <a:latin typeface="黑体" pitchFamily="49" charset="-122"/>
                <a:ea typeface="黑体" pitchFamily="49" charset="-122"/>
              </a:rPr>
              <a:t>为单位；</a:t>
            </a:r>
          </a:p>
          <a:p>
            <a:pPr algn="just">
              <a:lnSpc>
                <a:spcPct val="140000"/>
              </a:lnSpc>
            </a:pPr>
            <a:r>
              <a:rPr kumimoji="0" lang="zh-CN" altLang="en-US" sz="2200" dirty="0">
                <a:solidFill>
                  <a:srgbClr val="003399"/>
                </a:solidFill>
                <a:latin typeface="黑体" pitchFamily="49" charset="-122"/>
                <a:ea typeface="黑体" pitchFamily="49" charset="-122"/>
              </a:rPr>
              <a:t>         </a:t>
            </a:r>
            <a:r>
              <a:rPr kumimoji="0" lang="en-US" altLang="zh-CN" sz="2200" dirty="0">
                <a:solidFill>
                  <a:srgbClr val="003399"/>
                </a:solidFill>
                <a:latin typeface="黑体" pitchFamily="49" charset="-122"/>
                <a:ea typeface="黑体" pitchFamily="49" charset="-122"/>
              </a:rPr>
              <a:t>c：</a:t>
            </a:r>
            <a:r>
              <a:rPr kumimoji="0" lang="zh-CN" altLang="en-US" sz="2200" dirty="0">
                <a:solidFill>
                  <a:srgbClr val="003399"/>
                </a:solidFill>
                <a:latin typeface="黑体" pitchFamily="49" charset="-122"/>
                <a:ea typeface="黑体" pitchFamily="49" charset="-122"/>
              </a:rPr>
              <a:t>溶液的摩尔浓度，</a:t>
            </a:r>
            <a:r>
              <a:rPr kumimoji="0" lang="zh-CN" altLang="en-US" sz="2200" dirty="0" smtClean="0">
                <a:solidFill>
                  <a:srgbClr val="003399"/>
                </a:solidFill>
                <a:latin typeface="黑体" pitchFamily="49" charset="-122"/>
                <a:ea typeface="黑体" pitchFamily="49" charset="-122"/>
              </a:rPr>
              <a:t>单位</a:t>
            </a:r>
            <a:r>
              <a:rPr kumimoji="0" lang="en-US" altLang="zh-CN" sz="2200" dirty="0" smtClean="0">
                <a:solidFill>
                  <a:srgbClr val="003399"/>
                </a:solidFill>
                <a:latin typeface="黑体" pitchFamily="49" charset="-122"/>
                <a:ea typeface="黑体" pitchFamily="49" charset="-122"/>
              </a:rPr>
              <a:t>mol·L</a:t>
            </a:r>
            <a:r>
              <a:rPr kumimoji="0" lang="en-US" altLang="zh-CN" sz="2200" baseline="30000" dirty="0" smtClean="0">
                <a:solidFill>
                  <a:srgbClr val="003399"/>
                </a:solidFill>
                <a:latin typeface="黑体" pitchFamily="49" charset="-122"/>
                <a:ea typeface="黑体" pitchFamily="49" charset="-122"/>
              </a:rPr>
              <a:t>-1</a:t>
            </a:r>
            <a:r>
              <a:rPr kumimoji="0" lang="en-US" altLang="zh-CN" sz="2200" dirty="0">
                <a:solidFill>
                  <a:srgbClr val="003399"/>
                </a:solidFill>
                <a:latin typeface="黑体" pitchFamily="49" charset="-122"/>
                <a:ea typeface="黑体" pitchFamily="49" charset="-122"/>
              </a:rPr>
              <a:t>；</a:t>
            </a:r>
          </a:p>
          <a:p>
            <a:pPr algn="just">
              <a:lnSpc>
                <a:spcPct val="140000"/>
              </a:lnSpc>
            </a:pPr>
            <a:r>
              <a:rPr kumimoji="0" lang="en-US" altLang="zh-CN" sz="2200" dirty="0">
                <a:solidFill>
                  <a:srgbClr val="003399"/>
                </a:solidFill>
                <a:latin typeface="黑体" pitchFamily="49" charset="-122"/>
                <a:ea typeface="黑体" pitchFamily="49" charset="-122"/>
              </a:rPr>
              <a:t>        </a:t>
            </a:r>
            <a:r>
              <a:rPr kumimoji="0" lang="en-US" altLang="zh-CN" sz="2200" dirty="0" smtClean="0">
                <a:solidFill>
                  <a:srgbClr val="003399"/>
                </a:solidFill>
                <a:latin typeface="黑体" pitchFamily="49" charset="-122"/>
                <a:ea typeface="黑体" pitchFamily="49" charset="-122"/>
              </a:rPr>
              <a:t> ε：</a:t>
            </a:r>
            <a:r>
              <a:rPr kumimoji="0" lang="zh-CN" altLang="en-US" sz="2200" dirty="0">
                <a:solidFill>
                  <a:srgbClr val="003399"/>
                </a:solidFill>
                <a:latin typeface="黑体" pitchFamily="49" charset="-122"/>
                <a:ea typeface="黑体" pitchFamily="49" charset="-122"/>
              </a:rPr>
              <a:t>摩尔吸光系数，</a:t>
            </a:r>
            <a:r>
              <a:rPr kumimoji="0" lang="zh-CN" altLang="en-US" sz="2200" dirty="0" smtClean="0">
                <a:solidFill>
                  <a:srgbClr val="003399"/>
                </a:solidFill>
                <a:latin typeface="黑体" pitchFamily="49" charset="-122"/>
                <a:ea typeface="黑体" pitchFamily="49" charset="-122"/>
              </a:rPr>
              <a:t>单位</a:t>
            </a:r>
            <a:r>
              <a:rPr kumimoji="0" lang="en-US" altLang="zh-CN" sz="2200" dirty="0" smtClean="0">
                <a:solidFill>
                  <a:srgbClr val="003399"/>
                </a:solidFill>
                <a:latin typeface="黑体" pitchFamily="49" charset="-122"/>
                <a:ea typeface="黑体" pitchFamily="49" charset="-122"/>
              </a:rPr>
              <a:t>L·mol</a:t>
            </a:r>
            <a:r>
              <a:rPr kumimoji="0" lang="en-US" altLang="zh-CN" sz="2200" baseline="30000" dirty="0" smtClean="0">
                <a:solidFill>
                  <a:srgbClr val="003399"/>
                </a:solidFill>
                <a:latin typeface="黑体" pitchFamily="49" charset="-122"/>
                <a:ea typeface="黑体" pitchFamily="49" charset="-122"/>
              </a:rPr>
              <a:t>-1</a:t>
            </a:r>
            <a:r>
              <a:rPr kumimoji="0" lang="en-US" altLang="zh-CN" sz="2200" dirty="0" smtClean="0">
                <a:solidFill>
                  <a:srgbClr val="003399"/>
                </a:solidFill>
                <a:latin typeface="黑体" pitchFamily="49" charset="-122"/>
                <a:ea typeface="黑体" pitchFamily="49" charset="-122"/>
              </a:rPr>
              <a:t>·cm</a:t>
            </a:r>
            <a:r>
              <a:rPr kumimoji="0" lang="en-US" altLang="zh-CN" sz="2200" baseline="30000" dirty="0" smtClean="0">
                <a:solidFill>
                  <a:srgbClr val="003399"/>
                </a:solidFill>
                <a:latin typeface="黑体" pitchFamily="49" charset="-122"/>
                <a:ea typeface="黑体" pitchFamily="49" charset="-122"/>
              </a:rPr>
              <a:t>-1 </a:t>
            </a:r>
            <a:r>
              <a:rPr kumimoji="0" lang="en-US" altLang="zh-CN" sz="2200" dirty="0">
                <a:solidFill>
                  <a:srgbClr val="003399"/>
                </a:solidFill>
                <a:latin typeface="黑体" pitchFamily="49" charset="-122"/>
                <a:ea typeface="黑体" pitchFamily="49" charset="-122"/>
              </a:rPr>
              <a:t>；</a:t>
            </a:r>
          </a:p>
          <a:p>
            <a:pPr algn="just">
              <a:lnSpc>
                <a:spcPct val="140000"/>
              </a:lnSpc>
            </a:pPr>
            <a:r>
              <a:rPr kumimoji="0" lang="zh-CN" altLang="en-US" sz="2000" dirty="0">
                <a:solidFill>
                  <a:srgbClr val="003399"/>
                </a:solidFill>
                <a:latin typeface="黑体" pitchFamily="49" charset="-122"/>
                <a:ea typeface="黑体" pitchFamily="49" charset="-122"/>
              </a:rPr>
              <a:t> </a:t>
            </a:r>
            <a:r>
              <a:rPr kumimoji="0" lang="zh-CN" altLang="en-US" sz="2200" dirty="0">
                <a:solidFill>
                  <a:srgbClr val="003399"/>
                </a:solidFill>
                <a:latin typeface="黑体" pitchFamily="49" charset="-122"/>
                <a:ea typeface="黑体" pitchFamily="49" charset="-122"/>
              </a:rPr>
              <a:t>或   </a:t>
            </a:r>
            <a:r>
              <a:rPr kumimoji="0" lang="zh-CN" altLang="en-US" sz="2000" b="1" dirty="0">
                <a:solidFill>
                  <a:srgbClr val="003399"/>
                </a:solidFill>
                <a:latin typeface="黑体" pitchFamily="49" charset="-122"/>
                <a:ea typeface="黑体" pitchFamily="49" charset="-122"/>
              </a:rPr>
              <a:t>        </a:t>
            </a:r>
            <a:r>
              <a:rPr kumimoji="0" lang="en-US" altLang="zh-CN" b="1" dirty="0">
                <a:solidFill>
                  <a:srgbClr val="003399"/>
                </a:solidFill>
                <a:latin typeface="黑体" pitchFamily="49" charset="-122"/>
                <a:ea typeface="黑体" pitchFamily="49" charset="-122"/>
              </a:rPr>
              <a:t>A＝lg（I</a:t>
            </a:r>
            <a:r>
              <a:rPr kumimoji="0" lang="en-US" altLang="zh-CN" b="1" baseline="-25000" dirty="0">
                <a:solidFill>
                  <a:srgbClr val="003399"/>
                </a:solidFill>
                <a:latin typeface="黑体" pitchFamily="49" charset="-122"/>
                <a:ea typeface="黑体" pitchFamily="49" charset="-122"/>
              </a:rPr>
              <a:t>0</a:t>
            </a:r>
            <a:r>
              <a:rPr kumimoji="0" lang="en-US" altLang="zh-CN" b="1" dirty="0">
                <a:solidFill>
                  <a:srgbClr val="003399"/>
                </a:solidFill>
                <a:latin typeface="黑体" pitchFamily="49" charset="-122"/>
                <a:ea typeface="黑体" pitchFamily="49" charset="-122"/>
              </a:rPr>
              <a:t>/I</a:t>
            </a:r>
            <a:r>
              <a:rPr kumimoji="0" lang="en-US" altLang="zh-CN" b="1" baseline="-25000" dirty="0">
                <a:solidFill>
                  <a:srgbClr val="003399"/>
                </a:solidFill>
                <a:latin typeface="黑体" pitchFamily="49" charset="-122"/>
                <a:ea typeface="黑体" pitchFamily="49" charset="-122"/>
              </a:rPr>
              <a:t>t</a:t>
            </a:r>
            <a:r>
              <a:rPr kumimoji="0" lang="en-US" altLang="zh-CN" b="1" dirty="0">
                <a:solidFill>
                  <a:srgbClr val="003399"/>
                </a:solidFill>
                <a:latin typeface="黑体" pitchFamily="49" charset="-122"/>
                <a:ea typeface="黑体" pitchFamily="49" charset="-122"/>
              </a:rPr>
              <a:t>)= </a:t>
            </a:r>
            <a:r>
              <a:rPr kumimoji="0" lang="en-US" altLang="zh-CN" b="1" dirty="0" err="1" smtClean="0">
                <a:solidFill>
                  <a:srgbClr val="003399"/>
                </a:solidFill>
                <a:latin typeface="黑体" pitchFamily="49" charset="-122"/>
                <a:ea typeface="黑体" pitchFamily="49" charset="-122"/>
              </a:rPr>
              <a:t>alρ</a:t>
            </a:r>
            <a:endParaRPr kumimoji="0" lang="zh-CN" altLang="en-US" sz="1800" b="1" dirty="0">
              <a:solidFill>
                <a:srgbClr val="003399"/>
              </a:solidFill>
              <a:latin typeface="黑体" pitchFamily="49" charset="-122"/>
              <a:ea typeface="黑体" pitchFamily="49" charset="-122"/>
            </a:endParaRPr>
          </a:p>
          <a:p>
            <a:pPr algn="just">
              <a:lnSpc>
                <a:spcPct val="140000"/>
              </a:lnSpc>
            </a:pPr>
            <a:r>
              <a:rPr kumimoji="0" lang="en-US" altLang="zh-CN" sz="2000" b="1" dirty="0">
                <a:solidFill>
                  <a:srgbClr val="003399"/>
                </a:solidFill>
                <a:latin typeface="黑体" pitchFamily="49" charset="-122"/>
                <a:ea typeface="黑体" pitchFamily="49" charset="-122"/>
              </a:rPr>
              <a:t>        </a:t>
            </a:r>
            <a:r>
              <a:rPr kumimoji="0" lang="en-US" altLang="zh-CN" sz="2000" b="1" dirty="0" smtClean="0">
                <a:solidFill>
                  <a:srgbClr val="003399"/>
                </a:solidFill>
                <a:latin typeface="黑体" pitchFamily="49" charset="-122"/>
                <a:ea typeface="黑体" pitchFamily="49" charset="-122"/>
              </a:rPr>
              <a:t>  ρ</a:t>
            </a:r>
            <a:r>
              <a:rPr kumimoji="0" lang="en-US" altLang="zh-CN" sz="2200" dirty="0" smtClean="0">
                <a:solidFill>
                  <a:srgbClr val="003399"/>
                </a:solidFill>
                <a:latin typeface="黑体" pitchFamily="49" charset="-122"/>
                <a:ea typeface="黑体" pitchFamily="49" charset="-122"/>
              </a:rPr>
              <a:t>：</a:t>
            </a:r>
            <a:r>
              <a:rPr kumimoji="0" lang="zh-CN" altLang="en-US" sz="2200" dirty="0">
                <a:solidFill>
                  <a:srgbClr val="003399"/>
                </a:solidFill>
                <a:latin typeface="黑体" pitchFamily="49" charset="-122"/>
                <a:ea typeface="黑体" pitchFamily="49" charset="-122"/>
              </a:rPr>
              <a:t>溶液的质量浓度，</a:t>
            </a:r>
            <a:r>
              <a:rPr kumimoji="0" lang="zh-CN" altLang="en-US" sz="2200" dirty="0" smtClean="0">
                <a:solidFill>
                  <a:srgbClr val="003399"/>
                </a:solidFill>
                <a:latin typeface="黑体" pitchFamily="49" charset="-122"/>
                <a:ea typeface="黑体" pitchFamily="49" charset="-122"/>
              </a:rPr>
              <a:t>单位</a:t>
            </a:r>
            <a:r>
              <a:rPr kumimoji="0" lang="en-US" altLang="zh-CN" sz="2200" dirty="0" smtClean="0">
                <a:solidFill>
                  <a:srgbClr val="003399"/>
                </a:solidFill>
                <a:latin typeface="黑体" pitchFamily="49" charset="-122"/>
                <a:ea typeface="黑体" pitchFamily="49" charset="-122"/>
              </a:rPr>
              <a:t>g·L</a:t>
            </a:r>
            <a:r>
              <a:rPr kumimoji="0" lang="en-US" altLang="zh-CN" sz="2200" baseline="30000" dirty="0" smtClean="0">
                <a:solidFill>
                  <a:srgbClr val="003399"/>
                </a:solidFill>
                <a:latin typeface="黑体" pitchFamily="49" charset="-122"/>
                <a:ea typeface="黑体" pitchFamily="49" charset="-122"/>
              </a:rPr>
              <a:t>-1</a:t>
            </a:r>
            <a:endParaRPr kumimoji="0" lang="en-US" altLang="zh-CN" sz="2200" baseline="30000" dirty="0">
              <a:solidFill>
                <a:srgbClr val="003399"/>
              </a:solidFill>
              <a:latin typeface="黑体" pitchFamily="49" charset="-122"/>
              <a:ea typeface="黑体" pitchFamily="49" charset="-122"/>
            </a:endParaRPr>
          </a:p>
          <a:p>
            <a:pPr algn="just">
              <a:lnSpc>
                <a:spcPct val="140000"/>
              </a:lnSpc>
            </a:pPr>
            <a:r>
              <a:rPr kumimoji="0" lang="en-US" altLang="zh-CN" sz="2200" baseline="30000" dirty="0">
                <a:solidFill>
                  <a:srgbClr val="003399"/>
                </a:solidFill>
                <a:latin typeface="黑体" pitchFamily="49" charset="-122"/>
                <a:ea typeface="黑体" pitchFamily="49" charset="-122"/>
              </a:rPr>
              <a:t>              </a:t>
            </a:r>
            <a:r>
              <a:rPr kumimoji="0" lang="en-US" altLang="zh-CN" sz="2200" dirty="0">
                <a:solidFill>
                  <a:srgbClr val="003399"/>
                </a:solidFill>
                <a:latin typeface="黑体" pitchFamily="49" charset="-122"/>
                <a:ea typeface="黑体" pitchFamily="49" charset="-122"/>
              </a:rPr>
              <a:t>a：</a:t>
            </a:r>
            <a:r>
              <a:rPr kumimoji="0" lang="zh-CN" altLang="en-US" sz="2200" dirty="0">
                <a:solidFill>
                  <a:srgbClr val="003399"/>
                </a:solidFill>
                <a:latin typeface="黑体" pitchFamily="49" charset="-122"/>
                <a:ea typeface="黑体" pitchFamily="49" charset="-122"/>
              </a:rPr>
              <a:t>吸光系数，</a:t>
            </a:r>
            <a:r>
              <a:rPr kumimoji="0" lang="zh-CN" altLang="en-US" sz="2200" dirty="0" smtClean="0">
                <a:solidFill>
                  <a:srgbClr val="003399"/>
                </a:solidFill>
                <a:latin typeface="黑体" pitchFamily="49" charset="-122"/>
                <a:ea typeface="黑体" pitchFamily="49" charset="-122"/>
              </a:rPr>
              <a:t>单位</a:t>
            </a:r>
            <a:r>
              <a:rPr kumimoji="0" lang="en-US" altLang="zh-CN" sz="2200" dirty="0" smtClean="0">
                <a:solidFill>
                  <a:srgbClr val="003399"/>
                </a:solidFill>
                <a:latin typeface="黑体" pitchFamily="49" charset="-122"/>
                <a:ea typeface="黑体" pitchFamily="49" charset="-122"/>
              </a:rPr>
              <a:t>L·g</a:t>
            </a:r>
            <a:r>
              <a:rPr kumimoji="0" lang="en-US" altLang="zh-CN" sz="2200" baseline="30000" dirty="0" smtClean="0">
                <a:solidFill>
                  <a:srgbClr val="003399"/>
                </a:solidFill>
                <a:latin typeface="黑体" pitchFamily="49" charset="-122"/>
                <a:ea typeface="黑体" pitchFamily="49" charset="-122"/>
              </a:rPr>
              <a:t>-1</a:t>
            </a:r>
            <a:r>
              <a:rPr kumimoji="0" lang="en-US" altLang="zh-CN" sz="2200" dirty="0" smtClean="0">
                <a:solidFill>
                  <a:srgbClr val="003399"/>
                </a:solidFill>
                <a:latin typeface="黑体" pitchFamily="49" charset="-122"/>
                <a:ea typeface="黑体" pitchFamily="49" charset="-122"/>
              </a:rPr>
              <a:t>·cm</a:t>
            </a:r>
            <a:r>
              <a:rPr kumimoji="0" lang="en-US" altLang="zh-CN" sz="2200" baseline="30000" dirty="0" smtClean="0">
                <a:solidFill>
                  <a:srgbClr val="003399"/>
                </a:solidFill>
                <a:latin typeface="黑体" pitchFamily="49" charset="-122"/>
                <a:ea typeface="黑体" pitchFamily="49" charset="-122"/>
              </a:rPr>
              <a:t>-1</a:t>
            </a:r>
            <a:endParaRPr kumimoji="0" lang="en-US" altLang="zh-CN" sz="2200" dirty="0">
              <a:solidFill>
                <a:srgbClr val="003399"/>
              </a:solidFill>
              <a:latin typeface="黑体" pitchFamily="49" charset="-122"/>
              <a:ea typeface="黑体" pitchFamily="49" charset="-122"/>
            </a:endParaRPr>
          </a:p>
        </p:txBody>
      </p:sp>
    </p:spTree>
    <p:extLst>
      <p:ext uri="{BB962C8B-B14F-4D97-AF65-F5344CB8AC3E}">
        <p14:creationId xmlns:p14="http://schemas.microsoft.com/office/powerpoint/2010/main" val="34182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wipe(left)">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wipe(left)">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6" end="6"/>
                                            </p:txEl>
                                          </p:spTgt>
                                        </p:tgtEl>
                                        <p:attrNameLst>
                                          <p:attrName>style.visibility</p:attrName>
                                        </p:attrNameLst>
                                      </p:cBhvr>
                                      <p:to>
                                        <p:strVal val="visible"/>
                                      </p:to>
                                    </p:set>
                                    <p:animEffect transition="in" filter="wipe(left)">
                                      <p:cBhvr>
                                        <p:cTn id="47" dur="500"/>
                                        <p:tgtEl>
                                          <p:spTgt spid="7">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
                                            <p:txEl>
                                              <p:pRg st="7" end="7"/>
                                            </p:txEl>
                                          </p:spTgt>
                                        </p:tgtEl>
                                        <p:attrNameLst>
                                          <p:attrName>style.visibility</p:attrName>
                                        </p:attrNameLst>
                                      </p:cBhvr>
                                      <p:to>
                                        <p:strVal val="visible"/>
                                      </p:to>
                                    </p:set>
                                    <p:animEffect transition="in" filter="wipe(left)">
                                      <p:cBhvr>
                                        <p:cTn id="52" dur="500"/>
                                        <p:tgtEl>
                                          <p:spTgt spid="7">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wipe(left)">
                                      <p:cBhvr>
                                        <p:cTn id="57" dur="500"/>
                                        <p:tgtEl>
                                          <p:spTgt spid="7">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
                                            <p:txEl>
                                              <p:pRg st="9" end="9"/>
                                            </p:txEl>
                                          </p:spTgt>
                                        </p:tgtEl>
                                        <p:attrNameLst>
                                          <p:attrName>style.visibility</p:attrName>
                                        </p:attrNameLst>
                                      </p:cBhvr>
                                      <p:to>
                                        <p:strVal val="visible"/>
                                      </p:to>
                                    </p:set>
                                    <p:animEffect transition="in" filter="wipe(left)">
                                      <p:cBhvr>
                                        <p:cTn id="6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autoUpdateAnimBg="0"/>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4"/>
          <p:cNvSpPr txBox="1">
            <a:spLocks noChangeArrowheads="1"/>
          </p:cNvSpPr>
          <p:nvPr/>
        </p:nvSpPr>
        <p:spPr bwMode="auto">
          <a:xfrm>
            <a:off x="457200" y="304800"/>
            <a:ext cx="4114800"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857250" indent="-857250">
              <a:defRPr kumimoji="1" sz="2400">
                <a:solidFill>
                  <a:schemeClr val="tx1"/>
                </a:solidFill>
                <a:latin typeface="Times New Roman" pitchFamily="18" charset="0"/>
                <a:ea typeface="宋体" pitchFamily="2" charset="-122"/>
              </a:defRPr>
            </a:lvl1pPr>
            <a:lvl2pPr marL="1143000">
              <a:defRPr kumimoji="1" sz="2400">
                <a:solidFill>
                  <a:schemeClr val="tx1"/>
                </a:solidFill>
                <a:latin typeface="Times New Roman" pitchFamily="18" charset="0"/>
                <a:ea typeface="宋体" pitchFamily="2" charset="-122"/>
              </a:defRPr>
            </a:lvl2pPr>
            <a:lvl3pPr marL="1333500">
              <a:defRPr kumimoji="1" sz="2400">
                <a:solidFill>
                  <a:schemeClr val="tx1"/>
                </a:solidFill>
                <a:latin typeface="Times New Roman" pitchFamily="18" charset="0"/>
                <a:ea typeface="宋体" pitchFamily="2" charset="-122"/>
              </a:defRPr>
            </a:lvl3pPr>
            <a:lvl4pPr marL="1524000">
              <a:defRPr kumimoji="1" sz="2400">
                <a:solidFill>
                  <a:schemeClr val="tx1"/>
                </a:solidFill>
                <a:latin typeface="Times New Roman" pitchFamily="18" charset="0"/>
                <a:ea typeface="宋体" pitchFamily="2" charset="-122"/>
              </a:defRPr>
            </a:lvl4pPr>
            <a:lvl5pPr>
              <a:defRPr kumimoji="1" sz="2400">
                <a:solidFill>
                  <a:schemeClr val="tx1"/>
                </a:solidFill>
                <a:latin typeface="Times New Roman" pitchFamily="18" charset="0"/>
                <a:ea typeface="宋体" pitchFamily="2" charset="-122"/>
              </a:defRPr>
            </a:lvl5pPr>
            <a:lvl6pPr fontAlgn="base">
              <a:spcBef>
                <a:spcPct val="0"/>
              </a:spcBef>
              <a:spcAft>
                <a:spcPct val="0"/>
              </a:spcAft>
              <a:defRPr kumimoji="1" sz="2400">
                <a:solidFill>
                  <a:schemeClr val="tx1"/>
                </a:solidFill>
                <a:latin typeface="Times New Roman" pitchFamily="18" charset="0"/>
                <a:ea typeface="宋体" pitchFamily="2" charset="-122"/>
              </a:defRPr>
            </a:lvl6pPr>
            <a:lvl7pPr fontAlgn="base">
              <a:spcBef>
                <a:spcPct val="0"/>
              </a:spcBef>
              <a:spcAft>
                <a:spcPct val="0"/>
              </a:spcAft>
              <a:defRPr kumimoji="1" sz="2400">
                <a:solidFill>
                  <a:schemeClr val="tx1"/>
                </a:solidFill>
                <a:latin typeface="Times New Roman" pitchFamily="18" charset="0"/>
                <a:ea typeface="宋体" pitchFamily="2" charset="-122"/>
              </a:defRPr>
            </a:lvl7pPr>
            <a:lvl8pPr fontAlgn="base">
              <a:spcBef>
                <a:spcPct val="0"/>
              </a:spcBef>
              <a:spcAft>
                <a:spcPct val="0"/>
              </a:spcAft>
              <a:defRPr kumimoji="1" sz="2400">
                <a:solidFill>
                  <a:schemeClr val="tx1"/>
                </a:solidFill>
                <a:latin typeface="Times New Roman" pitchFamily="18" charset="0"/>
                <a:ea typeface="宋体" pitchFamily="2" charset="-122"/>
              </a:defRPr>
            </a:lvl8pPr>
            <a:lvl9pPr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0000"/>
              </a:lnSpc>
              <a:spcBef>
                <a:spcPct val="50000"/>
              </a:spcBef>
            </a:pPr>
            <a:r>
              <a:rPr lang="en-US" altLang="zh-CN" sz="3200" dirty="0" smtClean="0">
                <a:solidFill>
                  <a:srgbClr val="003300"/>
                </a:solidFill>
                <a:effectLst>
                  <a:outerShdw blurRad="38100" dist="38100" dir="2700000" algn="tl">
                    <a:srgbClr val="C0C0C0"/>
                  </a:outerShdw>
                </a:effectLst>
                <a:latin typeface="Arial" pitchFamily="34" charset="0"/>
                <a:ea typeface="黑体" pitchFamily="49" charset="-122"/>
              </a:rPr>
              <a:t>2.2.2 </a:t>
            </a:r>
            <a:r>
              <a:rPr lang="zh-CN" altLang="en-US" sz="3200" dirty="0" smtClean="0">
                <a:solidFill>
                  <a:srgbClr val="003300"/>
                </a:solidFill>
                <a:effectLst>
                  <a:outerShdw blurRad="38100" dist="38100" dir="2700000" algn="tl">
                    <a:srgbClr val="C0C0C0"/>
                  </a:outerShdw>
                </a:effectLst>
                <a:latin typeface="Arial" pitchFamily="34" charset="0"/>
                <a:ea typeface="黑体" pitchFamily="49" charset="-122"/>
              </a:rPr>
              <a:t>摩尔吸光系数</a:t>
            </a:r>
            <a:r>
              <a:rPr lang="en-US" altLang="zh-CN" sz="3200" dirty="0">
                <a:solidFill>
                  <a:srgbClr val="003300"/>
                </a:solidFill>
                <a:effectLst>
                  <a:outerShdw blurRad="38100" dist="38100" dir="2700000" algn="tl">
                    <a:srgbClr val="C0C0C0"/>
                  </a:outerShdw>
                </a:effectLst>
                <a:latin typeface="Arial" pitchFamily="34" charset="0"/>
                <a:ea typeface="黑体" pitchFamily="49" charset="-122"/>
              </a:rPr>
              <a:t>ε </a:t>
            </a:r>
          </a:p>
        </p:txBody>
      </p:sp>
      <p:sp>
        <p:nvSpPr>
          <p:cNvPr id="3" name="Rectangle 25"/>
          <p:cNvSpPr>
            <a:spLocks noChangeArrowheads="1"/>
          </p:cNvSpPr>
          <p:nvPr/>
        </p:nvSpPr>
        <p:spPr bwMode="auto">
          <a:xfrm>
            <a:off x="395288" y="883110"/>
            <a:ext cx="8497887"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0" hangingPunct="0">
              <a:lnSpc>
                <a:spcPct val="120000"/>
              </a:lnSpc>
              <a:spcBef>
                <a:spcPct val="10000"/>
              </a:spcBef>
              <a:spcAft>
                <a:spcPct val="10000"/>
              </a:spcAft>
              <a:buClr>
                <a:schemeClr val="hlink"/>
              </a:buClr>
              <a:buFont typeface="Wingdings" pitchFamily="2" charset="2"/>
              <a:buChar char="ü"/>
            </a:pPr>
            <a:r>
              <a:rPr lang="zh-CN" altLang="en-US" sz="2400" dirty="0">
                <a:solidFill>
                  <a:srgbClr val="003366"/>
                </a:solidFill>
                <a:effectLst>
                  <a:outerShdw blurRad="38100" dist="38100" dir="2700000" algn="tl">
                    <a:srgbClr val="C0C0C0"/>
                  </a:outerShdw>
                </a:effectLst>
                <a:latin typeface="Times New Roman" pitchFamily="18" charset="0"/>
                <a:ea typeface="黑体" pitchFamily="49" charset="-122"/>
              </a:rPr>
              <a:t>吸光物质的特征常数</a:t>
            </a:r>
            <a:r>
              <a:rPr lang="en-US" altLang="zh-CN" i="1" dirty="0">
                <a:solidFill>
                  <a:srgbClr val="C00000"/>
                </a:solidFill>
                <a:effectLst>
                  <a:outerShdw blurRad="38100" dist="38100" dir="2700000" algn="tl">
                    <a:srgbClr val="C0C0C0"/>
                  </a:outerShdw>
                </a:effectLst>
                <a:latin typeface="Times New Roman" pitchFamily="18" charset="0"/>
                <a:ea typeface="黑体" pitchFamily="49" charset="-122"/>
              </a:rPr>
              <a:t>ε</a:t>
            </a:r>
            <a:r>
              <a:rPr lang="en-US" altLang="zh-CN" sz="2400" dirty="0">
                <a:solidFill>
                  <a:srgbClr val="C00000"/>
                </a:solidFill>
                <a:effectLst>
                  <a:outerShdw blurRad="38100" dist="38100" dir="2700000" algn="tl">
                    <a:srgbClr val="C0C0C0"/>
                  </a:outerShdw>
                </a:effectLst>
                <a:latin typeface="Times New Roman" pitchFamily="18" charset="0"/>
                <a:ea typeface="黑体" pitchFamily="49" charset="-122"/>
              </a:rPr>
              <a:t>(</a:t>
            </a:r>
            <a:r>
              <a:rPr lang="en-US" altLang="zh-CN" sz="2400" i="1" dirty="0">
                <a:solidFill>
                  <a:srgbClr val="C00000"/>
                </a:solidFill>
                <a:effectLst>
                  <a:outerShdw blurRad="38100" dist="38100" dir="2700000" algn="tl">
                    <a:srgbClr val="C0C0C0"/>
                  </a:outerShdw>
                </a:effectLst>
                <a:latin typeface="Times New Roman" pitchFamily="18" charset="0"/>
                <a:ea typeface="黑体" pitchFamily="49" charset="-122"/>
              </a:rPr>
              <a:t>λ</a:t>
            </a:r>
            <a:r>
              <a:rPr lang="en-US" altLang="zh-CN" sz="2400" dirty="0">
                <a:solidFill>
                  <a:srgbClr val="C00000"/>
                </a:solidFill>
                <a:effectLst>
                  <a:outerShdw blurRad="38100" dist="38100" dir="2700000" algn="tl">
                    <a:srgbClr val="C0C0C0"/>
                  </a:outerShdw>
                </a:effectLst>
                <a:latin typeface="Times New Roman" pitchFamily="18" charset="0"/>
                <a:ea typeface="黑体" pitchFamily="49" charset="-122"/>
              </a:rPr>
              <a:t>)</a:t>
            </a:r>
            <a:r>
              <a:rPr lang="zh-CN" altLang="en-US" sz="2400" dirty="0">
                <a:solidFill>
                  <a:schemeClr val="tx1"/>
                </a:solidFill>
                <a:effectLst>
                  <a:outerShdw blurRad="38100" dist="38100" dir="2700000" algn="tl">
                    <a:srgbClr val="C0C0C0"/>
                  </a:outerShdw>
                </a:effectLst>
                <a:latin typeface="Times New Roman" pitchFamily="18" charset="0"/>
                <a:ea typeface="黑体" pitchFamily="49" charset="-122"/>
              </a:rPr>
              <a:t>；</a:t>
            </a:r>
            <a:r>
              <a:rPr lang="zh-CN" altLang="en-US" sz="2400" dirty="0">
                <a:solidFill>
                  <a:srgbClr val="003366"/>
                </a:solidFill>
                <a:effectLst>
                  <a:outerShdw blurRad="38100" dist="38100" dir="2700000" algn="tl">
                    <a:srgbClr val="C0C0C0"/>
                  </a:outerShdw>
                </a:effectLst>
                <a:latin typeface="Times New Roman" pitchFamily="18" charset="0"/>
                <a:ea typeface="黑体" pitchFamily="49" charset="-122"/>
              </a:rPr>
              <a:t>在最大吸收波长</a:t>
            </a:r>
            <a:r>
              <a:rPr lang="en-US" altLang="zh-CN" sz="2400" i="1" dirty="0" err="1">
                <a:solidFill>
                  <a:srgbClr val="C00000"/>
                </a:solidFill>
                <a:effectLst>
                  <a:outerShdw blurRad="38100" dist="38100" dir="2700000" algn="tl">
                    <a:srgbClr val="C0C0C0"/>
                  </a:outerShdw>
                </a:effectLst>
                <a:latin typeface="Times New Roman" pitchFamily="18" charset="0"/>
                <a:ea typeface="黑体" pitchFamily="49" charset="-122"/>
              </a:rPr>
              <a:t>λ</a:t>
            </a:r>
            <a:r>
              <a:rPr lang="en-US" altLang="zh-CN" sz="2400" baseline="-30000" dirty="0" err="1">
                <a:solidFill>
                  <a:srgbClr val="C00000"/>
                </a:solidFill>
                <a:effectLst>
                  <a:outerShdw blurRad="38100" dist="38100" dir="2700000" algn="tl">
                    <a:srgbClr val="C0C0C0"/>
                  </a:outerShdw>
                </a:effectLst>
                <a:latin typeface="Times New Roman" pitchFamily="18" charset="0"/>
                <a:ea typeface="黑体" pitchFamily="49" charset="-122"/>
              </a:rPr>
              <a:t>max</a:t>
            </a:r>
            <a:r>
              <a:rPr lang="zh-CN" altLang="en-US" sz="2400" dirty="0">
                <a:solidFill>
                  <a:srgbClr val="003366"/>
                </a:solidFill>
                <a:effectLst>
                  <a:outerShdw blurRad="38100" dist="38100" dir="2700000" algn="tl">
                    <a:srgbClr val="C0C0C0"/>
                  </a:outerShdw>
                </a:effectLst>
                <a:latin typeface="Times New Roman" pitchFamily="18" charset="0"/>
                <a:ea typeface="黑体" pitchFamily="49" charset="-122"/>
              </a:rPr>
              <a:t>处，常以</a:t>
            </a:r>
            <a:r>
              <a:rPr lang="en-US" altLang="zh-CN" sz="2400" i="1" dirty="0" err="1">
                <a:solidFill>
                  <a:srgbClr val="C00000"/>
                </a:solidFill>
                <a:effectLst>
                  <a:outerShdw blurRad="38100" dist="38100" dir="2700000" algn="tl">
                    <a:srgbClr val="C0C0C0"/>
                  </a:outerShdw>
                </a:effectLst>
                <a:latin typeface="Times New Roman" pitchFamily="18" charset="0"/>
                <a:ea typeface="黑体" pitchFamily="49" charset="-122"/>
              </a:rPr>
              <a:t>ε</a:t>
            </a:r>
            <a:r>
              <a:rPr lang="en-US" altLang="zh-CN" sz="2400" baseline="-30000" dirty="0" err="1">
                <a:solidFill>
                  <a:srgbClr val="C00000"/>
                </a:solidFill>
                <a:effectLst>
                  <a:outerShdw blurRad="38100" dist="38100" dir="2700000" algn="tl">
                    <a:srgbClr val="C0C0C0"/>
                  </a:outerShdw>
                </a:effectLst>
                <a:latin typeface="Times New Roman" pitchFamily="18" charset="0"/>
                <a:ea typeface="黑体" pitchFamily="49" charset="-122"/>
              </a:rPr>
              <a:t>max</a:t>
            </a:r>
            <a:r>
              <a:rPr lang="zh-CN" altLang="en-US" sz="2400" dirty="0">
                <a:solidFill>
                  <a:srgbClr val="003366"/>
                </a:solidFill>
                <a:effectLst>
                  <a:outerShdw blurRad="38100" dist="38100" dir="2700000" algn="tl">
                    <a:srgbClr val="C0C0C0"/>
                  </a:outerShdw>
                </a:effectLst>
                <a:latin typeface="Times New Roman" pitchFamily="18" charset="0"/>
                <a:ea typeface="黑体" pitchFamily="49" charset="-122"/>
              </a:rPr>
              <a:t>表示 。</a:t>
            </a:r>
          </a:p>
          <a:p>
            <a:pPr marL="342900" indent="-342900" eaLnBrk="0" hangingPunct="0">
              <a:lnSpc>
                <a:spcPct val="120000"/>
              </a:lnSpc>
              <a:spcBef>
                <a:spcPct val="10000"/>
              </a:spcBef>
              <a:spcAft>
                <a:spcPct val="10000"/>
              </a:spcAft>
              <a:buClr>
                <a:schemeClr val="hlink"/>
              </a:buClr>
              <a:buFont typeface="Wingdings" pitchFamily="2" charset="2"/>
              <a:buChar char="ü"/>
            </a:pPr>
            <a:r>
              <a:rPr lang="zh-CN" altLang="en-US" sz="2400" dirty="0">
                <a:solidFill>
                  <a:schemeClr val="tx1"/>
                </a:solidFill>
                <a:effectLst>
                  <a:outerShdw blurRad="38100" dist="38100" dir="2700000" algn="tl">
                    <a:srgbClr val="C0C0C0"/>
                  </a:outerShdw>
                </a:effectLst>
                <a:latin typeface="Times New Roman" pitchFamily="18" charset="0"/>
                <a:ea typeface="黑体" pitchFamily="49" charset="-122"/>
              </a:rPr>
              <a:t>在温度和介质条件一定时，</a:t>
            </a:r>
            <a:r>
              <a:rPr lang="en-US" altLang="zh-CN" sz="2400" i="1" dirty="0">
                <a:solidFill>
                  <a:srgbClr val="C00000"/>
                </a:solidFill>
                <a:effectLst>
                  <a:outerShdw blurRad="38100" dist="38100" dir="2700000" algn="tl">
                    <a:srgbClr val="C0C0C0"/>
                  </a:outerShdw>
                </a:effectLst>
                <a:latin typeface="Times New Roman" pitchFamily="18" charset="0"/>
                <a:ea typeface="黑体" pitchFamily="49" charset="-122"/>
              </a:rPr>
              <a:t>ε</a:t>
            </a:r>
            <a:r>
              <a:rPr lang="en-US" altLang="zh-CN" sz="2400" i="1" dirty="0">
                <a:solidFill>
                  <a:schemeClr val="tx1"/>
                </a:solidFill>
                <a:effectLst>
                  <a:outerShdw blurRad="38100" dist="38100" dir="2700000" algn="tl">
                    <a:srgbClr val="C0C0C0"/>
                  </a:outerShdw>
                </a:effectLst>
                <a:latin typeface="Times New Roman" pitchFamily="18" charset="0"/>
                <a:ea typeface="黑体" pitchFamily="49" charset="-122"/>
              </a:rPr>
              <a:t> </a:t>
            </a:r>
            <a:r>
              <a:rPr lang="zh-CN" altLang="en-US" sz="2400" dirty="0">
                <a:solidFill>
                  <a:schemeClr val="tx1"/>
                </a:solidFill>
                <a:effectLst>
                  <a:outerShdw blurRad="38100" dist="38100" dir="2700000" algn="tl">
                    <a:srgbClr val="C0C0C0"/>
                  </a:outerShdw>
                </a:effectLst>
                <a:latin typeface="Times New Roman" pitchFamily="18" charset="0"/>
                <a:ea typeface="黑体" pitchFamily="49" charset="-122"/>
              </a:rPr>
              <a:t>仅与吸光物质的结构与性质有关，可作为定性鉴定的参数；</a:t>
            </a:r>
            <a:endParaRPr lang="zh-CN" altLang="en-US" sz="2400" dirty="0">
              <a:solidFill>
                <a:srgbClr val="003366"/>
              </a:solidFill>
              <a:effectLst>
                <a:outerShdw blurRad="38100" dist="38100" dir="2700000" algn="tl">
                  <a:srgbClr val="C0C0C0"/>
                </a:outerShdw>
              </a:effectLst>
              <a:latin typeface="Times New Roman" pitchFamily="18" charset="0"/>
              <a:ea typeface="黑体" pitchFamily="49" charset="-122"/>
            </a:endParaRPr>
          </a:p>
          <a:p>
            <a:pPr marL="342900" indent="-342900" eaLnBrk="0" hangingPunct="0">
              <a:lnSpc>
                <a:spcPct val="120000"/>
              </a:lnSpc>
              <a:spcBef>
                <a:spcPct val="10000"/>
              </a:spcBef>
              <a:spcAft>
                <a:spcPct val="10000"/>
              </a:spcAft>
              <a:buClr>
                <a:schemeClr val="hlink"/>
              </a:buClr>
              <a:buFont typeface="Wingdings" pitchFamily="2" charset="2"/>
              <a:buChar char="ü"/>
            </a:pPr>
            <a:r>
              <a:rPr lang="zh-CN" altLang="en-US" sz="2400" dirty="0">
                <a:solidFill>
                  <a:srgbClr val="800000"/>
                </a:solidFill>
                <a:effectLst>
                  <a:outerShdw blurRad="38100" dist="38100" dir="2700000" algn="tl">
                    <a:srgbClr val="C0C0C0"/>
                  </a:outerShdw>
                </a:effectLst>
                <a:latin typeface="Times New Roman" pitchFamily="18" charset="0"/>
                <a:ea typeface="黑体" pitchFamily="49" charset="-122"/>
              </a:rPr>
              <a:t>不随浓度</a:t>
            </a:r>
            <a:r>
              <a:rPr lang="en-US" altLang="zh-CN" sz="2400" i="1" dirty="0">
                <a:solidFill>
                  <a:srgbClr val="800000"/>
                </a:solidFill>
                <a:effectLst>
                  <a:outerShdw blurRad="38100" dist="38100" dir="2700000" algn="tl">
                    <a:srgbClr val="C0C0C0"/>
                  </a:outerShdw>
                </a:effectLst>
                <a:latin typeface="Times New Roman" pitchFamily="18" charset="0"/>
                <a:ea typeface="黑体" pitchFamily="49" charset="-122"/>
              </a:rPr>
              <a:t>c </a:t>
            </a:r>
            <a:r>
              <a:rPr lang="zh-CN" altLang="en-US" sz="2400" dirty="0">
                <a:solidFill>
                  <a:srgbClr val="800000"/>
                </a:solidFill>
                <a:effectLst>
                  <a:outerShdw blurRad="38100" dist="38100" dir="2700000" algn="tl">
                    <a:srgbClr val="C0C0C0"/>
                  </a:outerShdw>
                </a:effectLst>
                <a:latin typeface="Times New Roman" pitchFamily="18" charset="0"/>
                <a:ea typeface="黑体" pitchFamily="49" charset="-122"/>
              </a:rPr>
              <a:t>和光程长度</a:t>
            </a:r>
            <a:r>
              <a:rPr lang="en-US" altLang="zh-CN" sz="2400" i="1" dirty="0">
                <a:solidFill>
                  <a:srgbClr val="800000"/>
                </a:solidFill>
                <a:effectLst>
                  <a:outerShdw blurRad="38100" dist="38100" dir="2700000" algn="tl">
                    <a:srgbClr val="C0C0C0"/>
                  </a:outerShdw>
                </a:effectLst>
                <a:latin typeface="Times New Roman" pitchFamily="18" charset="0"/>
                <a:ea typeface="黑体" pitchFamily="49" charset="-122"/>
              </a:rPr>
              <a:t>b </a:t>
            </a:r>
            <a:r>
              <a:rPr lang="zh-CN" altLang="en-US" sz="2400" dirty="0">
                <a:solidFill>
                  <a:srgbClr val="800000"/>
                </a:solidFill>
                <a:effectLst>
                  <a:outerShdw blurRad="38100" dist="38100" dir="2700000" algn="tl">
                    <a:srgbClr val="C0C0C0"/>
                  </a:outerShdw>
                </a:effectLst>
                <a:latin typeface="Times New Roman" pitchFamily="18" charset="0"/>
                <a:ea typeface="黑体" pitchFamily="49" charset="-122"/>
              </a:rPr>
              <a:t>的改变而改变：</a:t>
            </a:r>
            <a:r>
              <a:rPr lang="en-US" altLang="zh-CN" sz="2400" i="1" dirty="0">
                <a:solidFill>
                  <a:schemeClr val="hlink"/>
                </a:solidFill>
                <a:effectLst>
                  <a:outerShdw blurRad="38100" dist="38100" dir="2700000" algn="tl">
                    <a:srgbClr val="C0C0C0"/>
                  </a:outerShdw>
                </a:effectLst>
                <a:latin typeface="Times New Roman" pitchFamily="18" charset="0"/>
                <a:ea typeface="黑体" pitchFamily="49" charset="-122"/>
              </a:rPr>
              <a:t>ε</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 </a:t>
            </a:r>
            <a:r>
              <a:rPr lang="en-US" altLang="zh-CN" sz="2400" i="1" dirty="0">
                <a:solidFill>
                  <a:srgbClr val="660066"/>
                </a:solidFill>
                <a:effectLst>
                  <a:outerShdw blurRad="38100" dist="38100" dir="2700000" algn="tl">
                    <a:srgbClr val="C0C0C0"/>
                  </a:outerShdw>
                </a:effectLst>
                <a:latin typeface="Times New Roman" pitchFamily="18" charset="0"/>
                <a:ea typeface="黑体" pitchFamily="49" charset="-122"/>
              </a:rPr>
              <a:t>b c</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 / </a:t>
            </a:r>
            <a:r>
              <a:rPr lang="en-US" altLang="zh-CN" sz="2400" i="1" dirty="0">
                <a:solidFill>
                  <a:srgbClr val="660066"/>
                </a:solidFill>
                <a:effectLst>
                  <a:outerShdw blurRad="38100" dist="38100" dir="2700000" algn="tl">
                    <a:srgbClr val="C0C0C0"/>
                  </a:outerShdw>
                </a:effectLst>
                <a:latin typeface="Times New Roman" pitchFamily="18" charset="0"/>
                <a:ea typeface="黑体" pitchFamily="49" charset="-122"/>
              </a:rPr>
              <a:t>A</a:t>
            </a:r>
            <a:r>
              <a:rPr lang="zh-CN" altLang="en-US" i="1" dirty="0">
                <a:solidFill>
                  <a:srgbClr val="660066"/>
                </a:solidFill>
                <a:effectLst>
                  <a:outerShdw blurRad="38100" dist="38100" dir="2700000" algn="tl">
                    <a:srgbClr val="C0C0C0"/>
                  </a:outerShdw>
                </a:effectLst>
                <a:latin typeface="Times New Roman" pitchFamily="18" charset="0"/>
                <a:ea typeface="黑体" pitchFamily="49" charset="-122"/>
              </a:rPr>
              <a:t>。</a:t>
            </a:r>
            <a:endParaRPr lang="zh-CN" altLang="en-US" sz="2400" dirty="0">
              <a:solidFill>
                <a:srgbClr val="800000"/>
              </a:solidFill>
              <a:effectLst>
                <a:outerShdw blurRad="38100" dist="38100" dir="2700000" algn="tl">
                  <a:srgbClr val="C0C0C0"/>
                </a:outerShdw>
              </a:effectLst>
              <a:latin typeface="Times New Roman" pitchFamily="18" charset="0"/>
              <a:ea typeface="黑体" pitchFamily="49" charset="-122"/>
            </a:endParaRPr>
          </a:p>
          <a:p>
            <a:pPr marL="342900" indent="-342900" eaLnBrk="0" hangingPunct="0">
              <a:lnSpc>
                <a:spcPct val="120000"/>
              </a:lnSpc>
              <a:spcBef>
                <a:spcPct val="10000"/>
              </a:spcBef>
              <a:spcAft>
                <a:spcPct val="10000"/>
              </a:spcAft>
              <a:buClr>
                <a:schemeClr val="hlink"/>
              </a:buClr>
              <a:buFont typeface="Wingdings" pitchFamily="2" charset="2"/>
              <a:buChar char="ü"/>
            </a:pPr>
            <a:r>
              <a:rPr lang="zh-CN" altLang="en-US" sz="2400" dirty="0">
                <a:solidFill>
                  <a:schemeClr val="tx1"/>
                </a:solidFill>
                <a:effectLst>
                  <a:outerShdw blurRad="38100" dist="38100" dir="2700000" algn="tl">
                    <a:srgbClr val="C0C0C0"/>
                  </a:outerShdw>
                </a:effectLst>
                <a:latin typeface="Times New Roman" pitchFamily="18" charset="0"/>
                <a:ea typeface="黑体" pitchFamily="49" charset="-122"/>
              </a:rPr>
              <a:t>吸光能力与测定灵敏度的度量</a:t>
            </a:r>
            <a:r>
              <a:rPr lang="zh-CN" altLang="en-US" sz="2400" dirty="0" smtClean="0">
                <a:solidFill>
                  <a:schemeClr val="tx1"/>
                </a:solidFill>
                <a:effectLst>
                  <a:outerShdw blurRad="38100" dist="38100" dir="2700000" algn="tl">
                    <a:srgbClr val="C0C0C0"/>
                  </a:outerShdw>
                </a:effectLst>
                <a:latin typeface="Times New Roman" pitchFamily="18" charset="0"/>
                <a:ea typeface="黑体" pitchFamily="49" charset="-122"/>
              </a:rPr>
              <a:t>；</a:t>
            </a:r>
            <a:r>
              <a:rPr lang="en-US" altLang="zh-CN" sz="2400" i="1" dirty="0" err="1" smtClean="0">
                <a:solidFill>
                  <a:schemeClr val="tx1"/>
                </a:solidFill>
                <a:effectLst>
                  <a:outerShdw blurRad="38100" dist="38100" dir="2700000" algn="tl">
                    <a:srgbClr val="C0C0C0"/>
                  </a:outerShdw>
                </a:effectLst>
                <a:latin typeface="Times New Roman" pitchFamily="18" charset="0"/>
                <a:ea typeface="黑体" pitchFamily="49" charset="-122"/>
              </a:rPr>
              <a:t>ε</a:t>
            </a:r>
            <a:r>
              <a:rPr lang="en-US" altLang="zh-CN" sz="2400" baseline="-30000" dirty="0" err="1" smtClean="0">
                <a:solidFill>
                  <a:schemeClr val="tx1"/>
                </a:solidFill>
                <a:effectLst>
                  <a:outerShdw blurRad="38100" dist="38100" dir="2700000" algn="tl">
                    <a:srgbClr val="C0C0C0"/>
                  </a:outerShdw>
                </a:effectLst>
                <a:latin typeface="Times New Roman" pitchFamily="18" charset="0"/>
                <a:ea typeface="黑体" pitchFamily="49" charset="-122"/>
              </a:rPr>
              <a:t>max</a:t>
            </a:r>
            <a:r>
              <a:rPr lang="zh-CN" altLang="en-US" sz="2400" dirty="0">
                <a:solidFill>
                  <a:schemeClr val="tx1"/>
                </a:solidFill>
                <a:effectLst>
                  <a:outerShdw blurRad="38100" dist="38100" dir="2700000" algn="tl">
                    <a:srgbClr val="C0C0C0"/>
                  </a:outerShdw>
                </a:effectLst>
                <a:latin typeface="Times New Roman" pitchFamily="18" charset="0"/>
                <a:ea typeface="黑体" pitchFamily="49" charset="-122"/>
              </a:rPr>
              <a:t>越大表明该物质的吸光能力越强，测定的灵敏度越高。</a:t>
            </a:r>
          </a:p>
          <a:p>
            <a:pPr marL="457200" indent="-457200" eaLnBrk="0" hangingPunct="0">
              <a:lnSpc>
                <a:spcPct val="120000"/>
              </a:lnSpc>
              <a:spcBef>
                <a:spcPct val="10000"/>
              </a:spcBef>
              <a:spcAft>
                <a:spcPct val="10000"/>
              </a:spcAft>
              <a:buClr>
                <a:schemeClr val="hlink"/>
              </a:buClr>
              <a:buFont typeface="Wingdings" pitchFamily="2" charset="2"/>
              <a:buNone/>
            </a:pPr>
            <a:r>
              <a:rPr lang="zh-CN" altLang="en-US" sz="2400" i="1" dirty="0">
                <a:solidFill>
                  <a:srgbClr val="003399"/>
                </a:solidFill>
                <a:effectLst>
                  <a:outerShdw blurRad="38100" dist="38100" dir="2700000" algn="tl">
                    <a:srgbClr val="C0C0C0"/>
                  </a:outerShdw>
                </a:effectLst>
                <a:latin typeface="Times New Roman" pitchFamily="18" charset="0"/>
                <a:ea typeface="黑体" pitchFamily="49" charset="-122"/>
              </a:rPr>
              <a:t>    </a:t>
            </a:r>
            <a:r>
              <a:rPr lang="zh-CN" altLang="en-US" sz="2400" i="1" dirty="0" smtClean="0">
                <a:solidFill>
                  <a:srgbClr val="003399"/>
                </a:solidFill>
                <a:effectLst>
                  <a:outerShdw blurRad="38100" dist="38100" dir="2700000" algn="tl">
                    <a:srgbClr val="C0C0C0"/>
                  </a:outerShdw>
                </a:effectLst>
                <a:latin typeface="Times New Roman" pitchFamily="18" charset="0"/>
                <a:ea typeface="黑体" pitchFamily="49" charset="-122"/>
              </a:rPr>
              <a:t>  </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ε</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&gt;10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5</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               </a:t>
            </a:r>
            <a:r>
              <a:rPr lang="zh-CN" altLang="en-US" sz="2400" dirty="0" smtClean="0">
                <a:solidFill>
                  <a:srgbClr val="003399"/>
                </a:solidFill>
                <a:effectLst>
                  <a:outerShdw blurRad="38100" dist="38100" dir="2700000" algn="tl">
                    <a:srgbClr val="C0C0C0"/>
                  </a:outerShdw>
                </a:effectLst>
                <a:latin typeface="Times New Roman" pitchFamily="18" charset="0"/>
                <a:ea typeface="黑体" pitchFamily="49" charset="-122"/>
              </a:rPr>
              <a:t>  </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超高灵敏；</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C= </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A</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ε</a:t>
            </a:r>
            <a:r>
              <a:rPr lang="en-US" altLang="zh-CN" dirty="0">
                <a:solidFill>
                  <a:srgbClr val="003399"/>
                </a:solidFill>
                <a:effectLst>
                  <a:outerShdw blurRad="38100" dist="38100" dir="2700000" algn="tl">
                    <a:srgbClr val="C0C0C0"/>
                  </a:outerShdw>
                </a:effectLst>
              </a:rPr>
              <a:t> </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b</a:t>
            </a:r>
            <a:r>
              <a:rPr lang="en-US" altLang="zh-CN" dirty="0">
                <a:solidFill>
                  <a:srgbClr val="003399"/>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 </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=0.01/10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5</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-7</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 </a:t>
            </a:r>
            <a:r>
              <a:rPr lang="en-US" altLang="zh-CN" sz="2400" dirty="0" err="1">
                <a:solidFill>
                  <a:srgbClr val="003399"/>
                </a:solidFill>
                <a:effectLst>
                  <a:outerShdw blurRad="38100" dist="38100" dir="2700000" algn="tl">
                    <a:srgbClr val="C0C0C0"/>
                  </a:outerShdw>
                </a:effectLst>
                <a:latin typeface="Times New Roman" pitchFamily="18" charset="0"/>
                <a:ea typeface="黑体" pitchFamily="49" charset="-122"/>
              </a:rPr>
              <a:t>mol</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/L</a:t>
            </a:r>
          </a:p>
          <a:p>
            <a:pPr marL="457200" indent="-457200" eaLnBrk="0" hangingPunct="0">
              <a:lnSpc>
                <a:spcPct val="120000"/>
              </a:lnSpc>
              <a:spcBef>
                <a:spcPct val="10000"/>
              </a:spcBef>
              <a:spcAft>
                <a:spcPct val="10000"/>
              </a:spcAft>
              <a:buClr>
                <a:schemeClr val="hlink"/>
              </a:buClr>
              <a:buFont typeface="Wingdings" pitchFamily="2" charset="2"/>
              <a:buNone/>
            </a:pP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      ε</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=(6</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10)×</a:t>
            </a:r>
            <a:r>
              <a:rPr lang="en-US" altLang="zh-CN" sz="2400" dirty="0" smtClean="0">
                <a:solidFill>
                  <a:srgbClr val="003399"/>
                </a:solidFill>
                <a:effectLst>
                  <a:outerShdw blurRad="38100" dist="38100" dir="2700000" algn="tl">
                    <a:srgbClr val="C0C0C0"/>
                  </a:outerShdw>
                </a:effectLst>
                <a:latin typeface="Times New Roman" pitchFamily="18" charset="0"/>
                <a:ea typeface="黑体" pitchFamily="49" charset="-122"/>
              </a:rPr>
              <a:t>10</a:t>
            </a:r>
            <a:r>
              <a:rPr lang="en-US" altLang="zh-CN" sz="2400" baseline="30000" dirty="0" smtClean="0">
                <a:solidFill>
                  <a:srgbClr val="003399"/>
                </a:solidFill>
                <a:effectLst>
                  <a:outerShdw blurRad="38100" dist="38100" dir="2700000" algn="tl">
                    <a:srgbClr val="C0C0C0"/>
                  </a:outerShdw>
                </a:effectLst>
                <a:latin typeface="Times New Roman" pitchFamily="18" charset="0"/>
                <a:ea typeface="黑体" pitchFamily="49" charset="-122"/>
              </a:rPr>
              <a:t>4</a:t>
            </a:r>
            <a:r>
              <a:rPr lang="zh-CN" altLang="en-US" sz="2400" dirty="0" smtClean="0">
                <a:solidFill>
                  <a:srgbClr val="003399"/>
                </a:solidFill>
                <a:effectLst>
                  <a:outerShdw blurRad="38100" dist="38100" dir="2700000" algn="tl">
                    <a:srgbClr val="C0C0C0"/>
                  </a:outerShdw>
                </a:effectLst>
                <a:latin typeface="Times New Roman" pitchFamily="18" charset="0"/>
                <a:ea typeface="黑体" pitchFamily="49" charset="-122"/>
              </a:rPr>
              <a:t>：</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高灵敏； </a:t>
            </a:r>
            <a:r>
              <a:rPr lang="en-US" altLang="zh-CN" sz="2000" dirty="0">
                <a:solidFill>
                  <a:srgbClr val="003399"/>
                </a:solidFill>
                <a:effectLst>
                  <a:outerShdw blurRad="38100" dist="38100" dir="2700000" algn="tl">
                    <a:srgbClr val="C0C0C0"/>
                  </a:outerShdw>
                </a:effectLst>
                <a:latin typeface="Times New Roman" pitchFamily="18" charset="0"/>
                <a:ea typeface="黑体" pitchFamily="49" charset="-122"/>
              </a:rPr>
              <a:t>C= </a:t>
            </a:r>
            <a:r>
              <a:rPr lang="en-US" altLang="zh-CN" sz="2000" i="1" dirty="0">
                <a:solidFill>
                  <a:srgbClr val="003399"/>
                </a:solidFill>
                <a:effectLst>
                  <a:outerShdw blurRad="38100" dist="38100" dir="2700000" algn="tl">
                    <a:srgbClr val="C0C0C0"/>
                  </a:outerShdw>
                </a:effectLst>
                <a:latin typeface="Times New Roman" pitchFamily="18" charset="0"/>
                <a:ea typeface="黑体" pitchFamily="49" charset="-122"/>
              </a:rPr>
              <a:t>A/ε b</a:t>
            </a:r>
            <a:r>
              <a:rPr lang="en-US" altLang="zh-CN" sz="2000" dirty="0">
                <a:solidFill>
                  <a:srgbClr val="003399"/>
                </a:solidFill>
                <a:effectLst>
                  <a:outerShdw blurRad="38100" dist="38100" dir="2700000" algn="tl">
                    <a:srgbClr val="C0C0C0"/>
                  </a:outerShdw>
                </a:effectLst>
                <a:latin typeface="Times New Roman" pitchFamily="18" charset="0"/>
                <a:ea typeface="黑体" pitchFamily="49" charset="-122"/>
              </a:rPr>
              <a:t> =0.01/5 ×10</a:t>
            </a:r>
            <a:r>
              <a:rPr lang="en-US" altLang="zh-CN" sz="2000" baseline="30000" dirty="0">
                <a:solidFill>
                  <a:srgbClr val="003399"/>
                </a:solidFill>
                <a:effectLst>
                  <a:outerShdw blurRad="38100" dist="38100" dir="2700000" algn="tl">
                    <a:srgbClr val="C0C0C0"/>
                  </a:outerShdw>
                </a:effectLst>
                <a:latin typeface="Times New Roman" pitchFamily="18" charset="0"/>
                <a:ea typeface="黑体" pitchFamily="49" charset="-122"/>
              </a:rPr>
              <a:t>4</a:t>
            </a:r>
            <a:r>
              <a:rPr lang="en-US" altLang="zh-CN" sz="2000" dirty="0">
                <a:solidFill>
                  <a:srgbClr val="003399"/>
                </a:solidFill>
                <a:effectLst>
                  <a:outerShdw blurRad="38100" dist="38100" dir="2700000" algn="tl">
                    <a:srgbClr val="C0C0C0"/>
                  </a:outerShdw>
                </a:effectLst>
                <a:latin typeface="Times New Roman" pitchFamily="18" charset="0"/>
                <a:ea typeface="黑体" pitchFamily="49" charset="-122"/>
              </a:rPr>
              <a:t>= 2×10</a:t>
            </a:r>
            <a:r>
              <a:rPr lang="en-US" altLang="zh-CN" sz="2000" baseline="30000" dirty="0">
                <a:solidFill>
                  <a:srgbClr val="003399"/>
                </a:solidFill>
                <a:effectLst>
                  <a:outerShdw blurRad="38100" dist="38100" dir="2700000" algn="tl">
                    <a:srgbClr val="C0C0C0"/>
                  </a:outerShdw>
                </a:effectLst>
                <a:latin typeface="Times New Roman" pitchFamily="18" charset="0"/>
                <a:ea typeface="黑体" pitchFamily="49" charset="-122"/>
              </a:rPr>
              <a:t>-7</a:t>
            </a:r>
            <a:r>
              <a:rPr lang="en-US" altLang="zh-CN" sz="2000" dirty="0">
                <a:solidFill>
                  <a:srgbClr val="003399"/>
                </a:solidFill>
                <a:effectLst>
                  <a:outerShdw blurRad="38100" dist="38100" dir="2700000" algn="tl">
                    <a:srgbClr val="C0C0C0"/>
                  </a:outerShdw>
                </a:effectLst>
                <a:latin typeface="Times New Roman" pitchFamily="18" charset="0"/>
                <a:ea typeface="黑体" pitchFamily="49" charset="-122"/>
              </a:rPr>
              <a:t> </a:t>
            </a:r>
            <a:r>
              <a:rPr lang="en-US" altLang="zh-CN" sz="2000" dirty="0" err="1">
                <a:solidFill>
                  <a:srgbClr val="003399"/>
                </a:solidFill>
                <a:effectLst>
                  <a:outerShdw blurRad="38100" dist="38100" dir="2700000" algn="tl">
                    <a:srgbClr val="C0C0C0"/>
                  </a:outerShdw>
                </a:effectLst>
                <a:latin typeface="Times New Roman" pitchFamily="18" charset="0"/>
                <a:ea typeface="黑体" pitchFamily="49" charset="-122"/>
              </a:rPr>
              <a:t>mol</a:t>
            </a:r>
            <a:r>
              <a:rPr lang="en-US" altLang="zh-CN" sz="2000" dirty="0">
                <a:solidFill>
                  <a:srgbClr val="003399"/>
                </a:solidFill>
                <a:effectLst>
                  <a:outerShdw blurRad="38100" dist="38100" dir="2700000" algn="tl">
                    <a:srgbClr val="C0C0C0"/>
                  </a:outerShdw>
                </a:effectLst>
                <a:latin typeface="Times New Roman" pitchFamily="18" charset="0"/>
                <a:ea typeface="黑体" pitchFamily="49" charset="-122"/>
              </a:rPr>
              <a:t>/L</a:t>
            </a:r>
          </a:p>
          <a:p>
            <a:pPr marL="457200" indent="-457200" eaLnBrk="0" hangingPunct="0">
              <a:lnSpc>
                <a:spcPct val="120000"/>
              </a:lnSpc>
              <a:spcBef>
                <a:spcPct val="10000"/>
              </a:spcBef>
              <a:spcAft>
                <a:spcPct val="10000"/>
              </a:spcAft>
              <a:buClr>
                <a:schemeClr val="hlink"/>
              </a:buClr>
              <a:buFont typeface="Wingdings" pitchFamily="2" charset="2"/>
              <a:buNone/>
            </a:pP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  </a:t>
            </a:r>
            <a:r>
              <a:rPr lang="en-US" altLang="zh-CN" sz="2400" i="1" dirty="0" smtClean="0">
                <a:solidFill>
                  <a:srgbClr val="003399"/>
                </a:solidFill>
                <a:effectLst>
                  <a:outerShdw blurRad="38100" dist="38100" dir="2700000" algn="tl">
                    <a:srgbClr val="C0C0C0"/>
                  </a:outerShdw>
                </a:effectLst>
                <a:latin typeface="Times New Roman" pitchFamily="18" charset="0"/>
                <a:ea typeface="黑体" pitchFamily="49" charset="-122"/>
              </a:rPr>
              <a:t>    </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ε</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&lt;10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4 </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            </a:t>
            </a:r>
            <a:r>
              <a:rPr lang="zh-CN" altLang="en-US" sz="2400" dirty="0" smtClean="0">
                <a:solidFill>
                  <a:srgbClr val="003399"/>
                </a:solidFill>
                <a:effectLst>
                  <a:outerShdw blurRad="38100" dist="38100" dir="2700000" algn="tl">
                    <a:srgbClr val="C0C0C0"/>
                  </a:outerShdw>
                </a:effectLst>
                <a:latin typeface="Times New Roman" pitchFamily="18" charset="0"/>
                <a:ea typeface="黑体" pitchFamily="49" charset="-122"/>
              </a:rPr>
              <a:t>    </a:t>
            </a:r>
            <a:r>
              <a:rPr lang="zh-CN" altLang="en-US" sz="2400" dirty="0">
                <a:solidFill>
                  <a:srgbClr val="003399"/>
                </a:solidFill>
                <a:effectLst>
                  <a:outerShdw blurRad="38100" dist="38100" dir="2700000" algn="tl">
                    <a:srgbClr val="C0C0C0"/>
                  </a:outerShdw>
                </a:effectLst>
                <a:latin typeface="Times New Roman" pitchFamily="18" charset="0"/>
                <a:ea typeface="黑体" pitchFamily="49" charset="-122"/>
              </a:rPr>
              <a:t>不灵敏。 </a:t>
            </a:r>
            <a:r>
              <a:rPr lang="en-US" altLang="zh-CN" sz="2400" i="1" dirty="0">
                <a:solidFill>
                  <a:srgbClr val="003399"/>
                </a:solidFill>
                <a:effectLst>
                  <a:outerShdw blurRad="38100" dist="38100" dir="2700000" algn="tl">
                    <a:srgbClr val="C0C0C0"/>
                  </a:outerShdw>
                </a:effectLst>
                <a:latin typeface="Times New Roman" pitchFamily="18" charset="0"/>
                <a:ea typeface="黑体" pitchFamily="49" charset="-122"/>
              </a:rPr>
              <a:t>C</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 A/ε b =0.01/10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4</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 10</a:t>
            </a:r>
            <a:r>
              <a:rPr lang="en-US" altLang="zh-CN" sz="2400" baseline="30000" dirty="0">
                <a:solidFill>
                  <a:srgbClr val="003399"/>
                </a:solidFill>
                <a:effectLst>
                  <a:outerShdw blurRad="38100" dist="38100" dir="2700000" algn="tl">
                    <a:srgbClr val="C0C0C0"/>
                  </a:outerShdw>
                </a:effectLst>
                <a:latin typeface="Times New Roman" pitchFamily="18" charset="0"/>
                <a:ea typeface="黑体" pitchFamily="49" charset="-122"/>
              </a:rPr>
              <a:t>-6 </a:t>
            </a:r>
            <a:r>
              <a:rPr lang="en-US" altLang="zh-CN" sz="2400" dirty="0" err="1">
                <a:solidFill>
                  <a:srgbClr val="003399"/>
                </a:solidFill>
                <a:effectLst>
                  <a:outerShdw blurRad="38100" dist="38100" dir="2700000" algn="tl">
                    <a:srgbClr val="C0C0C0"/>
                  </a:outerShdw>
                </a:effectLst>
                <a:latin typeface="Times New Roman" pitchFamily="18" charset="0"/>
                <a:ea typeface="黑体" pitchFamily="49" charset="-122"/>
              </a:rPr>
              <a:t>mol</a:t>
            </a:r>
            <a:r>
              <a:rPr lang="en-US" altLang="zh-CN" sz="2400" dirty="0">
                <a:solidFill>
                  <a:srgbClr val="003399"/>
                </a:solidFill>
                <a:effectLst>
                  <a:outerShdw blurRad="38100" dist="38100" dir="2700000" algn="tl">
                    <a:srgbClr val="C0C0C0"/>
                  </a:outerShdw>
                </a:effectLst>
                <a:latin typeface="Times New Roman" pitchFamily="18" charset="0"/>
                <a:ea typeface="黑体" pitchFamily="49" charset="-122"/>
              </a:rPr>
              <a:t>/L</a:t>
            </a:r>
          </a:p>
          <a:p>
            <a:pPr marL="457200" indent="-457200" eaLnBrk="0" hangingPunct="0">
              <a:lnSpc>
                <a:spcPct val="120000"/>
              </a:lnSpc>
              <a:spcBef>
                <a:spcPct val="10000"/>
              </a:spcBef>
              <a:spcAft>
                <a:spcPct val="10000"/>
              </a:spcAft>
              <a:buClr>
                <a:schemeClr val="hlink"/>
              </a:buClr>
              <a:buFont typeface="Wingdings" pitchFamily="2" charset="2"/>
              <a:buNone/>
            </a:pPr>
            <a:r>
              <a:rPr lang="en-US" altLang="zh-CN" sz="2400" i="1" dirty="0">
                <a:solidFill>
                  <a:srgbClr val="C00000"/>
                </a:solidFill>
                <a:effectLst>
                  <a:outerShdw blurRad="38100" dist="38100" dir="2700000" algn="tl">
                    <a:srgbClr val="C0C0C0"/>
                  </a:outerShdw>
                </a:effectLst>
                <a:latin typeface="Times New Roman" pitchFamily="18" charset="0"/>
                <a:ea typeface="黑体" pitchFamily="49" charset="-122"/>
              </a:rPr>
              <a:t>ε </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在数值上等于浓度为</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1 </a:t>
            </a:r>
            <a:r>
              <a:rPr lang="en-US" altLang="zh-CN" sz="2400" dirty="0" err="1">
                <a:solidFill>
                  <a:srgbClr val="660066"/>
                </a:solidFill>
                <a:effectLst>
                  <a:outerShdw blurRad="38100" dist="38100" dir="2700000" algn="tl">
                    <a:srgbClr val="C0C0C0"/>
                  </a:outerShdw>
                </a:effectLst>
                <a:latin typeface="Times New Roman" pitchFamily="18" charset="0"/>
                <a:ea typeface="黑体" pitchFamily="49" charset="-122"/>
              </a:rPr>
              <a:t>mol</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/L</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、液层厚度为</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1cm</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时该溶液在某一波长下的吸光度。</a:t>
            </a:r>
          </a:p>
        </p:txBody>
      </p:sp>
      <p:sp>
        <p:nvSpPr>
          <p:cNvPr id="5" name="Rectangle 30"/>
          <p:cNvSpPr>
            <a:spLocks noChangeArrowheads="1"/>
          </p:cNvSpPr>
          <p:nvPr/>
        </p:nvSpPr>
        <p:spPr bwMode="auto">
          <a:xfrm>
            <a:off x="4267200" y="333375"/>
            <a:ext cx="2808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zh-CN" sz="2400" i="1" dirty="0">
                <a:solidFill>
                  <a:srgbClr val="660066"/>
                </a:solidFill>
                <a:effectLst>
                  <a:outerShdw blurRad="38100" dist="38100" dir="2700000" algn="tl">
                    <a:srgbClr val="C0C0C0"/>
                  </a:outerShdw>
                </a:effectLst>
                <a:latin typeface="Times New Roman" pitchFamily="18" charset="0"/>
                <a:ea typeface="黑体" pitchFamily="49" charset="-122"/>
              </a:rPr>
              <a:t>A</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a:t>
            </a:r>
            <a:r>
              <a:rPr lang="en-US" altLang="zh-CN" sz="2400" dirty="0" err="1">
                <a:solidFill>
                  <a:srgbClr val="660066"/>
                </a:solidFill>
                <a:effectLst>
                  <a:outerShdw blurRad="38100" dist="38100" dir="2700000" algn="tl">
                    <a:srgbClr val="C0C0C0"/>
                  </a:outerShdw>
                </a:effectLst>
                <a:latin typeface="Times New Roman" pitchFamily="18" charset="0"/>
                <a:ea typeface="黑体" pitchFamily="49" charset="-122"/>
              </a:rPr>
              <a:t>lg</a:t>
            </a:r>
            <a:r>
              <a:rPr lang="en-US" altLang="zh-CN" sz="2400" i="1" dirty="0" err="1">
                <a:solidFill>
                  <a:srgbClr val="660066"/>
                </a:solidFill>
                <a:effectLst>
                  <a:outerShdw blurRad="38100" dist="38100" dir="2700000" algn="tl">
                    <a:srgbClr val="C0C0C0"/>
                  </a:outerShdw>
                </a:effectLst>
                <a:latin typeface="Times New Roman" pitchFamily="18" charset="0"/>
                <a:ea typeface="黑体" pitchFamily="49" charset="-122"/>
              </a:rPr>
              <a:t>T</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 </a:t>
            </a:r>
            <a:r>
              <a:rPr lang="zh-CN" altLang="en-US" sz="2400" dirty="0">
                <a:solidFill>
                  <a:srgbClr val="660066"/>
                </a:solidFill>
                <a:effectLst>
                  <a:outerShdw blurRad="38100" dist="38100" dir="2700000" algn="tl">
                    <a:srgbClr val="C0C0C0"/>
                  </a:outerShdw>
                </a:effectLst>
                <a:latin typeface="Times New Roman" pitchFamily="18" charset="0"/>
                <a:ea typeface="黑体" pitchFamily="49" charset="-122"/>
              </a:rPr>
              <a:t>＝</a:t>
            </a:r>
            <a:r>
              <a:rPr lang="en-US" altLang="zh-CN" sz="2400" i="1" dirty="0">
                <a:solidFill>
                  <a:srgbClr val="660066"/>
                </a:solidFill>
                <a:effectLst>
                  <a:outerShdw blurRad="38100" dist="38100" dir="2700000" algn="tl">
                    <a:srgbClr val="C0C0C0"/>
                  </a:outerShdw>
                </a:effectLst>
                <a:latin typeface="Times New Roman" pitchFamily="18" charset="0"/>
                <a:ea typeface="黑体" pitchFamily="49" charset="-122"/>
              </a:rPr>
              <a:t>ε b c</a:t>
            </a:r>
            <a:r>
              <a:rPr lang="en-US" altLang="zh-CN" sz="2400" dirty="0">
                <a:solidFill>
                  <a:srgbClr val="660066"/>
                </a:solidFill>
                <a:effectLst>
                  <a:outerShdw blurRad="38100" dist="38100" dir="2700000" algn="tl">
                    <a:srgbClr val="C0C0C0"/>
                  </a:outerShdw>
                </a:effectLst>
                <a:latin typeface="Times New Roman" pitchFamily="18" charset="0"/>
                <a:ea typeface="黑体" pitchFamily="49" charset="-122"/>
              </a:rPr>
              <a:t> </a:t>
            </a:r>
          </a:p>
        </p:txBody>
      </p:sp>
    </p:spTree>
    <p:extLst>
      <p:ext uri="{BB962C8B-B14F-4D97-AF65-F5344CB8AC3E}">
        <p14:creationId xmlns:p14="http://schemas.microsoft.com/office/powerpoint/2010/main" val="3054894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a:spLocks noChangeArrowheads="1"/>
          </p:cNvSpPr>
          <p:nvPr/>
        </p:nvSpPr>
        <p:spPr bwMode="auto">
          <a:xfrm>
            <a:off x="533400" y="609600"/>
            <a:ext cx="8229600" cy="534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lnSpc>
                <a:spcPct val="130000"/>
              </a:lnSpc>
            </a:pPr>
            <a:r>
              <a:rPr kumimoji="1" lang="en-US" altLang="zh-CN" sz="3200" dirty="0" smtClean="0">
                <a:solidFill>
                  <a:srgbClr val="C00000"/>
                </a:solidFill>
                <a:effectLst>
                  <a:outerShdw blurRad="38100" dist="38100" dir="2700000" algn="tl">
                    <a:srgbClr val="C0C0C0"/>
                  </a:outerShdw>
                </a:effectLst>
                <a:ea typeface="黑体" pitchFamily="49" charset="-122"/>
              </a:rPr>
              <a:t>2.2.3 </a:t>
            </a:r>
            <a:r>
              <a:rPr kumimoji="1" lang="zh-CN" altLang="en-US" sz="3200" dirty="0" smtClean="0">
                <a:solidFill>
                  <a:srgbClr val="C00000"/>
                </a:solidFill>
                <a:effectLst>
                  <a:outerShdw blurRad="38100" dist="38100" dir="2700000" algn="tl">
                    <a:srgbClr val="C0C0C0"/>
                  </a:outerShdw>
                </a:effectLst>
                <a:ea typeface="黑体" pitchFamily="49" charset="-122"/>
              </a:rPr>
              <a:t>成立</a:t>
            </a:r>
            <a:r>
              <a:rPr kumimoji="1" lang="zh-CN" altLang="en-US" sz="3200" dirty="0">
                <a:solidFill>
                  <a:srgbClr val="C00000"/>
                </a:solidFill>
                <a:effectLst>
                  <a:outerShdw blurRad="38100" dist="38100" dir="2700000" algn="tl">
                    <a:srgbClr val="C0C0C0"/>
                  </a:outerShdw>
                </a:effectLst>
                <a:ea typeface="黑体" pitchFamily="49" charset="-122"/>
              </a:rPr>
              <a:t>前提</a:t>
            </a:r>
            <a:r>
              <a:rPr kumimoji="1" lang="zh-CN" altLang="en-US" sz="3200" dirty="0">
                <a:solidFill>
                  <a:srgbClr val="C00000"/>
                </a:solidFill>
                <a:effectLst>
                  <a:outerShdw blurRad="38100" dist="38100" dir="2700000" algn="tl">
                    <a:srgbClr val="C0C0C0"/>
                  </a:outerShdw>
                </a:effectLst>
                <a:ea typeface="黑体" pitchFamily="49" charset="-122"/>
                <a:sym typeface="Wingdings" pitchFamily="2" charset="2"/>
              </a:rPr>
              <a:t>：</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1</a:t>
            </a:r>
            <a:r>
              <a:rPr lang="zh-CN" altLang="en-US" sz="2800" b="1" dirty="0">
                <a:solidFill>
                  <a:srgbClr val="003399"/>
                </a:solidFill>
                <a:latin typeface="黑体" pitchFamily="49" charset="-122"/>
                <a:ea typeface="黑体" pitchFamily="49" charset="-122"/>
                <a:sym typeface="Wingdings" pitchFamily="2" charset="2"/>
              </a:rPr>
              <a:t>）入射光为平行单色光且垂直照射；</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2</a:t>
            </a:r>
            <a:r>
              <a:rPr lang="zh-CN" altLang="en-US" sz="2800" b="1" dirty="0">
                <a:solidFill>
                  <a:srgbClr val="003399"/>
                </a:solidFill>
                <a:latin typeface="黑体" pitchFamily="49" charset="-122"/>
                <a:ea typeface="黑体" pitchFamily="49" charset="-122"/>
                <a:sym typeface="Wingdings" pitchFamily="2" charset="2"/>
              </a:rPr>
              <a:t>）吸收光物质为均匀非散射体系；</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3</a:t>
            </a:r>
            <a:r>
              <a:rPr lang="zh-CN" altLang="en-US" sz="2800" b="1" dirty="0">
                <a:solidFill>
                  <a:srgbClr val="003399"/>
                </a:solidFill>
                <a:latin typeface="黑体" pitchFamily="49" charset="-122"/>
                <a:ea typeface="黑体" pitchFamily="49" charset="-122"/>
                <a:sym typeface="Wingdings" pitchFamily="2" charset="2"/>
              </a:rPr>
              <a:t>）吸光质点之间无相互作用；</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4</a:t>
            </a:r>
            <a:r>
              <a:rPr lang="zh-CN" altLang="en-US" sz="2800" b="1" dirty="0">
                <a:solidFill>
                  <a:srgbClr val="003399"/>
                </a:solidFill>
                <a:latin typeface="黑体" pitchFamily="49" charset="-122"/>
                <a:ea typeface="黑体" pitchFamily="49" charset="-122"/>
                <a:sym typeface="Wingdings" pitchFamily="2" charset="2"/>
              </a:rPr>
              <a:t>）辐射与物质之间的作用仅限于光吸收过程，无荧光和光化学现象发生。</a:t>
            </a:r>
          </a:p>
          <a:p>
            <a:pPr marL="342900" indent="-342900" algn="l" eaLnBrk="1" hangingPunct="1">
              <a:lnSpc>
                <a:spcPct val="130000"/>
              </a:lnSpc>
            </a:pPr>
            <a:r>
              <a:rPr kumimoji="1" lang="en-US" altLang="zh-CN" sz="3200" dirty="0" smtClean="0">
                <a:solidFill>
                  <a:srgbClr val="C00000"/>
                </a:solidFill>
                <a:effectLst>
                  <a:outerShdw blurRad="38100" dist="38100" dir="2700000" algn="tl">
                    <a:srgbClr val="C0C0C0"/>
                  </a:outerShdw>
                </a:effectLst>
                <a:ea typeface="黑体" pitchFamily="49" charset="-122"/>
                <a:sym typeface="Wingdings" pitchFamily="2" charset="2"/>
              </a:rPr>
              <a:t>2.2.4 </a:t>
            </a:r>
            <a:r>
              <a:rPr kumimoji="1" lang="zh-CN" altLang="en-US" sz="3200" dirty="0" smtClean="0">
                <a:solidFill>
                  <a:srgbClr val="C00000"/>
                </a:solidFill>
                <a:effectLst>
                  <a:outerShdw blurRad="38100" dist="38100" dir="2700000" algn="tl">
                    <a:srgbClr val="C0C0C0"/>
                  </a:outerShdw>
                </a:effectLst>
                <a:ea typeface="黑体" pitchFamily="49" charset="-122"/>
                <a:sym typeface="Wingdings" pitchFamily="2" charset="2"/>
              </a:rPr>
              <a:t>偏离</a:t>
            </a:r>
            <a:r>
              <a:rPr kumimoji="1" lang="zh-CN" altLang="en-US" sz="3200" dirty="0">
                <a:solidFill>
                  <a:srgbClr val="C00000"/>
                </a:solidFill>
                <a:effectLst>
                  <a:outerShdw blurRad="38100" dist="38100" dir="2700000" algn="tl">
                    <a:srgbClr val="C0C0C0"/>
                  </a:outerShdw>
                </a:effectLst>
                <a:ea typeface="黑体" pitchFamily="49" charset="-122"/>
              </a:rPr>
              <a:t>朗伯</a:t>
            </a:r>
            <a:r>
              <a:rPr kumimoji="1" lang="en-US" altLang="zh-CN" sz="3200" dirty="0">
                <a:solidFill>
                  <a:srgbClr val="C00000"/>
                </a:solidFill>
                <a:effectLst>
                  <a:outerShdw blurRad="38100" dist="38100" dir="2700000" algn="tl">
                    <a:srgbClr val="C0C0C0"/>
                  </a:outerShdw>
                </a:effectLst>
                <a:ea typeface="黑体" pitchFamily="49" charset="-122"/>
              </a:rPr>
              <a:t>-</a:t>
            </a:r>
            <a:r>
              <a:rPr kumimoji="1" lang="zh-CN" altLang="en-US" sz="3200" dirty="0">
                <a:solidFill>
                  <a:srgbClr val="C00000"/>
                </a:solidFill>
                <a:effectLst>
                  <a:outerShdw blurRad="38100" dist="38100" dir="2700000" algn="tl">
                    <a:srgbClr val="C0C0C0"/>
                  </a:outerShdw>
                </a:effectLst>
                <a:ea typeface="黑体" pitchFamily="49" charset="-122"/>
              </a:rPr>
              <a:t>比耳定律</a:t>
            </a:r>
            <a:r>
              <a:rPr kumimoji="1" lang="zh-CN" altLang="en-US" sz="3200" dirty="0">
                <a:solidFill>
                  <a:srgbClr val="C00000"/>
                </a:solidFill>
                <a:effectLst>
                  <a:outerShdw blurRad="38100" dist="38100" dir="2700000" algn="tl">
                    <a:srgbClr val="C0C0C0"/>
                  </a:outerShdw>
                </a:effectLst>
                <a:ea typeface="黑体" pitchFamily="49" charset="-122"/>
                <a:sym typeface="Wingdings" pitchFamily="2" charset="2"/>
              </a:rPr>
              <a:t>：</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1</a:t>
            </a:r>
            <a:r>
              <a:rPr lang="zh-CN" altLang="en-US" sz="2800" b="1" dirty="0">
                <a:solidFill>
                  <a:srgbClr val="003399"/>
                </a:solidFill>
                <a:latin typeface="黑体" pitchFamily="49" charset="-122"/>
                <a:ea typeface="黑体" pitchFamily="49" charset="-122"/>
                <a:sym typeface="Wingdings" pitchFamily="2" charset="2"/>
              </a:rPr>
              <a:t>）仪器因素；</a:t>
            </a:r>
          </a:p>
          <a:p>
            <a:pPr marL="342900" indent="-342900" algn="l" eaLnBrk="1" hangingPunct="1">
              <a:lnSpc>
                <a:spcPct val="130000"/>
              </a:lnSpc>
            </a:pPr>
            <a:r>
              <a:rPr lang="zh-CN" altLang="en-US" sz="2800" b="1" dirty="0">
                <a:solidFill>
                  <a:srgbClr val="003399"/>
                </a:solidFill>
                <a:latin typeface="黑体" pitchFamily="49" charset="-122"/>
                <a:ea typeface="黑体" pitchFamily="49" charset="-122"/>
                <a:sym typeface="Wingdings" pitchFamily="2" charset="2"/>
              </a:rPr>
              <a:t>（</a:t>
            </a:r>
            <a:r>
              <a:rPr lang="en-US" altLang="zh-CN" sz="2800" b="1" dirty="0">
                <a:solidFill>
                  <a:srgbClr val="003399"/>
                </a:solidFill>
                <a:latin typeface="黑体" pitchFamily="49" charset="-122"/>
                <a:ea typeface="黑体" pitchFamily="49" charset="-122"/>
                <a:sym typeface="Wingdings" pitchFamily="2" charset="2"/>
              </a:rPr>
              <a:t>2</a:t>
            </a:r>
            <a:r>
              <a:rPr lang="zh-CN" altLang="en-US" sz="2800" b="1" dirty="0">
                <a:solidFill>
                  <a:srgbClr val="003399"/>
                </a:solidFill>
                <a:latin typeface="黑体" pitchFamily="49" charset="-122"/>
                <a:ea typeface="黑体" pitchFamily="49" charset="-122"/>
                <a:sym typeface="Wingdings" pitchFamily="2" charset="2"/>
              </a:rPr>
              <a:t>）样品溶液因素（解离、缔合、形成新化合物）</a:t>
            </a:r>
            <a:endParaRPr lang="zh-CN" altLang="en-US" sz="2800" b="1" dirty="0">
              <a:solidFill>
                <a:srgbClr val="003399"/>
              </a:solidFill>
              <a:latin typeface="黑体" pitchFamily="49" charset="-122"/>
              <a:ea typeface="黑体" pitchFamily="49" charset="-122"/>
            </a:endParaRPr>
          </a:p>
        </p:txBody>
      </p:sp>
    </p:spTree>
    <p:extLst>
      <p:ext uri="{BB962C8B-B14F-4D97-AF65-F5344CB8AC3E}">
        <p14:creationId xmlns:p14="http://schemas.microsoft.com/office/powerpoint/2010/main" val="10515399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381000" y="381000"/>
            <a:ext cx="4572000" cy="609600"/>
          </a:xfrm>
        </p:spPr>
        <p:txBody>
          <a:bodyPr/>
          <a:lstStyle/>
          <a:p>
            <a:pPr algn="l"/>
            <a:r>
              <a:rPr kumimoji="1" lang="en-US" altLang="zh-CN" sz="3200" kern="1200" dirty="0" smtClean="0">
                <a:solidFill>
                  <a:srgbClr val="C00000"/>
                </a:solidFill>
                <a:effectLst>
                  <a:outerShdw blurRad="38100" dist="38100" dir="2700000" algn="tl">
                    <a:srgbClr val="C0C0C0"/>
                  </a:outerShdw>
                </a:effectLst>
                <a:latin typeface="Arial" pitchFamily="34" charset="0"/>
                <a:ea typeface="黑体" pitchFamily="49" charset="-122"/>
                <a:cs typeface="+mn-cs"/>
              </a:rPr>
              <a:t>2.2.5 </a:t>
            </a:r>
            <a:r>
              <a:rPr kumimoji="1" lang="zh-CN" altLang="en-US" sz="3200" kern="1200" dirty="0" smtClean="0">
                <a:solidFill>
                  <a:srgbClr val="C00000"/>
                </a:solidFill>
                <a:effectLst>
                  <a:outerShdw blurRad="38100" dist="38100" dir="2700000" algn="tl">
                    <a:srgbClr val="C0C0C0"/>
                  </a:outerShdw>
                </a:effectLst>
                <a:latin typeface="Arial" pitchFamily="34" charset="0"/>
                <a:ea typeface="黑体" pitchFamily="49" charset="-122"/>
                <a:cs typeface="+mn-cs"/>
              </a:rPr>
              <a:t>吸收</a:t>
            </a:r>
            <a:r>
              <a:rPr kumimoji="1" lang="zh-CN" altLang="en-US" sz="3200" kern="1200" dirty="0">
                <a:solidFill>
                  <a:srgbClr val="C00000"/>
                </a:solidFill>
                <a:effectLst>
                  <a:outerShdw blurRad="38100" dist="38100" dir="2700000" algn="tl">
                    <a:srgbClr val="C0C0C0"/>
                  </a:outerShdw>
                </a:effectLst>
                <a:latin typeface="Arial" pitchFamily="34" charset="0"/>
                <a:ea typeface="黑体" pitchFamily="49" charset="-122"/>
                <a:cs typeface="+mn-cs"/>
              </a:rPr>
              <a:t>曲线的讨论：</a:t>
            </a:r>
          </a:p>
        </p:txBody>
      </p:sp>
      <p:sp>
        <p:nvSpPr>
          <p:cNvPr id="6" name="Text Box 3"/>
          <p:cNvSpPr txBox="1">
            <a:spLocks noChangeArrowheads="1"/>
          </p:cNvSpPr>
          <p:nvPr/>
        </p:nvSpPr>
        <p:spPr bwMode="auto">
          <a:xfrm>
            <a:off x="228599" y="1314271"/>
            <a:ext cx="51190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Clr>
                <a:srgbClr val="FF0066"/>
              </a:buClr>
            </a:pPr>
            <a:r>
              <a:rPr lang="zh-CN" altLang="en-US" sz="2400" dirty="0">
                <a:solidFill>
                  <a:srgbClr val="003399"/>
                </a:solidFill>
                <a:latin typeface="黑体" pitchFamily="49" charset="-122"/>
                <a:ea typeface="黑体" pitchFamily="49" charset="-122"/>
                <a:sym typeface="Wingdings" pitchFamily="2" charset="2"/>
              </a:rPr>
              <a:t>（</a:t>
            </a:r>
            <a:r>
              <a:rPr lang="en-US" altLang="zh-CN" sz="2400" dirty="0">
                <a:solidFill>
                  <a:srgbClr val="003399"/>
                </a:solidFill>
                <a:latin typeface="黑体" pitchFamily="49" charset="-122"/>
                <a:ea typeface="黑体" pitchFamily="49" charset="-122"/>
                <a:sym typeface="Wingdings" pitchFamily="2" charset="2"/>
              </a:rPr>
              <a:t>1</a:t>
            </a:r>
            <a:r>
              <a:rPr lang="zh-CN" altLang="en-US" sz="2400" dirty="0">
                <a:solidFill>
                  <a:srgbClr val="003399"/>
                </a:solidFill>
                <a:latin typeface="黑体" pitchFamily="49" charset="-122"/>
                <a:ea typeface="黑体" pitchFamily="49" charset="-122"/>
                <a:sym typeface="Wingdings" pitchFamily="2" charset="2"/>
              </a:rPr>
              <a:t>）</a:t>
            </a:r>
            <a:r>
              <a:rPr lang="zh-CN" altLang="en-US" sz="2400" dirty="0" smtClean="0">
                <a:solidFill>
                  <a:srgbClr val="003399"/>
                </a:solidFill>
                <a:latin typeface="黑体" pitchFamily="49" charset="-122"/>
                <a:ea typeface="黑体" pitchFamily="49" charset="-122"/>
              </a:rPr>
              <a:t>同</a:t>
            </a:r>
            <a:r>
              <a:rPr lang="zh-CN" altLang="en-US" sz="2400" dirty="0">
                <a:solidFill>
                  <a:srgbClr val="003399"/>
                </a:solidFill>
                <a:latin typeface="黑体" pitchFamily="49" charset="-122"/>
                <a:ea typeface="黑体" pitchFamily="49" charset="-122"/>
              </a:rPr>
              <a:t>一种物质对不同波长光的吸光度不同。吸光度最大处对应的波长称为最大吸收波长</a:t>
            </a:r>
            <a:r>
              <a:rPr lang="en-US" altLang="zh-CN" sz="2400" dirty="0" err="1">
                <a:solidFill>
                  <a:srgbClr val="003399"/>
                </a:solidFill>
                <a:latin typeface="黑体" pitchFamily="49" charset="-122"/>
                <a:ea typeface="黑体" pitchFamily="49" charset="-122"/>
              </a:rPr>
              <a:t>λ</a:t>
            </a:r>
            <a:r>
              <a:rPr lang="en-US" altLang="zh-CN" sz="2400" baseline="-25000" dirty="0" err="1">
                <a:solidFill>
                  <a:srgbClr val="003399"/>
                </a:solidFill>
                <a:latin typeface="黑体" pitchFamily="49" charset="-122"/>
                <a:ea typeface="黑体" pitchFamily="49" charset="-122"/>
              </a:rPr>
              <a:t>max</a:t>
            </a:r>
            <a:r>
              <a:rPr lang="en-US" altLang="zh-CN" sz="2400" dirty="0">
                <a:solidFill>
                  <a:srgbClr val="003399"/>
                </a:solidFill>
                <a:latin typeface="黑体" pitchFamily="49" charset="-122"/>
                <a:ea typeface="黑体" pitchFamily="49" charset="-122"/>
              </a:rPr>
              <a:t> </a:t>
            </a:r>
            <a:r>
              <a:rPr lang="zh-CN" altLang="en-US" sz="2400" dirty="0">
                <a:solidFill>
                  <a:srgbClr val="003399"/>
                </a:solidFill>
                <a:latin typeface="黑体" pitchFamily="49" charset="-122"/>
                <a:ea typeface="黑体" pitchFamily="49" charset="-122"/>
              </a:rPr>
              <a:t>。</a:t>
            </a:r>
          </a:p>
        </p:txBody>
      </p:sp>
      <p:graphicFrame>
        <p:nvGraphicFramePr>
          <p:cNvPr id="7" name="Object 4">
            <a:hlinkClick r:id="rId3" action="ppaction://program"/>
          </p:cNvPr>
          <p:cNvGraphicFramePr>
            <a:graphicFrameLocks noChangeAspect="1"/>
          </p:cNvGraphicFramePr>
          <p:nvPr>
            <p:extLst>
              <p:ext uri="{D42A27DB-BD31-4B8C-83A1-F6EECF244321}">
                <p14:modId xmlns:p14="http://schemas.microsoft.com/office/powerpoint/2010/main" val="2831796850"/>
              </p:ext>
            </p:extLst>
          </p:nvPr>
        </p:nvGraphicFramePr>
        <p:xfrm>
          <a:off x="5486400" y="228600"/>
          <a:ext cx="3440651" cy="2209800"/>
        </p:xfrm>
        <a:graphic>
          <a:graphicData uri="http://schemas.openxmlformats.org/presentationml/2006/ole">
            <mc:AlternateContent xmlns:mc="http://schemas.openxmlformats.org/markup-compatibility/2006">
              <mc:Choice xmlns:v="urn:schemas-microsoft-com:vml" Requires="v">
                <p:oleObj spid="_x0000_s64521" name="BMP 图象" r:id="rId4" imgW="3514286" imgH="2257740" progId="Paint.Picture">
                  <p:embed/>
                </p:oleObj>
              </mc:Choice>
              <mc:Fallback>
                <p:oleObj name="BMP 图象" r:id="rId4" imgW="3514286" imgH="2257740"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28600"/>
                        <a:ext cx="3440651" cy="2209800"/>
                      </a:xfrm>
                      <a:prstGeom prst="rect">
                        <a:avLst/>
                      </a:prstGeom>
                      <a:noFill/>
                      <a:ln>
                        <a:noFill/>
                      </a:ln>
                      <a:effectLst/>
                    </p:spPr>
                  </p:pic>
                </p:oleObj>
              </mc:Fallback>
            </mc:AlternateContent>
          </a:graphicData>
        </a:graphic>
      </p:graphicFrame>
      <p:sp>
        <p:nvSpPr>
          <p:cNvPr id="8" name="Text Box 5"/>
          <p:cNvSpPr txBox="1">
            <a:spLocks noChangeArrowheads="1"/>
          </p:cNvSpPr>
          <p:nvPr/>
        </p:nvSpPr>
        <p:spPr bwMode="auto">
          <a:xfrm>
            <a:off x="228600" y="366480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FF0066"/>
              </a:buClr>
            </a:pPr>
            <a:r>
              <a:rPr lang="zh-CN" altLang="en-US" sz="2400" dirty="0" smtClean="0">
                <a:solidFill>
                  <a:srgbClr val="003399"/>
                </a:solidFill>
                <a:latin typeface="黑体" pitchFamily="49" charset="-122"/>
                <a:ea typeface="黑体" pitchFamily="49" charset="-122"/>
                <a:sym typeface="Wingdings" pitchFamily="2" charset="2"/>
              </a:rPr>
              <a:t>（</a:t>
            </a:r>
            <a:r>
              <a:rPr lang="en-US" altLang="zh-CN" sz="2400" dirty="0" smtClean="0">
                <a:solidFill>
                  <a:srgbClr val="003399"/>
                </a:solidFill>
                <a:latin typeface="黑体" pitchFamily="49" charset="-122"/>
                <a:ea typeface="黑体" pitchFamily="49" charset="-122"/>
                <a:sym typeface="Wingdings" pitchFamily="2" charset="2"/>
              </a:rPr>
              <a:t>3</a:t>
            </a:r>
            <a:r>
              <a:rPr lang="zh-CN" altLang="en-US" sz="2400" dirty="0" smtClean="0">
                <a:solidFill>
                  <a:srgbClr val="003399"/>
                </a:solidFill>
                <a:latin typeface="黑体" pitchFamily="49" charset="-122"/>
                <a:ea typeface="黑体" pitchFamily="49" charset="-122"/>
                <a:sym typeface="Wingdings" pitchFamily="2" charset="2"/>
              </a:rPr>
              <a:t>）</a:t>
            </a:r>
            <a:r>
              <a:rPr lang="zh-CN" altLang="en-US" sz="2400" dirty="0" smtClean="0">
                <a:solidFill>
                  <a:srgbClr val="003399"/>
                </a:solidFill>
                <a:latin typeface="黑体" pitchFamily="49" charset="-122"/>
                <a:ea typeface="黑体" pitchFamily="49" charset="-122"/>
              </a:rPr>
              <a:t>吸收</a:t>
            </a:r>
            <a:r>
              <a:rPr lang="zh-CN" altLang="en-US" sz="2400" dirty="0">
                <a:solidFill>
                  <a:srgbClr val="003399"/>
                </a:solidFill>
                <a:latin typeface="黑体" pitchFamily="49" charset="-122"/>
                <a:ea typeface="黑体" pitchFamily="49" charset="-122"/>
              </a:rPr>
              <a:t>曲线可以提供物质的结构信息，并作为物质定性分析的依据之一。</a:t>
            </a:r>
          </a:p>
        </p:txBody>
      </p:sp>
      <p:sp>
        <p:nvSpPr>
          <p:cNvPr id="9" name="Text Box 6"/>
          <p:cNvSpPr txBox="1">
            <a:spLocks noChangeArrowheads="1"/>
          </p:cNvSpPr>
          <p:nvPr/>
        </p:nvSpPr>
        <p:spPr bwMode="auto">
          <a:xfrm>
            <a:off x="228599" y="2674203"/>
            <a:ext cx="884192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
                <a:srgbClr val="FF0066"/>
              </a:buClr>
            </a:pPr>
            <a:r>
              <a:rPr lang="zh-CN" altLang="en-US" sz="2400" dirty="0" smtClean="0">
                <a:solidFill>
                  <a:srgbClr val="003399"/>
                </a:solidFill>
                <a:latin typeface="黑体" pitchFamily="49" charset="-122"/>
                <a:ea typeface="黑体" pitchFamily="49" charset="-122"/>
                <a:sym typeface="Wingdings" pitchFamily="2" charset="2"/>
              </a:rPr>
              <a:t>（</a:t>
            </a:r>
            <a:r>
              <a:rPr lang="en-US" altLang="zh-CN" sz="2400" dirty="0" smtClean="0">
                <a:solidFill>
                  <a:srgbClr val="003399"/>
                </a:solidFill>
                <a:latin typeface="黑体" pitchFamily="49" charset="-122"/>
                <a:ea typeface="黑体" pitchFamily="49" charset="-122"/>
                <a:sym typeface="Wingdings" pitchFamily="2" charset="2"/>
              </a:rPr>
              <a:t>2</a:t>
            </a:r>
            <a:r>
              <a:rPr lang="zh-CN" altLang="en-US" sz="2400" dirty="0" smtClean="0">
                <a:solidFill>
                  <a:srgbClr val="003399"/>
                </a:solidFill>
                <a:latin typeface="黑体" pitchFamily="49" charset="-122"/>
                <a:ea typeface="黑体" pitchFamily="49" charset="-122"/>
                <a:sym typeface="Wingdings" pitchFamily="2" charset="2"/>
              </a:rPr>
              <a:t>）</a:t>
            </a:r>
            <a:r>
              <a:rPr lang="zh-CN" altLang="en-US" sz="2400" dirty="0" smtClean="0">
                <a:solidFill>
                  <a:srgbClr val="003399"/>
                </a:solidFill>
                <a:latin typeface="黑体" pitchFamily="49" charset="-122"/>
                <a:ea typeface="黑体" pitchFamily="49" charset="-122"/>
              </a:rPr>
              <a:t>不同浓度的同一种物质，其吸收曲线形状相似</a:t>
            </a:r>
            <a:r>
              <a:rPr lang="en-US" altLang="zh-CN" sz="2400" dirty="0" err="1" smtClean="0">
                <a:solidFill>
                  <a:srgbClr val="003399"/>
                </a:solidFill>
                <a:latin typeface="黑体" pitchFamily="49" charset="-122"/>
                <a:ea typeface="黑体" pitchFamily="49" charset="-122"/>
              </a:rPr>
              <a:t>λ</a:t>
            </a:r>
            <a:r>
              <a:rPr lang="en-US" altLang="zh-CN" sz="2400" baseline="-25000" dirty="0" err="1" smtClean="0">
                <a:solidFill>
                  <a:srgbClr val="003399"/>
                </a:solidFill>
                <a:latin typeface="黑体" pitchFamily="49" charset="-122"/>
                <a:ea typeface="黑体" pitchFamily="49" charset="-122"/>
              </a:rPr>
              <a:t>max</a:t>
            </a:r>
            <a:r>
              <a:rPr lang="zh-CN" altLang="en-US" sz="2400" dirty="0" smtClean="0">
                <a:solidFill>
                  <a:srgbClr val="003399"/>
                </a:solidFill>
                <a:latin typeface="黑体" pitchFamily="49" charset="-122"/>
                <a:ea typeface="黑体" pitchFamily="49" charset="-122"/>
              </a:rPr>
              <a:t>不变。而对于不同物质，它们的吸收曲线形状和</a:t>
            </a:r>
            <a:r>
              <a:rPr lang="en-US" altLang="zh-CN" sz="2400" dirty="0" err="1" smtClean="0">
                <a:solidFill>
                  <a:srgbClr val="003399"/>
                </a:solidFill>
                <a:latin typeface="黑体" pitchFamily="49" charset="-122"/>
                <a:ea typeface="黑体" pitchFamily="49" charset="-122"/>
              </a:rPr>
              <a:t>λ</a:t>
            </a:r>
            <a:r>
              <a:rPr lang="en-US" altLang="zh-CN" sz="2400" baseline="-25000" dirty="0" err="1" smtClean="0">
                <a:solidFill>
                  <a:srgbClr val="003399"/>
                </a:solidFill>
                <a:latin typeface="黑体" pitchFamily="49" charset="-122"/>
                <a:ea typeface="黑体" pitchFamily="49" charset="-122"/>
              </a:rPr>
              <a:t>max</a:t>
            </a:r>
            <a:r>
              <a:rPr lang="zh-CN" altLang="en-US" sz="2400" dirty="0" smtClean="0">
                <a:solidFill>
                  <a:srgbClr val="003399"/>
                </a:solidFill>
                <a:latin typeface="黑体" pitchFamily="49" charset="-122"/>
                <a:ea typeface="黑体" pitchFamily="49" charset="-122"/>
              </a:rPr>
              <a:t>则不同。</a:t>
            </a:r>
            <a:endParaRPr lang="zh-CN" altLang="en-US" sz="2400" dirty="0">
              <a:solidFill>
                <a:srgbClr val="003399"/>
              </a:solidFill>
              <a:latin typeface="黑体" pitchFamily="49" charset="-122"/>
              <a:ea typeface="黑体" pitchFamily="49" charset="-122"/>
            </a:endParaRPr>
          </a:p>
        </p:txBody>
      </p:sp>
      <p:sp>
        <p:nvSpPr>
          <p:cNvPr id="10" name="Rectangle 13"/>
          <p:cNvSpPr>
            <a:spLocks noChangeArrowheads="1"/>
          </p:cNvSpPr>
          <p:nvPr/>
        </p:nvSpPr>
        <p:spPr bwMode="ltGray">
          <a:xfrm>
            <a:off x="228600" y="4590871"/>
            <a:ext cx="8686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FF0066"/>
              </a:buClr>
            </a:pPr>
            <a:r>
              <a:rPr lang="zh-CN" altLang="en-US" sz="2400" dirty="0" smtClean="0">
                <a:solidFill>
                  <a:srgbClr val="003399"/>
                </a:solidFill>
                <a:latin typeface="黑体" pitchFamily="49" charset="-122"/>
                <a:ea typeface="黑体" pitchFamily="49" charset="-122"/>
                <a:sym typeface="Wingdings" pitchFamily="2" charset="2"/>
              </a:rPr>
              <a:t>（</a:t>
            </a:r>
            <a:r>
              <a:rPr lang="en-US" altLang="zh-CN" sz="2400" dirty="0" smtClean="0">
                <a:solidFill>
                  <a:srgbClr val="003399"/>
                </a:solidFill>
                <a:latin typeface="黑体" pitchFamily="49" charset="-122"/>
                <a:ea typeface="黑体" pitchFamily="49" charset="-122"/>
                <a:sym typeface="Wingdings" pitchFamily="2" charset="2"/>
              </a:rPr>
              <a:t>4</a:t>
            </a:r>
            <a:r>
              <a:rPr lang="zh-CN" altLang="en-US" sz="2400" dirty="0" smtClean="0">
                <a:solidFill>
                  <a:srgbClr val="003399"/>
                </a:solidFill>
                <a:latin typeface="黑体" pitchFamily="49" charset="-122"/>
                <a:ea typeface="黑体" pitchFamily="49" charset="-122"/>
                <a:sym typeface="Wingdings" pitchFamily="2" charset="2"/>
              </a:rPr>
              <a:t>）</a:t>
            </a:r>
            <a:r>
              <a:rPr lang="zh-CN" altLang="en-US" sz="2400" dirty="0" smtClean="0">
                <a:solidFill>
                  <a:srgbClr val="003399"/>
                </a:solidFill>
                <a:latin typeface="黑体" pitchFamily="49" charset="-122"/>
                <a:ea typeface="黑体" pitchFamily="49" charset="-122"/>
              </a:rPr>
              <a:t>不同</a:t>
            </a:r>
            <a:r>
              <a:rPr lang="zh-CN" altLang="en-US" sz="2400" dirty="0">
                <a:solidFill>
                  <a:srgbClr val="003399"/>
                </a:solidFill>
                <a:latin typeface="黑体" pitchFamily="49" charset="-122"/>
                <a:ea typeface="黑体" pitchFamily="49" charset="-122"/>
              </a:rPr>
              <a:t>浓度的同一种物质，在某一定波长下吸光度 </a:t>
            </a:r>
            <a:r>
              <a:rPr lang="en-US" altLang="zh-CN" sz="2400" dirty="0">
                <a:solidFill>
                  <a:srgbClr val="003399"/>
                </a:solidFill>
                <a:latin typeface="黑体" pitchFamily="49" charset="-122"/>
                <a:ea typeface="黑体" pitchFamily="49" charset="-122"/>
              </a:rPr>
              <a:t>A </a:t>
            </a:r>
            <a:r>
              <a:rPr lang="zh-CN" altLang="en-US" sz="2400" dirty="0">
                <a:solidFill>
                  <a:srgbClr val="003399"/>
                </a:solidFill>
                <a:latin typeface="黑体" pitchFamily="49" charset="-122"/>
                <a:ea typeface="黑体" pitchFamily="49" charset="-122"/>
              </a:rPr>
              <a:t>有差异，在</a:t>
            </a:r>
            <a:r>
              <a:rPr lang="en-US" altLang="zh-CN" sz="2400" dirty="0" err="1">
                <a:solidFill>
                  <a:srgbClr val="003399"/>
                </a:solidFill>
                <a:latin typeface="黑体" pitchFamily="49" charset="-122"/>
                <a:ea typeface="黑体" pitchFamily="49" charset="-122"/>
              </a:rPr>
              <a:t>λ</a:t>
            </a:r>
            <a:r>
              <a:rPr lang="en-US" altLang="zh-CN" sz="2400" baseline="-25000" dirty="0" err="1">
                <a:solidFill>
                  <a:srgbClr val="003399"/>
                </a:solidFill>
                <a:latin typeface="黑体" pitchFamily="49" charset="-122"/>
                <a:ea typeface="黑体" pitchFamily="49" charset="-122"/>
              </a:rPr>
              <a:t>max</a:t>
            </a:r>
            <a:r>
              <a:rPr lang="en-US" altLang="zh-CN" sz="2400" dirty="0">
                <a:solidFill>
                  <a:srgbClr val="003399"/>
                </a:solidFill>
                <a:latin typeface="黑体" pitchFamily="49" charset="-122"/>
                <a:ea typeface="黑体" pitchFamily="49" charset="-122"/>
              </a:rPr>
              <a:t> </a:t>
            </a:r>
            <a:r>
              <a:rPr lang="zh-CN" altLang="en-US" sz="2400" dirty="0">
                <a:solidFill>
                  <a:srgbClr val="003399"/>
                </a:solidFill>
                <a:latin typeface="黑体" pitchFamily="49" charset="-122"/>
                <a:ea typeface="黑体" pitchFamily="49" charset="-122"/>
              </a:rPr>
              <a:t>处吸光度</a:t>
            </a:r>
            <a:r>
              <a:rPr lang="en-US" altLang="zh-CN" sz="2400" dirty="0" smtClean="0">
                <a:solidFill>
                  <a:srgbClr val="003399"/>
                </a:solidFill>
                <a:latin typeface="黑体" pitchFamily="49" charset="-122"/>
                <a:ea typeface="黑体" pitchFamily="49" charset="-122"/>
              </a:rPr>
              <a:t>A</a:t>
            </a:r>
            <a:r>
              <a:rPr lang="zh-CN" altLang="en-US" sz="2400" dirty="0" smtClean="0">
                <a:solidFill>
                  <a:srgbClr val="003399"/>
                </a:solidFill>
                <a:latin typeface="黑体" pitchFamily="49" charset="-122"/>
                <a:ea typeface="黑体" pitchFamily="49" charset="-122"/>
              </a:rPr>
              <a:t>的</a:t>
            </a:r>
            <a:r>
              <a:rPr lang="zh-CN" altLang="en-US" sz="2400" dirty="0">
                <a:solidFill>
                  <a:srgbClr val="003399"/>
                </a:solidFill>
                <a:latin typeface="黑体" pitchFamily="49" charset="-122"/>
                <a:ea typeface="黑体" pitchFamily="49" charset="-122"/>
              </a:rPr>
              <a:t>差异最大。此特性可作作为物质定量分析的依据。</a:t>
            </a:r>
          </a:p>
        </p:txBody>
      </p:sp>
      <p:sp>
        <p:nvSpPr>
          <p:cNvPr id="11" name="Rectangle 14"/>
          <p:cNvSpPr>
            <a:spLocks noChangeArrowheads="1"/>
          </p:cNvSpPr>
          <p:nvPr/>
        </p:nvSpPr>
        <p:spPr bwMode="ltGray">
          <a:xfrm>
            <a:off x="228599" y="5798403"/>
            <a:ext cx="83820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buClr>
                <a:srgbClr val="FF0066"/>
              </a:buClr>
            </a:pPr>
            <a:r>
              <a:rPr lang="zh-CN" altLang="en-US" sz="2400" dirty="0" smtClean="0">
                <a:solidFill>
                  <a:srgbClr val="003399"/>
                </a:solidFill>
                <a:latin typeface="黑体" pitchFamily="49" charset="-122"/>
                <a:ea typeface="黑体" pitchFamily="49" charset="-122"/>
                <a:sym typeface="Wingdings" pitchFamily="2" charset="2"/>
              </a:rPr>
              <a:t>（</a:t>
            </a:r>
            <a:r>
              <a:rPr lang="en-US" altLang="zh-CN" sz="2400" dirty="0" smtClean="0">
                <a:solidFill>
                  <a:srgbClr val="003399"/>
                </a:solidFill>
                <a:latin typeface="黑体" pitchFamily="49" charset="-122"/>
                <a:ea typeface="黑体" pitchFamily="49" charset="-122"/>
                <a:sym typeface="Wingdings" pitchFamily="2" charset="2"/>
              </a:rPr>
              <a:t>5</a:t>
            </a:r>
            <a:r>
              <a:rPr lang="zh-CN" altLang="en-US" sz="2400" dirty="0" smtClean="0">
                <a:solidFill>
                  <a:srgbClr val="003399"/>
                </a:solidFill>
                <a:latin typeface="黑体" pitchFamily="49" charset="-122"/>
                <a:ea typeface="黑体" pitchFamily="49" charset="-122"/>
                <a:sym typeface="Wingdings" pitchFamily="2" charset="2"/>
              </a:rPr>
              <a:t>）</a:t>
            </a:r>
            <a:r>
              <a:rPr lang="zh-CN" altLang="en-US" sz="2400" dirty="0" smtClean="0">
                <a:solidFill>
                  <a:srgbClr val="003399"/>
                </a:solidFill>
                <a:latin typeface="黑体" pitchFamily="49" charset="-122"/>
                <a:ea typeface="黑体" pitchFamily="49" charset="-122"/>
              </a:rPr>
              <a:t>在</a:t>
            </a:r>
            <a:r>
              <a:rPr lang="en-US" altLang="zh-CN" sz="2400" dirty="0" err="1" smtClean="0">
                <a:solidFill>
                  <a:srgbClr val="003399"/>
                </a:solidFill>
                <a:latin typeface="黑体" pitchFamily="49" charset="-122"/>
                <a:ea typeface="黑体" pitchFamily="49" charset="-122"/>
              </a:rPr>
              <a:t>λ</a:t>
            </a:r>
            <a:r>
              <a:rPr lang="en-US" altLang="zh-CN" sz="2400" baseline="-25000" dirty="0" err="1" smtClean="0">
                <a:solidFill>
                  <a:srgbClr val="003399"/>
                </a:solidFill>
                <a:latin typeface="黑体" pitchFamily="49" charset="-122"/>
                <a:ea typeface="黑体" pitchFamily="49" charset="-122"/>
              </a:rPr>
              <a:t>max</a:t>
            </a:r>
            <a:r>
              <a:rPr lang="zh-CN" altLang="en-US" sz="2400" dirty="0" smtClean="0">
                <a:solidFill>
                  <a:srgbClr val="003399"/>
                </a:solidFill>
                <a:latin typeface="黑体" pitchFamily="49" charset="-122"/>
                <a:ea typeface="黑体" pitchFamily="49" charset="-122"/>
              </a:rPr>
              <a:t>处</a:t>
            </a:r>
            <a:r>
              <a:rPr lang="zh-CN" altLang="en-US" sz="2400" dirty="0">
                <a:solidFill>
                  <a:srgbClr val="003399"/>
                </a:solidFill>
                <a:latin typeface="黑体" pitchFamily="49" charset="-122"/>
                <a:ea typeface="黑体" pitchFamily="49" charset="-122"/>
              </a:rPr>
              <a:t>吸光度随浓度变化的幅度最大，所以测定最灵敏。吸收曲线是定量分析中选择入射光波长的重要依据。</a:t>
            </a:r>
          </a:p>
        </p:txBody>
      </p:sp>
    </p:spTree>
    <p:extLst>
      <p:ext uri="{BB962C8B-B14F-4D97-AF65-F5344CB8AC3E}">
        <p14:creationId xmlns:p14="http://schemas.microsoft.com/office/powerpoint/2010/main" val="30699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left)">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left)">
                                      <p:cBhvr>
                                        <p:cTn id="35"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P spid="8" grpId="0" build="p" autoUpdateAnimBg="0"/>
      <p:bldP spid="9" grpId="0" build="p" autoUpdateAnimBg="0"/>
      <p:bldP spid="10" grpId="0" build="p" autoUpdateAnimBg="0" advAuto="0"/>
      <p:bldP spid="1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9388" y="1125538"/>
            <a:ext cx="8569325" cy="273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eaLnBrk="1" hangingPunct="1">
              <a:lnSpc>
                <a:spcPct val="90000"/>
              </a:lnSpc>
              <a:spcBef>
                <a:spcPct val="20000"/>
              </a:spcBef>
            </a:pPr>
            <a:r>
              <a:rPr lang="zh-CN" altLang="en-US" sz="3600" dirty="0">
                <a:solidFill>
                  <a:srgbClr val="003399"/>
                </a:solidFill>
                <a:latin typeface="黑体" pitchFamily="49" charset="-122"/>
                <a:ea typeface="黑体" pitchFamily="49" charset="-122"/>
              </a:rPr>
              <a:t> </a:t>
            </a:r>
            <a:r>
              <a:rPr lang="zh-CN" altLang="en-US" sz="3600" dirty="0" smtClean="0">
                <a:solidFill>
                  <a:srgbClr val="003399"/>
                </a:solidFill>
                <a:latin typeface="黑体" pitchFamily="49" charset="-122"/>
                <a:ea typeface="黑体" pitchFamily="49" charset="-122"/>
              </a:rPr>
              <a:t> 例题</a:t>
            </a:r>
            <a:r>
              <a:rPr lang="zh-CN" altLang="en-US" sz="3600" dirty="0">
                <a:solidFill>
                  <a:srgbClr val="003399"/>
                </a:solidFill>
                <a:latin typeface="黑体" pitchFamily="49" charset="-122"/>
                <a:ea typeface="黑体" pitchFamily="49" charset="-122"/>
              </a:rPr>
              <a:t>：浓度为</a:t>
            </a:r>
            <a:r>
              <a:rPr lang="en-US" altLang="zh-CN" sz="3600" dirty="0" smtClean="0">
                <a:solidFill>
                  <a:srgbClr val="003399"/>
                </a:solidFill>
                <a:latin typeface="黑体" pitchFamily="49" charset="-122"/>
                <a:ea typeface="黑体" pitchFamily="49" charset="-122"/>
              </a:rPr>
              <a:t>0.51</a:t>
            </a:r>
            <a:r>
              <a:rPr lang="en-US" altLang="ja-JP" sz="3600" dirty="0" smtClean="0">
                <a:solidFill>
                  <a:srgbClr val="003399"/>
                </a:solidFill>
                <a:latin typeface="黑体" pitchFamily="49" charset="-122"/>
                <a:ea typeface="黑体" pitchFamily="49" charset="-122"/>
              </a:rPr>
              <a:t>µ</a:t>
            </a:r>
            <a:r>
              <a:rPr lang="en-US" altLang="zh-CN" sz="3600" dirty="0" smtClean="0">
                <a:solidFill>
                  <a:srgbClr val="003399"/>
                </a:solidFill>
                <a:latin typeface="黑体" pitchFamily="49" charset="-122"/>
                <a:ea typeface="黑体" pitchFamily="49" charset="-122"/>
              </a:rPr>
              <a:t>g/ml</a:t>
            </a:r>
            <a:r>
              <a:rPr lang="zh-CN" altLang="en-US" sz="3600" dirty="0">
                <a:solidFill>
                  <a:srgbClr val="003399"/>
                </a:solidFill>
                <a:latin typeface="黑体" pitchFamily="49" charset="-122"/>
                <a:ea typeface="黑体" pitchFamily="49" charset="-122"/>
              </a:rPr>
              <a:t>的</a:t>
            </a:r>
            <a:r>
              <a:rPr lang="en-US" altLang="zh-CN" sz="3600" dirty="0">
                <a:solidFill>
                  <a:srgbClr val="003399"/>
                </a:solidFill>
                <a:latin typeface="黑体" pitchFamily="49" charset="-122"/>
                <a:ea typeface="黑体" pitchFamily="49" charset="-122"/>
              </a:rPr>
              <a:t>Cu</a:t>
            </a:r>
            <a:r>
              <a:rPr lang="en-US" altLang="zh-CN" sz="3600" baseline="30000" dirty="0">
                <a:solidFill>
                  <a:srgbClr val="003399"/>
                </a:solidFill>
                <a:latin typeface="黑体" pitchFamily="49" charset="-122"/>
                <a:ea typeface="黑体" pitchFamily="49" charset="-122"/>
              </a:rPr>
              <a:t>2+</a:t>
            </a:r>
            <a:r>
              <a:rPr lang="zh-CN" altLang="en-US" sz="3600" dirty="0">
                <a:solidFill>
                  <a:srgbClr val="003399"/>
                </a:solidFill>
                <a:latin typeface="黑体" pitchFamily="49" charset="-122"/>
                <a:ea typeface="黑体" pitchFamily="49" charset="-122"/>
              </a:rPr>
              <a:t>溶液，用双环己酮草酸二腙光度法于波长</a:t>
            </a:r>
            <a:r>
              <a:rPr lang="en-US" altLang="zh-CN" sz="3600" dirty="0">
                <a:solidFill>
                  <a:srgbClr val="003399"/>
                </a:solidFill>
                <a:latin typeface="黑体" pitchFamily="49" charset="-122"/>
                <a:ea typeface="黑体" pitchFamily="49" charset="-122"/>
              </a:rPr>
              <a:t>600nm</a:t>
            </a:r>
            <a:r>
              <a:rPr lang="zh-CN" altLang="en-US" sz="3600" dirty="0">
                <a:solidFill>
                  <a:srgbClr val="003399"/>
                </a:solidFill>
                <a:latin typeface="黑体" pitchFamily="49" charset="-122"/>
                <a:ea typeface="黑体" pitchFamily="49" charset="-122"/>
              </a:rPr>
              <a:t>处用</a:t>
            </a:r>
            <a:r>
              <a:rPr lang="en-US" altLang="zh-CN" sz="3600" dirty="0">
                <a:solidFill>
                  <a:srgbClr val="003399"/>
                </a:solidFill>
                <a:latin typeface="黑体" pitchFamily="49" charset="-122"/>
                <a:ea typeface="黑体" pitchFamily="49" charset="-122"/>
              </a:rPr>
              <a:t>2cm</a:t>
            </a:r>
            <a:r>
              <a:rPr lang="zh-CN" altLang="en-US" sz="3600" dirty="0">
                <a:solidFill>
                  <a:srgbClr val="003399"/>
                </a:solidFill>
                <a:latin typeface="黑体" pitchFamily="49" charset="-122"/>
                <a:ea typeface="黑体" pitchFamily="49" charset="-122"/>
              </a:rPr>
              <a:t>吸收池测定，</a:t>
            </a:r>
            <a:r>
              <a:rPr lang="en-US" altLang="zh-CN" sz="3600" dirty="0">
                <a:solidFill>
                  <a:srgbClr val="003399"/>
                </a:solidFill>
                <a:latin typeface="黑体" pitchFamily="49" charset="-122"/>
                <a:ea typeface="黑体" pitchFamily="49" charset="-122"/>
              </a:rPr>
              <a:t>T=50.5%</a:t>
            </a:r>
            <a:r>
              <a:rPr lang="zh-CN" altLang="en-US" sz="3600" dirty="0">
                <a:solidFill>
                  <a:srgbClr val="003399"/>
                </a:solidFill>
                <a:latin typeface="黑体" pitchFamily="49" charset="-122"/>
                <a:ea typeface="黑体" pitchFamily="49" charset="-122"/>
              </a:rPr>
              <a:t>，求该法测定铜的摩尔吸光系数</a:t>
            </a:r>
            <a:r>
              <a:rPr lang="en-US" altLang="zh-CN" sz="3600" dirty="0">
                <a:solidFill>
                  <a:srgbClr val="003399"/>
                </a:solidFill>
                <a:latin typeface="黑体" pitchFamily="49" charset="-122"/>
                <a:ea typeface="黑体" pitchFamily="49" charset="-122"/>
              </a:rPr>
              <a:t>ε</a:t>
            </a:r>
            <a:r>
              <a:rPr lang="zh-CN" altLang="en-US" sz="3600" dirty="0">
                <a:solidFill>
                  <a:srgbClr val="003399"/>
                </a:solidFill>
                <a:latin typeface="黑体" pitchFamily="49" charset="-122"/>
                <a:ea typeface="黑体" pitchFamily="49" charset="-122"/>
              </a:rPr>
              <a:t>。已知</a:t>
            </a:r>
            <a:r>
              <a:rPr lang="en-US" altLang="zh-CN" sz="3600" dirty="0">
                <a:solidFill>
                  <a:srgbClr val="003399"/>
                </a:solidFill>
                <a:latin typeface="黑体" pitchFamily="49" charset="-122"/>
                <a:ea typeface="黑体" pitchFamily="49" charset="-122"/>
              </a:rPr>
              <a:t>Cu</a:t>
            </a:r>
            <a:r>
              <a:rPr lang="zh-CN" altLang="en-US" sz="3600" dirty="0">
                <a:solidFill>
                  <a:srgbClr val="003399"/>
                </a:solidFill>
                <a:latin typeface="黑体" pitchFamily="49" charset="-122"/>
                <a:ea typeface="黑体" pitchFamily="49" charset="-122"/>
              </a:rPr>
              <a:t>的相对原子量为</a:t>
            </a:r>
            <a:r>
              <a:rPr lang="en-US" altLang="zh-CN" sz="3600" dirty="0">
                <a:solidFill>
                  <a:srgbClr val="003399"/>
                </a:solidFill>
                <a:latin typeface="黑体" pitchFamily="49" charset="-122"/>
                <a:ea typeface="黑体" pitchFamily="49" charset="-122"/>
              </a:rPr>
              <a:t>63.54</a:t>
            </a:r>
            <a:r>
              <a:rPr lang="zh-CN" altLang="en-US" sz="3600" dirty="0">
                <a:solidFill>
                  <a:srgbClr val="003399"/>
                </a:solidFill>
                <a:latin typeface="黑体" pitchFamily="49" charset="-122"/>
                <a:ea typeface="黑体" pitchFamily="49" charset="-122"/>
              </a:rPr>
              <a:t>。</a:t>
            </a:r>
          </a:p>
          <a:p>
            <a:pPr marL="342900" indent="-342900" algn="l" eaLnBrk="1" hangingPunct="1">
              <a:lnSpc>
                <a:spcPct val="90000"/>
              </a:lnSpc>
              <a:spcBef>
                <a:spcPct val="20000"/>
              </a:spcBef>
            </a:pPr>
            <a:endParaRPr lang="zh-CN" altLang="en-US" dirty="0">
              <a:solidFill>
                <a:srgbClr val="003399"/>
              </a:solidFill>
              <a:latin typeface="黑体" pitchFamily="49" charset="-122"/>
              <a:ea typeface="黑体" pitchFamily="49" charset="-122"/>
            </a:endParaRPr>
          </a:p>
        </p:txBody>
      </p:sp>
    </p:spTree>
    <p:extLst>
      <p:ext uri="{BB962C8B-B14F-4D97-AF65-F5344CB8AC3E}">
        <p14:creationId xmlns:p14="http://schemas.microsoft.com/office/powerpoint/2010/main" val="258892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2"/>
          <p:cNvCxnSpPr/>
          <p:nvPr/>
        </p:nvCxnSpPr>
        <p:spPr>
          <a:xfrm flipV="1">
            <a:off x="1588" y="3673929"/>
            <a:ext cx="8913812" cy="100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riangle 6"/>
          <p:cNvSpPr/>
          <p:nvPr/>
        </p:nvSpPr>
        <p:spPr>
          <a:xfrm rot="10800000">
            <a:off x="1695674" y="3513885"/>
            <a:ext cx="168443" cy="168443"/>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defTabSz="914217"/>
            <a:endParaRPr lang="en-US">
              <a:solidFill>
                <a:srgbClr val="7F7F7F"/>
              </a:solidFill>
              <a:latin typeface="Lato Light"/>
            </a:endParaRPr>
          </a:p>
        </p:txBody>
      </p:sp>
      <p:sp>
        <p:nvSpPr>
          <p:cNvPr id="6" name="Triangle 22"/>
          <p:cNvSpPr/>
          <p:nvPr/>
        </p:nvSpPr>
        <p:spPr>
          <a:xfrm>
            <a:off x="4499686" y="3674306"/>
            <a:ext cx="168443" cy="168443"/>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defTabSz="914217"/>
            <a:endParaRPr lang="en-US">
              <a:solidFill>
                <a:srgbClr val="7F7F7F"/>
              </a:solidFill>
              <a:latin typeface="Lato Light"/>
            </a:endParaRPr>
          </a:p>
        </p:txBody>
      </p:sp>
      <mc:AlternateContent xmlns:mc="http://schemas.openxmlformats.org/markup-compatibility/2006" xmlns:a14="http://schemas.microsoft.com/office/drawing/2010/main">
        <mc:Choice Requires="a14">
          <p:sp>
            <p:nvSpPr>
              <p:cNvPr id="7" name="TextBox 6"/>
              <p:cNvSpPr txBox="1"/>
              <p:nvPr/>
            </p:nvSpPr>
            <p:spPr>
              <a:xfrm>
                <a:off x="571500" y="3875805"/>
                <a:ext cx="2406141" cy="2785378"/>
              </a:xfrm>
              <a:prstGeom prst="rect">
                <a:avLst/>
              </a:prstGeom>
              <a:noFill/>
            </p:spPr>
            <p:txBody>
              <a:bodyPr wrap="square" rtlCol="0">
                <a:spAutoFit/>
              </a:bodyPr>
              <a:lstStyle/>
              <a:p>
                <a:pPr algn="just" defTabSz="914217">
                  <a:lnSpc>
                    <a:spcPts val="2050"/>
                  </a:lnSpc>
                </a:pP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光是一种波，具有波长（</a:t>
                </a:r>
                <a:r>
                  <a:rPr kumimoji="1" lang="el-GR" altLang="zh-CN" dirty="0">
                    <a:solidFill>
                      <a:srgbClr val="010000"/>
                    </a:solidFill>
                    <a:effectLst>
                      <a:outerShdw blurRad="38100" dist="38100" dir="2700000" algn="tl">
                        <a:srgbClr val="C0C0C0"/>
                      </a:outerShdw>
                    </a:effectLst>
                    <a:latin typeface="黑体" pitchFamily="49" charset="-122"/>
                    <a:ea typeface="黑体" pitchFamily="49" charset="-122"/>
                  </a:rPr>
                  <a:t>λ</a:t>
                </a: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）和频率（</a:t>
                </a:r>
                <a:r>
                  <a:rPr kumimoji="1" lang="en-US" altLang="zh-CN" dirty="0">
                    <a:solidFill>
                      <a:srgbClr val="010000"/>
                    </a:solidFill>
                    <a:effectLst>
                      <a:outerShdw blurRad="38100" dist="38100" dir="2700000" algn="tl">
                        <a:srgbClr val="C0C0C0"/>
                      </a:outerShdw>
                    </a:effectLst>
                    <a:latin typeface="黑体" pitchFamily="49" charset="-122"/>
                    <a:ea typeface="黑体" pitchFamily="49" charset="-122"/>
                  </a:rPr>
                  <a:t>v</a:t>
                </a: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）；光也是一种粒子，具有能量（</a:t>
                </a:r>
                <a:r>
                  <a:rPr kumimoji="1" lang="en-US" altLang="zh-CN" dirty="0">
                    <a:solidFill>
                      <a:srgbClr val="010000"/>
                    </a:solidFill>
                    <a:effectLst>
                      <a:outerShdw blurRad="38100" dist="38100" dir="2700000" algn="tl">
                        <a:srgbClr val="C0C0C0"/>
                      </a:outerShdw>
                    </a:effectLst>
                    <a:latin typeface="黑体" pitchFamily="49" charset="-122"/>
                    <a:ea typeface="黑体" pitchFamily="49" charset="-122"/>
                  </a:rPr>
                  <a:t>E</a:t>
                </a: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a:t>
                </a:r>
                <a:r>
                  <a:rPr kumimoji="1" lang="zh-CN" altLang="en-US" dirty="0" smtClean="0">
                    <a:solidFill>
                      <a:srgbClr val="010000"/>
                    </a:solidFill>
                    <a:effectLst>
                      <a:outerShdw blurRad="38100" dist="38100" dir="2700000" algn="tl">
                        <a:srgbClr val="C0C0C0"/>
                      </a:outerShdw>
                    </a:effectLst>
                    <a:latin typeface="黑体" pitchFamily="49" charset="-122"/>
                    <a:ea typeface="黑体" pitchFamily="49" charset="-122"/>
                  </a:rPr>
                  <a:t>：</a:t>
                </a:r>
                <a:endParaRPr kumimoji="1" lang="en-US" altLang="zh-CN" dirty="0" smtClean="0">
                  <a:solidFill>
                    <a:srgbClr val="010000"/>
                  </a:solidFill>
                  <a:effectLst>
                    <a:outerShdw blurRad="38100" dist="38100" dir="2700000" algn="tl">
                      <a:srgbClr val="C0C0C0"/>
                    </a:outerShdw>
                  </a:effectLst>
                  <a:latin typeface="黑体" pitchFamily="49" charset="-122"/>
                  <a:ea typeface="黑体" pitchFamily="49" charset="-122"/>
                </a:endParaRPr>
              </a:p>
              <a:p>
                <a:pPr algn="just" defTabSz="914217">
                  <a:lnSpc>
                    <a:spcPts val="2050"/>
                  </a:lnSpc>
                </a:pPr>
                <a:endParaRPr kumimoji="1" lang="en-US" altLang="zh-CN" dirty="0">
                  <a:solidFill>
                    <a:srgbClr val="010000"/>
                  </a:solidFill>
                  <a:effectLst>
                    <a:outerShdw blurRad="38100" dist="38100" dir="2700000" algn="tl">
                      <a:srgbClr val="C0C0C0"/>
                    </a:outerShdw>
                  </a:effectLst>
                  <a:latin typeface="黑体" pitchFamily="49" charset="-122"/>
                  <a:ea typeface="黑体" pitchFamily="49" charset="-122"/>
                </a:endParaRPr>
              </a:p>
              <a:p>
                <a:pPr algn="ctr" defTabSz="914217">
                  <a:lnSpc>
                    <a:spcPts val="2050"/>
                  </a:lnSpc>
                </a:pPr>
                <a:endParaRPr lang="zh-CN" altLang="en-US" dirty="0" smtClean="0">
                  <a:solidFill>
                    <a:srgbClr val="003300"/>
                  </a:solidFill>
                  <a:effectLst>
                    <a:outerShdw blurRad="38100" dist="38100" dir="2700000" algn="tl">
                      <a:srgbClr val="C0C0C0"/>
                    </a:outerShdw>
                  </a:effectLst>
                  <a:latin typeface="黑体" pitchFamily="49" charset="-122"/>
                  <a:ea typeface="黑体" pitchFamily="49" charset="-122"/>
                </a:endParaRPr>
              </a:p>
              <a:p>
                <a:pPr algn="ctr" defTabSz="914217">
                  <a:lnSpc>
                    <a:spcPts val="2050"/>
                  </a:lnSpc>
                </a:pPr>
                <a:r>
                  <a:rPr lang="en-US" altLang="zh-CN" sz="3200" i="1" dirty="0" smtClean="0">
                    <a:solidFill>
                      <a:schemeClr val="tx1"/>
                    </a:solidFill>
                    <a:latin typeface="Times New Roman" pitchFamily="18" charset="0"/>
                    <a:ea typeface="Montserrat Light" charset="0"/>
                    <a:cs typeface="Times New Roman" pitchFamily="18" charset="0"/>
                  </a:rPr>
                  <a:t>E </a:t>
                </a:r>
                <a:r>
                  <a:rPr lang="en-US" altLang="zh-CN" sz="3200" dirty="0" smtClean="0">
                    <a:solidFill>
                      <a:schemeClr val="tx1"/>
                    </a:solidFill>
                    <a:latin typeface="Times New Roman" pitchFamily="18" charset="0"/>
                    <a:ea typeface="Montserrat Light" charset="0"/>
                    <a:cs typeface="Times New Roman" pitchFamily="18" charset="0"/>
                  </a:rPr>
                  <a:t>= </a:t>
                </a:r>
                <a:r>
                  <a:rPr lang="en-US" altLang="zh-CN" sz="3200" i="1" dirty="0" err="1" smtClean="0">
                    <a:solidFill>
                      <a:schemeClr val="tx1"/>
                    </a:solidFill>
                    <a:latin typeface="Times New Roman" pitchFamily="18" charset="0"/>
                    <a:ea typeface="Montserrat Light" charset="0"/>
                    <a:cs typeface="Times New Roman" pitchFamily="18" charset="0"/>
                  </a:rPr>
                  <a:t>hv</a:t>
                </a:r>
                <a:r>
                  <a:rPr lang="en-US" altLang="zh-CN" sz="3200" i="1" dirty="0" smtClean="0">
                    <a:solidFill>
                      <a:schemeClr val="tx1"/>
                    </a:solidFill>
                    <a:latin typeface="Times New Roman" pitchFamily="18" charset="0"/>
                    <a:ea typeface="Montserrat Light" charset="0"/>
                    <a:cs typeface="Times New Roman" pitchFamily="18" charset="0"/>
                  </a:rPr>
                  <a:t> = h</a:t>
                </a:r>
                <a14:m>
                  <m:oMath xmlns:m="http://schemas.openxmlformats.org/officeDocument/2006/math">
                    <m:f>
                      <m:fPr>
                        <m:ctrlPr>
                          <a:rPr lang="en-US" altLang="zh-CN" sz="3200" i="1" smtClean="0">
                            <a:solidFill>
                              <a:schemeClr val="tx1"/>
                            </a:solidFill>
                            <a:latin typeface="Cambria Math"/>
                          </a:rPr>
                        </m:ctrlPr>
                      </m:fPr>
                      <m:num>
                        <m:r>
                          <a:rPr lang="en-US" altLang="zh-CN" sz="3200" b="0" i="1" smtClean="0">
                            <a:solidFill>
                              <a:schemeClr val="tx1"/>
                            </a:solidFill>
                            <a:latin typeface="Cambria Math"/>
                          </a:rPr>
                          <m:t>𝑐</m:t>
                        </m:r>
                      </m:num>
                      <m:den>
                        <m:r>
                          <m:rPr>
                            <m:nor/>
                          </m:rPr>
                          <a:rPr lang="el-GR" altLang="zh-CN" sz="3200" i="1">
                            <a:solidFill>
                              <a:schemeClr val="tx1"/>
                            </a:solidFill>
                            <a:latin typeface="Times New Roman" pitchFamily="18" charset="0"/>
                            <a:cs typeface="Times New Roman" pitchFamily="18" charset="0"/>
                          </a:rPr>
                          <m:t>λ</m:t>
                        </m:r>
                      </m:den>
                    </m:f>
                  </m:oMath>
                </a14:m>
                <a:endParaRPr lang="en-US" i="1" dirty="0" smtClean="0">
                  <a:solidFill>
                    <a:schemeClr val="tx1"/>
                  </a:solidFill>
                  <a:latin typeface="Times New Roman" pitchFamily="18" charset="0"/>
                  <a:ea typeface="Montserrat Light" charset="0"/>
                  <a:cs typeface="Times New Roman" pitchFamily="18" charset="0"/>
                </a:endParaRPr>
              </a:p>
              <a:p>
                <a:pPr algn="ctr" defTabSz="914217">
                  <a:lnSpc>
                    <a:spcPts val="2050"/>
                  </a:lnSpc>
                </a:pPr>
                <a:endParaRPr lang="en-US" i="1" dirty="0">
                  <a:solidFill>
                    <a:srgbClr val="7F7F7F"/>
                  </a:solidFill>
                  <a:latin typeface="Times New Roman" pitchFamily="18" charset="0"/>
                  <a:ea typeface="Montserrat Light" charset="0"/>
                  <a:cs typeface="Times New Roman" pitchFamily="18" charset="0"/>
                </a:endParaRPr>
              </a:p>
              <a:p>
                <a:pPr lvl="0" algn="ctr" defTabSz="914217">
                  <a:lnSpc>
                    <a:spcPts val="2050"/>
                  </a:lnSpc>
                </a:pP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普朗克</a:t>
                </a:r>
                <a:r>
                  <a:rPr lang="en-US" altLang="zh-CN" dirty="0" smtClean="0">
                    <a:solidFill>
                      <a:srgbClr val="003300"/>
                    </a:solidFill>
                    <a:effectLst>
                      <a:outerShdw blurRad="38100" dist="38100" dir="2700000" algn="tl">
                        <a:srgbClr val="C0C0C0"/>
                      </a:outerShdw>
                    </a:effectLst>
                    <a:latin typeface="黑体" pitchFamily="49" charset="-122"/>
                    <a:ea typeface="黑体" pitchFamily="49" charset="-122"/>
                  </a:rPr>
                  <a:t>(</a:t>
                </a:r>
                <a:r>
                  <a:rPr kumimoji="1" lang="en-US" altLang="zh-CN" b="1" dirty="0">
                    <a:solidFill>
                      <a:srgbClr val="FF0000"/>
                    </a:solidFill>
                    <a:effectLst>
                      <a:outerShdw blurRad="38100" dist="38100" dir="2700000" algn="tl">
                        <a:srgbClr val="C0C0C0"/>
                      </a:outerShdw>
                    </a:effectLst>
                    <a:latin typeface="黑体" pitchFamily="49" charset="-122"/>
                    <a:ea typeface="黑体" pitchFamily="49" charset="-122"/>
                  </a:rPr>
                  <a:t>Planch</a:t>
                </a:r>
                <a:r>
                  <a:rPr lang="en-US" altLang="zh-CN" dirty="0" smtClean="0">
                    <a:solidFill>
                      <a:srgbClr val="003300"/>
                    </a:solidFill>
                    <a:effectLst>
                      <a:outerShdw blurRad="38100" dist="38100" dir="2700000" algn="tl">
                        <a:srgbClr val="C0C0C0"/>
                      </a:outerShdw>
                    </a:effectLst>
                    <a:latin typeface="黑体" pitchFamily="49" charset="-122"/>
                    <a:ea typeface="黑体" pitchFamily="49" charset="-122"/>
                  </a:rPr>
                  <a:t>)</a:t>
                </a:r>
                <a:r>
                  <a:rPr kumimoji="1" lang="zh-CN" altLang="en-US" dirty="0">
                    <a:solidFill>
                      <a:srgbClr val="010000"/>
                    </a:solidFill>
                    <a:effectLst>
                      <a:outerShdw blurRad="38100" dist="38100" dir="2700000" algn="tl">
                        <a:srgbClr val="C0C0C0"/>
                      </a:outerShdw>
                    </a:effectLst>
                    <a:latin typeface="黑体" pitchFamily="49" charset="-122"/>
                    <a:ea typeface="黑体" pitchFamily="49" charset="-122"/>
                  </a:rPr>
                  <a:t>公式</a:t>
                </a:r>
                <a:endParaRPr kumimoji="1" lang="en-US" altLang="zh-CN" dirty="0">
                  <a:solidFill>
                    <a:srgbClr val="010000"/>
                  </a:solidFill>
                  <a:effectLst>
                    <a:outerShdw blurRad="38100" dist="38100" dir="2700000" algn="tl">
                      <a:srgbClr val="C0C0C0"/>
                    </a:outerShdw>
                  </a:effectLst>
                  <a:latin typeface="黑体" pitchFamily="49" charset="-122"/>
                  <a:ea typeface="黑体" pitchFamily="49" charset="-122"/>
                </a:endParaRPr>
              </a:p>
              <a:p>
                <a:pPr algn="ctr" defTabSz="914217">
                  <a:lnSpc>
                    <a:spcPts val="2050"/>
                  </a:lnSpc>
                </a:pPr>
                <a:endParaRPr lang="en-US" i="1" dirty="0" smtClean="0">
                  <a:solidFill>
                    <a:srgbClr val="7F7F7F"/>
                  </a:solidFill>
                  <a:latin typeface="Times New Roman" pitchFamily="18" charset="0"/>
                  <a:ea typeface="Montserrat Light"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571500" y="3875805"/>
                <a:ext cx="2406141" cy="2785378"/>
              </a:xfrm>
              <a:prstGeom prst="rect">
                <a:avLst/>
              </a:prstGeom>
              <a:blipFill rotWithShape="1">
                <a:blip r:embed="rId2"/>
                <a:stretch>
                  <a:fillRect l="-2538" t="-1751" r="-12944"/>
                </a:stretch>
              </a:blipFill>
            </p:spPr>
            <p:txBody>
              <a:bodyPr/>
              <a:lstStyle/>
              <a:p>
                <a:r>
                  <a:rPr lang="zh-CN" altLang="en-US">
                    <a:noFill/>
                  </a:rPr>
                  <a:t> </a:t>
                </a:r>
              </a:p>
            </p:txBody>
          </p:sp>
        </mc:Fallback>
      </mc:AlternateContent>
      <p:sp>
        <p:nvSpPr>
          <p:cNvPr id="8" name="TextBox 7"/>
          <p:cNvSpPr txBox="1"/>
          <p:nvPr/>
        </p:nvSpPr>
        <p:spPr>
          <a:xfrm>
            <a:off x="836368" y="2667000"/>
            <a:ext cx="1887055" cy="430887"/>
          </a:xfrm>
          <a:prstGeom prst="rect">
            <a:avLst/>
          </a:prstGeom>
          <a:noFill/>
        </p:spPr>
        <p:txBody>
          <a:bodyPr wrap="none" rtlCol="0">
            <a:spAutoFit/>
          </a:bodyPr>
          <a:lstStyle/>
          <a:p>
            <a:pPr algn="ctr" defTabSz="914217"/>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光的基本特性</a:t>
            </a:r>
            <a:endParaRPr kumimoji="1" lang="en-US" sz="2200" b="1" dirty="0">
              <a:solidFill>
                <a:srgbClr val="003300"/>
              </a:solidFill>
              <a:effectLst>
                <a:outerShdw blurRad="38100" dist="38100" dir="2700000" algn="tl">
                  <a:srgbClr val="C0C0C0"/>
                </a:outerShdw>
              </a:effectLst>
              <a:latin typeface="黑体" pitchFamily="49" charset="-122"/>
              <a:ea typeface="黑体" pitchFamily="49" charset="-122"/>
            </a:endParaRPr>
          </a:p>
        </p:txBody>
      </p:sp>
      <p:sp>
        <p:nvSpPr>
          <p:cNvPr id="9" name="TextBox 8"/>
          <p:cNvSpPr txBox="1"/>
          <p:nvPr/>
        </p:nvSpPr>
        <p:spPr>
          <a:xfrm>
            <a:off x="353864" y="3079978"/>
            <a:ext cx="2852063" cy="307777"/>
          </a:xfrm>
          <a:prstGeom prst="rect">
            <a:avLst/>
          </a:prstGeom>
          <a:noFill/>
        </p:spPr>
        <p:txBody>
          <a:bodyPr wrap="none" rtlCol="0">
            <a:spAutoFit/>
          </a:bodyPr>
          <a:lstStyle/>
          <a:p>
            <a:pPr algn="ctr" defTabSz="914217"/>
            <a:r>
              <a:rPr kumimoji="1" lang="zh-CN" altLang="en-US" sz="1400" dirty="0">
                <a:solidFill>
                  <a:srgbClr val="010000"/>
                </a:solidFill>
                <a:effectLst>
                  <a:outerShdw blurRad="38100" dist="38100" dir="2700000" algn="tl">
                    <a:srgbClr val="C0C0C0"/>
                  </a:outerShdw>
                </a:effectLst>
                <a:latin typeface="黑体" pitchFamily="49" charset="-122"/>
                <a:ea typeface="黑体" pitchFamily="49" charset="-122"/>
              </a:rPr>
              <a:t>光是一种电磁波，具有波粒二相性</a:t>
            </a:r>
            <a:endParaRPr kumimoji="1" lang="en-US" sz="1400" dirty="0">
              <a:solidFill>
                <a:srgbClr val="010000"/>
              </a:solidFill>
              <a:effectLst>
                <a:outerShdw blurRad="38100" dist="38100" dir="2700000" algn="tl">
                  <a:srgbClr val="C0C0C0"/>
                </a:outerShdw>
              </a:effectLst>
              <a:latin typeface="黑体" pitchFamily="49" charset="-122"/>
              <a:ea typeface="黑体" pitchFamily="49" charset="-122"/>
            </a:endParaRPr>
          </a:p>
        </p:txBody>
      </p:sp>
      <p:sp>
        <p:nvSpPr>
          <p:cNvPr id="10" name="TextBox 9"/>
          <p:cNvSpPr txBox="1"/>
          <p:nvPr/>
        </p:nvSpPr>
        <p:spPr>
          <a:xfrm>
            <a:off x="3500967" y="3959390"/>
            <a:ext cx="2170787" cy="430887"/>
          </a:xfrm>
          <a:prstGeom prst="rect">
            <a:avLst/>
          </a:prstGeom>
          <a:noFill/>
        </p:spPr>
        <p:txBody>
          <a:bodyPr wrap="none" rtlCol="0">
            <a:spAutoFit/>
          </a:bodyPr>
          <a:lstStyle/>
          <a:p>
            <a:pPr algn="ctr" defTabSz="914217"/>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单色光和互补光</a:t>
            </a:r>
            <a:endParaRPr kumimoji="1" lang="en-US" sz="2200" b="1" dirty="0">
              <a:solidFill>
                <a:srgbClr val="003300"/>
              </a:solidFill>
              <a:effectLst>
                <a:outerShdw blurRad="38100" dist="38100" dir="2700000" algn="tl">
                  <a:srgbClr val="C0C0C0"/>
                </a:outerShdw>
              </a:effectLst>
              <a:latin typeface="黑体" pitchFamily="49" charset="-122"/>
              <a:ea typeface="黑体" pitchFamily="49" charset="-122"/>
            </a:endParaRPr>
          </a:p>
        </p:txBody>
      </p:sp>
      <p:sp>
        <p:nvSpPr>
          <p:cNvPr id="11" name="TextBox 10"/>
          <p:cNvSpPr txBox="1"/>
          <p:nvPr/>
        </p:nvSpPr>
        <p:spPr>
          <a:xfrm>
            <a:off x="3205928" y="838200"/>
            <a:ext cx="2585272" cy="2785378"/>
          </a:xfrm>
          <a:prstGeom prst="rect">
            <a:avLst/>
          </a:prstGeom>
          <a:noFill/>
        </p:spPr>
        <p:txBody>
          <a:bodyPr wrap="square" rtlCol="0">
            <a:spAutoFit/>
          </a:bodyPr>
          <a:lstStyle/>
          <a:p>
            <a:pPr algn="ctr" defTabSz="914217">
              <a:lnSpc>
                <a:spcPts val="2050"/>
              </a:lnSpc>
            </a:pP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具有同一波长的光叫</a:t>
            </a:r>
            <a:r>
              <a:rPr kumimoji="1" lang="zh-CN" altLang="en-US" sz="2000" dirty="0">
                <a:solidFill>
                  <a:srgbClr val="0033CC"/>
                </a:solidFill>
                <a:effectLst>
                  <a:outerShdw blurRad="38100" dist="38100" dir="2700000" algn="tl">
                    <a:srgbClr val="C0C0C0"/>
                  </a:outerShdw>
                </a:effectLst>
                <a:latin typeface="黑体" pitchFamily="49" charset="-122"/>
                <a:ea typeface="黑体" pitchFamily="49" charset="-122"/>
              </a:rPr>
              <a:t>单色光</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。含有多种波长的光叫</a:t>
            </a:r>
            <a:r>
              <a:rPr kumimoji="1" lang="zh-CN" altLang="en-US" sz="2000" dirty="0">
                <a:solidFill>
                  <a:srgbClr val="0033CC"/>
                </a:solidFill>
                <a:effectLst>
                  <a:outerShdw blurRad="38100" dist="38100" dir="2700000" algn="tl">
                    <a:srgbClr val="C0C0C0"/>
                  </a:outerShdw>
                </a:effectLst>
                <a:latin typeface="黑体" pitchFamily="49" charset="-122"/>
                <a:ea typeface="黑体" pitchFamily="49" charset="-122"/>
              </a:rPr>
              <a:t>复合光</a:t>
            </a:r>
            <a:r>
              <a:rPr kumimoji="1" lang="zh-CN" altLang="en-US" sz="2000" dirty="0" smtClean="0">
                <a:solidFill>
                  <a:srgbClr val="010000"/>
                </a:solidFill>
                <a:effectLst>
                  <a:outerShdw blurRad="38100" dist="38100" dir="2700000" algn="tl">
                    <a:srgbClr val="C0C0C0"/>
                  </a:outerShdw>
                </a:effectLst>
                <a:latin typeface="黑体" pitchFamily="49" charset="-122"/>
                <a:ea typeface="黑体" pitchFamily="49" charset="-122"/>
              </a:rPr>
              <a:t>。在</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可见光范围内，凡是两种不同颜色的光按一定比例混合后成为白光，则这两种颜色称为</a:t>
            </a:r>
            <a:r>
              <a:rPr kumimoji="1" lang="zh-CN" altLang="en-US" sz="2000" dirty="0">
                <a:solidFill>
                  <a:srgbClr val="0033CC"/>
                </a:solidFill>
                <a:effectLst>
                  <a:outerShdw blurRad="38100" dist="38100" dir="2700000" algn="tl">
                    <a:srgbClr val="C0C0C0"/>
                  </a:outerShdw>
                </a:effectLst>
                <a:latin typeface="黑体" pitchFamily="49" charset="-122"/>
                <a:ea typeface="黑体" pitchFamily="49" charset="-122"/>
              </a:rPr>
              <a:t>互补色</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。如</a:t>
            </a:r>
            <a:r>
              <a:rPr kumimoji="1" lang="zh-CN" altLang="en-US" sz="2000" dirty="0">
                <a:solidFill>
                  <a:srgbClr val="FF0000"/>
                </a:solidFill>
                <a:effectLst>
                  <a:outerShdw blurRad="38100" dist="38100" dir="2700000" algn="tl">
                    <a:srgbClr val="C0C0C0"/>
                  </a:outerShdw>
                </a:effectLst>
                <a:latin typeface="黑体" pitchFamily="49" charset="-122"/>
                <a:ea typeface="黑体" pitchFamily="49" charset="-122"/>
              </a:rPr>
              <a:t>黄色</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和</a:t>
            </a:r>
            <a:r>
              <a:rPr kumimoji="1" lang="zh-CN" altLang="en-US" sz="2000" dirty="0">
                <a:solidFill>
                  <a:srgbClr val="FF0000"/>
                </a:solidFill>
                <a:effectLst>
                  <a:outerShdw blurRad="38100" dist="38100" dir="2700000" algn="tl">
                    <a:srgbClr val="C0C0C0"/>
                  </a:outerShdw>
                </a:effectLst>
                <a:latin typeface="黑体" pitchFamily="49" charset="-122"/>
                <a:ea typeface="黑体" pitchFamily="49" charset="-122"/>
              </a:rPr>
              <a:t>蓝色</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a:t>
            </a:r>
            <a:r>
              <a:rPr kumimoji="1" lang="zh-CN" altLang="en-US" sz="2000" dirty="0">
                <a:solidFill>
                  <a:srgbClr val="FF0000"/>
                </a:solidFill>
                <a:effectLst>
                  <a:outerShdw blurRad="38100" dist="38100" dir="2700000" algn="tl">
                    <a:srgbClr val="C0C0C0"/>
                  </a:outerShdw>
                </a:effectLst>
                <a:latin typeface="黑体" pitchFamily="49" charset="-122"/>
                <a:ea typeface="黑体" pitchFamily="49" charset="-122"/>
              </a:rPr>
              <a:t>蓝绿色</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和</a:t>
            </a:r>
            <a:r>
              <a:rPr kumimoji="1" lang="zh-CN" altLang="en-US" sz="2000" dirty="0">
                <a:solidFill>
                  <a:srgbClr val="FF0000"/>
                </a:solidFill>
                <a:effectLst>
                  <a:outerShdw blurRad="38100" dist="38100" dir="2700000" algn="tl">
                    <a:srgbClr val="C0C0C0"/>
                  </a:outerShdw>
                </a:effectLst>
                <a:latin typeface="黑体" pitchFamily="49" charset="-122"/>
                <a:ea typeface="黑体" pitchFamily="49" charset="-122"/>
              </a:rPr>
              <a:t>红色</a:t>
            </a: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等互为补色。</a:t>
            </a:r>
            <a:endParaRPr kumimoji="1" lang="en-US" sz="2000" dirty="0">
              <a:solidFill>
                <a:srgbClr val="010000"/>
              </a:solidFill>
              <a:effectLst>
                <a:outerShdw blurRad="38100" dist="38100" dir="2700000" algn="tl">
                  <a:srgbClr val="C0C0C0"/>
                </a:outerShdw>
              </a:effectLst>
              <a:latin typeface="黑体" pitchFamily="49" charset="-122"/>
              <a:ea typeface="黑体" pitchFamily="49" charset="-122"/>
            </a:endParaRPr>
          </a:p>
        </p:txBody>
      </p:sp>
      <p:sp>
        <p:nvSpPr>
          <p:cNvPr id="12" name="Triangle 32"/>
          <p:cNvSpPr/>
          <p:nvPr/>
        </p:nvSpPr>
        <p:spPr>
          <a:xfrm rot="10800000">
            <a:off x="7320188" y="3513885"/>
            <a:ext cx="168443" cy="168443"/>
          </a:xfrm>
          <a:prstGeom prst="triangle">
            <a:avLst/>
          </a:prstGeom>
          <a:solidFill>
            <a:srgbClr val="000000"/>
          </a:solidFill>
          <a:ln/>
        </p:spPr>
        <p:style>
          <a:lnRef idx="2">
            <a:schemeClr val="dk1"/>
          </a:lnRef>
          <a:fillRef idx="1">
            <a:schemeClr val="lt1"/>
          </a:fillRef>
          <a:effectRef idx="0">
            <a:schemeClr val="dk1"/>
          </a:effectRef>
          <a:fontRef idx="minor">
            <a:schemeClr val="dk1"/>
          </a:fontRef>
        </p:style>
        <p:txBody>
          <a:bodyPr rtlCol="0" anchor="ctr"/>
          <a:lstStyle/>
          <a:p>
            <a:pPr algn="ctr" defTabSz="914217"/>
            <a:endParaRPr lang="en-US">
              <a:solidFill>
                <a:srgbClr val="7F7F7F"/>
              </a:solidFill>
              <a:latin typeface="Lato Light"/>
            </a:endParaRPr>
          </a:p>
        </p:txBody>
      </p:sp>
      <p:sp>
        <p:nvSpPr>
          <p:cNvPr id="14" name="TextBox 13"/>
          <p:cNvSpPr txBox="1"/>
          <p:nvPr/>
        </p:nvSpPr>
        <p:spPr>
          <a:xfrm>
            <a:off x="6263199" y="3875805"/>
            <a:ext cx="2280726" cy="1438855"/>
          </a:xfrm>
          <a:prstGeom prst="rect">
            <a:avLst/>
          </a:prstGeom>
          <a:noFill/>
        </p:spPr>
        <p:txBody>
          <a:bodyPr wrap="square" rtlCol="0">
            <a:spAutoFit/>
          </a:bodyPr>
          <a:lstStyle/>
          <a:p>
            <a:pPr algn="ctr" defTabSz="914217">
              <a:lnSpc>
                <a:spcPts val="2050"/>
              </a:lnSpc>
            </a:pPr>
            <a:r>
              <a:rPr kumimoji="1" lang="zh-CN" altLang="en-US" sz="2000" dirty="0">
                <a:solidFill>
                  <a:srgbClr val="010000"/>
                </a:solidFill>
                <a:effectLst>
                  <a:outerShdw blurRad="38100" dist="38100" dir="2700000" algn="tl">
                    <a:srgbClr val="C0C0C0"/>
                  </a:outerShdw>
                </a:effectLst>
                <a:latin typeface="黑体" pitchFamily="49" charset="-122"/>
                <a:ea typeface="黑体" pitchFamily="49" charset="-122"/>
              </a:rPr>
              <a:t>若某溶液选择性地吸收了可见光区某波长的光，</a:t>
            </a:r>
            <a:r>
              <a:rPr kumimoji="1" lang="zh-CN" altLang="en-US" sz="2000" dirty="0">
                <a:solidFill>
                  <a:srgbClr val="A50021"/>
                </a:solidFill>
                <a:effectLst>
                  <a:outerShdw blurRad="38100" dist="38100" dir="2700000" algn="tl">
                    <a:srgbClr val="C0C0C0"/>
                  </a:outerShdw>
                </a:effectLst>
                <a:latin typeface="黑体" pitchFamily="49" charset="-122"/>
                <a:ea typeface="黑体" pitchFamily="49" charset="-122"/>
              </a:rPr>
              <a:t>则溶液呈现出被吸收光的互补色光的颜色。</a:t>
            </a:r>
            <a:endParaRPr kumimoji="1" lang="en-US" sz="2000" dirty="0">
              <a:solidFill>
                <a:srgbClr val="A50021"/>
              </a:solidFill>
              <a:effectLst>
                <a:outerShdw blurRad="38100" dist="38100" dir="2700000" algn="tl">
                  <a:srgbClr val="C0C0C0"/>
                </a:outerShdw>
              </a:effectLst>
              <a:latin typeface="黑体" pitchFamily="49" charset="-122"/>
              <a:ea typeface="黑体" pitchFamily="49" charset="-122"/>
            </a:endParaRPr>
          </a:p>
        </p:txBody>
      </p:sp>
      <p:sp>
        <p:nvSpPr>
          <p:cNvPr id="15" name="TextBox 14"/>
          <p:cNvSpPr txBox="1"/>
          <p:nvPr/>
        </p:nvSpPr>
        <p:spPr>
          <a:xfrm>
            <a:off x="5893419" y="2743200"/>
            <a:ext cx="3021981" cy="430887"/>
          </a:xfrm>
          <a:prstGeom prst="rect">
            <a:avLst/>
          </a:prstGeom>
          <a:noFill/>
        </p:spPr>
        <p:txBody>
          <a:bodyPr wrap="none" rtlCol="0">
            <a:spAutoFit/>
          </a:bodyPr>
          <a:lstStyle/>
          <a:p>
            <a:pPr algn="ctr" defTabSz="914217"/>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物质对光的选择性吸收</a:t>
            </a:r>
            <a:endParaRPr kumimoji="1" lang="en-US" sz="2200" b="1" dirty="0">
              <a:solidFill>
                <a:srgbClr val="003300"/>
              </a:solidFill>
              <a:effectLst>
                <a:outerShdw blurRad="38100" dist="38100" dir="2700000" algn="tl">
                  <a:srgbClr val="C0C0C0"/>
                </a:outerShdw>
              </a:effectLst>
              <a:latin typeface="黑体" pitchFamily="49" charset="-122"/>
              <a:ea typeface="黑体" pitchFamily="49" charset="-122"/>
            </a:endParaRPr>
          </a:p>
        </p:txBody>
      </p:sp>
      <p:sp>
        <p:nvSpPr>
          <p:cNvPr id="16" name="TextBox 15"/>
          <p:cNvSpPr txBox="1"/>
          <p:nvPr/>
        </p:nvSpPr>
        <p:spPr>
          <a:xfrm>
            <a:off x="6683699" y="3103317"/>
            <a:ext cx="1441420" cy="307777"/>
          </a:xfrm>
          <a:prstGeom prst="rect">
            <a:avLst/>
          </a:prstGeom>
          <a:noFill/>
        </p:spPr>
        <p:txBody>
          <a:bodyPr wrap="none" rtlCol="0">
            <a:spAutoFit/>
          </a:bodyPr>
          <a:lstStyle/>
          <a:p>
            <a:pPr algn="ctr" defTabSz="914217"/>
            <a:r>
              <a:rPr kumimoji="1" lang="zh-CN" altLang="en-US" sz="1400" dirty="0">
                <a:solidFill>
                  <a:srgbClr val="010000"/>
                </a:solidFill>
                <a:effectLst>
                  <a:outerShdw blurRad="38100" dist="38100" dir="2700000" algn="tl">
                    <a:srgbClr val="C0C0C0"/>
                  </a:outerShdw>
                </a:effectLst>
                <a:latin typeface="黑体" pitchFamily="49" charset="-122"/>
                <a:ea typeface="黑体" pitchFamily="49" charset="-122"/>
              </a:rPr>
              <a:t>物质颜色的产生</a:t>
            </a:r>
            <a:endParaRPr kumimoji="1" lang="en-US" sz="1400" dirty="0">
              <a:solidFill>
                <a:srgbClr val="010000"/>
              </a:solidFill>
              <a:effectLst>
                <a:outerShdw blurRad="38100" dist="38100" dir="2700000" algn="tl">
                  <a:srgbClr val="C0C0C0"/>
                </a:outerShdw>
              </a:effectLst>
              <a:latin typeface="黑体" pitchFamily="49" charset="-122"/>
              <a:ea typeface="黑体" pitchFamily="49" charset="-122"/>
            </a:endParaRPr>
          </a:p>
        </p:txBody>
      </p:sp>
      <p:sp>
        <p:nvSpPr>
          <p:cNvPr id="18" name="TextBox 17"/>
          <p:cNvSpPr txBox="1"/>
          <p:nvPr/>
        </p:nvSpPr>
        <p:spPr>
          <a:xfrm>
            <a:off x="3015741" y="304800"/>
            <a:ext cx="2933344" cy="461665"/>
          </a:xfrm>
          <a:prstGeom prst="rect">
            <a:avLst/>
          </a:prstGeom>
          <a:noFill/>
        </p:spPr>
        <p:txBody>
          <a:bodyPr wrap="square" rtlCol="0">
            <a:spAutoFit/>
          </a:bodyPr>
          <a:lstStyle/>
          <a:p>
            <a:pPr algn="ctr" defTabSz="914217"/>
            <a:r>
              <a:rPr kumimoji="1" lang="en-US" altLang="zh-CN" sz="2400" b="1" dirty="0" smtClean="0">
                <a:solidFill>
                  <a:srgbClr val="663300"/>
                </a:solidFill>
                <a:effectLst>
                  <a:outerShdw blurRad="38100" dist="38100" dir="2700000" algn="tl">
                    <a:srgbClr val="C0C0C0"/>
                  </a:outerShdw>
                </a:effectLst>
                <a:latin typeface="+mj-lt"/>
                <a:ea typeface="黑体" pitchFamily="49" charset="-122"/>
                <a:cs typeface="+mj-cs"/>
              </a:rPr>
              <a:t>2.1.3. </a:t>
            </a:r>
            <a:r>
              <a:rPr kumimoji="1" lang="zh-CN" altLang="en-US" sz="2400" b="1" dirty="0" smtClean="0">
                <a:solidFill>
                  <a:srgbClr val="663300"/>
                </a:solidFill>
                <a:effectLst>
                  <a:outerShdw blurRad="38100" dist="38100" dir="2700000" algn="tl">
                    <a:srgbClr val="C0C0C0"/>
                  </a:outerShdw>
                </a:effectLst>
                <a:latin typeface="+mj-lt"/>
                <a:ea typeface="黑体" pitchFamily="49" charset="-122"/>
                <a:cs typeface="+mj-cs"/>
              </a:rPr>
              <a:t>基本原理</a:t>
            </a:r>
            <a:endParaRPr kumimoji="1" lang="en-US" sz="2400" b="1" dirty="0">
              <a:solidFill>
                <a:srgbClr val="663300"/>
              </a:solidFill>
              <a:effectLst>
                <a:outerShdw blurRad="38100" dist="38100" dir="2700000" algn="tl">
                  <a:srgbClr val="C0C0C0"/>
                </a:outerShdw>
              </a:effectLst>
              <a:latin typeface="+mj-lt"/>
              <a:ea typeface="黑体" pitchFamily="49" charset="-122"/>
              <a:cs typeface="+mj-cs"/>
            </a:endParaRPr>
          </a:p>
        </p:txBody>
      </p:sp>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5640" y="4343400"/>
            <a:ext cx="2773227" cy="2471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323850" y="476250"/>
            <a:ext cx="8569325" cy="3744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buFontTx/>
              <a:buNone/>
            </a:pPr>
            <a:endParaRPr lang="zh-CN" altLang="en-US" smtClean="0">
              <a:solidFill>
                <a:srgbClr val="003399"/>
              </a:solidFill>
            </a:endParaRPr>
          </a:p>
          <a:p>
            <a:pPr>
              <a:buFontTx/>
              <a:buNone/>
            </a:pPr>
            <a:r>
              <a:rPr lang="zh-CN" altLang="en-US" smtClean="0">
                <a:solidFill>
                  <a:srgbClr val="003399"/>
                </a:solidFill>
              </a:rPr>
              <a:t>解：</a:t>
            </a:r>
            <a:r>
              <a:rPr lang="en-US" altLang="zh-CN" i="1" smtClean="0">
                <a:solidFill>
                  <a:srgbClr val="003399"/>
                </a:solidFill>
              </a:rPr>
              <a:t>A</a:t>
            </a:r>
            <a:r>
              <a:rPr lang="zh-CN" altLang="en-US" smtClean="0">
                <a:solidFill>
                  <a:srgbClr val="003399"/>
                </a:solidFill>
              </a:rPr>
              <a:t>＝－</a:t>
            </a:r>
            <a:r>
              <a:rPr lang="en-US" altLang="zh-CN" smtClean="0">
                <a:solidFill>
                  <a:srgbClr val="003399"/>
                </a:solidFill>
              </a:rPr>
              <a:t>lg</a:t>
            </a:r>
            <a:r>
              <a:rPr lang="en-US" altLang="zh-CN" i="1" smtClean="0">
                <a:solidFill>
                  <a:srgbClr val="003399"/>
                </a:solidFill>
              </a:rPr>
              <a:t>T</a:t>
            </a:r>
            <a:r>
              <a:rPr lang="zh-CN" altLang="en-US" smtClean="0">
                <a:solidFill>
                  <a:srgbClr val="003399"/>
                </a:solidFill>
              </a:rPr>
              <a:t>＝－</a:t>
            </a:r>
            <a:r>
              <a:rPr lang="en-US" altLang="zh-CN" smtClean="0">
                <a:solidFill>
                  <a:srgbClr val="003399"/>
                </a:solidFill>
              </a:rPr>
              <a:t>lg0.505</a:t>
            </a:r>
            <a:r>
              <a:rPr lang="zh-CN" altLang="en-US" smtClean="0">
                <a:solidFill>
                  <a:srgbClr val="003399"/>
                </a:solidFill>
              </a:rPr>
              <a:t>＝</a:t>
            </a:r>
            <a:r>
              <a:rPr lang="en-US" altLang="zh-CN" smtClean="0">
                <a:solidFill>
                  <a:srgbClr val="003399"/>
                </a:solidFill>
              </a:rPr>
              <a:t>0.297           </a:t>
            </a:r>
          </a:p>
          <a:p>
            <a:pPr>
              <a:buFontTx/>
              <a:buNone/>
            </a:pPr>
            <a:r>
              <a:rPr lang="en-US" altLang="zh-CN" smtClean="0">
                <a:solidFill>
                  <a:srgbClr val="003399"/>
                </a:solidFill>
              </a:rPr>
              <a:t>       </a:t>
            </a:r>
            <a:r>
              <a:rPr lang="en-US" altLang="zh-CN" i="1" smtClean="0">
                <a:solidFill>
                  <a:srgbClr val="003399"/>
                </a:solidFill>
              </a:rPr>
              <a:t> c</a:t>
            </a:r>
            <a:r>
              <a:rPr lang="zh-CN" altLang="en-US" smtClean="0">
                <a:solidFill>
                  <a:srgbClr val="003399"/>
                </a:solidFill>
              </a:rPr>
              <a:t>＝</a:t>
            </a:r>
            <a:r>
              <a:rPr lang="en-US" altLang="zh-CN" smtClean="0">
                <a:solidFill>
                  <a:srgbClr val="003399"/>
                </a:solidFill>
              </a:rPr>
              <a:t>0.51×10</a:t>
            </a:r>
            <a:r>
              <a:rPr lang="zh-CN" altLang="en-US" baseline="30000" smtClean="0">
                <a:solidFill>
                  <a:srgbClr val="003399"/>
                </a:solidFill>
              </a:rPr>
              <a:t>－</a:t>
            </a:r>
            <a:r>
              <a:rPr lang="en-US" altLang="zh-CN" baseline="30000" smtClean="0">
                <a:solidFill>
                  <a:srgbClr val="003399"/>
                </a:solidFill>
              </a:rPr>
              <a:t>3</a:t>
            </a:r>
            <a:r>
              <a:rPr lang="en-US" altLang="zh-CN" smtClean="0">
                <a:solidFill>
                  <a:srgbClr val="003399"/>
                </a:solidFill>
              </a:rPr>
              <a:t>/63.54</a:t>
            </a:r>
            <a:r>
              <a:rPr lang="zh-CN" altLang="en-US" smtClean="0">
                <a:solidFill>
                  <a:srgbClr val="003399"/>
                </a:solidFill>
              </a:rPr>
              <a:t>＝</a:t>
            </a:r>
            <a:r>
              <a:rPr lang="en-US" altLang="zh-CN" smtClean="0">
                <a:solidFill>
                  <a:srgbClr val="003399"/>
                </a:solidFill>
              </a:rPr>
              <a:t>8.03×10</a:t>
            </a:r>
            <a:r>
              <a:rPr lang="zh-CN" altLang="en-US" baseline="30000" smtClean="0">
                <a:solidFill>
                  <a:srgbClr val="003399"/>
                </a:solidFill>
              </a:rPr>
              <a:t>－</a:t>
            </a:r>
            <a:r>
              <a:rPr lang="en-US" altLang="zh-CN" baseline="30000" smtClean="0">
                <a:solidFill>
                  <a:srgbClr val="003399"/>
                </a:solidFill>
              </a:rPr>
              <a:t>6 </a:t>
            </a:r>
            <a:r>
              <a:rPr lang="en-US" altLang="zh-CN" smtClean="0">
                <a:solidFill>
                  <a:srgbClr val="003399"/>
                </a:solidFill>
              </a:rPr>
              <a:t>mol/L  </a:t>
            </a:r>
          </a:p>
          <a:p>
            <a:pPr>
              <a:buFontTx/>
              <a:buNone/>
            </a:pPr>
            <a:r>
              <a:rPr lang="en-US" altLang="zh-CN" smtClean="0">
                <a:solidFill>
                  <a:srgbClr val="003399"/>
                </a:solidFill>
              </a:rPr>
              <a:t>        </a:t>
            </a:r>
            <a:r>
              <a:rPr lang="en-US" altLang="zh-CN" i="1" smtClean="0">
                <a:solidFill>
                  <a:srgbClr val="003399"/>
                </a:solidFill>
              </a:rPr>
              <a:t>b</a:t>
            </a:r>
            <a:r>
              <a:rPr lang="zh-CN" altLang="en-US" smtClean="0">
                <a:solidFill>
                  <a:srgbClr val="003399"/>
                </a:solidFill>
              </a:rPr>
              <a:t>＝</a:t>
            </a:r>
            <a:r>
              <a:rPr lang="en-US" altLang="zh-CN" smtClean="0">
                <a:solidFill>
                  <a:srgbClr val="003399"/>
                </a:solidFill>
              </a:rPr>
              <a:t>2.0 cm </a:t>
            </a:r>
          </a:p>
          <a:p>
            <a:pPr>
              <a:buFontTx/>
              <a:buNone/>
            </a:pPr>
            <a:r>
              <a:rPr lang="en-US" altLang="zh-CN" smtClean="0">
                <a:solidFill>
                  <a:srgbClr val="003399"/>
                </a:solidFill>
              </a:rPr>
              <a:t>       </a:t>
            </a:r>
            <a:r>
              <a:rPr lang="en-US" altLang="zh-CN" i="1" smtClean="0">
                <a:solidFill>
                  <a:srgbClr val="003399"/>
                </a:solidFill>
              </a:rPr>
              <a:t> A</a:t>
            </a:r>
            <a:r>
              <a:rPr lang="zh-CN" altLang="en-US" smtClean="0">
                <a:solidFill>
                  <a:srgbClr val="003399"/>
                </a:solidFill>
              </a:rPr>
              <a:t>＝</a:t>
            </a:r>
            <a:r>
              <a:rPr lang="en-US" altLang="zh-CN" i="1" smtClean="0">
                <a:solidFill>
                  <a:srgbClr val="003399"/>
                </a:solidFill>
              </a:rPr>
              <a:t>εbc</a:t>
            </a:r>
            <a:r>
              <a:rPr lang="en-US" altLang="zh-CN" smtClean="0">
                <a:solidFill>
                  <a:srgbClr val="003399"/>
                </a:solidFill>
              </a:rPr>
              <a:t>                             </a:t>
            </a:r>
          </a:p>
          <a:p>
            <a:pPr>
              <a:buFontTx/>
              <a:buNone/>
            </a:pPr>
            <a:r>
              <a:rPr lang="en-US" altLang="zh-CN" smtClean="0">
                <a:solidFill>
                  <a:srgbClr val="003399"/>
                </a:solidFill>
              </a:rPr>
              <a:t>      </a:t>
            </a:r>
            <a:r>
              <a:rPr lang="en-US" altLang="zh-CN" i="1" smtClean="0">
                <a:solidFill>
                  <a:srgbClr val="003399"/>
                </a:solidFill>
              </a:rPr>
              <a:t>ε</a:t>
            </a:r>
            <a:r>
              <a:rPr lang="zh-CN" altLang="en-US" smtClean="0">
                <a:solidFill>
                  <a:srgbClr val="003399"/>
                </a:solidFill>
              </a:rPr>
              <a:t>＝</a:t>
            </a:r>
            <a:r>
              <a:rPr lang="en-US" altLang="zh-CN" smtClean="0">
                <a:solidFill>
                  <a:srgbClr val="003399"/>
                </a:solidFill>
              </a:rPr>
              <a:t>1.85×10</a:t>
            </a:r>
            <a:r>
              <a:rPr lang="en-US" altLang="zh-CN" baseline="30000" smtClean="0">
                <a:solidFill>
                  <a:srgbClr val="003399"/>
                </a:solidFill>
              </a:rPr>
              <a:t>4</a:t>
            </a:r>
            <a:r>
              <a:rPr lang="en-US" altLang="zh-CN" smtClean="0">
                <a:solidFill>
                  <a:srgbClr val="003399"/>
                </a:solidFill>
              </a:rPr>
              <a:t> </a:t>
            </a:r>
            <a:endParaRPr lang="zh-CN" altLang="en-US">
              <a:solidFill>
                <a:srgbClr val="003399"/>
              </a:solidFill>
            </a:endParaRPr>
          </a:p>
        </p:txBody>
      </p:sp>
    </p:spTree>
    <p:extLst>
      <p:ext uri="{BB962C8B-B14F-4D97-AF65-F5344CB8AC3E}">
        <p14:creationId xmlns:p14="http://schemas.microsoft.com/office/powerpoint/2010/main" val="1062108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l="20625" t="16000" r="55624" b="53000"/>
          <a:stretch>
            <a:fillRect/>
          </a:stretch>
        </p:blipFill>
        <p:spPr bwMode="auto">
          <a:xfrm>
            <a:off x="5029200" y="2606675"/>
            <a:ext cx="38100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1" name="Rectangle 3"/>
          <p:cNvSpPr>
            <a:spLocks noChangeArrowheads="1"/>
          </p:cNvSpPr>
          <p:nvPr/>
        </p:nvSpPr>
        <p:spPr bwMode="auto">
          <a:xfrm>
            <a:off x="5353050" y="5791200"/>
            <a:ext cx="3105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33CC"/>
                </a:solidFill>
                <a:latin typeface="黑体" pitchFamily="49" charset="-122"/>
                <a:ea typeface="黑体" pitchFamily="49" charset="-122"/>
              </a:rPr>
              <a:t>756</a:t>
            </a:r>
            <a:r>
              <a:rPr lang="zh-CN" altLang="en-US" sz="2000">
                <a:solidFill>
                  <a:srgbClr val="0033CC"/>
                </a:solidFill>
                <a:latin typeface="黑体" pitchFamily="49" charset="-122"/>
                <a:ea typeface="黑体" pitchFamily="49" charset="-122"/>
              </a:rPr>
              <a:t>型紫外可见分光光度计</a:t>
            </a:r>
          </a:p>
          <a:p>
            <a:pPr algn="ctr"/>
            <a:r>
              <a:rPr lang="zh-CN" altLang="en-US" sz="2000">
                <a:solidFill>
                  <a:srgbClr val="FF0000"/>
                </a:solidFill>
                <a:latin typeface="黑体" pitchFamily="49" charset="-122"/>
                <a:ea typeface="黑体" pitchFamily="49" charset="-122"/>
              </a:rPr>
              <a:t>上海光谱仪器有限公司</a:t>
            </a:r>
            <a:r>
              <a:rPr lang="zh-CN" altLang="en-US" sz="2400">
                <a:solidFill>
                  <a:srgbClr val="0033CC"/>
                </a:solidFill>
                <a:latin typeface="黑体" pitchFamily="49" charset="-122"/>
                <a:ea typeface="黑体" pitchFamily="49" charset="-122"/>
              </a:rPr>
              <a:t> </a:t>
            </a:r>
          </a:p>
        </p:txBody>
      </p:sp>
      <p:pic>
        <p:nvPicPr>
          <p:cNvPr id="43012"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0000" t="16850" r="62500" b="56000"/>
          <a:stretch>
            <a:fillRect/>
          </a:stretch>
        </p:blipFill>
        <p:spPr bwMode="auto">
          <a:xfrm>
            <a:off x="457200" y="1371600"/>
            <a:ext cx="34575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3" name="Rectangle 5"/>
          <p:cNvSpPr>
            <a:spLocks noChangeArrowheads="1"/>
          </p:cNvSpPr>
          <p:nvPr/>
        </p:nvSpPr>
        <p:spPr bwMode="auto">
          <a:xfrm>
            <a:off x="0" y="4724400"/>
            <a:ext cx="47847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a:solidFill>
                  <a:srgbClr val="0033CC"/>
                </a:solidFill>
                <a:latin typeface="Times New Roman" pitchFamily="18" charset="0"/>
                <a:ea typeface="黑体" pitchFamily="49" charset="-122"/>
              </a:rPr>
              <a:t>UV-VIS-NIR</a:t>
            </a:r>
            <a:r>
              <a:rPr lang="zh-CN" altLang="en-US" sz="2000">
                <a:solidFill>
                  <a:srgbClr val="0033CC"/>
                </a:solidFill>
                <a:latin typeface="Times New Roman" pitchFamily="18" charset="0"/>
                <a:ea typeface="黑体" pitchFamily="49" charset="-122"/>
              </a:rPr>
              <a:t>紫外</a:t>
            </a:r>
            <a:r>
              <a:rPr lang="en-US" altLang="zh-CN" sz="2000">
                <a:solidFill>
                  <a:srgbClr val="0033CC"/>
                </a:solidFill>
                <a:latin typeface="Times New Roman" pitchFamily="18" charset="0"/>
                <a:ea typeface="黑体" pitchFamily="49" charset="-122"/>
              </a:rPr>
              <a:t>-</a:t>
            </a:r>
            <a:r>
              <a:rPr lang="zh-CN" altLang="en-US" sz="2000">
                <a:solidFill>
                  <a:srgbClr val="0033CC"/>
                </a:solidFill>
                <a:latin typeface="Times New Roman" pitchFamily="18" charset="0"/>
                <a:ea typeface="黑体" pitchFamily="49" charset="-122"/>
              </a:rPr>
              <a:t>可见</a:t>
            </a:r>
            <a:r>
              <a:rPr lang="en-US" altLang="zh-CN" sz="2000">
                <a:solidFill>
                  <a:srgbClr val="0033CC"/>
                </a:solidFill>
                <a:latin typeface="Times New Roman" pitchFamily="18" charset="0"/>
                <a:ea typeface="黑体" pitchFamily="49" charset="-122"/>
              </a:rPr>
              <a:t>-</a:t>
            </a:r>
            <a:r>
              <a:rPr lang="zh-CN" altLang="en-US" sz="2000">
                <a:solidFill>
                  <a:srgbClr val="0033CC"/>
                </a:solidFill>
                <a:latin typeface="Times New Roman" pitchFamily="18" charset="0"/>
                <a:ea typeface="黑体" pitchFamily="49" charset="-122"/>
              </a:rPr>
              <a:t>近红外分光光度计</a:t>
            </a:r>
          </a:p>
          <a:p>
            <a:pPr algn="ctr"/>
            <a:r>
              <a:rPr lang="zh-CN" altLang="en-US" sz="2000">
                <a:solidFill>
                  <a:srgbClr val="FF0000"/>
                </a:solidFill>
                <a:latin typeface="黑体" pitchFamily="49" charset="-122"/>
                <a:ea typeface="黑体" pitchFamily="49" charset="-122"/>
              </a:rPr>
              <a:t>美国瓦里安技术中国有限公司</a:t>
            </a:r>
            <a:r>
              <a:rPr lang="zh-CN" altLang="en-US" sz="1600"/>
              <a:t> </a:t>
            </a:r>
          </a:p>
        </p:txBody>
      </p:sp>
      <p:sp>
        <p:nvSpPr>
          <p:cNvPr id="59398" name="Rectangle 6"/>
          <p:cNvSpPr>
            <a:spLocks noChangeArrowheads="1"/>
          </p:cNvSpPr>
          <p:nvPr/>
        </p:nvSpPr>
        <p:spPr bwMode="auto">
          <a:xfrm>
            <a:off x="533400" y="4572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200" dirty="0" smtClean="0">
                <a:solidFill>
                  <a:srgbClr val="990033"/>
                </a:solidFill>
                <a:latin typeface="黑体" pitchFamily="49" charset="-122"/>
                <a:ea typeface="黑体" pitchFamily="49" charset="-122"/>
              </a:rPr>
              <a:t>2.3 </a:t>
            </a:r>
            <a:r>
              <a:rPr lang="zh-CN" altLang="en-US" sz="3200" dirty="0" smtClean="0">
                <a:solidFill>
                  <a:srgbClr val="990033"/>
                </a:solidFill>
                <a:latin typeface="黑体" pitchFamily="49" charset="-122"/>
                <a:ea typeface="黑体" pitchFamily="49" charset="-122"/>
              </a:rPr>
              <a:t>紫</a:t>
            </a:r>
            <a:r>
              <a:rPr lang="zh-CN" altLang="en-US" sz="3200" dirty="0">
                <a:solidFill>
                  <a:srgbClr val="990033"/>
                </a:solidFill>
                <a:latin typeface="黑体" pitchFamily="49" charset="-122"/>
                <a:ea typeface="黑体" pitchFamily="49" charset="-122"/>
              </a:rPr>
              <a:t>外及可见光分光光度计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Effect transition="in" filter="wipe(left)">
                                      <p:cBhvr>
                                        <p:cTn id="7" dur="500"/>
                                        <p:tgtEl>
                                          <p:spTgt spid="593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uild="p" autoUpdateAnimBg="0"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a:off x="3886200" y="3200400"/>
            <a:ext cx="1524000" cy="0"/>
          </a:xfrm>
          <a:prstGeom prst="line">
            <a:avLst/>
          </a:prstGeom>
          <a:noFill/>
          <a:ln w="38100">
            <a:solidFill>
              <a:srgbClr val="8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44035" name="Group 5"/>
          <p:cNvGrpSpPr>
            <a:grpSpLocks/>
          </p:cNvGrpSpPr>
          <p:nvPr/>
        </p:nvGrpSpPr>
        <p:grpSpPr bwMode="auto">
          <a:xfrm>
            <a:off x="6638925" y="2419350"/>
            <a:ext cx="1658938" cy="1428750"/>
            <a:chOff x="2256" y="825"/>
            <a:chExt cx="1045" cy="900"/>
          </a:xfrm>
        </p:grpSpPr>
        <p:sp>
          <p:nvSpPr>
            <p:cNvPr id="44142" name="Line 6"/>
            <p:cNvSpPr>
              <a:spLocks noChangeShapeType="1"/>
            </p:cNvSpPr>
            <p:nvPr/>
          </p:nvSpPr>
          <p:spPr bwMode="auto">
            <a:xfrm rot="-4466905" flipH="1" flipV="1">
              <a:off x="2775" y="742"/>
              <a:ext cx="8" cy="1045"/>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3" name="Line 7"/>
            <p:cNvSpPr>
              <a:spLocks noChangeShapeType="1"/>
            </p:cNvSpPr>
            <p:nvPr/>
          </p:nvSpPr>
          <p:spPr bwMode="auto">
            <a:xfrm rot="-4466905" flipH="1" flipV="1">
              <a:off x="2561" y="555"/>
              <a:ext cx="444" cy="98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4" name="Line 8"/>
            <p:cNvSpPr>
              <a:spLocks noChangeShapeType="1"/>
            </p:cNvSpPr>
            <p:nvPr/>
          </p:nvSpPr>
          <p:spPr bwMode="auto">
            <a:xfrm rot="-4466905" flipH="1" flipV="1">
              <a:off x="2740" y="777"/>
              <a:ext cx="69" cy="1031"/>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5" name="Line 9"/>
            <p:cNvSpPr>
              <a:spLocks noChangeShapeType="1"/>
            </p:cNvSpPr>
            <p:nvPr/>
          </p:nvSpPr>
          <p:spPr bwMode="auto">
            <a:xfrm rot="-4466905" flipH="1" flipV="1">
              <a:off x="2711" y="808"/>
              <a:ext cx="130" cy="1031"/>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6" name="Line 10"/>
            <p:cNvSpPr>
              <a:spLocks noChangeShapeType="1"/>
            </p:cNvSpPr>
            <p:nvPr/>
          </p:nvSpPr>
          <p:spPr bwMode="auto">
            <a:xfrm rot="-4466905" flipH="1" flipV="1">
              <a:off x="2673" y="862"/>
              <a:ext cx="202" cy="999"/>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7" name="Line 11"/>
            <p:cNvSpPr>
              <a:spLocks noChangeShapeType="1"/>
            </p:cNvSpPr>
            <p:nvPr/>
          </p:nvSpPr>
          <p:spPr bwMode="auto">
            <a:xfrm rot="-4466905" flipH="1" flipV="1">
              <a:off x="2646" y="901"/>
              <a:ext cx="264" cy="984"/>
            </a:xfrm>
            <a:prstGeom prst="line">
              <a:avLst/>
            </a:prstGeom>
            <a:noFill/>
            <a:ln w="38100">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8" name="Line 12"/>
            <p:cNvSpPr>
              <a:spLocks noChangeShapeType="1"/>
            </p:cNvSpPr>
            <p:nvPr/>
          </p:nvSpPr>
          <p:spPr bwMode="auto">
            <a:xfrm rot="-4466905" flipH="1" flipV="1">
              <a:off x="2617" y="944"/>
              <a:ext cx="325" cy="965"/>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49" name="Line 13"/>
            <p:cNvSpPr>
              <a:spLocks noChangeShapeType="1"/>
            </p:cNvSpPr>
            <p:nvPr/>
          </p:nvSpPr>
          <p:spPr bwMode="auto">
            <a:xfrm rot="-4466905" flipH="1" flipV="1">
              <a:off x="2580" y="992"/>
              <a:ext cx="389" cy="938"/>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0" name="Line 14"/>
            <p:cNvSpPr>
              <a:spLocks noChangeShapeType="1"/>
            </p:cNvSpPr>
            <p:nvPr/>
          </p:nvSpPr>
          <p:spPr bwMode="auto">
            <a:xfrm rot="-4466905" flipH="1" flipV="1">
              <a:off x="2551" y="1022"/>
              <a:ext cx="463" cy="944"/>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1" name="Line 15"/>
            <p:cNvSpPr>
              <a:spLocks noChangeShapeType="1"/>
            </p:cNvSpPr>
            <p:nvPr/>
          </p:nvSpPr>
          <p:spPr bwMode="auto">
            <a:xfrm rot="-4466905" flipH="1" flipV="1">
              <a:off x="2545" y="608"/>
              <a:ext cx="489" cy="940"/>
            </a:xfrm>
            <a:prstGeom prst="line">
              <a:avLst/>
            </a:prstGeom>
            <a:noFill/>
            <a:ln w="38100">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2" name="Line 16"/>
            <p:cNvSpPr>
              <a:spLocks noChangeShapeType="1"/>
            </p:cNvSpPr>
            <p:nvPr/>
          </p:nvSpPr>
          <p:spPr bwMode="auto">
            <a:xfrm rot="-4466905" flipH="1" flipV="1">
              <a:off x="2527" y="643"/>
              <a:ext cx="550" cy="929"/>
            </a:xfrm>
            <a:prstGeom prst="line">
              <a:avLst/>
            </a:prstGeom>
            <a:noFill/>
            <a:ln w="38100">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3" name="Line 17"/>
            <p:cNvSpPr>
              <a:spLocks noChangeShapeType="1"/>
            </p:cNvSpPr>
            <p:nvPr/>
          </p:nvSpPr>
          <p:spPr bwMode="auto">
            <a:xfrm rot="-4466905" flipH="1" flipV="1">
              <a:off x="2478" y="689"/>
              <a:ext cx="616" cy="921"/>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4" name="Line 18"/>
            <p:cNvSpPr>
              <a:spLocks noChangeShapeType="1"/>
            </p:cNvSpPr>
            <p:nvPr/>
          </p:nvSpPr>
          <p:spPr bwMode="auto">
            <a:xfrm rot="-4466905" flipH="1" flipV="1">
              <a:off x="2451" y="723"/>
              <a:ext cx="689" cy="906"/>
            </a:xfrm>
            <a:prstGeom prst="line">
              <a:avLst/>
            </a:prstGeom>
            <a:noFill/>
            <a:ln w="38100">
              <a:solidFill>
                <a:srgbClr val="99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5" name="Line 19"/>
            <p:cNvSpPr>
              <a:spLocks noChangeShapeType="1"/>
            </p:cNvSpPr>
            <p:nvPr/>
          </p:nvSpPr>
          <p:spPr bwMode="auto">
            <a:xfrm rot="-4466905">
              <a:off x="2415" y="773"/>
              <a:ext cx="759" cy="878"/>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6" name="Line 20"/>
            <p:cNvSpPr>
              <a:spLocks noChangeShapeType="1"/>
            </p:cNvSpPr>
            <p:nvPr/>
          </p:nvSpPr>
          <p:spPr bwMode="auto">
            <a:xfrm rot="-4466905">
              <a:off x="2396" y="816"/>
              <a:ext cx="802" cy="846"/>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57" name="Line 21"/>
            <p:cNvSpPr>
              <a:spLocks noChangeShapeType="1"/>
            </p:cNvSpPr>
            <p:nvPr/>
          </p:nvSpPr>
          <p:spPr bwMode="auto">
            <a:xfrm rot="-4466905">
              <a:off x="2355" y="862"/>
              <a:ext cx="867" cy="830"/>
            </a:xfrm>
            <a:prstGeom prst="line">
              <a:avLst/>
            </a:prstGeom>
            <a:noFill/>
            <a:ln w="38100">
              <a:solidFill>
                <a:srgbClr val="99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0855" name="Rectangle 23"/>
          <p:cNvSpPr>
            <a:spLocks noChangeArrowheads="1"/>
          </p:cNvSpPr>
          <p:nvPr/>
        </p:nvSpPr>
        <p:spPr bwMode="auto">
          <a:xfrm>
            <a:off x="457199" y="609600"/>
            <a:ext cx="4702175"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kumimoji="1" lang="en-US" altLang="zh-CN" sz="2300" b="1" dirty="0" smtClean="0">
                <a:solidFill>
                  <a:srgbClr val="800000"/>
                </a:solidFill>
                <a:effectLst>
                  <a:outerShdw blurRad="38100" dist="38100" dir="2700000" algn="tl">
                    <a:srgbClr val="C0C0C0"/>
                  </a:outerShdw>
                </a:effectLst>
                <a:ea typeface="黑体" pitchFamily="49" charset="-122"/>
              </a:rPr>
              <a:t>2.3.1 </a:t>
            </a:r>
            <a:r>
              <a:rPr kumimoji="1" lang="zh-CN" altLang="en-US" sz="2300" b="1" dirty="0">
                <a:solidFill>
                  <a:srgbClr val="800000"/>
                </a:solidFill>
                <a:effectLst>
                  <a:outerShdw blurRad="38100" dist="38100" dir="2700000" algn="tl">
                    <a:srgbClr val="C0C0C0"/>
                  </a:outerShdw>
                </a:effectLst>
                <a:ea typeface="黑体" pitchFamily="49" charset="-122"/>
              </a:rPr>
              <a:t>主要组成及部件的功能</a:t>
            </a:r>
          </a:p>
        </p:txBody>
      </p:sp>
      <p:grpSp>
        <p:nvGrpSpPr>
          <p:cNvPr id="44037" name="Group 25"/>
          <p:cNvGrpSpPr>
            <a:grpSpLocks/>
          </p:cNvGrpSpPr>
          <p:nvPr/>
        </p:nvGrpSpPr>
        <p:grpSpPr bwMode="auto">
          <a:xfrm flipV="1">
            <a:off x="1752600" y="1600200"/>
            <a:ext cx="304800" cy="381000"/>
            <a:chOff x="1680" y="2064"/>
            <a:chExt cx="384" cy="450"/>
          </a:xfrm>
        </p:grpSpPr>
        <p:sp>
          <p:nvSpPr>
            <p:cNvPr id="44140" name="Oval 26"/>
            <p:cNvSpPr>
              <a:spLocks noChangeArrowheads="1"/>
            </p:cNvSpPr>
            <p:nvPr/>
          </p:nvSpPr>
          <p:spPr bwMode="auto">
            <a:xfrm>
              <a:off x="1680" y="2064"/>
              <a:ext cx="384" cy="336"/>
            </a:xfrm>
            <a:prstGeom prst="ellipse">
              <a:avLst/>
            </a:prstGeom>
            <a:gradFill rotWithShape="0">
              <a:gsLst>
                <a:gs pos="0">
                  <a:srgbClr val="0000CC"/>
                </a:gs>
                <a:gs pos="100000">
                  <a:schemeClr val="hlink"/>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41" name="AutoShape 27"/>
            <p:cNvSpPr>
              <a:spLocks noChangeArrowheads="1"/>
            </p:cNvSpPr>
            <p:nvPr/>
          </p:nvSpPr>
          <p:spPr bwMode="auto">
            <a:xfrm>
              <a:off x="1764" y="2370"/>
              <a:ext cx="222" cy="144"/>
            </a:xfrm>
            <a:prstGeom prst="roundRect">
              <a:avLst>
                <a:gd name="adj" fmla="val 25000"/>
              </a:avLst>
            </a:prstGeom>
            <a:gradFill rotWithShape="0">
              <a:gsLst>
                <a:gs pos="0">
                  <a:srgbClr val="0047FF"/>
                </a:gs>
                <a:gs pos="13000">
                  <a:srgbClr val="000082"/>
                </a:gs>
                <a:gs pos="28000">
                  <a:srgbClr val="0047FF"/>
                </a:gs>
                <a:gs pos="42000">
                  <a:srgbClr val="000082"/>
                </a:gs>
                <a:gs pos="57001">
                  <a:srgbClr val="0047FF"/>
                </a:gs>
                <a:gs pos="72000">
                  <a:srgbClr val="000082"/>
                </a:gs>
                <a:gs pos="87000">
                  <a:srgbClr val="0047FF"/>
                </a:gs>
                <a:gs pos="100000">
                  <a:srgbClr val="000082"/>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38" name="Group 28"/>
          <p:cNvGrpSpPr>
            <a:grpSpLocks/>
          </p:cNvGrpSpPr>
          <p:nvPr/>
        </p:nvGrpSpPr>
        <p:grpSpPr bwMode="auto">
          <a:xfrm>
            <a:off x="1752600" y="2876550"/>
            <a:ext cx="304800" cy="381000"/>
            <a:chOff x="2448" y="2064"/>
            <a:chExt cx="288" cy="450"/>
          </a:xfrm>
        </p:grpSpPr>
        <p:sp>
          <p:nvSpPr>
            <p:cNvPr id="44138" name="AutoShape 29"/>
            <p:cNvSpPr>
              <a:spLocks noChangeArrowheads="1"/>
            </p:cNvSpPr>
            <p:nvPr/>
          </p:nvSpPr>
          <p:spPr bwMode="auto">
            <a:xfrm>
              <a:off x="2448" y="2064"/>
              <a:ext cx="288" cy="336"/>
            </a:xfrm>
            <a:prstGeom prst="roundRect">
              <a:avLst>
                <a:gd name="adj" fmla="val 16667"/>
              </a:avLst>
            </a:prstGeom>
            <a:gradFill rotWithShape="0">
              <a:gsLst>
                <a:gs pos="0">
                  <a:srgbClr val="FF8200"/>
                </a:gs>
                <a:gs pos="10001">
                  <a:srgbClr val="FF0000"/>
                </a:gs>
                <a:gs pos="35001">
                  <a:srgbClr val="BA0066"/>
                </a:gs>
                <a:gs pos="70000">
                  <a:srgbClr val="66008F"/>
                </a:gs>
                <a:gs pos="100000">
                  <a:srgbClr val="00008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139" name="AutoShape 30"/>
            <p:cNvSpPr>
              <a:spLocks noChangeArrowheads="1"/>
            </p:cNvSpPr>
            <p:nvPr/>
          </p:nvSpPr>
          <p:spPr bwMode="auto">
            <a:xfrm>
              <a:off x="2484" y="2370"/>
              <a:ext cx="222" cy="144"/>
            </a:xfrm>
            <a:prstGeom prst="roundRect">
              <a:avLst>
                <a:gd name="adj" fmla="val 25000"/>
              </a:avLst>
            </a:prstGeom>
            <a:gradFill rotWithShape="0">
              <a:gsLst>
                <a:gs pos="0">
                  <a:srgbClr val="0047FF"/>
                </a:gs>
                <a:gs pos="13000">
                  <a:srgbClr val="000082"/>
                </a:gs>
                <a:gs pos="28000">
                  <a:srgbClr val="0047FF"/>
                </a:gs>
                <a:gs pos="42000">
                  <a:srgbClr val="000082"/>
                </a:gs>
                <a:gs pos="57001">
                  <a:srgbClr val="0047FF"/>
                </a:gs>
                <a:gs pos="72000">
                  <a:srgbClr val="000082"/>
                </a:gs>
                <a:gs pos="87000">
                  <a:srgbClr val="0047FF"/>
                </a:gs>
                <a:gs pos="100000">
                  <a:srgbClr val="000082"/>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863" name="Text Box 31"/>
          <p:cNvSpPr txBox="1">
            <a:spLocks noChangeArrowheads="1"/>
          </p:cNvSpPr>
          <p:nvPr/>
        </p:nvSpPr>
        <p:spPr bwMode="auto">
          <a:xfrm>
            <a:off x="609600" y="1524000"/>
            <a:ext cx="838200" cy="479425"/>
          </a:xfrm>
          <a:prstGeom prst="rect">
            <a:avLst/>
          </a:prstGeom>
          <a:solidFill>
            <a:srgbClr val="FFFFFF"/>
          </a:solidFill>
          <a:ln w="9525">
            <a:solidFill>
              <a:srgbClr val="000000"/>
            </a:solidFill>
            <a:miter lim="800000"/>
            <a:headEnd/>
            <a:tailEnd/>
          </a:ln>
        </p:spPr>
        <p:txBody>
          <a:bodyPr/>
          <a:lstStyle/>
          <a:p>
            <a:pPr algn="ctr">
              <a:defRPr/>
            </a:pPr>
            <a:r>
              <a:rPr kumimoji="1" lang="zh-CN" altLang="en-US" sz="2000" b="1">
                <a:solidFill>
                  <a:srgbClr val="003300"/>
                </a:solidFill>
                <a:effectLst>
                  <a:outerShdw blurRad="38100" dist="38100" dir="2700000" algn="tl">
                    <a:srgbClr val="C0C0C0"/>
                  </a:outerShdw>
                </a:effectLst>
                <a:ea typeface="黑体" pitchFamily="49" charset="-122"/>
              </a:rPr>
              <a:t>光源</a:t>
            </a:r>
          </a:p>
        </p:txBody>
      </p:sp>
      <p:sp>
        <p:nvSpPr>
          <p:cNvPr id="120864" name="Text Box 32"/>
          <p:cNvSpPr txBox="1">
            <a:spLocks noChangeArrowheads="1"/>
          </p:cNvSpPr>
          <p:nvPr/>
        </p:nvSpPr>
        <p:spPr bwMode="auto">
          <a:xfrm>
            <a:off x="2111375" y="1219200"/>
            <a:ext cx="457200" cy="990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kumimoji="1" lang="zh-CN" altLang="en-US" sz="2000" b="1">
                <a:solidFill>
                  <a:srgbClr val="000066"/>
                </a:solidFill>
                <a:effectLst>
                  <a:outerShdw blurRad="38100" dist="38100" dir="2700000" algn="tl">
                    <a:srgbClr val="C0C0C0"/>
                  </a:outerShdw>
                </a:effectLst>
                <a:ea typeface="黑体" pitchFamily="49" charset="-122"/>
              </a:rPr>
              <a:t>碘钨灯</a:t>
            </a:r>
          </a:p>
        </p:txBody>
      </p:sp>
      <p:sp>
        <p:nvSpPr>
          <p:cNvPr id="120865" name="Text Box 33"/>
          <p:cNvSpPr txBox="1">
            <a:spLocks noChangeArrowheads="1"/>
          </p:cNvSpPr>
          <p:nvPr/>
        </p:nvSpPr>
        <p:spPr bwMode="auto">
          <a:xfrm>
            <a:off x="2111375" y="2743200"/>
            <a:ext cx="4572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kumimoji="1" lang="zh-CN" altLang="en-US" sz="2000" b="1">
                <a:solidFill>
                  <a:srgbClr val="000066"/>
                </a:solidFill>
                <a:effectLst>
                  <a:outerShdw blurRad="38100" dist="38100" dir="2700000" algn="tl">
                    <a:srgbClr val="C0C0C0"/>
                  </a:outerShdw>
                </a:effectLst>
                <a:ea typeface="黑体" pitchFamily="49" charset="-122"/>
              </a:rPr>
              <a:t>氘灯</a:t>
            </a:r>
          </a:p>
        </p:txBody>
      </p:sp>
      <p:sp>
        <p:nvSpPr>
          <p:cNvPr id="120866" name="Text Box 34"/>
          <p:cNvSpPr txBox="1">
            <a:spLocks noChangeArrowheads="1"/>
          </p:cNvSpPr>
          <p:nvPr/>
        </p:nvSpPr>
        <p:spPr bwMode="auto">
          <a:xfrm>
            <a:off x="7239000" y="1371600"/>
            <a:ext cx="990600" cy="449263"/>
          </a:xfrm>
          <a:prstGeom prst="rect">
            <a:avLst/>
          </a:prstGeom>
          <a:solidFill>
            <a:srgbClr val="FFFFFF"/>
          </a:solidFill>
          <a:ln w="9525">
            <a:solidFill>
              <a:srgbClr val="000000"/>
            </a:solidFill>
            <a:miter lim="800000"/>
            <a:headEnd/>
            <a:tailEnd/>
          </a:ln>
        </p:spPr>
        <p:txBody>
          <a:bodyPr/>
          <a:lstStyle/>
          <a:p>
            <a:pPr algn="just">
              <a:defRPr/>
            </a:pPr>
            <a:r>
              <a:rPr kumimoji="1" lang="zh-CN" altLang="en-US" sz="2000" b="1">
                <a:solidFill>
                  <a:srgbClr val="003300"/>
                </a:solidFill>
                <a:effectLst>
                  <a:outerShdw blurRad="38100" dist="38100" dir="2700000" algn="tl">
                    <a:srgbClr val="C0C0C0"/>
                  </a:outerShdw>
                </a:effectLst>
                <a:ea typeface="黑体" pitchFamily="49" charset="-122"/>
              </a:rPr>
              <a:t>单色器</a:t>
            </a:r>
          </a:p>
        </p:txBody>
      </p:sp>
      <p:grpSp>
        <p:nvGrpSpPr>
          <p:cNvPr id="44043" name="Group 35"/>
          <p:cNvGrpSpPr>
            <a:grpSpLocks/>
          </p:cNvGrpSpPr>
          <p:nvPr/>
        </p:nvGrpSpPr>
        <p:grpSpPr bwMode="auto">
          <a:xfrm>
            <a:off x="6638925" y="1871663"/>
            <a:ext cx="2025650" cy="1819275"/>
            <a:chOff x="2256" y="480"/>
            <a:chExt cx="1276" cy="1146"/>
          </a:xfrm>
        </p:grpSpPr>
        <p:grpSp>
          <p:nvGrpSpPr>
            <p:cNvPr id="44097" name="Group 36"/>
            <p:cNvGrpSpPr>
              <a:grpSpLocks/>
            </p:cNvGrpSpPr>
            <p:nvPr/>
          </p:nvGrpSpPr>
          <p:grpSpPr bwMode="auto">
            <a:xfrm>
              <a:off x="3222" y="689"/>
              <a:ext cx="195" cy="847"/>
              <a:chOff x="4398" y="1709"/>
              <a:chExt cx="191" cy="749"/>
            </a:xfrm>
          </p:grpSpPr>
          <p:sp>
            <p:nvSpPr>
              <p:cNvPr id="44133" name="Arc 37"/>
              <p:cNvSpPr>
                <a:spLocks/>
              </p:cNvSpPr>
              <p:nvPr/>
            </p:nvSpPr>
            <p:spPr bwMode="auto">
              <a:xfrm>
                <a:off x="4407" y="1719"/>
                <a:ext cx="87" cy="365"/>
              </a:xfrm>
              <a:custGeom>
                <a:avLst/>
                <a:gdLst>
                  <a:gd name="T0" fmla="*/ 0 w 21600"/>
                  <a:gd name="T1" fmla="*/ 0 h 20603"/>
                  <a:gd name="T2" fmla="*/ 0 w 21600"/>
                  <a:gd name="T3" fmla="*/ 6 h 20603"/>
                  <a:gd name="T4" fmla="*/ 0 w 21600"/>
                  <a:gd name="T5" fmla="*/ 6 h 20603"/>
                  <a:gd name="T6" fmla="*/ 0 60000 65536"/>
                  <a:gd name="T7" fmla="*/ 0 60000 65536"/>
                  <a:gd name="T8" fmla="*/ 0 60000 65536"/>
                </a:gdLst>
                <a:ahLst/>
                <a:cxnLst>
                  <a:cxn ang="T6">
                    <a:pos x="T0" y="T1"/>
                  </a:cxn>
                  <a:cxn ang="T7">
                    <a:pos x="T2" y="T3"/>
                  </a:cxn>
                  <a:cxn ang="T8">
                    <a:pos x="T4" y="T5"/>
                  </a:cxn>
                </a:cxnLst>
                <a:rect l="0" t="0" r="r" b="b"/>
                <a:pathLst>
                  <a:path w="21600" h="20603" fill="none" extrusionOk="0">
                    <a:moveTo>
                      <a:pt x="6486" y="0"/>
                    </a:moveTo>
                    <a:cubicBezTo>
                      <a:pt x="15482" y="2832"/>
                      <a:pt x="21600" y="11172"/>
                      <a:pt x="21600" y="20603"/>
                    </a:cubicBezTo>
                  </a:path>
                  <a:path w="21600" h="20603" stroke="0" extrusionOk="0">
                    <a:moveTo>
                      <a:pt x="6486" y="0"/>
                    </a:moveTo>
                    <a:cubicBezTo>
                      <a:pt x="15482" y="2832"/>
                      <a:pt x="21600" y="11172"/>
                      <a:pt x="21600" y="20603"/>
                    </a:cubicBezTo>
                    <a:lnTo>
                      <a:pt x="0" y="20603"/>
                    </a:lnTo>
                    <a:lnTo>
                      <a:pt x="6486" y="0"/>
                    </a:lnTo>
                    <a:close/>
                  </a:path>
                </a:pathLst>
              </a:custGeom>
              <a:noFill/>
              <a:ln w="1905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4" name="Arc 38"/>
              <p:cNvSpPr>
                <a:spLocks/>
              </p:cNvSpPr>
              <p:nvPr/>
            </p:nvSpPr>
            <p:spPr bwMode="auto">
              <a:xfrm>
                <a:off x="4406" y="2081"/>
                <a:ext cx="88" cy="360"/>
              </a:xfrm>
              <a:custGeom>
                <a:avLst/>
                <a:gdLst>
                  <a:gd name="T0" fmla="*/ 0 w 21850"/>
                  <a:gd name="T1" fmla="*/ 0 h 21600"/>
                  <a:gd name="T2" fmla="*/ 0 w 21850"/>
                  <a:gd name="T3" fmla="*/ 6 h 21600"/>
                  <a:gd name="T4" fmla="*/ 0 w 21850"/>
                  <a:gd name="T5" fmla="*/ 0 h 21600"/>
                  <a:gd name="T6" fmla="*/ 0 60000 65536"/>
                  <a:gd name="T7" fmla="*/ 0 60000 65536"/>
                  <a:gd name="T8" fmla="*/ 0 60000 65536"/>
                </a:gdLst>
                <a:ahLst/>
                <a:cxnLst>
                  <a:cxn ang="T6">
                    <a:pos x="T0" y="T1"/>
                  </a:cxn>
                  <a:cxn ang="T7">
                    <a:pos x="T2" y="T3"/>
                  </a:cxn>
                  <a:cxn ang="T8">
                    <a:pos x="T4" y="T5"/>
                  </a:cxn>
                </a:cxnLst>
                <a:rect l="0" t="0" r="r" b="b"/>
                <a:pathLst>
                  <a:path w="21850" h="21600" fill="none" extrusionOk="0">
                    <a:moveTo>
                      <a:pt x="21850" y="0"/>
                    </a:moveTo>
                    <a:cubicBezTo>
                      <a:pt x="21850" y="11929"/>
                      <a:pt x="12179" y="21600"/>
                      <a:pt x="250" y="21600"/>
                    </a:cubicBezTo>
                    <a:cubicBezTo>
                      <a:pt x="166" y="21600"/>
                      <a:pt x="83" y="21599"/>
                      <a:pt x="0" y="21598"/>
                    </a:cubicBezTo>
                  </a:path>
                  <a:path w="21850" h="21600" stroke="0" extrusionOk="0">
                    <a:moveTo>
                      <a:pt x="21850" y="0"/>
                    </a:moveTo>
                    <a:cubicBezTo>
                      <a:pt x="21850" y="11929"/>
                      <a:pt x="12179" y="21600"/>
                      <a:pt x="250" y="21600"/>
                    </a:cubicBezTo>
                    <a:cubicBezTo>
                      <a:pt x="166" y="21600"/>
                      <a:pt x="83" y="21599"/>
                      <a:pt x="0" y="21598"/>
                    </a:cubicBezTo>
                    <a:lnTo>
                      <a:pt x="250" y="0"/>
                    </a:lnTo>
                    <a:lnTo>
                      <a:pt x="21850" y="0"/>
                    </a:lnTo>
                    <a:close/>
                  </a:path>
                </a:pathLst>
              </a:custGeom>
              <a:noFill/>
              <a:ln w="1905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5" name="Line 39"/>
              <p:cNvSpPr>
                <a:spLocks noChangeShapeType="1"/>
              </p:cNvSpPr>
              <p:nvPr/>
            </p:nvSpPr>
            <p:spPr bwMode="auto">
              <a:xfrm>
                <a:off x="4425" y="1717"/>
                <a:ext cx="14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6" name="Line 40"/>
              <p:cNvSpPr>
                <a:spLocks noChangeShapeType="1"/>
              </p:cNvSpPr>
              <p:nvPr/>
            </p:nvSpPr>
            <p:spPr bwMode="auto">
              <a:xfrm>
                <a:off x="4579" y="1709"/>
                <a:ext cx="2" cy="74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7" name="Line 41"/>
              <p:cNvSpPr>
                <a:spLocks noChangeShapeType="1"/>
              </p:cNvSpPr>
              <p:nvPr/>
            </p:nvSpPr>
            <p:spPr bwMode="auto">
              <a:xfrm flipH="1">
                <a:off x="4398" y="2449"/>
                <a:ext cx="19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098" name="Group 42"/>
            <p:cNvGrpSpPr>
              <a:grpSpLocks/>
            </p:cNvGrpSpPr>
            <p:nvPr/>
          </p:nvGrpSpPr>
          <p:grpSpPr bwMode="auto">
            <a:xfrm rot="-742677">
              <a:off x="2461" y="913"/>
              <a:ext cx="203" cy="254"/>
              <a:chOff x="3342" y="1978"/>
              <a:chExt cx="149" cy="152"/>
            </a:xfrm>
          </p:grpSpPr>
          <p:sp>
            <p:nvSpPr>
              <p:cNvPr id="44105" name="Line 43"/>
              <p:cNvSpPr>
                <a:spLocks noChangeShapeType="1"/>
              </p:cNvSpPr>
              <p:nvPr/>
            </p:nvSpPr>
            <p:spPr bwMode="auto">
              <a:xfrm flipH="1">
                <a:off x="3342" y="1980"/>
                <a:ext cx="118" cy="136"/>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06" name="Line 44"/>
              <p:cNvSpPr>
                <a:spLocks noChangeShapeType="1"/>
              </p:cNvSpPr>
              <p:nvPr/>
            </p:nvSpPr>
            <p:spPr bwMode="auto">
              <a:xfrm>
                <a:off x="3344" y="2111"/>
                <a:ext cx="28" cy="19"/>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07" name="Line 45"/>
              <p:cNvSpPr>
                <a:spLocks noChangeShapeType="1"/>
              </p:cNvSpPr>
              <p:nvPr/>
            </p:nvSpPr>
            <p:spPr bwMode="auto">
              <a:xfrm flipV="1">
                <a:off x="3372" y="1997"/>
                <a:ext cx="113" cy="13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08" name="Line 46"/>
              <p:cNvSpPr>
                <a:spLocks noChangeShapeType="1"/>
              </p:cNvSpPr>
              <p:nvPr/>
            </p:nvSpPr>
            <p:spPr bwMode="auto">
              <a:xfrm flipH="1" flipV="1">
                <a:off x="3457" y="1978"/>
                <a:ext cx="30" cy="2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nvGrpSpPr>
              <p:cNvPr id="44109" name="Group 47"/>
              <p:cNvGrpSpPr>
                <a:grpSpLocks/>
              </p:cNvGrpSpPr>
              <p:nvPr/>
            </p:nvGrpSpPr>
            <p:grpSpPr bwMode="auto">
              <a:xfrm>
                <a:off x="3466" y="2002"/>
                <a:ext cx="25" cy="20"/>
                <a:chOff x="3466" y="2002"/>
                <a:chExt cx="25" cy="20"/>
              </a:xfrm>
            </p:grpSpPr>
            <p:sp>
              <p:nvSpPr>
                <p:cNvPr id="44131" name="Line 48"/>
                <p:cNvSpPr>
                  <a:spLocks noChangeShapeType="1"/>
                </p:cNvSpPr>
                <p:nvPr/>
              </p:nvSpPr>
              <p:spPr bwMode="auto">
                <a:xfrm>
                  <a:off x="3483" y="2002"/>
                  <a:ext cx="4" cy="16"/>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2" name="Line 49"/>
                <p:cNvSpPr>
                  <a:spLocks noChangeShapeType="1"/>
                </p:cNvSpPr>
                <p:nvPr/>
              </p:nvSpPr>
              <p:spPr bwMode="auto">
                <a:xfrm flipH="1">
                  <a:off x="3466" y="2020"/>
                  <a:ext cx="25" cy="2"/>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0" name="Group 50"/>
              <p:cNvGrpSpPr>
                <a:grpSpLocks/>
              </p:cNvGrpSpPr>
              <p:nvPr/>
            </p:nvGrpSpPr>
            <p:grpSpPr bwMode="auto">
              <a:xfrm>
                <a:off x="3459" y="2020"/>
                <a:ext cx="24" cy="16"/>
                <a:chOff x="3459" y="2020"/>
                <a:chExt cx="24" cy="16"/>
              </a:xfrm>
            </p:grpSpPr>
            <p:sp>
              <p:nvSpPr>
                <p:cNvPr id="44129" name="Line 51"/>
                <p:cNvSpPr>
                  <a:spLocks noChangeShapeType="1"/>
                </p:cNvSpPr>
                <p:nvPr/>
              </p:nvSpPr>
              <p:spPr bwMode="auto">
                <a:xfrm>
                  <a:off x="3479" y="2020"/>
                  <a:ext cx="0" cy="14"/>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30" name="Line 52"/>
                <p:cNvSpPr>
                  <a:spLocks noChangeShapeType="1"/>
                </p:cNvSpPr>
                <p:nvPr/>
              </p:nvSpPr>
              <p:spPr bwMode="auto">
                <a:xfrm flipH="1">
                  <a:off x="3459" y="2036"/>
                  <a:ext cx="24"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1" name="Group 53"/>
              <p:cNvGrpSpPr>
                <a:grpSpLocks/>
              </p:cNvGrpSpPr>
              <p:nvPr/>
            </p:nvGrpSpPr>
            <p:grpSpPr bwMode="auto">
              <a:xfrm>
                <a:off x="3444" y="2040"/>
                <a:ext cx="26" cy="12"/>
                <a:chOff x="3444" y="2040"/>
                <a:chExt cx="26" cy="12"/>
              </a:xfrm>
            </p:grpSpPr>
            <p:sp>
              <p:nvSpPr>
                <p:cNvPr id="44127" name="Line 54"/>
                <p:cNvSpPr>
                  <a:spLocks noChangeShapeType="1"/>
                </p:cNvSpPr>
                <p:nvPr/>
              </p:nvSpPr>
              <p:spPr bwMode="auto">
                <a:xfrm>
                  <a:off x="3466" y="2040"/>
                  <a:ext cx="0" cy="8"/>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28" name="Line 55"/>
                <p:cNvSpPr>
                  <a:spLocks noChangeShapeType="1"/>
                </p:cNvSpPr>
                <p:nvPr/>
              </p:nvSpPr>
              <p:spPr bwMode="auto">
                <a:xfrm flipH="1">
                  <a:off x="3444" y="2052"/>
                  <a:ext cx="26"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2" name="Group 56"/>
              <p:cNvGrpSpPr>
                <a:grpSpLocks/>
              </p:cNvGrpSpPr>
              <p:nvPr/>
            </p:nvGrpSpPr>
            <p:grpSpPr bwMode="auto">
              <a:xfrm>
                <a:off x="3431" y="2056"/>
                <a:ext cx="27" cy="11"/>
                <a:chOff x="3431" y="2056"/>
                <a:chExt cx="27" cy="11"/>
              </a:xfrm>
            </p:grpSpPr>
            <p:sp>
              <p:nvSpPr>
                <p:cNvPr id="44125" name="Line 57"/>
                <p:cNvSpPr>
                  <a:spLocks noChangeShapeType="1"/>
                </p:cNvSpPr>
                <p:nvPr/>
              </p:nvSpPr>
              <p:spPr bwMode="auto">
                <a:xfrm>
                  <a:off x="3454" y="2056"/>
                  <a:ext cx="0" cy="7"/>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26" name="Line 58"/>
                <p:cNvSpPr>
                  <a:spLocks noChangeShapeType="1"/>
                </p:cNvSpPr>
                <p:nvPr/>
              </p:nvSpPr>
              <p:spPr bwMode="auto">
                <a:xfrm flipH="1">
                  <a:off x="3431" y="2067"/>
                  <a:ext cx="27"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3" name="Group 59"/>
              <p:cNvGrpSpPr>
                <a:grpSpLocks/>
              </p:cNvGrpSpPr>
              <p:nvPr/>
            </p:nvGrpSpPr>
            <p:grpSpPr bwMode="auto">
              <a:xfrm>
                <a:off x="3418" y="2071"/>
                <a:ext cx="26" cy="11"/>
                <a:chOff x="3418" y="2071"/>
                <a:chExt cx="26" cy="11"/>
              </a:xfrm>
            </p:grpSpPr>
            <p:sp>
              <p:nvSpPr>
                <p:cNvPr id="44123" name="Line 60"/>
                <p:cNvSpPr>
                  <a:spLocks noChangeShapeType="1"/>
                </p:cNvSpPr>
                <p:nvPr/>
              </p:nvSpPr>
              <p:spPr bwMode="auto">
                <a:xfrm>
                  <a:off x="3440" y="2071"/>
                  <a:ext cx="0" cy="7"/>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24" name="Line 61"/>
                <p:cNvSpPr>
                  <a:spLocks noChangeShapeType="1"/>
                </p:cNvSpPr>
                <p:nvPr/>
              </p:nvSpPr>
              <p:spPr bwMode="auto">
                <a:xfrm flipH="1">
                  <a:off x="3418" y="2082"/>
                  <a:ext cx="26"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4" name="Group 62"/>
              <p:cNvGrpSpPr>
                <a:grpSpLocks/>
              </p:cNvGrpSpPr>
              <p:nvPr/>
            </p:nvGrpSpPr>
            <p:grpSpPr bwMode="auto">
              <a:xfrm>
                <a:off x="3405" y="2076"/>
                <a:ext cx="26" cy="20"/>
                <a:chOff x="3405" y="2076"/>
                <a:chExt cx="26" cy="20"/>
              </a:xfrm>
            </p:grpSpPr>
            <p:sp>
              <p:nvSpPr>
                <p:cNvPr id="44121" name="Line 63"/>
                <p:cNvSpPr>
                  <a:spLocks noChangeShapeType="1"/>
                </p:cNvSpPr>
                <p:nvPr/>
              </p:nvSpPr>
              <p:spPr bwMode="auto">
                <a:xfrm>
                  <a:off x="3427" y="2076"/>
                  <a:ext cx="0" cy="16"/>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22" name="Line 64"/>
                <p:cNvSpPr>
                  <a:spLocks noChangeShapeType="1"/>
                </p:cNvSpPr>
                <p:nvPr/>
              </p:nvSpPr>
              <p:spPr bwMode="auto">
                <a:xfrm flipH="1">
                  <a:off x="3405" y="2096"/>
                  <a:ext cx="26"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5" name="Group 65"/>
              <p:cNvGrpSpPr>
                <a:grpSpLocks/>
              </p:cNvGrpSpPr>
              <p:nvPr/>
            </p:nvGrpSpPr>
            <p:grpSpPr bwMode="auto">
              <a:xfrm>
                <a:off x="3393" y="2088"/>
                <a:ext cx="22" cy="24"/>
                <a:chOff x="3393" y="2088"/>
                <a:chExt cx="22" cy="24"/>
              </a:xfrm>
            </p:grpSpPr>
            <p:sp>
              <p:nvSpPr>
                <p:cNvPr id="44119" name="Line 66"/>
                <p:cNvSpPr>
                  <a:spLocks noChangeShapeType="1"/>
                </p:cNvSpPr>
                <p:nvPr/>
              </p:nvSpPr>
              <p:spPr bwMode="auto">
                <a:xfrm>
                  <a:off x="3407" y="2088"/>
                  <a:ext cx="8" cy="2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20" name="Line 67"/>
                <p:cNvSpPr>
                  <a:spLocks noChangeShapeType="1"/>
                </p:cNvSpPr>
                <p:nvPr/>
              </p:nvSpPr>
              <p:spPr bwMode="auto">
                <a:xfrm flipH="1">
                  <a:off x="3393" y="2112"/>
                  <a:ext cx="20"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nvGrpSpPr>
              <p:cNvPr id="44116" name="Group 68"/>
              <p:cNvGrpSpPr>
                <a:grpSpLocks/>
              </p:cNvGrpSpPr>
              <p:nvPr/>
            </p:nvGrpSpPr>
            <p:grpSpPr bwMode="auto">
              <a:xfrm>
                <a:off x="3379" y="2106"/>
                <a:ext cx="26" cy="21"/>
                <a:chOff x="3379" y="2106"/>
                <a:chExt cx="26" cy="21"/>
              </a:xfrm>
            </p:grpSpPr>
            <p:sp>
              <p:nvSpPr>
                <p:cNvPr id="44117" name="Line 69"/>
                <p:cNvSpPr>
                  <a:spLocks noChangeShapeType="1"/>
                </p:cNvSpPr>
                <p:nvPr/>
              </p:nvSpPr>
              <p:spPr bwMode="auto">
                <a:xfrm>
                  <a:off x="3397" y="2106"/>
                  <a:ext cx="4" cy="17"/>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118" name="Line 70"/>
                <p:cNvSpPr>
                  <a:spLocks noChangeShapeType="1"/>
                </p:cNvSpPr>
                <p:nvPr/>
              </p:nvSpPr>
              <p:spPr bwMode="auto">
                <a:xfrm flipH="1">
                  <a:off x="3379" y="2127"/>
                  <a:ext cx="26" cy="0"/>
                </a:xfrm>
                <a:prstGeom prst="line">
                  <a:avLst/>
                </a:prstGeom>
                <a:noFill/>
                <a:ln w="19050">
                  <a:solidFill>
                    <a:srgbClr val="99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pSp>
        <p:sp>
          <p:nvSpPr>
            <p:cNvPr id="44099" name="Line 71"/>
            <p:cNvSpPr>
              <a:spLocks noChangeShapeType="1"/>
            </p:cNvSpPr>
            <p:nvPr/>
          </p:nvSpPr>
          <p:spPr bwMode="auto">
            <a:xfrm>
              <a:off x="2256" y="492"/>
              <a:ext cx="127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0" name="Line 72"/>
            <p:cNvSpPr>
              <a:spLocks noChangeShapeType="1"/>
            </p:cNvSpPr>
            <p:nvPr/>
          </p:nvSpPr>
          <p:spPr bwMode="auto">
            <a:xfrm>
              <a:off x="3531" y="480"/>
              <a:ext cx="1" cy="114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1" name="Line 73"/>
            <p:cNvSpPr>
              <a:spLocks noChangeShapeType="1"/>
            </p:cNvSpPr>
            <p:nvPr/>
          </p:nvSpPr>
          <p:spPr bwMode="auto">
            <a:xfrm>
              <a:off x="2256" y="1614"/>
              <a:ext cx="127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2" name="Line 74"/>
            <p:cNvSpPr>
              <a:spLocks noChangeShapeType="1"/>
            </p:cNvSpPr>
            <p:nvPr/>
          </p:nvSpPr>
          <p:spPr bwMode="auto">
            <a:xfrm>
              <a:off x="2256" y="480"/>
              <a:ext cx="3" cy="314"/>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3" name="Line 75"/>
            <p:cNvSpPr>
              <a:spLocks noChangeShapeType="1"/>
            </p:cNvSpPr>
            <p:nvPr/>
          </p:nvSpPr>
          <p:spPr bwMode="auto">
            <a:xfrm>
              <a:off x="2256" y="873"/>
              <a:ext cx="3" cy="41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04" name="Line 76"/>
            <p:cNvSpPr>
              <a:spLocks noChangeShapeType="1"/>
            </p:cNvSpPr>
            <p:nvPr/>
          </p:nvSpPr>
          <p:spPr bwMode="auto">
            <a:xfrm flipH="1">
              <a:off x="2256" y="1344"/>
              <a:ext cx="2" cy="28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4044" name="Group 77"/>
          <p:cNvGrpSpPr>
            <a:grpSpLocks/>
          </p:cNvGrpSpPr>
          <p:nvPr/>
        </p:nvGrpSpPr>
        <p:grpSpPr bwMode="auto">
          <a:xfrm>
            <a:off x="5181600" y="2971800"/>
            <a:ext cx="228600" cy="457200"/>
            <a:chOff x="3216" y="2064"/>
            <a:chExt cx="144" cy="288"/>
          </a:xfrm>
        </p:grpSpPr>
        <p:sp>
          <p:nvSpPr>
            <p:cNvPr id="44095" name="AutoShape 78"/>
            <p:cNvSpPr>
              <a:spLocks noChangeArrowheads="1"/>
            </p:cNvSpPr>
            <p:nvPr/>
          </p:nvSpPr>
          <p:spPr bwMode="auto">
            <a:xfrm>
              <a:off x="3216" y="2096"/>
              <a:ext cx="144" cy="256"/>
            </a:xfrm>
            <a:prstGeom prst="roundRect">
              <a:avLst>
                <a:gd name="adj" fmla="val 16667"/>
              </a:avLst>
            </a:prstGeom>
            <a:solidFill>
              <a:srgbClr val="FF00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6" name="Rectangle 79"/>
            <p:cNvSpPr>
              <a:spLocks noChangeArrowheads="1"/>
            </p:cNvSpPr>
            <p:nvPr/>
          </p:nvSpPr>
          <p:spPr bwMode="auto">
            <a:xfrm>
              <a:off x="3216" y="2064"/>
              <a:ext cx="144" cy="64"/>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045" name="Group 80"/>
          <p:cNvGrpSpPr>
            <a:grpSpLocks/>
          </p:cNvGrpSpPr>
          <p:nvPr/>
        </p:nvGrpSpPr>
        <p:grpSpPr bwMode="auto">
          <a:xfrm>
            <a:off x="5181600" y="3543300"/>
            <a:ext cx="228600" cy="457200"/>
            <a:chOff x="3744" y="3312"/>
            <a:chExt cx="240" cy="432"/>
          </a:xfrm>
        </p:grpSpPr>
        <p:sp>
          <p:nvSpPr>
            <p:cNvPr id="44093" name="AutoShape 81"/>
            <p:cNvSpPr>
              <a:spLocks noChangeArrowheads="1"/>
            </p:cNvSpPr>
            <p:nvPr/>
          </p:nvSpPr>
          <p:spPr bwMode="auto">
            <a:xfrm>
              <a:off x="3744" y="3360"/>
              <a:ext cx="240" cy="384"/>
            </a:xfrm>
            <a:prstGeom prst="roundRect">
              <a:avLst>
                <a:gd name="adj" fmla="val 16667"/>
              </a:avLst>
            </a:prstGeom>
            <a:solidFill>
              <a:schemeClr val="accent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94" name="Rectangle 82"/>
            <p:cNvSpPr>
              <a:spLocks noChangeArrowheads="1"/>
            </p:cNvSpPr>
            <p:nvPr/>
          </p:nvSpPr>
          <p:spPr bwMode="auto">
            <a:xfrm>
              <a:off x="3744" y="3312"/>
              <a:ext cx="240" cy="9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0915" name="Text Box 83"/>
          <p:cNvSpPr txBox="1">
            <a:spLocks noChangeArrowheads="1"/>
          </p:cNvSpPr>
          <p:nvPr/>
        </p:nvSpPr>
        <p:spPr bwMode="auto">
          <a:xfrm>
            <a:off x="5464175" y="4038600"/>
            <a:ext cx="990600" cy="419100"/>
          </a:xfrm>
          <a:prstGeom prst="rect">
            <a:avLst/>
          </a:prstGeom>
          <a:solidFill>
            <a:srgbClr val="FFFFFF"/>
          </a:solidFill>
          <a:ln w="9525">
            <a:solidFill>
              <a:srgbClr val="000000"/>
            </a:solidFill>
            <a:miter lim="800000"/>
            <a:headEnd/>
            <a:tailEnd/>
          </a:ln>
        </p:spPr>
        <p:txBody>
          <a:bodyPr/>
          <a:lstStyle/>
          <a:p>
            <a:pPr algn="ctr">
              <a:defRPr/>
            </a:pPr>
            <a:r>
              <a:rPr kumimoji="1" lang="zh-CN" altLang="en-US" sz="2000" b="1">
                <a:solidFill>
                  <a:srgbClr val="003300"/>
                </a:solidFill>
                <a:effectLst>
                  <a:outerShdw blurRad="38100" dist="38100" dir="2700000" algn="tl">
                    <a:srgbClr val="C0C0C0"/>
                  </a:outerShdw>
                </a:effectLst>
                <a:ea typeface="黑体" pitchFamily="49" charset="-122"/>
              </a:rPr>
              <a:t>测量池</a:t>
            </a:r>
          </a:p>
        </p:txBody>
      </p:sp>
      <p:sp>
        <p:nvSpPr>
          <p:cNvPr id="120916" name="Text Box 84"/>
          <p:cNvSpPr txBox="1">
            <a:spLocks noChangeArrowheads="1"/>
          </p:cNvSpPr>
          <p:nvPr/>
        </p:nvSpPr>
        <p:spPr bwMode="auto">
          <a:xfrm>
            <a:off x="4168775" y="3276600"/>
            <a:ext cx="990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kumimoji="1" lang="zh-CN" altLang="en-US" sz="2000" b="1">
                <a:solidFill>
                  <a:srgbClr val="000066"/>
                </a:solidFill>
                <a:effectLst>
                  <a:outerShdw blurRad="38100" dist="38100" dir="2700000" algn="tl">
                    <a:srgbClr val="C0C0C0"/>
                  </a:outerShdw>
                </a:effectLst>
                <a:ea typeface="黑体" pitchFamily="49" charset="-122"/>
              </a:rPr>
              <a:t>参比池</a:t>
            </a:r>
          </a:p>
        </p:txBody>
      </p:sp>
      <p:sp>
        <p:nvSpPr>
          <p:cNvPr id="120917" name="Text Box 85"/>
          <p:cNvSpPr txBox="1">
            <a:spLocks noChangeArrowheads="1"/>
          </p:cNvSpPr>
          <p:nvPr/>
        </p:nvSpPr>
        <p:spPr bwMode="auto">
          <a:xfrm>
            <a:off x="4168775" y="3810000"/>
            <a:ext cx="9906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defRPr/>
            </a:pPr>
            <a:r>
              <a:rPr kumimoji="1" lang="zh-CN" altLang="en-US" sz="2000" b="1">
                <a:solidFill>
                  <a:srgbClr val="000066"/>
                </a:solidFill>
                <a:effectLst>
                  <a:outerShdw blurRad="38100" dist="38100" dir="2700000" algn="tl">
                    <a:srgbClr val="C0C0C0"/>
                  </a:outerShdw>
                </a:effectLst>
                <a:ea typeface="黑体" pitchFamily="49" charset="-122"/>
              </a:rPr>
              <a:t>样品池</a:t>
            </a:r>
          </a:p>
        </p:txBody>
      </p:sp>
      <p:grpSp>
        <p:nvGrpSpPr>
          <p:cNvPr id="44049" name="Group 86"/>
          <p:cNvGrpSpPr>
            <a:grpSpLocks/>
          </p:cNvGrpSpPr>
          <p:nvPr/>
        </p:nvGrpSpPr>
        <p:grpSpPr bwMode="auto">
          <a:xfrm>
            <a:off x="3429000" y="2971800"/>
            <a:ext cx="549275" cy="925513"/>
            <a:chOff x="2006" y="2052"/>
            <a:chExt cx="346" cy="583"/>
          </a:xfrm>
        </p:grpSpPr>
        <p:grpSp>
          <p:nvGrpSpPr>
            <p:cNvPr id="44077" name="Group 87"/>
            <p:cNvGrpSpPr>
              <a:grpSpLocks/>
            </p:cNvGrpSpPr>
            <p:nvPr/>
          </p:nvGrpSpPr>
          <p:grpSpPr bwMode="auto">
            <a:xfrm>
              <a:off x="2128" y="2110"/>
              <a:ext cx="95" cy="217"/>
              <a:chOff x="2547" y="2279"/>
              <a:chExt cx="79" cy="171"/>
            </a:xfrm>
          </p:grpSpPr>
          <p:sp>
            <p:nvSpPr>
              <p:cNvPr id="44084" name="Rectangle 88"/>
              <p:cNvSpPr>
                <a:spLocks noChangeArrowheads="1"/>
              </p:cNvSpPr>
              <p:nvPr/>
            </p:nvSpPr>
            <p:spPr bwMode="auto">
              <a:xfrm>
                <a:off x="2547" y="2324"/>
                <a:ext cx="79" cy="122"/>
              </a:xfrm>
              <a:prstGeom prst="rect">
                <a:avLst/>
              </a:prstGeom>
              <a:solidFill>
                <a:srgbClr val="676767"/>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85" name="Arc 89"/>
              <p:cNvSpPr>
                <a:spLocks/>
              </p:cNvSpPr>
              <p:nvPr/>
            </p:nvSpPr>
            <p:spPr bwMode="auto">
              <a:xfrm>
                <a:off x="2548" y="2279"/>
                <a:ext cx="39" cy="46"/>
              </a:xfrm>
              <a:custGeom>
                <a:avLst/>
                <a:gdLst>
                  <a:gd name="T0" fmla="*/ 0 w 21595"/>
                  <a:gd name="T1" fmla="*/ 0 h 21593"/>
                  <a:gd name="T2" fmla="*/ 0 w 21595"/>
                  <a:gd name="T3" fmla="*/ 0 h 21593"/>
                  <a:gd name="T4" fmla="*/ 0 w 21595"/>
                  <a:gd name="T5" fmla="*/ 0 h 21593"/>
                  <a:gd name="T6" fmla="*/ 0 60000 65536"/>
                  <a:gd name="T7" fmla="*/ 0 60000 65536"/>
                  <a:gd name="T8" fmla="*/ 0 60000 65536"/>
                </a:gdLst>
                <a:ahLst/>
                <a:cxnLst>
                  <a:cxn ang="T6">
                    <a:pos x="T0" y="T1"/>
                  </a:cxn>
                  <a:cxn ang="T7">
                    <a:pos x="T2" y="T3"/>
                  </a:cxn>
                  <a:cxn ang="T8">
                    <a:pos x="T4" y="T5"/>
                  </a:cxn>
                </a:cxnLst>
                <a:rect l="0" t="0" r="r" b="b"/>
                <a:pathLst>
                  <a:path w="21595" h="21593" fill="none" extrusionOk="0">
                    <a:moveTo>
                      <a:pt x="-1" y="21128"/>
                    </a:moveTo>
                    <a:cubicBezTo>
                      <a:pt x="247" y="9595"/>
                      <a:pt x="9514" y="292"/>
                      <a:pt x="21046" y="-1"/>
                    </a:cubicBezTo>
                  </a:path>
                  <a:path w="21595" h="21593" stroke="0" extrusionOk="0">
                    <a:moveTo>
                      <a:pt x="-1" y="21128"/>
                    </a:moveTo>
                    <a:cubicBezTo>
                      <a:pt x="247" y="9595"/>
                      <a:pt x="9514" y="292"/>
                      <a:pt x="21046" y="-1"/>
                    </a:cubicBezTo>
                    <a:lnTo>
                      <a:pt x="21595" y="21593"/>
                    </a:lnTo>
                    <a:lnTo>
                      <a:pt x="-1" y="21128"/>
                    </a:lnTo>
                    <a:close/>
                  </a:path>
                </a:pathLst>
              </a:custGeom>
              <a:solidFill>
                <a:srgbClr val="676767"/>
              </a:solidFill>
              <a:ln w="38100" cap="rnd">
                <a:solidFill>
                  <a:srgbClr val="000000"/>
                </a:solidFill>
                <a:round/>
                <a:headEnd/>
                <a:tailEnd/>
              </a:ln>
              <a:effectLst/>
              <a:extLs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86" name="Arc 90"/>
              <p:cNvSpPr>
                <a:spLocks/>
              </p:cNvSpPr>
              <p:nvPr/>
            </p:nvSpPr>
            <p:spPr bwMode="auto">
              <a:xfrm>
                <a:off x="2587" y="2279"/>
                <a:ext cx="39" cy="47"/>
              </a:xfrm>
              <a:custGeom>
                <a:avLst/>
                <a:gdLst>
                  <a:gd name="T0" fmla="*/ 0 w 21595"/>
                  <a:gd name="T1" fmla="*/ 0 h 21600"/>
                  <a:gd name="T2" fmla="*/ 0 w 21595"/>
                  <a:gd name="T3" fmla="*/ 0 h 21600"/>
                  <a:gd name="T4" fmla="*/ 0 w 21595"/>
                  <a:gd name="T5" fmla="*/ 0 h 21600"/>
                  <a:gd name="T6" fmla="*/ 0 60000 65536"/>
                  <a:gd name="T7" fmla="*/ 0 60000 65536"/>
                  <a:gd name="T8" fmla="*/ 0 60000 65536"/>
                </a:gdLst>
                <a:ahLst/>
                <a:cxnLst>
                  <a:cxn ang="T6">
                    <a:pos x="T0" y="T1"/>
                  </a:cxn>
                  <a:cxn ang="T7">
                    <a:pos x="T2" y="T3"/>
                  </a:cxn>
                  <a:cxn ang="T8">
                    <a:pos x="T4" y="T5"/>
                  </a:cxn>
                </a:cxnLst>
                <a:rect l="0" t="0" r="r" b="b"/>
                <a:pathLst>
                  <a:path w="21595" h="21600" fill="none" extrusionOk="0">
                    <a:moveTo>
                      <a:pt x="0" y="0"/>
                    </a:moveTo>
                    <a:cubicBezTo>
                      <a:pt x="11748" y="0"/>
                      <a:pt x="21342" y="9390"/>
                      <a:pt x="21595" y="21135"/>
                    </a:cubicBezTo>
                  </a:path>
                  <a:path w="21595" h="21600" stroke="0" extrusionOk="0">
                    <a:moveTo>
                      <a:pt x="0" y="0"/>
                    </a:moveTo>
                    <a:cubicBezTo>
                      <a:pt x="11748" y="0"/>
                      <a:pt x="21342" y="9390"/>
                      <a:pt x="21595" y="21135"/>
                    </a:cubicBezTo>
                    <a:lnTo>
                      <a:pt x="0" y="21600"/>
                    </a:lnTo>
                    <a:lnTo>
                      <a:pt x="0" y="0"/>
                    </a:lnTo>
                    <a:close/>
                  </a:path>
                </a:pathLst>
              </a:custGeom>
              <a:solidFill>
                <a:srgbClr val="676767"/>
              </a:solidFill>
              <a:ln w="38100" cap="rnd">
                <a:solidFill>
                  <a:srgbClr val="000000"/>
                </a:solidFill>
                <a:round/>
                <a:headEnd/>
                <a:tailEnd/>
              </a:ln>
              <a:effectLst/>
              <a:extLs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87" name="Arc 91"/>
              <p:cNvSpPr>
                <a:spLocks/>
              </p:cNvSpPr>
              <p:nvPr/>
            </p:nvSpPr>
            <p:spPr bwMode="auto">
              <a:xfrm>
                <a:off x="2549" y="2446"/>
                <a:ext cx="39" cy="4"/>
              </a:xfrm>
              <a:custGeom>
                <a:avLst/>
                <a:gdLst>
                  <a:gd name="T0" fmla="*/ 0 w 21600"/>
                  <a:gd name="T1" fmla="*/ 0 h 21593"/>
                  <a:gd name="T2" fmla="*/ 0 w 21600"/>
                  <a:gd name="T3" fmla="*/ 0 h 21593"/>
                  <a:gd name="T4" fmla="*/ 0 w 21600"/>
                  <a:gd name="T5" fmla="*/ 0 h 21593"/>
                  <a:gd name="T6" fmla="*/ 0 60000 65536"/>
                  <a:gd name="T7" fmla="*/ 0 60000 65536"/>
                  <a:gd name="T8" fmla="*/ 0 60000 65536"/>
                </a:gdLst>
                <a:ahLst/>
                <a:cxnLst>
                  <a:cxn ang="T6">
                    <a:pos x="T0" y="T1"/>
                  </a:cxn>
                  <a:cxn ang="T7">
                    <a:pos x="T2" y="T3"/>
                  </a:cxn>
                  <a:cxn ang="T8">
                    <a:pos x="T4" y="T5"/>
                  </a:cxn>
                </a:cxnLst>
                <a:rect l="0" t="0" r="r" b="b"/>
                <a:pathLst>
                  <a:path w="21600" h="21593" fill="none" extrusionOk="0">
                    <a:moveTo>
                      <a:pt x="21039" y="21592"/>
                    </a:moveTo>
                    <a:cubicBezTo>
                      <a:pt x="9332" y="21288"/>
                      <a:pt x="0" y="11710"/>
                      <a:pt x="0" y="0"/>
                    </a:cubicBezTo>
                  </a:path>
                  <a:path w="21600" h="21593" stroke="0" extrusionOk="0">
                    <a:moveTo>
                      <a:pt x="21039" y="21592"/>
                    </a:moveTo>
                    <a:cubicBezTo>
                      <a:pt x="9332" y="21288"/>
                      <a:pt x="0" y="11710"/>
                      <a:pt x="0" y="0"/>
                    </a:cubicBezTo>
                    <a:lnTo>
                      <a:pt x="21600" y="0"/>
                    </a:lnTo>
                    <a:lnTo>
                      <a:pt x="21039" y="21592"/>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88" name="Arc 92"/>
              <p:cNvSpPr>
                <a:spLocks/>
              </p:cNvSpPr>
              <p:nvPr/>
            </p:nvSpPr>
            <p:spPr bwMode="auto">
              <a:xfrm>
                <a:off x="2587" y="2446"/>
                <a:ext cx="39" cy="4"/>
              </a:xfrm>
              <a:custGeom>
                <a:avLst/>
                <a:gdLst>
                  <a:gd name="T0" fmla="*/ 0 w 22161"/>
                  <a:gd name="T1" fmla="*/ 0 h 21600"/>
                  <a:gd name="T2" fmla="*/ 0 w 22161"/>
                  <a:gd name="T3" fmla="*/ 0 h 21600"/>
                  <a:gd name="T4" fmla="*/ 0 w 22161"/>
                  <a:gd name="T5" fmla="*/ 0 h 21600"/>
                  <a:gd name="T6" fmla="*/ 0 60000 65536"/>
                  <a:gd name="T7" fmla="*/ 0 60000 65536"/>
                  <a:gd name="T8" fmla="*/ 0 60000 65536"/>
                </a:gdLst>
                <a:ahLst/>
                <a:cxnLst>
                  <a:cxn ang="T6">
                    <a:pos x="T0" y="T1"/>
                  </a:cxn>
                  <a:cxn ang="T7">
                    <a:pos x="T2" y="T3"/>
                  </a:cxn>
                  <a:cxn ang="T8">
                    <a:pos x="T4" y="T5"/>
                  </a:cxn>
                </a:cxnLst>
                <a:rect l="0" t="0" r="r" b="b"/>
                <a:pathLst>
                  <a:path w="22161" h="21600" fill="none" extrusionOk="0">
                    <a:moveTo>
                      <a:pt x="22161" y="0"/>
                    </a:moveTo>
                    <a:cubicBezTo>
                      <a:pt x="22161" y="11929"/>
                      <a:pt x="12490" y="21600"/>
                      <a:pt x="561" y="21600"/>
                    </a:cubicBezTo>
                    <a:cubicBezTo>
                      <a:pt x="373" y="21600"/>
                      <a:pt x="186" y="21597"/>
                      <a:pt x="0" y="21592"/>
                    </a:cubicBezTo>
                  </a:path>
                  <a:path w="22161" h="21600" stroke="0" extrusionOk="0">
                    <a:moveTo>
                      <a:pt x="22161" y="0"/>
                    </a:moveTo>
                    <a:cubicBezTo>
                      <a:pt x="22161" y="11929"/>
                      <a:pt x="12490" y="21600"/>
                      <a:pt x="561" y="21600"/>
                    </a:cubicBezTo>
                    <a:cubicBezTo>
                      <a:pt x="373" y="21600"/>
                      <a:pt x="186" y="21597"/>
                      <a:pt x="0" y="21592"/>
                    </a:cubicBezTo>
                    <a:lnTo>
                      <a:pt x="561" y="0"/>
                    </a:lnTo>
                    <a:lnTo>
                      <a:pt x="22161" y="0"/>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89" name="Arc 93"/>
              <p:cNvSpPr>
                <a:spLocks/>
              </p:cNvSpPr>
              <p:nvPr/>
            </p:nvSpPr>
            <p:spPr bwMode="auto">
              <a:xfrm>
                <a:off x="2552" y="2316"/>
                <a:ext cx="35" cy="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90" name="Arc 94"/>
              <p:cNvSpPr>
                <a:spLocks/>
              </p:cNvSpPr>
              <p:nvPr/>
            </p:nvSpPr>
            <p:spPr bwMode="auto">
              <a:xfrm>
                <a:off x="2589" y="2316"/>
                <a:ext cx="36" cy="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91" name="Arc 95"/>
              <p:cNvSpPr>
                <a:spLocks/>
              </p:cNvSpPr>
              <p:nvPr/>
            </p:nvSpPr>
            <p:spPr bwMode="auto">
              <a:xfrm>
                <a:off x="2549" y="2374"/>
                <a:ext cx="36" cy="4"/>
              </a:xfrm>
              <a:custGeom>
                <a:avLst/>
                <a:gdLst>
                  <a:gd name="T0" fmla="*/ 0 w 21600"/>
                  <a:gd name="T1" fmla="*/ 0 h 21591"/>
                  <a:gd name="T2" fmla="*/ 0 w 21600"/>
                  <a:gd name="T3" fmla="*/ 0 h 21591"/>
                  <a:gd name="T4" fmla="*/ 0 w 21600"/>
                  <a:gd name="T5" fmla="*/ 0 h 21591"/>
                  <a:gd name="T6" fmla="*/ 0 60000 65536"/>
                  <a:gd name="T7" fmla="*/ 0 60000 65536"/>
                  <a:gd name="T8" fmla="*/ 0 60000 65536"/>
                </a:gdLst>
                <a:ahLst/>
                <a:cxnLst>
                  <a:cxn ang="T6">
                    <a:pos x="T0" y="T1"/>
                  </a:cxn>
                  <a:cxn ang="T7">
                    <a:pos x="T2" y="T3"/>
                  </a:cxn>
                  <a:cxn ang="T8">
                    <a:pos x="T4" y="T5"/>
                  </a:cxn>
                </a:cxnLst>
                <a:rect l="0" t="0" r="r" b="b"/>
                <a:pathLst>
                  <a:path w="21600" h="21591" fill="none" extrusionOk="0">
                    <a:moveTo>
                      <a:pt x="20991" y="21591"/>
                    </a:moveTo>
                    <a:cubicBezTo>
                      <a:pt x="9304" y="21262"/>
                      <a:pt x="0" y="11692"/>
                      <a:pt x="0" y="0"/>
                    </a:cubicBezTo>
                  </a:path>
                  <a:path w="21600" h="21591" stroke="0" extrusionOk="0">
                    <a:moveTo>
                      <a:pt x="20991" y="21591"/>
                    </a:moveTo>
                    <a:cubicBezTo>
                      <a:pt x="9304" y="21262"/>
                      <a:pt x="0" y="11692"/>
                      <a:pt x="0" y="0"/>
                    </a:cubicBezTo>
                    <a:lnTo>
                      <a:pt x="21600" y="0"/>
                    </a:lnTo>
                    <a:lnTo>
                      <a:pt x="20991" y="21591"/>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92" name="Arc 96"/>
              <p:cNvSpPr>
                <a:spLocks/>
              </p:cNvSpPr>
              <p:nvPr/>
            </p:nvSpPr>
            <p:spPr bwMode="auto">
              <a:xfrm>
                <a:off x="2588" y="2374"/>
                <a:ext cx="36" cy="4"/>
              </a:xfrm>
              <a:custGeom>
                <a:avLst/>
                <a:gdLst>
                  <a:gd name="T0" fmla="*/ 0 w 22208"/>
                  <a:gd name="T1" fmla="*/ 0 h 21600"/>
                  <a:gd name="T2" fmla="*/ 0 w 22208"/>
                  <a:gd name="T3" fmla="*/ 0 h 21600"/>
                  <a:gd name="T4" fmla="*/ 0 w 22208"/>
                  <a:gd name="T5" fmla="*/ 0 h 21600"/>
                  <a:gd name="T6" fmla="*/ 0 60000 65536"/>
                  <a:gd name="T7" fmla="*/ 0 60000 65536"/>
                  <a:gd name="T8" fmla="*/ 0 60000 65536"/>
                </a:gdLst>
                <a:ahLst/>
                <a:cxnLst>
                  <a:cxn ang="T6">
                    <a:pos x="T0" y="T1"/>
                  </a:cxn>
                  <a:cxn ang="T7">
                    <a:pos x="T2" y="T3"/>
                  </a:cxn>
                  <a:cxn ang="T8">
                    <a:pos x="T4" y="T5"/>
                  </a:cxn>
                </a:cxnLst>
                <a:rect l="0" t="0" r="r" b="b"/>
                <a:pathLst>
                  <a:path w="22208" h="21600" fill="none" extrusionOk="0">
                    <a:moveTo>
                      <a:pt x="22208" y="0"/>
                    </a:moveTo>
                    <a:cubicBezTo>
                      <a:pt x="22208" y="11929"/>
                      <a:pt x="12537" y="21600"/>
                      <a:pt x="608" y="21600"/>
                    </a:cubicBezTo>
                    <a:cubicBezTo>
                      <a:pt x="405" y="21600"/>
                      <a:pt x="202" y="21597"/>
                      <a:pt x="-1" y="21591"/>
                    </a:cubicBezTo>
                  </a:path>
                  <a:path w="22208" h="21600" stroke="0" extrusionOk="0">
                    <a:moveTo>
                      <a:pt x="22208" y="0"/>
                    </a:moveTo>
                    <a:cubicBezTo>
                      <a:pt x="22208" y="11929"/>
                      <a:pt x="12537" y="21600"/>
                      <a:pt x="608" y="21600"/>
                    </a:cubicBezTo>
                    <a:cubicBezTo>
                      <a:pt x="405" y="21600"/>
                      <a:pt x="202" y="21597"/>
                      <a:pt x="-1" y="21591"/>
                    </a:cubicBezTo>
                    <a:lnTo>
                      <a:pt x="608" y="0"/>
                    </a:lnTo>
                    <a:lnTo>
                      <a:pt x="22208" y="0"/>
                    </a:lnTo>
                    <a:close/>
                  </a:path>
                </a:pathLst>
              </a:custGeom>
              <a:noFill/>
              <a:ln w="38100" cap="rnd">
                <a:solidFill>
                  <a:srgbClr val="000000"/>
                </a:solidFill>
                <a:round/>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graphicFrame>
          <p:nvGraphicFramePr>
            <p:cNvPr id="44078" name="Object 97"/>
            <p:cNvGraphicFramePr>
              <a:graphicFrameLocks/>
            </p:cNvGraphicFramePr>
            <p:nvPr/>
          </p:nvGraphicFramePr>
          <p:xfrm>
            <a:off x="2092" y="2326"/>
            <a:ext cx="175" cy="309"/>
          </p:xfrm>
          <a:graphic>
            <a:graphicData uri="http://schemas.openxmlformats.org/presentationml/2006/ole">
              <mc:AlternateContent xmlns:mc="http://schemas.openxmlformats.org/markup-compatibility/2006">
                <mc:Choice xmlns:v="urn:schemas-microsoft-com:vml" Requires="v">
                  <p:oleObj spid="_x0000_s44215" r:id="rId3" imgW="231648" imgH="387096" progId="Word.Document.8">
                    <p:embed/>
                  </p:oleObj>
                </mc:Choice>
                <mc:Fallback>
                  <p:oleObj r:id="rId3" imgW="231648" imgH="387096" progId="Word.Document.8">
                    <p:embed/>
                    <p:pic>
                      <p:nvPicPr>
                        <p:cNvPr id="0" name="Object 9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 y="2326"/>
                          <a:ext cx="175" cy="309"/>
                        </a:xfrm>
                        <a:prstGeom prst="rect">
                          <a:avLst/>
                        </a:prstGeom>
                        <a:noFill/>
                        <a:ln w="57150">
                          <a:solidFill>
                            <a:srgbClr val="000000"/>
                          </a:solidFill>
                          <a:miter lim="800000"/>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pic>
                  </p:oleObj>
                </mc:Fallback>
              </mc:AlternateContent>
            </a:graphicData>
          </a:graphic>
        </p:graphicFrame>
        <p:sp>
          <p:nvSpPr>
            <p:cNvPr id="44079" name="Line 98"/>
            <p:cNvSpPr>
              <a:spLocks noChangeShapeType="1"/>
            </p:cNvSpPr>
            <p:nvPr/>
          </p:nvSpPr>
          <p:spPr bwMode="auto">
            <a:xfrm flipH="1">
              <a:off x="2006" y="2064"/>
              <a:ext cx="34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0" name="Line 99"/>
            <p:cNvSpPr>
              <a:spLocks noChangeShapeType="1"/>
            </p:cNvSpPr>
            <p:nvPr/>
          </p:nvSpPr>
          <p:spPr bwMode="auto">
            <a:xfrm>
              <a:off x="2006" y="2053"/>
              <a:ext cx="2" cy="416"/>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1" name="Line 100"/>
            <p:cNvSpPr>
              <a:spLocks noChangeShapeType="1"/>
            </p:cNvSpPr>
            <p:nvPr/>
          </p:nvSpPr>
          <p:spPr bwMode="auto">
            <a:xfrm>
              <a:off x="2006" y="2457"/>
              <a:ext cx="345"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2" name="Line 101"/>
            <p:cNvSpPr>
              <a:spLocks noChangeShapeType="1"/>
            </p:cNvSpPr>
            <p:nvPr/>
          </p:nvSpPr>
          <p:spPr bwMode="auto">
            <a:xfrm>
              <a:off x="2352" y="2052"/>
              <a:ext cx="0" cy="10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83" name="Line 102"/>
            <p:cNvSpPr>
              <a:spLocks noChangeShapeType="1"/>
            </p:cNvSpPr>
            <p:nvPr/>
          </p:nvSpPr>
          <p:spPr bwMode="auto">
            <a:xfrm>
              <a:off x="2352" y="2247"/>
              <a:ext cx="0" cy="22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35" name="Text Box 103"/>
          <p:cNvSpPr txBox="1">
            <a:spLocks noChangeArrowheads="1"/>
          </p:cNvSpPr>
          <p:nvPr/>
        </p:nvSpPr>
        <p:spPr bwMode="auto">
          <a:xfrm>
            <a:off x="2743200" y="3032125"/>
            <a:ext cx="493713" cy="1616075"/>
          </a:xfrm>
          <a:prstGeom prst="rect">
            <a:avLst/>
          </a:prstGeom>
          <a:solidFill>
            <a:srgbClr val="FFFFFF"/>
          </a:solidFill>
          <a:ln w="9525">
            <a:solidFill>
              <a:srgbClr val="000000"/>
            </a:solidFill>
            <a:miter lim="800000"/>
            <a:headEnd/>
            <a:tailEnd/>
          </a:ln>
        </p:spPr>
        <p:txBody>
          <a:bodyPr/>
          <a:lstStyle/>
          <a:p>
            <a:pPr algn="ctr">
              <a:defRPr/>
            </a:pPr>
            <a:r>
              <a:rPr kumimoji="1" lang="zh-CN" altLang="en-US" sz="2000" b="1">
                <a:solidFill>
                  <a:srgbClr val="003300"/>
                </a:solidFill>
                <a:effectLst>
                  <a:outerShdw blurRad="38100" dist="38100" dir="2700000" algn="tl">
                    <a:srgbClr val="C0C0C0"/>
                  </a:outerShdw>
                </a:effectLst>
                <a:ea typeface="黑体" pitchFamily="49" charset="-122"/>
              </a:rPr>
              <a:t>光电倍增管</a:t>
            </a:r>
          </a:p>
        </p:txBody>
      </p:sp>
      <p:pic>
        <p:nvPicPr>
          <p:cNvPr id="44051" name="Picture 10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94050" y="4557713"/>
            <a:ext cx="958850" cy="849312"/>
          </a:xfrm>
          <a:prstGeom prst="rect">
            <a:avLst/>
          </a:prstGeom>
          <a:noFill/>
          <a:ln>
            <a:noFill/>
          </a:ln>
          <a:effectLst/>
          <a:extLst>
            <a:ext uri="{909E8E84-426E-40DD-AFC4-6F175D3DCCD1}">
              <a14:hiddenFill xmlns:a14="http://schemas.microsoft.com/office/drawing/2010/main">
                <a:solidFill>
                  <a:srgbClr val="EBEBEB"/>
                </a:solidFill>
              </a14:hiddenFill>
            </a:ext>
            <a:ext uri="{91240B29-F687-4F45-9708-019B960494DF}">
              <a14:hiddenLine xmlns:a14="http://schemas.microsoft.com/office/drawing/2010/main" w="381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CECECE"/>
                  </a:outerShdw>
                </a:effectLst>
              </a14:hiddenEffects>
            </a:ext>
          </a:extLst>
        </p:spPr>
      </p:pic>
      <p:sp>
        <p:nvSpPr>
          <p:cNvPr id="120937" name="Rectangle 105"/>
          <p:cNvSpPr>
            <a:spLocks noChangeArrowheads="1"/>
          </p:cNvSpPr>
          <p:nvPr/>
        </p:nvSpPr>
        <p:spPr bwMode="auto">
          <a:xfrm>
            <a:off x="4321175" y="4800600"/>
            <a:ext cx="2571750" cy="4032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EBEBEB"/>
                </a:solid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lIns="90488" tIns="44450" rIns="90488" bIns="44450">
            <a:spAutoFit/>
          </a:bodyPr>
          <a:lstStyle/>
          <a:p>
            <a:pPr algn="ctr">
              <a:defRPr/>
            </a:pPr>
            <a:r>
              <a:rPr kumimoji="1" lang="zh-CN" altLang="en-GB" sz="2000" b="1">
                <a:solidFill>
                  <a:srgbClr val="003300"/>
                </a:solidFill>
                <a:effectLst>
                  <a:outerShdw blurRad="38100" dist="38100" dir="2700000" algn="tl">
                    <a:srgbClr val="C0C0C0"/>
                  </a:outerShdw>
                </a:effectLst>
                <a:ea typeface="黑体" pitchFamily="49" charset="-122"/>
              </a:rPr>
              <a:t>数据处理和仪器控制</a:t>
            </a:r>
            <a:endParaRPr kumimoji="1" lang="zh-CN" altLang="en-US" sz="2000" b="1">
              <a:solidFill>
                <a:srgbClr val="003300"/>
              </a:solidFill>
              <a:effectLst>
                <a:outerShdw blurRad="38100" dist="38100" dir="2700000" algn="tl">
                  <a:srgbClr val="C0C0C0"/>
                </a:outerShdw>
              </a:effectLst>
              <a:ea typeface="黑体" pitchFamily="49" charset="-122"/>
            </a:endParaRPr>
          </a:p>
        </p:txBody>
      </p:sp>
      <p:sp>
        <p:nvSpPr>
          <p:cNvPr id="44053" name="Rectangle 106"/>
          <p:cNvSpPr>
            <a:spLocks noChangeArrowheads="1"/>
          </p:cNvSpPr>
          <p:nvPr/>
        </p:nvSpPr>
        <p:spPr bwMode="auto">
          <a:xfrm rot="-2344344">
            <a:off x="1295400" y="2181225"/>
            <a:ext cx="104775" cy="523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4" name="Line 107"/>
          <p:cNvSpPr>
            <a:spLocks noChangeShapeType="1"/>
          </p:cNvSpPr>
          <p:nvPr/>
        </p:nvSpPr>
        <p:spPr bwMode="auto">
          <a:xfrm flipH="1">
            <a:off x="1371600" y="1828800"/>
            <a:ext cx="53340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55" name="Line 108"/>
          <p:cNvSpPr>
            <a:spLocks noChangeShapeType="1"/>
          </p:cNvSpPr>
          <p:nvPr/>
        </p:nvSpPr>
        <p:spPr bwMode="auto">
          <a:xfrm flipV="1">
            <a:off x="1425575" y="2427288"/>
            <a:ext cx="6884988" cy="1111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
        <p:nvSpPr>
          <p:cNvPr id="44056" name="Rectangle 109"/>
          <p:cNvSpPr>
            <a:spLocks noChangeArrowheads="1"/>
          </p:cNvSpPr>
          <p:nvPr/>
        </p:nvSpPr>
        <p:spPr bwMode="auto">
          <a:xfrm rot="2252592">
            <a:off x="1276350" y="2171700"/>
            <a:ext cx="104775" cy="523875"/>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057" name="Line 110"/>
          <p:cNvSpPr>
            <a:spLocks noChangeShapeType="1"/>
          </p:cNvSpPr>
          <p:nvPr/>
        </p:nvSpPr>
        <p:spPr bwMode="auto">
          <a:xfrm flipH="1" flipV="1">
            <a:off x="1390650" y="2381250"/>
            <a:ext cx="53340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grpSp>
        <p:nvGrpSpPr>
          <p:cNvPr id="44058" name="Group 111"/>
          <p:cNvGrpSpPr>
            <a:grpSpLocks/>
          </p:cNvGrpSpPr>
          <p:nvPr/>
        </p:nvGrpSpPr>
        <p:grpSpPr bwMode="auto">
          <a:xfrm>
            <a:off x="7123113" y="2427288"/>
            <a:ext cx="1177925" cy="512762"/>
            <a:chOff x="2564" y="833"/>
            <a:chExt cx="742" cy="323"/>
          </a:xfrm>
        </p:grpSpPr>
        <p:sp>
          <p:nvSpPr>
            <p:cNvPr id="44075" name="Line 112"/>
            <p:cNvSpPr>
              <a:spLocks noChangeShapeType="1"/>
            </p:cNvSpPr>
            <p:nvPr/>
          </p:nvSpPr>
          <p:spPr bwMode="auto">
            <a:xfrm flipH="1">
              <a:off x="2639" y="833"/>
              <a:ext cx="667" cy="12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76" name="Line 113"/>
            <p:cNvSpPr>
              <a:spLocks noChangeShapeType="1"/>
            </p:cNvSpPr>
            <p:nvPr/>
          </p:nvSpPr>
          <p:spPr bwMode="auto">
            <a:xfrm flipH="1">
              <a:off x="2564" y="841"/>
              <a:ext cx="708" cy="31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4059" name="Group 114"/>
          <p:cNvGrpSpPr>
            <a:grpSpLocks/>
          </p:cNvGrpSpPr>
          <p:nvPr/>
        </p:nvGrpSpPr>
        <p:grpSpPr bwMode="auto">
          <a:xfrm>
            <a:off x="7143750" y="2600325"/>
            <a:ext cx="1177925" cy="781050"/>
            <a:chOff x="2574" y="939"/>
            <a:chExt cx="742" cy="492"/>
          </a:xfrm>
        </p:grpSpPr>
        <p:sp>
          <p:nvSpPr>
            <p:cNvPr id="44073" name="Line 115"/>
            <p:cNvSpPr>
              <a:spLocks noChangeShapeType="1"/>
            </p:cNvSpPr>
            <p:nvPr/>
          </p:nvSpPr>
          <p:spPr bwMode="auto">
            <a:xfrm rot="-132169">
              <a:off x="2646" y="939"/>
              <a:ext cx="670" cy="32"/>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74" name="Line 116"/>
            <p:cNvSpPr>
              <a:spLocks noChangeShapeType="1"/>
            </p:cNvSpPr>
            <p:nvPr/>
          </p:nvSpPr>
          <p:spPr bwMode="auto">
            <a:xfrm rot="-317892">
              <a:off x="2574" y="1134"/>
              <a:ext cx="710" cy="297"/>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4060" name="Line 117"/>
          <p:cNvSpPr>
            <a:spLocks noChangeShapeType="1"/>
          </p:cNvSpPr>
          <p:nvPr/>
        </p:nvSpPr>
        <p:spPr bwMode="auto">
          <a:xfrm>
            <a:off x="5410200" y="3200400"/>
            <a:ext cx="1295400" cy="0"/>
          </a:xfrm>
          <a:prstGeom prst="line">
            <a:avLst/>
          </a:prstGeom>
          <a:noFill/>
          <a:ln w="38100">
            <a:solidFill>
              <a:srgbClr val="8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118"/>
          <p:cNvSpPr>
            <a:spLocks noChangeShapeType="1"/>
          </p:cNvSpPr>
          <p:nvPr/>
        </p:nvSpPr>
        <p:spPr bwMode="auto">
          <a:xfrm rot="-5400000" flipH="1" flipV="1">
            <a:off x="3424237" y="4264026"/>
            <a:ext cx="549275" cy="635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4062" name="Group 119"/>
          <p:cNvGrpSpPr>
            <a:grpSpLocks/>
          </p:cNvGrpSpPr>
          <p:nvPr/>
        </p:nvGrpSpPr>
        <p:grpSpPr bwMode="auto">
          <a:xfrm>
            <a:off x="1219200" y="5562600"/>
            <a:ext cx="7010400" cy="838200"/>
            <a:chOff x="288" y="3480"/>
            <a:chExt cx="4416" cy="528"/>
          </a:xfrm>
        </p:grpSpPr>
        <p:sp>
          <p:nvSpPr>
            <p:cNvPr id="120952" name="AutoShape 120"/>
            <p:cNvSpPr>
              <a:spLocks noChangeArrowheads="1"/>
            </p:cNvSpPr>
            <p:nvPr/>
          </p:nvSpPr>
          <p:spPr bwMode="auto">
            <a:xfrm>
              <a:off x="288" y="3564"/>
              <a:ext cx="462" cy="300"/>
            </a:xfrm>
            <a:prstGeom prst="cube">
              <a:avLst>
                <a:gd name="adj" fmla="val 15667"/>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200" b="1">
                  <a:solidFill>
                    <a:srgbClr val="0000CC"/>
                  </a:solidFill>
                  <a:effectLst>
                    <a:outerShdw blurRad="38100" dist="38100" dir="2700000" algn="tl">
                      <a:srgbClr val="C0C0C0"/>
                    </a:outerShdw>
                  </a:effectLst>
                  <a:ea typeface="黑体" pitchFamily="49" charset="-122"/>
                </a:rPr>
                <a:t>光源</a:t>
              </a:r>
            </a:p>
          </p:txBody>
        </p:sp>
        <p:sp>
          <p:nvSpPr>
            <p:cNvPr id="120953" name="AutoShape 121"/>
            <p:cNvSpPr>
              <a:spLocks noChangeArrowheads="1"/>
            </p:cNvSpPr>
            <p:nvPr/>
          </p:nvSpPr>
          <p:spPr bwMode="auto">
            <a:xfrm>
              <a:off x="1920" y="3600"/>
              <a:ext cx="672" cy="288"/>
            </a:xfrm>
            <a:prstGeom prst="cube">
              <a:avLst>
                <a:gd name="adj" fmla="val 18403"/>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200" b="1">
                  <a:solidFill>
                    <a:srgbClr val="0000CC"/>
                  </a:solidFill>
                  <a:effectLst>
                    <a:outerShdw blurRad="38100" dist="38100" dir="2700000" algn="tl">
                      <a:srgbClr val="C0C0C0"/>
                    </a:outerShdw>
                  </a:effectLst>
                  <a:ea typeface="黑体" pitchFamily="49" charset="-122"/>
                </a:rPr>
                <a:t>样品池</a:t>
              </a:r>
            </a:p>
          </p:txBody>
        </p:sp>
        <p:sp>
          <p:nvSpPr>
            <p:cNvPr id="120954" name="AutoShape 122"/>
            <p:cNvSpPr>
              <a:spLocks noChangeArrowheads="1"/>
            </p:cNvSpPr>
            <p:nvPr/>
          </p:nvSpPr>
          <p:spPr bwMode="auto">
            <a:xfrm>
              <a:off x="1008" y="3582"/>
              <a:ext cx="654" cy="294"/>
            </a:xfrm>
            <a:prstGeom prst="cube">
              <a:avLst>
                <a:gd name="adj" fmla="val 18181"/>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200" b="1">
                  <a:solidFill>
                    <a:srgbClr val="0000CC"/>
                  </a:solidFill>
                  <a:effectLst>
                    <a:outerShdw blurRad="38100" dist="38100" dir="2700000" algn="tl">
                      <a:srgbClr val="C0C0C0"/>
                    </a:outerShdw>
                  </a:effectLst>
                  <a:ea typeface="黑体" pitchFamily="49" charset="-122"/>
                </a:rPr>
                <a:t>单色器</a:t>
              </a:r>
            </a:p>
          </p:txBody>
        </p:sp>
        <p:sp>
          <p:nvSpPr>
            <p:cNvPr id="120955" name="AutoShape 123"/>
            <p:cNvSpPr>
              <a:spLocks noChangeArrowheads="1"/>
            </p:cNvSpPr>
            <p:nvPr/>
          </p:nvSpPr>
          <p:spPr bwMode="auto">
            <a:xfrm>
              <a:off x="2862" y="3600"/>
              <a:ext cx="672" cy="288"/>
            </a:xfrm>
            <a:prstGeom prst="cube">
              <a:avLst>
                <a:gd name="adj" fmla="val 18056"/>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US" sz="2200" b="1">
                  <a:solidFill>
                    <a:srgbClr val="0000CC"/>
                  </a:solidFill>
                  <a:effectLst>
                    <a:outerShdw blurRad="38100" dist="38100" dir="2700000" algn="tl">
                      <a:srgbClr val="C0C0C0"/>
                    </a:outerShdw>
                  </a:effectLst>
                  <a:ea typeface="黑体" pitchFamily="49" charset="-122"/>
                </a:rPr>
                <a:t>检测器</a:t>
              </a:r>
            </a:p>
          </p:txBody>
        </p:sp>
        <p:sp>
          <p:nvSpPr>
            <p:cNvPr id="120956" name="AutoShape 124"/>
            <p:cNvSpPr>
              <a:spLocks noChangeArrowheads="1"/>
            </p:cNvSpPr>
            <p:nvPr/>
          </p:nvSpPr>
          <p:spPr bwMode="auto">
            <a:xfrm>
              <a:off x="3792" y="3480"/>
              <a:ext cx="912" cy="528"/>
            </a:xfrm>
            <a:prstGeom prst="cube">
              <a:avLst>
                <a:gd name="adj" fmla="val 10986"/>
              </a:avLst>
            </a:prstGeom>
            <a:noFill/>
            <a:ln w="952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kumimoji="1" lang="zh-CN" altLang="en-GB" sz="2200" b="1">
                  <a:solidFill>
                    <a:srgbClr val="0000CC"/>
                  </a:solidFill>
                  <a:effectLst>
                    <a:outerShdw blurRad="38100" dist="38100" dir="2700000" algn="tl">
                      <a:srgbClr val="C0C0C0"/>
                    </a:outerShdw>
                  </a:effectLst>
                  <a:ea typeface="黑体" pitchFamily="49" charset="-122"/>
                </a:rPr>
                <a:t>数据处理</a:t>
              </a:r>
            </a:p>
            <a:p>
              <a:pPr algn="ctr">
                <a:defRPr/>
              </a:pPr>
              <a:r>
                <a:rPr kumimoji="1" lang="zh-CN" altLang="en-GB" sz="2200" b="1">
                  <a:solidFill>
                    <a:srgbClr val="0000CC"/>
                  </a:solidFill>
                  <a:effectLst>
                    <a:outerShdw blurRad="38100" dist="38100" dir="2700000" algn="tl">
                      <a:srgbClr val="C0C0C0"/>
                    </a:outerShdw>
                  </a:effectLst>
                  <a:ea typeface="黑体" pitchFamily="49" charset="-122"/>
                </a:rPr>
                <a:t>仪器控制</a:t>
              </a:r>
              <a:endParaRPr kumimoji="1" lang="zh-CN" altLang="en-US" sz="2200" b="1">
                <a:solidFill>
                  <a:srgbClr val="0000CC"/>
                </a:solidFill>
                <a:effectLst>
                  <a:outerShdw blurRad="38100" dist="38100" dir="2700000" algn="tl">
                    <a:srgbClr val="C0C0C0"/>
                  </a:outerShdw>
                </a:effectLst>
                <a:ea typeface="黑体" pitchFamily="49" charset="-122"/>
              </a:endParaRPr>
            </a:p>
          </p:txBody>
        </p:sp>
        <p:sp>
          <p:nvSpPr>
            <p:cNvPr id="44069" name="Line 125"/>
            <p:cNvSpPr>
              <a:spLocks noChangeShapeType="1"/>
            </p:cNvSpPr>
            <p:nvPr/>
          </p:nvSpPr>
          <p:spPr bwMode="auto">
            <a:xfrm flipV="1">
              <a:off x="750" y="3744"/>
              <a:ext cx="258" cy="0"/>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0" name="Line 126"/>
            <p:cNvSpPr>
              <a:spLocks noChangeShapeType="1"/>
            </p:cNvSpPr>
            <p:nvPr/>
          </p:nvSpPr>
          <p:spPr bwMode="auto">
            <a:xfrm flipV="1">
              <a:off x="1662" y="3744"/>
              <a:ext cx="258" cy="0"/>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1" name="Line 127"/>
            <p:cNvSpPr>
              <a:spLocks noChangeShapeType="1"/>
            </p:cNvSpPr>
            <p:nvPr/>
          </p:nvSpPr>
          <p:spPr bwMode="auto">
            <a:xfrm flipV="1">
              <a:off x="2592" y="3744"/>
              <a:ext cx="258" cy="0"/>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72" name="Line 128"/>
            <p:cNvSpPr>
              <a:spLocks noChangeShapeType="1"/>
            </p:cNvSpPr>
            <p:nvPr/>
          </p:nvSpPr>
          <p:spPr bwMode="auto">
            <a:xfrm flipV="1">
              <a:off x="3528" y="3744"/>
              <a:ext cx="258" cy="0"/>
            </a:xfrm>
            <a:prstGeom prst="line">
              <a:avLst/>
            </a:prstGeom>
            <a:noFill/>
            <a:ln w="57150">
              <a:solidFill>
                <a:srgbClr val="66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4063" name="Line 129"/>
          <p:cNvSpPr>
            <a:spLocks noChangeShapeType="1"/>
          </p:cNvSpPr>
          <p:nvPr/>
        </p:nvSpPr>
        <p:spPr bwMode="auto">
          <a:xfrm flipV="1">
            <a:off x="1387475" y="2427288"/>
            <a:ext cx="6884988" cy="11112"/>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ECECE"/>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8" name="Rectangle 18"/>
          <p:cNvSpPr>
            <a:spLocks noChangeArrowheads="1"/>
          </p:cNvSpPr>
          <p:nvPr/>
        </p:nvSpPr>
        <p:spPr bwMode="auto">
          <a:xfrm>
            <a:off x="752474" y="228600"/>
            <a:ext cx="5648325"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kumimoji="1" lang="en-US" altLang="zh-CN" sz="2300" b="1" dirty="0" smtClean="0">
                <a:solidFill>
                  <a:srgbClr val="800000"/>
                </a:solidFill>
                <a:effectLst>
                  <a:outerShdw blurRad="38100" dist="38100" dir="2700000" algn="tl">
                    <a:srgbClr val="C0C0C0"/>
                  </a:outerShdw>
                </a:effectLst>
                <a:ea typeface="黑体" pitchFamily="49" charset="-122"/>
              </a:rPr>
              <a:t>2.3.1.1 </a:t>
            </a:r>
            <a:r>
              <a:rPr kumimoji="1" lang="zh-CN" altLang="en-US" sz="2300" b="1" dirty="0">
                <a:solidFill>
                  <a:srgbClr val="800000"/>
                </a:solidFill>
                <a:effectLst>
                  <a:outerShdw blurRad="38100" dist="38100" dir="2700000" algn="tl">
                    <a:srgbClr val="C0C0C0"/>
                  </a:outerShdw>
                </a:effectLst>
                <a:ea typeface="黑体" pitchFamily="49" charset="-122"/>
              </a:rPr>
              <a:t>光源（辐射源）</a:t>
            </a:r>
          </a:p>
        </p:txBody>
      </p:sp>
      <p:sp>
        <p:nvSpPr>
          <p:cNvPr id="40979" name="Rectangle 19"/>
          <p:cNvSpPr>
            <a:spLocks noChangeArrowheads="1"/>
          </p:cNvSpPr>
          <p:nvPr/>
        </p:nvSpPr>
        <p:spPr bwMode="auto">
          <a:xfrm>
            <a:off x="752475" y="606425"/>
            <a:ext cx="24384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1" lang="en-US" altLang="zh-CN" sz="2200" b="1">
                <a:effectLst>
                  <a:outerShdw blurRad="38100" dist="38100" dir="2700000" algn="tl">
                    <a:srgbClr val="C0C0C0"/>
                  </a:outerShdw>
                </a:effectLst>
                <a:ea typeface="黑体" pitchFamily="49" charset="-122"/>
              </a:rPr>
              <a:t>1. </a:t>
            </a:r>
            <a:r>
              <a:rPr kumimoji="1" lang="zh-CN" altLang="en-US" sz="2200" b="1">
                <a:effectLst>
                  <a:outerShdw blurRad="38100" dist="38100" dir="2700000" algn="tl">
                    <a:srgbClr val="C0C0C0"/>
                  </a:outerShdw>
                </a:effectLst>
                <a:ea typeface="黑体" pitchFamily="49" charset="-122"/>
              </a:rPr>
              <a:t>光源的要求：</a:t>
            </a:r>
          </a:p>
        </p:txBody>
      </p:sp>
      <p:sp>
        <p:nvSpPr>
          <p:cNvPr id="40980" name="Text Box 20"/>
          <p:cNvSpPr txBox="1">
            <a:spLocks noChangeArrowheads="1"/>
          </p:cNvSpPr>
          <p:nvPr/>
        </p:nvSpPr>
        <p:spPr bwMode="auto">
          <a:xfrm>
            <a:off x="1133475" y="990600"/>
            <a:ext cx="457200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10000"/>
              </a:lnSpc>
              <a:buClr>
                <a:schemeClr val="hlink"/>
              </a:buClr>
              <a:buFont typeface="Wingdings" pitchFamily="2" charset="2"/>
              <a:buChar char="v"/>
              <a:defRPr/>
            </a:pPr>
            <a:r>
              <a:rPr kumimoji="1" lang="zh-CN" altLang="en-US" sz="2200" b="1" smtClean="0">
                <a:solidFill>
                  <a:srgbClr val="663300"/>
                </a:solidFill>
                <a:effectLst>
                  <a:outerShdw blurRad="38100" dist="38100" dir="2700000" algn="tl">
                    <a:srgbClr val="C0C0C0"/>
                  </a:outerShdw>
                </a:effectLst>
                <a:ea typeface="黑体" pitchFamily="49" charset="-122"/>
              </a:rPr>
              <a:t>发射强度足够且稳定的连续光谱</a:t>
            </a:r>
            <a:r>
              <a:rPr kumimoji="1" lang="en-US" altLang="zh-CN" sz="2200" b="1" smtClean="0">
                <a:solidFill>
                  <a:srgbClr val="663300"/>
                </a:solidFill>
                <a:effectLst>
                  <a:outerShdw blurRad="38100" dist="38100" dir="2700000" algn="tl">
                    <a:srgbClr val="C0C0C0"/>
                  </a:outerShdw>
                </a:effectLst>
                <a:ea typeface="黑体" pitchFamily="49" charset="-122"/>
              </a:rPr>
              <a:t>;</a:t>
            </a:r>
          </a:p>
          <a:p>
            <a:pPr>
              <a:lnSpc>
                <a:spcPct val="110000"/>
              </a:lnSpc>
              <a:buClr>
                <a:schemeClr val="hlink"/>
              </a:buClr>
              <a:buFont typeface="Wingdings" pitchFamily="2" charset="2"/>
              <a:buChar char="v"/>
              <a:defRPr/>
            </a:pPr>
            <a:r>
              <a:rPr kumimoji="1" lang="zh-CN" altLang="en-US" sz="2200" b="1" smtClean="0">
                <a:solidFill>
                  <a:srgbClr val="663300"/>
                </a:solidFill>
                <a:effectLst>
                  <a:outerShdw blurRad="38100" dist="38100" dir="2700000" algn="tl">
                    <a:srgbClr val="C0C0C0"/>
                  </a:outerShdw>
                </a:effectLst>
                <a:ea typeface="黑体" pitchFamily="49" charset="-122"/>
              </a:rPr>
              <a:t>光辐射强度随波长的变化小</a:t>
            </a:r>
            <a:r>
              <a:rPr kumimoji="1" lang="en-US" altLang="zh-CN" sz="2200" b="1" smtClean="0">
                <a:solidFill>
                  <a:srgbClr val="663300"/>
                </a:solidFill>
                <a:effectLst>
                  <a:outerShdw blurRad="38100" dist="38100" dir="2700000" algn="tl">
                    <a:srgbClr val="C0C0C0"/>
                  </a:outerShdw>
                </a:effectLst>
                <a:ea typeface="黑体" pitchFamily="49" charset="-122"/>
              </a:rPr>
              <a:t>;</a:t>
            </a:r>
          </a:p>
          <a:p>
            <a:pPr>
              <a:lnSpc>
                <a:spcPct val="110000"/>
              </a:lnSpc>
              <a:buClr>
                <a:schemeClr val="hlink"/>
              </a:buClr>
              <a:buFont typeface="Wingdings" pitchFamily="2" charset="2"/>
              <a:buChar char="v"/>
              <a:defRPr/>
            </a:pPr>
            <a:r>
              <a:rPr kumimoji="1" lang="zh-CN" altLang="en-US" sz="2200" b="1" smtClean="0">
                <a:solidFill>
                  <a:srgbClr val="663300"/>
                </a:solidFill>
                <a:effectLst>
                  <a:outerShdw blurRad="38100" dist="38100" dir="2700000" algn="tl">
                    <a:srgbClr val="C0C0C0"/>
                  </a:outerShdw>
                </a:effectLst>
                <a:ea typeface="黑体" pitchFamily="49" charset="-122"/>
              </a:rPr>
              <a:t>有足够的使用寿命．</a:t>
            </a:r>
          </a:p>
        </p:txBody>
      </p:sp>
      <p:sp>
        <p:nvSpPr>
          <p:cNvPr id="40981" name="Text Box 21"/>
          <p:cNvSpPr txBox="1">
            <a:spLocks noChangeArrowheads="1"/>
          </p:cNvSpPr>
          <p:nvPr/>
        </p:nvSpPr>
        <p:spPr bwMode="auto">
          <a:xfrm>
            <a:off x="904875" y="2917825"/>
            <a:ext cx="526732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10000"/>
              </a:lnSpc>
              <a:defRPr/>
            </a:pPr>
            <a:r>
              <a:rPr kumimoji="1" lang="zh-CN" altLang="en-US" sz="2200" b="1" smtClean="0">
                <a:solidFill>
                  <a:srgbClr val="800080"/>
                </a:solidFill>
                <a:effectLst>
                  <a:outerShdw blurRad="38100" dist="38100" dir="2700000" algn="tl">
                    <a:srgbClr val="C0C0C0"/>
                  </a:outerShdw>
                </a:effectLst>
                <a:ea typeface="黑体" pitchFamily="49" charset="-122"/>
              </a:rPr>
              <a:t>钨灯</a:t>
            </a:r>
            <a:r>
              <a:rPr kumimoji="1" lang="zh-CN" altLang="en-US" sz="2200" b="1" smtClean="0">
                <a:solidFill>
                  <a:schemeClr val="accent2"/>
                </a:solidFill>
                <a:effectLst>
                  <a:outerShdw blurRad="38100" dist="38100" dir="2700000" algn="tl">
                    <a:srgbClr val="C0C0C0"/>
                  </a:outerShdw>
                </a:effectLst>
                <a:ea typeface="黑体" pitchFamily="49" charset="-122"/>
              </a:rPr>
              <a:t>（钨的熔点为</a:t>
            </a:r>
            <a:r>
              <a:rPr kumimoji="1" lang="en-US" altLang="zh-CN" sz="2200" b="1" smtClean="0">
                <a:solidFill>
                  <a:schemeClr val="accent2"/>
                </a:solidFill>
                <a:effectLst>
                  <a:outerShdw blurRad="38100" dist="38100" dir="2700000" algn="tl">
                    <a:srgbClr val="C0C0C0"/>
                  </a:outerShdw>
                </a:effectLst>
                <a:ea typeface="黑体" pitchFamily="49" charset="-122"/>
              </a:rPr>
              <a:t>3680K</a:t>
            </a:r>
            <a:r>
              <a:rPr kumimoji="1" lang="zh-CN" altLang="en-US" sz="2200" b="1" smtClean="0">
                <a:solidFill>
                  <a:schemeClr val="accent2"/>
                </a:solidFill>
                <a:effectLst>
                  <a:outerShdw blurRad="38100" dist="38100" dir="2700000" algn="tl">
                    <a:srgbClr val="C0C0C0"/>
                  </a:outerShdw>
                </a:effectLst>
                <a:ea typeface="黑体" pitchFamily="49" charset="-122"/>
              </a:rPr>
              <a:t>）；</a:t>
            </a:r>
          </a:p>
          <a:p>
            <a:pPr>
              <a:lnSpc>
                <a:spcPct val="110000"/>
              </a:lnSpc>
              <a:defRPr/>
            </a:pPr>
            <a:r>
              <a:rPr kumimoji="1" lang="zh-CN" altLang="en-US" sz="2200" b="1" smtClean="0">
                <a:solidFill>
                  <a:schemeClr val="accent2"/>
                </a:solidFill>
                <a:effectLst>
                  <a:outerShdw blurRad="38100" dist="38100" dir="2700000" algn="tl">
                    <a:srgbClr val="C0C0C0"/>
                  </a:outerShdw>
                </a:effectLst>
                <a:ea typeface="黑体" pitchFamily="49" charset="-122"/>
              </a:rPr>
              <a:t>         波长范围：</a:t>
            </a:r>
            <a:r>
              <a:rPr kumimoji="1" lang="en-US" altLang="zh-CN" sz="2200" b="1" smtClean="0">
                <a:solidFill>
                  <a:schemeClr val="accent2"/>
                </a:solidFill>
                <a:effectLst>
                  <a:outerShdw blurRad="38100" dist="38100" dir="2700000" algn="tl">
                    <a:srgbClr val="C0C0C0"/>
                  </a:outerShdw>
                </a:effectLst>
                <a:ea typeface="黑体" pitchFamily="49" charset="-122"/>
              </a:rPr>
              <a:t>320~2500nm</a:t>
            </a:r>
            <a:r>
              <a:rPr kumimoji="1" lang="zh-CN" altLang="en-US" sz="2200" b="1" smtClean="0">
                <a:solidFill>
                  <a:schemeClr val="accent2"/>
                </a:solidFill>
                <a:effectLst>
                  <a:outerShdw blurRad="38100" dist="38100" dir="2700000" algn="tl">
                    <a:srgbClr val="C0C0C0"/>
                  </a:outerShdw>
                </a:effectLst>
                <a:ea typeface="黑体" pitchFamily="49" charset="-122"/>
              </a:rPr>
              <a:t>；</a:t>
            </a:r>
            <a:endParaRPr kumimoji="1" lang="zh-CN" altLang="en-US" sz="2200" b="1" smtClean="0">
              <a:solidFill>
                <a:schemeClr val="hlink"/>
              </a:solidFill>
              <a:effectLst>
                <a:outerShdw blurRad="38100" dist="38100" dir="2700000" algn="tl">
                  <a:srgbClr val="C0C0C0"/>
                </a:outerShdw>
              </a:effectLst>
              <a:latin typeface="Times New Roman" pitchFamily="18" charset="0"/>
              <a:ea typeface="黑体" pitchFamily="49" charset="-122"/>
            </a:endParaRPr>
          </a:p>
        </p:txBody>
      </p:sp>
      <p:sp>
        <p:nvSpPr>
          <p:cNvPr id="40983" name="Rectangle 23"/>
          <p:cNvSpPr>
            <a:spLocks noChangeArrowheads="1"/>
          </p:cNvSpPr>
          <p:nvPr/>
        </p:nvSpPr>
        <p:spPr bwMode="auto">
          <a:xfrm>
            <a:off x="752475" y="2590800"/>
            <a:ext cx="16192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kumimoji="1" lang="en-US" altLang="zh-CN" sz="2200" b="1">
                <a:effectLst>
                  <a:outerShdw blurRad="38100" dist="38100" dir="2700000" algn="tl">
                    <a:srgbClr val="C0C0C0"/>
                  </a:outerShdw>
                </a:effectLst>
                <a:ea typeface="黑体" pitchFamily="49" charset="-122"/>
              </a:rPr>
              <a:t>2. </a:t>
            </a:r>
            <a:r>
              <a:rPr kumimoji="1" lang="zh-CN" altLang="en-US" sz="2200" b="1">
                <a:effectLst>
                  <a:outerShdw blurRad="38100" dist="38100" dir="2700000" algn="tl">
                    <a:srgbClr val="C0C0C0"/>
                  </a:outerShdw>
                </a:effectLst>
                <a:ea typeface="黑体" pitchFamily="49" charset="-122"/>
              </a:rPr>
              <a:t>白炽光源</a:t>
            </a:r>
          </a:p>
        </p:txBody>
      </p:sp>
      <p:sp>
        <p:nvSpPr>
          <p:cNvPr id="40984" name="Rectangle 24"/>
          <p:cNvSpPr>
            <a:spLocks noChangeArrowheads="1"/>
          </p:cNvSpPr>
          <p:nvPr/>
        </p:nvSpPr>
        <p:spPr bwMode="auto">
          <a:xfrm>
            <a:off x="1277938" y="2130425"/>
            <a:ext cx="49609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defRPr/>
            </a:pPr>
            <a:r>
              <a:rPr kumimoji="1" lang="zh-CN" altLang="en-US" sz="2200" b="1">
                <a:solidFill>
                  <a:schemeClr val="accent2"/>
                </a:solidFill>
                <a:effectLst>
                  <a:outerShdw blurRad="38100" dist="38100" dir="2700000" algn="tl">
                    <a:srgbClr val="C0C0C0"/>
                  </a:outerShdw>
                </a:effectLst>
                <a:ea typeface="黑体" pitchFamily="49" charset="-122"/>
              </a:rPr>
              <a:t>常用类型：白炽光源与气体放电光源．</a:t>
            </a:r>
          </a:p>
        </p:txBody>
      </p:sp>
      <p:sp>
        <p:nvSpPr>
          <p:cNvPr id="40985" name="Text Box 25"/>
          <p:cNvSpPr txBox="1">
            <a:spLocks noChangeArrowheads="1"/>
          </p:cNvSpPr>
          <p:nvPr/>
        </p:nvSpPr>
        <p:spPr bwMode="auto">
          <a:xfrm>
            <a:off x="828675" y="4038600"/>
            <a:ext cx="4191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146175" indent="-1146175">
              <a:defRPr>
                <a:solidFill>
                  <a:schemeClr val="tx1"/>
                </a:solidFill>
                <a:latin typeface="Arial" pitchFamily="34" charset="0"/>
                <a:ea typeface="宋体" pitchFamily="2" charset="-122"/>
              </a:defRPr>
            </a:lvl1pPr>
            <a:lvl2pPr marL="1336675">
              <a:defRPr>
                <a:solidFill>
                  <a:schemeClr val="tx1"/>
                </a:solidFill>
                <a:latin typeface="Arial" pitchFamily="34" charset="0"/>
                <a:ea typeface="宋体" pitchFamily="2" charset="-122"/>
              </a:defRPr>
            </a:lvl2pPr>
            <a:lvl3pPr marL="1527175">
              <a:defRPr>
                <a:solidFill>
                  <a:schemeClr val="tx1"/>
                </a:solidFill>
                <a:latin typeface="Arial" pitchFamily="34" charset="0"/>
                <a:ea typeface="宋体" pitchFamily="2" charset="-122"/>
              </a:defRPr>
            </a:lvl3pPr>
            <a:lvl4pPr marL="1717675">
              <a:defRPr>
                <a:solidFill>
                  <a:schemeClr val="tx1"/>
                </a:solidFill>
                <a:latin typeface="Arial" pitchFamily="34" charset="0"/>
                <a:ea typeface="宋体" pitchFamily="2" charset="-122"/>
              </a:defRPr>
            </a:lvl4pPr>
            <a:lvl5pPr marL="1908175">
              <a:defRPr>
                <a:solidFill>
                  <a:schemeClr val="tx1"/>
                </a:solidFill>
                <a:latin typeface="Arial" pitchFamily="34" charset="0"/>
                <a:ea typeface="宋体" pitchFamily="2" charset="-122"/>
              </a:defRPr>
            </a:lvl5pPr>
            <a:lvl6pPr marL="2365375" fontAlgn="base">
              <a:spcBef>
                <a:spcPct val="0"/>
              </a:spcBef>
              <a:spcAft>
                <a:spcPct val="0"/>
              </a:spcAft>
              <a:defRPr>
                <a:solidFill>
                  <a:schemeClr val="tx1"/>
                </a:solidFill>
                <a:latin typeface="Arial" pitchFamily="34" charset="0"/>
                <a:ea typeface="宋体" pitchFamily="2" charset="-122"/>
              </a:defRPr>
            </a:lvl6pPr>
            <a:lvl7pPr marL="2822575" fontAlgn="base">
              <a:spcBef>
                <a:spcPct val="0"/>
              </a:spcBef>
              <a:spcAft>
                <a:spcPct val="0"/>
              </a:spcAft>
              <a:defRPr>
                <a:solidFill>
                  <a:schemeClr val="tx1"/>
                </a:solidFill>
                <a:latin typeface="Arial" pitchFamily="34" charset="0"/>
                <a:ea typeface="宋体" pitchFamily="2" charset="-122"/>
              </a:defRPr>
            </a:lvl7pPr>
            <a:lvl8pPr marL="3279775" fontAlgn="base">
              <a:spcBef>
                <a:spcPct val="0"/>
              </a:spcBef>
              <a:spcAft>
                <a:spcPct val="0"/>
              </a:spcAft>
              <a:defRPr>
                <a:solidFill>
                  <a:schemeClr val="tx1"/>
                </a:solidFill>
                <a:latin typeface="Arial" pitchFamily="34" charset="0"/>
                <a:ea typeface="宋体" pitchFamily="2" charset="-122"/>
              </a:defRPr>
            </a:lvl8pPr>
            <a:lvl9pPr marL="3736975" fontAlgn="base">
              <a:spcBef>
                <a:spcPct val="0"/>
              </a:spcBef>
              <a:spcAft>
                <a:spcPct val="0"/>
              </a:spcAft>
              <a:defRPr>
                <a:solidFill>
                  <a:schemeClr val="tx1"/>
                </a:solidFill>
                <a:latin typeface="Arial" pitchFamily="34" charset="0"/>
                <a:ea typeface="宋体" pitchFamily="2" charset="-122"/>
              </a:defRPr>
            </a:lvl9pPr>
          </a:lstStyle>
          <a:p>
            <a:pPr>
              <a:lnSpc>
                <a:spcPct val="110000"/>
              </a:lnSpc>
              <a:defRPr/>
            </a:pPr>
            <a:r>
              <a:rPr kumimoji="1" lang="zh-CN" altLang="en-US" sz="2200" b="1" smtClean="0">
                <a:solidFill>
                  <a:srgbClr val="800080"/>
                </a:solidFill>
                <a:effectLst>
                  <a:outerShdw blurRad="38100" dist="38100" dir="2700000" algn="tl">
                    <a:srgbClr val="C0C0C0"/>
                  </a:outerShdw>
                </a:effectLst>
                <a:ea typeface="黑体" pitchFamily="49" charset="-122"/>
              </a:rPr>
              <a:t>卤钨灯：</a:t>
            </a:r>
            <a:r>
              <a:rPr kumimoji="1" lang="zh-CN" altLang="en-US" sz="2200" b="1" smtClean="0">
                <a:solidFill>
                  <a:schemeClr val="accent2"/>
                </a:solidFill>
                <a:effectLst>
                  <a:outerShdw blurRad="38100" dist="38100" dir="2700000" algn="tl">
                    <a:srgbClr val="C0C0C0"/>
                  </a:outerShdw>
                </a:effectLst>
                <a:ea typeface="黑体" pitchFamily="49" charset="-122"/>
              </a:rPr>
              <a:t>在钨灯中加入卤化物提高白炽灯的使用寿命．</a:t>
            </a:r>
            <a:endParaRPr kumimoji="1" lang="zh-CN" altLang="en-US" sz="2200" b="1" smtClean="0">
              <a:solidFill>
                <a:schemeClr val="accent2"/>
              </a:solidFill>
              <a:effectLst>
                <a:outerShdw blurRad="38100" dist="38100" dir="2700000" algn="tl">
                  <a:srgbClr val="C0C0C0"/>
                </a:outerShdw>
              </a:effectLst>
              <a:latin typeface="Times New Roman" pitchFamily="18" charset="0"/>
              <a:ea typeface="黑体" pitchFamily="49" charset="-122"/>
            </a:endParaRPr>
          </a:p>
        </p:txBody>
      </p:sp>
      <p:sp>
        <p:nvSpPr>
          <p:cNvPr id="40987" name="Rectangle 27"/>
          <p:cNvSpPr>
            <a:spLocks noChangeArrowheads="1"/>
          </p:cNvSpPr>
          <p:nvPr/>
        </p:nvSpPr>
        <p:spPr bwMode="auto">
          <a:xfrm>
            <a:off x="676275" y="4906963"/>
            <a:ext cx="3048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en-US" altLang="zh-CN" sz="2200" b="1">
                <a:effectLst>
                  <a:outerShdw blurRad="38100" dist="38100" dir="2700000" algn="tl">
                    <a:srgbClr val="C0C0C0"/>
                  </a:outerShdw>
                </a:effectLst>
                <a:ea typeface="黑体" pitchFamily="49" charset="-122"/>
              </a:rPr>
              <a:t>3. </a:t>
            </a:r>
            <a:r>
              <a:rPr kumimoji="1" lang="zh-CN" altLang="en-US" sz="2200" b="1">
                <a:effectLst>
                  <a:outerShdw blurRad="38100" dist="38100" dir="2700000" algn="tl">
                    <a:srgbClr val="C0C0C0"/>
                  </a:outerShdw>
                </a:effectLst>
                <a:ea typeface="黑体" pitchFamily="49" charset="-122"/>
              </a:rPr>
              <a:t>气体放电光源</a:t>
            </a:r>
          </a:p>
        </p:txBody>
      </p:sp>
      <p:sp>
        <p:nvSpPr>
          <p:cNvPr id="40988" name="Text Box 28"/>
          <p:cNvSpPr txBox="1">
            <a:spLocks noChangeArrowheads="1"/>
          </p:cNvSpPr>
          <p:nvPr/>
        </p:nvSpPr>
        <p:spPr bwMode="auto">
          <a:xfrm>
            <a:off x="904875" y="5334000"/>
            <a:ext cx="62023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defRPr/>
            </a:pPr>
            <a:r>
              <a:rPr kumimoji="1" lang="zh-CN" altLang="en-US" sz="2200" b="1" smtClean="0">
                <a:solidFill>
                  <a:srgbClr val="800080"/>
                </a:solidFill>
                <a:effectLst>
                  <a:outerShdw blurRad="38100" dist="38100" dir="2700000" algn="tl">
                    <a:srgbClr val="C0C0C0"/>
                  </a:outerShdw>
                </a:effectLst>
                <a:ea typeface="黑体" pitchFamily="49" charset="-122"/>
              </a:rPr>
              <a:t>氢弧灯</a:t>
            </a:r>
            <a:r>
              <a:rPr kumimoji="1" lang="zh-CN" altLang="en-US" sz="2200" b="1" smtClean="0">
                <a:solidFill>
                  <a:schemeClr val="accent2"/>
                </a:solidFill>
                <a:effectLst>
                  <a:outerShdw blurRad="38100" dist="38100" dir="2700000" algn="tl">
                    <a:srgbClr val="C0C0C0"/>
                  </a:outerShdw>
                </a:effectLst>
                <a:ea typeface="黑体" pitchFamily="49" charset="-122"/>
              </a:rPr>
              <a:t>（氢灯）：波长范围：</a:t>
            </a:r>
            <a:r>
              <a:rPr kumimoji="1" lang="en-US" altLang="zh-CN" sz="2200" b="1" smtClean="0">
                <a:solidFill>
                  <a:schemeClr val="accent2"/>
                </a:solidFill>
                <a:effectLst>
                  <a:outerShdw blurRad="38100" dist="38100" dir="2700000" algn="tl">
                    <a:srgbClr val="C0C0C0"/>
                  </a:outerShdw>
                </a:effectLst>
                <a:ea typeface="黑体" pitchFamily="49" charset="-122"/>
              </a:rPr>
              <a:t>165~350nm</a:t>
            </a:r>
            <a:r>
              <a:rPr kumimoji="1" lang="zh-CN" altLang="en-US" sz="2200" b="1" smtClean="0">
                <a:solidFill>
                  <a:schemeClr val="accent2"/>
                </a:solidFill>
                <a:effectLst>
                  <a:outerShdw blurRad="38100" dist="38100" dir="2700000" algn="tl">
                    <a:srgbClr val="C0C0C0"/>
                  </a:outerShdw>
                </a:effectLst>
                <a:ea typeface="黑体" pitchFamily="49" charset="-122"/>
              </a:rPr>
              <a:t>；</a:t>
            </a:r>
          </a:p>
          <a:p>
            <a:pPr>
              <a:defRPr/>
            </a:pPr>
            <a:r>
              <a:rPr kumimoji="1" lang="zh-CN" altLang="en-US" sz="2200" b="1" smtClean="0">
                <a:solidFill>
                  <a:schemeClr val="accent2"/>
                </a:solidFill>
                <a:effectLst>
                  <a:outerShdw blurRad="38100" dist="38100" dir="2700000" algn="tl">
                    <a:srgbClr val="C0C0C0"/>
                  </a:outerShdw>
                </a:effectLst>
                <a:ea typeface="黑体" pitchFamily="49" charset="-122"/>
              </a:rPr>
              <a:t>                             氢气压力：</a:t>
            </a:r>
            <a:r>
              <a:rPr kumimoji="1" lang="en-US" altLang="zh-CN" sz="2200" b="1" smtClean="0">
                <a:solidFill>
                  <a:schemeClr val="accent2"/>
                </a:solidFill>
                <a:effectLst>
                  <a:outerShdw blurRad="38100" dist="38100" dir="2700000" algn="tl">
                    <a:srgbClr val="C0C0C0"/>
                  </a:outerShdw>
                </a:effectLst>
                <a:ea typeface="黑体" pitchFamily="49" charset="-122"/>
              </a:rPr>
              <a:t>0.2~5mmHg</a:t>
            </a:r>
            <a:r>
              <a:rPr kumimoji="1" lang="zh-CN" altLang="en-US" sz="2200" b="1" smtClean="0">
                <a:solidFill>
                  <a:schemeClr val="accent2"/>
                </a:solidFill>
                <a:effectLst>
                  <a:outerShdw blurRad="38100" dist="38100" dir="2700000" algn="tl">
                    <a:srgbClr val="C0C0C0"/>
                  </a:outerShdw>
                </a:effectLst>
                <a:ea typeface="黑体" pitchFamily="49" charset="-122"/>
              </a:rPr>
              <a:t>。</a:t>
            </a:r>
            <a:endParaRPr kumimoji="1" lang="zh-CN" altLang="en-US" sz="2200" b="1" smtClean="0">
              <a:solidFill>
                <a:schemeClr val="accent2"/>
              </a:solidFill>
              <a:effectLst>
                <a:outerShdw blurRad="38100" dist="38100" dir="2700000" algn="tl">
                  <a:srgbClr val="C0C0C0"/>
                </a:outerShdw>
              </a:effectLst>
              <a:latin typeface="Times New Roman" pitchFamily="18" charset="0"/>
              <a:ea typeface="黑体" pitchFamily="49" charset="-122"/>
            </a:endParaRPr>
          </a:p>
        </p:txBody>
      </p:sp>
      <p:sp>
        <p:nvSpPr>
          <p:cNvPr id="40989" name="Text Box 29"/>
          <p:cNvSpPr txBox="1">
            <a:spLocks noChangeArrowheads="1"/>
          </p:cNvSpPr>
          <p:nvPr/>
        </p:nvSpPr>
        <p:spPr bwMode="auto">
          <a:xfrm>
            <a:off x="981075" y="6172200"/>
            <a:ext cx="648652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defRPr/>
            </a:pPr>
            <a:r>
              <a:rPr kumimoji="1" lang="zh-CN" altLang="en-US" sz="2200" b="1" smtClean="0">
                <a:solidFill>
                  <a:srgbClr val="800080"/>
                </a:solidFill>
                <a:effectLst>
                  <a:outerShdw blurRad="38100" dist="38100" dir="2700000" algn="tl">
                    <a:srgbClr val="C0C0C0"/>
                  </a:outerShdw>
                </a:effectLst>
                <a:ea typeface="黑体" pitchFamily="49" charset="-122"/>
              </a:rPr>
              <a:t>氘灯：</a:t>
            </a:r>
            <a:r>
              <a:rPr kumimoji="1" lang="zh-CN" altLang="en-US" sz="2200" b="1" smtClean="0">
                <a:solidFill>
                  <a:schemeClr val="accent2"/>
                </a:solidFill>
                <a:effectLst>
                  <a:outerShdw blurRad="38100" dist="38100" dir="2700000" algn="tl">
                    <a:srgbClr val="C0C0C0"/>
                  </a:outerShdw>
                </a:effectLst>
                <a:ea typeface="黑体" pitchFamily="49" charset="-122"/>
              </a:rPr>
              <a:t>内充气为氘辐射强度比起氢灯达</a:t>
            </a:r>
            <a:r>
              <a:rPr kumimoji="1" lang="en-US" altLang="zh-CN" sz="2200" b="1" smtClean="0">
                <a:solidFill>
                  <a:schemeClr val="accent2"/>
                </a:solidFill>
                <a:effectLst>
                  <a:outerShdw blurRad="38100" dist="38100" dir="2700000" algn="tl">
                    <a:srgbClr val="C0C0C0"/>
                  </a:outerShdw>
                </a:effectLst>
                <a:ea typeface="黑体" pitchFamily="49" charset="-122"/>
              </a:rPr>
              <a:t>3~5</a:t>
            </a:r>
            <a:r>
              <a:rPr kumimoji="1" lang="zh-CN" altLang="en-US" sz="2200" b="1" smtClean="0">
                <a:solidFill>
                  <a:schemeClr val="accent2"/>
                </a:solidFill>
                <a:effectLst>
                  <a:outerShdw blurRad="38100" dist="38100" dir="2700000" algn="tl">
                    <a:srgbClr val="C0C0C0"/>
                  </a:outerShdw>
                </a:effectLst>
                <a:ea typeface="黑体" pitchFamily="49" charset="-122"/>
              </a:rPr>
              <a:t>倍。</a:t>
            </a:r>
            <a:endParaRPr kumimoji="1" lang="zh-CN" altLang="en-US" sz="2200" b="1" smtClean="0">
              <a:solidFill>
                <a:schemeClr val="accent2"/>
              </a:solidFill>
              <a:effectLst>
                <a:outerShdw blurRad="38100" dist="38100" dir="2700000" algn="tl">
                  <a:srgbClr val="C0C0C0"/>
                </a:outerShdw>
              </a:effectLst>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p:cNvSpPr>
            <a:spLocks noChangeArrowheads="1"/>
          </p:cNvSpPr>
          <p:nvPr/>
        </p:nvSpPr>
        <p:spPr bwMode="auto">
          <a:xfrm>
            <a:off x="533400" y="76200"/>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kumimoji="1" lang="en-US" altLang="zh-CN" sz="3200" b="1" dirty="0">
                <a:solidFill>
                  <a:srgbClr val="800000"/>
                </a:solidFill>
                <a:effectLst>
                  <a:outerShdw blurRad="38100" dist="38100" dir="2700000" algn="tl">
                    <a:srgbClr val="C0C0C0"/>
                  </a:outerShdw>
                </a:effectLst>
                <a:ea typeface="黑体" pitchFamily="49" charset="-122"/>
              </a:rPr>
              <a:t> </a:t>
            </a:r>
            <a:r>
              <a:rPr kumimoji="1" lang="en-US" altLang="zh-CN" sz="3200" b="1" dirty="0">
                <a:solidFill>
                  <a:srgbClr val="800000"/>
                </a:solidFill>
                <a:effectLst>
                  <a:outerShdw blurRad="38100" dist="38100" dir="2700000" algn="tl">
                    <a:srgbClr val="C0C0C0"/>
                  </a:outerShdw>
                </a:effectLst>
                <a:ea typeface="黑体" pitchFamily="49" charset="-122"/>
              </a:rPr>
              <a:t>2.3.1.2 </a:t>
            </a:r>
            <a:r>
              <a:rPr kumimoji="1" lang="zh-CN" altLang="en-US" sz="3200" b="1" dirty="0" smtClean="0">
                <a:solidFill>
                  <a:srgbClr val="800000"/>
                </a:solidFill>
                <a:effectLst>
                  <a:outerShdw blurRad="38100" dist="38100" dir="2700000" algn="tl">
                    <a:srgbClr val="C0C0C0"/>
                  </a:outerShdw>
                </a:effectLst>
                <a:ea typeface="黑体" pitchFamily="49" charset="-122"/>
              </a:rPr>
              <a:t>单色</a:t>
            </a:r>
            <a:r>
              <a:rPr kumimoji="1" lang="zh-CN" altLang="en-US" sz="3200" b="1" dirty="0">
                <a:solidFill>
                  <a:srgbClr val="800000"/>
                </a:solidFill>
                <a:effectLst>
                  <a:outerShdw blurRad="38100" dist="38100" dir="2700000" algn="tl">
                    <a:srgbClr val="C0C0C0"/>
                  </a:outerShdw>
                </a:effectLst>
                <a:ea typeface="黑体" pitchFamily="49" charset="-122"/>
              </a:rPr>
              <a:t>器</a:t>
            </a:r>
          </a:p>
        </p:txBody>
      </p:sp>
      <p:sp>
        <p:nvSpPr>
          <p:cNvPr id="41989" name="Text Box 5"/>
          <p:cNvSpPr txBox="1">
            <a:spLocks noChangeArrowheads="1"/>
          </p:cNvSpPr>
          <p:nvPr/>
        </p:nvSpPr>
        <p:spPr bwMode="auto">
          <a:xfrm>
            <a:off x="533400" y="609600"/>
            <a:ext cx="86106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en-US" altLang="zh-CN" sz="2400" dirty="0">
                <a:latin typeface="黑体" pitchFamily="49" charset="-122"/>
                <a:ea typeface="黑体" pitchFamily="49" charset="-122"/>
              </a:rPr>
              <a:t>    </a:t>
            </a:r>
            <a:r>
              <a:rPr kumimoji="1" lang="en-US" altLang="zh-CN" sz="2400" dirty="0" smtClean="0">
                <a:latin typeface="黑体" pitchFamily="49" charset="-122"/>
                <a:ea typeface="黑体" pitchFamily="49" charset="-122"/>
              </a:rPr>
              <a:t> </a:t>
            </a:r>
            <a:r>
              <a:rPr lang="zh-CN" altLang="en-US" sz="2800" dirty="0" smtClean="0">
                <a:latin typeface="黑体" pitchFamily="49" charset="-122"/>
                <a:ea typeface="黑体" pitchFamily="49" charset="-122"/>
              </a:rPr>
              <a:t>将</a:t>
            </a:r>
            <a:r>
              <a:rPr lang="zh-CN" altLang="en-US" sz="2800" dirty="0">
                <a:latin typeface="黑体" pitchFamily="49" charset="-122"/>
                <a:ea typeface="黑体" pitchFamily="49" charset="-122"/>
              </a:rPr>
              <a:t>光源发射的复合光分解成单色光并可从中选出一任波长单色光的光学系统。</a:t>
            </a:r>
          </a:p>
          <a:p>
            <a:pPr>
              <a:lnSpc>
                <a:spcPct val="130000"/>
              </a:lnSpc>
            </a:pPr>
            <a:r>
              <a:rPr lang="zh-CN" altLang="en-US" sz="2800" b="1" dirty="0">
                <a:latin typeface="黑体" pitchFamily="49" charset="-122"/>
                <a:ea typeface="黑体" pitchFamily="49" charset="-122"/>
              </a:rPr>
              <a:t> ①</a:t>
            </a:r>
            <a:r>
              <a:rPr lang="zh-CN" altLang="en-US" sz="2800" b="1" dirty="0">
                <a:solidFill>
                  <a:srgbClr val="0033CC"/>
                </a:solidFill>
                <a:latin typeface="黑体" pitchFamily="49" charset="-122"/>
                <a:ea typeface="黑体" pitchFamily="49" charset="-122"/>
              </a:rPr>
              <a:t>入射狭缝</a:t>
            </a:r>
            <a:r>
              <a:rPr lang="zh-CN" altLang="en-US" sz="2800" b="1" dirty="0">
                <a:latin typeface="黑体" pitchFamily="49" charset="-122"/>
                <a:ea typeface="黑体" pitchFamily="49" charset="-122"/>
              </a:rPr>
              <a:t>：</a:t>
            </a:r>
            <a:r>
              <a:rPr lang="zh-CN" altLang="en-US" sz="2800" dirty="0">
                <a:latin typeface="黑体" pitchFamily="49" charset="-122"/>
                <a:ea typeface="黑体" pitchFamily="49" charset="-122"/>
              </a:rPr>
              <a:t>光源的光由此进入单色器；</a:t>
            </a:r>
          </a:p>
          <a:p>
            <a:pPr>
              <a:lnSpc>
                <a:spcPct val="130000"/>
              </a:lnSpc>
            </a:pPr>
            <a:r>
              <a:rPr lang="zh-CN" altLang="en-US" sz="2800" b="1" dirty="0">
                <a:latin typeface="黑体" pitchFamily="49" charset="-122"/>
                <a:ea typeface="黑体" pitchFamily="49" charset="-122"/>
              </a:rPr>
              <a:t> ②</a:t>
            </a:r>
            <a:r>
              <a:rPr lang="zh-CN" altLang="en-US" sz="2800" b="1" dirty="0">
                <a:solidFill>
                  <a:srgbClr val="0033CC"/>
                </a:solidFill>
                <a:latin typeface="黑体" pitchFamily="49" charset="-122"/>
                <a:ea typeface="黑体" pitchFamily="49" charset="-122"/>
              </a:rPr>
              <a:t>准光装置</a:t>
            </a:r>
            <a:r>
              <a:rPr lang="zh-CN" altLang="en-US" sz="2800" b="1" dirty="0">
                <a:latin typeface="黑体" pitchFamily="49" charset="-122"/>
                <a:ea typeface="黑体" pitchFamily="49" charset="-122"/>
              </a:rPr>
              <a:t>：</a:t>
            </a:r>
            <a:r>
              <a:rPr lang="zh-CN" altLang="en-US" sz="2800" dirty="0">
                <a:latin typeface="黑体" pitchFamily="49" charset="-122"/>
                <a:ea typeface="黑体" pitchFamily="49" charset="-122"/>
              </a:rPr>
              <a:t>透镜或返射镜使入射光成为平行光束； </a:t>
            </a:r>
          </a:p>
          <a:p>
            <a:pPr>
              <a:lnSpc>
                <a:spcPct val="130000"/>
              </a:lnSpc>
            </a:pPr>
            <a:r>
              <a:rPr lang="zh-CN" altLang="en-US" sz="2800" b="1" dirty="0">
                <a:latin typeface="黑体" pitchFamily="49" charset="-122"/>
                <a:ea typeface="黑体" pitchFamily="49" charset="-122"/>
              </a:rPr>
              <a:t> ③</a:t>
            </a:r>
            <a:r>
              <a:rPr lang="zh-CN" altLang="en-US" sz="2800" b="1" dirty="0">
                <a:solidFill>
                  <a:srgbClr val="0033CC"/>
                </a:solidFill>
                <a:latin typeface="黑体" pitchFamily="49" charset="-122"/>
                <a:ea typeface="黑体" pitchFamily="49" charset="-122"/>
              </a:rPr>
              <a:t>色散元件</a:t>
            </a:r>
            <a:r>
              <a:rPr lang="zh-CN" altLang="en-US" sz="2800" b="1" dirty="0">
                <a:latin typeface="黑体" pitchFamily="49" charset="-122"/>
                <a:ea typeface="黑体" pitchFamily="49" charset="-122"/>
              </a:rPr>
              <a:t>：</a:t>
            </a:r>
            <a:r>
              <a:rPr lang="zh-CN" altLang="en-US" sz="2800" dirty="0">
                <a:latin typeface="黑体" pitchFamily="49" charset="-122"/>
                <a:ea typeface="黑体" pitchFamily="49" charset="-122"/>
              </a:rPr>
              <a:t>将复合光分解成单色光；</a:t>
            </a:r>
            <a:r>
              <a:rPr lang="zh-CN" altLang="en-US" sz="2800" b="1" dirty="0">
                <a:latin typeface="黑体" pitchFamily="49" charset="-122"/>
                <a:ea typeface="黑体" pitchFamily="49" charset="-122"/>
              </a:rPr>
              <a:t>棱镜或光栅；</a:t>
            </a:r>
            <a:endParaRPr lang="zh-CN" altLang="en-US" sz="2800" dirty="0">
              <a:latin typeface="黑体" pitchFamily="49" charset="-122"/>
              <a:ea typeface="黑体" pitchFamily="49" charset="-122"/>
            </a:endParaRPr>
          </a:p>
        </p:txBody>
      </p:sp>
      <p:sp>
        <p:nvSpPr>
          <p:cNvPr id="41991" name="Text Box 7"/>
          <p:cNvSpPr txBox="1">
            <a:spLocks noChangeArrowheads="1"/>
          </p:cNvSpPr>
          <p:nvPr/>
        </p:nvSpPr>
        <p:spPr bwMode="auto">
          <a:xfrm>
            <a:off x="533400" y="3352800"/>
            <a:ext cx="3200400" cy="308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40000"/>
              </a:lnSpc>
            </a:pPr>
            <a:r>
              <a:rPr lang="en-US" altLang="zh-CN" sz="2400" b="1" dirty="0">
                <a:latin typeface="宋体" pitchFamily="2" charset="-122"/>
              </a:rPr>
              <a:t> </a:t>
            </a:r>
            <a:r>
              <a:rPr lang="en-US" altLang="zh-CN" sz="2800" b="1" dirty="0">
                <a:latin typeface="黑体" pitchFamily="49" charset="-122"/>
                <a:ea typeface="黑体" pitchFamily="49" charset="-122"/>
              </a:rPr>
              <a:t>④</a:t>
            </a:r>
            <a:r>
              <a:rPr lang="zh-CN" altLang="en-US" sz="2800" b="1" dirty="0">
                <a:solidFill>
                  <a:srgbClr val="0033CC"/>
                </a:solidFill>
                <a:latin typeface="黑体" pitchFamily="49" charset="-122"/>
                <a:ea typeface="黑体" pitchFamily="49" charset="-122"/>
              </a:rPr>
              <a:t>聚焦装置</a:t>
            </a:r>
            <a:r>
              <a:rPr lang="zh-CN" altLang="en-US" sz="2800" b="1" dirty="0">
                <a:latin typeface="黑体" pitchFamily="49" charset="-122"/>
                <a:ea typeface="黑体" pitchFamily="49" charset="-122"/>
              </a:rPr>
              <a:t>：</a:t>
            </a:r>
            <a:r>
              <a:rPr lang="zh-CN" altLang="en-US" sz="2800" dirty="0">
                <a:latin typeface="黑体" pitchFamily="49" charset="-122"/>
                <a:ea typeface="黑体" pitchFamily="49" charset="-122"/>
              </a:rPr>
              <a:t>透镜或凹面反射镜，将分光后所得单色光聚焦至出射狭缝；</a:t>
            </a:r>
          </a:p>
          <a:p>
            <a:pPr>
              <a:lnSpc>
                <a:spcPct val="140000"/>
              </a:lnSpc>
            </a:pPr>
            <a:r>
              <a:rPr lang="zh-CN" altLang="en-US" sz="2800" b="1" dirty="0">
                <a:latin typeface="黑体" pitchFamily="49" charset="-122"/>
                <a:ea typeface="黑体" pitchFamily="49" charset="-122"/>
              </a:rPr>
              <a:t> ⑤</a:t>
            </a:r>
            <a:r>
              <a:rPr lang="zh-CN" altLang="en-US" sz="2800" b="1" dirty="0">
                <a:solidFill>
                  <a:srgbClr val="0033CC"/>
                </a:solidFill>
                <a:latin typeface="黑体" pitchFamily="49" charset="-122"/>
                <a:ea typeface="黑体" pitchFamily="49" charset="-122"/>
              </a:rPr>
              <a:t>出射狭缝</a:t>
            </a:r>
            <a:r>
              <a:rPr lang="zh-CN" altLang="en-US" sz="2800" dirty="0">
                <a:latin typeface="黑体" pitchFamily="49" charset="-122"/>
                <a:ea typeface="黑体" pitchFamily="49" charset="-122"/>
              </a:rPr>
              <a:t>。</a:t>
            </a:r>
            <a:endParaRPr kumimoji="1" lang="zh-CN" altLang="en-US" sz="2800" dirty="0">
              <a:latin typeface="黑体" pitchFamily="49" charset="-122"/>
              <a:ea typeface="黑体" pitchFamily="49" charset="-122"/>
            </a:endParaRPr>
          </a:p>
        </p:txBody>
      </p:sp>
      <p:pic>
        <p:nvPicPr>
          <p:cNvPr id="4608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581400"/>
            <a:ext cx="4419600"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89">
                                            <p:txEl>
                                              <p:pRg st="0" end="0"/>
                                            </p:txEl>
                                          </p:spTgt>
                                        </p:tgtEl>
                                        <p:attrNameLst>
                                          <p:attrName>style.visibility</p:attrName>
                                        </p:attrNameLst>
                                      </p:cBhvr>
                                      <p:to>
                                        <p:strVal val="visible"/>
                                      </p:to>
                                    </p:set>
                                    <p:animEffect transition="in" filter="wipe(left)">
                                      <p:cBhvr>
                                        <p:cTn id="12" dur="500"/>
                                        <p:tgtEl>
                                          <p:spTgt spid="4198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89">
                                            <p:txEl>
                                              <p:pRg st="1" end="1"/>
                                            </p:txEl>
                                          </p:spTgt>
                                        </p:tgtEl>
                                        <p:attrNameLst>
                                          <p:attrName>style.visibility</p:attrName>
                                        </p:attrNameLst>
                                      </p:cBhvr>
                                      <p:to>
                                        <p:strVal val="visible"/>
                                      </p:to>
                                    </p:set>
                                    <p:animEffect transition="in" filter="wipe(left)">
                                      <p:cBhvr>
                                        <p:cTn id="17" dur="500"/>
                                        <p:tgtEl>
                                          <p:spTgt spid="4198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xEl>
                                              <p:pRg st="2" end="2"/>
                                            </p:txEl>
                                          </p:spTgt>
                                        </p:tgtEl>
                                        <p:attrNameLst>
                                          <p:attrName>style.visibility</p:attrName>
                                        </p:attrNameLst>
                                      </p:cBhvr>
                                      <p:to>
                                        <p:strVal val="visible"/>
                                      </p:to>
                                    </p:set>
                                    <p:animEffect transition="in" filter="wipe(left)">
                                      <p:cBhvr>
                                        <p:cTn id="22" dur="500"/>
                                        <p:tgtEl>
                                          <p:spTgt spid="4198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1989">
                                            <p:txEl>
                                              <p:pRg st="3" end="3"/>
                                            </p:txEl>
                                          </p:spTgt>
                                        </p:tgtEl>
                                        <p:attrNameLst>
                                          <p:attrName>style.visibility</p:attrName>
                                        </p:attrNameLst>
                                      </p:cBhvr>
                                      <p:to>
                                        <p:strVal val="visible"/>
                                      </p:to>
                                    </p:set>
                                    <p:animEffect transition="in" filter="wipe(left)">
                                      <p:cBhvr>
                                        <p:cTn id="27" dur="500"/>
                                        <p:tgtEl>
                                          <p:spTgt spid="4198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991">
                                            <p:txEl>
                                              <p:pRg st="0" end="0"/>
                                            </p:txEl>
                                          </p:spTgt>
                                        </p:tgtEl>
                                        <p:attrNameLst>
                                          <p:attrName>style.visibility</p:attrName>
                                        </p:attrNameLst>
                                      </p:cBhvr>
                                      <p:to>
                                        <p:strVal val="visible"/>
                                      </p:to>
                                    </p:set>
                                    <p:animEffect transition="in" filter="wipe(left)">
                                      <p:cBhvr>
                                        <p:cTn id="32" dur="500"/>
                                        <p:tgtEl>
                                          <p:spTgt spid="4199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991">
                                            <p:txEl>
                                              <p:pRg st="1" end="1"/>
                                            </p:txEl>
                                          </p:spTgt>
                                        </p:tgtEl>
                                        <p:attrNameLst>
                                          <p:attrName>style.visibility</p:attrName>
                                        </p:attrNameLst>
                                      </p:cBhvr>
                                      <p:to>
                                        <p:strVal val="visible"/>
                                      </p:to>
                                    </p:set>
                                    <p:animEffect transition="in" filter="wipe(left)">
                                      <p:cBhvr>
                                        <p:cTn id="37" dur="500"/>
                                        <p:tgtEl>
                                          <p:spTgt spid="419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build="p" autoUpdateAnimBg="0"/>
      <p:bldP spid="4199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ChangeArrowheads="1"/>
          </p:cNvSpPr>
          <p:nvPr/>
        </p:nvSpPr>
        <p:spPr bwMode="auto">
          <a:xfrm>
            <a:off x="609600" y="-762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200" b="1" dirty="0" smtClean="0">
                <a:solidFill>
                  <a:srgbClr val="990033"/>
                </a:solidFill>
                <a:latin typeface="黑体" pitchFamily="49" charset="-122"/>
                <a:ea typeface="黑体" pitchFamily="49" charset="-122"/>
              </a:rPr>
              <a:t>2.3.1.3 </a:t>
            </a:r>
            <a:r>
              <a:rPr lang="zh-CN" altLang="en-US" sz="3200" b="1" dirty="0" smtClean="0">
                <a:solidFill>
                  <a:srgbClr val="990033"/>
                </a:solidFill>
                <a:latin typeface="黑体" pitchFamily="49" charset="-122"/>
                <a:ea typeface="黑体" pitchFamily="49" charset="-122"/>
              </a:rPr>
              <a:t>样品</a:t>
            </a:r>
            <a:r>
              <a:rPr lang="zh-CN" altLang="en-US" sz="3200" b="1" dirty="0">
                <a:solidFill>
                  <a:srgbClr val="990033"/>
                </a:solidFill>
                <a:latin typeface="黑体" pitchFamily="49" charset="-122"/>
                <a:ea typeface="黑体" pitchFamily="49" charset="-122"/>
              </a:rPr>
              <a:t>室</a:t>
            </a:r>
          </a:p>
        </p:txBody>
      </p:sp>
      <p:sp>
        <p:nvSpPr>
          <p:cNvPr id="43013" name="Text Box 5"/>
          <p:cNvSpPr txBox="1">
            <a:spLocks noChangeArrowheads="1"/>
          </p:cNvSpPr>
          <p:nvPr/>
        </p:nvSpPr>
        <p:spPr bwMode="auto">
          <a:xfrm>
            <a:off x="533400" y="5334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2800" dirty="0" smtClean="0">
                <a:solidFill>
                  <a:srgbClr val="0033CC"/>
                </a:solidFill>
                <a:latin typeface="黑体" pitchFamily="49" charset="-122"/>
                <a:ea typeface="黑体" pitchFamily="49" charset="-122"/>
              </a:rPr>
              <a:t>样品</a:t>
            </a:r>
            <a:r>
              <a:rPr lang="zh-CN" altLang="en-US" sz="2800" dirty="0">
                <a:solidFill>
                  <a:srgbClr val="0033CC"/>
                </a:solidFill>
                <a:latin typeface="黑体" pitchFamily="49" charset="-122"/>
                <a:ea typeface="黑体" pitchFamily="49" charset="-122"/>
              </a:rPr>
              <a:t>室放置各种类型的吸收池和相应的池架附件。吸收池主要有</a:t>
            </a:r>
            <a:r>
              <a:rPr lang="zh-CN" altLang="en-US" sz="2800" dirty="0">
                <a:solidFill>
                  <a:srgbClr val="C00000"/>
                </a:solidFill>
                <a:latin typeface="黑体" pitchFamily="49" charset="-122"/>
                <a:ea typeface="黑体" pitchFamily="49" charset="-122"/>
              </a:rPr>
              <a:t>石英池</a:t>
            </a:r>
            <a:r>
              <a:rPr lang="zh-CN" altLang="en-US" sz="2800" dirty="0">
                <a:solidFill>
                  <a:srgbClr val="0033CC"/>
                </a:solidFill>
                <a:latin typeface="黑体" pitchFamily="49" charset="-122"/>
                <a:ea typeface="黑体" pitchFamily="49" charset="-122"/>
              </a:rPr>
              <a:t>和</a:t>
            </a:r>
            <a:r>
              <a:rPr lang="zh-CN" altLang="en-US" sz="2800" dirty="0">
                <a:solidFill>
                  <a:srgbClr val="C00000"/>
                </a:solidFill>
                <a:latin typeface="黑体" pitchFamily="49" charset="-122"/>
                <a:ea typeface="黑体" pitchFamily="49" charset="-122"/>
              </a:rPr>
              <a:t>玻璃池</a:t>
            </a:r>
            <a:r>
              <a:rPr lang="zh-CN" altLang="en-US" sz="2800" dirty="0">
                <a:solidFill>
                  <a:srgbClr val="0033CC"/>
                </a:solidFill>
                <a:latin typeface="黑体" pitchFamily="49" charset="-122"/>
                <a:ea typeface="黑体" pitchFamily="49" charset="-122"/>
              </a:rPr>
              <a:t>两种。</a:t>
            </a:r>
            <a:endParaRPr kumimoji="1" lang="zh-CN" altLang="en-US" sz="2400" b="1" dirty="0">
              <a:solidFill>
                <a:schemeClr val="hlink"/>
              </a:solidFill>
              <a:latin typeface="黑体" pitchFamily="49" charset="-122"/>
              <a:ea typeface="黑体" pitchFamily="49" charset="-122"/>
            </a:endParaRPr>
          </a:p>
        </p:txBody>
      </p:sp>
      <p:pic>
        <p:nvPicPr>
          <p:cNvPr id="47108" name="Picture 13" descr="氯化钠透光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97113"/>
            <a:ext cx="8458200" cy="452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4" name="Rectangle 16"/>
          <p:cNvSpPr>
            <a:spLocks noChangeArrowheads="1"/>
          </p:cNvSpPr>
          <p:nvPr/>
        </p:nvSpPr>
        <p:spPr bwMode="auto">
          <a:xfrm>
            <a:off x="1447800" y="1614488"/>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000" b="1">
                <a:solidFill>
                  <a:srgbClr val="800080"/>
                </a:solidFill>
                <a:effectLst>
                  <a:outerShdw blurRad="38100" dist="38100" dir="2700000" algn="tl">
                    <a:srgbClr val="C0C0C0"/>
                  </a:outerShdw>
                </a:effectLst>
                <a:ea typeface="黑体" pitchFamily="49" charset="-122"/>
              </a:rPr>
              <a:t>玻璃</a:t>
            </a:r>
          </a:p>
        </p:txBody>
      </p:sp>
      <p:sp>
        <p:nvSpPr>
          <p:cNvPr id="47110" name="Line 17"/>
          <p:cNvSpPr>
            <a:spLocks noChangeShapeType="1"/>
          </p:cNvSpPr>
          <p:nvPr/>
        </p:nvSpPr>
        <p:spPr bwMode="auto">
          <a:xfrm>
            <a:off x="2738438" y="2120900"/>
            <a:ext cx="0" cy="503238"/>
          </a:xfrm>
          <a:prstGeom prst="line">
            <a:avLst/>
          </a:prstGeom>
          <a:noFill/>
          <a:ln w="3810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111" name="Line 18"/>
          <p:cNvSpPr>
            <a:spLocks noChangeShapeType="1"/>
          </p:cNvSpPr>
          <p:nvPr/>
        </p:nvSpPr>
        <p:spPr bwMode="auto">
          <a:xfrm>
            <a:off x="6164263" y="2108200"/>
            <a:ext cx="0" cy="503238"/>
          </a:xfrm>
          <a:prstGeom prst="line">
            <a:avLst/>
          </a:prstGeom>
          <a:noFill/>
          <a:ln w="3810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7" name="Text Box 19"/>
          <p:cNvSpPr txBox="1">
            <a:spLocks noChangeArrowheads="1"/>
          </p:cNvSpPr>
          <p:nvPr/>
        </p:nvSpPr>
        <p:spPr bwMode="auto">
          <a:xfrm>
            <a:off x="2779713" y="1676400"/>
            <a:ext cx="10588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chemeClr val="hlink"/>
                </a:solidFill>
                <a:effectLst>
                  <a:outerShdw blurRad="38100" dist="38100" dir="2700000" algn="tl">
                    <a:srgbClr val="C0C0C0"/>
                  </a:outerShdw>
                </a:effectLst>
                <a:ea typeface="黑体" pitchFamily="49" charset="-122"/>
              </a:rPr>
              <a:t>360 nm</a:t>
            </a:r>
          </a:p>
        </p:txBody>
      </p:sp>
      <p:sp>
        <p:nvSpPr>
          <p:cNvPr id="43028" name="Text Box 20"/>
          <p:cNvSpPr txBox="1">
            <a:spLocks noChangeArrowheads="1"/>
          </p:cNvSpPr>
          <p:nvPr/>
        </p:nvSpPr>
        <p:spPr bwMode="auto">
          <a:xfrm>
            <a:off x="5516563" y="1600200"/>
            <a:ext cx="11191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chemeClr val="hlink"/>
                </a:solidFill>
                <a:effectLst>
                  <a:outerShdw blurRad="38100" dist="38100" dir="2700000" algn="tl">
                    <a:srgbClr val="C0C0C0"/>
                  </a:outerShdw>
                </a:effectLst>
                <a:ea typeface="黑体" pitchFamily="49" charset="-122"/>
              </a:rPr>
              <a:t>2.25 </a:t>
            </a:r>
            <a:r>
              <a:rPr kumimoji="1" lang="en-US" altLang="zh-CN" sz="2000" b="1">
                <a:solidFill>
                  <a:schemeClr val="hlink"/>
                </a:solidFill>
                <a:effectLst>
                  <a:outerShdw blurRad="38100" dist="38100" dir="2700000" algn="tl">
                    <a:srgbClr val="C0C0C0"/>
                  </a:outerShdw>
                </a:effectLst>
                <a:latin typeface="Symbol" pitchFamily="18" charset="2"/>
                <a:ea typeface="黑体" pitchFamily="49" charset="-122"/>
              </a:rPr>
              <a:t>m</a:t>
            </a:r>
            <a:r>
              <a:rPr kumimoji="1" lang="en-US" altLang="zh-CN" sz="2000" b="1">
                <a:solidFill>
                  <a:schemeClr val="hlink"/>
                </a:solidFill>
                <a:effectLst>
                  <a:outerShdw blurRad="38100" dist="38100" dir="2700000" algn="tl">
                    <a:srgbClr val="C0C0C0"/>
                  </a:outerShdw>
                </a:effectLst>
                <a:ea typeface="黑体" pitchFamily="49" charset="-122"/>
              </a:rPr>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500"/>
                                        <p:tgtEl>
                                          <p:spTgt spid="43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3">
                                            <p:txEl>
                                              <p:pRg st="0" end="0"/>
                                            </p:txEl>
                                          </p:spTgt>
                                        </p:tgtEl>
                                        <p:attrNameLst>
                                          <p:attrName>style.visibility</p:attrName>
                                        </p:attrNameLst>
                                      </p:cBhvr>
                                      <p:to>
                                        <p:strVal val="visible"/>
                                      </p:to>
                                    </p:set>
                                    <p:animEffect transition="in" filter="wipe(left)">
                                      <p:cBhvr>
                                        <p:cTn id="12" dur="500"/>
                                        <p:tgtEl>
                                          <p:spTgt spid="430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descr="石英透光率"/>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5" name="Rectangle 5"/>
          <p:cNvSpPr>
            <a:spLocks noChangeArrowheads="1"/>
          </p:cNvSpPr>
          <p:nvPr/>
        </p:nvSpPr>
        <p:spPr bwMode="auto">
          <a:xfrm>
            <a:off x="914400" y="457200"/>
            <a:ext cx="692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zh-CN" altLang="en-US" sz="2000" b="1" dirty="0">
                <a:solidFill>
                  <a:srgbClr val="800080"/>
                </a:solidFill>
                <a:effectLst>
                  <a:outerShdw blurRad="38100" dist="38100" dir="2700000" algn="tl">
                    <a:srgbClr val="C0C0C0"/>
                  </a:outerShdw>
                </a:effectLst>
                <a:ea typeface="黑体" pitchFamily="49" charset="-122"/>
              </a:rPr>
              <a:t>石英</a:t>
            </a:r>
          </a:p>
        </p:txBody>
      </p:sp>
      <p:sp>
        <p:nvSpPr>
          <p:cNvPr id="48132" name="Rectangle 6"/>
          <p:cNvSpPr>
            <a:spLocks noChangeArrowheads="1"/>
          </p:cNvSpPr>
          <p:nvPr/>
        </p:nvSpPr>
        <p:spPr bwMode="auto">
          <a:xfrm>
            <a:off x="4284663" y="1268413"/>
            <a:ext cx="1439862" cy="4032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33" name="Line 7"/>
          <p:cNvSpPr>
            <a:spLocks noChangeShapeType="1"/>
          </p:cNvSpPr>
          <p:nvPr/>
        </p:nvSpPr>
        <p:spPr bwMode="auto">
          <a:xfrm flipH="1" flipV="1">
            <a:off x="2051050" y="5373688"/>
            <a:ext cx="4763" cy="517525"/>
          </a:xfrm>
          <a:prstGeom prst="line">
            <a:avLst/>
          </a:prstGeom>
          <a:noFill/>
          <a:ln w="3810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134" name="Line 8"/>
          <p:cNvSpPr>
            <a:spLocks noChangeShapeType="1"/>
          </p:cNvSpPr>
          <p:nvPr/>
        </p:nvSpPr>
        <p:spPr bwMode="auto">
          <a:xfrm flipV="1">
            <a:off x="7164388" y="5229225"/>
            <a:ext cx="0" cy="433388"/>
          </a:xfrm>
          <a:prstGeom prst="line">
            <a:avLst/>
          </a:prstGeom>
          <a:noFill/>
          <a:ln w="38100">
            <a:solidFill>
              <a:schemeClr va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89" name="Text Box 9"/>
          <p:cNvSpPr txBox="1">
            <a:spLocks noChangeArrowheads="1"/>
          </p:cNvSpPr>
          <p:nvPr/>
        </p:nvSpPr>
        <p:spPr bwMode="auto">
          <a:xfrm>
            <a:off x="1476375" y="5949950"/>
            <a:ext cx="1058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chemeClr val="hlink"/>
                </a:solidFill>
                <a:effectLst>
                  <a:outerShdw blurRad="38100" dist="38100" dir="2700000" algn="tl">
                    <a:srgbClr val="C0C0C0"/>
                  </a:outerShdw>
                </a:effectLst>
                <a:ea typeface="黑体" pitchFamily="49" charset="-122"/>
              </a:rPr>
              <a:t>200 nm</a:t>
            </a:r>
          </a:p>
        </p:txBody>
      </p:sp>
      <p:sp>
        <p:nvSpPr>
          <p:cNvPr id="122890" name="Text Box 10"/>
          <p:cNvSpPr txBox="1">
            <a:spLocks noChangeArrowheads="1"/>
          </p:cNvSpPr>
          <p:nvPr/>
        </p:nvSpPr>
        <p:spPr bwMode="auto">
          <a:xfrm>
            <a:off x="6659563" y="5805488"/>
            <a:ext cx="977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000" b="1">
                <a:solidFill>
                  <a:schemeClr val="hlink"/>
                </a:solidFill>
                <a:effectLst>
                  <a:outerShdw blurRad="38100" dist="38100" dir="2700000" algn="tl">
                    <a:srgbClr val="C0C0C0"/>
                  </a:outerShdw>
                </a:effectLst>
                <a:ea typeface="黑体" pitchFamily="49" charset="-122"/>
              </a:rPr>
              <a:t>2.5 </a:t>
            </a:r>
            <a:r>
              <a:rPr kumimoji="1" lang="en-US" altLang="zh-CN" sz="2000" b="1">
                <a:solidFill>
                  <a:schemeClr val="hlink"/>
                </a:solidFill>
                <a:effectLst>
                  <a:outerShdw blurRad="38100" dist="38100" dir="2700000" algn="tl">
                    <a:srgbClr val="C0C0C0"/>
                  </a:outerShdw>
                </a:effectLst>
                <a:latin typeface="Symbol" pitchFamily="18" charset="2"/>
                <a:ea typeface="黑体" pitchFamily="49" charset="-122"/>
              </a:rPr>
              <a:t>m</a:t>
            </a:r>
            <a:r>
              <a:rPr kumimoji="1" lang="en-US" altLang="zh-CN" sz="2000" b="1">
                <a:solidFill>
                  <a:schemeClr val="hlink"/>
                </a:solidFill>
                <a:effectLst>
                  <a:outerShdw blurRad="38100" dist="38100" dir="2700000" algn="tl">
                    <a:srgbClr val="C0C0C0"/>
                  </a:outerShdw>
                </a:effectLst>
                <a:ea typeface="黑体" pitchFamily="49" charset="-122"/>
              </a:rPr>
              <a:t>m</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ChangeArrowheads="1"/>
          </p:cNvSpPr>
          <p:nvPr/>
        </p:nvSpPr>
        <p:spPr bwMode="auto">
          <a:xfrm>
            <a:off x="609600" y="304800"/>
            <a:ext cx="23622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a:solidFill>
                  <a:schemeClr val="tx1"/>
                </a:solidFill>
                <a:effectLst>
                  <a:outerShdw blurRad="38100" dist="38100" dir="2700000" algn="tl">
                    <a:srgbClr val="C0C0C0"/>
                  </a:outerShdw>
                </a:effectLst>
                <a:ea typeface="黑体" pitchFamily="49" charset="-122"/>
              </a:rPr>
              <a:t>2. </a:t>
            </a:r>
            <a:r>
              <a:rPr lang="zh-CN" altLang="en-US" sz="2200">
                <a:solidFill>
                  <a:schemeClr val="tx1"/>
                </a:solidFill>
                <a:effectLst>
                  <a:outerShdw blurRad="38100" dist="38100" dir="2700000" algn="tl">
                    <a:srgbClr val="C0C0C0"/>
                  </a:outerShdw>
                </a:effectLst>
                <a:ea typeface="黑体" pitchFamily="49" charset="-122"/>
              </a:rPr>
              <a:t>吸收池的形状</a:t>
            </a:r>
          </a:p>
        </p:txBody>
      </p:sp>
      <p:sp>
        <p:nvSpPr>
          <p:cNvPr id="23" name="Rectangle 3"/>
          <p:cNvSpPr>
            <a:spLocks noChangeArrowheads="1"/>
          </p:cNvSpPr>
          <p:nvPr/>
        </p:nvSpPr>
        <p:spPr bwMode="auto">
          <a:xfrm>
            <a:off x="3505200" y="6072188"/>
            <a:ext cx="1524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a:solidFill>
                  <a:srgbClr val="800080"/>
                </a:solidFill>
                <a:effectLst>
                  <a:outerShdw blurRad="38100" dist="38100" dir="2700000" algn="tl">
                    <a:srgbClr val="C0C0C0"/>
                  </a:outerShdw>
                </a:effectLst>
                <a:ea typeface="黑体" pitchFamily="49" charset="-122"/>
              </a:rPr>
              <a:t>波长范围</a:t>
            </a:r>
          </a:p>
        </p:txBody>
      </p:sp>
      <p:sp>
        <p:nvSpPr>
          <p:cNvPr id="24" name="Rectangle 5"/>
          <p:cNvSpPr>
            <a:spLocks noChangeArrowheads="1"/>
          </p:cNvSpPr>
          <p:nvPr/>
        </p:nvSpPr>
        <p:spPr bwMode="auto">
          <a:xfrm>
            <a:off x="609600" y="6126163"/>
            <a:ext cx="2514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a:solidFill>
                  <a:schemeClr val="tx1"/>
                </a:solidFill>
                <a:effectLst>
                  <a:outerShdw blurRad="38100" dist="38100" dir="2700000" algn="tl">
                    <a:srgbClr val="C0C0C0"/>
                  </a:outerShdw>
                </a:effectLst>
                <a:ea typeface="黑体" pitchFamily="49" charset="-122"/>
              </a:rPr>
              <a:t>3. </a:t>
            </a:r>
            <a:r>
              <a:rPr lang="zh-CN" altLang="en-US" sz="2200">
                <a:solidFill>
                  <a:schemeClr val="tx1"/>
                </a:solidFill>
                <a:effectLst>
                  <a:outerShdw blurRad="38100" dist="38100" dir="2700000" algn="tl">
                    <a:srgbClr val="C0C0C0"/>
                  </a:outerShdw>
                </a:effectLst>
                <a:ea typeface="黑体" pitchFamily="49" charset="-122"/>
              </a:rPr>
              <a:t>使用注意事项</a:t>
            </a:r>
          </a:p>
        </p:txBody>
      </p:sp>
      <p:sp>
        <p:nvSpPr>
          <p:cNvPr id="25" name="Rectangle 6"/>
          <p:cNvSpPr>
            <a:spLocks noChangeArrowheads="1"/>
          </p:cNvSpPr>
          <p:nvPr/>
        </p:nvSpPr>
        <p:spPr bwMode="auto">
          <a:xfrm>
            <a:off x="5562600" y="6072188"/>
            <a:ext cx="15240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200">
                <a:solidFill>
                  <a:srgbClr val="800080"/>
                </a:solidFill>
                <a:effectLst>
                  <a:outerShdw blurRad="38100" dist="38100" dir="2700000" algn="tl">
                    <a:srgbClr val="C0C0C0"/>
                  </a:outerShdw>
                </a:effectLst>
                <a:ea typeface="黑体" pitchFamily="49" charset="-122"/>
              </a:rPr>
              <a:t>容易破碎</a:t>
            </a:r>
          </a:p>
        </p:txBody>
      </p:sp>
      <p:grpSp>
        <p:nvGrpSpPr>
          <p:cNvPr id="26" name="Group 44"/>
          <p:cNvGrpSpPr>
            <a:grpSpLocks/>
          </p:cNvGrpSpPr>
          <p:nvPr/>
        </p:nvGrpSpPr>
        <p:grpSpPr bwMode="auto">
          <a:xfrm>
            <a:off x="6248400" y="990600"/>
            <a:ext cx="2514600" cy="2209800"/>
            <a:chOff x="3936" y="624"/>
            <a:chExt cx="1584" cy="1392"/>
          </a:xfrm>
        </p:grpSpPr>
        <p:graphicFrame>
          <p:nvGraphicFramePr>
            <p:cNvPr id="27" name="Object 13"/>
            <p:cNvGraphicFramePr>
              <a:graphicFrameLocks noChangeAspect="1"/>
            </p:cNvGraphicFramePr>
            <p:nvPr/>
          </p:nvGraphicFramePr>
          <p:xfrm>
            <a:off x="4128" y="624"/>
            <a:ext cx="1104" cy="688"/>
          </p:xfrm>
          <a:graphic>
            <a:graphicData uri="http://schemas.openxmlformats.org/presentationml/2006/ole">
              <mc:AlternateContent xmlns:mc="http://schemas.openxmlformats.org/markup-compatibility/2006">
                <mc:Choice xmlns:v="urn:schemas-microsoft-com:vml" Requires="v">
                  <p:oleObj spid="_x0000_s49453" name="Photo Editor 照片" r:id="rId3" imgW="2276793" imgH="1419048" progId="MSPhotoEd.3">
                    <p:embed/>
                  </p:oleObj>
                </mc:Choice>
                <mc:Fallback>
                  <p:oleObj name="Photo Editor 照片" r:id="rId3" imgW="2276793" imgH="141904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8" y="624"/>
                          <a:ext cx="1104" cy="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Text Box 27"/>
            <p:cNvSpPr txBox="1">
              <a:spLocks noChangeArrowheads="1"/>
            </p:cNvSpPr>
            <p:nvPr/>
          </p:nvSpPr>
          <p:spPr bwMode="auto">
            <a:xfrm>
              <a:off x="3936" y="1536"/>
              <a:ext cx="158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a:solidFill>
                    <a:srgbClr val="000099"/>
                  </a:solidFill>
                  <a:effectLst/>
                  <a:ea typeface="黑体" pitchFamily="49" charset="-122"/>
                </a:rPr>
                <a:t>可拆卸圆形测量池</a:t>
              </a:r>
            </a:p>
            <a:p>
              <a:pPr algn="ctr"/>
              <a:r>
                <a:rPr lang="zh-CN" altLang="en-US" sz="2200">
                  <a:solidFill>
                    <a:schemeClr val="hlink"/>
                  </a:solidFill>
                  <a:effectLst/>
                  <a:ea typeface="黑体" pitchFamily="49" charset="-122"/>
                </a:rPr>
                <a:t>两面透光</a:t>
              </a:r>
            </a:p>
          </p:txBody>
        </p:sp>
        <p:sp>
          <p:nvSpPr>
            <p:cNvPr id="29" name="Line 33"/>
            <p:cNvSpPr>
              <a:spLocks noChangeShapeType="1"/>
            </p:cNvSpPr>
            <p:nvPr/>
          </p:nvSpPr>
          <p:spPr bwMode="auto">
            <a:xfrm rot="3179019" flipV="1">
              <a:off x="3970" y="830"/>
              <a:ext cx="281" cy="302"/>
            </a:xfrm>
            <a:prstGeom prst="line">
              <a:avLst/>
            </a:prstGeom>
            <a:noFill/>
            <a:ln w="76200" cmpd="tri">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p:nvSpPr>
          <p:spPr bwMode="auto">
            <a:xfrm rot="3182394" flipV="1">
              <a:off x="5191" y="953"/>
              <a:ext cx="224" cy="238"/>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1" name="Group 49"/>
          <p:cNvGrpSpPr>
            <a:grpSpLocks/>
          </p:cNvGrpSpPr>
          <p:nvPr/>
        </p:nvGrpSpPr>
        <p:grpSpPr bwMode="auto">
          <a:xfrm>
            <a:off x="3657600" y="900113"/>
            <a:ext cx="2492375" cy="2300287"/>
            <a:chOff x="2304" y="567"/>
            <a:chExt cx="1570" cy="1449"/>
          </a:xfrm>
        </p:grpSpPr>
        <p:sp>
          <p:nvSpPr>
            <p:cNvPr id="32" name="Text Box 26"/>
            <p:cNvSpPr txBox="1">
              <a:spLocks noChangeArrowheads="1"/>
            </p:cNvSpPr>
            <p:nvPr/>
          </p:nvSpPr>
          <p:spPr bwMode="auto">
            <a:xfrm>
              <a:off x="2544" y="1536"/>
              <a:ext cx="11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a:solidFill>
                    <a:srgbClr val="000099"/>
                  </a:solidFill>
                  <a:effectLst/>
                  <a:ea typeface="黑体" pitchFamily="49" charset="-122"/>
                </a:rPr>
                <a:t>圆形测量池</a:t>
              </a:r>
            </a:p>
            <a:p>
              <a:pPr algn="ctr"/>
              <a:r>
                <a:rPr lang="zh-CN" altLang="en-US" sz="2200">
                  <a:solidFill>
                    <a:schemeClr val="hlink"/>
                  </a:solidFill>
                  <a:effectLst/>
                  <a:ea typeface="黑体" pitchFamily="49" charset="-122"/>
                </a:rPr>
                <a:t>两面透光</a:t>
              </a:r>
            </a:p>
          </p:txBody>
        </p:sp>
        <p:grpSp>
          <p:nvGrpSpPr>
            <p:cNvPr id="33" name="Group 46"/>
            <p:cNvGrpSpPr>
              <a:grpSpLocks/>
            </p:cNvGrpSpPr>
            <p:nvPr/>
          </p:nvGrpSpPr>
          <p:grpSpPr bwMode="auto">
            <a:xfrm>
              <a:off x="2304" y="567"/>
              <a:ext cx="1570" cy="881"/>
              <a:chOff x="2304" y="567"/>
              <a:chExt cx="1570" cy="881"/>
            </a:xfrm>
          </p:grpSpPr>
          <p:graphicFrame>
            <p:nvGraphicFramePr>
              <p:cNvPr id="34" name="Object 9"/>
              <p:cNvGraphicFramePr>
                <a:graphicFrameLocks noChangeAspect="1"/>
              </p:cNvGraphicFramePr>
              <p:nvPr/>
            </p:nvGraphicFramePr>
            <p:xfrm>
              <a:off x="2496" y="567"/>
              <a:ext cx="1200" cy="881"/>
            </p:xfrm>
            <a:graphic>
              <a:graphicData uri="http://schemas.openxmlformats.org/presentationml/2006/ole">
                <mc:AlternateContent xmlns:mc="http://schemas.openxmlformats.org/markup-compatibility/2006">
                  <mc:Choice xmlns:v="urn:schemas-microsoft-com:vml" Requires="v">
                    <p:oleObj spid="_x0000_s49454" name="Photo Editor 照片" r:id="rId5" imgW="2085714" imgH="1533739" progId="MSPhotoEd.3">
                      <p:embed/>
                    </p:oleObj>
                  </mc:Choice>
                  <mc:Fallback>
                    <p:oleObj name="Photo Editor 照片" r:id="rId5" imgW="2085714" imgH="1533739" progId="MSPhotoEd.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6" y="567"/>
                            <a:ext cx="1200" cy="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Line 31"/>
              <p:cNvSpPr>
                <a:spLocks noChangeShapeType="1"/>
              </p:cNvSpPr>
              <p:nvPr/>
            </p:nvSpPr>
            <p:spPr bwMode="auto">
              <a:xfrm rot="3179019" flipV="1">
                <a:off x="2314" y="902"/>
                <a:ext cx="281" cy="302"/>
              </a:xfrm>
              <a:prstGeom prst="line">
                <a:avLst/>
              </a:prstGeom>
              <a:noFill/>
              <a:ln w="76200" cmpd="tri">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2"/>
              <p:cNvSpPr>
                <a:spLocks noChangeShapeType="1"/>
              </p:cNvSpPr>
              <p:nvPr/>
            </p:nvSpPr>
            <p:spPr bwMode="auto">
              <a:xfrm rot="3182394" flipV="1">
                <a:off x="3648" y="1056"/>
                <a:ext cx="226" cy="226"/>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37" name="Group 45"/>
          <p:cNvGrpSpPr>
            <a:grpSpLocks/>
          </p:cNvGrpSpPr>
          <p:nvPr/>
        </p:nvGrpSpPr>
        <p:grpSpPr bwMode="auto">
          <a:xfrm>
            <a:off x="590550" y="838200"/>
            <a:ext cx="2838450" cy="2362200"/>
            <a:chOff x="372" y="528"/>
            <a:chExt cx="1788" cy="1488"/>
          </a:xfrm>
        </p:grpSpPr>
        <p:graphicFrame>
          <p:nvGraphicFramePr>
            <p:cNvPr id="38" name="Object 12"/>
            <p:cNvGraphicFramePr>
              <a:graphicFrameLocks noChangeAspect="1"/>
            </p:cNvGraphicFramePr>
            <p:nvPr/>
          </p:nvGraphicFramePr>
          <p:xfrm>
            <a:off x="372" y="528"/>
            <a:ext cx="1061" cy="1102"/>
          </p:xfrm>
          <a:graphic>
            <a:graphicData uri="http://schemas.openxmlformats.org/presentationml/2006/ole">
              <mc:AlternateContent xmlns:mc="http://schemas.openxmlformats.org/markup-compatibility/2006">
                <mc:Choice xmlns:v="urn:schemas-microsoft-com:vml" Requires="v">
                  <p:oleObj spid="_x0000_s49455" name="Photo Editor 照片" r:id="rId7" imgW="1933333" imgH="2010056" progId="MSPhotoEd.3">
                    <p:embed/>
                  </p:oleObj>
                </mc:Choice>
                <mc:Fallback>
                  <p:oleObj name="Photo Editor 照片" r:id="rId7" imgW="1933333" imgH="2010056" progId="MSPhotoEd.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 y="528"/>
                          <a:ext cx="1061" cy="1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 name="Text Box 14"/>
            <p:cNvSpPr txBox="1">
              <a:spLocks noChangeArrowheads="1"/>
            </p:cNvSpPr>
            <p:nvPr/>
          </p:nvSpPr>
          <p:spPr bwMode="auto">
            <a:xfrm>
              <a:off x="480" y="1536"/>
              <a:ext cx="158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200">
                  <a:solidFill>
                    <a:srgbClr val="000099"/>
                  </a:solidFill>
                  <a:effectLst/>
                  <a:ea typeface="黑体" pitchFamily="49" charset="-122"/>
                </a:rPr>
                <a:t>1cm </a:t>
              </a:r>
              <a:r>
                <a:rPr lang="zh-CN" altLang="en-US" sz="2200">
                  <a:solidFill>
                    <a:srgbClr val="000099"/>
                  </a:solidFill>
                  <a:effectLst/>
                  <a:ea typeface="黑体" pitchFamily="49" charset="-122"/>
                </a:rPr>
                <a:t>长方形测量池</a:t>
              </a:r>
            </a:p>
            <a:p>
              <a:pPr algn="ctr"/>
              <a:r>
                <a:rPr lang="zh-CN" altLang="en-US" sz="2200">
                  <a:solidFill>
                    <a:schemeClr val="hlink"/>
                  </a:solidFill>
                  <a:effectLst/>
                  <a:ea typeface="黑体" pitchFamily="49" charset="-122"/>
                </a:rPr>
                <a:t>两面透光</a:t>
              </a:r>
            </a:p>
          </p:txBody>
        </p:sp>
        <p:graphicFrame>
          <p:nvGraphicFramePr>
            <p:cNvPr id="40" name="Object 23"/>
            <p:cNvGraphicFramePr>
              <a:graphicFrameLocks noChangeAspect="1"/>
            </p:cNvGraphicFramePr>
            <p:nvPr/>
          </p:nvGraphicFramePr>
          <p:xfrm>
            <a:off x="1524" y="528"/>
            <a:ext cx="464" cy="1008"/>
          </p:xfrm>
          <a:graphic>
            <a:graphicData uri="http://schemas.openxmlformats.org/presentationml/2006/ole">
              <mc:AlternateContent xmlns:mc="http://schemas.openxmlformats.org/markup-compatibility/2006">
                <mc:Choice xmlns:v="urn:schemas-microsoft-com:vml" Requires="v">
                  <p:oleObj spid="_x0000_s49456" name="位图图像" r:id="rId9" imgW="495369" imgH="1076475" progId="Paint.Picture">
                    <p:embed/>
                  </p:oleObj>
                </mc:Choice>
                <mc:Fallback>
                  <p:oleObj name="位图图像" r:id="rId9" imgW="495369" imgH="1076475"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 y="528"/>
                          <a:ext cx="464"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Line 24"/>
            <p:cNvSpPr>
              <a:spLocks noChangeShapeType="1"/>
            </p:cNvSpPr>
            <p:nvPr/>
          </p:nvSpPr>
          <p:spPr bwMode="auto">
            <a:xfrm flipV="1">
              <a:off x="1332" y="1056"/>
              <a:ext cx="382" cy="480"/>
            </a:xfrm>
            <a:prstGeom prst="line">
              <a:avLst/>
            </a:prstGeom>
            <a:noFill/>
            <a:ln w="76200" cmpd="tri">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25"/>
            <p:cNvSpPr>
              <a:spLocks noChangeShapeType="1"/>
            </p:cNvSpPr>
            <p:nvPr/>
          </p:nvSpPr>
          <p:spPr bwMode="auto">
            <a:xfrm flipV="1">
              <a:off x="1872" y="576"/>
              <a:ext cx="288" cy="336"/>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3" name="Group 41"/>
          <p:cNvGrpSpPr>
            <a:grpSpLocks/>
          </p:cNvGrpSpPr>
          <p:nvPr/>
        </p:nvGrpSpPr>
        <p:grpSpPr bwMode="auto">
          <a:xfrm>
            <a:off x="890588" y="3352800"/>
            <a:ext cx="2692400" cy="2438400"/>
            <a:chOff x="561" y="2112"/>
            <a:chExt cx="1696" cy="1536"/>
          </a:xfrm>
        </p:grpSpPr>
        <p:graphicFrame>
          <p:nvGraphicFramePr>
            <p:cNvPr id="44" name="Object 7"/>
            <p:cNvGraphicFramePr>
              <a:graphicFrameLocks noChangeAspect="1"/>
            </p:cNvGraphicFramePr>
            <p:nvPr/>
          </p:nvGraphicFramePr>
          <p:xfrm>
            <a:off x="624" y="2112"/>
            <a:ext cx="1392" cy="948"/>
          </p:xfrm>
          <a:graphic>
            <a:graphicData uri="http://schemas.openxmlformats.org/presentationml/2006/ole">
              <mc:AlternateContent xmlns:mc="http://schemas.openxmlformats.org/markup-compatibility/2006">
                <mc:Choice xmlns:v="urn:schemas-microsoft-com:vml" Requires="v">
                  <p:oleObj spid="_x0000_s49457" name="Photo Editor 照片" r:id="rId11" imgW="4963218" imgH="3381847" progId="MSPhotoEd.3">
                    <p:embed/>
                  </p:oleObj>
                </mc:Choice>
                <mc:Fallback>
                  <p:oleObj name="Photo Editor 照片" r:id="rId11" imgW="4963218" imgH="3381847" progId="MSPhotoEd.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2112"/>
                          <a:ext cx="1392"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 name="Text Box 28"/>
            <p:cNvSpPr txBox="1">
              <a:spLocks noChangeArrowheads="1"/>
            </p:cNvSpPr>
            <p:nvPr/>
          </p:nvSpPr>
          <p:spPr bwMode="auto">
            <a:xfrm>
              <a:off x="720" y="3168"/>
              <a:ext cx="11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a:solidFill>
                    <a:srgbClr val="000099"/>
                  </a:solidFill>
                  <a:effectLst/>
                  <a:ea typeface="黑体" pitchFamily="49" charset="-122"/>
                </a:rPr>
                <a:t>气体测量池</a:t>
              </a:r>
            </a:p>
            <a:p>
              <a:pPr algn="ctr"/>
              <a:r>
                <a:rPr lang="zh-CN" altLang="en-US" sz="2200">
                  <a:solidFill>
                    <a:schemeClr val="hlink"/>
                  </a:solidFill>
                  <a:effectLst/>
                  <a:ea typeface="黑体" pitchFamily="49" charset="-122"/>
                </a:rPr>
                <a:t>两面透光</a:t>
              </a:r>
            </a:p>
          </p:txBody>
        </p:sp>
        <p:sp>
          <p:nvSpPr>
            <p:cNvPr id="46" name="Line 35"/>
            <p:cNvSpPr>
              <a:spLocks noChangeShapeType="1"/>
            </p:cNvSpPr>
            <p:nvPr/>
          </p:nvSpPr>
          <p:spPr bwMode="auto">
            <a:xfrm rot="3179019" flipV="1">
              <a:off x="634" y="2723"/>
              <a:ext cx="280" cy="425"/>
            </a:xfrm>
            <a:prstGeom prst="line">
              <a:avLst/>
            </a:prstGeom>
            <a:noFill/>
            <a:ln w="38100">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36"/>
            <p:cNvSpPr>
              <a:spLocks noChangeShapeType="1"/>
            </p:cNvSpPr>
            <p:nvPr/>
          </p:nvSpPr>
          <p:spPr bwMode="auto">
            <a:xfrm rot="3182394" flipV="1">
              <a:off x="2019" y="2716"/>
              <a:ext cx="193" cy="283"/>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8" name="Group 48"/>
          <p:cNvGrpSpPr>
            <a:grpSpLocks/>
          </p:cNvGrpSpPr>
          <p:nvPr/>
        </p:nvGrpSpPr>
        <p:grpSpPr bwMode="auto">
          <a:xfrm>
            <a:off x="4191000" y="3352800"/>
            <a:ext cx="1752600" cy="2438400"/>
            <a:chOff x="2640" y="2112"/>
            <a:chExt cx="1104" cy="1536"/>
          </a:xfrm>
        </p:grpSpPr>
        <p:graphicFrame>
          <p:nvGraphicFramePr>
            <p:cNvPr id="49" name="Object 10"/>
            <p:cNvGraphicFramePr>
              <a:graphicFrameLocks noChangeAspect="1"/>
            </p:cNvGraphicFramePr>
            <p:nvPr/>
          </p:nvGraphicFramePr>
          <p:xfrm>
            <a:off x="2880" y="2112"/>
            <a:ext cx="515" cy="1079"/>
          </p:xfrm>
          <a:graphic>
            <a:graphicData uri="http://schemas.openxmlformats.org/presentationml/2006/ole">
              <mc:AlternateContent xmlns:mc="http://schemas.openxmlformats.org/markup-compatibility/2006">
                <mc:Choice xmlns:v="urn:schemas-microsoft-com:vml" Requires="v">
                  <p:oleObj spid="_x0000_s49458" name="Photo Editor 照片" r:id="rId13" imgW="1991003" imgH="4180952" progId="MSPhotoEd.3">
                    <p:embed/>
                  </p:oleObj>
                </mc:Choice>
                <mc:Fallback>
                  <p:oleObj name="Photo Editor 照片" r:id="rId13" imgW="1991003" imgH="4180952" progId="MSPhotoEd.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80" y="2112"/>
                          <a:ext cx="515" cy="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 name="Text Box 29"/>
            <p:cNvSpPr txBox="1">
              <a:spLocks noChangeArrowheads="1"/>
            </p:cNvSpPr>
            <p:nvPr/>
          </p:nvSpPr>
          <p:spPr bwMode="auto">
            <a:xfrm>
              <a:off x="2640" y="3168"/>
              <a:ext cx="11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a:solidFill>
                    <a:srgbClr val="000099"/>
                  </a:solidFill>
                  <a:effectLst/>
                  <a:ea typeface="黑体" pitchFamily="49" charset="-122"/>
                </a:rPr>
                <a:t>微量测量池</a:t>
              </a:r>
            </a:p>
            <a:p>
              <a:pPr algn="ctr"/>
              <a:r>
                <a:rPr lang="zh-CN" altLang="en-US" sz="2200">
                  <a:solidFill>
                    <a:schemeClr val="hlink"/>
                  </a:solidFill>
                  <a:effectLst/>
                  <a:ea typeface="黑体" pitchFamily="49" charset="-122"/>
                </a:rPr>
                <a:t>两面透光</a:t>
              </a:r>
            </a:p>
          </p:txBody>
        </p:sp>
        <p:sp>
          <p:nvSpPr>
            <p:cNvPr id="51" name="Line 37"/>
            <p:cNvSpPr>
              <a:spLocks noChangeShapeType="1"/>
            </p:cNvSpPr>
            <p:nvPr/>
          </p:nvSpPr>
          <p:spPr bwMode="auto">
            <a:xfrm rot="3179019" flipV="1">
              <a:off x="2859" y="2678"/>
              <a:ext cx="41" cy="446"/>
            </a:xfrm>
            <a:prstGeom prst="line">
              <a:avLst/>
            </a:prstGeom>
            <a:noFill/>
            <a:ln w="76200" cmpd="tri">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38"/>
            <p:cNvSpPr>
              <a:spLocks noChangeShapeType="1"/>
            </p:cNvSpPr>
            <p:nvPr/>
          </p:nvSpPr>
          <p:spPr bwMode="auto">
            <a:xfrm rot="3182394" flipV="1">
              <a:off x="3456" y="2400"/>
              <a:ext cx="23" cy="311"/>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47"/>
          <p:cNvGrpSpPr>
            <a:grpSpLocks/>
          </p:cNvGrpSpPr>
          <p:nvPr/>
        </p:nvGrpSpPr>
        <p:grpSpPr bwMode="auto">
          <a:xfrm>
            <a:off x="6705600" y="3276600"/>
            <a:ext cx="1752600" cy="2514600"/>
            <a:chOff x="4224" y="2064"/>
            <a:chExt cx="1104" cy="1584"/>
          </a:xfrm>
        </p:grpSpPr>
        <p:graphicFrame>
          <p:nvGraphicFramePr>
            <p:cNvPr id="54" name="Object 11"/>
            <p:cNvGraphicFramePr>
              <a:graphicFrameLocks noChangeAspect="1"/>
            </p:cNvGraphicFramePr>
            <p:nvPr/>
          </p:nvGraphicFramePr>
          <p:xfrm>
            <a:off x="4464" y="2064"/>
            <a:ext cx="558" cy="1104"/>
          </p:xfrm>
          <a:graphic>
            <a:graphicData uri="http://schemas.openxmlformats.org/presentationml/2006/ole">
              <mc:AlternateContent xmlns:mc="http://schemas.openxmlformats.org/markup-compatibility/2006">
                <mc:Choice xmlns:v="urn:schemas-microsoft-com:vml" Requires="v">
                  <p:oleObj spid="_x0000_s49459" name="Photo Editor 照片" r:id="rId15" imgW="2161905" imgH="4277322" progId="MSPhotoEd.3">
                    <p:embed/>
                  </p:oleObj>
                </mc:Choice>
                <mc:Fallback>
                  <p:oleObj name="Photo Editor 照片" r:id="rId15" imgW="2161905" imgH="4277322" progId="MSPhotoEd.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64" y="2064"/>
                          <a:ext cx="558" cy="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 name="Text Box 30"/>
            <p:cNvSpPr txBox="1">
              <a:spLocks noChangeArrowheads="1"/>
            </p:cNvSpPr>
            <p:nvPr/>
          </p:nvSpPr>
          <p:spPr bwMode="auto">
            <a:xfrm>
              <a:off x="4224" y="3168"/>
              <a:ext cx="110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200">
                  <a:solidFill>
                    <a:srgbClr val="000099"/>
                  </a:solidFill>
                  <a:effectLst/>
                  <a:ea typeface="黑体" pitchFamily="49" charset="-122"/>
                </a:rPr>
                <a:t>流动测量池</a:t>
              </a:r>
            </a:p>
            <a:p>
              <a:pPr algn="ctr"/>
              <a:r>
                <a:rPr lang="zh-CN" altLang="en-US" sz="2200">
                  <a:solidFill>
                    <a:schemeClr val="hlink"/>
                  </a:solidFill>
                  <a:effectLst/>
                  <a:ea typeface="黑体" pitchFamily="49" charset="-122"/>
                </a:rPr>
                <a:t>两面透光</a:t>
              </a:r>
            </a:p>
          </p:txBody>
        </p:sp>
        <p:sp>
          <p:nvSpPr>
            <p:cNvPr id="56" name="Line 39"/>
            <p:cNvSpPr>
              <a:spLocks noChangeShapeType="1"/>
            </p:cNvSpPr>
            <p:nvPr/>
          </p:nvSpPr>
          <p:spPr bwMode="auto">
            <a:xfrm rot="3179019" flipV="1">
              <a:off x="4483" y="2669"/>
              <a:ext cx="41" cy="392"/>
            </a:xfrm>
            <a:prstGeom prst="line">
              <a:avLst/>
            </a:prstGeom>
            <a:noFill/>
            <a:ln w="76200" cmpd="tri">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 name="Line 40"/>
            <p:cNvSpPr>
              <a:spLocks noChangeShapeType="1"/>
            </p:cNvSpPr>
            <p:nvPr/>
          </p:nvSpPr>
          <p:spPr bwMode="auto">
            <a:xfrm rot="3182394" flipV="1">
              <a:off x="5040" y="2400"/>
              <a:ext cx="48" cy="336"/>
            </a:xfrm>
            <a:prstGeom prst="line">
              <a:avLst/>
            </a:prstGeom>
            <a:noFill/>
            <a:ln w="38100" cmpd="dbl">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0" name="Text Box 4"/>
          <p:cNvSpPr txBox="1">
            <a:spLocks noChangeArrowheads="1"/>
          </p:cNvSpPr>
          <p:nvPr/>
        </p:nvSpPr>
        <p:spPr bwMode="auto">
          <a:xfrm>
            <a:off x="609600" y="5287962"/>
            <a:ext cx="6553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3200" b="1" dirty="0" smtClean="0">
                <a:solidFill>
                  <a:srgbClr val="990033"/>
                </a:solidFill>
                <a:latin typeface="黑体" pitchFamily="49" charset="-122"/>
                <a:ea typeface="黑体" pitchFamily="49" charset="-122"/>
              </a:rPr>
              <a:t>2.3.1.5 </a:t>
            </a:r>
            <a:r>
              <a:rPr lang="zh-CN" altLang="en-US" sz="3200" b="1" dirty="0">
                <a:solidFill>
                  <a:srgbClr val="990033"/>
                </a:solidFill>
                <a:latin typeface="黑体" pitchFamily="49" charset="-122"/>
                <a:ea typeface="黑体" pitchFamily="49" charset="-122"/>
              </a:rPr>
              <a:t>结果显示记录系统</a:t>
            </a:r>
          </a:p>
        </p:txBody>
      </p:sp>
      <p:sp>
        <p:nvSpPr>
          <p:cNvPr id="50179" name="Text Box 5"/>
          <p:cNvSpPr txBox="1">
            <a:spLocks noChangeArrowheads="1"/>
          </p:cNvSpPr>
          <p:nvPr/>
        </p:nvSpPr>
        <p:spPr bwMode="auto">
          <a:xfrm>
            <a:off x="457200" y="457200"/>
            <a:ext cx="83058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3200" b="1" dirty="0" smtClean="0">
                <a:solidFill>
                  <a:srgbClr val="990033"/>
                </a:solidFill>
                <a:latin typeface="黑体" pitchFamily="49" charset="-122"/>
                <a:ea typeface="黑体" pitchFamily="49" charset="-122"/>
              </a:rPr>
              <a:t>2.3.1.4 </a:t>
            </a:r>
            <a:r>
              <a:rPr lang="zh-CN" altLang="en-US" sz="3200" b="1" dirty="0" smtClean="0">
                <a:solidFill>
                  <a:srgbClr val="990033"/>
                </a:solidFill>
                <a:latin typeface="黑体" pitchFamily="49" charset="-122"/>
                <a:ea typeface="黑体" pitchFamily="49" charset="-122"/>
              </a:rPr>
              <a:t>检测器</a:t>
            </a:r>
            <a:endParaRPr lang="zh-CN" altLang="en-US" sz="3200" b="1" dirty="0">
              <a:solidFill>
                <a:srgbClr val="990033"/>
              </a:solidFill>
              <a:latin typeface="黑体" pitchFamily="49" charset="-122"/>
              <a:ea typeface="黑体" pitchFamily="49" charset="-122"/>
            </a:endParaRPr>
          </a:p>
          <a:p>
            <a:pPr eaLnBrk="1" hangingPunct="1"/>
            <a:r>
              <a:rPr lang="zh-CN" altLang="en-US" dirty="0">
                <a:solidFill>
                  <a:schemeClr val="hlink"/>
                </a:solidFill>
                <a:latin typeface="黑体" pitchFamily="49" charset="-122"/>
                <a:ea typeface="黑体" pitchFamily="49" charset="-122"/>
              </a:rPr>
              <a:t>   </a:t>
            </a:r>
            <a:r>
              <a:rPr lang="zh-CN" altLang="en-US" dirty="0" smtClean="0">
                <a:solidFill>
                  <a:schemeClr val="hlink"/>
                </a:solidFill>
                <a:latin typeface="黑体" pitchFamily="49" charset="-122"/>
                <a:ea typeface="黑体" pitchFamily="49" charset="-122"/>
              </a:rPr>
              <a:t>   </a:t>
            </a:r>
            <a:r>
              <a:rPr lang="zh-CN" altLang="en-US" sz="2800" dirty="0">
                <a:solidFill>
                  <a:srgbClr val="0033CC"/>
                </a:solidFill>
                <a:latin typeface="黑体" pitchFamily="49" charset="-122"/>
                <a:ea typeface="黑体" pitchFamily="49" charset="-122"/>
              </a:rPr>
              <a:t>利用光电效应将透过吸收池的光信号变成可测的电信号，常用的有光电池、光电管或光电倍增管</a:t>
            </a:r>
            <a:r>
              <a:rPr lang="zh-CN" altLang="en-US" sz="2800" dirty="0" smtClean="0">
                <a:solidFill>
                  <a:srgbClr val="0033CC"/>
                </a:solidFill>
                <a:latin typeface="黑体" pitchFamily="49" charset="-122"/>
                <a:ea typeface="黑体" pitchFamily="49" charset="-122"/>
              </a:rPr>
              <a:t>。</a:t>
            </a:r>
            <a:endParaRPr lang="en-US" altLang="zh-CN" sz="2800" dirty="0">
              <a:solidFill>
                <a:srgbClr val="0033CC"/>
              </a:solidFill>
              <a:latin typeface="仿宋_GB2312" pitchFamily="49" charset="-122"/>
              <a:ea typeface="仿宋_GB2312" pitchFamily="49" charset="-122"/>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970087"/>
            <a:ext cx="6096000" cy="3211513"/>
          </a:xfrm>
          <a:prstGeom prst="rect">
            <a:avLst/>
          </a:prstGeom>
        </p:spPr>
        <p:style>
          <a:lnRef idx="0">
            <a:schemeClr val="accent1"/>
          </a:lnRef>
          <a:fillRef idx="3">
            <a:schemeClr val="accent1"/>
          </a:fillRef>
          <a:effectRef idx="3">
            <a:schemeClr val="accent1"/>
          </a:effectRef>
          <a:fontRef idx="minor">
            <a:schemeClr val="lt1"/>
          </a:fontRef>
        </p:style>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860"/>
                                        </p:tgtEl>
                                        <p:attrNameLst>
                                          <p:attrName>style.visibility</p:attrName>
                                        </p:attrNameLst>
                                      </p:cBhvr>
                                      <p:to>
                                        <p:strVal val="visible"/>
                                      </p:to>
                                    </p:set>
                                    <p:animEffect transition="in" filter="wipe(left)">
                                      <p:cBhvr>
                                        <p:cTn id="7" dur="500"/>
                                        <p:tgtEl>
                                          <p:spTgt spid="121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ChangeArrowheads="1"/>
          </p:cNvSpPr>
          <p:nvPr/>
        </p:nvSpPr>
        <p:spPr bwMode="auto">
          <a:xfrm>
            <a:off x="533400" y="228600"/>
            <a:ext cx="77724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lnSpc>
                <a:spcPct val="80000"/>
              </a:lnSpc>
            </a:pPr>
            <a:r>
              <a:rPr lang="en-US" altLang="zh-CN" sz="3200" b="1" dirty="0" smtClean="0">
                <a:solidFill>
                  <a:srgbClr val="990033"/>
                </a:solidFill>
                <a:latin typeface="黑体" pitchFamily="49" charset="-122"/>
                <a:ea typeface="黑体" pitchFamily="49" charset="-122"/>
              </a:rPr>
              <a:t>2.3.2 </a:t>
            </a:r>
            <a:r>
              <a:rPr lang="zh-CN" altLang="en-US" sz="3200" b="1" dirty="0" smtClean="0">
                <a:solidFill>
                  <a:srgbClr val="990033"/>
                </a:solidFill>
                <a:latin typeface="黑体" pitchFamily="49" charset="-122"/>
                <a:ea typeface="黑体" pitchFamily="49" charset="-122"/>
              </a:rPr>
              <a:t>分光光度计</a:t>
            </a:r>
            <a:r>
              <a:rPr lang="zh-CN" altLang="en-US" sz="3200" b="1" dirty="0">
                <a:solidFill>
                  <a:srgbClr val="990033"/>
                </a:solidFill>
                <a:latin typeface="黑体" pitchFamily="49" charset="-122"/>
                <a:ea typeface="黑体" pitchFamily="49" charset="-122"/>
              </a:rPr>
              <a:t>的类型</a:t>
            </a:r>
          </a:p>
        </p:txBody>
      </p:sp>
      <p:graphicFrame>
        <p:nvGraphicFramePr>
          <p:cNvPr id="51203" name="Object 9"/>
          <p:cNvGraphicFramePr>
            <a:graphicFrameLocks noChangeAspect="1"/>
          </p:cNvGraphicFramePr>
          <p:nvPr/>
        </p:nvGraphicFramePr>
        <p:xfrm>
          <a:off x="3733800" y="1066800"/>
          <a:ext cx="5249863" cy="3841750"/>
        </p:xfrm>
        <a:graphic>
          <a:graphicData uri="http://schemas.openxmlformats.org/presentationml/2006/ole">
            <mc:AlternateContent xmlns:mc="http://schemas.openxmlformats.org/markup-compatibility/2006">
              <mc:Choice xmlns:v="urn:schemas-microsoft-com:vml" Requires="v">
                <p:oleObj spid="_x0000_s51265" name="Photo Editor 照片" r:id="rId4" imgW="9697804" imgH="7095238" progId="MSPhotoEd.3">
                  <p:embed/>
                </p:oleObj>
              </mc:Choice>
              <mc:Fallback>
                <p:oleObj name="Photo Editor 照片" r:id="rId4" imgW="9697804" imgH="7095238" progId="MSPhotoEd.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1066800"/>
                        <a:ext cx="5249863"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43" name="Rectangle 11"/>
          <p:cNvSpPr>
            <a:spLocks noChangeArrowheads="1"/>
          </p:cNvSpPr>
          <p:nvPr/>
        </p:nvSpPr>
        <p:spPr bwMode="auto">
          <a:xfrm>
            <a:off x="533400" y="1325563"/>
            <a:ext cx="27432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kumimoji="1" lang="en-US" altLang="zh-CN" sz="2200" b="1">
                <a:effectLst>
                  <a:outerShdw blurRad="38100" dist="38100" dir="2700000" algn="tl">
                    <a:srgbClr val="C0C0C0"/>
                  </a:outerShdw>
                </a:effectLst>
                <a:ea typeface="黑体" pitchFamily="49" charset="-122"/>
              </a:rPr>
              <a:t>1. </a:t>
            </a:r>
            <a:r>
              <a:rPr kumimoji="1" lang="zh-CN" altLang="en-US" sz="2200" b="1">
                <a:effectLst>
                  <a:outerShdw blurRad="38100" dist="38100" dir="2700000" algn="tl">
                    <a:srgbClr val="C0C0C0"/>
                  </a:outerShdw>
                </a:effectLst>
                <a:ea typeface="黑体" pitchFamily="49" charset="-122"/>
              </a:rPr>
              <a:t>单光束分光光度计</a:t>
            </a:r>
          </a:p>
        </p:txBody>
      </p:sp>
      <p:sp>
        <p:nvSpPr>
          <p:cNvPr id="44045" name="Text Box 13"/>
          <p:cNvSpPr txBox="1">
            <a:spLocks noChangeArrowheads="1"/>
          </p:cNvSpPr>
          <p:nvPr/>
        </p:nvSpPr>
        <p:spPr bwMode="auto">
          <a:xfrm>
            <a:off x="533400" y="2078038"/>
            <a:ext cx="63246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857250" indent="-857250">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80000"/>
              </a:lnSpc>
              <a:spcBef>
                <a:spcPct val="50000"/>
              </a:spcBef>
              <a:defRPr/>
            </a:pPr>
            <a:r>
              <a:rPr kumimoji="1" lang="zh-CN" altLang="en-US" sz="2200" b="1" smtClean="0">
                <a:solidFill>
                  <a:schemeClr val="hlink"/>
                </a:solidFill>
                <a:effectLst>
                  <a:outerShdw blurRad="38100" dist="38100" dir="2700000" algn="tl">
                    <a:srgbClr val="C0C0C0"/>
                  </a:outerShdw>
                </a:effectLst>
                <a:ea typeface="黑体" pitchFamily="49" charset="-122"/>
              </a:rPr>
              <a:t>优点：</a:t>
            </a:r>
            <a:r>
              <a:rPr kumimoji="1" lang="zh-CN" altLang="en-US" sz="2200" b="1" smtClean="0">
                <a:solidFill>
                  <a:srgbClr val="660066"/>
                </a:solidFill>
                <a:effectLst>
                  <a:outerShdw blurRad="38100" dist="38100" dir="2700000" algn="tl">
                    <a:srgbClr val="C0C0C0"/>
                  </a:outerShdw>
                </a:effectLst>
                <a:ea typeface="黑体" pitchFamily="49" charset="-122"/>
              </a:rPr>
              <a:t>结构简单、价格低廉．</a:t>
            </a:r>
          </a:p>
        </p:txBody>
      </p:sp>
      <p:sp>
        <p:nvSpPr>
          <p:cNvPr id="44046" name="Text Box 14"/>
          <p:cNvSpPr txBox="1">
            <a:spLocks noChangeArrowheads="1"/>
          </p:cNvSpPr>
          <p:nvPr/>
        </p:nvSpPr>
        <p:spPr bwMode="auto">
          <a:xfrm>
            <a:off x="533400" y="2819400"/>
            <a:ext cx="27432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952500">
              <a:defRPr>
                <a:solidFill>
                  <a:schemeClr val="tx1"/>
                </a:solidFill>
                <a:latin typeface="Arial" pitchFamily="34" charset="0"/>
                <a:ea typeface="宋体" pitchFamily="2" charset="-122"/>
              </a:defRPr>
            </a:lvl1pPr>
            <a:lvl2pPr marL="1143000">
              <a:defRPr>
                <a:solidFill>
                  <a:schemeClr val="tx1"/>
                </a:solidFill>
                <a:latin typeface="Arial" pitchFamily="34" charset="0"/>
                <a:ea typeface="宋体" pitchFamily="2" charset="-122"/>
              </a:defRPr>
            </a:lvl2pPr>
            <a:lvl3pPr marL="1333500">
              <a:defRPr>
                <a:solidFill>
                  <a:schemeClr val="tx1"/>
                </a:solidFill>
                <a:latin typeface="Arial" pitchFamily="34" charset="0"/>
                <a:ea typeface="宋体" pitchFamily="2" charset="-122"/>
              </a:defRPr>
            </a:lvl3pPr>
            <a:lvl4pPr marL="1524000">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defRPr/>
            </a:pPr>
            <a:r>
              <a:rPr kumimoji="1" lang="zh-CN" altLang="en-US" sz="2200" b="1" smtClean="0">
                <a:solidFill>
                  <a:srgbClr val="003300"/>
                </a:solidFill>
                <a:effectLst>
                  <a:outerShdw blurRad="38100" dist="38100" dir="2700000" algn="tl">
                    <a:srgbClr val="C0C0C0"/>
                  </a:outerShdw>
                </a:effectLst>
                <a:ea typeface="黑体" pitchFamily="49" charset="-122"/>
              </a:rPr>
              <a:t>缺点：</a:t>
            </a:r>
            <a:r>
              <a:rPr kumimoji="1" lang="zh-CN" altLang="en-US" sz="2200" b="1" smtClean="0">
                <a:solidFill>
                  <a:srgbClr val="660066"/>
                </a:solidFill>
                <a:effectLst>
                  <a:outerShdw blurRad="38100" dist="38100" dir="2700000" algn="tl">
                    <a:srgbClr val="C0C0C0"/>
                  </a:outerShdw>
                </a:effectLst>
                <a:ea typeface="黑体" pitchFamily="49" charset="-122"/>
              </a:rPr>
              <a:t>受光源、检测器的波动影响。</a:t>
            </a:r>
          </a:p>
        </p:txBody>
      </p:sp>
      <p:sp>
        <p:nvSpPr>
          <p:cNvPr id="44049" name="Rectangle 17"/>
          <p:cNvSpPr>
            <a:spLocks noChangeArrowheads="1"/>
          </p:cNvSpPr>
          <p:nvPr/>
        </p:nvSpPr>
        <p:spPr bwMode="auto">
          <a:xfrm>
            <a:off x="685800" y="5486400"/>
            <a:ext cx="800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200" b="1">
                <a:effectLst>
                  <a:outerShdw blurRad="38100" dist="38100" dir="2700000" algn="tl">
                    <a:srgbClr val="C0C0C0"/>
                  </a:outerShdw>
                </a:effectLst>
                <a:ea typeface="黑体" pitchFamily="49" charset="-122"/>
              </a:rPr>
              <a:t>波长增量的选择；改变波长都要用参比溶液调节</a:t>
            </a:r>
            <a:r>
              <a:rPr kumimoji="1" lang="en-US" altLang="zh-CN" sz="2200" b="1">
                <a:effectLst>
                  <a:outerShdw blurRad="38100" dist="38100" dir="2700000" algn="tl">
                    <a:srgbClr val="C0C0C0"/>
                  </a:outerShdw>
                </a:effectLst>
                <a:ea typeface="黑体" pitchFamily="49" charset="-122"/>
              </a:rPr>
              <a:t>T=100%</a:t>
            </a:r>
            <a:r>
              <a:rPr kumimoji="1" lang="zh-CN" altLang="en-US" sz="2200" b="1">
                <a:effectLst>
                  <a:outerShdw blurRad="38100" dist="38100" dir="2700000" algn="tl">
                    <a:srgbClr val="C0C0C0"/>
                  </a:outerShdw>
                </a:effectLst>
                <a:ea typeface="黑体" pitchFamily="49" charset="-122"/>
              </a:rPr>
              <a:t>；固定光谱通带与仪器参数；选择合适的溶液浓度与参比。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animEffect transition="in" filter="wipe(left)">
                                      <p:cBhvr>
                                        <p:cTn id="7" dur="500"/>
                                        <p:tgtEl>
                                          <p:spTgt spid="440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4648200" cy="523220"/>
          </a:xfrm>
          <a:prstGeom prst="rect">
            <a:avLst/>
          </a:prstGeom>
          <a:noFill/>
        </p:spPr>
        <p:txBody>
          <a:bodyPr wrap="square" rtlCol="0">
            <a:spAutoFit/>
          </a:bodyPr>
          <a:lstStyle/>
          <a:p>
            <a:pPr defTabSz="914217"/>
            <a:r>
              <a:rPr kumimoji="1" lang="en-US" altLang="zh-CN" sz="2800" b="1" dirty="0" smtClean="0">
                <a:solidFill>
                  <a:srgbClr val="000066"/>
                </a:solidFill>
                <a:effectLst>
                  <a:outerShdw blurRad="38100" dist="38100" dir="2700000" algn="tl">
                    <a:srgbClr val="C0C0C0"/>
                  </a:outerShdw>
                </a:effectLst>
                <a:ea typeface="黑体" pitchFamily="49" charset="-122"/>
              </a:rPr>
              <a:t>2.1.4 </a:t>
            </a:r>
            <a:r>
              <a:rPr kumimoji="1" lang="zh-CN" altLang="en-US" sz="2800" b="1" dirty="0" smtClean="0">
                <a:solidFill>
                  <a:srgbClr val="000066"/>
                </a:solidFill>
                <a:effectLst>
                  <a:outerShdw blurRad="38100" dist="38100" dir="2700000" algn="tl">
                    <a:srgbClr val="C0C0C0"/>
                  </a:outerShdw>
                </a:effectLst>
                <a:ea typeface="黑体" pitchFamily="49" charset="-122"/>
              </a:rPr>
              <a:t>物质</a:t>
            </a:r>
            <a:r>
              <a:rPr kumimoji="1" lang="zh-CN" altLang="en-US" sz="2800" b="1" dirty="0" smtClean="0">
                <a:solidFill>
                  <a:srgbClr val="000066"/>
                </a:solidFill>
                <a:effectLst>
                  <a:outerShdw blurRad="38100" dist="38100" dir="2700000" algn="tl">
                    <a:srgbClr val="C0C0C0"/>
                  </a:outerShdw>
                </a:effectLst>
                <a:ea typeface="黑体" pitchFamily="49" charset="-122"/>
              </a:rPr>
              <a:t>分子吸收光谱产生</a:t>
            </a:r>
            <a:endParaRPr kumimoji="1" lang="en-US" sz="2800" b="1" dirty="0">
              <a:solidFill>
                <a:srgbClr val="000066"/>
              </a:solidFill>
              <a:effectLst>
                <a:outerShdw blurRad="38100" dist="38100" dir="2700000" algn="tl">
                  <a:srgbClr val="C0C0C0"/>
                </a:outerShdw>
              </a:effectLst>
              <a:ea typeface="黑体" pitchFamily="49" charset="-122"/>
            </a:endParaRPr>
          </a:p>
        </p:txBody>
      </p:sp>
      <p:sp>
        <p:nvSpPr>
          <p:cNvPr id="3" name="TextBox 2"/>
          <p:cNvSpPr txBox="1"/>
          <p:nvPr/>
        </p:nvSpPr>
        <p:spPr>
          <a:xfrm>
            <a:off x="228600" y="1813679"/>
            <a:ext cx="4648200" cy="3139321"/>
          </a:xfrm>
          <a:prstGeom prst="rect">
            <a:avLst/>
          </a:prstGeom>
          <a:noFill/>
        </p:spPr>
        <p:txBody>
          <a:bodyPr wrap="square" rtlCol="0">
            <a:spAutoFit/>
          </a:bodyPr>
          <a:lstStyle/>
          <a:p>
            <a:pPr defTabSz="914217">
              <a:lnSpc>
                <a:spcPct val="150000"/>
              </a:lnSpc>
            </a:pP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将</a:t>
            </a:r>
            <a:r>
              <a:rPr kumimoji="1" lang="zh-CN" altLang="en-US" sz="2200" b="1" dirty="0">
                <a:solidFill>
                  <a:srgbClr val="CC3300"/>
                </a:solidFill>
                <a:effectLst>
                  <a:outerShdw blurRad="38100" dist="38100" dir="2700000" algn="tl">
                    <a:srgbClr val="C0C0C0"/>
                  </a:outerShdw>
                </a:effectLst>
                <a:latin typeface="黑体" pitchFamily="49" charset="-122"/>
                <a:ea typeface="黑体" pitchFamily="49" charset="-122"/>
              </a:rPr>
              <a:t>不同波长</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的光依次通过某一固定浓度和厚度的有色溶液，分别测出他们对各种波长光的吸收程度（</a:t>
            </a:r>
            <a:r>
              <a:rPr kumimoji="1" lang="zh-CN" altLang="en-US" sz="2200" b="1" dirty="0">
                <a:solidFill>
                  <a:srgbClr val="CC3300"/>
                </a:solidFill>
                <a:effectLst>
                  <a:outerShdw blurRad="38100" dist="38100" dir="2700000" algn="tl">
                    <a:srgbClr val="C0C0C0"/>
                  </a:outerShdw>
                </a:effectLst>
                <a:latin typeface="黑体" pitchFamily="49" charset="-122"/>
                <a:ea typeface="黑体" pitchFamily="49" charset="-122"/>
              </a:rPr>
              <a:t>用吸光度</a:t>
            </a:r>
            <a:r>
              <a:rPr kumimoji="1" lang="en-US" altLang="zh-CN" sz="2200" b="1" dirty="0">
                <a:solidFill>
                  <a:srgbClr val="CC3300"/>
                </a:solidFill>
                <a:effectLst>
                  <a:outerShdw blurRad="38100" dist="38100" dir="2700000" algn="tl">
                    <a:srgbClr val="C0C0C0"/>
                  </a:outerShdw>
                </a:effectLst>
                <a:latin typeface="黑体" pitchFamily="49" charset="-122"/>
                <a:ea typeface="黑体" pitchFamily="49" charset="-122"/>
              </a:rPr>
              <a:t>A</a:t>
            </a:r>
            <a:r>
              <a:rPr kumimoji="1" lang="zh-CN" altLang="en-US" sz="2200" b="1" dirty="0">
                <a:solidFill>
                  <a:srgbClr val="CC3300"/>
                </a:solidFill>
                <a:effectLst>
                  <a:outerShdw blurRad="38100" dist="38100" dir="2700000" algn="tl">
                    <a:srgbClr val="C0C0C0"/>
                  </a:outerShdw>
                </a:effectLst>
                <a:latin typeface="黑体" pitchFamily="49" charset="-122"/>
                <a:ea typeface="黑体" pitchFamily="49" charset="-122"/>
              </a:rPr>
              <a:t>表示</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），以</a:t>
            </a:r>
            <a:r>
              <a:rPr kumimoji="1" lang="zh-CN" altLang="en-US" sz="2200" b="1" dirty="0" smtClean="0">
                <a:solidFill>
                  <a:srgbClr val="CC3300"/>
                </a:solidFill>
                <a:effectLst>
                  <a:outerShdw blurRad="38100" dist="38100" dir="2700000" algn="tl">
                    <a:srgbClr val="C0C0C0"/>
                  </a:outerShdw>
                </a:effectLst>
                <a:latin typeface="黑体" pitchFamily="49" charset="-122"/>
                <a:ea typeface="黑体" pitchFamily="49" charset="-122"/>
              </a:rPr>
              <a:t>波长</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为横坐标，以</a:t>
            </a:r>
            <a:r>
              <a:rPr kumimoji="1" lang="zh-CN" altLang="en-US" sz="2200" b="1" dirty="0" smtClean="0">
                <a:solidFill>
                  <a:srgbClr val="CC3300"/>
                </a:solidFill>
                <a:effectLst>
                  <a:outerShdw blurRad="38100" dist="38100" dir="2700000" algn="tl">
                    <a:srgbClr val="C0C0C0"/>
                  </a:outerShdw>
                </a:effectLst>
                <a:latin typeface="黑体" pitchFamily="49" charset="-122"/>
                <a:ea typeface="黑体" pitchFamily="49" charset="-122"/>
              </a:rPr>
              <a:t>吸光度</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为纵坐标作图，即可得到该物质的光吸收曲线。</a:t>
            </a:r>
            <a:endParaRPr lang="en-US" sz="1200" dirty="0">
              <a:solidFill>
                <a:srgbClr val="7F7F7F"/>
              </a:solidFill>
              <a:latin typeface="Montserrat Light" charset="0"/>
              <a:ea typeface="Montserrat Light" charset="0"/>
              <a:cs typeface="Montserrat Light" charset="0"/>
            </a:endParaRP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187" y="528310"/>
            <a:ext cx="41290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032"/>
          <p:cNvSpPr txBox="1">
            <a:spLocks noChangeArrowheads="1"/>
          </p:cNvSpPr>
          <p:nvPr/>
        </p:nvSpPr>
        <p:spPr bwMode="auto">
          <a:xfrm>
            <a:off x="762000" y="5075983"/>
            <a:ext cx="3810000" cy="1106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lnSpc>
                <a:spcPct val="110000"/>
              </a:lnSpc>
              <a:spcBef>
                <a:spcPct val="50000"/>
              </a:spcBef>
            </a:pPr>
            <a:r>
              <a:rPr lang="zh-CN" altLang="zh-CN" sz="2800" dirty="0">
                <a:solidFill>
                  <a:srgbClr val="0000FF"/>
                </a:solidFill>
                <a:latin typeface="Times New Roman" pitchFamily="18" charset="0"/>
                <a:sym typeface="Symbol" pitchFamily="18" charset="2"/>
              </a:rPr>
              <a:t></a:t>
            </a:r>
            <a:r>
              <a:rPr lang="en-US" altLang="zh-CN" sz="2800" i="1" dirty="0">
                <a:solidFill>
                  <a:srgbClr val="0000FF"/>
                </a:solidFill>
                <a:latin typeface="Times New Roman" pitchFamily="18" charset="0"/>
              </a:rPr>
              <a:t>E</a:t>
            </a:r>
            <a:r>
              <a:rPr lang="en-US" altLang="zh-CN" sz="2800" dirty="0">
                <a:solidFill>
                  <a:srgbClr val="0000FF"/>
                </a:solidFill>
                <a:latin typeface="Times New Roman" pitchFamily="18" charset="0"/>
              </a:rPr>
              <a:t> = </a:t>
            </a:r>
            <a:r>
              <a:rPr lang="en-US" altLang="zh-CN" sz="2800" i="1" dirty="0">
                <a:solidFill>
                  <a:srgbClr val="0000FF"/>
                </a:solidFill>
                <a:latin typeface="Times New Roman" pitchFamily="18" charset="0"/>
              </a:rPr>
              <a:t>E</a:t>
            </a:r>
            <a:r>
              <a:rPr lang="en-US" altLang="zh-CN" sz="2800" baseline="-25000" dirty="0">
                <a:solidFill>
                  <a:srgbClr val="0000FF"/>
                </a:solidFill>
                <a:latin typeface="Times New Roman" pitchFamily="18" charset="0"/>
              </a:rPr>
              <a:t>2   </a:t>
            </a:r>
            <a:r>
              <a:rPr lang="en-US" altLang="zh-CN" sz="2800" dirty="0">
                <a:solidFill>
                  <a:srgbClr val="0000FF"/>
                </a:solidFill>
                <a:latin typeface="Times New Roman" pitchFamily="18" charset="0"/>
              </a:rPr>
              <a:t>- </a:t>
            </a:r>
            <a:r>
              <a:rPr lang="en-US" altLang="zh-CN" sz="2800" baseline="-25000" dirty="0">
                <a:solidFill>
                  <a:srgbClr val="0000FF"/>
                </a:solidFill>
                <a:latin typeface="Times New Roman" pitchFamily="18" charset="0"/>
              </a:rPr>
              <a:t> </a:t>
            </a:r>
            <a:r>
              <a:rPr lang="en-US" altLang="zh-CN" sz="2800" i="1" dirty="0">
                <a:solidFill>
                  <a:srgbClr val="0000FF"/>
                </a:solidFill>
                <a:latin typeface="Times New Roman" pitchFamily="18" charset="0"/>
              </a:rPr>
              <a:t>E</a:t>
            </a:r>
            <a:r>
              <a:rPr lang="en-US" altLang="zh-CN" sz="2800" baseline="-25000" dirty="0">
                <a:solidFill>
                  <a:srgbClr val="0000FF"/>
                </a:solidFill>
                <a:latin typeface="Times New Roman" pitchFamily="18" charset="0"/>
              </a:rPr>
              <a:t>1 </a:t>
            </a:r>
            <a:r>
              <a:rPr lang="en-US" altLang="zh-CN" sz="2800" dirty="0">
                <a:solidFill>
                  <a:srgbClr val="0000FF"/>
                </a:solidFill>
                <a:latin typeface="Times New Roman" pitchFamily="18" charset="0"/>
              </a:rPr>
              <a:t>= </a:t>
            </a:r>
            <a:r>
              <a:rPr lang="en-US" altLang="zh-CN" sz="2800" i="1" dirty="0" err="1">
                <a:solidFill>
                  <a:srgbClr val="0000FF"/>
                </a:solidFill>
                <a:latin typeface="Times New Roman" pitchFamily="18" charset="0"/>
              </a:rPr>
              <a:t>hν</a:t>
            </a:r>
            <a:endParaRPr lang="en-US" altLang="zh-CN" sz="2800" dirty="0">
              <a:solidFill>
                <a:srgbClr val="0000FF"/>
              </a:solidFill>
              <a:latin typeface="Times New Roman" pitchFamily="18" charset="0"/>
            </a:endParaRPr>
          </a:p>
          <a:p>
            <a:pPr algn="l" eaLnBrk="1" hangingPunct="1">
              <a:lnSpc>
                <a:spcPct val="110000"/>
              </a:lnSpc>
              <a:spcBef>
                <a:spcPct val="25000"/>
              </a:spcBef>
            </a:pPr>
            <a:r>
              <a:rPr lang="zh-CN" altLang="en-US" sz="2600" dirty="0" smtClean="0">
                <a:solidFill>
                  <a:srgbClr val="FF0000"/>
                </a:solidFill>
                <a:latin typeface="Times New Roman" pitchFamily="18" charset="0"/>
                <a:ea typeface="黑体" pitchFamily="49" charset="-122"/>
                <a:sym typeface="Symbol" pitchFamily="18" charset="2"/>
              </a:rPr>
              <a:t>表征</a:t>
            </a:r>
            <a:r>
              <a:rPr lang="zh-CN" altLang="en-US" sz="2600" dirty="0">
                <a:solidFill>
                  <a:srgbClr val="FF0000"/>
                </a:solidFill>
                <a:latin typeface="Times New Roman" pitchFamily="18" charset="0"/>
                <a:ea typeface="黑体" pitchFamily="49" charset="-122"/>
                <a:sym typeface="Symbol" pitchFamily="18" charset="2"/>
              </a:rPr>
              <a:t>参数：</a:t>
            </a:r>
            <a:r>
              <a:rPr lang="zh-CN" altLang="en-US" sz="2600" i="1" dirty="0">
                <a:solidFill>
                  <a:srgbClr val="FF0000"/>
                </a:solidFill>
                <a:latin typeface="Times New Roman" pitchFamily="18" charset="0"/>
                <a:sym typeface="Symbol" pitchFamily="18" charset="2"/>
              </a:rPr>
              <a:t></a:t>
            </a:r>
            <a:r>
              <a:rPr lang="zh-CN" altLang="en-US" sz="2600" dirty="0">
                <a:solidFill>
                  <a:srgbClr val="FF0000"/>
                </a:solidFill>
                <a:latin typeface="Times New Roman" pitchFamily="18" charset="0"/>
                <a:sym typeface="Symbol" pitchFamily="18" charset="2"/>
              </a:rPr>
              <a:t> </a:t>
            </a:r>
            <a:r>
              <a:rPr lang="en-US" altLang="zh-CN" sz="2600" baseline="-25000" dirty="0">
                <a:solidFill>
                  <a:srgbClr val="FF0000"/>
                </a:solidFill>
                <a:latin typeface="Times New Roman" pitchFamily="18" charset="0"/>
                <a:sym typeface="Symbol" pitchFamily="18" charset="2"/>
              </a:rPr>
              <a:t>max</a:t>
            </a:r>
            <a:r>
              <a:rPr lang="en-US" altLang="zh-CN" sz="2600" dirty="0">
                <a:solidFill>
                  <a:srgbClr val="0000FF"/>
                </a:solidFill>
                <a:latin typeface="Times New Roman" pitchFamily="18" charset="0"/>
                <a:sym typeface="Symbol" pitchFamily="18" charset="2"/>
              </a:rPr>
              <a:t>； </a:t>
            </a:r>
            <a:r>
              <a:rPr lang="en-US" altLang="zh-CN" sz="2600" dirty="0">
                <a:solidFill>
                  <a:srgbClr val="FF0000"/>
                </a:solidFill>
                <a:latin typeface="Times New Roman" pitchFamily="18" charset="0"/>
              </a:rPr>
              <a:t>ε</a:t>
            </a:r>
            <a:r>
              <a:rPr lang="en-US" altLang="zh-CN" dirty="0">
                <a:sym typeface="Symbol" pitchFamily="18" charset="2"/>
              </a:rPr>
              <a:t> </a:t>
            </a:r>
            <a:r>
              <a:rPr lang="en-US" altLang="zh-CN" sz="2600" b="1" baseline="-25000" dirty="0">
                <a:solidFill>
                  <a:srgbClr val="FF0000"/>
                </a:solidFill>
                <a:latin typeface="宋体" pitchFamily="2" charset="-122"/>
                <a:cs typeface="Times New Roman" pitchFamily="18" charset="0"/>
                <a:sym typeface="Symbol" pitchFamily="18" charset="2"/>
              </a:rPr>
              <a:t>max</a:t>
            </a:r>
            <a:endParaRPr lang="zh-CN" altLang="en-US" sz="2600" b="1" baseline="-25000" dirty="0">
              <a:solidFill>
                <a:srgbClr val="FF0000"/>
              </a:solidFill>
              <a:latin typeface="宋体" pitchFamily="2" charset="-122"/>
              <a:cs typeface="Times New Roman" pitchFamily="18" charset="0"/>
              <a:sym typeface="Symbol" pitchFamily="18" charset="2"/>
            </a:endParaRPr>
          </a:p>
        </p:txBody>
      </p:sp>
      <p:sp>
        <p:nvSpPr>
          <p:cNvPr id="10" name="Text Box 1033"/>
          <p:cNvSpPr txBox="1">
            <a:spLocks noChangeArrowheads="1"/>
          </p:cNvSpPr>
          <p:nvPr/>
        </p:nvSpPr>
        <p:spPr bwMode="auto">
          <a:xfrm>
            <a:off x="228600" y="1138535"/>
            <a:ext cx="50292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eaLnBrk="1" hangingPunct="1">
              <a:spcBef>
                <a:spcPct val="50000"/>
              </a:spcBef>
            </a:pPr>
            <a:r>
              <a:rPr lang="en-US" altLang="zh-CN" sz="2400" b="1" dirty="0" smtClean="0">
                <a:solidFill>
                  <a:schemeClr val="hlink"/>
                </a:solidFill>
                <a:latin typeface="Times New Roman" pitchFamily="18" charset="0"/>
              </a:rPr>
              <a:t>M</a:t>
            </a:r>
            <a:r>
              <a:rPr lang="zh-CN" altLang="en-US" sz="2400" b="1" dirty="0" smtClean="0">
                <a:solidFill>
                  <a:schemeClr val="hlink"/>
                </a:solidFill>
                <a:latin typeface="Times New Roman" pitchFamily="18" charset="0"/>
              </a:rPr>
              <a:t>（基态）</a:t>
            </a:r>
            <a:r>
              <a:rPr lang="en-US" altLang="zh-CN" sz="2400" b="1" dirty="0" smtClean="0">
                <a:solidFill>
                  <a:schemeClr val="hlink"/>
                </a:solidFill>
                <a:latin typeface="Times New Roman" pitchFamily="18" charset="0"/>
              </a:rPr>
              <a:t>+  </a:t>
            </a:r>
            <a:r>
              <a:rPr lang="en-US" altLang="zh-CN" sz="2400" b="1" i="1" dirty="0">
                <a:solidFill>
                  <a:schemeClr val="hlink"/>
                </a:solidFill>
                <a:latin typeface="Times New Roman" pitchFamily="18" charset="0"/>
              </a:rPr>
              <a:t>h</a:t>
            </a:r>
            <a:r>
              <a:rPr lang="zh-CN" altLang="en-US" sz="2400" b="1" i="1" dirty="0">
                <a:solidFill>
                  <a:schemeClr val="hlink"/>
                </a:solidFill>
                <a:latin typeface="Times New Roman" pitchFamily="18" charset="0"/>
                <a:sym typeface="Symbol" pitchFamily="18" charset="2"/>
              </a:rPr>
              <a:t></a:t>
            </a:r>
            <a:r>
              <a:rPr lang="en-US" altLang="zh-CN" sz="2400" dirty="0">
                <a:solidFill>
                  <a:schemeClr val="hlink"/>
                </a:solidFill>
                <a:latin typeface="Times New Roman" pitchFamily="18" charset="0"/>
              </a:rPr>
              <a:t> </a:t>
            </a:r>
            <a:r>
              <a:rPr lang="en-US" altLang="zh-CN" sz="2400" dirty="0" smtClean="0">
                <a:solidFill>
                  <a:schemeClr val="hlink"/>
                </a:solidFill>
                <a:latin typeface="Times New Roman" pitchFamily="18" charset="0"/>
              </a:rPr>
              <a:t> </a:t>
            </a:r>
            <a:r>
              <a:rPr lang="en-US" altLang="zh-CN" sz="2400" b="1" dirty="0">
                <a:solidFill>
                  <a:schemeClr val="hlink"/>
                </a:solidFill>
                <a:latin typeface="Times New Roman" pitchFamily="18" charset="0"/>
                <a:sym typeface="Wingdings" pitchFamily="2" charset="2"/>
              </a:rPr>
              <a:t>→</a:t>
            </a:r>
            <a:r>
              <a:rPr lang="en-US" altLang="zh-CN" sz="2400" dirty="0">
                <a:solidFill>
                  <a:schemeClr val="hlink"/>
                </a:solidFill>
                <a:latin typeface="Times New Roman" pitchFamily="18" charset="0"/>
                <a:sym typeface="Wingdings" pitchFamily="2" charset="2"/>
              </a:rPr>
              <a:t> </a:t>
            </a:r>
            <a:r>
              <a:rPr lang="en-US" altLang="zh-CN" sz="2400" dirty="0" smtClean="0">
                <a:solidFill>
                  <a:schemeClr val="hlink"/>
                </a:solidFill>
                <a:latin typeface="Times New Roman" pitchFamily="18" charset="0"/>
                <a:sym typeface="Wingdings" pitchFamily="2" charset="2"/>
              </a:rPr>
              <a:t>M </a:t>
            </a:r>
            <a:r>
              <a:rPr lang="en-US" altLang="zh-CN" sz="2400" b="1" dirty="0" smtClean="0">
                <a:solidFill>
                  <a:schemeClr val="hlink"/>
                </a:solidFill>
                <a:latin typeface="Times New Roman" pitchFamily="18" charset="0"/>
                <a:sym typeface="Wingdings" pitchFamily="2" charset="2"/>
              </a:rPr>
              <a:t>*</a:t>
            </a:r>
            <a:r>
              <a:rPr lang="zh-CN" altLang="en-US" sz="2400" b="1" dirty="0" smtClean="0">
                <a:solidFill>
                  <a:schemeClr val="hlink"/>
                </a:solidFill>
                <a:latin typeface="Times New Roman" pitchFamily="18" charset="0"/>
                <a:sym typeface="Wingdings" pitchFamily="2" charset="2"/>
              </a:rPr>
              <a:t>（激发态）</a:t>
            </a:r>
            <a:endParaRPr lang="en-US" altLang="zh-CN" sz="2400" b="1" dirty="0">
              <a:solidFill>
                <a:schemeClr val="hlink"/>
              </a:solidFill>
              <a:latin typeface="Times New Roman" pitchFamily="18" charset="0"/>
              <a:sym typeface="Wingdings" pitchFamily="2" charset="2"/>
            </a:endParaRPr>
          </a:p>
        </p:txBody>
      </p:sp>
      <p:sp>
        <p:nvSpPr>
          <p:cNvPr id="12" name="Text Box 1043"/>
          <p:cNvSpPr txBox="1">
            <a:spLocks noChangeArrowheads="1"/>
          </p:cNvSpPr>
          <p:nvPr/>
        </p:nvSpPr>
        <p:spPr bwMode="auto">
          <a:xfrm>
            <a:off x="5202660" y="4495800"/>
            <a:ext cx="3810426" cy="1954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1" hangingPunct="1">
              <a:lnSpc>
                <a:spcPct val="110000"/>
              </a:lnSpc>
              <a:spcBef>
                <a:spcPct val="50000"/>
              </a:spcBef>
            </a:pPr>
            <a:r>
              <a:rPr lang="zh-CN" altLang="en-US" dirty="0">
                <a:solidFill>
                  <a:srgbClr val="000000"/>
                </a:solidFill>
                <a:latin typeface="Times New Roman" pitchFamily="18" charset="0"/>
              </a:rPr>
              <a:t> </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不同</a:t>
            </a:r>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分子发生能级跃迁时，</a:t>
            </a:r>
            <a:r>
              <a:rPr kumimoji="1" lang="en-US" altLang="zh-CN" sz="2200" b="1" dirty="0">
                <a:solidFill>
                  <a:srgbClr val="003300"/>
                </a:solidFill>
                <a:effectLst>
                  <a:outerShdw blurRad="38100" dist="38100" dir="2700000" algn="tl">
                    <a:srgbClr val="C0C0C0"/>
                  </a:outerShdw>
                </a:effectLst>
                <a:latin typeface="黑体" pitchFamily="49" charset="-122"/>
                <a:ea typeface="黑体" pitchFamily="49" charset="-122"/>
              </a:rPr>
              <a:t>ΔE</a:t>
            </a:r>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及所吸收光的波长不同</a:t>
            </a:r>
            <a:r>
              <a:rPr kumimoji="1" lang="zh-CN" altLang="en-US" sz="2200" b="1" dirty="0" smtClean="0">
                <a:solidFill>
                  <a:srgbClr val="003300"/>
                </a:solidFill>
                <a:effectLst>
                  <a:outerShdw blurRad="38100" dist="38100" dir="2700000" algn="tl">
                    <a:srgbClr val="C0C0C0"/>
                  </a:outerShdw>
                </a:effectLst>
                <a:latin typeface="黑体" pitchFamily="49" charset="-122"/>
                <a:ea typeface="黑体" pitchFamily="49" charset="-122"/>
              </a:rPr>
              <a:t>。由</a:t>
            </a:r>
            <a:r>
              <a:rPr kumimoji="1" lang="en-US" altLang="zh-CN" sz="2200" b="1" dirty="0" err="1" smtClean="0">
                <a:solidFill>
                  <a:srgbClr val="003300"/>
                </a:solidFill>
                <a:effectLst>
                  <a:outerShdw blurRad="38100" dist="38100" dir="2700000" algn="tl">
                    <a:srgbClr val="C0C0C0"/>
                  </a:outerShdw>
                </a:effectLst>
                <a:latin typeface="黑体" pitchFamily="49" charset="-122"/>
                <a:ea typeface="黑体" pitchFamily="49" charset="-122"/>
              </a:rPr>
              <a:t>λ、ε</a:t>
            </a:r>
            <a:r>
              <a:rPr kumimoji="1" lang="en-US" altLang="zh-CN" sz="2200" b="1" dirty="0" smtClean="0">
                <a:solidFill>
                  <a:srgbClr val="003300"/>
                </a:solidFill>
                <a:effectLst>
                  <a:outerShdw blurRad="38100" dist="38100" dir="2700000" algn="tl">
                    <a:srgbClr val="C0C0C0"/>
                  </a:outerShdw>
                </a:effectLst>
                <a:latin typeface="黑体" pitchFamily="49" charset="-122"/>
                <a:ea typeface="黑体" pitchFamily="49" charset="-122"/>
                <a:sym typeface="Symbol" pitchFamily="18" charset="2"/>
              </a:rPr>
              <a:t> </a:t>
            </a:r>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sym typeface="Symbol" pitchFamily="18" charset="2"/>
              </a:rPr>
              <a:t> </a:t>
            </a:r>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rPr>
              <a:t>分子结构的相关关系</a:t>
            </a:r>
            <a:r>
              <a:rPr kumimoji="1" lang="zh-CN" altLang="en-US" sz="2200" b="1" dirty="0">
                <a:solidFill>
                  <a:srgbClr val="003300"/>
                </a:solidFill>
                <a:effectLst>
                  <a:outerShdw blurRad="38100" dist="38100" dir="2700000" algn="tl">
                    <a:srgbClr val="C0C0C0"/>
                  </a:outerShdw>
                </a:effectLst>
                <a:latin typeface="黑体" pitchFamily="49" charset="-122"/>
                <a:ea typeface="黑体" pitchFamily="49" charset="-122"/>
                <a:sym typeface="Symbol" pitchFamily="18" charset="2"/>
              </a:rPr>
              <a:t>从光谱中谱峰的位置认识和区别不同的化合物</a:t>
            </a:r>
          </a:p>
        </p:txBody>
      </p:sp>
      <p:grpSp>
        <p:nvGrpSpPr>
          <p:cNvPr id="13" name="Group 1048"/>
          <p:cNvGrpSpPr>
            <a:grpSpLocks/>
          </p:cNvGrpSpPr>
          <p:nvPr/>
        </p:nvGrpSpPr>
        <p:grpSpPr bwMode="auto">
          <a:xfrm>
            <a:off x="5071744" y="1828800"/>
            <a:ext cx="4096137" cy="2327276"/>
            <a:chOff x="440" y="2189"/>
            <a:chExt cx="3440" cy="1923"/>
          </a:xfrm>
        </p:grpSpPr>
        <p:sp>
          <p:nvSpPr>
            <p:cNvPr id="14" name="Rectangle 1049"/>
            <p:cNvSpPr>
              <a:spLocks noChangeArrowheads="1"/>
            </p:cNvSpPr>
            <p:nvPr/>
          </p:nvSpPr>
          <p:spPr bwMode="auto">
            <a:xfrm>
              <a:off x="772" y="3810"/>
              <a:ext cx="310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b="1">
                  <a:solidFill>
                    <a:srgbClr val="FF0000"/>
                  </a:solidFill>
                  <a:latin typeface="Times New Roman" pitchFamily="18" charset="0"/>
                </a:rPr>
                <a:t> 250     300      350       400</a:t>
              </a:r>
              <a:r>
                <a:rPr lang="en-US" altLang="zh-CN" b="1">
                  <a:solidFill>
                    <a:srgbClr val="FF0000"/>
                  </a:solidFill>
                  <a:latin typeface="Times New Roman" pitchFamily="18" charset="0"/>
                </a:rPr>
                <a:t>nm</a:t>
              </a:r>
              <a:endParaRPr lang="en-US" altLang="zh-CN"/>
            </a:p>
          </p:txBody>
        </p:sp>
        <p:grpSp>
          <p:nvGrpSpPr>
            <p:cNvPr id="15" name="Group 1050"/>
            <p:cNvGrpSpPr>
              <a:grpSpLocks/>
            </p:cNvGrpSpPr>
            <p:nvPr/>
          </p:nvGrpSpPr>
          <p:grpSpPr bwMode="auto">
            <a:xfrm>
              <a:off x="833" y="2297"/>
              <a:ext cx="2388" cy="1403"/>
              <a:chOff x="833" y="2297"/>
              <a:chExt cx="2388" cy="1403"/>
            </a:xfrm>
          </p:grpSpPr>
          <p:sp>
            <p:nvSpPr>
              <p:cNvPr id="33" name="Freeform 1051"/>
              <p:cNvSpPr>
                <a:spLocks/>
              </p:cNvSpPr>
              <p:nvPr/>
            </p:nvSpPr>
            <p:spPr bwMode="auto">
              <a:xfrm>
                <a:off x="833" y="2297"/>
                <a:ext cx="2388" cy="1403"/>
              </a:xfrm>
              <a:custGeom>
                <a:avLst/>
                <a:gdLst>
                  <a:gd name="T0" fmla="*/ 96 w 2388"/>
                  <a:gd name="T1" fmla="*/ 702 h 1403"/>
                  <a:gd name="T2" fmla="*/ 132 w 2388"/>
                  <a:gd name="T3" fmla="*/ 622 h 1403"/>
                  <a:gd name="T4" fmla="*/ 230 w 2388"/>
                  <a:gd name="T5" fmla="*/ 319 h 1403"/>
                  <a:gd name="T6" fmla="*/ 278 w 2388"/>
                  <a:gd name="T7" fmla="*/ 371 h 1403"/>
                  <a:gd name="T8" fmla="*/ 309 w 2388"/>
                  <a:gd name="T9" fmla="*/ 478 h 1403"/>
                  <a:gd name="T10" fmla="*/ 326 w 2388"/>
                  <a:gd name="T11" fmla="*/ 516 h 1403"/>
                  <a:gd name="T12" fmla="*/ 361 w 2388"/>
                  <a:gd name="T13" fmla="*/ 507 h 1403"/>
                  <a:gd name="T14" fmla="*/ 439 w 2388"/>
                  <a:gd name="T15" fmla="*/ 570 h 1403"/>
                  <a:gd name="T16" fmla="*/ 500 w 2388"/>
                  <a:gd name="T17" fmla="*/ 714 h 1403"/>
                  <a:gd name="T18" fmla="*/ 533 w 2388"/>
                  <a:gd name="T19" fmla="*/ 773 h 1403"/>
                  <a:gd name="T20" fmla="*/ 572 w 2388"/>
                  <a:gd name="T21" fmla="*/ 854 h 1403"/>
                  <a:gd name="T22" fmla="*/ 630 w 2388"/>
                  <a:gd name="T23" fmla="*/ 964 h 1403"/>
                  <a:gd name="T24" fmla="*/ 646 w 2388"/>
                  <a:gd name="T25" fmla="*/ 1140 h 1403"/>
                  <a:gd name="T26" fmla="*/ 685 w 2388"/>
                  <a:gd name="T27" fmla="*/ 1252 h 1403"/>
                  <a:gd name="T28" fmla="*/ 743 w 2388"/>
                  <a:gd name="T29" fmla="*/ 1304 h 1403"/>
                  <a:gd name="T30" fmla="*/ 789 w 2388"/>
                  <a:gd name="T31" fmla="*/ 1273 h 1403"/>
                  <a:gd name="T32" fmla="*/ 880 w 2388"/>
                  <a:gd name="T33" fmla="*/ 1210 h 1403"/>
                  <a:gd name="T34" fmla="*/ 997 w 2388"/>
                  <a:gd name="T35" fmla="*/ 1228 h 1403"/>
                  <a:gd name="T36" fmla="*/ 1046 w 2388"/>
                  <a:gd name="T37" fmla="*/ 1170 h 1403"/>
                  <a:gd name="T38" fmla="*/ 1089 w 2388"/>
                  <a:gd name="T39" fmla="*/ 1105 h 1403"/>
                  <a:gd name="T40" fmla="*/ 1137 w 2388"/>
                  <a:gd name="T41" fmla="*/ 1023 h 1403"/>
                  <a:gd name="T42" fmla="*/ 1187 w 2388"/>
                  <a:gd name="T43" fmla="*/ 928 h 1403"/>
                  <a:gd name="T44" fmla="*/ 1186 w 2388"/>
                  <a:gd name="T45" fmla="*/ 930 h 1403"/>
                  <a:gd name="T46" fmla="*/ 1181 w 2388"/>
                  <a:gd name="T47" fmla="*/ 930 h 1403"/>
                  <a:gd name="T48" fmla="*/ 1214 w 2388"/>
                  <a:gd name="T49" fmla="*/ 862 h 1403"/>
                  <a:gd name="T50" fmla="*/ 1250 w 2388"/>
                  <a:gd name="T51" fmla="*/ 630 h 1403"/>
                  <a:gd name="T52" fmla="*/ 1256 w 2388"/>
                  <a:gd name="T53" fmla="*/ 608 h 1403"/>
                  <a:gd name="T54" fmla="*/ 1264 w 2388"/>
                  <a:gd name="T55" fmla="*/ 601 h 1403"/>
                  <a:gd name="T56" fmla="*/ 1307 w 2388"/>
                  <a:gd name="T57" fmla="*/ 398 h 1403"/>
                  <a:gd name="T58" fmla="*/ 1342 w 2388"/>
                  <a:gd name="T59" fmla="*/ 276 h 1403"/>
                  <a:gd name="T60" fmla="*/ 1342 w 2388"/>
                  <a:gd name="T61" fmla="*/ 292 h 1403"/>
                  <a:gd name="T62" fmla="*/ 1352 w 2388"/>
                  <a:gd name="T63" fmla="*/ 246 h 1403"/>
                  <a:gd name="T64" fmla="*/ 1354 w 2388"/>
                  <a:gd name="T65" fmla="*/ 231 h 1403"/>
                  <a:gd name="T66" fmla="*/ 1363 w 2388"/>
                  <a:gd name="T67" fmla="*/ 196 h 1403"/>
                  <a:gd name="T68" fmla="*/ 1395 w 2388"/>
                  <a:gd name="T69" fmla="*/ 126 h 1403"/>
                  <a:gd name="T70" fmla="*/ 1426 w 2388"/>
                  <a:gd name="T71" fmla="*/ 29 h 1403"/>
                  <a:gd name="T72" fmla="*/ 1490 w 2388"/>
                  <a:gd name="T73" fmla="*/ 2 h 1403"/>
                  <a:gd name="T74" fmla="*/ 1544 w 2388"/>
                  <a:gd name="T75" fmla="*/ 58 h 1403"/>
                  <a:gd name="T76" fmla="*/ 1635 w 2388"/>
                  <a:gd name="T77" fmla="*/ 315 h 1403"/>
                  <a:gd name="T78" fmla="*/ 1639 w 2388"/>
                  <a:gd name="T79" fmla="*/ 345 h 1403"/>
                  <a:gd name="T80" fmla="*/ 1666 w 2388"/>
                  <a:gd name="T81" fmla="*/ 443 h 1403"/>
                  <a:gd name="T82" fmla="*/ 1710 w 2388"/>
                  <a:gd name="T83" fmla="*/ 568 h 1403"/>
                  <a:gd name="T84" fmla="*/ 1757 w 2388"/>
                  <a:gd name="T85" fmla="*/ 732 h 1403"/>
                  <a:gd name="T86" fmla="*/ 1805 w 2388"/>
                  <a:gd name="T87" fmla="*/ 808 h 1403"/>
                  <a:gd name="T88" fmla="*/ 1822 w 2388"/>
                  <a:gd name="T89" fmla="*/ 815 h 1403"/>
                  <a:gd name="T90" fmla="*/ 1863 w 2388"/>
                  <a:gd name="T91" fmla="*/ 859 h 1403"/>
                  <a:gd name="T92" fmla="*/ 1869 w 2388"/>
                  <a:gd name="T93" fmla="*/ 875 h 1403"/>
                  <a:gd name="T94" fmla="*/ 1910 w 2388"/>
                  <a:gd name="T95" fmla="*/ 965 h 1403"/>
                  <a:gd name="T96" fmla="*/ 1950 w 2388"/>
                  <a:gd name="T97" fmla="*/ 1030 h 1403"/>
                  <a:gd name="T98" fmla="*/ 1992 w 2388"/>
                  <a:gd name="T99" fmla="*/ 1056 h 1403"/>
                  <a:gd name="T100" fmla="*/ 2069 w 2388"/>
                  <a:gd name="T101" fmla="*/ 1117 h 1403"/>
                  <a:gd name="T102" fmla="*/ 2096 w 2388"/>
                  <a:gd name="T103" fmla="*/ 1162 h 1403"/>
                  <a:gd name="T104" fmla="*/ 2155 w 2388"/>
                  <a:gd name="T105" fmla="*/ 1202 h 1403"/>
                  <a:gd name="T106" fmla="*/ 2169 w 2388"/>
                  <a:gd name="T107" fmla="*/ 1245 h 1403"/>
                  <a:gd name="T108" fmla="*/ 2216 w 2388"/>
                  <a:gd name="T109" fmla="*/ 1305 h 1403"/>
                  <a:gd name="T110" fmla="*/ 2299 w 2388"/>
                  <a:gd name="T111" fmla="*/ 1353 h 1403"/>
                  <a:gd name="T112" fmla="*/ 2347 w 2388"/>
                  <a:gd name="T113" fmla="*/ 1376 h 1403"/>
                  <a:gd name="T114" fmla="*/ 2383 w 2388"/>
                  <a:gd name="T115" fmla="*/ 1403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1403">
                    <a:moveTo>
                      <a:pt x="0" y="722"/>
                    </a:moveTo>
                    <a:lnTo>
                      <a:pt x="20" y="721"/>
                    </a:lnTo>
                    <a:lnTo>
                      <a:pt x="40" y="720"/>
                    </a:lnTo>
                    <a:lnTo>
                      <a:pt x="59" y="718"/>
                    </a:lnTo>
                    <a:lnTo>
                      <a:pt x="79" y="714"/>
                    </a:lnTo>
                    <a:lnTo>
                      <a:pt x="85" y="712"/>
                    </a:lnTo>
                    <a:lnTo>
                      <a:pt x="89" y="710"/>
                    </a:lnTo>
                    <a:lnTo>
                      <a:pt x="96" y="702"/>
                    </a:lnTo>
                    <a:lnTo>
                      <a:pt x="100" y="693"/>
                    </a:lnTo>
                    <a:lnTo>
                      <a:pt x="103" y="683"/>
                    </a:lnTo>
                    <a:lnTo>
                      <a:pt x="106" y="660"/>
                    </a:lnTo>
                    <a:lnTo>
                      <a:pt x="108" y="648"/>
                    </a:lnTo>
                    <a:lnTo>
                      <a:pt x="112" y="638"/>
                    </a:lnTo>
                    <a:lnTo>
                      <a:pt x="116" y="633"/>
                    </a:lnTo>
                    <a:lnTo>
                      <a:pt x="121" y="629"/>
                    </a:lnTo>
                    <a:lnTo>
                      <a:pt x="132" y="622"/>
                    </a:lnTo>
                    <a:lnTo>
                      <a:pt x="141" y="592"/>
                    </a:lnTo>
                    <a:lnTo>
                      <a:pt x="153" y="563"/>
                    </a:lnTo>
                    <a:lnTo>
                      <a:pt x="168" y="537"/>
                    </a:lnTo>
                    <a:lnTo>
                      <a:pt x="184" y="512"/>
                    </a:lnTo>
                    <a:lnTo>
                      <a:pt x="196" y="463"/>
                    </a:lnTo>
                    <a:lnTo>
                      <a:pt x="206" y="415"/>
                    </a:lnTo>
                    <a:lnTo>
                      <a:pt x="217" y="367"/>
                    </a:lnTo>
                    <a:lnTo>
                      <a:pt x="230" y="319"/>
                    </a:lnTo>
                    <a:lnTo>
                      <a:pt x="237" y="321"/>
                    </a:lnTo>
                    <a:lnTo>
                      <a:pt x="244" y="322"/>
                    </a:lnTo>
                    <a:lnTo>
                      <a:pt x="251" y="324"/>
                    </a:lnTo>
                    <a:lnTo>
                      <a:pt x="257" y="328"/>
                    </a:lnTo>
                    <a:lnTo>
                      <a:pt x="263" y="334"/>
                    </a:lnTo>
                    <a:lnTo>
                      <a:pt x="267" y="340"/>
                    </a:lnTo>
                    <a:lnTo>
                      <a:pt x="274" y="355"/>
                    </a:lnTo>
                    <a:lnTo>
                      <a:pt x="278" y="371"/>
                    </a:lnTo>
                    <a:lnTo>
                      <a:pt x="281" y="387"/>
                    </a:lnTo>
                    <a:lnTo>
                      <a:pt x="283" y="404"/>
                    </a:lnTo>
                    <a:lnTo>
                      <a:pt x="286" y="422"/>
                    </a:lnTo>
                    <a:lnTo>
                      <a:pt x="290" y="438"/>
                    </a:lnTo>
                    <a:lnTo>
                      <a:pt x="296" y="454"/>
                    </a:lnTo>
                    <a:lnTo>
                      <a:pt x="301" y="464"/>
                    </a:lnTo>
                    <a:lnTo>
                      <a:pt x="306" y="472"/>
                    </a:lnTo>
                    <a:lnTo>
                      <a:pt x="309" y="478"/>
                    </a:lnTo>
                    <a:lnTo>
                      <a:pt x="312" y="484"/>
                    </a:lnTo>
                    <a:lnTo>
                      <a:pt x="315" y="488"/>
                    </a:lnTo>
                    <a:lnTo>
                      <a:pt x="317" y="491"/>
                    </a:lnTo>
                    <a:lnTo>
                      <a:pt x="320" y="496"/>
                    </a:lnTo>
                    <a:lnTo>
                      <a:pt x="322" y="501"/>
                    </a:lnTo>
                    <a:lnTo>
                      <a:pt x="323" y="507"/>
                    </a:lnTo>
                    <a:lnTo>
                      <a:pt x="324" y="511"/>
                    </a:lnTo>
                    <a:lnTo>
                      <a:pt x="326" y="516"/>
                    </a:lnTo>
                    <a:lnTo>
                      <a:pt x="327" y="522"/>
                    </a:lnTo>
                    <a:lnTo>
                      <a:pt x="329" y="529"/>
                    </a:lnTo>
                    <a:lnTo>
                      <a:pt x="339" y="525"/>
                    </a:lnTo>
                    <a:lnTo>
                      <a:pt x="344" y="524"/>
                    </a:lnTo>
                    <a:lnTo>
                      <a:pt x="349" y="521"/>
                    </a:lnTo>
                    <a:lnTo>
                      <a:pt x="354" y="516"/>
                    </a:lnTo>
                    <a:lnTo>
                      <a:pt x="359" y="510"/>
                    </a:lnTo>
                    <a:lnTo>
                      <a:pt x="361" y="507"/>
                    </a:lnTo>
                    <a:lnTo>
                      <a:pt x="363" y="505"/>
                    </a:lnTo>
                    <a:lnTo>
                      <a:pt x="365" y="504"/>
                    </a:lnTo>
                    <a:lnTo>
                      <a:pt x="368" y="504"/>
                    </a:lnTo>
                    <a:lnTo>
                      <a:pt x="380" y="510"/>
                    </a:lnTo>
                    <a:lnTo>
                      <a:pt x="390" y="516"/>
                    </a:lnTo>
                    <a:lnTo>
                      <a:pt x="409" y="531"/>
                    </a:lnTo>
                    <a:lnTo>
                      <a:pt x="425" y="550"/>
                    </a:lnTo>
                    <a:lnTo>
                      <a:pt x="439" y="570"/>
                    </a:lnTo>
                    <a:lnTo>
                      <a:pt x="451" y="592"/>
                    </a:lnTo>
                    <a:lnTo>
                      <a:pt x="463" y="616"/>
                    </a:lnTo>
                    <a:lnTo>
                      <a:pt x="475" y="640"/>
                    </a:lnTo>
                    <a:lnTo>
                      <a:pt x="487" y="664"/>
                    </a:lnTo>
                    <a:lnTo>
                      <a:pt x="492" y="676"/>
                    </a:lnTo>
                    <a:lnTo>
                      <a:pt x="494" y="688"/>
                    </a:lnTo>
                    <a:lnTo>
                      <a:pt x="497" y="701"/>
                    </a:lnTo>
                    <a:lnTo>
                      <a:pt x="500" y="714"/>
                    </a:lnTo>
                    <a:lnTo>
                      <a:pt x="502" y="719"/>
                    </a:lnTo>
                    <a:lnTo>
                      <a:pt x="506" y="727"/>
                    </a:lnTo>
                    <a:lnTo>
                      <a:pt x="511" y="736"/>
                    </a:lnTo>
                    <a:lnTo>
                      <a:pt x="517" y="745"/>
                    </a:lnTo>
                    <a:lnTo>
                      <a:pt x="522" y="755"/>
                    </a:lnTo>
                    <a:lnTo>
                      <a:pt x="527" y="763"/>
                    </a:lnTo>
                    <a:lnTo>
                      <a:pt x="531" y="769"/>
                    </a:lnTo>
                    <a:lnTo>
                      <a:pt x="533" y="773"/>
                    </a:lnTo>
                    <a:lnTo>
                      <a:pt x="540" y="785"/>
                    </a:lnTo>
                    <a:lnTo>
                      <a:pt x="548" y="797"/>
                    </a:lnTo>
                    <a:lnTo>
                      <a:pt x="554" y="810"/>
                    </a:lnTo>
                    <a:lnTo>
                      <a:pt x="559" y="823"/>
                    </a:lnTo>
                    <a:lnTo>
                      <a:pt x="561" y="837"/>
                    </a:lnTo>
                    <a:lnTo>
                      <a:pt x="563" y="843"/>
                    </a:lnTo>
                    <a:lnTo>
                      <a:pt x="566" y="848"/>
                    </a:lnTo>
                    <a:lnTo>
                      <a:pt x="572" y="854"/>
                    </a:lnTo>
                    <a:lnTo>
                      <a:pt x="578" y="858"/>
                    </a:lnTo>
                    <a:lnTo>
                      <a:pt x="592" y="865"/>
                    </a:lnTo>
                    <a:lnTo>
                      <a:pt x="605" y="891"/>
                    </a:lnTo>
                    <a:lnTo>
                      <a:pt x="618" y="916"/>
                    </a:lnTo>
                    <a:lnTo>
                      <a:pt x="622" y="925"/>
                    </a:lnTo>
                    <a:lnTo>
                      <a:pt x="625" y="936"/>
                    </a:lnTo>
                    <a:lnTo>
                      <a:pt x="627" y="950"/>
                    </a:lnTo>
                    <a:lnTo>
                      <a:pt x="630" y="964"/>
                    </a:lnTo>
                    <a:lnTo>
                      <a:pt x="632" y="978"/>
                    </a:lnTo>
                    <a:lnTo>
                      <a:pt x="634" y="992"/>
                    </a:lnTo>
                    <a:lnTo>
                      <a:pt x="636" y="1005"/>
                    </a:lnTo>
                    <a:lnTo>
                      <a:pt x="638" y="1016"/>
                    </a:lnTo>
                    <a:lnTo>
                      <a:pt x="639" y="1040"/>
                    </a:lnTo>
                    <a:lnTo>
                      <a:pt x="640" y="1064"/>
                    </a:lnTo>
                    <a:lnTo>
                      <a:pt x="644" y="1115"/>
                    </a:lnTo>
                    <a:lnTo>
                      <a:pt x="646" y="1140"/>
                    </a:lnTo>
                    <a:lnTo>
                      <a:pt x="650" y="1164"/>
                    </a:lnTo>
                    <a:lnTo>
                      <a:pt x="656" y="1188"/>
                    </a:lnTo>
                    <a:lnTo>
                      <a:pt x="664" y="1210"/>
                    </a:lnTo>
                    <a:lnTo>
                      <a:pt x="668" y="1220"/>
                    </a:lnTo>
                    <a:lnTo>
                      <a:pt x="672" y="1229"/>
                    </a:lnTo>
                    <a:lnTo>
                      <a:pt x="676" y="1236"/>
                    </a:lnTo>
                    <a:lnTo>
                      <a:pt x="679" y="1242"/>
                    </a:lnTo>
                    <a:lnTo>
                      <a:pt x="685" y="1252"/>
                    </a:lnTo>
                    <a:lnTo>
                      <a:pt x="691" y="1260"/>
                    </a:lnTo>
                    <a:lnTo>
                      <a:pt x="697" y="1266"/>
                    </a:lnTo>
                    <a:lnTo>
                      <a:pt x="706" y="1273"/>
                    </a:lnTo>
                    <a:lnTo>
                      <a:pt x="716" y="1282"/>
                    </a:lnTo>
                    <a:lnTo>
                      <a:pt x="723" y="1288"/>
                    </a:lnTo>
                    <a:lnTo>
                      <a:pt x="730" y="1294"/>
                    </a:lnTo>
                    <a:lnTo>
                      <a:pt x="736" y="1299"/>
                    </a:lnTo>
                    <a:lnTo>
                      <a:pt x="743" y="1304"/>
                    </a:lnTo>
                    <a:lnTo>
                      <a:pt x="748" y="1308"/>
                    </a:lnTo>
                    <a:lnTo>
                      <a:pt x="749" y="1310"/>
                    </a:lnTo>
                    <a:lnTo>
                      <a:pt x="750" y="1310"/>
                    </a:lnTo>
                    <a:lnTo>
                      <a:pt x="761" y="1308"/>
                    </a:lnTo>
                    <a:lnTo>
                      <a:pt x="766" y="1306"/>
                    </a:lnTo>
                    <a:lnTo>
                      <a:pt x="770" y="1302"/>
                    </a:lnTo>
                    <a:lnTo>
                      <a:pt x="780" y="1288"/>
                    </a:lnTo>
                    <a:lnTo>
                      <a:pt x="789" y="1273"/>
                    </a:lnTo>
                    <a:lnTo>
                      <a:pt x="805" y="1240"/>
                    </a:lnTo>
                    <a:lnTo>
                      <a:pt x="822" y="1207"/>
                    </a:lnTo>
                    <a:lnTo>
                      <a:pt x="831" y="1191"/>
                    </a:lnTo>
                    <a:lnTo>
                      <a:pt x="842" y="1176"/>
                    </a:lnTo>
                    <a:lnTo>
                      <a:pt x="854" y="1183"/>
                    </a:lnTo>
                    <a:lnTo>
                      <a:pt x="864" y="1191"/>
                    </a:lnTo>
                    <a:lnTo>
                      <a:pt x="873" y="1200"/>
                    </a:lnTo>
                    <a:lnTo>
                      <a:pt x="880" y="1210"/>
                    </a:lnTo>
                    <a:lnTo>
                      <a:pt x="895" y="1231"/>
                    </a:lnTo>
                    <a:lnTo>
                      <a:pt x="904" y="1242"/>
                    </a:lnTo>
                    <a:lnTo>
                      <a:pt x="914" y="1252"/>
                    </a:lnTo>
                    <a:lnTo>
                      <a:pt x="941" y="1248"/>
                    </a:lnTo>
                    <a:lnTo>
                      <a:pt x="967" y="1243"/>
                    </a:lnTo>
                    <a:lnTo>
                      <a:pt x="975" y="1241"/>
                    </a:lnTo>
                    <a:lnTo>
                      <a:pt x="983" y="1237"/>
                    </a:lnTo>
                    <a:lnTo>
                      <a:pt x="997" y="1228"/>
                    </a:lnTo>
                    <a:lnTo>
                      <a:pt x="1011" y="1218"/>
                    </a:lnTo>
                    <a:lnTo>
                      <a:pt x="1026" y="1210"/>
                    </a:lnTo>
                    <a:lnTo>
                      <a:pt x="1031" y="1200"/>
                    </a:lnTo>
                    <a:lnTo>
                      <a:pt x="1036" y="1191"/>
                    </a:lnTo>
                    <a:lnTo>
                      <a:pt x="1039" y="1184"/>
                    </a:lnTo>
                    <a:lnTo>
                      <a:pt x="1042" y="1178"/>
                    </a:lnTo>
                    <a:lnTo>
                      <a:pt x="1044" y="1174"/>
                    </a:lnTo>
                    <a:lnTo>
                      <a:pt x="1046" y="1170"/>
                    </a:lnTo>
                    <a:lnTo>
                      <a:pt x="1048" y="1164"/>
                    </a:lnTo>
                    <a:lnTo>
                      <a:pt x="1051" y="1160"/>
                    </a:lnTo>
                    <a:lnTo>
                      <a:pt x="1055" y="1156"/>
                    </a:lnTo>
                    <a:lnTo>
                      <a:pt x="1062" y="1151"/>
                    </a:lnTo>
                    <a:lnTo>
                      <a:pt x="1066" y="1147"/>
                    </a:lnTo>
                    <a:lnTo>
                      <a:pt x="1072" y="1142"/>
                    </a:lnTo>
                    <a:lnTo>
                      <a:pt x="1081" y="1124"/>
                    </a:lnTo>
                    <a:lnTo>
                      <a:pt x="1089" y="1105"/>
                    </a:lnTo>
                    <a:lnTo>
                      <a:pt x="1096" y="1086"/>
                    </a:lnTo>
                    <a:lnTo>
                      <a:pt x="1105" y="1067"/>
                    </a:lnTo>
                    <a:lnTo>
                      <a:pt x="1109" y="1060"/>
                    </a:lnTo>
                    <a:lnTo>
                      <a:pt x="1115" y="1054"/>
                    </a:lnTo>
                    <a:lnTo>
                      <a:pt x="1120" y="1048"/>
                    </a:lnTo>
                    <a:lnTo>
                      <a:pt x="1125" y="1042"/>
                    </a:lnTo>
                    <a:lnTo>
                      <a:pt x="1131" y="1033"/>
                    </a:lnTo>
                    <a:lnTo>
                      <a:pt x="1137" y="1023"/>
                    </a:lnTo>
                    <a:lnTo>
                      <a:pt x="1149" y="1000"/>
                    </a:lnTo>
                    <a:lnTo>
                      <a:pt x="1161" y="977"/>
                    </a:lnTo>
                    <a:lnTo>
                      <a:pt x="1166" y="967"/>
                    </a:lnTo>
                    <a:lnTo>
                      <a:pt x="1171" y="958"/>
                    </a:lnTo>
                    <a:lnTo>
                      <a:pt x="1176" y="948"/>
                    </a:lnTo>
                    <a:lnTo>
                      <a:pt x="1180" y="940"/>
                    </a:lnTo>
                    <a:lnTo>
                      <a:pt x="1184" y="933"/>
                    </a:lnTo>
                    <a:lnTo>
                      <a:pt x="1187" y="928"/>
                    </a:lnTo>
                    <a:lnTo>
                      <a:pt x="1189" y="924"/>
                    </a:lnTo>
                    <a:lnTo>
                      <a:pt x="1190" y="921"/>
                    </a:lnTo>
                    <a:lnTo>
                      <a:pt x="1192" y="919"/>
                    </a:lnTo>
                    <a:lnTo>
                      <a:pt x="1192" y="917"/>
                    </a:lnTo>
                    <a:lnTo>
                      <a:pt x="1192" y="918"/>
                    </a:lnTo>
                    <a:lnTo>
                      <a:pt x="1191" y="920"/>
                    </a:lnTo>
                    <a:lnTo>
                      <a:pt x="1188" y="924"/>
                    </a:lnTo>
                    <a:lnTo>
                      <a:pt x="1186" y="930"/>
                    </a:lnTo>
                    <a:lnTo>
                      <a:pt x="1183" y="935"/>
                    </a:lnTo>
                    <a:lnTo>
                      <a:pt x="1180" y="939"/>
                    </a:lnTo>
                    <a:lnTo>
                      <a:pt x="1178" y="942"/>
                    </a:lnTo>
                    <a:lnTo>
                      <a:pt x="1177" y="943"/>
                    </a:lnTo>
                    <a:lnTo>
                      <a:pt x="1177" y="941"/>
                    </a:lnTo>
                    <a:lnTo>
                      <a:pt x="1178" y="938"/>
                    </a:lnTo>
                    <a:lnTo>
                      <a:pt x="1179" y="934"/>
                    </a:lnTo>
                    <a:lnTo>
                      <a:pt x="1181" y="930"/>
                    </a:lnTo>
                    <a:lnTo>
                      <a:pt x="1184" y="924"/>
                    </a:lnTo>
                    <a:lnTo>
                      <a:pt x="1187" y="916"/>
                    </a:lnTo>
                    <a:lnTo>
                      <a:pt x="1191" y="907"/>
                    </a:lnTo>
                    <a:lnTo>
                      <a:pt x="1194" y="900"/>
                    </a:lnTo>
                    <a:lnTo>
                      <a:pt x="1198" y="892"/>
                    </a:lnTo>
                    <a:lnTo>
                      <a:pt x="1207" y="875"/>
                    </a:lnTo>
                    <a:lnTo>
                      <a:pt x="1211" y="868"/>
                    </a:lnTo>
                    <a:lnTo>
                      <a:pt x="1214" y="862"/>
                    </a:lnTo>
                    <a:lnTo>
                      <a:pt x="1216" y="858"/>
                    </a:lnTo>
                    <a:lnTo>
                      <a:pt x="1217" y="857"/>
                    </a:lnTo>
                    <a:lnTo>
                      <a:pt x="1229" y="764"/>
                    </a:lnTo>
                    <a:lnTo>
                      <a:pt x="1243" y="672"/>
                    </a:lnTo>
                    <a:lnTo>
                      <a:pt x="1245" y="659"/>
                    </a:lnTo>
                    <a:lnTo>
                      <a:pt x="1247" y="648"/>
                    </a:lnTo>
                    <a:lnTo>
                      <a:pt x="1249" y="638"/>
                    </a:lnTo>
                    <a:lnTo>
                      <a:pt x="1250" y="630"/>
                    </a:lnTo>
                    <a:lnTo>
                      <a:pt x="1252" y="623"/>
                    </a:lnTo>
                    <a:lnTo>
                      <a:pt x="1253" y="617"/>
                    </a:lnTo>
                    <a:lnTo>
                      <a:pt x="1253" y="613"/>
                    </a:lnTo>
                    <a:lnTo>
                      <a:pt x="1254" y="609"/>
                    </a:lnTo>
                    <a:lnTo>
                      <a:pt x="1255" y="605"/>
                    </a:lnTo>
                    <a:lnTo>
                      <a:pt x="1256" y="604"/>
                    </a:lnTo>
                    <a:lnTo>
                      <a:pt x="1256" y="605"/>
                    </a:lnTo>
                    <a:lnTo>
                      <a:pt x="1256" y="608"/>
                    </a:lnTo>
                    <a:lnTo>
                      <a:pt x="1256" y="611"/>
                    </a:lnTo>
                    <a:lnTo>
                      <a:pt x="1257" y="613"/>
                    </a:lnTo>
                    <a:lnTo>
                      <a:pt x="1257" y="615"/>
                    </a:lnTo>
                    <a:lnTo>
                      <a:pt x="1258" y="615"/>
                    </a:lnTo>
                    <a:lnTo>
                      <a:pt x="1260" y="612"/>
                    </a:lnTo>
                    <a:lnTo>
                      <a:pt x="1261" y="610"/>
                    </a:lnTo>
                    <a:lnTo>
                      <a:pt x="1262" y="606"/>
                    </a:lnTo>
                    <a:lnTo>
                      <a:pt x="1264" y="601"/>
                    </a:lnTo>
                    <a:lnTo>
                      <a:pt x="1266" y="596"/>
                    </a:lnTo>
                    <a:lnTo>
                      <a:pt x="1268" y="588"/>
                    </a:lnTo>
                    <a:lnTo>
                      <a:pt x="1270" y="580"/>
                    </a:lnTo>
                    <a:lnTo>
                      <a:pt x="1276" y="557"/>
                    </a:lnTo>
                    <a:lnTo>
                      <a:pt x="1280" y="534"/>
                    </a:lnTo>
                    <a:lnTo>
                      <a:pt x="1289" y="487"/>
                    </a:lnTo>
                    <a:lnTo>
                      <a:pt x="1298" y="443"/>
                    </a:lnTo>
                    <a:lnTo>
                      <a:pt x="1307" y="398"/>
                    </a:lnTo>
                    <a:lnTo>
                      <a:pt x="1317" y="354"/>
                    </a:lnTo>
                    <a:lnTo>
                      <a:pt x="1329" y="311"/>
                    </a:lnTo>
                    <a:lnTo>
                      <a:pt x="1332" y="303"/>
                    </a:lnTo>
                    <a:lnTo>
                      <a:pt x="1334" y="296"/>
                    </a:lnTo>
                    <a:lnTo>
                      <a:pt x="1336" y="291"/>
                    </a:lnTo>
                    <a:lnTo>
                      <a:pt x="1337" y="286"/>
                    </a:lnTo>
                    <a:lnTo>
                      <a:pt x="1340" y="280"/>
                    </a:lnTo>
                    <a:lnTo>
                      <a:pt x="1342" y="276"/>
                    </a:lnTo>
                    <a:lnTo>
                      <a:pt x="1342" y="276"/>
                    </a:lnTo>
                    <a:lnTo>
                      <a:pt x="1343" y="277"/>
                    </a:lnTo>
                    <a:lnTo>
                      <a:pt x="1343" y="280"/>
                    </a:lnTo>
                    <a:lnTo>
                      <a:pt x="1342" y="284"/>
                    </a:lnTo>
                    <a:lnTo>
                      <a:pt x="1342" y="287"/>
                    </a:lnTo>
                    <a:lnTo>
                      <a:pt x="1342" y="290"/>
                    </a:lnTo>
                    <a:lnTo>
                      <a:pt x="1341" y="292"/>
                    </a:lnTo>
                    <a:lnTo>
                      <a:pt x="1342" y="292"/>
                    </a:lnTo>
                    <a:lnTo>
                      <a:pt x="1342" y="289"/>
                    </a:lnTo>
                    <a:lnTo>
                      <a:pt x="1344" y="283"/>
                    </a:lnTo>
                    <a:lnTo>
                      <a:pt x="1345" y="279"/>
                    </a:lnTo>
                    <a:lnTo>
                      <a:pt x="1346" y="274"/>
                    </a:lnTo>
                    <a:lnTo>
                      <a:pt x="1347" y="268"/>
                    </a:lnTo>
                    <a:lnTo>
                      <a:pt x="1349" y="260"/>
                    </a:lnTo>
                    <a:lnTo>
                      <a:pt x="1351" y="252"/>
                    </a:lnTo>
                    <a:lnTo>
                      <a:pt x="1352" y="246"/>
                    </a:lnTo>
                    <a:lnTo>
                      <a:pt x="1353" y="240"/>
                    </a:lnTo>
                    <a:lnTo>
                      <a:pt x="1354" y="236"/>
                    </a:lnTo>
                    <a:lnTo>
                      <a:pt x="1355" y="230"/>
                    </a:lnTo>
                    <a:lnTo>
                      <a:pt x="1356" y="226"/>
                    </a:lnTo>
                    <a:lnTo>
                      <a:pt x="1356" y="225"/>
                    </a:lnTo>
                    <a:lnTo>
                      <a:pt x="1355" y="226"/>
                    </a:lnTo>
                    <a:lnTo>
                      <a:pt x="1354" y="230"/>
                    </a:lnTo>
                    <a:lnTo>
                      <a:pt x="1354" y="231"/>
                    </a:lnTo>
                    <a:lnTo>
                      <a:pt x="1353" y="232"/>
                    </a:lnTo>
                    <a:lnTo>
                      <a:pt x="1354" y="231"/>
                    </a:lnTo>
                    <a:lnTo>
                      <a:pt x="1355" y="227"/>
                    </a:lnTo>
                    <a:lnTo>
                      <a:pt x="1356" y="221"/>
                    </a:lnTo>
                    <a:lnTo>
                      <a:pt x="1358" y="216"/>
                    </a:lnTo>
                    <a:lnTo>
                      <a:pt x="1359" y="210"/>
                    </a:lnTo>
                    <a:lnTo>
                      <a:pt x="1361" y="204"/>
                    </a:lnTo>
                    <a:lnTo>
                      <a:pt x="1363" y="196"/>
                    </a:lnTo>
                    <a:lnTo>
                      <a:pt x="1365" y="187"/>
                    </a:lnTo>
                    <a:lnTo>
                      <a:pt x="1368" y="176"/>
                    </a:lnTo>
                    <a:lnTo>
                      <a:pt x="1370" y="169"/>
                    </a:lnTo>
                    <a:lnTo>
                      <a:pt x="1374" y="163"/>
                    </a:lnTo>
                    <a:lnTo>
                      <a:pt x="1382" y="151"/>
                    </a:lnTo>
                    <a:lnTo>
                      <a:pt x="1389" y="139"/>
                    </a:lnTo>
                    <a:lnTo>
                      <a:pt x="1393" y="133"/>
                    </a:lnTo>
                    <a:lnTo>
                      <a:pt x="1395" y="126"/>
                    </a:lnTo>
                    <a:lnTo>
                      <a:pt x="1398" y="111"/>
                    </a:lnTo>
                    <a:lnTo>
                      <a:pt x="1401" y="96"/>
                    </a:lnTo>
                    <a:lnTo>
                      <a:pt x="1404" y="81"/>
                    </a:lnTo>
                    <a:lnTo>
                      <a:pt x="1408" y="67"/>
                    </a:lnTo>
                    <a:lnTo>
                      <a:pt x="1413" y="49"/>
                    </a:lnTo>
                    <a:lnTo>
                      <a:pt x="1416" y="41"/>
                    </a:lnTo>
                    <a:lnTo>
                      <a:pt x="1421" y="34"/>
                    </a:lnTo>
                    <a:lnTo>
                      <a:pt x="1426" y="29"/>
                    </a:lnTo>
                    <a:lnTo>
                      <a:pt x="1432" y="23"/>
                    </a:lnTo>
                    <a:lnTo>
                      <a:pt x="1445" y="12"/>
                    </a:lnTo>
                    <a:lnTo>
                      <a:pt x="1451" y="7"/>
                    </a:lnTo>
                    <a:lnTo>
                      <a:pt x="1455" y="3"/>
                    </a:lnTo>
                    <a:lnTo>
                      <a:pt x="1459" y="1"/>
                    </a:lnTo>
                    <a:lnTo>
                      <a:pt x="1460" y="0"/>
                    </a:lnTo>
                    <a:lnTo>
                      <a:pt x="1475" y="1"/>
                    </a:lnTo>
                    <a:lnTo>
                      <a:pt x="1490" y="2"/>
                    </a:lnTo>
                    <a:lnTo>
                      <a:pt x="1505" y="4"/>
                    </a:lnTo>
                    <a:lnTo>
                      <a:pt x="1513" y="6"/>
                    </a:lnTo>
                    <a:lnTo>
                      <a:pt x="1520" y="8"/>
                    </a:lnTo>
                    <a:lnTo>
                      <a:pt x="1524" y="13"/>
                    </a:lnTo>
                    <a:lnTo>
                      <a:pt x="1528" y="19"/>
                    </a:lnTo>
                    <a:lnTo>
                      <a:pt x="1530" y="27"/>
                    </a:lnTo>
                    <a:lnTo>
                      <a:pt x="1533" y="34"/>
                    </a:lnTo>
                    <a:lnTo>
                      <a:pt x="1544" y="58"/>
                    </a:lnTo>
                    <a:lnTo>
                      <a:pt x="1555" y="80"/>
                    </a:lnTo>
                    <a:lnTo>
                      <a:pt x="1579" y="126"/>
                    </a:lnTo>
                    <a:lnTo>
                      <a:pt x="1590" y="172"/>
                    </a:lnTo>
                    <a:lnTo>
                      <a:pt x="1602" y="216"/>
                    </a:lnTo>
                    <a:lnTo>
                      <a:pt x="1617" y="259"/>
                    </a:lnTo>
                    <a:lnTo>
                      <a:pt x="1631" y="302"/>
                    </a:lnTo>
                    <a:lnTo>
                      <a:pt x="1633" y="310"/>
                    </a:lnTo>
                    <a:lnTo>
                      <a:pt x="1635" y="315"/>
                    </a:lnTo>
                    <a:lnTo>
                      <a:pt x="1637" y="320"/>
                    </a:lnTo>
                    <a:lnTo>
                      <a:pt x="1637" y="323"/>
                    </a:lnTo>
                    <a:lnTo>
                      <a:pt x="1638" y="328"/>
                    </a:lnTo>
                    <a:lnTo>
                      <a:pt x="1638" y="330"/>
                    </a:lnTo>
                    <a:lnTo>
                      <a:pt x="1638" y="334"/>
                    </a:lnTo>
                    <a:lnTo>
                      <a:pt x="1638" y="337"/>
                    </a:lnTo>
                    <a:lnTo>
                      <a:pt x="1638" y="340"/>
                    </a:lnTo>
                    <a:lnTo>
                      <a:pt x="1639" y="345"/>
                    </a:lnTo>
                    <a:lnTo>
                      <a:pt x="1640" y="352"/>
                    </a:lnTo>
                    <a:lnTo>
                      <a:pt x="1642" y="360"/>
                    </a:lnTo>
                    <a:lnTo>
                      <a:pt x="1645" y="370"/>
                    </a:lnTo>
                    <a:lnTo>
                      <a:pt x="1649" y="385"/>
                    </a:lnTo>
                    <a:lnTo>
                      <a:pt x="1655" y="399"/>
                    </a:lnTo>
                    <a:lnTo>
                      <a:pt x="1660" y="413"/>
                    </a:lnTo>
                    <a:lnTo>
                      <a:pt x="1664" y="428"/>
                    </a:lnTo>
                    <a:lnTo>
                      <a:pt x="1666" y="443"/>
                    </a:lnTo>
                    <a:lnTo>
                      <a:pt x="1666" y="458"/>
                    </a:lnTo>
                    <a:lnTo>
                      <a:pt x="1668" y="473"/>
                    </a:lnTo>
                    <a:lnTo>
                      <a:pt x="1671" y="487"/>
                    </a:lnTo>
                    <a:lnTo>
                      <a:pt x="1676" y="501"/>
                    </a:lnTo>
                    <a:lnTo>
                      <a:pt x="1683" y="513"/>
                    </a:lnTo>
                    <a:lnTo>
                      <a:pt x="1697" y="538"/>
                    </a:lnTo>
                    <a:lnTo>
                      <a:pt x="1704" y="553"/>
                    </a:lnTo>
                    <a:lnTo>
                      <a:pt x="1710" y="568"/>
                    </a:lnTo>
                    <a:lnTo>
                      <a:pt x="1720" y="597"/>
                    </a:lnTo>
                    <a:lnTo>
                      <a:pt x="1731" y="627"/>
                    </a:lnTo>
                    <a:lnTo>
                      <a:pt x="1736" y="641"/>
                    </a:lnTo>
                    <a:lnTo>
                      <a:pt x="1743" y="655"/>
                    </a:lnTo>
                    <a:lnTo>
                      <a:pt x="1746" y="683"/>
                    </a:lnTo>
                    <a:lnTo>
                      <a:pt x="1750" y="708"/>
                    </a:lnTo>
                    <a:lnTo>
                      <a:pt x="1753" y="720"/>
                    </a:lnTo>
                    <a:lnTo>
                      <a:pt x="1757" y="732"/>
                    </a:lnTo>
                    <a:lnTo>
                      <a:pt x="1763" y="744"/>
                    </a:lnTo>
                    <a:lnTo>
                      <a:pt x="1770" y="756"/>
                    </a:lnTo>
                    <a:lnTo>
                      <a:pt x="1778" y="768"/>
                    </a:lnTo>
                    <a:lnTo>
                      <a:pt x="1785" y="778"/>
                    </a:lnTo>
                    <a:lnTo>
                      <a:pt x="1791" y="788"/>
                    </a:lnTo>
                    <a:lnTo>
                      <a:pt x="1797" y="795"/>
                    </a:lnTo>
                    <a:lnTo>
                      <a:pt x="1801" y="802"/>
                    </a:lnTo>
                    <a:lnTo>
                      <a:pt x="1805" y="808"/>
                    </a:lnTo>
                    <a:lnTo>
                      <a:pt x="1809" y="812"/>
                    </a:lnTo>
                    <a:lnTo>
                      <a:pt x="1812" y="816"/>
                    </a:lnTo>
                    <a:lnTo>
                      <a:pt x="1816" y="820"/>
                    </a:lnTo>
                    <a:lnTo>
                      <a:pt x="1819" y="822"/>
                    </a:lnTo>
                    <a:lnTo>
                      <a:pt x="1820" y="822"/>
                    </a:lnTo>
                    <a:lnTo>
                      <a:pt x="1821" y="821"/>
                    </a:lnTo>
                    <a:lnTo>
                      <a:pt x="1822" y="817"/>
                    </a:lnTo>
                    <a:lnTo>
                      <a:pt x="1822" y="815"/>
                    </a:lnTo>
                    <a:lnTo>
                      <a:pt x="1824" y="815"/>
                    </a:lnTo>
                    <a:lnTo>
                      <a:pt x="1827" y="816"/>
                    </a:lnTo>
                    <a:lnTo>
                      <a:pt x="1832" y="821"/>
                    </a:lnTo>
                    <a:lnTo>
                      <a:pt x="1839" y="828"/>
                    </a:lnTo>
                    <a:lnTo>
                      <a:pt x="1844" y="834"/>
                    </a:lnTo>
                    <a:lnTo>
                      <a:pt x="1849" y="840"/>
                    </a:lnTo>
                    <a:lnTo>
                      <a:pt x="1857" y="851"/>
                    </a:lnTo>
                    <a:lnTo>
                      <a:pt x="1863" y="859"/>
                    </a:lnTo>
                    <a:lnTo>
                      <a:pt x="1867" y="865"/>
                    </a:lnTo>
                    <a:lnTo>
                      <a:pt x="1869" y="869"/>
                    </a:lnTo>
                    <a:lnTo>
                      <a:pt x="1871" y="872"/>
                    </a:lnTo>
                    <a:lnTo>
                      <a:pt x="1871" y="873"/>
                    </a:lnTo>
                    <a:lnTo>
                      <a:pt x="1870" y="874"/>
                    </a:lnTo>
                    <a:lnTo>
                      <a:pt x="1868" y="874"/>
                    </a:lnTo>
                    <a:lnTo>
                      <a:pt x="1868" y="874"/>
                    </a:lnTo>
                    <a:lnTo>
                      <a:pt x="1869" y="875"/>
                    </a:lnTo>
                    <a:lnTo>
                      <a:pt x="1872" y="876"/>
                    </a:lnTo>
                    <a:lnTo>
                      <a:pt x="1875" y="879"/>
                    </a:lnTo>
                    <a:lnTo>
                      <a:pt x="1881" y="884"/>
                    </a:lnTo>
                    <a:lnTo>
                      <a:pt x="1888" y="890"/>
                    </a:lnTo>
                    <a:lnTo>
                      <a:pt x="1895" y="911"/>
                    </a:lnTo>
                    <a:lnTo>
                      <a:pt x="1900" y="933"/>
                    </a:lnTo>
                    <a:lnTo>
                      <a:pt x="1906" y="955"/>
                    </a:lnTo>
                    <a:lnTo>
                      <a:pt x="1910" y="965"/>
                    </a:lnTo>
                    <a:lnTo>
                      <a:pt x="1914" y="974"/>
                    </a:lnTo>
                    <a:lnTo>
                      <a:pt x="1923" y="990"/>
                    </a:lnTo>
                    <a:lnTo>
                      <a:pt x="1930" y="1002"/>
                    </a:lnTo>
                    <a:lnTo>
                      <a:pt x="1936" y="1012"/>
                    </a:lnTo>
                    <a:lnTo>
                      <a:pt x="1941" y="1019"/>
                    </a:lnTo>
                    <a:lnTo>
                      <a:pt x="1944" y="1025"/>
                    </a:lnTo>
                    <a:lnTo>
                      <a:pt x="1948" y="1028"/>
                    </a:lnTo>
                    <a:lnTo>
                      <a:pt x="1950" y="1030"/>
                    </a:lnTo>
                    <a:lnTo>
                      <a:pt x="1953" y="1032"/>
                    </a:lnTo>
                    <a:lnTo>
                      <a:pt x="1958" y="1032"/>
                    </a:lnTo>
                    <a:lnTo>
                      <a:pt x="1964" y="1034"/>
                    </a:lnTo>
                    <a:lnTo>
                      <a:pt x="1968" y="1036"/>
                    </a:lnTo>
                    <a:lnTo>
                      <a:pt x="1973" y="1039"/>
                    </a:lnTo>
                    <a:lnTo>
                      <a:pt x="1979" y="1043"/>
                    </a:lnTo>
                    <a:lnTo>
                      <a:pt x="1987" y="1050"/>
                    </a:lnTo>
                    <a:lnTo>
                      <a:pt x="1992" y="1056"/>
                    </a:lnTo>
                    <a:lnTo>
                      <a:pt x="1997" y="1063"/>
                    </a:lnTo>
                    <a:lnTo>
                      <a:pt x="2001" y="1070"/>
                    </a:lnTo>
                    <a:lnTo>
                      <a:pt x="2006" y="1075"/>
                    </a:lnTo>
                    <a:lnTo>
                      <a:pt x="2019" y="1085"/>
                    </a:lnTo>
                    <a:lnTo>
                      <a:pt x="2033" y="1093"/>
                    </a:lnTo>
                    <a:lnTo>
                      <a:pt x="2046" y="1101"/>
                    </a:lnTo>
                    <a:lnTo>
                      <a:pt x="2059" y="1109"/>
                    </a:lnTo>
                    <a:lnTo>
                      <a:pt x="2069" y="1117"/>
                    </a:lnTo>
                    <a:lnTo>
                      <a:pt x="2079" y="1126"/>
                    </a:lnTo>
                    <a:lnTo>
                      <a:pt x="2083" y="1137"/>
                    </a:lnTo>
                    <a:lnTo>
                      <a:pt x="2087" y="1145"/>
                    </a:lnTo>
                    <a:lnTo>
                      <a:pt x="2089" y="1151"/>
                    </a:lnTo>
                    <a:lnTo>
                      <a:pt x="2091" y="1156"/>
                    </a:lnTo>
                    <a:lnTo>
                      <a:pt x="2092" y="1158"/>
                    </a:lnTo>
                    <a:lnTo>
                      <a:pt x="2093" y="1160"/>
                    </a:lnTo>
                    <a:lnTo>
                      <a:pt x="2096" y="1162"/>
                    </a:lnTo>
                    <a:lnTo>
                      <a:pt x="2101" y="1163"/>
                    </a:lnTo>
                    <a:lnTo>
                      <a:pt x="2104" y="1164"/>
                    </a:lnTo>
                    <a:lnTo>
                      <a:pt x="2109" y="1167"/>
                    </a:lnTo>
                    <a:lnTo>
                      <a:pt x="2116" y="1171"/>
                    </a:lnTo>
                    <a:lnTo>
                      <a:pt x="2123" y="1176"/>
                    </a:lnTo>
                    <a:lnTo>
                      <a:pt x="2133" y="1183"/>
                    </a:lnTo>
                    <a:lnTo>
                      <a:pt x="2145" y="1193"/>
                    </a:lnTo>
                    <a:lnTo>
                      <a:pt x="2155" y="1202"/>
                    </a:lnTo>
                    <a:lnTo>
                      <a:pt x="2162" y="1209"/>
                    </a:lnTo>
                    <a:lnTo>
                      <a:pt x="2167" y="1214"/>
                    </a:lnTo>
                    <a:lnTo>
                      <a:pt x="2169" y="1219"/>
                    </a:lnTo>
                    <a:lnTo>
                      <a:pt x="2171" y="1223"/>
                    </a:lnTo>
                    <a:lnTo>
                      <a:pt x="2171" y="1226"/>
                    </a:lnTo>
                    <a:lnTo>
                      <a:pt x="2170" y="1232"/>
                    </a:lnTo>
                    <a:lnTo>
                      <a:pt x="2168" y="1239"/>
                    </a:lnTo>
                    <a:lnTo>
                      <a:pt x="2169" y="1245"/>
                    </a:lnTo>
                    <a:lnTo>
                      <a:pt x="2170" y="1251"/>
                    </a:lnTo>
                    <a:lnTo>
                      <a:pt x="2174" y="1259"/>
                    </a:lnTo>
                    <a:lnTo>
                      <a:pt x="2179" y="1268"/>
                    </a:lnTo>
                    <a:lnTo>
                      <a:pt x="2187" y="1280"/>
                    </a:lnTo>
                    <a:lnTo>
                      <a:pt x="2197" y="1294"/>
                    </a:lnTo>
                    <a:lnTo>
                      <a:pt x="2201" y="1298"/>
                    </a:lnTo>
                    <a:lnTo>
                      <a:pt x="2206" y="1301"/>
                    </a:lnTo>
                    <a:lnTo>
                      <a:pt x="2216" y="1305"/>
                    </a:lnTo>
                    <a:lnTo>
                      <a:pt x="2227" y="1307"/>
                    </a:lnTo>
                    <a:lnTo>
                      <a:pt x="2237" y="1310"/>
                    </a:lnTo>
                    <a:lnTo>
                      <a:pt x="2249" y="1324"/>
                    </a:lnTo>
                    <a:lnTo>
                      <a:pt x="2256" y="1331"/>
                    </a:lnTo>
                    <a:lnTo>
                      <a:pt x="2263" y="1336"/>
                    </a:lnTo>
                    <a:lnTo>
                      <a:pt x="2274" y="1341"/>
                    </a:lnTo>
                    <a:lnTo>
                      <a:pt x="2286" y="1347"/>
                    </a:lnTo>
                    <a:lnTo>
                      <a:pt x="2299" y="1353"/>
                    </a:lnTo>
                    <a:lnTo>
                      <a:pt x="2312" y="1358"/>
                    </a:lnTo>
                    <a:lnTo>
                      <a:pt x="2324" y="1362"/>
                    </a:lnTo>
                    <a:lnTo>
                      <a:pt x="2333" y="1366"/>
                    </a:lnTo>
                    <a:lnTo>
                      <a:pt x="2337" y="1367"/>
                    </a:lnTo>
                    <a:lnTo>
                      <a:pt x="2340" y="1368"/>
                    </a:lnTo>
                    <a:lnTo>
                      <a:pt x="2341" y="1369"/>
                    </a:lnTo>
                    <a:lnTo>
                      <a:pt x="2342" y="1369"/>
                    </a:lnTo>
                    <a:lnTo>
                      <a:pt x="2347" y="1376"/>
                    </a:lnTo>
                    <a:lnTo>
                      <a:pt x="2352" y="1382"/>
                    </a:lnTo>
                    <a:lnTo>
                      <a:pt x="2358" y="1391"/>
                    </a:lnTo>
                    <a:lnTo>
                      <a:pt x="2362" y="1397"/>
                    </a:lnTo>
                    <a:lnTo>
                      <a:pt x="2365" y="1401"/>
                    </a:lnTo>
                    <a:lnTo>
                      <a:pt x="2368" y="1403"/>
                    </a:lnTo>
                    <a:lnTo>
                      <a:pt x="2372" y="1403"/>
                    </a:lnTo>
                    <a:lnTo>
                      <a:pt x="2378" y="1403"/>
                    </a:lnTo>
                    <a:lnTo>
                      <a:pt x="2383" y="1403"/>
                    </a:lnTo>
                    <a:lnTo>
                      <a:pt x="2388" y="1403"/>
                    </a:lnTo>
                    <a:lnTo>
                      <a:pt x="0" y="722"/>
                    </a:lnTo>
                    <a:close/>
                  </a:path>
                </a:pathLst>
              </a:custGeom>
              <a:noFill/>
              <a:ln>
                <a:noFill/>
              </a:ln>
              <a:extLst>
                <a:ext uri="{909E8E84-426E-40DD-AFC4-6F175D3DCCD1}">
                  <a14:hiddenFill xmlns:a14="http://schemas.microsoft.com/office/drawing/2010/main">
                    <a:solidFill>
                      <a:srgbClr val="E1E1B7"/>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1052"/>
              <p:cNvSpPr>
                <a:spLocks/>
              </p:cNvSpPr>
              <p:nvPr/>
            </p:nvSpPr>
            <p:spPr bwMode="auto">
              <a:xfrm>
                <a:off x="833" y="2297"/>
                <a:ext cx="2388" cy="1403"/>
              </a:xfrm>
              <a:custGeom>
                <a:avLst/>
                <a:gdLst>
                  <a:gd name="T0" fmla="*/ 96 w 2388"/>
                  <a:gd name="T1" fmla="*/ 702 h 1403"/>
                  <a:gd name="T2" fmla="*/ 132 w 2388"/>
                  <a:gd name="T3" fmla="*/ 622 h 1403"/>
                  <a:gd name="T4" fmla="*/ 230 w 2388"/>
                  <a:gd name="T5" fmla="*/ 319 h 1403"/>
                  <a:gd name="T6" fmla="*/ 278 w 2388"/>
                  <a:gd name="T7" fmla="*/ 371 h 1403"/>
                  <a:gd name="T8" fmla="*/ 309 w 2388"/>
                  <a:gd name="T9" fmla="*/ 478 h 1403"/>
                  <a:gd name="T10" fmla="*/ 326 w 2388"/>
                  <a:gd name="T11" fmla="*/ 516 h 1403"/>
                  <a:gd name="T12" fmla="*/ 361 w 2388"/>
                  <a:gd name="T13" fmla="*/ 507 h 1403"/>
                  <a:gd name="T14" fmla="*/ 439 w 2388"/>
                  <a:gd name="T15" fmla="*/ 570 h 1403"/>
                  <a:gd name="T16" fmla="*/ 500 w 2388"/>
                  <a:gd name="T17" fmla="*/ 714 h 1403"/>
                  <a:gd name="T18" fmla="*/ 533 w 2388"/>
                  <a:gd name="T19" fmla="*/ 773 h 1403"/>
                  <a:gd name="T20" fmla="*/ 572 w 2388"/>
                  <a:gd name="T21" fmla="*/ 854 h 1403"/>
                  <a:gd name="T22" fmla="*/ 630 w 2388"/>
                  <a:gd name="T23" fmla="*/ 964 h 1403"/>
                  <a:gd name="T24" fmla="*/ 646 w 2388"/>
                  <a:gd name="T25" fmla="*/ 1140 h 1403"/>
                  <a:gd name="T26" fmla="*/ 685 w 2388"/>
                  <a:gd name="T27" fmla="*/ 1252 h 1403"/>
                  <a:gd name="T28" fmla="*/ 743 w 2388"/>
                  <a:gd name="T29" fmla="*/ 1304 h 1403"/>
                  <a:gd name="T30" fmla="*/ 789 w 2388"/>
                  <a:gd name="T31" fmla="*/ 1273 h 1403"/>
                  <a:gd name="T32" fmla="*/ 880 w 2388"/>
                  <a:gd name="T33" fmla="*/ 1210 h 1403"/>
                  <a:gd name="T34" fmla="*/ 997 w 2388"/>
                  <a:gd name="T35" fmla="*/ 1228 h 1403"/>
                  <a:gd name="T36" fmla="*/ 1046 w 2388"/>
                  <a:gd name="T37" fmla="*/ 1170 h 1403"/>
                  <a:gd name="T38" fmla="*/ 1089 w 2388"/>
                  <a:gd name="T39" fmla="*/ 1105 h 1403"/>
                  <a:gd name="T40" fmla="*/ 1137 w 2388"/>
                  <a:gd name="T41" fmla="*/ 1023 h 1403"/>
                  <a:gd name="T42" fmla="*/ 1187 w 2388"/>
                  <a:gd name="T43" fmla="*/ 928 h 1403"/>
                  <a:gd name="T44" fmla="*/ 1186 w 2388"/>
                  <a:gd name="T45" fmla="*/ 930 h 1403"/>
                  <a:gd name="T46" fmla="*/ 1181 w 2388"/>
                  <a:gd name="T47" fmla="*/ 930 h 1403"/>
                  <a:gd name="T48" fmla="*/ 1214 w 2388"/>
                  <a:gd name="T49" fmla="*/ 862 h 1403"/>
                  <a:gd name="T50" fmla="*/ 1250 w 2388"/>
                  <a:gd name="T51" fmla="*/ 630 h 1403"/>
                  <a:gd name="T52" fmla="*/ 1256 w 2388"/>
                  <a:gd name="T53" fmla="*/ 608 h 1403"/>
                  <a:gd name="T54" fmla="*/ 1264 w 2388"/>
                  <a:gd name="T55" fmla="*/ 601 h 1403"/>
                  <a:gd name="T56" fmla="*/ 1307 w 2388"/>
                  <a:gd name="T57" fmla="*/ 398 h 1403"/>
                  <a:gd name="T58" fmla="*/ 1342 w 2388"/>
                  <a:gd name="T59" fmla="*/ 276 h 1403"/>
                  <a:gd name="T60" fmla="*/ 1342 w 2388"/>
                  <a:gd name="T61" fmla="*/ 292 h 1403"/>
                  <a:gd name="T62" fmla="*/ 1352 w 2388"/>
                  <a:gd name="T63" fmla="*/ 246 h 1403"/>
                  <a:gd name="T64" fmla="*/ 1354 w 2388"/>
                  <a:gd name="T65" fmla="*/ 231 h 1403"/>
                  <a:gd name="T66" fmla="*/ 1363 w 2388"/>
                  <a:gd name="T67" fmla="*/ 196 h 1403"/>
                  <a:gd name="T68" fmla="*/ 1395 w 2388"/>
                  <a:gd name="T69" fmla="*/ 126 h 1403"/>
                  <a:gd name="T70" fmla="*/ 1426 w 2388"/>
                  <a:gd name="T71" fmla="*/ 29 h 1403"/>
                  <a:gd name="T72" fmla="*/ 1490 w 2388"/>
                  <a:gd name="T73" fmla="*/ 2 h 1403"/>
                  <a:gd name="T74" fmla="*/ 1544 w 2388"/>
                  <a:gd name="T75" fmla="*/ 58 h 1403"/>
                  <a:gd name="T76" fmla="*/ 1635 w 2388"/>
                  <a:gd name="T77" fmla="*/ 315 h 1403"/>
                  <a:gd name="T78" fmla="*/ 1639 w 2388"/>
                  <a:gd name="T79" fmla="*/ 345 h 1403"/>
                  <a:gd name="T80" fmla="*/ 1666 w 2388"/>
                  <a:gd name="T81" fmla="*/ 443 h 1403"/>
                  <a:gd name="T82" fmla="*/ 1710 w 2388"/>
                  <a:gd name="T83" fmla="*/ 568 h 1403"/>
                  <a:gd name="T84" fmla="*/ 1757 w 2388"/>
                  <a:gd name="T85" fmla="*/ 732 h 1403"/>
                  <a:gd name="T86" fmla="*/ 1805 w 2388"/>
                  <a:gd name="T87" fmla="*/ 808 h 1403"/>
                  <a:gd name="T88" fmla="*/ 1822 w 2388"/>
                  <a:gd name="T89" fmla="*/ 815 h 1403"/>
                  <a:gd name="T90" fmla="*/ 1863 w 2388"/>
                  <a:gd name="T91" fmla="*/ 859 h 1403"/>
                  <a:gd name="T92" fmla="*/ 1869 w 2388"/>
                  <a:gd name="T93" fmla="*/ 875 h 1403"/>
                  <a:gd name="T94" fmla="*/ 1910 w 2388"/>
                  <a:gd name="T95" fmla="*/ 965 h 1403"/>
                  <a:gd name="T96" fmla="*/ 1950 w 2388"/>
                  <a:gd name="T97" fmla="*/ 1030 h 1403"/>
                  <a:gd name="T98" fmla="*/ 1992 w 2388"/>
                  <a:gd name="T99" fmla="*/ 1056 h 1403"/>
                  <a:gd name="T100" fmla="*/ 2069 w 2388"/>
                  <a:gd name="T101" fmla="*/ 1117 h 1403"/>
                  <a:gd name="T102" fmla="*/ 2096 w 2388"/>
                  <a:gd name="T103" fmla="*/ 1162 h 1403"/>
                  <a:gd name="T104" fmla="*/ 2155 w 2388"/>
                  <a:gd name="T105" fmla="*/ 1202 h 1403"/>
                  <a:gd name="T106" fmla="*/ 2169 w 2388"/>
                  <a:gd name="T107" fmla="*/ 1245 h 1403"/>
                  <a:gd name="T108" fmla="*/ 2216 w 2388"/>
                  <a:gd name="T109" fmla="*/ 1305 h 1403"/>
                  <a:gd name="T110" fmla="*/ 2299 w 2388"/>
                  <a:gd name="T111" fmla="*/ 1353 h 1403"/>
                  <a:gd name="T112" fmla="*/ 2347 w 2388"/>
                  <a:gd name="T113" fmla="*/ 1376 h 1403"/>
                  <a:gd name="T114" fmla="*/ 2383 w 2388"/>
                  <a:gd name="T115" fmla="*/ 1403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1403">
                    <a:moveTo>
                      <a:pt x="0" y="722"/>
                    </a:moveTo>
                    <a:lnTo>
                      <a:pt x="20" y="721"/>
                    </a:lnTo>
                    <a:lnTo>
                      <a:pt x="40" y="720"/>
                    </a:lnTo>
                    <a:lnTo>
                      <a:pt x="59" y="718"/>
                    </a:lnTo>
                    <a:lnTo>
                      <a:pt x="79" y="714"/>
                    </a:lnTo>
                    <a:lnTo>
                      <a:pt x="85" y="712"/>
                    </a:lnTo>
                    <a:lnTo>
                      <a:pt x="89" y="710"/>
                    </a:lnTo>
                    <a:lnTo>
                      <a:pt x="96" y="702"/>
                    </a:lnTo>
                    <a:lnTo>
                      <a:pt x="100" y="693"/>
                    </a:lnTo>
                    <a:lnTo>
                      <a:pt x="103" y="683"/>
                    </a:lnTo>
                    <a:lnTo>
                      <a:pt x="106" y="660"/>
                    </a:lnTo>
                    <a:lnTo>
                      <a:pt x="108" y="648"/>
                    </a:lnTo>
                    <a:lnTo>
                      <a:pt x="112" y="638"/>
                    </a:lnTo>
                    <a:lnTo>
                      <a:pt x="116" y="633"/>
                    </a:lnTo>
                    <a:lnTo>
                      <a:pt x="121" y="629"/>
                    </a:lnTo>
                    <a:lnTo>
                      <a:pt x="132" y="622"/>
                    </a:lnTo>
                    <a:lnTo>
                      <a:pt x="141" y="592"/>
                    </a:lnTo>
                    <a:lnTo>
                      <a:pt x="153" y="563"/>
                    </a:lnTo>
                    <a:lnTo>
                      <a:pt x="168" y="537"/>
                    </a:lnTo>
                    <a:lnTo>
                      <a:pt x="184" y="512"/>
                    </a:lnTo>
                    <a:lnTo>
                      <a:pt x="196" y="463"/>
                    </a:lnTo>
                    <a:lnTo>
                      <a:pt x="206" y="415"/>
                    </a:lnTo>
                    <a:lnTo>
                      <a:pt x="217" y="367"/>
                    </a:lnTo>
                    <a:lnTo>
                      <a:pt x="230" y="319"/>
                    </a:lnTo>
                    <a:lnTo>
                      <a:pt x="237" y="321"/>
                    </a:lnTo>
                    <a:lnTo>
                      <a:pt x="244" y="322"/>
                    </a:lnTo>
                    <a:lnTo>
                      <a:pt x="251" y="324"/>
                    </a:lnTo>
                    <a:lnTo>
                      <a:pt x="257" y="328"/>
                    </a:lnTo>
                    <a:lnTo>
                      <a:pt x="263" y="334"/>
                    </a:lnTo>
                    <a:lnTo>
                      <a:pt x="267" y="340"/>
                    </a:lnTo>
                    <a:lnTo>
                      <a:pt x="274" y="355"/>
                    </a:lnTo>
                    <a:lnTo>
                      <a:pt x="278" y="371"/>
                    </a:lnTo>
                    <a:lnTo>
                      <a:pt x="281" y="387"/>
                    </a:lnTo>
                    <a:lnTo>
                      <a:pt x="283" y="404"/>
                    </a:lnTo>
                    <a:lnTo>
                      <a:pt x="286" y="422"/>
                    </a:lnTo>
                    <a:lnTo>
                      <a:pt x="290" y="438"/>
                    </a:lnTo>
                    <a:lnTo>
                      <a:pt x="296" y="454"/>
                    </a:lnTo>
                    <a:lnTo>
                      <a:pt x="301" y="464"/>
                    </a:lnTo>
                    <a:lnTo>
                      <a:pt x="306" y="472"/>
                    </a:lnTo>
                    <a:lnTo>
                      <a:pt x="309" y="478"/>
                    </a:lnTo>
                    <a:lnTo>
                      <a:pt x="312" y="484"/>
                    </a:lnTo>
                    <a:lnTo>
                      <a:pt x="315" y="488"/>
                    </a:lnTo>
                    <a:lnTo>
                      <a:pt x="317" y="491"/>
                    </a:lnTo>
                    <a:lnTo>
                      <a:pt x="320" y="496"/>
                    </a:lnTo>
                    <a:lnTo>
                      <a:pt x="322" y="501"/>
                    </a:lnTo>
                    <a:lnTo>
                      <a:pt x="323" y="507"/>
                    </a:lnTo>
                    <a:lnTo>
                      <a:pt x="324" y="511"/>
                    </a:lnTo>
                    <a:lnTo>
                      <a:pt x="326" y="516"/>
                    </a:lnTo>
                    <a:lnTo>
                      <a:pt x="327" y="522"/>
                    </a:lnTo>
                    <a:lnTo>
                      <a:pt x="329" y="529"/>
                    </a:lnTo>
                    <a:lnTo>
                      <a:pt x="339" y="525"/>
                    </a:lnTo>
                    <a:lnTo>
                      <a:pt x="344" y="524"/>
                    </a:lnTo>
                    <a:lnTo>
                      <a:pt x="349" y="521"/>
                    </a:lnTo>
                    <a:lnTo>
                      <a:pt x="354" y="516"/>
                    </a:lnTo>
                    <a:lnTo>
                      <a:pt x="359" y="510"/>
                    </a:lnTo>
                    <a:lnTo>
                      <a:pt x="361" y="507"/>
                    </a:lnTo>
                    <a:lnTo>
                      <a:pt x="363" y="505"/>
                    </a:lnTo>
                    <a:lnTo>
                      <a:pt x="365" y="504"/>
                    </a:lnTo>
                    <a:lnTo>
                      <a:pt x="368" y="504"/>
                    </a:lnTo>
                    <a:lnTo>
                      <a:pt x="380" y="510"/>
                    </a:lnTo>
                    <a:lnTo>
                      <a:pt x="390" y="516"/>
                    </a:lnTo>
                    <a:lnTo>
                      <a:pt x="409" y="531"/>
                    </a:lnTo>
                    <a:lnTo>
                      <a:pt x="425" y="550"/>
                    </a:lnTo>
                    <a:lnTo>
                      <a:pt x="439" y="570"/>
                    </a:lnTo>
                    <a:lnTo>
                      <a:pt x="451" y="592"/>
                    </a:lnTo>
                    <a:lnTo>
                      <a:pt x="463" y="616"/>
                    </a:lnTo>
                    <a:lnTo>
                      <a:pt x="475" y="640"/>
                    </a:lnTo>
                    <a:lnTo>
                      <a:pt x="487" y="664"/>
                    </a:lnTo>
                    <a:lnTo>
                      <a:pt x="492" y="676"/>
                    </a:lnTo>
                    <a:lnTo>
                      <a:pt x="494" y="688"/>
                    </a:lnTo>
                    <a:lnTo>
                      <a:pt x="497" y="701"/>
                    </a:lnTo>
                    <a:lnTo>
                      <a:pt x="500" y="714"/>
                    </a:lnTo>
                    <a:lnTo>
                      <a:pt x="502" y="719"/>
                    </a:lnTo>
                    <a:lnTo>
                      <a:pt x="506" y="727"/>
                    </a:lnTo>
                    <a:lnTo>
                      <a:pt x="511" y="736"/>
                    </a:lnTo>
                    <a:lnTo>
                      <a:pt x="517" y="745"/>
                    </a:lnTo>
                    <a:lnTo>
                      <a:pt x="522" y="755"/>
                    </a:lnTo>
                    <a:lnTo>
                      <a:pt x="527" y="763"/>
                    </a:lnTo>
                    <a:lnTo>
                      <a:pt x="531" y="769"/>
                    </a:lnTo>
                    <a:lnTo>
                      <a:pt x="533" y="773"/>
                    </a:lnTo>
                    <a:lnTo>
                      <a:pt x="540" y="785"/>
                    </a:lnTo>
                    <a:lnTo>
                      <a:pt x="548" y="797"/>
                    </a:lnTo>
                    <a:lnTo>
                      <a:pt x="554" y="810"/>
                    </a:lnTo>
                    <a:lnTo>
                      <a:pt x="559" y="823"/>
                    </a:lnTo>
                    <a:lnTo>
                      <a:pt x="561" y="837"/>
                    </a:lnTo>
                    <a:lnTo>
                      <a:pt x="563" y="843"/>
                    </a:lnTo>
                    <a:lnTo>
                      <a:pt x="566" y="848"/>
                    </a:lnTo>
                    <a:lnTo>
                      <a:pt x="572" y="854"/>
                    </a:lnTo>
                    <a:lnTo>
                      <a:pt x="578" y="858"/>
                    </a:lnTo>
                    <a:lnTo>
                      <a:pt x="592" y="865"/>
                    </a:lnTo>
                    <a:lnTo>
                      <a:pt x="605" y="891"/>
                    </a:lnTo>
                    <a:lnTo>
                      <a:pt x="618" y="916"/>
                    </a:lnTo>
                    <a:lnTo>
                      <a:pt x="622" y="925"/>
                    </a:lnTo>
                    <a:lnTo>
                      <a:pt x="625" y="936"/>
                    </a:lnTo>
                    <a:lnTo>
                      <a:pt x="627" y="950"/>
                    </a:lnTo>
                    <a:lnTo>
                      <a:pt x="630" y="964"/>
                    </a:lnTo>
                    <a:lnTo>
                      <a:pt x="632" y="978"/>
                    </a:lnTo>
                    <a:lnTo>
                      <a:pt x="634" y="992"/>
                    </a:lnTo>
                    <a:lnTo>
                      <a:pt x="636" y="1005"/>
                    </a:lnTo>
                    <a:lnTo>
                      <a:pt x="638" y="1016"/>
                    </a:lnTo>
                    <a:lnTo>
                      <a:pt x="639" y="1040"/>
                    </a:lnTo>
                    <a:lnTo>
                      <a:pt x="640" y="1064"/>
                    </a:lnTo>
                    <a:lnTo>
                      <a:pt x="644" y="1115"/>
                    </a:lnTo>
                    <a:lnTo>
                      <a:pt x="646" y="1140"/>
                    </a:lnTo>
                    <a:lnTo>
                      <a:pt x="650" y="1164"/>
                    </a:lnTo>
                    <a:lnTo>
                      <a:pt x="656" y="1188"/>
                    </a:lnTo>
                    <a:lnTo>
                      <a:pt x="664" y="1210"/>
                    </a:lnTo>
                    <a:lnTo>
                      <a:pt x="668" y="1220"/>
                    </a:lnTo>
                    <a:lnTo>
                      <a:pt x="672" y="1229"/>
                    </a:lnTo>
                    <a:lnTo>
                      <a:pt x="676" y="1236"/>
                    </a:lnTo>
                    <a:lnTo>
                      <a:pt x="679" y="1242"/>
                    </a:lnTo>
                    <a:lnTo>
                      <a:pt x="685" y="1252"/>
                    </a:lnTo>
                    <a:lnTo>
                      <a:pt x="691" y="1260"/>
                    </a:lnTo>
                    <a:lnTo>
                      <a:pt x="697" y="1266"/>
                    </a:lnTo>
                    <a:lnTo>
                      <a:pt x="706" y="1273"/>
                    </a:lnTo>
                    <a:lnTo>
                      <a:pt x="716" y="1282"/>
                    </a:lnTo>
                    <a:lnTo>
                      <a:pt x="723" y="1288"/>
                    </a:lnTo>
                    <a:lnTo>
                      <a:pt x="730" y="1294"/>
                    </a:lnTo>
                    <a:lnTo>
                      <a:pt x="736" y="1299"/>
                    </a:lnTo>
                    <a:lnTo>
                      <a:pt x="743" y="1304"/>
                    </a:lnTo>
                    <a:lnTo>
                      <a:pt x="748" y="1308"/>
                    </a:lnTo>
                    <a:lnTo>
                      <a:pt x="749" y="1310"/>
                    </a:lnTo>
                    <a:lnTo>
                      <a:pt x="750" y="1310"/>
                    </a:lnTo>
                    <a:lnTo>
                      <a:pt x="761" y="1308"/>
                    </a:lnTo>
                    <a:lnTo>
                      <a:pt x="766" y="1306"/>
                    </a:lnTo>
                    <a:lnTo>
                      <a:pt x="770" y="1302"/>
                    </a:lnTo>
                    <a:lnTo>
                      <a:pt x="780" y="1288"/>
                    </a:lnTo>
                    <a:lnTo>
                      <a:pt x="789" y="1273"/>
                    </a:lnTo>
                    <a:lnTo>
                      <a:pt x="805" y="1240"/>
                    </a:lnTo>
                    <a:lnTo>
                      <a:pt x="822" y="1207"/>
                    </a:lnTo>
                    <a:lnTo>
                      <a:pt x="831" y="1191"/>
                    </a:lnTo>
                    <a:lnTo>
                      <a:pt x="842" y="1176"/>
                    </a:lnTo>
                    <a:lnTo>
                      <a:pt x="854" y="1183"/>
                    </a:lnTo>
                    <a:lnTo>
                      <a:pt x="864" y="1191"/>
                    </a:lnTo>
                    <a:lnTo>
                      <a:pt x="873" y="1200"/>
                    </a:lnTo>
                    <a:lnTo>
                      <a:pt x="880" y="1210"/>
                    </a:lnTo>
                    <a:lnTo>
                      <a:pt x="895" y="1231"/>
                    </a:lnTo>
                    <a:lnTo>
                      <a:pt x="904" y="1242"/>
                    </a:lnTo>
                    <a:lnTo>
                      <a:pt x="914" y="1252"/>
                    </a:lnTo>
                    <a:lnTo>
                      <a:pt x="941" y="1248"/>
                    </a:lnTo>
                    <a:lnTo>
                      <a:pt x="967" y="1243"/>
                    </a:lnTo>
                    <a:lnTo>
                      <a:pt x="975" y="1241"/>
                    </a:lnTo>
                    <a:lnTo>
                      <a:pt x="983" y="1237"/>
                    </a:lnTo>
                    <a:lnTo>
                      <a:pt x="997" y="1228"/>
                    </a:lnTo>
                    <a:lnTo>
                      <a:pt x="1011" y="1218"/>
                    </a:lnTo>
                    <a:lnTo>
                      <a:pt x="1026" y="1210"/>
                    </a:lnTo>
                    <a:lnTo>
                      <a:pt x="1031" y="1200"/>
                    </a:lnTo>
                    <a:lnTo>
                      <a:pt x="1036" y="1191"/>
                    </a:lnTo>
                    <a:lnTo>
                      <a:pt x="1039" y="1184"/>
                    </a:lnTo>
                    <a:lnTo>
                      <a:pt x="1042" y="1178"/>
                    </a:lnTo>
                    <a:lnTo>
                      <a:pt x="1044" y="1174"/>
                    </a:lnTo>
                    <a:lnTo>
                      <a:pt x="1046" y="1170"/>
                    </a:lnTo>
                    <a:lnTo>
                      <a:pt x="1048" y="1164"/>
                    </a:lnTo>
                    <a:lnTo>
                      <a:pt x="1051" y="1160"/>
                    </a:lnTo>
                    <a:lnTo>
                      <a:pt x="1055" y="1156"/>
                    </a:lnTo>
                    <a:lnTo>
                      <a:pt x="1062" y="1151"/>
                    </a:lnTo>
                    <a:lnTo>
                      <a:pt x="1066" y="1147"/>
                    </a:lnTo>
                    <a:lnTo>
                      <a:pt x="1072" y="1142"/>
                    </a:lnTo>
                    <a:lnTo>
                      <a:pt x="1081" y="1124"/>
                    </a:lnTo>
                    <a:lnTo>
                      <a:pt x="1089" y="1105"/>
                    </a:lnTo>
                    <a:lnTo>
                      <a:pt x="1096" y="1086"/>
                    </a:lnTo>
                    <a:lnTo>
                      <a:pt x="1105" y="1067"/>
                    </a:lnTo>
                    <a:lnTo>
                      <a:pt x="1109" y="1060"/>
                    </a:lnTo>
                    <a:lnTo>
                      <a:pt x="1115" y="1054"/>
                    </a:lnTo>
                    <a:lnTo>
                      <a:pt x="1120" y="1048"/>
                    </a:lnTo>
                    <a:lnTo>
                      <a:pt x="1125" y="1042"/>
                    </a:lnTo>
                    <a:lnTo>
                      <a:pt x="1131" y="1033"/>
                    </a:lnTo>
                    <a:lnTo>
                      <a:pt x="1137" y="1023"/>
                    </a:lnTo>
                    <a:lnTo>
                      <a:pt x="1149" y="1000"/>
                    </a:lnTo>
                    <a:lnTo>
                      <a:pt x="1161" y="977"/>
                    </a:lnTo>
                    <a:lnTo>
                      <a:pt x="1166" y="967"/>
                    </a:lnTo>
                    <a:lnTo>
                      <a:pt x="1171" y="958"/>
                    </a:lnTo>
                    <a:lnTo>
                      <a:pt x="1176" y="948"/>
                    </a:lnTo>
                    <a:lnTo>
                      <a:pt x="1180" y="940"/>
                    </a:lnTo>
                    <a:lnTo>
                      <a:pt x="1184" y="933"/>
                    </a:lnTo>
                    <a:lnTo>
                      <a:pt x="1187" y="928"/>
                    </a:lnTo>
                    <a:lnTo>
                      <a:pt x="1189" y="924"/>
                    </a:lnTo>
                    <a:lnTo>
                      <a:pt x="1190" y="921"/>
                    </a:lnTo>
                    <a:lnTo>
                      <a:pt x="1192" y="919"/>
                    </a:lnTo>
                    <a:lnTo>
                      <a:pt x="1192" y="917"/>
                    </a:lnTo>
                    <a:lnTo>
                      <a:pt x="1192" y="918"/>
                    </a:lnTo>
                    <a:lnTo>
                      <a:pt x="1191" y="920"/>
                    </a:lnTo>
                    <a:lnTo>
                      <a:pt x="1188" y="924"/>
                    </a:lnTo>
                    <a:lnTo>
                      <a:pt x="1186" y="930"/>
                    </a:lnTo>
                    <a:lnTo>
                      <a:pt x="1183" y="935"/>
                    </a:lnTo>
                    <a:lnTo>
                      <a:pt x="1180" y="939"/>
                    </a:lnTo>
                    <a:lnTo>
                      <a:pt x="1178" y="942"/>
                    </a:lnTo>
                    <a:lnTo>
                      <a:pt x="1177" y="943"/>
                    </a:lnTo>
                    <a:lnTo>
                      <a:pt x="1177" y="941"/>
                    </a:lnTo>
                    <a:lnTo>
                      <a:pt x="1178" y="938"/>
                    </a:lnTo>
                    <a:lnTo>
                      <a:pt x="1179" y="934"/>
                    </a:lnTo>
                    <a:lnTo>
                      <a:pt x="1181" y="930"/>
                    </a:lnTo>
                    <a:lnTo>
                      <a:pt x="1184" y="924"/>
                    </a:lnTo>
                    <a:lnTo>
                      <a:pt x="1187" y="916"/>
                    </a:lnTo>
                    <a:lnTo>
                      <a:pt x="1191" y="907"/>
                    </a:lnTo>
                    <a:lnTo>
                      <a:pt x="1194" y="900"/>
                    </a:lnTo>
                    <a:lnTo>
                      <a:pt x="1198" y="892"/>
                    </a:lnTo>
                    <a:lnTo>
                      <a:pt x="1207" y="875"/>
                    </a:lnTo>
                    <a:lnTo>
                      <a:pt x="1211" y="868"/>
                    </a:lnTo>
                    <a:lnTo>
                      <a:pt x="1214" y="862"/>
                    </a:lnTo>
                    <a:lnTo>
                      <a:pt x="1216" y="858"/>
                    </a:lnTo>
                    <a:lnTo>
                      <a:pt x="1217" y="857"/>
                    </a:lnTo>
                    <a:lnTo>
                      <a:pt x="1229" y="764"/>
                    </a:lnTo>
                    <a:lnTo>
                      <a:pt x="1243" y="672"/>
                    </a:lnTo>
                    <a:lnTo>
                      <a:pt x="1245" y="659"/>
                    </a:lnTo>
                    <a:lnTo>
                      <a:pt x="1247" y="648"/>
                    </a:lnTo>
                    <a:lnTo>
                      <a:pt x="1249" y="638"/>
                    </a:lnTo>
                    <a:lnTo>
                      <a:pt x="1250" y="630"/>
                    </a:lnTo>
                    <a:lnTo>
                      <a:pt x="1252" y="623"/>
                    </a:lnTo>
                    <a:lnTo>
                      <a:pt x="1253" y="617"/>
                    </a:lnTo>
                    <a:lnTo>
                      <a:pt x="1253" y="613"/>
                    </a:lnTo>
                    <a:lnTo>
                      <a:pt x="1254" y="609"/>
                    </a:lnTo>
                    <a:lnTo>
                      <a:pt x="1255" y="605"/>
                    </a:lnTo>
                    <a:lnTo>
                      <a:pt x="1256" y="604"/>
                    </a:lnTo>
                    <a:lnTo>
                      <a:pt x="1256" y="605"/>
                    </a:lnTo>
                    <a:lnTo>
                      <a:pt x="1256" y="608"/>
                    </a:lnTo>
                    <a:lnTo>
                      <a:pt x="1256" y="611"/>
                    </a:lnTo>
                    <a:lnTo>
                      <a:pt x="1257" y="613"/>
                    </a:lnTo>
                    <a:lnTo>
                      <a:pt x="1257" y="615"/>
                    </a:lnTo>
                    <a:lnTo>
                      <a:pt x="1258" y="615"/>
                    </a:lnTo>
                    <a:lnTo>
                      <a:pt x="1260" y="612"/>
                    </a:lnTo>
                    <a:lnTo>
                      <a:pt x="1261" y="610"/>
                    </a:lnTo>
                    <a:lnTo>
                      <a:pt x="1262" y="606"/>
                    </a:lnTo>
                    <a:lnTo>
                      <a:pt x="1264" y="601"/>
                    </a:lnTo>
                    <a:lnTo>
                      <a:pt x="1266" y="596"/>
                    </a:lnTo>
                    <a:lnTo>
                      <a:pt x="1268" y="588"/>
                    </a:lnTo>
                    <a:lnTo>
                      <a:pt x="1270" y="580"/>
                    </a:lnTo>
                    <a:lnTo>
                      <a:pt x="1276" y="557"/>
                    </a:lnTo>
                    <a:lnTo>
                      <a:pt x="1280" y="534"/>
                    </a:lnTo>
                    <a:lnTo>
                      <a:pt x="1289" y="487"/>
                    </a:lnTo>
                    <a:lnTo>
                      <a:pt x="1298" y="443"/>
                    </a:lnTo>
                    <a:lnTo>
                      <a:pt x="1307" y="398"/>
                    </a:lnTo>
                    <a:lnTo>
                      <a:pt x="1317" y="354"/>
                    </a:lnTo>
                    <a:lnTo>
                      <a:pt x="1329" y="311"/>
                    </a:lnTo>
                    <a:lnTo>
                      <a:pt x="1332" y="303"/>
                    </a:lnTo>
                    <a:lnTo>
                      <a:pt x="1334" y="296"/>
                    </a:lnTo>
                    <a:lnTo>
                      <a:pt x="1336" y="291"/>
                    </a:lnTo>
                    <a:lnTo>
                      <a:pt x="1337" y="286"/>
                    </a:lnTo>
                    <a:lnTo>
                      <a:pt x="1340" y="280"/>
                    </a:lnTo>
                    <a:lnTo>
                      <a:pt x="1342" y="276"/>
                    </a:lnTo>
                    <a:lnTo>
                      <a:pt x="1342" y="276"/>
                    </a:lnTo>
                    <a:lnTo>
                      <a:pt x="1343" y="277"/>
                    </a:lnTo>
                    <a:lnTo>
                      <a:pt x="1343" y="280"/>
                    </a:lnTo>
                    <a:lnTo>
                      <a:pt x="1342" y="284"/>
                    </a:lnTo>
                    <a:lnTo>
                      <a:pt x="1342" y="287"/>
                    </a:lnTo>
                    <a:lnTo>
                      <a:pt x="1342" y="290"/>
                    </a:lnTo>
                    <a:lnTo>
                      <a:pt x="1341" y="292"/>
                    </a:lnTo>
                    <a:lnTo>
                      <a:pt x="1342" y="292"/>
                    </a:lnTo>
                    <a:lnTo>
                      <a:pt x="1342" y="289"/>
                    </a:lnTo>
                    <a:lnTo>
                      <a:pt x="1344" y="283"/>
                    </a:lnTo>
                    <a:lnTo>
                      <a:pt x="1345" y="279"/>
                    </a:lnTo>
                    <a:lnTo>
                      <a:pt x="1346" y="274"/>
                    </a:lnTo>
                    <a:lnTo>
                      <a:pt x="1347" y="268"/>
                    </a:lnTo>
                    <a:lnTo>
                      <a:pt x="1349" y="260"/>
                    </a:lnTo>
                    <a:lnTo>
                      <a:pt x="1351" y="252"/>
                    </a:lnTo>
                    <a:lnTo>
                      <a:pt x="1352" y="246"/>
                    </a:lnTo>
                    <a:lnTo>
                      <a:pt x="1353" y="240"/>
                    </a:lnTo>
                    <a:lnTo>
                      <a:pt x="1354" y="236"/>
                    </a:lnTo>
                    <a:lnTo>
                      <a:pt x="1355" y="230"/>
                    </a:lnTo>
                    <a:lnTo>
                      <a:pt x="1356" y="226"/>
                    </a:lnTo>
                    <a:lnTo>
                      <a:pt x="1356" y="225"/>
                    </a:lnTo>
                    <a:lnTo>
                      <a:pt x="1355" y="226"/>
                    </a:lnTo>
                    <a:lnTo>
                      <a:pt x="1354" y="230"/>
                    </a:lnTo>
                    <a:lnTo>
                      <a:pt x="1354" y="231"/>
                    </a:lnTo>
                    <a:lnTo>
                      <a:pt x="1353" y="232"/>
                    </a:lnTo>
                    <a:lnTo>
                      <a:pt x="1354" y="231"/>
                    </a:lnTo>
                    <a:lnTo>
                      <a:pt x="1355" y="227"/>
                    </a:lnTo>
                    <a:lnTo>
                      <a:pt x="1356" y="221"/>
                    </a:lnTo>
                    <a:lnTo>
                      <a:pt x="1358" y="216"/>
                    </a:lnTo>
                    <a:lnTo>
                      <a:pt x="1359" y="210"/>
                    </a:lnTo>
                    <a:lnTo>
                      <a:pt x="1361" y="204"/>
                    </a:lnTo>
                    <a:lnTo>
                      <a:pt x="1363" y="196"/>
                    </a:lnTo>
                    <a:lnTo>
                      <a:pt x="1365" y="187"/>
                    </a:lnTo>
                    <a:lnTo>
                      <a:pt x="1368" y="176"/>
                    </a:lnTo>
                    <a:lnTo>
                      <a:pt x="1370" y="169"/>
                    </a:lnTo>
                    <a:lnTo>
                      <a:pt x="1374" y="163"/>
                    </a:lnTo>
                    <a:lnTo>
                      <a:pt x="1382" y="151"/>
                    </a:lnTo>
                    <a:lnTo>
                      <a:pt x="1389" y="139"/>
                    </a:lnTo>
                    <a:lnTo>
                      <a:pt x="1393" y="133"/>
                    </a:lnTo>
                    <a:lnTo>
                      <a:pt x="1395" y="126"/>
                    </a:lnTo>
                    <a:lnTo>
                      <a:pt x="1398" y="111"/>
                    </a:lnTo>
                    <a:lnTo>
                      <a:pt x="1401" y="96"/>
                    </a:lnTo>
                    <a:lnTo>
                      <a:pt x="1404" y="81"/>
                    </a:lnTo>
                    <a:lnTo>
                      <a:pt x="1408" y="67"/>
                    </a:lnTo>
                    <a:lnTo>
                      <a:pt x="1413" y="49"/>
                    </a:lnTo>
                    <a:lnTo>
                      <a:pt x="1416" y="41"/>
                    </a:lnTo>
                    <a:lnTo>
                      <a:pt x="1421" y="34"/>
                    </a:lnTo>
                    <a:lnTo>
                      <a:pt x="1426" y="29"/>
                    </a:lnTo>
                    <a:lnTo>
                      <a:pt x="1432" y="23"/>
                    </a:lnTo>
                    <a:lnTo>
                      <a:pt x="1445" y="12"/>
                    </a:lnTo>
                    <a:lnTo>
                      <a:pt x="1451" y="7"/>
                    </a:lnTo>
                    <a:lnTo>
                      <a:pt x="1455" y="3"/>
                    </a:lnTo>
                    <a:lnTo>
                      <a:pt x="1459" y="1"/>
                    </a:lnTo>
                    <a:lnTo>
                      <a:pt x="1460" y="0"/>
                    </a:lnTo>
                    <a:lnTo>
                      <a:pt x="1475" y="1"/>
                    </a:lnTo>
                    <a:lnTo>
                      <a:pt x="1490" y="2"/>
                    </a:lnTo>
                    <a:lnTo>
                      <a:pt x="1505" y="4"/>
                    </a:lnTo>
                    <a:lnTo>
                      <a:pt x="1513" y="6"/>
                    </a:lnTo>
                    <a:lnTo>
                      <a:pt x="1520" y="8"/>
                    </a:lnTo>
                    <a:lnTo>
                      <a:pt x="1524" y="13"/>
                    </a:lnTo>
                    <a:lnTo>
                      <a:pt x="1528" y="19"/>
                    </a:lnTo>
                    <a:lnTo>
                      <a:pt x="1530" y="27"/>
                    </a:lnTo>
                    <a:lnTo>
                      <a:pt x="1533" y="34"/>
                    </a:lnTo>
                    <a:lnTo>
                      <a:pt x="1544" y="58"/>
                    </a:lnTo>
                    <a:lnTo>
                      <a:pt x="1555" y="80"/>
                    </a:lnTo>
                    <a:lnTo>
                      <a:pt x="1579" y="126"/>
                    </a:lnTo>
                    <a:lnTo>
                      <a:pt x="1590" y="172"/>
                    </a:lnTo>
                    <a:lnTo>
                      <a:pt x="1602" y="216"/>
                    </a:lnTo>
                    <a:lnTo>
                      <a:pt x="1617" y="259"/>
                    </a:lnTo>
                    <a:lnTo>
                      <a:pt x="1631" y="302"/>
                    </a:lnTo>
                    <a:lnTo>
                      <a:pt x="1633" y="310"/>
                    </a:lnTo>
                    <a:lnTo>
                      <a:pt x="1635" y="315"/>
                    </a:lnTo>
                    <a:lnTo>
                      <a:pt x="1637" y="320"/>
                    </a:lnTo>
                    <a:lnTo>
                      <a:pt x="1637" y="323"/>
                    </a:lnTo>
                    <a:lnTo>
                      <a:pt x="1638" y="328"/>
                    </a:lnTo>
                    <a:lnTo>
                      <a:pt x="1638" y="330"/>
                    </a:lnTo>
                    <a:lnTo>
                      <a:pt x="1638" y="334"/>
                    </a:lnTo>
                    <a:lnTo>
                      <a:pt x="1638" y="337"/>
                    </a:lnTo>
                    <a:lnTo>
                      <a:pt x="1638" y="340"/>
                    </a:lnTo>
                    <a:lnTo>
                      <a:pt x="1639" y="345"/>
                    </a:lnTo>
                    <a:lnTo>
                      <a:pt x="1640" y="352"/>
                    </a:lnTo>
                    <a:lnTo>
                      <a:pt x="1642" y="360"/>
                    </a:lnTo>
                    <a:lnTo>
                      <a:pt x="1645" y="370"/>
                    </a:lnTo>
                    <a:lnTo>
                      <a:pt x="1649" y="385"/>
                    </a:lnTo>
                    <a:lnTo>
                      <a:pt x="1655" y="399"/>
                    </a:lnTo>
                    <a:lnTo>
                      <a:pt x="1660" y="413"/>
                    </a:lnTo>
                    <a:lnTo>
                      <a:pt x="1664" y="428"/>
                    </a:lnTo>
                    <a:lnTo>
                      <a:pt x="1666" y="443"/>
                    </a:lnTo>
                    <a:lnTo>
                      <a:pt x="1666" y="458"/>
                    </a:lnTo>
                    <a:lnTo>
                      <a:pt x="1668" y="473"/>
                    </a:lnTo>
                    <a:lnTo>
                      <a:pt x="1671" y="487"/>
                    </a:lnTo>
                    <a:lnTo>
                      <a:pt x="1676" y="501"/>
                    </a:lnTo>
                    <a:lnTo>
                      <a:pt x="1683" y="513"/>
                    </a:lnTo>
                    <a:lnTo>
                      <a:pt x="1697" y="538"/>
                    </a:lnTo>
                    <a:lnTo>
                      <a:pt x="1704" y="553"/>
                    </a:lnTo>
                    <a:lnTo>
                      <a:pt x="1710" y="568"/>
                    </a:lnTo>
                    <a:lnTo>
                      <a:pt x="1720" y="597"/>
                    </a:lnTo>
                    <a:lnTo>
                      <a:pt x="1731" y="627"/>
                    </a:lnTo>
                    <a:lnTo>
                      <a:pt x="1736" y="641"/>
                    </a:lnTo>
                    <a:lnTo>
                      <a:pt x="1743" y="655"/>
                    </a:lnTo>
                    <a:lnTo>
                      <a:pt x="1746" y="683"/>
                    </a:lnTo>
                    <a:lnTo>
                      <a:pt x="1750" y="708"/>
                    </a:lnTo>
                    <a:lnTo>
                      <a:pt x="1753" y="720"/>
                    </a:lnTo>
                    <a:lnTo>
                      <a:pt x="1757" y="732"/>
                    </a:lnTo>
                    <a:lnTo>
                      <a:pt x="1763" y="744"/>
                    </a:lnTo>
                    <a:lnTo>
                      <a:pt x="1770" y="756"/>
                    </a:lnTo>
                    <a:lnTo>
                      <a:pt x="1778" y="768"/>
                    </a:lnTo>
                    <a:lnTo>
                      <a:pt x="1785" y="778"/>
                    </a:lnTo>
                    <a:lnTo>
                      <a:pt x="1791" y="788"/>
                    </a:lnTo>
                    <a:lnTo>
                      <a:pt x="1797" y="795"/>
                    </a:lnTo>
                    <a:lnTo>
                      <a:pt x="1801" y="802"/>
                    </a:lnTo>
                    <a:lnTo>
                      <a:pt x="1805" y="808"/>
                    </a:lnTo>
                    <a:lnTo>
                      <a:pt x="1809" y="812"/>
                    </a:lnTo>
                    <a:lnTo>
                      <a:pt x="1812" y="816"/>
                    </a:lnTo>
                    <a:lnTo>
                      <a:pt x="1816" y="820"/>
                    </a:lnTo>
                    <a:lnTo>
                      <a:pt x="1819" y="822"/>
                    </a:lnTo>
                    <a:lnTo>
                      <a:pt x="1820" y="822"/>
                    </a:lnTo>
                    <a:lnTo>
                      <a:pt x="1821" y="821"/>
                    </a:lnTo>
                    <a:lnTo>
                      <a:pt x="1822" y="817"/>
                    </a:lnTo>
                    <a:lnTo>
                      <a:pt x="1822" y="815"/>
                    </a:lnTo>
                    <a:lnTo>
                      <a:pt x="1824" y="815"/>
                    </a:lnTo>
                    <a:lnTo>
                      <a:pt x="1827" y="816"/>
                    </a:lnTo>
                    <a:lnTo>
                      <a:pt x="1832" y="821"/>
                    </a:lnTo>
                    <a:lnTo>
                      <a:pt x="1839" y="828"/>
                    </a:lnTo>
                    <a:lnTo>
                      <a:pt x="1844" y="834"/>
                    </a:lnTo>
                    <a:lnTo>
                      <a:pt x="1849" y="840"/>
                    </a:lnTo>
                    <a:lnTo>
                      <a:pt x="1857" y="851"/>
                    </a:lnTo>
                    <a:lnTo>
                      <a:pt x="1863" y="859"/>
                    </a:lnTo>
                    <a:lnTo>
                      <a:pt x="1867" y="865"/>
                    </a:lnTo>
                    <a:lnTo>
                      <a:pt x="1869" y="869"/>
                    </a:lnTo>
                    <a:lnTo>
                      <a:pt x="1871" y="872"/>
                    </a:lnTo>
                    <a:lnTo>
                      <a:pt x="1871" y="873"/>
                    </a:lnTo>
                    <a:lnTo>
                      <a:pt x="1870" y="874"/>
                    </a:lnTo>
                    <a:lnTo>
                      <a:pt x="1868" y="874"/>
                    </a:lnTo>
                    <a:lnTo>
                      <a:pt x="1868" y="874"/>
                    </a:lnTo>
                    <a:lnTo>
                      <a:pt x="1869" y="875"/>
                    </a:lnTo>
                    <a:lnTo>
                      <a:pt x="1872" y="876"/>
                    </a:lnTo>
                    <a:lnTo>
                      <a:pt x="1875" y="879"/>
                    </a:lnTo>
                    <a:lnTo>
                      <a:pt x="1881" y="884"/>
                    </a:lnTo>
                    <a:lnTo>
                      <a:pt x="1888" y="890"/>
                    </a:lnTo>
                    <a:lnTo>
                      <a:pt x="1895" y="911"/>
                    </a:lnTo>
                    <a:lnTo>
                      <a:pt x="1900" y="933"/>
                    </a:lnTo>
                    <a:lnTo>
                      <a:pt x="1906" y="955"/>
                    </a:lnTo>
                    <a:lnTo>
                      <a:pt x="1910" y="965"/>
                    </a:lnTo>
                    <a:lnTo>
                      <a:pt x="1914" y="974"/>
                    </a:lnTo>
                    <a:lnTo>
                      <a:pt x="1923" y="990"/>
                    </a:lnTo>
                    <a:lnTo>
                      <a:pt x="1930" y="1002"/>
                    </a:lnTo>
                    <a:lnTo>
                      <a:pt x="1936" y="1012"/>
                    </a:lnTo>
                    <a:lnTo>
                      <a:pt x="1941" y="1019"/>
                    </a:lnTo>
                    <a:lnTo>
                      <a:pt x="1944" y="1025"/>
                    </a:lnTo>
                    <a:lnTo>
                      <a:pt x="1948" y="1028"/>
                    </a:lnTo>
                    <a:lnTo>
                      <a:pt x="1950" y="1030"/>
                    </a:lnTo>
                    <a:lnTo>
                      <a:pt x="1953" y="1032"/>
                    </a:lnTo>
                    <a:lnTo>
                      <a:pt x="1958" y="1032"/>
                    </a:lnTo>
                    <a:lnTo>
                      <a:pt x="1964" y="1034"/>
                    </a:lnTo>
                    <a:lnTo>
                      <a:pt x="1968" y="1036"/>
                    </a:lnTo>
                    <a:lnTo>
                      <a:pt x="1973" y="1039"/>
                    </a:lnTo>
                    <a:lnTo>
                      <a:pt x="1979" y="1043"/>
                    </a:lnTo>
                    <a:lnTo>
                      <a:pt x="1987" y="1050"/>
                    </a:lnTo>
                    <a:lnTo>
                      <a:pt x="1992" y="1056"/>
                    </a:lnTo>
                    <a:lnTo>
                      <a:pt x="1997" y="1063"/>
                    </a:lnTo>
                    <a:lnTo>
                      <a:pt x="2001" y="1070"/>
                    </a:lnTo>
                    <a:lnTo>
                      <a:pt x="2006" y="1075"/>
                    </a:lnTo>
                    <a:lnTo>
                      <a:pt x="2019" y="1085"/>
                    </a:lnTo>
                    <a:lnTo>
                      <a:pt x="2033" y="1093"/>
                    </a:lnTo>
                    <a:lnTo>
                      <a:pt x="2046" y="1101"/>
                    </a:lnTo>
                    <a:lnTo>
                      <a:pt x="2059" y="1109"/>
                    </a:lnTo>
                    <a:lnTo>
                      <a:pt x="2069" y="1117"/>
                    </a:lnTo>
                    <a:lnTo>
                      <a:pt x="2079" y="1126"/>
                    </a:lnTo>
                    <a:lnTo>
                      <a:pt x="2083" y="1137"/>
                    </a:lnTo>
                    <a:lnTo>
                      <a:pt x="2087" y="1145"/>
                    </a:lnTo>
                    <a:lnTo>
                      <a:pt x="2089" y="1151"/>
                    </a:lnTo>
                    <a:lnTo>
                      <a:pt x="2091" y="1156"/>
                    </a:lnTo>
                    <a:lnTo>
                      <a:pt x="2092" y="1158"/>
                    </a:lnTo>
                    <a:lnTo>
                      <a:pt x="2093" y="1160"/>
                    </a:lnTo>
                    <a:lnTo>
                      <a:pt x="2096" y="1162"/>
                    </a:lnTo>
                    <a:lnTo>
                      <a:pt x="2101" y="1163"/>
                    </a:lnTo>
                    <a:lnTo>
                      <a:pt x="2104" y="1164"/>
                    </a:lnTo>
                    <a:lnTo>
                      <a:pt x="2109" y="1167"/>
                    </a:lnTo>
                    <a:lnTo>
                      <a:pt x="2116" y="1171"/>
                    </a:lnTo>
                    <a:lnTo>
                      <a:pt x="2123" y="1176"/>
                    </a:lnTo>
                    <a:lnTo>
                      <a:pt x="2133" y="1183"/>
                    </a:lnTo>
                    <a:lnTo>
                      <a:pt x="2145" y="1193"/>
                    </a:lnTo>
                    <a:lnTo>
                      <a:pt x="2155" y="1202"/>
                    </a:lnTo>
                    <a:lnTo>
                      <a:pt x="2162" y="1209"/>
                    </a:lnTo>
                    <a:lnTo>
                      <a:pt x="2167" y="1214"/>
                    </a:lnTo>
                    <a:lnTo>
                      <a:pt x="2169" y="1219"/>
                    </a:lnTo>
                    <a:lnTo>
                      <a:pt x="2171" y="1223"/>
                    </a:lnTo>
                    <a:lnTo>
                      <a:pt x="2171" y="1226"/>
                    </a:lnTo>
                    <a:lnTo>
                      <a:pt x="2170" y="1232"/>
                    </a:lnTo>
                    <a:lnTo>
                      <a:pt x="2168" y="1239"/>
                    </a:lnTo>
                    <a:lnTo>
                      <a:pt x="2169" y="1245"/>
                    </a:lnTo>
                    <a:lnTo>
                      <a:pt x="2170" y="1251"/>
                    </a:lnTo>
                    <a:lnTo>
                      <a:pt x="2174" y="1259"/>
                    </a:lnTo>
                    <a:lnTo>
                      <a:pt x="2179" y="1268"/>
                    </a:lnTo>
                    <a:lnTo>
                      <a:pt x="2187" y="1280"/>
                    </a:lnTo>
                    <a:lnTo>
                      <a:pt x="2197" y="1294"/>
                    </a:lnTo>
                    <a:lnTo>
                      <a:pt x="2201" y="1298"/>
                    </a:lnTo>
                    <a:lnTo>
                      <a:pt x="2206" y="1301"/>
                    </a:lnTo>
                    <a:lnTo>
                      <a:pt x="2216" y="1305"/>
                    </a:lnTo>
                    <a:lnTo>
                      <a:pt x="2227" y="1307"/>
                    </a:lnTo>
                    <a:lnTo>
                      <a:pt x="2237" y="1310"/>
                    </a:lnTo>
                    <a:lnTo>
                      <a:pt x="2249" y="1324"/>
                    </a:lnTo>
                    <a:lnTo>
                      <a:pt x="2256" y="1331"/>
                    </a:lnTo>
                    <a:lnTo>
                      <a:pt x="2263" y="1336"/>
                    </a:lnTo>
                    <a:lnTo>
                      <a:pt x="2274" y="1341"/>
                    </a:lnTo>
                    <a:lnTo>
                      <a:pt x="2286" y="1347"/>
                    </a:lnTo>
                    <a:lnTo>
                      <a:pt x="2299" y="1353"/>
                    </a:lnTo>
                    <a:lnTo>
                      <a:pt x="2312" y="1358"/>
                    </a:lnTo>
                    <a:lnTo>
                      <a:pt x="2324" y="1362"/>
                    </a:lnTo>
                    <a:lnTo>
                      <a:pt x="2333" y="1366"/>
                    </a:lnTo>
                    <a:lnTo>
                      <a:pt x="2337" y="1367"/>
                    </a:lnTo>
                    <a:lnTo>
                      <a:pt x="2340" y="1368"/>
                    </a:lnTo>
                    <a:lnTo>
                      <a:pt x="2341" y="1369"/>
                    </a:lnTo>
                    <a:lnTo>
                      <a:pt x="2342" y="1369"/>
                    </a:lnTo>
                    <a:lnTo>
                      <a:pt x="2347" y="1376"/>
                    </a:lnTo>
                    <a:lnTo>
                      <a:pt x="2352" y="1382"/>
                    </a:lnTo>
                    <a:lnTo>
                      <a:pt x="2358" y="1391"/>
                    </a:lnTo>
                    <a:lnTo>
                      <a:pt x="2362" y="1397"/>
                    </a:lnTo>
                    <a:lnTo>
                      <a:pt x="2365" y="1401"/>
                    </a:lnTo>
                    <a:lnTo>
                      <a:pt x="2368" y="1403"/>
                    </a:lnTo>
                    <a:lnTo>
                      <a:pt x="2372" y="1403"/>
                    </a:lnTo>
                    <a:lnTo>
                      <a:pt x="2378" y="1403"/>
                    </a:lnTo>
                    <a:lnTo>
                      <a:pt x="2383" y="1403"/>
                    </a:lnTo>
                    <a:lnTo>
                      <a:pt x="2388" y="1403"/>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6" name="Line 1053"/>
            <p:cNvSpPr>
              <a:spLocks noChangeShapeType="1"/>
            </p:cNvSpPr>
            <p:nvPr/>
          </p:nvSpPr>
          <p:spPr bwMode="auto">
            <a:xfrm>
              <a:off x="677" y="2189"/>
              <a:ext cx="1" cy="1584"/>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054"/>
            <p:cNvSpPr>
              <a:spLocks noChangeShapeType="1"/>
            </p:cNvSpPr>
            <p:nvPr/>
          </p:nvSpPr>
          <p:spPr bwMode="auto">
            <a:xfrm>
              <a:off x="677" y="3773"/>
              <a:ext cx="3024" cy="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055"/>
            <p:cNvSpPr>
              <a:spLocks noChangeShapeType="1"/>
            </p:cNvSpPr>
            <p:nvPr/>
          </p:nvSpPr>
          <p:spPr bwMode="auto">
            <a:xfrm flipV="1">
              <a:off x="1253"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1056"/>
            <p:cNvSpPr>
              <a:spLocks noChangeShapeType="1"/>
            </p:cNvSpPr>
            <p:nvPr/>
          </p:nvSpPr>
          <p:spPr bwMode="auto">
            <a:xfrm flipV="1">
              <a:off x="1877"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057"/>
            <p:cNvSpPr>
              <a:spLocks noChangeShapeType="1"/>
            </p:cNvSpPr>
            <p:nvPr/>
          </p:nvSpPr>
          <p:spPr bwMode="auto">
            <a:xfrm flipV="1">
              <a:off x="2501"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058"/>
            <p:cNvSpPr>
              <a:spLocks noChangeShapeType="1"/>
            </p:cNvSpPr>
            <p:nvPr/>
          </p:nvSpPr>
          <p:spPr bwMode="auto">
            <a:xfrm flipV="1">
              <a:off x="3125"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1059"/>
            <p:cNvSpPr>
              <a:spLocks noChangeArrowheads="1"/>
            </p:cNvSpPr>
            <p:nvPr/>
          </p:nvSpPr>
          <p:spPr bwMode="auto">
            <a:xfrm>
              <a:off x="965" y="2285"/>
              <a:ext cx="28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 name="Rectangle 1060"/>
            <p:cNvSpPr>
              <a:spLocks noChangeArrowheads="1"/>
            </p:cNvSpPr>
            <p:nvPr/>
          </p:nvSpPr>
          <p:spPr bwMode="auto">
            <a:xfrm>
              <a:off x="1046" y="2329"/>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1</a:t>
              </a:r>
              <a:endParaRPr lang="zh-CN" altLang="en-US"/>
            </a:p>
          </p:txBody>
        </p:sp>
        <p:sp>
          <p:nvSpPr>
            <p:cNvPr id="24" name="Rectangle 1061"/>
            <p:cNvSpPr>
              <a:spLocks noChangeArrowheads="1"/>
            </p:cNvSpPr>
            <p:nvPr/>
          </p:nvSpPr>
          <p:spPr bwMode="auto">
            <a:xfrm>
              <a:off x="1205" y="2573"/>
              <a:ext cx="19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 name="Rectangle 1062"/>
            <p:cNvSpPr>
              <a:spLocks noChangeArrowheads="1"/>
            </p:cNvSpPr>
            <p:nvPr/>
          </p:nvSpPr>
          <p:spPr bwMode="auto">
            <a:xfrm>
              <a:off x="1286" y="2615"/>
              <a:ext cx="12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2</a:t>
              </a:r>
              <a:endParaRPr lang="zh-CN" altLang="en-US"/>
            </a:p>
          </p:txBody>
        </p:sp>
        <p:sp>
          <p:nvSpPr>
            <p:cNvPr id="26" name="Rectangle 1063"/>
            <p:cNvSpPr>
              <a:spLocks noChangeArrowheads="1"/>
            </p:cNvSpPr>
            <p:nvPr/>
          </p:nvSpPr>
          <p:spPr bwMode="auto">
            <a:xfrm>
              <a:off x="1445" y="3341"/>
              <a:ext cx="2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7" name="Rectangle 1064"/>
            <p:cNvSpPr>
              <a:spLocks noChangeArrowheads="1"/>
            </p:cNvSpPr>
            <p:nvPr/>
          </p:nvSpPr>
          <p:spPr bwMode="auto">
            <a:xfrm>
              <a:off x="1525" y="3384"/>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3</a:t>
              </a:r>
              <a:endParaRPr lang="zh-CN" altLang="en-US"/>
            </a:p>
          </p:txBody>
        </p:sp>
        <p:sp>
          <p:nvSpPr>
            <p:cNvPr id="28" name="Rectangle 1065"/>
            <p:cNvSpPr>
              <a:spLocks noChangeArrowheads="1"/>
            </p:cNvSpPr>
            <p:nvPr/>
          </p:nvSpPr>
          <p:spPr bwMode="auto">
            <a:xfrm>
              <a:off x="2405" y="2189"/>
              <a:ext cx="3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 name="Rectangle 1066"/>
            <p:cNvSpPr>
              <a:spLocks noChangeArrowheads="1"/>
            </p:cNvSpPr>
            <p:nvPr/>
          </p:nvSpPr>
          <p:spPr bwMode="auto">
            <a:xfrm>
              <a:off x="2487" y="2231"/>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4</a:t>
              </a:r>
              <a:endParaRPr lang="zh-CN" altLang="en-US"/>
            </a:p>
          </p:txBody>
        </p:sp>
        <p:sp>
          <p:nvSpPr>
            <p:cNvPr id="30" name="Rectangle 1067"/>
            <p:cNvSpPr>
              <a:spLocks noChangeArrowheads="1"/>
            </p:cNvSpPr>
            <p:nvPr/>
          </p:nvSpPr>
          <p:spPr bwMode="auto">
            <a:xfrm>
              <a:off x="440" y="2378"/>
              <a:ext cx="15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000" b="1" i="1" dirty="0" smtClean="0">
                  <a:solidFill>
                    <a:srgbClr val="FF0000"/>
                  </a:solidFill>
                  <a:latin typeface="Symbol" pitchFamily="18" charset="2"/>
                </a:rPr>
                <a:t>A</a:t>
              </a:r>
              <a:endParaRPr lang="en-US" altLang="zh-CN" sz="1100" i="1" dirty="0"/>
            </a:p>
          </p:txBody>
        </p:sp>
        <p:sp>
          <p:nvSpPr>
            <p:cNvPr id="31" name="Rectangle 1068"/>
            <p:cNvSpPr>
              <a:spLocks noChangeArrowheads="1"/>
            </p:cNvSpPr>
            <p:nvPr/>
          </p:nvSpPr>
          <p:spPr bwMode="auto">
            <a:xfrm>
              <a:off x="3365" y="3245"/>
              <a:ext cx="3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 name="Rectangle 1069"/>
            <p:cNvSpPr>
              <a:spLocks noChangeArrowheads="1"/>
            </p:cNvSpPr>
            <p:nvPr/>
          </p:nvSpPr>
          <p:spPr bwMode="auto">
            <a:xfrm>
              <a:off x="3438" y="3777"/>
              <a:ext cx="25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dirty="0">
                  <a:solidFill>
                    <a:srgbClr val="000000"/>
                  </a:solidFill>
                  <a:latin typeface="宋体" pitchFamily="2" charset="-122"/>
                </a:rPr>
                <a:t>λ</a:t>
              </a:r>
              <a:endParaRPr lang="en-US" altLang="zh-CN" dirty="0"/>
            </a:p>
          </p:txBody>
        </p:sp>
      </p:grpSp>
    </p:spTree>
    <p:extLst>
      <p:ext uri="{BB962C8B-B14F-4D97-AF65-F5344CB8AC3E}">
        <p14:creationId xmlns:p14="http://schemas.microsoft.com/office/powerpoint/2010/main" val="364711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left)">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wipe(left)">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autoUpdateAnimBg="0"/>
      <p:bldP spid="12"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3" name="Text Box 7"/>
          <p:cNvSpPr txBox="1">
            <a:spLocks noChangeArrowheads="1"/>
          </p:cNvSpPr>
          <p:nvPr/>
        </p:nvSpPr>
        <p:spPr bwMode="auto">
          <a:xfrm>
            <a:off x="361950" y="627094"/>
            <a:ext cx="4095750" cy="2268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spcBef>
                <a:spcPct val="50000"/>
              </a:spcBef>
            </a:pPr>
            <a:r>
              <a:rPr kumimoji="1" lang="en-US" altLang="zh-CN" sz="2400" b="1" dirty="0">
                <a:solidFill>
                  <a:srgbClr val="990033"/>
                </a:solidFill>
                <a:latin typeface="黑体" pitchFamily="49" charset="-122"/>
                <a:ea typeface="黑体" pitchFamily="49" charset="-122"/>
              </a:rPr>
              <a:t>2.</a:t>
            </a:r>
            <a:r>
              <a:rPr kumimoji="1" lang="zh-CN" altLang="en-US" sz="2400" b="1" dirty="0">
                <a:solidFill>
                  <a:srgbClr val="990033"/>
                </a:solidFill>
                <a:latin typeface="黑体" pitchFamily="49" charset="-122"/>
                <a:ea typeface="黑体" pitchFamily="49" charset="-122"/>
              </a:rPr>
              <a:t>双</a:t>
            </a:r>
            <a:r>
              <a:rPr kumimoji="1" lang="zh-CN" altLang="en-US" sz="2400" b="1" dirty="0" smtClean="0">
                <a:solidFill>
                  <a:srgbClr val="990033"/>
                </a:solidFill>
                <a:latin typeface="黑体" pitchFamily="49" charset="-122"/>
                <a:ea typeface="黑体" pitchFamily="49" charset="-122"/>
              </a:rPr>
              <a:t>光束：</a:t>
            </a:r>
            <a:r>
              <a:rPr lang="zh-CN" altLang="en-US" sz="2000" b="1" dirty="0" smtClean="0">
                <a:solidFill>
                  <a:srgbClr val="0033CC"/>
                </a:solidFill>
                <a:latin typeface="黑体" pitchFamily="49" charset="-122"/>
                <a:ea typeface="黑体" pitchFamily="49" charset="-122"/>
              </a:rPr>
              <a:t>自动</a:t>
            </a:r>
            <a:r>
              <a:rPr lang="zh-CN" altLang="en-US" sz="2000" b="1" dirty="0">
                <a:solidFill>
                  <a:srgbClr val="0033CC"/>
                </a:solidFill>
                <a:latin typeface="黑体" pitchFamily="49" charset="-122"/>
                <a:ea typeface="黑体" pitchFamily="49" charset="-122"/>
              </a:rPr>
              <a:t>记录，快速全波段扫描。可消除光源不稳定、电子测量系统变化等因素的影响，特别适合于结构分析。仪器复杂，价格较高。</a:t>
            </a:r>
          </a:p>
        </p:txBody>
      </p:sp>
      <p:sp>
        <p:nvSpPr>
          <p:cNvPr id="5" name="Text Box 5"/>
          <p:cNvSpPr txBox="1">
            <a:spLocks noChangeArrowheads="1"/>
          </p:cNvSpPr>
          <p:nvPr/>
        </p:nvSpPr>
        <p:spPr bwMode="auto">
          <a:xfrm>
            <a:off x="352424" y="3810000"/>
            <a:ext cx="8486776" cy="205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40000"/>
              </a:lnSpc>
              <a:spcBef>
                <a:spcPct val="50000"/>
              </a:spcBef>
            </a:pPr>
            <a:r>
              <a:rPr kumimoji="1" lang="en-US" altLang="zh-CN" sz="2400" b="1" dirty="0">
                <a:solidFill>
                  <a:srgbClr val="990033"/>
                </a:solidFill>
                <a:latin typeface="黑体" pitchFamily="49" charset="-122"/>
                <a:ea typeface="黑体" pitchFamily="49" charset="-122"/>
              </a:rPr>
              <a:t>3.</a:t>
            </a:r>
            <a:r>
              <a:rPr kumimoji="1" lang="zh-CN" altLang="en-US" sz="2400" b="1" dirty="0">
                <a:solidFill>
                  <a:srgbClr val="990033"/>
                </a:solidFill>
                <a:latin typeface="黑体" pitchFamily="49" charset="-122"/>
                <a:ea typeface="黑体" pitchFamily="49" charset="-122"/>
              </a:rPr>
              <a:t>双波</a:t>
            </a:r>
            <a:r>
              <a:rPr kumimoji="1" lang="zh-CN" altLang="en-US" sz="2400" b="1" dirty="0" smtClean="0">
                <a:solidFill>
                  <a:srgbClr val="990033"/>
                </a:solidFill>
                <a:latin typeface="黑体" pitchFamily="49" charset="-122"/>
                <a:ea typeface="黑体" pitchFamily="49" charset="-122"/>
              </a:rPr>
              <a:t>长：</a:t>
            </a:r>
            <a:r>
              <a:rPr lang="zh-CN" altLang="en-US" sz="2000" b="1" dirty="0" smtClean="0">
                <a:solidFill>
                  <a:srgbClr val="0033CC"/>
                </a:solidFill>
                <a:latin typeface="黑体" pitchFamily="49" charset="-122"/>
                <a:ea typeface="黑体" pitchFamily="49" charset="-122"/>
              </a:rPr>
              <a:t>将</a:t>
            </a:r>
            <a:r>
              <a:rPr lang="zh-CN" altLang="en-US" sz="2000" b="1" dirty="0">
                <a:solidFill>
                  <a:srgbClr val="0033CC"/>
                </a:solidFill>
                <a:latin typeface="黑体" pitchFamily="49" charset="-122"/>
                <a:ea typeface="黑体" pitchFamily="49" charset="-122"/>
              </a:rPr>
              <a:t>不同波长的两束单色光</a:t>
            </a:r>
            <a:r>
              <a:rPr lang="en-US" altLang="zh-CN" sz="2000" b="1" dirty="0">
                <a:solidFill>
                  <a:srgbClr val="0033CC"/>
                </a:solidFill>
                <a:latin typeface="黑体" pitchFamily="49" charset="-122"/>
                <a:ea typeface="黑体" pitchFamily="49" charset="-122"/>
              </a:rPr>
              <a:t>(λ1</a:t>
            </a:r>
            <a:r>
              <a:rPr lang="zh-CN" altLang="en-US" sz="2000" b="1" dirty="0">
                <a:solidFill>
                  <a:srgbClr val="0033CC"/>
                </a:solidFill>
                <a:latin typeface="黑体" pitchFamily="49" charset="-122"/>
                <a:ea typeface="黑体" pitchFamily="49" charset="-122"/>
              </a:rPr>
              <a:t>、</a:t>
            </a:r>
            <a:r>
              <a:rPr lang="en-US" altLang="zh-CN" sz="2000" b="1" dirty="0">
                <a:solidFill>
                  <a:srgbClr val="0033CC"/>
                </a:solidFill>
                <a:latin typeface="黑体" pitchFamily="49" charset="-122"/>
                <a:ea typeface="黑体" pitchFamily="49" charset="-122"/>
              </a:rPr>
              <a:t>λ2) </a:t>
            </a:r>
            <a:r>
              <a:rPr lang="zh-CN" altLang="en-US" sz="2000" b="1" dirty="0">
                <a:solidFill>
                  <a:srgbClr val="0033CC"/>
                </a:solidFill>
                <a:latin typeface="黑体" pitchFamily="49" charset="-122"/>
                <a:ea typeface="黑体" pitchFamily="49" charset="-122"/>
              </a:rPr>
              <a:t>快束交替通过同一吸收池而后到达检测器</a:t>
            </a:r>
            <a:r>
              <a:rPr lang="zh-CN" altLang="en-US" sz="2000" b="1" dirty="0" smtClean="0">
                <a:solidFill>
                  <a:srgbClr val="0033CC"/>
                </a:solidFill>
                <a:latin typeface="黑体" pitchFamily="49" charset="-122"/>
                <a:ea typeface="黑体" pitchFamily="49" charset="-122"/>
              </a:rPr>
              <a:t>。</a:t>
            </a:r>
            <a:r>
              <a:rPr lang="zh-CN" altLang="en-US" sz="2000" b="1" dirty="0" smtClean="0">
                <a:solidFill>
                  <a:srgbClr val="0033CC"/>
                </a:solidFill>
                <a:latin typeface="黑体" pitchFamily="49" charset="-122"/>
                <a:ea typeface="黑体" pitchFamily="49" charset="-122"/>
                <a:sym typeface="Wingdings 3" pitchFamily="18" charset="2"/>
              </a:rPr>
              <a:t>△</a:t>
            </a:r>
            <a:r>
              <a:rPr lang="en-US" altLang="zh-CN" sz="2000" b="1" dirty="0">
                <a:solidFill>
                  <a:srgbClr val="0033CC"/>
                </a:solidFill>
                <a:latin typeface="黑体" pitchFamily="49" charset="-122"/>
                <a:ea typeface="黑体" pitchFamily="49" charset="-122"/>
                <a:sym typeface="Symbol" pitchFamily="18" charset="2"/>
              </a:rPr>
              <a:t>A=</a:t>
            </a:r>
            <a:r>
              <a:rPr lang="zh-CN" altLang="en-US" sz="2000" b="1" dirty="0">
                <a:solidFill>
                  <a:srgbClr val="0033CC"/>
                </a:solidFill>
                <a:latin typeface="黑体" pitchFamily="49" charset="-122"/>
                <a:ea typeface="黑体" pitchFamily="49" charset="-122"/>
                <a:sym typeface="Symbol" pitchFamily="18" charset="2"/>
              </a:rPr>
              <a:t>（</a:t>
            </a:r>
            <a:r>
              <a:rPr lang="en-US" altLang="zh-CN" sz="2000" b="1" dirty="0">
                <a:solidFill>
                  <a:srgbClr val="0033CC"/>
                </a:solidFill>
                <a:latin typeface="黑体" pitchFamily="49" charset="-122"/>
                <a:ea typeface="黑体" pitchFamily="49" charset="-122"/>
                <a:sym typeface="Symbol" pitchFamily="18" charset="2"/>
              </a:rPr>
              <a:t>ε</a:t>
            </a:r>
            <a:r>
              <a:rPr lang="en-US" altLang="zh-CN" sz="2000" b="1" baseline="-25000" dirty="0">
                <a:solidFill>
                  <a:srgbClr val="0033CC"/>
                </a:solidFill>
                <a:latin typeface="黑体" pitchFamily="49" charset="-122"/>
                <a:ea typeface="黑体" pitchFamily="49" charset="-122"/>
              </a:rPr>
              <a:t>λ1</a:t>
            </a:r>
            <a:r>
              <a:rPr lang="en-US" altLang="zh-CN" sz="2000" dirty="0">
                <a:latin typeface="黑体" pitchFamily="49" charset="-122"/>
                <a:ea typeface="黑体" pitchFamily="49" charset="-122"/>
                <a:sym typeface="Symbol" pitchFamily="18" charset="2"/>
              </a:rPr>
              <a:t> -</a:t>
            </a:r>
            <a:r>
              <a:rPr lang="en-US" altLang="zh-CN" sz="2000" b="1" dirty="0" smtClean="0">
                <a:solidFill>
                  <a:srgbClr val="0033CC"/>
                </a:solidFill>
                <a:latin typeface="黑体" pitchFamily="49" charset="-122"/>
                <a:ea typeface="黑体" pitchFamily="49" charset="-122"/>
                <a:sym typeface="Symbol" pitchFamily="18" charset="2"/>
              </a:rPr>
              <a:t>ε</a:t>
            </a:r>
            <a:r>
              <a:rPr lang="en-US" altLang="zh-CN" sz="2000" b="1" baseline="-25000" dirty="0" smtClean="0">
                <a:solidFill>
                  <a:srgbClr val="0033CC"/>
                </a:solidFill>
                <a:latin typeface="黑体" pitchFamily="49" charset="-122"/>
                <a:ea typeface="黑体" pitchFamily="49" charset="-122"/>
              </a:rPr>
              <a:t>λ2</a:t>
            </a:r>
            <a:r>
              <a:rPr lang="en-US" altLang="zh-CN" sz="2000" baseline="-25000" dirty="0" smtClean="0">
                <a:latin typeface="黑体" pitchFamily="49" charset="-122"/>
                <a:ea typeface="黑体" pitchFamily="49" charset="-122"/>
                <a:sym typeface="Symbol" pitchFamily="18" charset="2"/>
              </a:rPr>
              <a:t> </a:t>
            </a:r>
            <a:r>
              <a:rPr lang="zh-CN" altLang="en-US" sz="2000" b="1" dirty="0">
                <a:solidFill>
                  <a:srgbClr val="0033CC"/>
                </a:solidFill>
                <a:latin typeface="黑体" pitchFamily="49" charset="-122"/>
                <a:ea typeface="黑体" pitchFamily="49" charset="-122"/>
                <a:sym typeface="Symbol" pitchFamily="18" charset="2"/>
              </a:rPr>
              <a:t>）</a:t>
            </a:r>
            <a:r>
              <a:rPr lang="en-US" altLang="zh-CN" sz="2000" b="1" dirty="0" err="1">
                <a:solidFill>
                  <a:srgbClr val="0033CC"/>
                </a:solidFill>
                <a:latin typeface="黑体" pitchFamily="49" charset="-122"/>
                <a:ea typeface="黑体" pitchFamily="49" charset="-122"/>
                <a:sym typeface="Symbol" pitchFamily="18" charset="2"/>
              </a:rPr>
              <a:t>bc</a:t>
            </a:r>
            <a:r>
              <a:rPr lang="zh-CN" altLang="en-US" sz="2000" b="1" dirty="0">
                <a:solidFill>
                  <a:srgbClr val="0033CC"/>
                </a:solidFill>
                <a:latin typeface="黑体" pitchFamily="49" charset="-122"/>
                <a:ea typeface="黑体" pitchFamily="49" charset="-122"/>
              </a:rPr>
              <a:t>。</a:t>
            </a:r>
          </a:p>
          <a:p>
            <a:pPr eaLnBrk="1" hangingPunct="1">
              <a:lnSpc>
                <a:spcPct val="140000"/>
              </a:lnSpc>
              <a:spcBef>
                <a:spcPct val="50000"/>
              </a:spcBef>
            </a:pPr>
            <a:r>
              <a:rPr lang="zh-CN" altLang="en-US" sz="2000" b="1" dirty="0">
                <a:solidFill>
                  <a:srgbClr val="0033CC"/>
                </a:solidFill>
                <a:latin typeface="黑体" pitchFamily="49" charset="-122"/>
                <a:ea typeface="黑体" pitchFamily="49" charset="-122"/>
              </a:rPr>
              <a:t>优点：</a:t>
            </a:r>
            <a:r>
              <a:rPr lang="zh-CN" altLang="en-US" sz="2000" b="1" dirty="0">
                <a:latin typeface="黑体" pitchFamily="49" charset="-122"/>
                <a:ea typeface="黑体" pitchFamily="49" charset="-122"/>
              </a:rPr>
              <a:t>无需参比池，可以通过波长的选择方便的消除由于样品浑浊产生的背景干扰或共存组分的吸收干扰，校正由于光源强度变化引起的误差。</a:t>
            </a:r>
          </a:p>
        </p:txBody>
      </p:sp>
      <p:graphicFrame>
        <p:nvGraphicFramePr>
          <p:cNvPr id="2" name="对象 1">
            <a:hlinkClick r:id="rId4" action="ppaction://program"/>
          </p:cNvPr>
          <p:cNvGraphicFramePr>
            <a:graphicFrameLocks noChangeAspect="1"/>
          </p:cNvGraphicFramePr>
          <p:nvPr>
            <p:extLst>
              <p:ext uri="{D42A27DB-BD31-4B8C-83A1-F6EECF244321}">
                <p14:modId xmlns:p14="http://schemas.microsoft.com/office/powerpoint/2010/main" val="1814479050"/>
              </p:ext>
            </p:extLst>
          </p:nvPr>
        </p:nvGraphicFramePr>
        <p:xfrm>
          <a:off x="4595812" y="533400"/>
          <a:ext cx="4267200" cy="2568575"/>
        </p:xfrm>
        <a:graphic>
          <a:graphicData uri="http://schemas.openxmlformats.org/presentationml/2006/ole">
            <mc:AlternateContent xmlns:mc="http://schemas.openxmlformats.org/markup-compatibility/2006">
              <mc:Choice xmlns:v="urn:schemas-microsoft-com:vml" Requires="v">
                <p:oleObj spid="_x0000_s63507" name="BMP 图象" r:id="rId5" imgW="3971429" imgH="2390476" progId="PBrush">
                  <p:embed/>
                </p:oleObj>
              </mc:Choice>
              <mc:Fallback>
                <p:oleObj name="BMP 图象" r:id="rId5" imgW="3971429" imgH="2390476" progId="PBrush">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5812" y="533400"/>
                        <a:ext cx="4267200" cy="2568575"/>
                      </a:xfrm>
                      <a:prstGeom prst="rect">
                        <a:avLst/>
                      </a:prstGeom>
                      <a:noFill/>
                      <a:ln w="2857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3">
                                            <p:txEl>
                                              <p:pRg st="0" end="0"/>
                                            </p:txEl>
                                          </p:spTgt>
                                        </p:tgtEl>
                                        <p:attrNameLst>
                                          <p:attrName>style.visibility</p:attrName>
                                        </p:attrNameLst>
                                      </p:cBhvr>
                                      <p:to>
                                        <p:strVal val="visible"/>
                                      </p:to>
                                    </p:set>
                                    <p:animEffect transition="in" filter="wipe(left)">
                                      <p:cBhvr>
                                        <p:cTn id="7" dur="500"/>
                                        <p:tgtEl>
                                          <p:spTgt spid="4506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left)">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build="p" autoUpdateAnimBg="0"/>
      <p:bldP spid="5" grpId="0" build="p" autoUpdateAnimBg="0"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p:cNvSpPr txBox="1">
            <a:spLocks noChangeArrowheads="1"/>
          </p:cNvSpPr>
          <p:nvPr/>
        </p:nvSpPr>
        <p:spPr bwMode="ltGray">
          <a:xfrm>
            <a:off x="533400" y="1219200"/>
            <a:ext cx="8305800" cy="4887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dirty="0">
                <a:solidFill>
                  <a:srgbClr val="0033CC"/>
                </a:solidFill>
                <a:latin typeface="黑体" pitchFamily="49" charset="-122"/>
                <a:ea typeface="黑体" pitchFamily="49" charset="-122"/>
              </a:rPr>
              <a:t>1. </a:t>
            </a:r>
            <a:r>
              <a:rPr kumimoji="1" lang="zh-CN" altLang="en-US" sz="3200" b="1" dirty="0">
                <a:solidFill>
                  <a:srgbClr val="0033CC"/>
                </a:solidFill>
                <a:latin typeface="黑体" pitchFamily="49" charset="-122"/>
                <a:ea typeface="黑体" pitchFamily="49" charset="-122"/>
              </a:rPr>
              <a:t>定性分析</a:t>
            </a:r>
            <a:endParaRPr kumimoji="1" lang="zh-CN" altLang="en-US" sz="2400" dirty="0">
              <a:solidFill>
                <a:srgbClr val="0033CC"/>
              </a:solidFill>
              <a:latin typeface="黑体" pitchFamily="49" charset="-122"/>
              <a:ea typeface="黑体" pitchFamily="49" charset="-122"/>
            </a:endParaRPr>
          </a:p>
          <a:p>
            <a:pPr eaLnBrk="1" hangingPunct="1">
              <a:spcBef>
                <a:spcPct val="50000"/>
              </a:spcBef>
            </a:pPr>
            <a:r>
              <a:rPr kumimoji="1" lang="zh-CN" altLang="en-US" sz="2400" b="1" dirty="0">
                <a:latin typeface="黑体" pitchFamily="49" charset="-122"/>
                <a:ea typeface="黑体" pitchFamily="49" charset="-122"/>
                <a:sym typeface="Symbol" pitchFamily="18" charset="2"/>
              </a:rPr>
              <a:t>    </a:t>
            </a:r>
            <a:r>
              <a:rPr kumimoji="1" lang="zh-CN" altLang="en-US" sz="2400" b="1" dirty="0" smtClean="0">
                <a:latin typeface="黑体" pitchFamily="49" charset="-122"/>
                <a:ea typeface="黑体" pitchFamily="49" charset="-122"/>
                <a:sym typeface="Symbol" pitchFamily="18" charset="2"/>
              </a:rPr>
              <a:t>在</a:t>
            </a:r>
            <a:r>
              <a:rPr kumimoji="1" lang="zh-CN" altLang="en-US" sz="2400" b="1" dirty="0">
                <a:latin typeface="黑体" pitchFamily="49" charset="-122"/>
                <a:ea typeface="黑体" pitchFamily="49" charset="-122"/>
                <a:sym typeface="Symbol" pitchFamily="18" charset="2"/>
              </a:rPr>
              <a:t>相同的测量条件下，测定未知化合物的吸收光谱和标准样品的吸收光谱，或将未知化合物的吸收光谱与文献上提供的标准吸收光谱进行对照。</a:t>
            </a:r>
          </a:p>
          <a:p>
            <a:pPr eaLnBrk="1" hangingPunct="1">
              <a:spcBef>
                <a:spcPct val="50000"/>
              </a:spcBef>
            </a:pPr>
            <a:r>
              <a:rPr kumimoji="1" lang="zh-CN" altLang="en-US" sz="2800" b="1" i="1" dirty="0">
                <a:latin typeface="黑体" pitchFamily="49" charset="-122"/>
                <a:ea typeface="黑体" pitchFamily="49" charset="-122"/>
                <a:sym typeface="Symbol" pitchFamily="18" charset="2"/>
              </a:rPr>
              <a:t>    </a:t>
            </a:r>
            <a:r>
              <a:rPr kumimoji="1" lang="zh-CN" altLang="en-US" sz="2800" b="1" i="1" dirty="0" smtClean="0">
                <a:latin typeface="黑体" pitchFamily="49" charset="-122"/>
                <a:ea typeface="黑体" pitchFamily="49" charset="-122"/>
                <a:sym typeface="Symbol" pitchFamily="18" charset="2"/>
              </a:rPr>
              <a:t></a:t>
            </a:r>
            <a:r>
              <a:rPr kumimoji="1" lang="en-US" altLang="zh-CN" sz="2800" b="1" baseline="-25000" dirty="0">
                <a:latin typeface="黑体" pitchFamily="49" charset="-122"/>
                <a:ea typeface="黑体" pitchFamily="49" charset="-122"/>
              </a:rPr>
              <a:t>max </a:t>
            </a:r>
            <a:r>
              <a:rPr kumimoji="1" lang="zh-CN" altLang="en-US" sz="2400" b="1" dirty="0">
                <a:latin typeface="黑体" pitchFamily="49" charset="-122"/>
                <a:ea typeface="黑体" pitchFamily="49" charset="-122"/>
              </a:rPr>
              <a:t>， </a:t>
            </a:r>
            <a:r>
              <a:rPr kumimoji="1" lang="zh-CN" altLang="en-US" sz="2400" b="1" dirty="0">
                <a:latin typeface="黑体" pitchFamily="49" charset="-122"/>
                <a:ea typeface="黑体" pitchFamily="49" charset="-122"/>
                <a:sym typeface="Symbol" pitchFamily="18" charset="2"/>
              </a:rPr>
              <a:t></a:t>
            </a:r>
            <a:r>
              <a:rPr kumimoji="1" lang="en-US" altLang="zh-CN" sz="2400" b="1" baseline="-30000" dirty="0">
                <a:latin typeface="黑体" pitchFamily="49" charset="-122"/>
                <a:ea typeface="黑体" pitchFamily="49" charset="-122"/>
              </a:rPr>
              <a:t>max</a:t>
            </a:r>
            <a:r>
              <a:rPr kumimoji="1" lang="zh-CN" altLang="en-US" sz="2400" b="1" dirty="0">
                <a:latin typeface="黑体" pitchFamily="49" charset="-122"/>
                <a:ea typeface="黑体" pitchFamily="49" charset="-122"/>
              </a:rPr>
              <a:t>都相同，可能是一个化合物；</a:t>
            </a:r>
            <a:endParaRPr kumimoji="1" lang="zh-CN" altLang="en-US" sz="2400" b="1" dirty="0">
              <a:latin typeface="黑体" pitchFamily="49" charset="-122"/>
              <a:ea typeface="黑体" pitchFamily="49" charset="-122"/>
              <a:sym typeface="Symbol" pitchFamily="18" charset="2"/>
            </a:endParaRPr>
          </a:p>
          <a:p>
            <a:pPr eaLnBrk="1" hangingPunct="1">
              <a:spcBef>
                <a:spcPct val="50000"/>
              </a:spcBef>
            </a:pPr>
            <a:r>
              <a:rPr kumimoji="1" lang="zh-CN" altLang="en-US" sz="2400" b="1" dirty="0">
                <a:latin typeface="黑体" pitchFamily="49" charset="-122"/>
                <a:ea typeface="黑体" pitchFamily="49" charset="-122"/>
              </a:rPr>
              <a:t>    </a:t>
            </a:r>
            <a:r>
              <a:rPr kumimoji="1" lang="zh-CN" altLang="en-US" sz="2400" b="1" dirty="0" smtClean="0">
                <a:latin typeface="黑体" pitchFamily="49" charset="-122"/>
                <a:ea typeface="黑体" pitchFamily="49" charset="-122"/>
              </a:rPr>
              <a:t>有机化合物</a:t>
            </a:r>
            <a:r>
              <a:rPr kumimoji="1" lang="zh-CN" altLang="en-US" sz="2400" b="1" dirty="0">
                <a:latin typeface="黑体" pitchFamily="49" charset="-122"/>
                <a:ea typeface="黑体" pitchFamily="49" charset="-122"/>
              </a:rPr>
              <a:t>紫外吸收光谱：反映结构中</a:t>
            </a:r>
            <a:r>
              <a:rPr kumimoji="1" lang="zh-CN" altLang="en-US" sz="2400" b="1" dirty="0">
                <a:solidFill>
                  <a:srgbClr val="C00000"/>
                </a:solidFill>
                <a:latin typeface="黑体" pitchFamily="49" charset="-122"/>
                <a:ea typeface="黑体" pitchFamily="49" charset="-122"/>
              </a:rPr>
              <a:t>生色团</a:t>
            </a:r>
            <a:r>
              <a:rPr kumimoji="1" lang="zh-CN" altLang="en-US" sz="2400" b="1" dirty="0">
                <a:latin typeface="黑体" pitchFamily="49" charset="-122"/>
                <a:ea typeface="黑体" pitchFamily="49" charset="-122"/>
              </a:rPr>
              <a:t>和</a:t>
            </a:r>
            <a:r>
              <a:rPr kumimoji="1" lang="zh-CN" altLang="en-US" sz="2400" b="1" dirty="0">
                <a:solidFill>
                  <a:srgbClr val="C00000"/>
                </a:solidFill>
                <a:latin typeface="黑体" pitchFamily="49" charset="-122"/>
                <a:ea typeface="黑体" pitchFamily="49" charset="-122"/>
              </a:rPr>
              <a:t>助色团</a:t>
            </a:r>
            <a:r>
              <a:rPr kumimoji="1" lang="zh-CN" altLang="en-US" sz="2400" b="1" dirty="0">
                <a:latin typeface="黑体" pitchFamily="49" charset="-122"/>
                <a:ea typeface="黑体" pitchFamily="49" charset="-122"/>
              </a:rPr>
              <a:t>的特性，不完全反映分子特性；</a:t>
            </a:r>
          </a:p>
          <a:p>
            <a:pPr eaLnBrk="1" hangingPunct="1">
              <a:lnSpc>
                <a:spcPct val="80000"/>
              </a:lnSpc>
              <a:spcBef>
                <a:spcPct val="50000"/>
              </a:spcBef>
            </a:pPr>
            <a:endParaRPr kumimoji="1" lang="zh-CN" altLang="en-US" sz="2400" b="1" dirty="0">
              <a:latin typeface="黑体" pitchFamily="49" charset="-122"/>
              <a:ea typeface="黑体" pitchFamily="49" charset="-122"/>
            </a:endParaRPr>
          </a:p>
          <a:p>
            <a:pPr eaLnBrk="1" hangingPunct="1">
              <a:lnSpc>
                <a:spcPct val="80000"/>
              </a:lnSpc>
              <a:spcBef>
                <a:spcPct val="50000"/>
              </a:spcBef>
            </a:pPr>
            <a:r>
              <a:rPr kumimoji="1" lang="zh-CN" altLang="en-US" sz="2400" b="1" dirty="0">
                <a:latin typeface="黑体" pitchFamily="49" charset="-122"/>
                <a:ea typeface="黑体" pitchFamily="49" charset="-122"/>
              </a:rPr>
              <a:t>   </a:t>
            </a:r>
            <a:r>
              <a:rPr kumimoji="1" lang="zh-CN" altLang="en-US" sz="2400" b="1" dirty="0" smtClean="0">
                <a:latin typeface="黑体" pitchFamily="49" charset="-122"/>
                <a:ea typeface="黑体" pitchFamily="49" charset="-122"/>
              </a:rPr>
              <a:t> </a:t>
            </a:r>
            <a:r>
              <a:rPr kumimoji="1" lang="zh-CN" altLang="en-US" sz="2400" b="1" dirty="0">
                <a:solidFill>
                  <a:srgbClr val="C00000"/>
                </a:solidFill>
                <a:latin typeface="黑体" pitchFamily="49" charset="-122"/>
                <a:ea typeface="黑体" pitchFamily="49" charset="-122"/>
              </a:rPr>
              <a:t>标准谱图库</a:t>
            </a:r>
            <a:r>
              <a:rPr kumimoji="1" lang="zh-CN" altLang="en-US" sz="2400" b="1" dirty="0">
                <a:latin typeface="黑体" pitchFamily="49" charset="-122"/>
                <a:ea typeface="黑体" pitchFamily="49" charset="-122"/>
              </a:rPr>
              <a:t>：</a:t>
            </a:r>
            <a:r>
              <a:rPr kumimoji="1" lang="en-US" altLang="zh-CN" sz="2400" b="1" dirty="0">
                <a:latin typeface="黑体" pitchFamily="49" charset="-122"/>
                <a:ea typeface="黑体" pitchFamily="49" charset="-122"/>
              </a:rPr>
              <a:t>46000</a:t>
            </a:r>
            <a:r>
              <a:rPr kumimoji="1" lang="zh-CN" altLang="en-US" sz="2400" b="1" dirty="0">
                <a:latin typeface="黑体" pitchFamily="49" charset="-122"/>
                <a:ea typeface="黑体" pitchFamily="49" charset="-122"/>
              </a:rPr>
              <a:t>种化合物紫外光谱的标准谱图</a:t>
            </a:r>
          </a:p>
          <a:p>
            <a:pPr eaLnBrk="1" hangingPunct="1">
              <a:lnSpc>
                <a:spcPct val="80000"/>
              </a:lnSpc>
              <a:spcBef>
                <a:spcPct val="50000"/>
              </a:spcBef>
            </a:pPr>
            <a:r>
              <a:rPr kumimoji="1" lang="zh-CN" altLang="en-US" sz="2400" b="1" dirty="0">
                <a:latin typeface="黑体" pitchFamily="49" charset="-122"/>
                <a:ea typeface="黑体" pitchFamily="49" charset="-122"/>
              </a:rPr>
              <a:t>   </a:t>
            </a:r>
            <a:r>
              <a:rPr kumimoji="1" lang="zh-CN" altLang="en-US" sz="2400" b="1" dirty="0" smtClean="0">
                <a:latin typeface="黑体" pitchFamily="49" charset="-122"/>
                <a:ea typeface="黑体" pitchFamily="49" charset="-122"/>
              </a:rPr>
              <a:t> </a:t>
            </a:r>
            <a:r>
              <a:rPr kumimoji="1" lang="en-US" altLang="zh-CN" sz="2000" b="1" dirty="0">
                <a:latin typeface="黑体" pitchFamily="49" charset="-122"/>
                <a:ea typeface="黑体" pitchFamily="49" charset="-122"/>
              </a:rPr>
              <a:t>«The </a:t>
            </a:r>
            <a:r>
              <a:rPr kumimoji="1" lang="en-US" altLang="zh-CN" sz="2000" b="1" dirty="0" err="1">
                <a:latin typeface="黑体" pitchFamily="49" charset="-122"/>
                <a:ea typeface="黑体" pitchFamily="49" charset="-122"/>
              </a:rPr>
              <a:t>sadtler</a:t>
            </a:r>
            <a:r>
              <a:rPr kumimoji="1" lang="en-US" altLang="zh-CN" sz="2000" b="1" dirty="0">
                <a:latin typeface="黑体" pitchFamily="49" charset="-122"/>
                <a:ea typeface="黑体" pitchFamily="49" charset="-122"/>
              </a:rPr>
              <a:t> standard spectra ,Ultraviolet»    </a:t>
            </a:r>
          </a:p>
        </p:txBody>
      </p:sp>
      <p:sp>
        <p:nvSpPr>
          <p:cNvPr id="50182" name="Rectangle 6"/>
          <p:cNvSpPr>
            <a:spLocks noChangeArrowheads="1"/>
          </p:cNvSpPr>
          <p:nvPr/>
        </p:nvSpPr>
        <p:spPr bwMode="auto">
          <a:xfrm>
            <a:off x="533400" y="3048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3200" dirty="0" smtClean="0">
                <a:solidFill>
                  <a:srgbClr val="990033"/>
                </a:solidFill>
                <a:latin typeface="黑体" pitchFamily="49" charset="-122"/>
                <a:ea typeface="黑体" pitchFamily="49" charset="-122"/>
              </a:rPr>
              <a:t>2.3.3 </a:t>
            </a:r>
            <a:r>
              <a:rPr lang="zh-CN" altLang="en-US" sz="3200" dirty="0" smtClean="0">
                <a:solidFill>
                  <a:srgbClr val="990033"/>
                </a:solidFill>
                <a:latin typeface="黑体" pitchFamily="49" charset="-122"/>
                <a:ea typeface="黑体" pitchFamily="49" charset="-122"/>
              </a:rPr>
              <a:t>紫</a:t>
            </a:r>
            <a:r>
              <a:rPr lang="zh-CN" altLang="en-US" sz="3200" dirty="0">
                <a:solidFill>
                  <a:srgbClr val="990033"/>
                </a:solidFill>
                <a:latin typeface="黑体" pitchFamily="49" charset="-122"/>
                <a:ea typeface="黑体" pitchFamily="49" charset="-122"/>
              </a:rPr>
              <a:t>外吸收光谱的应用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wipe(left)">
                                      <p:cBhvr>
                                        <p:cTn id="7" dur="500"/>
                                        <p:tgtEl>
                                          <p:spTgt spid="5018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wipe(left)">
                                      <p:cBhvr>
                                        <p:cTn id="12" dur="500"/>
                                        <p:tgtEl>
                                          <p:spTgt spid="5018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1">
                                            <p:txEl>
                                              <p:pRg st="2" end="2"/>
                                            </p:txEl>
                                          </p:spTgt>
                                        </p:tgtEl>
                                        <p:attrNameLst>
                                          <p:attrName>style.visibility</p:attrName>
                                        </p:attrNameLst>
                                      </p:cBhvr>
                                      <p:to>
                                        <p:strVal val="visible"/>
                                      </p:to>
                                    </p:set>
                                    <p:animEffect transition="in" filter="wipe(left)">
                                      <p:cBhvr>
                                        <p:cTn id="17" dur="500"/>
                                        <p:tgtEl>
                                          <p:spTgt spid="5018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1">
                                            <p:txEl>
                                              <p:pRg st="3" end="3"/>
                                            </p:txEl>
                                          </p:spTgt>
                                        </p:tgtEl>
                                        <p:attrNameLst>
                                          <p:attrName>style.visibility</p:attrName>
                                        </p:attrNameLst>
                                      </p:cBhvr>
                                      <p:to>
                                        <p:strVal val="visible"/>
                                      </p:to>
                                    </p:set>
                                    <p:animEffect transition="in" filter="wipe(left)">
                                      <p:cBhvr>
                                        <p:cTn id="22" dur="500"/>
                                        <p:tgtEl>
                                          <p:spTgt spid="5018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181">
                                            <p:txEl>
                                              <p:pRg st="5" end="5"/>
                                            </p:txEl>
                                          </p:spTgt>
                                        </p:tgtEl>
                                        <p:attrNameLst>
                                          <p:attrName>style.visibility</p:attrName>
                                        </p:attrNameLst>
                                      </p:cBhvr>
                                      <p:to>
                                        <p:strVal val="visible"/>
                                      </p:to>
                                    </p:set>
                                    <p:animEffect transition="in" filter="wipe(left)">
                                      <p:cBhvr>
                                        <p:cTn id="27" dur="500"/>
                                        <p:tgtEl>
                                          <p:spTgt spid="5018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181">
                                            <p:txEl>
                                              <p:pRg st="6" end="6"/>
                                            </p:txEl>
                                          </p:spTgt>
                                        </p:tgtEl>
                                        <p:attrNameLst>
                                          <p:attrName>style.visibility</p:attrName>
                                        </p:attrNameLst>
                                      </p:cBhvr>
                                      <p:to>
                                        <p:strVal val="visible"/>
                                      </p:to>
                                    </p:set>
                                    <p:animEffect transition="in" filter="wipe(left)">
                                      <p:cBhvr>
                                        <p:cTn id="32" dur="500"/>
                                        <p:tgtEl>
                                          <p:spTgt spid="50181">
                                            <p:txEl>
                                              <p:pRg st="6" end="6"/>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0182">
                                            <p:txEl>
                                              <p:pRg st="0" end="0"/>
                                            </p:txEl>
                                          </p:spTgt>
                                        </p:tgtEl>
                                        <p:attrNameLst>
                                          <p:attrName>style.visibility</p:attrName>
                                        </p:attrNameLst>
                                      </p:cBhvr>
                                      <p:to>
                                        <p:strVal val="visible"/>
                                      </p:to>
                                    </p:set>
                                    <p:animEffect transition="in" filter="wipe(left)">
                                      <p:cBhvr>
                                        <p:cTn id="36" dur="500"/>
                                        <p:tgtEl>
                                          <p:spTgt spid="501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autoUpdateAnimBg="0"/>
      <p:bldP spid="50182" grpId="0" build="p" autoUpdateAnimBg="0"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ChangeArrowheads="1"/>
          </p:cNvSpPr>
          <p:nvPr/>
        </p:nvSpPr>
        <p:spPr bwMode="auto">
          <a:xfrm>
            <a:off x="762000" y="4572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3200" b="1">
                <a:solidFill>
                  <a:srgbClr val="0033CC"/>
                </a:solidFill>
                <a:latin typeface="黑体" pitchFamily="49" charset="-122"/>
                <a:ea typeface="黑体" pitchFamily="49" charset="-122"/>
              </a:rPr>
              <a:t>2. </a:t>
            </a:r>
            <a:r>
              <a:rPr kumimoji="1" lang="zh-CN" altLang="en-US" sz="3200" b="1">
                <a:solidFill>
                  <a:srgbClr val="0033CC"/>
                </a:solidFill>
                <a:latin typeface="黑体" pitchFamily="49" charset="-122"/>
                <a:ea typeface="黑体" pitchFamily="49" charset="-122"/>
              </a:rPr>
              <a:t>定量分析</a:t>
            </a:r>
          </a:p>
        </p:txBody>
      </p:sp>
      <p:sp>
        <p:nvSpPr>
          <p:cNvPr id="51205" name="Text Box 5"/>
          <p:cNvSpPr txBox="1">
            <a:spLocks noChangeArrowheads="1"/>
          </p:cNvSpPr>
          <p:nvPr/>
        </p:nvSpPr>
        <p:spPr bwMode="ltGray">
          <a:xfrm>
            <a:off x="533400" y="1295400"/>
            <a:ext cx="8305800" cy="402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dirty="0">
                <a:latin typeface="黑体" pitchFamily="49" charset="-122"/>
                <a:ea typeface="黑体" pitchFamily="49" charset="-122"/>
              </a:rPr>
              <a:t>       </a:t>
            </a:r>
            <a:r>
              <a:rPr kumimoji="1" lang="zh-CN" altLang="en-US" sz="2400" b="1" dirty="0">
                <a:latin typeface="黑体" pitchFamily="49" charset="-122"/>
                <a:ea typeface="黑体" pitchFamily="49" charset="-122"/>
              </a:rPr>
              <a:t>依据：朗伯</a:t>
            </a:r>
            <a:r>
              <a:rPr kumimoji="1" lang="en-US" altLang="zh-CN" sz="2400" b="1" dirty="0">
                <a:latin typeface="黑体" pitchFamily="49" charset="-122"/>
                <a:ea typeface="黑体" pitchFamily="49" charset="-122"/>
              </a:rPr>
              <a:t>-</a:t>
            </a:r>
            <a:r>
              <a:rPr kumimoji="1" lang="zh-CN" altLang="en-US" sz="2400" b="1" dirty="0">
                <a:latin typeface="黑体" pitchFamily="49" charset="-122"/>
                <a:ea typeface="黑体" pitchFamily="49" charset="-122"/>
              </a:rPr>
              <a:t>比耳定律</a:t>
            </a:r>
            <a:endParaRPr kumimoji="1" lang="zh-CN" altLang="en-US" sz="2400" dirty="0">
              <a:latin typeface="黑体" pitchFamily="49" charset="-122"/>
              <a:ea typeface="黑体" pitchFamily="49" charset="-122"/>
            </a:endParaRPr>
          </a:p>
          <a:p>
            <a:pPr eaLnBrk="1" hangingPunct="1">
              <a:spcBef>
                <a:spcPct val="50000"/>
              </a:spcBef>
            </a:pPr>
            <a:r>
              <a:rPr kumimoji="1" lang="zh-CN" altLang="en-US" sz="2400" dirty="0">
                <a:latin typeface="黑体" pitchFamily="49" charset="-122"/>
                <a:ea typeface="黑体" pitchFamily="49" charset="-122"/>
              </a:rPr>
              <a:t>       吸光度： </a:t>
            </a:r>
            <a:r>
              <a:rPr kumimoji="1" lang="en-US" altLang="zh-CN" sz="2400" b="1" i="1" dirty="0">
                <a:latin typeface="黑体" pitchFamily="49" charset="-122"/>
                <a:ea typeface="黑体" pitchFamily="49" charset="-122"/>
              </a:rPr>
              <a:t>A</a:t>
            </a:r>
            <a:r>
              <a:rPr kumimoji="1" lang="en-US" altLang="zh-CN" sz="2400" b="1" dirty="0">
                <a:latin typeface="黑体" pitchFamily="49" charset="-122"/>
                <a:ea typeface="黑体" pitchFamily="49" charset="-122"/>
              </a:rPr>
              <a:t>= </a:t>
            </a:r>
            <a:r>
              <a:rPr kumimoji="1" lang="en-US" altLang="zh-CN" sz="2800" b="1" i="1" dirty="0">
                <a:latin typeface="黑体" pitchFamily="49" charset="-122"/>
                <a:ea typeface="黑体" pitchFamily="49" charset="-122"/>
                <a:sym typeface="Symbol" pitchFamily="18" charset="2"/>
              </a:rPr>
              <a:t> b c</a:t>
            </a:r>
          </a:p>
          <a:p>
            <a:pPr eaLnBrk="1" hangingPunct="1">
              <a:spcBef>
                <a:spcPct val="50000"/>
              </a:spcBef>
            </a:pPr>
            <a:r>
              <a:rPr kumimoji="1" lang="en-US" altLang="zh-CN" sz="2400" dirty="0">
                <a:latin typeface="黑体" pitchFamily="49" charset="-122"/>
                <a:ea typeface="黑体" pitchFamily="49" charset="-122"/>
              </a:rPr>
              <a:t>     </a:t>
            </a:r>
            <a:r>
              <a:rPr kumimoji="1" lang="en-US" altLang="zh-CN" sz="2400" dirty="0" smtClean="0">
                <a:latin typeface="黑体" pitchFamily="49" charset="-122"/>
                <a:ea typeface="黑体" pitchFamily="49" charset="-122"/>
              </a:rPr>
              <a:t>  </a:t>
            </a:r>
            <a:r>
              <a:rPr kumimoji="1" lang="zh-CN" altLang="en-US" sz="2400" dirty="0">
                <a:latin typeface="黑体" pitchFamily="49" charset="-122"/>
                <a:ea typeface="黑体" pitchFamily="49" charset="-122"/>
              </a:rPr>
              <a:t>透光度：</a:t>
            </a:r>
            <a:r>
              <a:rPr kumimoji="1" lang="zh-CN" altLang="zh-CN" sz="2800" b="1" i="1" dirty="0">
                <a:latin typeface="黑体" pitchFamily="49" charset="-122"/>
                <a:ea typeface="黑体" pitchFamily="49" charset="-122"/>
                <a:sym typeface="Symbol" pitchFamily="18" charset="2"/>
              </a:rPr>
              <a:t>-</a:t>
            </a:r>
            <a:r>
              <a:rPr kumimoji="1" lang="en-US" altLang="zh-CN" sz="2800" b="1" dirty="0" err="1">
                <a:latin typeface="黑体" pitchFamily="49" charset="-122"/>
                <a:ea typeface="黑体" pitchFamily="49" charset="-122"/>
                <a:sym typeface="Symbol" pitchFamily="18" charset="2"/>
              </a:rPr>
              <a:t>lg</a:t>
            </a:r>
            <a:r>
              <a:rPr kumimoji="1" lang="en-US" altLang="zh-CN" sz="2800" b="1" i="1" dirty="0" err="1">
                <a:latin typeface="黑体" pitchFamily="49" charset="-122"/>
                <a:ea typeface="黑体" pitchFamily="49" charset="-122"/>
                <a:sym typeface="Symbol" pitchFamily="18" charset="2"/>
              </a:rPr>
              <a:t>T</a:t>
            </a:r>
            <a:r>
              <a:rPr kumimoji="1" lang="en-US" altLang="zh-CN" sz="2800" b="1" i="1" dirty="0">
                <a:latin typeface="黑体" pitchFamily="49" charset="-122"/>
                <a:ea typeface="黑体" pitchFamily="49" charset="-122"/>
                <a:sym typeface="Symbol" pitchFamily="18" charset="2"/>
              </a:rPr>
              <a:t> =  b c</a:t>
            </a:r>
          </a:p>
          <a:p>
            <a:pPr eaLnBrk="1" hangingPunct="1">
              <a:spcBef>
                <a:spcPct val="50000"/>
              </a:spcBef>
            </a:pPr>
            <a:r>
              <a:rPr kumimoji="1" lang="en-US" altLang="zh-CN" sz="2400" b="1" dirty="0">
                <a:latin typeface="黑体" pitchFamily="49" charset="-122"/>
                <a:ea typeface="黑体" pitchFamily="49" charset="-122"/>
                <a:sym typeface="Symbol" pitchFamily="18" charset="2"/>
              </a:rPr>
              <a:t>       </a:t>
            </a:r>
            <a:r>
              <a:rPr kumimoji="1" lang="zh-CN" altLang="en-US" sz="2400" dirty="0">
                <a:latin typeface="黑体" pitchFamily="49" charset="-122"/>
                <a:ea typeface="黑体" pitchFamily="49" charset="-122"/>
                <a:sym typeface="Symbol" pitchFamily="18" charset="2"/>
              </a:rPr>
              <a:t>灵敏度高：</a:t>
            </a:r>
          </a:p>
          <a:p>
            <a:pPr eaLnBrk="1" hangingPunct="1">
              <a:spcBef>
                <a:spcPct val="50000"/>
              </a:spcBef>
            </a:pPr>
            <a:r>
              <a:rPr kumimoji="1" lang="zh-CN" altLang="en-US" sz="2400" dirty="0">
                <a:latin typeface="黑体" pitchFamily="49" charset="-122"/>
                <a:ea typeface="黑体" pitchFamily="49" charset="-122"/>
                <a:sym typeface="Symbol" pitchFamily="18" charset="2"/>
              </a:rPr>
              <a:t>              </a:t>
            </a:r>
            <a:r>
              <a:rPr kumimoji="1" lang="zh-CN" altLang="en-US" sz="2800" i="1" dirty="0">
                <a:latin typeface="黑体" pitchFamily="49" charset="-122"/>
                <a:ea typeface="黑体" pitchFamily="49" charset="-122"/>
                <a:sym typeface="Symbol" pitchFamily="18" charset="2"/>
              </a:rPr>
              <a:t></a:t>
            </a:r>
            <a:r>
              <a:rPr kumimoji="1" lang="en-US" altLang="zh-CN" sz="2800" baseline="-25000" dirty="0">
                <a:latin typeface="黑体" pitchFamily="49" charset="-122"/>
                <a:ea typeface="黑体" pitchFamily="49" charset="-122"/>
              </a:rPr>
              <a:t>max</a:t>
            </a:r>
            <a:r>
              <a:rPr kumimoji="1" lang="zh-CN" altLang="en-US" sz="2400" dirty="0">
                <a:latin typeface="黑体" pitchFamily="49" charset="-122"/>
                <a:ea typeface="黑体" pitchFamily="49" charset="-122"/>
              </a:rPr>
              <a:t>：</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4</a:t>
            </a:r>
            <a:r>
              <a:rPr kumimoji="1" lang="zh-CN" altLang="en-US" sz="2400" dirty="0">
                <a:latin typeface="黑体" pitchFamily="49" charset="-122"/>
                <a:ea typeface="黑体" pitchFamily="49" charset="-122"/>
              </a:rPr>
              <a:t>～</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5</a:t>
            </a:r>
            <a:r>
              <a:rPr kumimoji="1" lang="en-US" altLang="zh-CN" sz="2400" dirty="0">
                <a:latin typeface="黑体" pitchFamily="49" charset="-122"/>
                <a:ea typeface="黑体" pitchFamily="49" charset="-122"/>
              </a:rPr>
              <a:t>  L· mol</a:t>
            </a:r>
            <a:r>
              <a:rPr kumimoji="1" lang="en-US" altLang="zh-CN" sz="2400" baseline="30000" dirty="0">
                <a:latin typeface="黑体" pitchFamily="49" charset="-122"/>
                <a:ea typeface="黑体" pitchFamily="49" charset="-122"/>
              </a:rPr>
              <a:t>-1 </a:t>
            </a:r>
            <a:r>
              <a:rPr kumimoji="1" lang="en-US" altLang="zh-CN" sz="2400" dirty="0">
                <a:latin typeface="黑体" pitchFamily="49" charset="-122"/>
                <a:ea typeface="黑体" pitchFamily="49" charset="-122"/>
              </a:rPr>
              <a:t>·</a:t>
            </a:r>
            <a:r>
              <a:rPr kumimoji="1" lang="en-US" altLang="zh-CN" sz="2400" baseline="30000" dirty="0">
                <a:latin typeface="黑体" pitchFamily="49" charset="-122"/>
                <a:ea typeface="黑体" pitchFamily="49" charset="-122"/>
              </a:rPr>
              <a:t> </a:t>
            </a:r>
            <a:r>
              <a:rPr kumimoji="1" lang="en-US" altLang="zh-CN" sz="2400" dirty="0">
                <a:latin typeface="黑体" pitchFamily="49" charset="-122"/>
                <a:ea typeface="黑体" pitchFamily="49" charset="-122"/>
              </a:rPr>
              <a:t>cm </a:t>
            </a:r>
            <a:r>
              <a:rPr kumimoji="1" lang="en-US" altLang="zh-CN" sz="2400" baseline="30000" dirty="0">
                <a:latin typeface="黑体" pitchFamily="49" charset="-122"/>
                <a:ea typeface="黑体" pitchFamily="49" charset="-122"/>
              </a:rPr>
              <a:t>-1</a:t>
            </a:r>
            <a:r>
              <a:rPr kumimoji="1" lang="zh-CN" altLang="en-US" sz="2400" dirty="0">
                <a:latin typeface="黑体" pitchFamily="49" charset="-122"/>
                <a:ea typeface="黑体" pitchFamily="49" charset="-122"/>
              </a:rPr>
              <a:t>；</a:t>
            </a:r>
          </a:p>
          <a:p>
            <a:pPr eaLnBrk="1" hangingPunct="1">
              <a:spcBef>
                <a:spcPct val="50000"/>
              </a:spcBef>
            </a:pPr>
            <a:r>
              <a:rPr kumimoji="1" lang="zh-CN" altLang="en-US" sz="2400" dirty="0">
                <a:latin typeface="黑体" pitchFamily="49" charset="-122"/>
                <a:ea typeface="黑体" pitchFamily="49" charset="-122"/>
              </a:rPr>
              <a:t>      测量误差与吸光度读数有关：</a:t>
            </a:r>
          </a:p>
          <a:p>
            <a:pPr eaLnBrk="1" hangingPunct="1">
              <a:spcBef>
                <a:spcPct val="50000"/>
              </a:spcBef>
            </a:pPr>
            <a:r>
              <a:rPr kumimoji="1" lang="zh-CN" altLang="en-US" sz="2400" dirty="0">
                <a:latin typeface="黑体" pitchFamily="49" charset="-122"/>
                <a:ea typeface="黑体" pitchFamily="49" charset="-122"/>
              </a:rPr>
              <a:t>     </a:t>
            </a:r>
            <a:r>
              <a:rPr kumimoji="1" lang="zh-CN" altLang="en-US" sz="2400" dirty="0" smtClean="0">
                <a:latin typeface="黑体" pitchFamily="49" charset="-122"/>
                <a:ea typeface="黑体" pitchFamily="49" charset="-122"/>
              </a:rPr>
              <a:t> </a:t>
            </a:r>
            <a:r>
              <a:rPr kumimoji="1" lang="en-US" altLang="zh-CN" sz="2400" i="1" dirty="0">
                <a:latin typeface="黑体" pitchFamily="49" charset="-122"/>
                <a:ea typeface="黑体" pitchFamily="49" charset="-122"/>
              </a:rPr>
              <a:t>A</a:t>
            </a:r>
            <a:r>
              <a:rPr kumimoji="1" lang="en-US" altLang="zh-CN" sz="2400" dirty="0">
                <a:latin typeface="黑体" pitchFamily="49" charset="-122"/>
                <a:ea typeface="黑体" pitchFamily="49" charset="-122"/>
              </a:rPr>
              <a:t>=0.434</a:t>
            </a:r>
            <a:r>
              <a:rPr kumimoji="1" lang="zh-CN" altLang="en-US" sz="2400" dirty="0">
                <a:latin typeface="黑体" pitchFamily="49" charset="-122"/>
                <a:ea typeface="黑体" pitchFamily="49" charset="-122"/>
              </a:rPr>
              <a:t>，读数相对误差最小；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wipe(left)">
                                      <p:cBhvr>
                                        <p:cTn id="7" dur="5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5">
                                            <p:txEl>
                                              <p:pRg st="0" end="0"/>
                                            </p:txEl>
                                          </p:spTgt>
                                        </p:tgtEl>
                                        <p:attrNameLst>
                                          <p:attrName>style.visibility</p:attrName>
                                        </p:attrNameLst>
                                      </p:cBhvr>
                                      <p:to>
                                        <p:strVal val="visible"/>
                                      </p:to>
                                    </p:set>
                                    <p:animEffect transition="in" filter="wipe(left)">
                                      <p:cBhvr>
                                        <p:cTn id="12" dur="500"/>
                                        <p:tgtEl>
                                          <p:spTgt spid="5120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5">
                                            <p:txEl>
                                              <p:pRg st="1" end="1"/>
                                            </p:txEl>
                                          </p:spTgt>
                                        </p:tgtEl>
                                        <p:attrNameLst>
                                          <p:attrName>style.visibility</p:attrName>
                                        </p:attrNameLst>
                                      </p:cBhvr>
                                      <p:to>
                                        <p:strVal val="visible"/>
                                      </p:to>
                                    </p:set>
                                    <p:animEffect transition="in" filter="wipe(left)">
                                      <p:cBhvr>
                                        <p:cTn id="17" dur="500"/>
                                        <p:tgtEl>
                                          <p:spTgt spid="5120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205">
                                            <p:txEl>
                                              <p:pRg st="2" end="2"/>
                                            </p:txEl>
                                          </p:spTgt>
                                        </p:tgtEl>
                                        <p:attrNameLst>
                                          <p:attrName>style.visibility</p:attrName>
                                        </p:attrNameLst>
                                      </p:cBhvr>
                                      <p:to>
                                        <p:strVal val="visible"/>
                                      </p:to>
                                    </p:set>
                                    <p:animEffect transition="in" filter="wipe(left)">
                                      <p:cBhvr>
                                        <p:cTn id="22" dur="500"/>
                                        <p:tgtEl>
                                          <p:spTgt spid="5120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205">
                                            <p:txEl>
                                              <p:pRg st="3" end="3"/>
                                            </p:txEl>
                                          </p:spTgt>
                                        </p:tgtEl>
                                        <p:attrNameLst>
                                          <p:attrName>style.visibility</p:attrName>
                                        </p:attrNameLst>
                                      </p:cBhvr>
                                      <p:to>
                                        <p:strVal val="visible"/>
                                      </p:to>
                                    </p:set>
                                    <p:animEffect transition="in" filter="wipe(left)">
                                      <p:cBhvr>
                                        <p:cTn id="27" dur="500"/>
                                        <p:tgtEl>
                                          <p:spTgt spid="5120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05">
                                            <p:txEl>
                                              <p:pRg st="4" end="4"/>
                                            </p:txEl>
                                          </p:spTgt>
                                        </p:tgtEl>
                                        <p:attrNameLst>
                                          <p:attrName>style.visibility</p:attrName>
                                        </p:attrNameLst>
                                      </p:cBhvr>
                                      <p:to>
                                        <p:strVal val="visible"/>
                                      </p:to>
                                    </p:set>
                                    <p:animEffect transition="in" filter="wipe(left)">
                                      <p:cBhvr>
                                        <p:cTn id="32" dur="500"/>
                                        <p:tgtEl>
                                          <p:spTgt spid="5120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05">
                                            <p:txEl>
                                              <p:pRg st="5" end="5"/>
                                            </p:txEl>
                                          </p:spTgt>
                                        </p:tgtEl>
                                        <p:attrNameLst>
                                          <p:attrName>style.visibility</p:attrName>
                                        </p:attrNameLst>
                                      </p:cBhvr>
                                      <p:to>
                                        <p:strVal val="visible"/>
                                      </p:to>
                                    </p:set>
                                    <p:animEffect transition="in" filter="wipe(left)">
                                      <p:cBhvr>
                                        <p:cTn id="37" dur="500"/>
                                        <p:tgtEl>
                                          <p:spTgt spid="5120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205">
                                            <p:txEl>
                                              <p:pRg st="6" end="6"/>
                                            </p:txEl>
                                          </p:spTgt>
                                        </p:tgtEl>
                                        <p:attrNameLst>
                                          <p:attrName>style.visibility</p:attrName>
                                        </p:attrNameLst>
                                      </p:cBhvr>
                                      <p:to>
                                        <p:strVal val="visible"/>
                                      </p:to>
                                    </p:set>
                                    <p:animEffect transition="in" filter="wipe(left)">
                                      <p:cBhvr>
                                        <p:cTn id="42" dur="500"/>
                                        <p:tgtEl>
                                          <p:spTgt spid="5120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0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533400" y="457200"/>
            <a:ext cx="7772400"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3200" b="1">
                <a:solidFill>
                  <a:srgbClr val="0033CC"/>
                </a:solidFill>
                <a:latin typeface="黑体" pitchFamily="49" charset="-122"/>
                <a:ea typeface="黑体" pitchFamily="49" charset="-122"/>
              </a:rPr>
              <a:t>3</a:t>
            </a:r>
            <a:r>
              <a:rPr kumimoji="1" lang="zh-CN" altLang="en-US" sz="3200" b="1">
                <a:solidFill>
                  <a:srgbClr val="0033CC"/>
                </a:solidFill>
                <a:latin typeface="黑体" pitchFamily="49" charset="-122"/>
                <a:ea typeface="黑体" pitchFamily="49" charset="-122"/>
              </a:rPr>
              <a:t>、有机化合物结构辅助解析</a:t>
            </a:r>
          </a:p>
        </p:txBody>
      </p:sp>
      <p:sp>
        <p:nvSpPr>
          <p:cNvPr id="52229" name="Text Box 5"/>
          <p:cNvSpPr txBox="1">
            <a:spLocks noChangeArrowheads="1"/>
          </p:cNvSpPr>
          <p:nvPr/>
        </p:nvSpPr>
        <p:spPr bwMode="auto">
          <a:xfrm>
            <a:off x="457200" y="1524000"/>
            <a:ext cx="83820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50000"/>
              </a:spcBef>
            </a:pPr>
            <a:r>
              <a:rPr kumimoji="1" lang="zh-CN" altLang="zh-CN" sz="2800" b="1" dirty="0">
                <a:solidFill>
                  <a:srgbClr val="CC3300"/>
                </a:solidFill>
                <a:latin typeface="黑体" pitchFamily="49" charset="-122"/>
                <a:ea typeface="黑体" pitchFamily="49" charset="-122"/>
              </a:rPr>
              <a:t> </a:t>
            </a:r>
            <a:r>
              <a:rPr kumimoji="1" lang="en-US" altLang="zh-CN" sz="2800" b="1" dirty="0">
                <a:solidFill>
                  <a:srgbClr val="CC3300"/>
                </a:solidFill>
                <a:latin typeface="黑体" pitchFamily="49" charset="-122"/>
                <a:ea typeface="黑体" pitchFamily="49" charset="-122"/>
              </a:rPr>
              <a:t>3.</a:t>
            </a:r>
            <a:r>
              <a:rPr kumimoji="1" lang="zh-CN" altLang="zh-CN" sz="2800" b="1" dirty="0">
                <a:solidFill>
                  <a:srgbClr val="CC3300"/>
                </a:solidFill>
                <a:latin typeface="黑体" pitchFamily="49" charset="-122"/>
                <a:ea typeface="黑体" pitchFamily="49" charset="-122"/>
              </a:rPr>
              <a:t>1 可获得的结构信息</a:t>
            </a:r>
          </a:p>
          <a:p>
            <a:pPr algn="just">
              <a:spcBef>
                <a:spcPct val="50000"/>
              </a:spcBef>
            </a:pPr>
            <a:r>
              <a:rPr kumimoji="1" lang="zh-CN" altLang="zh-CN" sz="2400" dirty="0">
                <a:latin typeface="黑体" pitchFamily="49" charset="-122"/>
                <a:ea typeface="黑体" pitchFamily="49" charset="-122"/>
              </a:rPr>
              <a:t>（1）</a:t>
            </a:r>
            <a:r>
              <a:rPr kumimoji="1" lang="zh-CN" altLang="zh-CN" sz="2400" dirty="0">
                <a:solidFill>
                  <a:srgbClr val="FF0000"/>
                </a:solidFill>
                <a:latin typeface="黑体" pitchFamily="49" charset="-122"/>
                <a:ea typeface="黑体" pitchFamily="49" charset="-122"/>
              </a:rPr>
              <a:t>200-400</a:t>
            </a:r>
            <a:r>
              <a:rPr kumimoji="1" lang="en-US" altLang="zh-CN" sz="2400" dirty="0">
                <a:solidFill>
                  <a:srgbClr val="FF0000"/>
                </a:solidFill>
                <a:latin typeface="黑体" pitchFamily="49" charset="-122"/>
                <a:ea typeface="黑体" pitchFamily="49" charset="-122"/>
              </a:rPr>
              <a:t> </a:t>
            </a:r>
            <a:r>
              <a:rPr kumimoji="1" lang="en-US" altLang="zh-CN" sz="2400" dirty="0">
                <a:latin typeface="黑体" pitchFamily="49" charset="-122"/>
                <a:ea typeface="黑体" pitchFamily="49" charset="-122"/>
              </a:rPr>
              <a:t>nm</a:t>
            </a:r>
            <a:r>
              <a:rPr kumimoji="1" lang="en-US" altLang="zh-CN" sz="2400" dirty="0">
                <a:solidFill>
                  <a:srgbClr val="FF0000"/>
                </a:solidFill>
                <a:latin typeface="黑体" pitchFamily="49" charset="-122"/>
                <a:ea typeface="黑体" pitchFamily="49" charset="-122"/>
              </a:rPr>
              <a:t> </a:t>
            </a:r>
            <a:r>
              <a:rPr kumimoji="1" lang="zh-CN" altLang="en-US" sz="2400" dirty="0">
                <a:latin typeface="黑体" pitchFamily="49" charset="-122"/>
                <a:ea typeface="黑体" pitchFamily="49" charset="-122"/>
              </a:rPr>
              <a:t>无吸收峰。饱和化合物。</a:t>
            </a:r>
          </a:p>
          <a:p>
            <a:pPr algn="just">
              <a:spcBef>
                <a:spcPct val="50000"/>
              </a:spcBef>
            </a:pPr>
            <a:r>
              <a:rPr kumimoji="1" lang="zh-CN" altLang="zh-CN" sz="2400" dirty="0">
                <a:latin typeface="黑体" pitchFamily="49" charset="-122"/>
                <a:ea typeface="黑体" pitchFamily="49" charset="-122"/>
              </a:rPr>
              <a:t>（2</a:t>
            </a:r>
            <a:r>
              <a:rPr kumimoji="1" lang="zh-CN" altLang="zh-CN" sz="2400" dirty="0" smtClean="0">
                <a:latin typeface="黑体" pitchFamily="49" charset="-122"/>
                <a:ea typeface="黑体" pitchFamily="49" charset="-122"/>
              </a:rPr>
              <a:t>）</a:t>
            </a:r>
            <a:r>
              <a:rPr kumimoji="1" lang="zh-CN" altLang="zh-CN" sz="2400" dirty="0" smtClean="0">
                <a:solidFill>
                  <a:srgbClr val="FF0000"/>
                </a:solidFill>
                <a:latin typeface="黑体" pitchFamily="49" charset="-122"/>
                <a:ea typeface="黑体" pitchFamily="49" charset="-122"/>
              </a:rPr>
              <a:t>270</a:t>
            </a:r>
            <a:r>
              <a:rPr kumimoji="1" lang="zh-CN" altLang="zh-CN" sz="2400" dirty="0">
                <a:solidFill>
                  <a:srgbClr val="FF0000"/>
                </a:solidFill>
                <a:latin typeface="黑体" pitchFamily="49" charset="-122"/>
                <a:ea typeface="黑体" pitchFamily="49" charset="-122"/>
              </a:rPr>
              <a:t>-350 </a:t>
            </a:r>
            <a:r>
              <a:rPr kumimoji="1" lang="en-US" altLang="zh-CN" sz="2400" dirty="0">
                <a:latin typeface="黑体" pitchFamily="49" charset="-122"/>
                <a:ea typeface="黑体" pitchFamily="49" charset="-122"/>
              </a:rPr>
              <a:t>nm</a:t>
            </a:r>
            <a:r>
              <a:rPr kumimoji="1" lang="zh-CN" altLang="en-US" sz="2400" dirty="0">
                <a:latin typeface="黑体" pitchFamily="49" charset="-122"/>
                <a:ea typeface="黑体" pitchFamily="49" charset="-122"/>
              </a:rPr>
              <a:t>有吸收峰（</a:t>
            </a:r>
            <a:r>
              <a:rPr kumimoji="1" lang="en-US" altLang="zh-CN" sz="2400" i="1" dirty="0">
                <a:latin typeface="黑体" pitchFamily="49" charset="-122"/>
                <a:ea typeface="黑体" pitchFamily="49" charset="-122"/>
              </a:rPr>
              <a:t>ε</a:t>
            </a:r>
            <a:r>
              <a:rPr kumimoji="1" lang="en-US" altLang="zh-CN" sz="2400" dirty="0">
                <a:latin typeface="黑体" pitchFamily="49" charset="-122"/>
                <a:ea typeface="黑体" pitchFamily="49" charset="-122"/>
              </a:rPr>
              <a:t>=10-100</a:t>
            </a:r>
            <a:r>
              <a:rPr kumimoji="1" lang="zh-CN" altLang="en-US" sz="2400" dirty="0">
                <a:latin typeface="黑体" pitchFamily="49" charset="-122"/>
                <a:ea typeface="黑体" pitchFamily="49" charset="-122"/>
              </a:rPr>
              <a:t>）醛酮 </a:t>
            </a:r>
            <a:r>
              <a:rPr kumimoji="1" lang="en-US" altLang="zh-CN" sz="2400" i="1" dirty="0">
                <a:latin typeface="黑体" pitchFamily="49" charset="-122"/>
                <a:ea typeface="黑体" pitchFamily="49" charset="-122"/>
              </a:rPr>
              <a:t>n</a:t>
            </a:r>
            <a:r>
              <a:rPr kumimoji="1" lang="en-US" altLang="zh-CN" sz="2400" dirty="0">
                <a:latin typeface="黑体" pitchFamily="49" charset="-122"/>
                <a:ea typeface="黑体" pitchFamily="49" charset="-122"/>
              </a:rPr>
              <a:t>→</a:t>
            </a:r>
            <a:r>
              <a:rPr kumimoji="1" lang="en-US" altLang="zh-CN" sz="2400" i="1" dirty="0">
                <a:latin typeface="黑体" pitchFamily="49" charset="-122"/>
                <a:ea typeface="黑体" pitchFamily="49" charset="-122"/>
              </a:rPr>
              <a:t>π* </a:t>
            </a:r>
            <a:r>
              <a:rPr kumimoji="1" lang="zh-CN" altLang="en-US" sz="2400" dirty="0">
                <a:latin typeface="黑体" pitchFamily="49" charset="-122"/>
                <a:ea typeface="黑体" pitchFamily="49" charset="-122"/>
              </a:rPr>
              <a:t>跃迁产生的</a:t>
            </a:r>
            <a:r>
              <a:rPr kumimoji="1" lang="en-US" altLang="zh-CN" sz="2400" i="1" dirty="0">
                <a:latin typeface="黑体" pitchFamily="49" charset="-122"/>
                <a:ea typeface="黑体" pitchFamily="49" charset="-122"/>
              </a:rPr>
              <a:t>R</a:t>
            </a:r>
            <a:r>
              <a:rPr kumimoji="1" lang="en-US" altLang="zh-CN" sz="2400" dirty="0">
                <a:latin typeface="黑体" pitchFamily="49" charset="-122"/>
                <a:ea typeface="黑体" pitchFamily="49" charset="-122"/>
              </a:rPr>
              <a:t>  </a:t>
            </a:r>
            <a:r>
              <a:rPr kumimoji="1" lang="zh-CN" altLang="en-US" sz="2400" dirty="0">
                <a:latin typeface="黑体" pitchFamily="49" charset="-122"/>
                <a:ea typeface="黑体" pitchFamily="49" charset="-122"/>
              </a:rPr>
              <a:t>带。</a:t>
            </a:r>
          </a:p>
          <a:p>
            <a:pPr algn="just">
              <a:spcBef>
                <a:spcPct val="50000"/>
              </a:spcBef>
            </a:pPr>
            <a:r>
              <a:rPr kumimoji="1" lang="zh-CN" altLang="zh-CN" sz="2400" dirty="0">
                <a:latin typeface="黑体" pitchFamily="49" charset="-122"/>
                <a:ea typeface="黑体" pitchFamily="49" charset="-122"/>
              </a:rPr>
              <a:t>（3</a:t>
            </a:r>
            <a:r>
              <a:rPr kumimoji="1" lang="zh-CN" altLang="zh-CN" sz="2400" dirty="0" smtClean="0">
                <a:latin typeface="黑体" pitchFamily="49" charset="-122"/>
                <a:ea typeface="黑体" pitchFamily="49" charset="-122"/>
              </a:rPr>
              <a:t>）</a:t>
            </a:r>
            <a:r>
              <a:rPr kumimoji="1" lang="zh-CN" altLang="zh-CN" sz="2400" dirty="0" smtClean="0">
                <a:solidFill>
                  <a:srgbClr val="FF0000"/>
                </a:solidFill>
                <a:latin typeface="黑体" pitchFamily="49" charset="-122"/>
                <a:ea typeface="黑体" pitchFamily="49" charset="-122"/>
              </a:rPr>
              <a:t>250</a:t>
            </a:r>
            <a:r>
              <a:rPr kumimoji="1" lang="zh-CN" altLang="zh-CN" sz="2400" dirty="0">
                <a:solidFill>
                  <a:srgbClr val="FF0000"/>
                </a:solidFill>
                <a:latin typeface="黑体" pitchFamily="49" charset="-122"/>
                <a:ea typeface="黑体" pitchFamily="49" charset="-122"/>
              </a:rPr>
              <a:t>-300 </a:t>
            </a:r>
            <a:r>
              <a:rPr kumimoji="1" lang="en-US" altLang="zh-CN" sz="2400" dirty="0">
                <a:latin typeface="黑体" pitchFamily="49" charset="-122"/>
                <a:ea typeface="黑体" pitchFamily="49" charset="-122"/>
              </a:rPr>
              <a:t>nm </a:t>
            </a:r>
            <a:r>
              <a:rPr kumimoji="1" lang="zh-CN" altLang="en-US" sz="2400" dirty="0">
                <a:latin typeface="黑体" pitchFamily="49" charset="-122"/>
                <a:ea typeface="黑体" pitchFamily="49" charset="-122"/>
              </a:rPr>
              <a:t>有中等强度的吸收峰（</a:t>
            </a:r>
            <a:r>
              <a:rPr kumimoji="1" lang="en-US" altLang="zh-CN" sz="2400" i="1" dirty="0">
                <a:latin typeface="黑体" pitchFamily="49" charset="-122"/>
                <a:ea typeface="黑体" pitchFamily="49" charset="-122"/>
              </a:rPr>
              <a:t>ε</a:t>
            </a:r>
            <a:r>
              <a:rPr kumimoji="1" lang="en-US" altLang="zh-CN" sz="2400" dirty="0">
                <a:latin typeface="黑体" pitchFamily="49" charset="-122"/>
                <a:ea typeface="黑体" pitchFamily="49" charset="-122"/>
              </a:rPr>
              <a:t>=200-2000</a:t>
            </a:r>
            <a:r>
              <a:rPr kumimoji="1" lang="zh-CN" altLang="en-US" sz="2400" dirty="0">
                <a:latin typeface="黑体" pitchFamily="49" charset="-122"/>
                <a:ea typeface="黑体" pitchFamily="49" charset="-122"/>
              </a:rPr>
              <a:t>），芳环的</a:t>
            </a:r>
            <a:r>
              <a:rPr kumimoji="1" lang="zh-CN" altLang="en-US" sz="2400" dirty="0" smtClean="0">
                <a:latin typeface="黑体" pitchFamily="49" charset="-122"/>
                <a:ea typeface="黑体" pitchFamily="49" charset="-122"/>
              </a:rPr>
              <a:t>特征吸收</a:t>
            </a:r>
            <a:r>
              <a:rPr kumimoji="1" lang="zh-CN" altLang="en-US" sz="2400" dirty="0">
                <a:latin typeface="黑体" pitchFamily="49" charset="-122"/>
                <a:ea typeface="黑体" pitchFamily="49" charset="-122"/>
              </a:rPr>
              <a:t>（具有精细解构的</a:t>
            </a:r>
            <a:r>
              <a:rPr kumimoji="1" lang="en-US" altLang="zh-CN" sz="2400" i="1" dirty="0">
                <a:latin typeface="黑体" pitchFamily="49" charset="-122"/>
                <a:ea typeface="黑体" pitchFamily="49" charset="-122"/>
              </a:rPr>
              <a:t>B</a:t>
            </a:r>
            <a:r>
              <a:rPr kumimoji="1" lang="zh-CN" altLang="en-US" sz="2400" dirty="0">
                <a:latin typeface="黑体" pitchFamily="49" charset="-122"/>
                <a:ea typeface="黑体" pitchFamily="49" charset="-122"/>
              </a:rPr>
              <a:t>带）。</a:t>
            </a:r>
          </a:p>
          <a:p>
            <a:pPr algn="just">
              <a:spcBef>
                <a:spcPct val="50000"/>
              </a:spcBef>
            </a:pPr>
            <a:r>
              <a:rPr kumimoji="1" lang="zh-CN" altLang="zh-CN" sz="2400" dirty="0">
                <a:latin typeface="黑体" pitchFamily="49" charset="-122"/>
                <a:ea typeface="黑体" pitchFamily="49" charset="-122"/>
              </a:rPr>
              <a:t>（4</a:t>
            </a:r>
            <a:r>
              <a:rPr kumimoji="1" lang="zh-CN" altLang="zh-CN" sz="2400" dirty="0" smtClean="0">
                <a:latin typeface="黑体" pitchFamily="49" charset="-122"/>
                <a:ea typeface="黑体" pitchFamily="49" charset="-122"/>
              </a:rPr>
              <a:t>）</a:t>
            </a:r>
            <a:r>
              <a:rPr kumimoji="1" lang="zh-CN" altLang="zh-CN" sz="2400" dirty="0" smtClean="0">
                <a:solidFill>
                  <a:srgbClr val="FF0000"/>
                </a:solidFill>
                <a:latin typeface="黑体" pitchFamily="49" charset="-122"/>
                <a:ea typeface="黑体" pitchFamily="49" charset="-122"/>
              </a:rPr>
              <a:t>200</a:t>
            </a:r>
            <a:r>
              <a:rPr kumimoji="1" lang="zh-CN" altLang="zh-CN" sz="2400" dirty="0">
                <a:solidFill>
                  <a:srgbClr val="FF0000"/>
                </a:solidFill>
                <a:latin typeface="黑体" pitchFamily="49" charset="-122"/>
                <a:ea typeface="黑体" pitchFamily="49" charset="-122"/>
              </a:rPr>
              <a:t>-250</a:t>
            </a:r>
            <a:r>
              <a:rPr kumimoji="1" lang="zh-CN" altLang="zh-CN" sz="2400" dirty="0">
                <a:latin typeface="黑体" pitchFamily="49" charset="-122"/>
                <a:ea typeface="黑体" pitchFamily="49" charset="-122"/>
              </a:rPr>
              <a:t> </a:t>
            </a:r>
            <a:r>
              <a:rPr kumimoji="1" lang="en-US" altLang="zh-CN" sz="2400" dirty="0">
                <a:latin typeface="黑体" pitchFamily="49" charset="-122"/>
                <a:ea typeface="黑体" pitchFamily="49" charset="-122"/>
              </a:rPr>
              <a:t>nm</a:t>
            </a:r>
            <a:r>
              <a:rPr kumimoji="1" lang="zh-CN" altLang="en-US" sz="2400" dirty="0">
                <a:latin typeface="黑体" pitchFamily="49" charset="-122"/>
                <a:ea typeface="黑体" pitchFamily="49" charset="-122"/>
              </a:rPr>
              <a:t>有强吸收峰（</a:t>
            </a:r>
            <a:r>
              <a:rPr kumimoji="1" lang="en-US" altLang="zh-CN" sz="2400" i="1" dirty="0">
                <a:latin typeface="黑体" pitchFamily="49" charset="-122"/>
                <a:ea typeface="黑体" pitchFamily="49" charset="-122"/>
              </a:rPr>
              <a:t>ε</a:t>
            </a:r>
            <a:r>
              <a:rPr kumimoji="1" lang="en-US" altLang="zh-CN" sz="2400" dirty="0">
                <a:latin typeface="黑体" pitchFamily="49" charset="-122"/>
                <a:ea typeface="黑体" pitchFamily="49" charset="-122"/>
                <a:sym typeface="Symbol" pitchFamily="18" charset="2"/>
              </a:rPr>
              <a:t></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4</a:t>
            </a:r>
            <a:r>
              <a:rPr kumimoji="1" lang="zh-CN" altLang="en-US" sz="2400" dirty="0">
                <a:latin typeface="黑体" pitchFamily="49" charset="-122"/>
                <a:ea typeface="黑体" pitchFamily="49" charset="-122"/>
              </a:rPr>
              <a:t>），表明含有一个共轭体系（</a:t>
            </a:r>
            <a:r>
              <a:rPr kumimoji="1" lang="en-US" altLang="zh-CN" sz="2400" i="1" dirty="0">
                <a:latin typeface="黑体" pitchFamily="49" charset="-122"/>
                <a:ea typeface="黑体" pitchFamily="49" charset="-122"/>
              </a:rPr>
              <a:t>K</a:t>
            </a:r>
            <a:r>
              <a:rPr kumimoji="1" lang="zh-CN" altLang="en-US" sz="2400" dirty="0">
                <a:latin typeface="黑体" pitchFamily="49" charset="-122"/>
                <a:ea typeface="黑体" pitchFamily="49" charset="-122"/>
              </a:rPr>
              <a:t>）带。共轭二烯：</a:t>
            </a:r>
            <a:r>
              <a:rPr kumimoji="1" lang="en-US" altLang="zh-CN" sz="2400" i="1" dirty="0">
                <a:latin typeface="黑体" pitchFamily="49" charset="-122"/>
                <a:ea typeface="黑体" pitchFamily="49" charset="-122"/>
              </a:rPr>
              <a:t>K</a:t>
            </a:r>
            <a:r>
              <a:rPr kumimoji="1" lang="zh-CN" altLang="en-US" sz="2400" dirty="0">
                <a:latin typeface="黑体" pitchFamily="49" charset="-122"/>
                <a:ea typeface="黑体" pitchFamily="49" charset="-122"/>
              </a:rPr>
              <a:t>带（</a:t>
            </a:r>
            <a:r>
              <a:rPr kumimoji="1" lang="zh-CN" altLang="en-US" sz="2400" dirty="0">
                <a:solidFill>
                  <a:srgbClr val="FF0000"/>
                </a:solidFill>
                <a:latin typeface="黑体" pitchFamily="49" charset="-122"/>
                <a:ea typeface="黑体" pitchFamily="49" charset="-122"/>
                <a:sym typeface="Symbol" pitchFamily="18" charset="2"/>
              </a:rPr>
              <a:t></a:t>
            </a:r>
            <a:r>
              <a:rPr kumimoji="1" lang="en-US" altLang="zh-CN" sz="2400" dirty="0">
                <a:solidFill>
                  <a:srgbClr val="FF0000"/>
                </a:solidFill>
                <a:latin typeface="黑体" pitchFamily="49" charset="-122"/>
                <a:ea typeface="黑体" pitchFamily="49" charset="-122"/>
              </a:rPr>
              <a:t>230 </a:t>
            </a:r>
            <a:r>
              <a:rPr kumimoji="1" lang="en-US" altLang="zh-CN" sz="2400" dirty="0">
                <a:latin typeface="黑体" pitchFamily="49" charset="-122"/>
                <a:ea typeface="黑体" pitchFamily="49" charset="-122"/>
              </a:rPr>
              <a:t>nm</a:t>
            </a:r>
            <a:r>
              <a:rPr kumimoji="1" lang="zh-CN" altLang="en-US" sz="2400" dirty="0">
                <a:latin typeface="黑体" pitchFamily="49" charset="-122"/>
                <a:ea typeface="黑体" pitchFamily="49" charset="-122"/>
              </a:rPr>
              <a:t>）；</a:t>
            </a:r>
          </a:p>
          <a:p>
            <a:pPr algn="just">
              <a:spcBef>
                <a:spcPct val="50000"/>
              </a:spcBef>
            </a:pPr>
            <a:r>
              <a:rPr kumimoji="1" lang="en-US" altLang="zh-CN" sz="2400" dirty="0">
                <a:solidFill>
                  <a:srgbClr val="FF0000"/>
                </a:solidFill>
                <a:latin typeface="黑体" pitchFamily="49" charset="-122"/>
                <a:ea typeface="黑体" pitchFamily="49" charset="-122"/>
              </a:rPr>
              <a:t>260nm,300 nm,330 </a:t>
            </a:r>
            <a:r>
              <a:rPr kumimoji="1" lang="en-US" altLang="zh-CN" sz="2400" dirty="0">
                <a:latin typeface="黑体" pitchFamily="49" charset="-122"/>
                <a:ea typeface="黑体" pitchFamily="49" charset="-122"/>
              </a:rPr>
              <a:t>nm</a:t>
            </a:r>
            <a:r>
              <a:rPr kumimoji="1" lang="zh-CN" altLang="en-US" sz="2400" dirty="0">
                <a:latin typeface="黑体" pitchFamily="49" charset="-122"/>
                <a:ea typeface="黑体" pitchFamily="49" charset="-122"/>
              </a:rPr>
              <a:t>有强吸收峰，</a:t>
            </a:r>
            <a:r>
              <a:rPr kumimoji="1" lang="en-US" altLang="zh-CN" sz="2400" dirty="0">
                <a:solidFill>
                  <a:srgbClr val="FF0000"/>
                </a:solidFill>
                <a:latin typeface="黑体" pitchFamily="49" charset="-122"/>
                <a:ea typeface="黑体" pitchFamily="49" charset="-122"/>
              </a:rPr>
              <a:t>3,4,5</a:t>
            </a:r>
            <a:r>
              <a:rPr kumimoji="1" lang="zh-CN" altLang="en-US" sz="2400" dirty="0">
                <a:latin typeface="黑体" pitchFamily="49" charset="-122"/>
                <a:ea typeface="黑体" pitchFamily="49" charset="-122"/>
              </a:rPr>
              <a:t>个双键的共轭体系。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left)">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9">
                                            <p:txEl>
                                              <p:pRg st="0" end="0"/>
                                            </p:txEl>
                                          </p:spTgt>
                                        </p:tgtEl>
                                        <p:attrNameLst>
                                          <p:attrName>style.visibility</p:attrName>
                                        </p:attrNameLst>
                                      </p:cBhvr>
                                      <p:to>
                                        <p:strVal val="visible"/>
                                      </p:to>
                                    </p:set>
                                    <p:animEffect transition="in" filter="wipe(left)">
                                      <p:cBhvr>
                                        <p:cTn id="12" dur="500"/>
                                        <p:tgtEl>
                                          <p:spTgt spid="5222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9">
                                            <p:txEl>
                                              <p:pRg st="1" end="1"/>
                                            </p:txEl>
                                          </p:spTgt>
                                        </p:tgtEl>
                                        <p:attrNameLst>
                                          <p:attrName>style.visibility</p:attrName>
                                        </p:attrNameLst>
                                      </p:cBhvr>
                                      <p:to>
                                        <p:strVal val="visible"/>
                                      </p:to>
                                    </p:set>
                                    <p:animEffect transition="in" filter="wipe(left)">
                                      <p:cBhvr>
                                        <p:cTn id="17" dur="500"/>
                                        <p:tgtEl>
                                          <p:spTgt spid="5222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9">
                                            <p:txEl>
                                              <p:pRg st="2" end="2"/>
                                            </p:txEl>
                                          </p:spTgt>
                                        </p:tgtEl>
                                        <p:attrNameLst>
                                          <p:attrName>style.visibility</p:attrName>
                                        </p:attrNameLst>
                                      </p:cBhvr>
                                      <p:to>
                                        <p:strVal val="visible"/>
                                      </p:to>
                                    </p:set>
                                    <p:animEffect transition="in" filter="wipe(left)">
                                      <p:cBhvr>
                                        <p:cTn id="22" dur="500"/>
                                        <p:tgtEl>
                                          <p:spTgt spid="5222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9">
                                            <p:txEl>
                                              <p:pRg st="3" end="3"/>
                                            </p:txEl>
                                          </p:spTgt>
                                        </p:tgtEl>
                                        <p:attrNameLst>
                                          <p:attrName>style.visibility</p:attrName>
                                        </p:attrNameLst>
                                      </p:cBhvr>
                                      <p:to>
                                        <p:strVal val="visible"/>
                                      </p:to>
                                    </p:set>
                                    <p:animEffect transition="in" filter="wipe(left)">
                                      <p:cBhvr>
                                        <p:cTn id="27" dur="500"/>
                                        <p:tgtEl>
                                          <p:spTgt spid="5222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29">
                                            <p:txEl>
                                              <p:pRg st="4" end="4"/>
                                            </p:txEl>
                                          </p:spTgt>
                                        </p:tgtEl>
                                        <p:attrNameLst>
                                          <p:attrName>style.visibility</p:attrName>
                                        </p:attrNameLst>
                                      </p:cBhvr>
                                      <p:to>
                                        <p:strVal val="visible"/>
                                      </p:to>
                                    </p:set>
                                    <p:animEffect transition="in" filter="wipe(left)">
                                      <p:cBhvr>
                                        <p:cTn id="32" dur="500"/>
                                        <p:tgtEl>
                                          <p:spTgt spid="5222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29">
                                            <p:txEl>
                                              <p:pRg st="5" end="5"/>
                                            </p:txEl>
                                          </p:spTgt>
                                        </p:tgtEl>
                                        <p:attrNameLst>
                                          <p:attrName>style.visibility</p:attrName>
                                        </p:attrNameLst>
                                      </p:cBhvr>
                                      <p:to>
                                        <p:strVal val="visible"/>
                                      </p:to>
                                    </p:set>
                                    <p:animEffect transition="in" filter="wipe(left)">
                                      <p:cBhvr>
                                        <p:cTn id="37" dur="500"/>
                                        <p:tgtEl>
                                          <p:spTgt spid="5222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P spid="5222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6"/>
          <p:cNvSpPr txBox="1">
            <a:spLocks noChangeArrowheads="1"/>
          </p:cNvSpPr>
          <p:nvPr/>
        </p:nvSpPr>
        <p:spPr bwMode="auto">
          <a:xfrm>
            <a:off x="609600" y="762000"/>
            <a:ext cx="7772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dirty="0">
                <a:solidFill>
                  <a:srgbClr val="CC3300"/>
                </a:solidFill>
                <a:latin typeface="黑体" pitchFamily="49" charset="-122"/>
                <a:ea typeface="黑体" pitchFamily="49" charset="-122"/>
              </a:rPr>
              <a:t>3.2 </a:t>
            </a:r>
            <a:r>
              <a:rPr kumimoji="1" lang="zh-CN" altLang="en-US" sz="3200" b="1" dirty="0">
                <a:solidFill>
                  <a:srgbClr val="CC3300"/>
                </a:solidFill>
                <a:latin typeface="黑体" pitchFamily="49" charset="-122"/>
                <a:ea typeface="黑体" pitchFamily="49" charset="-122"/>
              </a:rPr>
              <a:t>同分异构体的判别</a:t>
            </a:r>
          </a:p>
          <a:p>
            <a:pPr eaLnBrk="1" hangingPunct="1">
              <a:spcBef>
                <a:spcPct val="50000"/>
              </a:spcBef>
            </a:pPr>
            <a:r>
              <a:rPr kumimoji="1" lang="zh-CN" altLang="en-US" sz="3200" b="1" dirty="0">
                <a:solidFill>
                  <a:srgbClr val="0033CC"/>
                </a:solidFill>
                <a:latin typeface="黑体" pitchFamily="49" charset="-122"/>
                <a:ea typeface="黑体" pitchFamily="49" charset="-122"/>
              </a:rPr>
              <a:t>乙酰乙酸乙酯：</a:t>
            </a:r>
            <a:r>
              <a:rPr kumimoji="1" lang="zh-CN" altLang="en-US" sz="3200" b="1" dirty="0">
                <a:latin typeface="黑体" pitchFamily="49" charset="-122"/>
                <a:ea typeface="黑体" pitchFamily="49" charset="-122"/>
              </a:rPr>
              <a:t>酮</a:t>
            </a:r>
            <a:r>
              <a:rPr kumimoji="1" lang="en-US" altLang="zh-CN" sz="3200" b="1" dirty="0">
                <a:latin typeface="黑体" pitchFamily="49" charset="-122"/>
                <a:ea typeface="黑体" pitchFamily="49" charset="-122"/>
              </a:rPr>
              <a:t>-</a:t>
            </a:r>
            <a:r>
              <a:rPr kumimoji="1" lang="zh-CN" altLang="en-US" sz="3200" b="1" dirty="0">
                <a:latin typeface="黑体" pitchFamily="49" charset="-122"/>
                <a:ea typeface="黑体" pitchFamily="49" charset="-122"/>
              </a:rPr>
              <a:t>烯醇式互变异构体</a:t>
            </a:r>
          </a:p>
        </p:txBody>
      </p:sp>
      <p:sp>
        <p:nvSpPr>
          <p:cNvPr id="57349" name="Text Box 7"/>
          <p:cNvSpPr txBox="1">
            <a:spLocks noChangeArrowheads="1"/>
          </p:cNvSpPr>
          <p:nvPr/>
        </p:nvSpPr>
        <p:spPr bwMode="auto">
          <a:xfrm>
            <a:off x="4648200" y="3951288"/>
            <a:ext cx="41910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3200" b="1" dirty="0">
                <a:solidFill>
                  <a:srgbClr val="FF0000"/>
                </a:solidFill>
                <a:latin typeface="黑体" pitchFamily="49" charset="-122"/>
                <a:ea typeface="黑体" pitchFamily="49" charset="-122"/>
              </a:rPr>
              <a:t>烯醇式</a:t>
            </a:r>
          </a:p>
          <a:p>
            <a:pPr algn="ctr" eaLnBrk="1" hangingPunct="1">
              <a:spcBef>
                <a:spcPct val="50000"/>
              </a:spcBef>
            </a:pPr>
            <a:r>
              <a:rPr kumimoji="1" lang="en-US" altLang="zh-CN" sz="3200" b="1" dirty="0">
                <a:latin typeface="黑体" pitchFamily="49" charset="-122"/>
                <a:ea typeface="黑体" pitchFamily="49" charset="-122"/>
              </a:rPr>
              <a:t>245 nm</a:t>
            </a:r>
            <a:r>
              <a:rPr kumimoji="1" lang="zh-CN" altLang="en-US" sz="3200" b="1" dirty="0">
                <a:latin typeface="黑体" pitchFamily="49" charset="-122"/>
                <a:ea typeface="黑体" pitchFamily="49" charset="-122"/>
              </a:rPr>
              <a:t>有强</a:t>
            </a:r>
            <a:r>
              <a:rPr kumimoji="1" lang="en-US" altLang="zh-CN" sz="3200" b="1" dirty="0">
                <a:latin typeface="黑体" pitchFamily="49" charset="-122"/>
                <a:ea typeface="黑体" pitchFamily="49" charset="-122"/>
              </a:rPr>
              <a:t>K</a:t>
            </a:r>
            <a:r>
              <a:rPr kumimoji="1" lang="zh-CN" altLang="en-US" sz="3200" b="1" dirty="0">
                <a:latin typeface="黑体" pitchFamily="49" charset="-122"/>
                <a:ea typeface="黑体" pitchFamily="49" charset="-122"/>
              </a:rPr>
              <a:t>吸收带</a:t>
            </a:r>
          </a:p>
        </p:txBody>
      </p:sp>
      <p:sp>
        <p:nvSpPr>
          <p:cNvPr id="57350" name="Text Box 8"/>
          <p:cNvSpPr txBox="1">
            <a:spLocks noChangeArrowheads="1"/>
          </p:cNvSpPr>
          <p:nvPr/>
        </p:nvSpPr>
        <p:spPr bwMode="auto">
          <a:xfrm>
            <a:off x="609600" y="3951288"/>
            <a:ext cx="3124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3200" b="1" dirty="0">
                <a:solidFill>
                  <a:srgbClr val="FF0000"/>
                </a:solidFill>
                <a:latin typeface="黑体" pitchFamily="49" charset="-122"/>
                <a:ea typeface="黑体" pitchFamily="49" charset="-122"/>
              </a:rPr>
              <a:t>酮式</a:t>
            </a:r>
          </a:p>
          <a:p>
            <a:pPr algn="ctr" eaLnBrk="1" hangingPunct="1">
              <a:spcBef>
                <a:spcPct val="50000"/>
              </a:spcBef>
            </a:pPr>
            <a:r>
              <a:rPr kumimoji="1" lang="en-US" altLang="zh-CN" sz="3200" b="1" dirty="0" smtClean="0">
                <a:latin typeface="黑体" pitchFamily="49" charset="-122"/>
                <a:ea typeface="黑体" pitchFamily="49" charset="-122"/>
              </a:rPr>
              <a:t>204 nm</a:t>
            </a:r>
            <a:r>
              <a:rPr kumimoji="1" lang="zh-CN" altLang="en-US" sz="3200" b="1" dirty="0">
                <a:latin typeface="黑体" pitchFamily="49" charset="-122"/>
                <a:ea typeface="黑体" pitchFamily="49" charset="-122"/>
              </a:rPr>
              <a:t>弱吸收</a:t>
            </a:r>
          </a:p>
        </p:txBody>
      </p:sp>
      <p:graphicFrame>
        <p:nvGraphicFramePr>
          <p:cNvPr id="8" name="Object 59"/>
          <p:cNvGraphicFramePr>
            <a:graphicFrameLocks noChangeAspect="1"/>
          </p:cNvGraphicFramePr>
          <p:nvPr>
            <p:extLst>
              <p:ext uri="{D42A27DB-BD31-4B8C-83A1-F6EECF244321}">
                <p14:modId xmlns:p14="http://schemas.microsoft.com/office/powerpoint/2010/main" val="2061657607"/>
              </p:ext>
            </p:extLst>
          </p:nvPr>
        </p:nvGraphicFramePr>
        <p:xfrm>
          <a:off x="457200" y="2517775"/>
          <a:ext cx="3505200" cy="1281113"/>
        </p:xfrm>
        <a:graphic>
          <a:graphicData uri="http://schemas.openxmlformats.org/presentationml/2006/ole">
            <mc:AlternateContent xmlns:mc="http://schemas.openxmlformats.org/markup-compatibility/2006">
              <mc:Choice xmlns:v="urn:schemas-microsoft-com:vml" Requires="v">
                <p:oleObj spid="_x0000_s57453" name="Document" r:id="rId3" imgW="1952640" imgH="714240" progId="ChemWindow.Document">
                  <p:embed/>
                </p:oleObj>
              </mc:Choice>
              <mc:Fallback>
                <p:oleObj name="Document" r:id="rId3" imgW="1952640" imgH="714240" progId="ChemWindow.Document">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517775"/>
                        <a:ext cx="3505200" cy="128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AutoShape 64"/>
          <p:cNvSpPr>
            <a:spLocks noChangeAspect="1" noChangeArrowheads="1" noTextEdit="1"/>
          </p:cNvSpPr>
          <p:nvPr/>
        </p:nvSpPr>
        <p:spPr bwMode="auto">
          <a:xfrm>
            <a:off x="3851275" y="2514600"/>
            <a:ext cx="4648200" cy="133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 name="Line 66"/>
          <p:cNvSpPr>
            <a:spLocks noChangeShapeType="1"/>
          </p:cNvSpPr>
          <p:nvPr/>
        </p:nvSpPr>
        <p:spPr bwMode="auto">
          <a:xfrm>
            <a:off x="4022725" y="2808288"/>
            <a:ext cx="909638" cy="1587"/>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67"/>
          <p:cNvSpPr>
            <a:spLocks noChangeShapeType="1"/>
          </p:cNvSpPr>
          <p:nvPr/>
        </p:nvSpPr>
        <p:spPr bwMode="auto">
          <a:xfrm>
            <a:off x="4022725" y="2698750"/>
            <a:ext cx="909638" cy="1588"/>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Freeform 68"/>
          <p:cNvSpPr>
            <a:spLocks/>
          </p:cNvSpPr>
          <p:nvPr/>
        </p:nvSpPr>
        <p:spPr bwMode="auto">
          <a:xfrm>
            <a:off x="4022725" y="2808288"/>
            <a:ext cx="169863" cy="50800"/>
          </a:xfrm>
          <a:custGeom>
            <a:avLst/>
            <a:gdLst>
              <a:gd name="T0" fmla="*/ 0 w 107"/>
              <a:gd name="T1" fmla="*/ 0 h 32"/>
              <a:gd name="T2" fmla="*/ 86 w 107"/>
              <a:gd name="T3" fmla="*/ 0 h 32"/>
              <a:gd name="T4" fmla="*/ 107 w 107"/>
              <a:gd name="T5" fmla="*/ 32 h 32"/>
              <a:gd name="T6" fmla="*/ 0 w 107"/>
              <a:gd name="T7" fmla="*/ 0 h 32"/>
            </a:gdLst>
            <a:ahLst/>
            <a:cxnLst>
              <a:cxn ang="0">
                <a:pos x="T0" y="T1"/>
              </a:cxn>
              <a:cxn ang="0">
                <a:pos x="T2" y="T3"/>
              </a:cxn>
              <a:cxn ang="0">
                <a:pos x="T4" y="T5"/>
              </a:cxn>
              <a:cxn ang="0">
                <a:pos x="T6" y="T7"/>
              </a:cxn>
            </a:cxnLst>
            <a:rect l="0" t="0" r="r" b="b"/>
            <a:pathLst>
              <a:path w="107" h="32">
                <a:moveTo>
                  <a:pt x="0" y="0"/>
                </a:moveTo>
                <a:lnTo>
                  <a:pt x="86" y="0"/>
                </a:lnTo>
                <a:lnTo>
                  <a:pt x="107" y="32"/>
                </a:lnTo>
                <a:lnTo>
                  <a:pt x="0" y="0"/>
                </a:lnTo>
                <a:close/>
              </a:path>
            </a:pathLst>
          </a:custGeom>
          <a:solidFill>
            <a:srgbClr val="000000"/>
          </a:solidFill>
          <a:ln w="34925">
            <a:solidFill>
              <a:srgbClr val="000000"/>
            </a:solidFill>
            <a:prstDash val="solid"/>
            <a:round/>
            <a:headEnd/>
            <a:tailEnd/>
          </a:ln>
        </p:spPr>
        <p:txBody>
          <a:bodyPr/>
          <a:lstStyle/>
          <a:p>
            <a:endParaRPr lang="zh-CN" altLang="en-US"/>
          </a:p>
        </p:txBody>
      </p:sp>
      <p:sp>
        <p:nvSpPr>
          <p:cNvPr id="13" name="Freeform 69"/>
          <p:cNvSpPr>
            <a:spLocks/>
          </p:cNvSpPr>
          <p:nvPr/>
        </p:nvSpPr>
        <p:spPr bwMode="auto">
          <a:xfrm>
            <a:off x="4762500" y="2647950"/>
            <a:ext cx="169863" cy="50800"/>
          </a:xfrm>
          <a:custGeom>
            <a:avLst/>
            <a:gdLst>
              <a:gd name="T0" fmla="*/ 107 w 107"/>
              <a:gd name="T1" fmla="*/ 32 h 32"/>
              <a:gd name="T2" fmla="*/ 21 w 107"/>
              <a:gd name="T3" fmla="*/ 32 h 32"/>
              <a:gd name="T4" fmla="*/ 0 w 107"/>
              <a:gd name="T5" fmla="*/ 0 h 32"/>
              <a:gd name="T6" fmla="*/ 107 w 107"/>
              <a:gd name="T7" fmla="*/ 32 h 32"/>
            </a:gdLst>
            <a:ahLst/>
            <a:cxnLst>
              <a:cxn ang="0">
                <a:pos x="T0" y="T1"/>
              </a:cxn>
              <a:cxn ang="0">
                <a:pos x="T2" y="T3"/>
              </a:cxn>
              <a:cxn ang="0">
                <a:pos x="T4" y="T5"/>
              </a:cxn>
              <a:cxn ang="0">
                <a:pos x="T6" y="T7"/>
              </a:cxn>
            </a:cxnLst>
            <a:rect l="0" t="0" r="r" b="b"/>
            <a:pathLst>
              <a:path w="107" h="32">
                <a:moveTo>
                  <a:pt x="107" y="32"/>
                </a:moveTo>
                <a:lnTo>
                  <a:pt x="21" y="32"/>
                </a:lnTo>
                <a:lnTo>
                  <a:pt x="0" y="0"/>
                </a:lnTo>
                <a:lnTo>
                  <a:pt x="107" y="32"/>
                </a:lnTo>
                <a:close/>
              </a:path>
            </a:pathLst>
          </a:custGeom>
          <a:solidFill>
            <a:srgbClr val="000000"/>
          </a:solidFill>
          <a:ln w="34925">
            <a:solidFill>
              <a:srgbClr val="000000"/>
            </a:solidFill>
            <a:prstDash val="solid"/>
            <a:round/>
            <a:headEnd/>
            <a:tailEnd/>
          </a:ln>
        </p:spPr>
        <p:txBody>
          <a:bodyPr/>
          <a:lstStyle/>
          <a:p>
            <a:endParaRPr lang="zh-CN" altLang="en-US"/>
          </a:p>
        </p:txBody>
      </p:sp>
      <p:sp>
        <p:nvSpPr>
          <p:cNvPr id="14" name="Rectangle 70"/>
          <p:cNvSpPr>
            <a:spLocks noChangeArrowheads="1"/>
          </p:cNvSpPr>
          <p:nvPr/>
        </p:nvSpPr>
        <p:spPr bwMode="auto">
          <a:xfrm>
            <a:off x="5126038" y="25241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C</a:t>
            </a:r>
            <a:endParaRPr lang="en-US" altLang="zh-CN"/>
          </a:p>
        </p:txBody>
      </p:sp>
      <p:sp>
        <p:nvSpPr>
          <p:cNvPr id="15" name="Rectangle 71"/>
          <p:cNvSpPr>
            <a:spLocks noChangeArrowheads="1"/>
          </p:cNvSpPr>
          <p:nvPr/>
        </p:nvSpPr>
        <p:spPr bwMode="auto">
          <a:xfrm>
            <a:off x="5389563" y="25241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H</a:t>
            </a:r>
            <a:endParaRPr lang="en-US" altLang="zh-CN"/>
          </a:p>
        </p:txBody>
      </p:sp>
      <p:sp>
        <p:nvSpPr>
          <p:cNvPr id="16" name="Rectangle 72"/>
          <p:cNvSpPr>
            <a:spLocks noChangeArrowheads="1"/>
          </p:cNvSpPr>
          <p:nvPr/>
        </p:nvSpPr>
        <p:spPr bwMode="auto">
          <a:xfrm>
            <a:off x="5654675" y="2692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Times New Roman" pitchFamily="18" charset="0"/>
              </a:rPr>
              <a:t>3</a:t>
            </a:r>
            <a:endParaRPr lang="en-US" altLang="zh-CN"/>
          </a:p>
        </p:txBody>
      </p:sp>
      <p:sp>
        <p:nvSpPr>
          <p:cNvPr id="17" name="Rectangle 73"/>
          <p:cNvSpPr>
            <a:spLocks noChangeArrowheads="1"/>
          </p:cNvSpPr>
          <p:nvPr/>
        </p:nvSpPr>
        <p:spPr bwMode="auto">
          <a:xfrm>
            <a:off x="5810250" y="2524125"/>
            <a:ext cx="122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a:t>
            </a:r>
            <a:endParaRPr lang="en-US" altLang="zh-CN"/>
          </a:p>
        </p:txBody>
      </p:sp>
      <p:sp>
        <p:nvSpPr>
          <p:cNvPr id="18" name="Rectangle 74"/>
          <p:cNvSpPr>
            <a:spLocks noChangeArrowheads="1"/>
          </p:cNvSpPr>
          <p:nvPr/>
        </p:nvSpPr>
        <p:spPr bwMode="auto">
          <a:xfrm>
            <a:off x="5924550" y="25241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C</a:t>
            </a:r>
            <a:endParaRPr lang="en-US" altLang="zh-CN"/>
          </a:p>
        </p:txBody>
      </p:sp>
      <p:sp>
        <p:nvSpPr>
          <p:cNvPr id="19" name="Rectangle 75"/>
          <p:cNvSpPr>
            <a:spLocks noChangeArrowheads="1"/>
          </p:cNvSpPr>
          <p:nvPr/>
        </p:nvSpPr>
        <p:spPr bwMode="auto">
          <a:xfrm>
            <a:off x="6188075" y="2524125"/>
            <a:ext cx="2095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a:t>
            </a:r>
            <a:endParaRPr lang="en-US" altLang="zh-CN"/>
          </a:p>
        </p:txBody>
      </p:sp>
      <p:sp>
        <p:nvSpPr>
          <p:cNvPr id="20" name="Rectangle 76"/>
          <p:cNvSpPr>
            <a:spLocks noChangeArrowheads="1"/>
          </p:cNvSpPr>
          <p:nvPr/>
        </p:nvSpPr>
        <p:spPr bwMode="auto">
          <a:xfrm>
            <a:off x="6394450" y="25241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C</a:t>
            </a:r>
            <a:endParaRPr lang="en-US" altLang="zh-CN"/>
          </a:p>
        </p:txBody>
      </p:sp>
      <p:sp>
        <p:nvSpPr>
          <p:cNvPr id="21" name="Rectangle 77"/>
          <p:cNvSpPr>
            <a:spLocks noChangeArrowheads="1"/>
          </p:cNvSpPr>
          <p:nvPr/>
        </p:nvSpPr>
        <p:spPr bwMode="auto">
          <a:xfrm>
            <a:off x="6659563" y="25241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dirty="0">
                <a:solidFill>
                  <a:srgbClr val="000000"/>
                </a:solidFill>
                <a:latin typeface="Times New Roman" pitchFamily="18" charset="0"/>
              </a:rPr>
              <a:t>H</a:t>
            </a:r>
            <a:endParaRPr lang="en-US" altLang="zh-CN" dirty="0"/>
          </a:p>
        </p:txBody>
      </p:sp>
      <p:sp>
        <p:nvSpPr>
          <p:cNvPr id="22" name="Rectangle 78"/>
          <p:cNvSpPr>
            <a:spLocks noChangeArrowheads="1"/>
          </p:cNvSpPr>
          <p:nvPr/>
        </p:nvSpPr>
        <p:spPr bwMode="auto">
          <a:xfrm>
            <a:off x="6943725" y="2524125"/>
            <a:ext cx="122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a:t>
            </a:r>
            <a:endParaRPr lang="en-US" altLang="zh-CN"/>
          </a:p>
        </p:txBody>
      </p:sp>
      <p:sp>
        <p:nvSpPr>
          <p:cNvPr id="23" name="Rectangle 79"/>
          <p:cNvSpPr>
            <a:spLocks noChangeArrowheads="1"/>
          </p:cNvSpPr>
          <p:nvPr/>
        </p:nvSpPr>
        <p:spPr bwMode="auto">
          <a:xfrm>
            <a:off x="7062788" y="25241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C</a:t>
            </a:r>
            <a:endParaRPr lang="en-US" altLang="zh-CN"/>
          </a:p>
        </p:txBody>
      </p:sp>
      <p:sp>
        <p:nvSpPr>
          <p:cNvPr id="24" name="Rectangle 80"/>
          <p:cNvSpPr>
            <a:spLocks noChangeArrowheads="1"/>
          </p:cNvSpPr>
          <p:nvPr/>
        </p:nvSpPr>
        <p:spPr bwMode="auto">
          <a:xfrm>
            <a:off x="7327900" y="2524125"/>
            <a:ext cx="12223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a:t>
            </a:r>
            <a:endParaRPr lang="en-US" altLang="zh-CN"/>
          </a:p>
        </p:txBody>
      </p:sp>
      <p:sp>
        <p:nvSpPr>
          <p:cNvPr id="25" name="Rectangle 81"/>
          <p:cNvSpPr>
            <a:spLocks noChangeArrowheads="1"/>
          </p:cNvSpPr>
          <p:nvPr/>
        </p:nvSpPr>
        <p:spPr bwMode="auto">
          <a:xfrm>
            <a:off x="7448550" y="25241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O</a:t>
            </a:r>
            <a:endParaRPr lang="en-US" altLang="zh-CN"/>
          </a:p>
        </p:txBody>
      </p:sp>
      <p:sp>
        <p:nvSpPr>
          <p:cNvPr id="26" name="Rectangle 82"/>
          <p:cNvSpPr>
            <a:spLocks noChangeArrowheads="1"/>
          </p:cNvSpPr>
          <p:nvPr/>
        </p:nvSpPr>
        <p:spPr bwMode="auto">
          <a:xfrm>
            <a:off x="7731125" y="2524125"/>
            <a:ext cx="2667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C</a:t>
            </a:r>
            <a:endParaRPr lang="en-US" altLang="zh-CN"/>
          </a:p>
        </p:txBody>
      </p:sp>
      <p:sp>
        <p:nvSpPr>
          <p:cNvPr id="27" name="Rectangle 83"/>
          <p:cNvSpPr>
            <a:spLocks noChangeArrowheads="1"/>
          </p:cNvSpPr>
          <p:nvPr/>
        </p:nvSpPr>
        <p:spPr bwMode="auto">
          <a:xfrm>
            <a:off x="7977188" y="2692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Times New Roman" pitchFamily="18" charset="0"/>
              </a:rPr>
              <a:t>2</a:t>
            </a:r>
            <a:endParaRPr lang="en-US" altLang="zh-CN"/>
          </a:p>
        </p:txBody>
      </p:sp>
      <p:sp>
        <p:nvSpPr>
          <p:cNvPr id="28" name="Rectangle 84"/>
          <p:cNvSpPr>
            <a:spLocks noChangeArrowheads="1"/>
          </p:cNvSpPr>
          <p:nvPr/>
        </p:nvSpPr>
        <p:spPr bwMode="auto">
          <a:xfrm>
            <a:off x="8132763" y="2524125"/>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H</a:t>
            </a:r>
            <a:endParaRPr lang="en-US" altLang="zh-CN"/>
          </a:p>
        </p:txBody>
      </p:sp>
      <p:sp>
        <p:nvSpPr>
          <p:cNvPr id="29" name="Rectangle 85"/>
          <p:cNvSpPr>
            <a:spLocks noChangeArrowheads="1"/>
          </p:cNvSpPr>
          <p:nvPr/>
        </p:nvSpPr>
        <p:spPr bwMode="auto">
          <a:xfrm>
            <a:off x="8397875" y="2692400"/>
            <a:ext cx="1397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200" b="1">
                <a:solidFill>
                  <a:srgbClr val="000000"/>
                </a:solidFill>
                <a:latin typeface="Times New Roman" pitchFamily="18" charset="0"/>
              </a:rPr>
              <a:t>5</a:t>
            </a:r>
            <a:endParaRPr lang="en-US" altLang="zh-CN"/>
          </a:p>
        </p:txBody>
      </p:sp>
      <p:sp>
        <p:nvSpPr>
          <p:cNvPr id="30" name="Line 86"/>
          <p:cNvSpPr>
            <a:spLocks noChangeShapeType="1"/>
          </p:cNvSpPr>
          <p:nvPr/>
        </p:nvSpPr>
        <p:spPr bwMode="auto">
          <a:xfrm>
            <a:off x="6070600" y="2932113"/>
            <a:ext cx="1588" cy="45720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88"/>
          <p:cNvSpPr>
            <a:spLocks noChangeShapeType="1"/>
          </p:cNvSpPr>
          <p:nvPr/>
        </p:nvSpPr>
        <p:spPr bwMode="auto">
          <a:xfrm>
            <a:off x="7104063" y="2906713"/>
            <a:ext cx="1587" cy="45720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Line 89"/>
          <p:cNvSpPr>
            <a:spLocks noChangeShapeType="1"/>
          </p:cNvSpPr>
          <p:nvPr/>
        </p:nvSpPr>
        <p:spPr bwMode="auto">
          <a:xfrm>
            <a:off x="7194550" y="2906713"/>
            <a:ext cx="1588" cy="457200"/>
          </a:xfrm>
          <a:prstGeom prst="line">
            <a:avLst/>
          </a:prstGeom>
          <a:noFill/>
          <a:ln w="349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Rectangle 90"/>
          <p:cNvSpPr>
            <a:spLocks noChangeArrowheads="1"/>
          </p:cNvSpPr>
          <p:nvPr/>
        </p:nvSpPr>
        <p:spPr bwMode="auto">
          <a:xfrm>
            <a:off x="5741988" y="34115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O</a:t>
            </a:r>
            <a:endParaRPr lang="en-US" altLang="zh-CN"/>
          </a:p>
        </p:txBody>
      </p:sp>
      <p:sp>
        <p:nvSpPr>
          <p:cNvPr id="34" name="Rectangle 91"/>
          <p:cNvSpPr>
            <a:spLocks noChangeArrowheads="1"/>
          </p:cNvSpPr>
          <p:nvPr/>
        </p:nvSpPr>
        <p:spPr bwMode="auto">
          <a:xfrm>
            <a:off x="6026150" y="3411538"/>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H</a:t>
            </a:r>
            <a:endParaRPr lang="en-US" altLang="zh-CN"/>
          </a:p>
        </p:txBody>
      </p:sp>
      <p:sp>
        <p:nvSpPr>
          <p:cNvPr id="35" name="Rectangle 92"/>
          <p:cNvSpPr>
            <a:spLocks noChangeArrowheads="1"/>
          </p:cNvSpPr>
          <p:nvPr/>
        </p:nvSpPr>
        <p:spPr bwMode="auto">
          <a:xfrm>
            <a:off x="7091363" y="3395663"/>
            <a:ext cx="28575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900" b="1">
                <a:solidFill>
                  <a:srgbClr val="000000"/>
                </a:solidFill>
                <a:latin typeface="Times New Roman" pitchFamily="18" charset="0"/>
              </a:rPr>
              <a:t>O</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0" name="Object 5"/>
          <p:cNvGraphicFramePr>
            <a:graphicFrameLocks noChangeAspect="1"/>
          </p:cNvGraphicFramePr>
          <p:nvPr>
            <p:extLst>
              <p:ext uri="{D42A27DB-BD31-4B8C-83A1-F6EECF244321}">
                <p14:modId xmlns:p14="http://schemas.microsoft.com/office/powerpoint/2010/main" val="2086474827"/>
              </p:ext>
            </p:extLst>
          </p:nvPr>
        </p:nvGraphicFramePr>
        <p:xfrm>
          <a:off x="5057775" y="1676400"/>
          <a:ext cx="2819400" cy="2133600"/>
        </p:xfrm>
        <a:graphic>
          <a:graphicData uri="http://schemas.openxmlformats.org/presentationml/2006/ole">
            <mc:AlternateContent xmlns:mc="http://schemas.openxmlformats.org/markup-compatibility/2006">
              <mc:Choice xmlns:v="urn:schemas-microsoft-com:vml" Requires="v">
                <p:oleObj spid="_x0000_s58489" name="Document" r:id="rId3" imgW="1800225" imgH="1362075" progId="ChemWindow.Document">
                  <p:embed/>
                </p:oleObj>
              </mc:Choice>
              <mc:Fallback>
                <p:oleObj name="Document" r:id="rId3" imgW="1800225" imgH="1362075" progId="ChemWindow.Document">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775" y="167640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8371" name="Object 6"/>
          <p:cNvGraphicFramePr>
            <a:graphicFrameLocks noChangeAspect="1"/>
          </p:cNvGraphicFramePr>
          <p:nvPr>
            <p:extLst>
              <p:ext uri="{D42A27DB-BD31-4B8C-83A1-F6EECF244321}">
                <p14:modId xmlns:p14="http://schemas.microsoft.com/office/powerpoint/2010/main" val="525598652"/>
              </p:ext>
            </p:extLst>
          </p:nvPr>
        </p:nvGraphicFramePr>
        <p:xfrm>
          <a:off x="762000" y="2209800"/>
          <a:ext cx="2667000" cy="1603375"/>
        </p:xfrm>
        <a:graphic>
          <a:graphicData uri="http://schemas.openxmlformats.org/presentationml/2006/ole">
            <mc:AlternateContent xmlns:mc="http://schemas.openxmlformats.org/markup-compatibility/2006">
              <mc:Choice xmlns:v="urn:schemas-microsoft-com:vml" Requires="v">
                <p:oleObj spid="_x0000_s58490" name="Document" r:id="rId5" imgW="1790700" imgH="1076325" progId="ChemWindow.Document">
                  <p:embed/>
                </p:oleObj>
              </mc:Choice>
              <mc:Fallback>
                <p:oleObj name="Document" r:id="rId5" imgW="1790700" imgH="1076325" progId="ChemWindow.Document">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209800"/>
                        <a:ext cx="26670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372" name="Text Box 7"/>
          <p:cNvSpPr txBox="1">
            <a:spLocks noChangeArrowheads="1"/>
          </p:cNvSpPr>
          <p:nvPr/>
        </p:nvSpPr>
        <p:spPr bwMode="auto">
          <a:xfrm>
            <a:off x="762000" y="533400"/>
            <a:ext cx="685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dirty="0">
                <a:solidFill>
                  <a:srgbClr val="990033"/>
                </a:solidFill>
                <a:latin typeface="黑体" pitchFamily="49" charset="-122"/>
                <a:ea typeface="黑体" pitchFamily="49" charset="-122"/>
              </a:rPr>
              <a:t>1</a:t>
            </a:r>
            <a:r>
              <a:rPr kumimoji="1" lang="zh-CN" altLang="en-US" sz="3200" b="1" dirty="0">
                <a:solidFill>
                  <a:srgbClr val="990033"/>
                </a:solidFill>
                <a:latin typeface="黑体" pitchFamily="49" charset="-122"/>
                <a:ea typeface="黑体" pitchFamily="49" charset="-122"/>
              </a:rPr>
              <a:t>，</a:t>
            </a:r>
            <a:r>
              <a:rPr kumimoji="1" lang="en-US" altLang="zh-CN" sz="3200" b="1" dirty="0">
                <a:solidFill>
                  <a:srgbClr val="990033"/>
                </a:solidFill>
                <a:latin typeface="黑体" pitchFamily="49" charset="-122"/>
                <a:ea typeface="黑体" pitchFamily="49" charset="-122"/>
              </a:rPr>
              <a:t>2-</a:t>
            </a:r>
            <a:r>
              <a:rPr kumimoji="1" lang="zh-CN" altLang="en-US" sz="3200" b="1" dirty="0">
                <a:solidFill>
                  <a:srgbClr val="990033"/>
                </a:solidFill>
                <a:latin typeface="黑体" pitchFamily="49" charset="-122"/>
                <a:ea typeface="黑体" pitchFamily="49" charset="-122"/>
              </a:rPr>
              <a:t>二苯乙烯：</a:t>
            </a:r>
            <a:r>
              <a:rPr kumimoji="1" lang="zh-CN" altLang="en-US" sz="3200" b="1" dirty="0">
                <a:latin typeface="Times New Roman" pitchFamily="18" charset="0"/>
                <a:ea typeface="黑体" pitchFamily="49" charset="-122"/>
              </a:rPr>
              <a:t>顺式和反式异构体</a:t>
            </a:r>
          </a:p>
        </p:txBody>
      </p:sp>
      <p:sp>
        <p:nvSpPr>
          <p:cNvPr id="58373" name="Rectangle 8"/>
          <p:cNvSpPr>
            <a:spLocks noChangeArrowheads="1"/>
          </p:cNvSpPr>
          <p:nvPr/>
        </p:nvSpPr>
        <p:spPr bwMode="auto">
          <a:xfrm>
            <a:off x="4676775" y="4267200"/>
            <a:ext cx="449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solidFill>
                  <a:srgbClr val="FF0000"/>
                </a:solidFill>
                <a:latin typeface="Times New Roman" pitchFamily="18" charset="0"/>
                <a:sym typeface="Symbol" pitchFamily="18" charset="2"/>
              </a:rPr>
              <a:t></a:t>
            </a:r>
            <a:r>
              <a:rPr lang="en-US" altLang="zh-CN" sz="2400" b="1" baseline="-25000" dirty="0">
                <a:solidFill>
                  <a:srgbClr val="FF0000"/>
                </a:solidFill>
                <a:latin typeface="Times New Roman" pitchFamily="18" charset="0"/>
              </a:rPr>
              <a:t>max</a:t>
            </a:r>
            <a:r>
              <a:rPr lang="zh-CN" altLang="en-US" sz="2400" b="1" dirty="0">
                <a:latin typeface="Times New Roman" pitchFamily="18" charset="0"/>
              </a:rPr>
              <a:t>：</a:t>
            </a:r>
            <a:r>
              <a:rPr lang="en-US" altLang="zh-CN" sz="2400" b="1" dirty="0" smtClean="0">
                <a:latin typeface="Times New Roman" pitchFamily="18" charset="0"/>
              </a:rPr>
              <a:t>295 nm</a:t>
            </a:r>
            <a:r>
              <a:rPr kumimoji="1" lang="en-US" altLang="zh-CN" sz="2400" b="1" dirty="0" smtClean="0">
                <a:latin typeface="Times New Roman" pitchFamily="18" charset="0"/>
                <a:sym typeface="Symbol" pitchFamily="18" charset="2"/>
              </a:rPr>
              <a:t> </a:t>
            </a:r>
            <a:endParaRPr kumimoji="1" lang="en-US" altLang="zh-CN" sz="2400" b="1" dirty="0">
              <a:latin typeface="Times New Roman" pitchFamily="18" charset="0"/>
              <a:sym typeface="Symbol" pitchFamily="18" charset="2"/>
            </a:endParaRPr>
          </a:p>
          <a:p>
            <a:r>
              <a:rPr kumimoji="1" lang="en-US" altLang="zh-CN" sz="2400" b="1" i="1" dirty="0">
                <a:solidFill>
                  <a:srgbClr val="FF0000"/>
                </a:solidFill>
                <a:latin typeface="Times New Roman" pitchFamily="18" charset="0"/>
                <a:sym typeface="Symbol" pitchFamily="18" charset="2"/>
              </a:rPr>
              <a:t></a:t>
            </a:r>
            <a:r>
              <a:rPr kumimoji="1" lang="en-US" altLang="zh-CN" sz="2400" b="1" baseline="-25000" dirty="0">
                <a:solidFill>
                  <a:srgbClr val="FF0000"/>
                </a:solidFill>
                <a:latin typeface="Times New Roman" pitchFamily="18" charset="0"/>
              </a:rPr>
              <a:t>max</a:t>
            </a:r>
            <a:r>
              <a:rPr kumimoji="1" lang="zh-CN" altLang="en-US" sz="2400" b="1" dirty="0">
                <a:latin typeface="Times New Roman" pitchFamily="18" charset="0"/>
              </a:rPr>
              <a:t>：</a:t>
            </a:r>
            <a:r>
              <a:rPr kumimoji="1" lang="en-US" altLang="zh-CN" sz="2400" b="1" dirty="0">
                <a:latin typeface="Times New Roman" pitchFamily="18" charset="0"/>
              </a:rPr>
              <a:t>27000  L· mol</a:t>
            </a:r>
            <a:r>
              <a:rPr kumimoji="1" lang="en-US" altLang="zh-CN" sz="2400" b="1" baseline="30000" dirty="0">
                <a:latin typeface="Times New Roman" pitchFamily="18" charset="0"/>
              </a:rPr>
              <a:t>-1</a:t>
            </a:r>
            <a:r>
              <a:rPr kumimoji="1" lang="en-US" altLang="zh-CN" sz="2400" b="1" dirty="0">
                <a:latin typeface="Times New Roman" pitchFamily="18" charset="0"/>
              </a:rPr>
              <a:t> · cm </a:t>
            </a:r>
            <a:r>
              <a:rPr kumimoji="1" lang="en-US" altLang="zh-CN" sz="2400" b="1" baseline="30000" dirty="0">
                <a:latin typeface="Times New Roman" pitchFamily="18" charset="0"/>
              </a:rPr>
              <a:t>-1</a:t>
            </a:r>
          </a:p>
        </p:txBody>
      </p:sp>
      <p:sp>
        <p:nvSpPr>
          <p:cNvPr id="58374" name="Rectangle 10"/>
          <p:cNvSpPr>
            <a:spLocks noChangeArrowheads="1"/>
          </p:cNvSpPr>
          <p:nvPr/>
        </p:nvSpPr>
        <p:spPr bwMode="auto">
          <a:xfrm>
            <a:off x="533400" y="4344987"/>
            <a:ext cx="39292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rgbClr val="FF0000"/>
                </a:solidFill>
                <a:latin typeface="Times New Roman" pitchFamily="18" charset="0"/>
                <a:sym typeface="Symbol" pitchFamily="18" charset="2"/>
              </a:rPr>
              <a:t></a:t>
            </a:r>
            <a:r>
              <a:rPr kumimoji="1" lang="en-US" altLang="zh-CN" sz="2400" b="1" baseline="-25000" dirty="0">
                <a:solidFill>
                  <a:srgbClr val="FF0000"/>
                </a:solidFill>
                <a:latin typeface="Times New Roman" pitchFamily="18" charset="0"/>
              </a:rPr>
              <a:t>max</a:t>
            </a:r>
            <a:r>
              <a:rPr kumimoji="1" lang="zh-CN" altLang="en-US" sz="2400" b="1" dirty="0">
                <a:latin typeface="Times New Roman" pitchFamily="18" charset="0"/>
              </a:rPr>
              <a:t>：</a:t>
            </a:r>
            <a:r>
              <a:rPr kumimoji="1" lang="en-US" altLang="zh-CN" sz="2400" b="1" dirty="0" smtClean="0">
                <a:latin typeface="Times New Roman" pitchFamily="18" charset="0"/>
              </a:rPr>
              <a:t>280 nm</a:t>
            </a:r>
            <a:r>
              <a:rPr kumimoji="1" lang="en-US" altLang="zh-CN" sz="2400" b="1" dirty="0" smtClean="0">
                <a:latin typeface="Times New Roman" pitchFamily="18" charset="0"/>
                <a:sym typeface="Symbol" pitchFamily="18" charset="2"/>
              </a:rPr>
              <a:t> </a:t>
            </a:r>
            <a:endParaRPr kumimoji="1" lang="en-US" altLang="zh-CN" sz="2400" b="1" dirty="0">
              <a:latin typeface="Times New Roman" pitchFamily="18" charset="0"/>
              <a:sym typeface="Symbol" pitchFamily="18" charset="2"/>
            </a:endParaRPr>
          </a:p>
          <a:p>
            <a:r>
              <a:rPr kumimoji="1" lang="en-US" altLang="zh-CN" sz="2400" b="1" dirty="0">
                <a:solidFill>
                  <a:srgbClr val="FF0000"/>
                </a:solidFill>
                <a:latin typeface="Times New Roman" pitchFamily="18" charset="0"/>
                <a:sym typeface="Symbol" pitchFamily="18" charset="2"/>
              </a:rPr>
              <a:t></a:t>
            </a:r>
            <a:r>
              <a:rPr kumimoji="1" lang="en-US" altLang="zh-CN" sz="2400" b="1" baseline="-25000" dirty="0">
                <a:solidFill>
                  <a:srgbClr val="FF0000"/>
                </a:solidFill>
                <a:latin typeface="Times New Roman" pitchFamily="18" charset="0"/>
              </a:rPr>
              <a:t>max</a:t>
            </a:r>
            <a:r>
              <a:rPr kumimoji="1" lang="zh-CN" altLang="en-US" sz="2400" b="1" dirty="0">
                <a:latin typeface="Times New Roman" pitchFamily="18" charset="0"/>
              </a:rPr>
              <a:t>：</a:t>
            </a:r>
            <a:r>
              <a:rPr kumimoji="1" lang="en-US" altLang="zh-CN" sz="2400" b="1" dirty="0">
                <a:latin typeface="Times New Roman" pitchFamily="18" charset="0"/>
              </a:rPr>
              <a:t>10500  L· mol</a:t>
            </a:r>
            <a:r>
              <a:rPr kumimoji="1" lang="en-US" altLang="zh-CN" sz="2400" b="1" baseline="30000" dirty="0">
                <a:latin typeface="Times New Roman" pitchFamily="18" charset="0"/>
              </a:rPr>
              <a:t>-</a:t>
            </a:r>
            <a:r>
              <a:rPr kumimoji="1" lang="en-US" altLang="zh-CN" sz="2400" b="1" dirty="0">
                <a:latin typeface="Times New Roman" pitchFamily="18" charset="0"/>
              </a:rPr>
              <a:t>1 · cm </a:t>
            </a:r>
            <a:r>
              <a:rPr kumimoji="1" lang="en-US" altLang="zh-CN" sz="2400" b="1" baseline="30000" dirty="0">
                <a:latin typeface="Times New Roman" pitchFamily="18" charset="0"/>
              </a:rPr>
              <a:t>-1</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762000" y="457200"/>
            <a:ext cx="28194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en-US" altLang="zh-CN" sz="3200" b="1">
                <a:solidFill>
                  <a:srgbClr val="0033CC"/>
                </a:solidFill>
                <a:latin typeface="黑体" pitchFamily="49" charset="-122"/>
                <a:ea typeface="黑体" pitchFamily="49" charset="-122"/>
              </a:rPr>
              <a:t>4</a:t>
            </a:r>
            <a:r>
              <a:rPr kumimoji="1" lang="zh-CN" altLang="en-US" sz="3200" b="1">
                <a:solidFill>
                  <a:srgbClr val="0033CC"/>
                </a:solidFill>
                <a:latin typeface="黑体" pitchFamily="49" charset="-122"/>
                <a:ea typeface="黑体" pitchFamily="49" charset="-122"/>
              </a:rPr>
              <a:t>、纯度检查</a:t>
            </a:r>
          </a:p>
        </p:txBody>
      </p:sp>
      <p:sp>
        <p:nvSpPr>
          <p:cNvPr id="59395" name="Text Box 5"/>
          <p:cNvSpPr txBox="1">
            <a:spLocks noChangeArrowheads="1"/>
          </p:cNvSpPr>
          <p:nvPr/>
        </p:nvSpPr>
        <p:spPr bwMode="auto">
          <a:xfrm>
            <a:off x="838200" y="1676400"/>
            <a:ext cx="8153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solidFill>
                  <a:srgbClr val="CC3300"/>
                </a:solidFill>
                <a:latin typeface="黑体" pitchFamily="49" charset="-122"/>
                <a:ea typeface="黑体" pitchFamily="49" charset="-122"/>
              </a:rPr>
              <a:t>检定甲醇或乙醇中的杂质苯</a:t>
            </a:r>
          </a:p>
          <a:p>
            <a:pPr eaLnBrk="1" hangingPunct="1">
              <a:spcBef>
                <a:spcPct val="50000"/>
              </a:spcBef>
            </a:pPr>
            <a:r>
              <a:rPr kumimoji="1" lang="zh-CN" altLang="en-US" sz="2800" b="1">
                <a:latin typeface="Times New Roman" pitchFamily="18" charset="0"/>
                <a:ea typeface="黑体" pitchFamily="49" charset="-122"/>
              </a:rPr>
              <a:t>苯在</a:t>
            </a:r>
            <a:r>
              <a:rPr kumimoji="1" lang="en-US" altLang="zh-CN" sz="2800" b="1">
                <a:solidFill>
                  <a:srgbClr val="0033CC"/>
                </a:solidFill>
                <a:latin typeface="Times New Roman" pitchFamily="18" charset="0"/>
                <a:ea typeface="黑体" pitchFamily="49" charset="-122"/>
              </a:rPr>
              <a:t>256nm</a:t>
            </a:r>
            <a:r>
              <a:rPr kumimoji="1" lang="zh-CN" altLang="en-US" sz="2800" b="1">
                <a:latin typeface="Times New Roman" pitchFamily="18" charset="0"/>
                <a:ea typeface="黑体" pitchFamily="49" charset="-122"/>
              </a:rPr>
              <a:t>有</a:t>
            </a:r>
            <a:r>
              <a:rPr kumimoji="1" lang="en-US" altLang="zh-CN" sz="2800" b="1">
                <a:solidFill>
                  <a:srgbClr val="0033CC"/>
                </a:solidFill>
                <a:latin typeface="Times New Roman" pitchFamily="18" charset="0"/>
                <a:ea typeface="黑体" pitchFamily="49" charset="-122"/>
              </a:rPr>
              <a:t>B</a:t>
            </a:r>
            <a:r>
              <a:rPr kumimoji="1" lang="zh-CN" altLang="en-US" sz="2800" b="1">
                <a:latin typeface="Times New Roman" pitchFamily="18" charset="0"/>
                <a:ea typeface="黑体" pitchFamily="49" charset="-122"/>
              </a:rPr>
              <a:t>吸收带，而甲醇或乙醇几乎没有</a:t>
            </a:r>
          </a:p>
        </p:txBody>
      </p:sp>
      <p:sp>
        <p:nvSpPr>
          <p:cNvPr id="59396" name="Text Box 6"/>
          <p:cNvSpPr txBox="1">
            <a:spLocks noChangeArrowheads="1"/>
          </p:cNvSpPr>
          <p:nvPr/>
        </p:nvSpPr>
        <p:spPr bwMode="auto">
          <a:xfrm>
            <a:off x="914400" y="3505200"/>
            <a:ext cx="80010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b="1">
                <a:solidFill>
                  <a:srgbClr val="CC3300"/>
                </a:solidFill>
                <a:latin typeface="黑体" pitchFamily="49" charset="-122"/>
                <a:ea typeface="黑体" pitchFamily="49" charset="-122"/>
              </a:rPr>
              <a:t>菲纯度的检查</a:t>
            </a:r>
          </a:p>
          <a:p>
            <a:pPr eaLnBrk="1" hangingPunct="1">
              <a:spcBef>
                <a:spcPct val="50000"/>
              </a:spcBef>
            </a:pPr>
            <a:r>
              <a:rPr kumimoji="1" lang="zh-CN" altLang="en-US" sz="2800" b="1">
                <a:latin typeface="Times New Roman" pitchFamily="18" charset="0"/>
                <a:ea typeface="黑体" pitchFamily="49" charset="-122"/>
              </a:rPr>
              <a:t>菲的氯仿溶液在</a:t>
            </a:r>
            <a:r>
              <a:rPr kumimoji="1" lang="en-US" altLang="zh-CN" sz="2800" b="1">
                <a:latin typeface="Times New Roman" pitchFamily="18" charset="0"/>
                <a:ea typeface="黑体" pitchFamily="49" charset="-122"/>
              </a:rPr>
              <a:t>296nm</a:t>
            </a:r>
            <a:r>
              <a:rPr kumimoji="1" lang="zh-CN" altLang="en-US" sz="2800" b="1">
                <a:latin typeface="Times New Roman" pitchFamily="18" charset="0"/>
                <a:ea typeface="黑体" pitchFamily="49" charset="-122"/>
              </a:rPr>
              <a:t>有强吸收，测定其吸收系数，测定的</a:t>
            </a:r>
            <a:r>
              <a:rPr kumimoji="1" lang="en-US" altLang="zh-CN" sz="2800" b="1">
                <a:latin typeface="Times New Roman" pitchFamily="18" charset="0"/>
                <a:ea typeface="黑体" pitchFamily="49" charset="-122"/>
              </a:rPr>
              <a:t>lgk</a:t>
            </a:r>
            <a:r>
              <a:rPr kumimoji="1" lang="zh-CN" altLang="en-US" sz="2800" b="1">
                <a:latin typeface="Times New Roman" pitchFamily="18" charset="0"/>
                <a:ea typeface="黑体" pitchFamily="49" charset="-122"/>
              </a:rPr>
              <a:t>值比标准菲低</a:t>
            </a:r>
            <a:r>
              <a:rPr kumimoji="1" lang="en-US" altLang="zh-CN" sz="2800" b="1">
                <a:latin typeface="Times New Roman" pitchFamily="18" charset="0"/>
                <a:ea typeface="黑体" pitchFamily="49" charset="-122"/>
              </a:rPr>
              <a:t>10%</a:t>
            </a:r>
            <a:r>
              <a:rPr kumimoji="1" lang="zh-CN" altLang="en-US" sz="2800" b="1">
                <a:latin typeface="Times New Roman" pitchFamily="18" charset="0"/>
                <a:ea typeface="黑体" pitchFamily="49" charset="-122"/>
              </a:rPr>
              <a:t>，实际含量只有</a:t>
            </a:r>
            <a:r>
              <a:rPr kumimoji="1" lang="en-US" altLang="zh-CN" sz="2800" b="1">
                <a:latin typeface="Times New Roman" pitchFamily="18" charset="0"/>
                <a:ea typeface="黑体" pitchFamily="49" charset="-122"/>
              </a:rPr>
              <a:t>90%</a:t>
            </a:r>
            <a:r>
              <a:rPr kumimoji="1" lang="zh-CN" altLang="en-US" sz="2800" b="1">
                <a:latin typeface="Times New Roman" pitchFamily="18" charset="0"/>
                <a:ea typeface="黑体" pitchFamily="49" charset="-122"/>
              </a:rPr>
              <a:t>，其余很可能是其他杂质。</a:t>
            </a:r>
          </a:p>
          <a:p>
            <a:pPr eaLnBrk="1" hangingPunct="1">
              <a:spcBef>
                <a:spcPct val="50000"/>
              </a:spcBef>
            </a:pPr>
            <a:endParaRPr kumimoji="1" lang="en-US" altLang="zh-CN" sz="2800" b="1">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wipe(left)">
                                      <p:cBhvr>
                                        <p:cTn id="7"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643434"/>
            <a:ext cx="7772400" cy="4452566"/>
          </a:xfrm>
          <a:prstGeom prst="rect">
            <a:avLst/>
          </a:prstGeom>
          <a:noFill/>
        </p:spPr>
        <p:txBody>
          <a:bodyPr wrap="square" rtlCol="0">
            <a:spAutoFit/>
          </a:bodyPr>
          <a:lstStyle/>
          <a:p>
            <a:pPr defTabSz="914217">
              <a:lnSpc>
                <a:spcPct val="150000"/>
              </a:lnSpc>
            </a:pPr>
            <a:r>
              <a:rPr kumimoji="1" lang="zh-CN" altLang="en-US" sz="2400" b="1" dirty="0">
                <a:solidFill>
                  <a:srgbClr val="000066"/>
                </a:solidFill>
                <a:effectLst>
                  <a:outerShdw blurRad="38100" dist="38100" dir="2700000" algn="tl">
                    <a:srgbClr val="C0C0C0"/>
                  </a:outerShdw>
                </a:effectLst>
                <a:ea typeface="黑体" pitchFamily="49" charset="-122"/>
              </a:rPr>
              <a:t>物质分子内部三种运动形式：</a:t>
            </a:r>
          </a:p>
          <a:p>
            <a:pPr defTabSz="914217">
              <a:lnSpc>
                <a:spcPct val="150000"/>
              </a:lnSpc>
            </a:pP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1</a:t>
            </a:r>
            <a:r>
              <a:rPr kumimoji="1" lang="zh-CN" altLang="en-US" sz="2400" b="1" dirty="0">
                <a:solidFill>
                  <a:srgbClr val="000066"/>
                </a:solidFill>
                <a:effectLst>
                  <a:outerShdw blurRad="38100" dist="38100" dir="2700000" algn="tl">
                    <a:srgbClr val="C0C0C0"/>
                  </a:outerShdw>
                </a:effectLst>
                <a:ea typeface="黑体" pitchFamily="49" charset="-122"/>
              </a:rPr>
              <a:t>）电子相对于原子核的运动；</a:t>
            </a:r>
          </a:p>
          <a:p>
            <a:pPr defTabSz="914217">
              <a:lnSpc>
                <a:spcPct val="150000"/>
              </a:lnSpc>
            </a:pP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2</a:t>
            </a:r>
            <a:r>
              <a:rPr kumimoji="1" lang="zh-CN" altLang="en-US" sz="2400" b="1" dirty="0">
                <a:solidFill>
                  <a:srgbClr val="000066"/>
                </a:solidFill>
                <a:effectLst>
                  <a:outerShdw blurRad="38100" dist="38100" dir="2700000" algn="tl">
                    <a:srgbClr val="C0C0C0"/>
                  </a:outerShdw>
                </a:effectLst>
                <a:ea typeface="黑体" pitchFamily="49" charset="-122"/>
              </a:rPr>
              <a:t>）原子核在其平衡位置附近的相对振动；</a:t>
            </a:r>
          </a:p>
          <a:p>
            <a:pPr defTabSz="914217">
              <a:lnSpc>
                <a:spcPct val="150000"/>
              </a:lnSpc>
            </a:pP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3</a:t>
            </a:r>
            <a:r>
              <a:rPr kumimoji="1" lang="zh-CN" altLang="en-US" sz="2400" b="1" dirty="0">
                <a:solidFill>
                  <a:srgbClr val="000066"/>
                </a:solidFill>
                <a:effectLst>
                  <a:outerShdw blurRad="38100" dist="38100" dir="2700000" algn="tl">
                    <a:srgbClr val="C0C0C0"/>
                  </a:outerShdw>
                </a:effectLst>
                <a:ea typeface="黑体" pitchFamily="49" charset="-122"/>
              </a:rPr>
              <a:t>）分子本身绕其重心的转动。</a:t>
            </a:r>
          </a:p>
          <a:p>
            <a:pPr defTabSz="914217">
              <a:lnSpc>
                <a:spcPct val="150000"/>
              </a:lnSpc>
            </a:pPr>
            <a:r>
              <a:rPr kumimoji="1" lang="zh-CN" altLang="en-US" sz="2400" b="1" dirty="0">
                <a:solidFill>
                  <a:srgbClr val="000066"/>
                </a:solidFill>
                <a:effectLst>
                  <a:outerShdw blurRad="38100" dist="38100" dir="2700000" algn="tl">
                    <a:srgbClr val="C0C0C0"/>
                  </a:outerShdw>
                </a:effectLst>
                <a:ea typeface="黑体" pitchFamily="49" charset="-122"/>
              </a:rPr>
              <a:t>分子具有三种不同能级：</a:t>
            </a:r>
            <a:r>
              <a:rPr kumimoji="1" lang="zh-CN" altLang="en-US" sz="2400" b="1" dirty="0">
                <a:solidFill>
                  <a:srgbClr val="CC3300"/>
                </a:solidFill>
                <a:effectLst>
                  <a:outerShdw blurRad="38100" dist="38100" dir="2700000" algn="tl">
                    <a:srgbClr val="C0C0C0"/>
                  </a:outerShdw>
                </a:effectLst>
                <a:ea typeface="黑体" pitchFamily="49" charset="-122"/>
              </a:rPr>
              <a:t>电子能级、振动能级和转动能级</a:t>
            </a:r>
            <a:r>
              <a:rPr kumimoji="1" lang="zh-CN" altLang="en-US" sz="2400" b="1" dirty="0">
                <a:solidFill>
                  <a:srgbClr val="000066"/>
                </a:solidFill>
                <a:effectLst>
                  <a:outerShdw blurRad="38100" dist="38100" dir="2700000" algn="tl">
                    <a:srgbClr val="C0C0C0"/>
                  </a:outerShdw>
                </a:effectLst>
                <a:ea typeface="黑体" pitchFamily="49" charset="-122"/>
              </a:rPr>
              <a:t>。三种能级都是量子化的，且各自具有相应的能量。分子的内能：电子能量</a:t>
            </a:r>
            <a:r>
              <a:rPr kumimoji="1" lang="en-US" altLang="zh-CN" sz="2400" b="1" dirty="0" err="1">
                <a:solidFill>
                  <a:srgbClr val="000066"/>
                </a:solidFill>
                <a:effectLst>
                  <a:outerShdw blurRad="38100" dist="38100" dir="2700000" algn="tl">
                    <a:srgbClr val="C0C0C0"/>
                  </a:outerShdw>
                </a:effectLst>
                <a:ea typeface="黑体" pitchFamily="49" charset="-122"/>
              </a:rPr>
              <a:t>Ee</a:t>
            </a:r>
            <a:r>
              <a:rPr kumimoji="1" lang="en-US" altLang="zh-CN" sz="2400" b="1" dirty="0">
                <a:solidFill>
                  <a:srgbClr val="000066"/>
                </a:solidFill>
                <a:effectLst>
                  <a:outerShdw blurRad="38100" dist="38100" dir="2700000" algn="tl">
                    <a:srgbClr val="C0C0C0"/>
                  </a:outerShdw>
                </a:effectLst>
                <a:ea typeface="黑体" pitchFamily="49" charset="-122"/>
              </a:rPr>
              <a:t> </a:t>
            </a:r>
            <a:r>
              <a:rPr kumimoji="1" lang="zh-CN" altLang="en-US" sz="2400" b="1" dirty="0">
                <a:solidFill>
                  <a:srgbClr val="000066"/>
                </a:solidFill>
                <a:effectLst>
                  <a:outerShdw blurRad="38100" dist="38100" dir="2700000" algn="tl">
                    <a:srgbClr val="C0C0C0"/>
                  </a:outerShdw>
                </a:effectLst>
                <a:ea typeface="黑体" pitchFamily="49" charset="-122"/>
              </a:rPr>
              <a:t>、振动能量</a:t>
            </a:r>
            <a:r>
              <a:rPr kumimoji="1" lang="en-US" altLang="zh-CN" sz="2400" b="1" dirty="0" err="1">
                <a:solidFill>
                  <a:srgbClr val="000066"/>
                </a:solidFill>
                <a:effectLst>
                  <a:outerShdw blurRad="38100" dist="38100" dir="2700000" algn="tl">
                    <a:srgbClr val="C0C0C0"/>
                  </a:outerShdw>
                </a:effectLst>
                <a:ea typeface="黑体" pitchFamily="49" charset="-122"/>
              </a:rPr>
              <a:t>Ev</a:t>
            </a:r>
            <a:r>
              <a:rPr kumimoji="1" lang="en-US" altLang="zh-CN" sz="2400" b="1" dirty="0">
                <a:solidFill>
                  <a:srgbClr val="000066"/>
                </a:solidFill>
                <a:effectLst>
                  <a:outerShdw blurRad="38100" dist="38100" dir="2700000" algn="tl">
                    <a:srgbClr val="C0C0C0"/>
                  </a:outerShdw>
                </a:effectLst>
                <a:ea typeface="黑体" pitchFamily="49" charset="-122"/>
              </a:rPr>
              <a:t> </a:t>
            </a:r>
            <a:r>
              <a:rPr kumimoji="1" lang="zh-CN" altLang="en-US" sz="2400" b="1" dirty="0">
                <a:solidFill>
                  <a:srgbClr val="000066"/>
                </a:solidFill>
                <a:effectLst>
                  <a:outerShdw blurRad="38100" dist="38100" dir="2700000" algn="tl">
                    <a:srgbClr val="C0C0C0"/>
                  </a:outerShdw>
                </a:effectLst>
                <a:ea typeface="黑体" pitchFamily="49" charset="-122"/>
              </a:rPr>
              <a:t>、转动能量</a:t>
            </a:r>
            <a:r>
              <a:rPr kumimoji="1" lang="en-US" altLang="zh-CN" sz="2400" b="1" dirty="0" err="1" smtClean="0">
                <a:solidFill>
                  <a:srgbClr val="000066"/>
                </a:solidFill>
                <a:effectLst>
                  <a:outerShdw blurRad="38100" dist="38100" dir="2700000" algn="tl">
                    <a:srgbClr val="C0C0C0"/>
                  </a:outerShdw>
                </a:effectLst>
                <a:ea typeface="黑体" pitchFamily="49" charset="-122"/>
              </a:rPr>
              <a:t>Er</a:t>
            </a:r>
            <a:r>
              <a:rPr kumimoji="1" lang="zh-CN" altLang="en-US" sz="2400" b="1" dirty="0" smtClean="0">
                <a:solidFill>
                  <a:srgbClr val="000066"/>
                </a:solidFill>
                <a:effectLst>
                  <a:outerShdw blurRad="38100" dist="38100" dir="2700000" algn="tl">
                    <a:srgbClr val="C0C0C0"/>
                  </a:outerShdw>
                </a:effectLst>
                <a:ea typeface="黑体" pitchFamily="49" charset="-122"/>
              </a:rPr>
              <a:t>。</a:t>
            </a:r>
            <a:endParaRPr kumimoji="1" lang="en-US" altLang="zh-CN" sz="2400" b="1" dirty="0">
              <a:solidFill>
                <a:srgbClr val="000066"/>
              </a:solidFill>
              <a:effectLst>
                <a:outerShdw blurRad="38100" dist="38100" dir="2700000" algn="tl">
                  <a:srgbClr val="C0C0C0"/>
                </a:outerShdw>
              </a:effectLst>
              <a:ea typeface="黑体" pitchFamily="49" charset="-122"/>
            </a:endParaRPr>
          </a:p>
          <a:p>
            <a:pPr defTabSz="914217">
              <a:lnSpc>
                <a:spcPct val="150000"/>
              </a:lnSpc>
            </a:pPr>
            <a:r>
              <a:rPr kumimoji="1" lang="en-US" altLang="zh-CN" sz="2400" b="1" dirty="0">
                <a:solidFill>
                  <a:srgbClr val="000066"/>
                </a:solidFill>
                <a:effectLst>
                  <a:outerShdw blurRad="38100" dist="38100" dir="2700000" algn="tl">
                    <a:srgbClr val="C0C0C0"/>
                  </a:outerShdw>
                </a:effectLst>
                <a:ea typeface="黑体" pitchFamily="49" charset="-122"/>
              </a:rPr>
              <a:t>    </a:t>
            </a:r>
            <a:r>
              <a:rPr kumimoji="1" lang="zh-CN" altLang="en-US" sz="2400" b="1" dirty="0">
                <a:solidFill>
                  <a:srgbClr val="000066"/>
                </a:solidFill>
                <a:effectLst>
                  <a:outerShdw blurRad="38100" dist="38100" dir="2700000" algn="tl">
                    <a:srgbClr val="C0C0C0"/>
                  </a:outerShdw>
                </a:effectLst>
                <a:ea typeface="黑体" pitchFamily="49" charset="-122"/>
              </a:rPr>
              <a:t>即</a:t>
            </a:r>
            <a:r>
              <a:rPr kumimoji="1" lang="en-US" altLang="zh-CN" sz="2400" b="1" dirty="0">
                <a:solidFill>
                  <a:srgbClr val="000066"/>
                </a:solidFill>
                <a:effectLst>
                  <a:outerShdw blurRad="38100" dist="38100" dir="2700000" algn="tl">
                    <a:srgbClr val="C0C0C0"/>
                  </a:outerShdw>
                </a:effectLst>
                <a:ea typeface="黑体" pitchFamily="49" charset="-122"/>
              </a:rPr>
              <a:t>:  E</a:t>
            </a:r>
            <a:r>
              <a:rPr kumimoji="1" lang="zh-CN" altLang="en-US" sz="2400" b="1" dirty="0">
                <a:solidFill>
                  <a:srgbClr val="000066"/>
                </a:solidFill>
                <a:effectLst>
                  <a:outerShdw blurRad="38100" dist="38100" dir="2700000" algn="tl">
                    <a:srgbClr val="C0C0C0"/>
                  </a:outerShdw>
                </a:effectLst>
                <a:ea typeface="黑体" pitchFamily="49" charset="-122"/>
              </a:rPr>
              <a:t>＝</a:t>
            </a:r>
            <a:r>
              <a:rPr kumimoji="1" lang="en-US" altLang="zh-CN" sz="2400" b="1" dirty="0" err="1">
                <a:solidFill>
                  <a:srgbClr val="000066"/>
                </a:solidFill>
                <a:effectLst>
                  <a:outerShdw blurRad="38100" dist="38100" dir="2700000" algn="tl">
                    <a:srgbClr val="C0C0C0"/>
                  </a:outerShdw>
                </a:effectLst>
                <a:ea typeface="黑体" pitchFamily="49" charset="-122"/>
              </a:rPr>
              <a:t>Ee+Ev+Er</a:t>
            </a:r>
            <a:r>
              <a:rPr kumimoji="1" lang="en-US" altLang="zh-CN" sz="2400" b="1" dirty="0">
                <a:solidFill>
                  <a:srgbClr val="000066"/>
                </a:solidFill>
                <a:effectLst>
                  <a:outerShdw blurRad="38100" dist="38100" dir="2700000" algn="tl">
                    <a:srgbClr val="C0C0C0"/>
                  </a:outerShdw>
                </a:effectLst>
                <a:ea typeface="黑体" pitchFamily="49" charset="-122"/>
              </a:rPr>
              <a:t>   </a:t>
            </a:r>
            <a:r>
              <a:rPr kumimoji="1" lang="zh-CN" altLang="en-US" sz="2400" b="1" dirty="0">
                <a:solidFill>
                  <a:srgbClr val="000066"/>
                </a:solidFill>
                <a:effectLst>
                  <a:outerShdw blurRad="38100" dist="38100" dir="2700000" algn="tl">
                    <a:srgbClr val="C0C0C0"/>
                  </a:outerShdw>
                </a:effectLst>
                <a:ea typeface="黑体" pitchFamily="49" charset="-122"/>
              </a:rPr>
              <a:t>（</a:t>
            </a:r>
            <a:r>
              <a:rPr kumimoji="1" lang="en-US" altLang="zh-CN" sz="2400" b="1" dirty="0" err="1">
                <a:solidFill>
                  <a:srgbClr val="000066"/>
                </a:solidFill>
                <a:effectLst>
                  <a:outerShdw blurRad="38100" dist="38100" dir="2700000" algn="tl">
                    <a:srgbClr val="C0C0C0"/>
                  </a:outerShdw>
                </a:effectLst>
                <a:ea typeface="黑体" pitchFamily="49" charset="-122"/>
              </a:rPr>
              <a:t>ΔΕe</a:t>
            </a:r>
            <a:r>
              <a:rPr kumimoji="1" lang="en-US" altLang="zh-CN" sz="2400" b="1" dirty="0">
                <a:solidFill>
                  <a:srgbClr val="000066"/>
                </a:solidFill>
                <a:effectLst>
                  <a:outerShdw blurRad="38100" dist="38100" dir="2700000" algn="tl">
                    <a:srgbClr val="C0C0C0"/>
                  </a:outerShdw>
                </a:effectLst>
                <a:ea typeface="黑体" pitchFamily="49" charset="-122"/>
              </a:rPr>
              <a:t>&gt;</a:t>
            </a:r>
            <a:r>
              <a:rPr kumimoji="1" lang="en-US" altLang="zh-CN" sz="2400" b="1" dirty="0" err="1">
                <a:solidFill>
                  <a:srgbClr val="000066"/>
                </a:solidFill>
                <a:effectLst>
                  <a:outerShdw blurRad="38100" dist="38100" dir="2700000" algn="tl">
                    <a:srgbClr val="C0C0C0"/>
                  </a:outerShdw>
                </a:effectLst>
                <a:ea typeface="黑体" pitchFamily="49" charset="-122"/>
              </a:rPr>
              <a:t>ΔΕv</a:t>
            </a:r>
            <a:r>
              <a:rPr kumimoji="1" lang="en-US" altLang="zh-CN" sz="2400" b="1" dirty="0">
                <a:solidFill>
                  <a:srgbClr val="000066"/>
                </a:solidFill>
                <a:effectLst>
                  <a:outerShdw blurRad="38100" dist="38100" dir="2700000" algn="tl">
                    <a:srgbClr val="C0C0C0"/>
                  </a:outerShdw>
                </a:effectLst>
                <a:ea typeface="黑体" pitchFamily="49" charset="-122"/>
              </a:rPr>
              <a:t>&gt;</a:t>
            </a:r>
            <a:r>
              <a:rPr kumimoji="1" lang="en-US" altLang="zh-CN" sz="2400" b="1" dirty="0" err="1">
                <a:solidFill>
                  <a:srgbClr val="000066"/>
                </a:solidFill>
                <a:effectLst>
                  <a:outerShdw blurRad="38100" dist="38100" dir="2700000" algn="tl">
                    <a:srgbClr val="C0C0C0"/>
                  </a:outerShdw>
                </a:effectLst>
                <a:ea typeface="黑体" pitchFamily="49" charset="-122"/>
              </a:rPr>
              <a:t>ΔΕr</a:t>
            </a:r>
            <a:r>
              <a:rPr kumimoji="1" lang="zh-CN" altLang="en-US" sz="2400" b="1" dirty="0">
                <a:solidFill>
                  <a:srgbClr val="000066"/>
                </a:solidFill>
                <a:effectLst>
                  <a:outerShdw blurRad="38100" dist="38100" dir="2700000" algn="tl">
                    <a:srgbClr val="C0C0C0"/>
                  </a:outerShdw>
                </a:effectLst>
                <a:ea typeface="黑体" pitchFamily="49" charset="-122"/>
              </a:rPr>
              <a:t>）</a:t>
            </a:r>
            <a:endParaRPr kumimoji="1" lang="en-US" sz="2400" b="1" dirty="0">
              <a:solidFill>
                <a:srgbClr val="000066"/>
              </a:solidFill>
              <a:effectLst>
                <a:outerShdw blurRad="38100" dist="38100" dir="2700000" algn="tl">
                  <a:srgbClr val="C0C0C0"/>
                </a:outerShdw>
              </a:effectLst>
              <a:ea typeface="黑体" pitchFamily="49" charset="-122"/>
            </a:endParaRPr>
          </a:p>
        </p:txBody>
      </p:sp>
      <p:sp>
        <p:nvSpPr>
          <p:cNvPr id="5" name="TextBox 4"/>
          <p:cNvSpPr txBox="1"/>
          <p:nvPr/>
        </p:nvSpPr>
        <p:spPr>
          <a:xfrm>
            <a:off x="304799" y="967585"/>
            <a:ext cx="5159005" cy="523220"/>
          </a:xfrm>
          <a:prstGeom prst="rect">
            <a:avLst/>
          </a:prstGeom>
          <a:noFill/>
        </p:spPr>
        <p:txBody>
          <a:bodyPr wrap="square" rtlCol="0">
            <a:spAutoFit/>
          </a:bodyPr>
          <a:lstStyle/>
          <a:p>
            <a:pPr defTabSz="914217"/>
            <a:r>
              <a:rPr kumimoji="1" lang="en-US" altLang="zh-CN" sz="2800" b="1" dirty="0" smtClean="0">
                <a:solidFill>
                  <a:srgbClr val="003300"/>
                </a:solidFill>
                <a:effectLst>
                  <a:outerShdw blurRad="38100" dist="38100" dir="2700000" algn="tl">
                    <a:srgbClr val="C0C0C0"/>
                  </a:outerShdw>
                </a:effectLst>
                <a:ea typeface="黑体" pitchFamily="49" charset="-122"/>
              </a:rPr>
              <a:t>2.1.5  </a:t>
            </a:r>
            <a:r>
              <a:rPr kumimoji="1" lang="zh-CN" altLang="en-US" sz="2800" b="1" dirty="0" smtClean="0">
                <a:solidFill>
                  <a:srgbClr val="003300"/>
                </a:solidFill>
                <a:effectLst>
                  <a:outerShdw blurRad="38100" dist="38100" dir="2700000" algn="tl">
                    <a:srgbClr val="C0C0C0"/>
                  </a:outerShdw>
                </a:effectLst>
                <a:ea typeface="黑体" pitchFamily="49" charset="-122"/>
              </a:rPr>
              <a:t>分子吸收</a:t>
            </a:r>
            <a:r>
              <a:rPr kumimoji="1" lang="zh-CN" altLang="en-US" sz="2800" b="1" dirty="0">
                <a:solidFill>
                  <a:srgbClr val="003300"/>
                </a:solidFill>
                <a:effectLst>
                  <a:outerShdw blurRad="38100" dist="38100" dir="2700000" algn="tl">
                    <a:srgbClr val="C0C0C0"/>
                  </a:outerShdw>
                </a:effectLst>
                <a:ea typeface="黑体" pitchFamily="49" charset="-122"/>
              </a:rPr>
              <a:t>光谱产生的机理</a:t>
            </a:r>
            <a:endParaRPr kumimoji="1" lang="en-US" sz="2800" b="1" dirty="0">
              <a:solidFill>
                <a:srgbClr val="003300"/>
              </a:solidFill>
              <a:effectLst>
                <a:outerShdw blurRad="38100" dist="38100" dir="2700000" algn="tl">
                  <a:srgbClr val="C0C0C0"/>
                </a:outerShdw>
              </a:effectLst>
              <a:ea typeface="黑体" pitchFamily="49" charset="-122"/>
            </a:endParaRPr>
          </a:p>
        </p:txBody>
      </p:sp>
      <p:grpSp>
        <p:nvGrpSpPr>
          <p:cNvPr id="6" name="Group 1048"/>
          <p:cNvGrpSpPr>
            <a:grpSpLocks/>
          </p:cNvGrpSpPr>
          <p:nvPr/>
        </p:nvGrpSpPr>
        <p:grpSpPr bwMode="auto">
          <a:xfrm>
            <a:off x="5181600" y="415924"/>
            <a:ext cx="4096137" cy="2327276"/>
            <a:chOff x="440" y="2189"/>
            <a:chExt cx="3440" cy="1923"/>
          </a:xfrm>
        </p:grpSpPr>
        <p:sp>
          <p:nvSpPr>
            <p:cNvPr id="7" name="Rectangle 1049"/>
            <p:cNvSpPr>
              <a:spLocks noChangeArrowheads="1"/>
            </p:cNvSpPr>
            <p:nvPr/>
          </p:nvSpPr>
          <p:spPr bwMode="auto">
            <a:xfrm>
              <a:off x="772" y="3810"/>
              <a:ext cx="310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b="1">
                  <a:solidFill>
                    <a:srgbClr val="FF0000"/>
                  </a:solidFill>
                  <a:latin typeface="Times New Roman" pitchFamily="18" charset="0"/>
                </a:rPr>
                <a:t> 250     300      350       400</a:t>
              </a:r>
              <a:r>
                <a:rPr lang="en-US" altLang="zh-CN" b="1">
                  <a:solidFill>
                    <a:srgbClr val="FF0000"/>
                  </a:solidFill>
                  <a:latin typeface="Times New Roman" pitchFamily="18" charset="0"/>
                </a:rPr>
                <a:t>nm</a:t>
              </a:r>
              <a:endParaRPr lang="en-US" altLang="zh-CN"/>
            </a:p>
          </p:txBody>
        </p:sp>
        <p:grpSp>
          <p:nvGrpSpPr>
            <p:cNvPr id="8" name="Group 1050"/>
            <p:cNvGrpSpPr>
              <a:grpSpLocks/>
            </p:cNvGrpSpPr>
            <p:nvPr/>
          </p:nvGrpSpPr>
          <p:grpSpPr bwMode="auto">
            <a:xfrm>
              <a:off x="833" y="2297"/>
              <a:ext cx="2388" cy="1403"/>
              <a:chOff x="833" y="2297"/>
              <a:chExt cx="2388" cy="1403"/>
            </a:xfrm>
          </p:grpSpPr>
          <p:sp>
            <p:nvSpPr>
              <p:cNvPr id="26" name="Freeform 1051"/>
              <p:cNvSpPr>
                <a:spLocks/>
              </p:cNvSpPr>
              <p:nvPr/>
            </p:nvSpPr>
            <p:spPr bwMode="auto">
              <a:xfrm>
                <a:off x="833" y="2297"/>
                <a:ext cx="2388" cy="1403"/>
              </a:xfrm>
              <a:custGeom>
                <a:avLst/>
                <a:gdLst>
                  <a:gd name="T0" fmla="*/ 96 w 2388"/>
                  <a:gd name="T1" fmla="*/ 702 h 1403"/>
                  <a:gd name="T2" fmla="*/ 132 w 2388"/>
                  <a:gd name="T3" fmla="*/ 622 h 1403"/>
                  <a:gd name="T4" fmla="*/ 230 w 2388"/>
                  <a:gd name="T5" fmla="*/ 319 h 1403"/>
                  <a:gd name="T6" fmla="*/ 278 w 2388"/>
                  <a:gd name="T7" fmla="*/ 371 h 1403"/>
                  <a:gd name="T8" fmla="*/ 309 w 2388"/>
                  <a:gd name="T9" fmla="*/ 478 h 1403"/>
                  <a:gd name="T10" fmla="*/ 326 w 2388"/>
                  <a:gd name="T11" fmla="*/ 516 h 1403"/>
                  <a:gd name="T12" fmla="*/ 361 w 2388"/>
                  <a:gd name="T13" fmla="*/ 507 h 1403"/>
                  <a:gd name="T14" fmla="*/ 439 w 2388"/>
                  <a:gd name="T15" fmla="*/ 570 h 1403"/>
                  <a:gd name="T16" fmla="*/ 500 w 2388"/>
                  <a:gd name="T17" fmla="*/ 714 h 1403"/>
                  <a:gd name="T18" fmla="*/ 533 w 2388"/>
                  <a:gd name="T19" fmla="*/ 773 h 1403"/>
                  <a:gd name="T20" fmla="*/ 572 w 2388"/>
                  <a:gd name="T21" fmla="*/ 854 h 1403"/>
                  <a:gd name="T22" fmla="*/ 630 w 2388"/>
                  <a:gd name="T23" fmla="*/ 964 h 1403"/>
                  <a:gd name="T24" fmla="*/ 646 w 2388"/>
                  <a:gd name="T25" fmla="*/ 1140 h 1403"/>
                  <a:gd name="T26" fmla="*/ 685 w 2388"/>
                  <a:gd name="T27" fmla="*/ 1252 h 1403"/>
                  <a:gd name="T28" fmla="*/ 743 w 2388"/>
                  <a:gd name="T29" fmla="*/ 1304 h 1403"/>
                  <a:gd name="T30" fmla="*/ 789 w 2388"/>
                  <a:gd name="T31" fmla="*/ 1273 h 1403"/>
                  <a:gd name="T32" fmla="*/ 880 w 2388"/>
                  <a:gd name="T33" fmla="*/ 1210 h 1403"/>
                  <a:gd name="T34" fmla="*/ 997 w 2388"/>
                  <a:gd name="T35" fmla="*/ 1228 h 1403"/>
                  <a:gd name="T36" fmla="*/ 1046 w 2388"/>
                  <a:gd name="T37" fmla="*/ 1170 h 1403"/>
                  <a:gd name="T38" fmla="*/ 1089 w 2388"/>
                  <a:gd name="T39" fmla="*/ 1105 h 1403"/>
                  <a:gd name="T40" fmla="*/ 1137 w 2388"/>
                  <a:gd name="T41" fmla="*/ 1023 h 1403"/>
                  <a:gd name="T42" fmla="*/ 1187 w 2388"/>
                  <a:gd name="T43" fmla="*/ 928 h 1403"/>
                  <a:gd name="T44" fmla="*/ 1186 w 2388"/>
                  <a:gd name="T45" fmla="*/ 930 h 1403"/>
                  <a:gd name="T46" fmla="*/ 1181 w 2388"/>
                  <a:gd name="T47" fmla="*/ 930 h 1403"/>
                  <a:gd name="T48" fmla="*/ 1214 w 2388"/>
                  <a:gd name="T49" fmla="*/ 862 h 1403"/>
                  <a:gd name="T50" fmla="*/ 1250 w 2388"/>
                  <a:gd name="T51" fmla="*/ 630 h 1403"/>
                  <a:gd name="T52" fmla="*/ 1256 w 2388"/>
                  <a:gd name="T53" fmla="*/ 608 h 1403"/>
                  <a:gd name="T54" fmla="*/ 1264 w 2388"/>
                  <a:gd name="T55" fmla="*/ 601 h 1403"/>
                  <a:gd name="T56" fmla="*/ 1307 w 2388"/>
                  <a:gd name="T57" fmla="*/ 398 h 1403"/>
                  <a:gd name="T58" fmla="*/ 1342 w 2388"/>
                  <a:gd name="T59" fmla="*/ 276 h 1403"/>
                  <a:gd name="T60" fmla="*/ 1342 w 2388"/>
                  <a:gd name="T61" fmla="*/ 292 h 1403"/>
                  <a:gd name="T62" fmla="*/ 1352 w 2388"/>
                  <a:gd name="T63" fmla="*/ 246 h 1403"/>
                  <a:gd name="T64" fmla="*/ 1354 w 2388"/>
                  <a:gd name="T65" fmla="*/ 231 h 1403"/>
                  <a:gd name="T66" fmla="*/ 1363 w 2388"/>
                  <a:gd name="T67" fmla="*/ 196 h 1403"/>
                  <a:gd name="T68" fmla="*/ 1395 w 2388"/>
                  <a:gd name="T69" fmla="*/ 126 h 1403"/>
                  <a:gd name="T70" fmla="*/ 1426 w 2388"/>
                  <a:gd name="T71" fmla="*/ 29 h 1403"/>
                  <a:gd name="T72" fmla="*/ 1490 w 2388"/>
                  <a:gd name="T73" fmla="*/ 2 h 1403"/>
                  <a:gd name="T74" fmla="*/ 1544 w 2388"/>
                  <a:gd name="T75" fmla="*/ 58 h 1403"/>
                  <a:gd name="T76" fmla="*/ 1635 w 2388"/>
                  <a:gd name="T77" fmla="*/ 315 h 1403"/>
                  <a:gd name="T78" fmla="*/ 1639 w 2388"/>
                  <a:gd name="T79" fmla="*/ 345 h 1403"/>
                  <a:gd name="T80" fmla="*/ 1666 w 2388"/>
                  <a:gd name="T81" fmla="*/ 443 h 1403"/>
                  <a:gd name="T82" fmla="*/ 1710 w 2388"/>
                  <a:gd name="T83" fmla="*/ 568 h 1403"/>
                  <a:gd name="T84" fmla="*/ 1757 w 2388"/>
                  <a:gd name="T85" fmla="*/ 732 h 1403"/>
                  <a:gd name="T86" fmla="*/ 1805 w 2388"/>
                  <a:gd name="T87" fmla="*/ 808 h 1403"/>
                  <a:gd name="T88" fmla="*/ 1822 w 2388"/>
                  <a:gd name="T89" fmla="*/ 815 h 1403"/>
                  <a:gd name="T90" fmla="*/ 1863 w 2388"/>
                  <a:gd name="T91" fmla="*/ 859 h 1403"/>
                  <a:gd name="T92" fmla="*/ 1869 w 2388"/>
                  <a:gd name="T93" fmla="*/ 875 h 1403"/>
                  <a:gd name="T94" fmla="*/ 1910 w 2388"/>
                  <a:gd name="T95" fmla="*/ 965 h 1403"/>
                  <a:gd name="T96" fmla="*/ 1950 w 2388"/>
                  <a:gd name="T97" fmla="*/ 1030 h 1403"/>
                  <a:gd name="T98" fmla="*/ 1992 w 2388"/>
                  <a:gd name="T99" fmla="*/ 1056 h 1403"/>
                  <a:gd name="T100" fmla="*/ 2069 w 2388"/>
                  <a:gd name="T101" fmla="*/ 1117 h 1403"/>
                  <a:gd name="T102" fmla="*/ 2096 w 2388"/>
                  <a:gd name="T103" fmla="*/ 1162 h 1403"/>
                  <a:gd name="T104" fmla="*/ 2155 w 2388"/>
                  <a:gd name="T105" fmla="*/ 1202 h 1403"/>
                  <a:gd name="T106" fmla="*/ 2169 w 2388"/>
                  <a:gd name="T107" fmla="*/ 1245 h 1403"/>
                  <a:gd name="T108" fmla="*/ 2216 w 2388"/>
                  <a:gd name="T109" fmla="*/ 1305 h 1403"/>
                  <a:gd name="T110" fmla="*/ 2299 w 2388"/>
                  <a:gd name="T111" fmla="*/ 1353 h 1403"/>
                  <a:gd name="T112" fmla="*/ 2347 w 2388"/>
                  <a:gd name="T113" fmla="*/ 1376 h 1403"/>
                  <a:gd name="T114" fmla="*/ 2383 w 2388"/>
                  <a:gd name="T115" fmla="*/ 1403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1403">
                    <a:moveTo>
                      <a:pt x="0" y="722"/>
                    </a:moveTo>
                    <a:lnTo>
                      <a:pt x="20" y="721"/>
                    </a:lnTo>
                    <a:lnTo>
                      <a:pt x="40" y="720"/>
                    </a:lnTo>
                    <a:lnTo>
                      <a:pt x="59" y="718"/>
                    </a:lnTo>
                    <a:lnTo>
                      <a:pt x="79" y="714"/>
                    </a:lnTo>
                    <a:lnTo>
                      <a:pt x="85" y="712"/>
                    </a:lnTo>
                    <a:lnTo>
                      <a:pt x="89" y="710"/>
                    </a:lnTo>
                    <a:lnTo>
                      <a:pt x="96" y="702"/>
                    </a:lnTo>
                    <a:lnTo>
                      <a:pt x="100" y="693"/>
                    </a:lnTo>
                    <a:lnTo>
                      <a:pt x="103" y="683"/>
                    </a:lnTo>
                    <a:lnTo>
                      <a:pt x="106" y="660"/>
                    </a:lnTo>
                    <a:lnTo>
                      <a:pt x="108" y="648"/>
                    </a:lnTo>
                    <a:lnTo>
                      <a:pt x="112" y="638"/>
                    </a:lnTo>
                    <a:lnTo>
                      <a:pt x="116" y="633"/>
                    </a:lnTo>
                    <a:lnTo>
                      <a:pt x="121" y="629"/>
                    </a:lnTo>
                    <a:lnTo>
                      <a:pt x="132" y="622"/>
                    </a:lnTo>
                    <a:lnTo>
                      <a:pt x="141" y="592"/>
                    </a:lnTo>
                    <a:lnTo>
                      <a:pt x="153" y="563"/>
                    </a:lnTo>
                    <a:lnTo>
                      <a:pt x="168" y="537"/>
                    </a:lnTo>
                    <a:lnTo>
                      <a:pt x="184" y="512"/>
                    </a:lnTo>
                    <a:lnTo>
                      <a:pt x="196" y="463"/>
                    </a:lnTo>
                    <a:lnTo>
                      <a:pt x="206" y="415"/>
                    </a:lnTo>
                    <a:lnTo>
                      <a:pt x="217" y="367"/>
                    </a:lnTo>
                    <a:lnTo>
                      <a:pt x="230" y="319"/>
                    </a:lnTo>
                    <a:lnTo>
                      <a:pt x="237" y="321"/>
                    </a:lnTo>
                    <a:lnTo>
                      <a:pt x="244" y="322"/>
                    </a:lnTo>
                    <a:lnTo>
                      <a:pt x="251" y="324"/>
                    </a:lnTo>
                    <a:lnTo>
                      <a:pt x="257" y="328"/>
                    </a:lnTo>
                    <a:lnTo>
                      <a:pt x="263" y="334"/>
                    </a:lnTo>
                    <a:lnTo>
                      <a:pt x="267" y="340"/>
                    </a:lnTo>
                    <a:lnTo>
                      <a:pt x="274" y="355"/>
                    </a:lnTo>
                    <a:lnTo>
                      <a:pt x="278" y="371"/>
                    </a:lnTo>
                    <a:lnTo>
                      <a:pt x="281" y="387"/>
                    </a:lnTo>
                    <a:lnTo>
                      <a:pt x="283" y="404"/>
                    </a:lnTo>
                    <a:lnTo>
                      <a:pt x="286" y="422"/>
                    </a:lnTo>
                    <a:lnTo>
                      <a:pt x="290" y="438"/>
                    </a:lnTo>
                    <a:lnTo>
                      <a:pt x="296" y="454"/>
                    </a:lnTo>
                    <a:lnTo>
                      <a:pt x="301" y="464"/>
                    </a:lnTo>
                    <a:lnTo>
                      <a:pt x="306" y="472"/>
                    </a:lnTo>
                    <a:lnTo>
                      <a:pt x="309" y="478"/>
                    </a:lnTo>
                    <a:lnTo>
                      <a:pt x="312" y="484"/>
                    </a:lnTo>
                    <a:lnTo>
                      <a:pt x="315" y="488"/>
                    </a:lnTo>
                    <a:lnTo>
                      <a:pt x="317" y="491"/>
                    </a:lnTo>
                    <a:lnTo>
                      <a:pt x="320" y="496"/>
                    </a:lnTo>
                    <a:lnTo>
                      <a:pt x="322" y="501"/>
                    </a:lnTo>
                    <a:lnTo>
                      <a:pt x="323" y="507"/>
                    </a:lnTo>
                    <a:lnTo>
                      <a:pt x="324" y="511"/>
                    </a:lnTo>
                    <a:lnTo>
                      <a:pt x="326" y="516"/>
                    </a:lnTo>
                    <a:lnTo>
                      <a:pt x="327" y="522"/>
                    </a:lnTo>
                    <a:lnTo>
                      <a:pt x="329" y="529"/>
                    </a:lnTo>
                    <a:lnTo>
                      <a:pt x="339" y="525"/>
                    </a:lnTo>
                    <a:lnTo>
                      <a:pt x="344" y="524"/>
                    </a:lnTo>
                    <a:lnTo>
                      <a:pt x="349" y="521"/>
                    </a:lnTo>
                    <a:lnTo>
                      <a:pt x="354" y="516"/>
                    </a:lnTo>
                    <a:lnTo>
                      <a:pt x="359" y="510"/>
                    </a:lnTo>
                    <a:lnTo>
                      <a:pt x="361" y="507"/>
                    </a:lnTo>
                    <a:lnTo>
                      <a:pt x="363" y="505"/>
                    </a:lnTo>
                    <a:lnTo>
                      <a:pt x="365" y="504"/>
                    </a:lnTo>
                    <a:lnTo>
                      <a:pt x="368" y="504"/>
                    </a:lnTo>
                    <a:lnTo>
                      <a:pt x="380" y="510"/>
                    </a:lnTo>
                    <a:lnTo>
                      <a:pt x="390" y="516"/>
                    </a:lnTo>
                    <a:lnTo>
                      <a:pt x="409" y="531"/>
                    </a:lnTo>
                    <a:lnTo>
                      <a:pt x="425" y="550"/>
                    </a:lnTo>
                    <a:lnTo>
                      <a:pt x="439" y="570"/>
                    </a:lnTo>
                    <a:lnTo>
                      <a:pt x="451" y="592"/>
                    </a:lnTo>
                    <a:lnTo>
                      <a:pt x="463" y="616"/>
                    </a:lnTo>
                    <a:lnTo>
                      <a:pt x="475" y="640"/>
                    </a:lnTo>
                    <a:lnTo>
                      <a:pt x="487" y="664"/>
                    </a:lnTo>
                    <a:lnTo>
                      <a:pt x="492" y="676"/>
                    </a:lnTo>
                    <a:lnTo>
                      <a:pt x="494" y="688"/>
                    </a:lnTo>
                    <a:lnTo>
                      <a:pt x="497" y="701"/>
                    </a:lnTo>
                    <a:lnTo>
                      <a:pt x="500" y="714"/>
                    </a:lnTo>
                    <a:lnTo>
                      <a:pt x="502" y="719"/>
                    </a:lnTo>
                    <a:lnTo>
                      <a:pt x="506" y="727"/>
                    </a:lnTo>
                    <a:lnTo>
                      <a:pt x="511" y="736"/>
                    </a:lnTo>
                    <a:lnTo>
                      <a:pt x="517" y="745"/>
                    </a:lnTo>
                    <a:lnTo>
                      <a:pt x="522" y="755"/>
                    </a:lnTo>
                    <a:lnTo>
                      <a:pt x="527" y="763"/>
                    </a:lnTo>
                    <a:lnTo>
                      <a:pt x="531" y="769"/>
                    </a:lnTo>
                    <a:lnTo>
                      <a:pt x="533" y="773"/>
                    </a:lnTo>
                    <a:lnTo>
                      <a:pt x="540" y="785"/>
                    </a:lnTo>
                    <a:lnTo>
                      <a:pt x="548" y="797"/>
                    </a:lnTo>
                    <a:lnTo>
                      <a:pt x="554" y="810"/>
                    </a:lnTo>
                    <a:lnTo>
                      <a:pt x="559" y="823"/>
                    </a:lnTo>
                    <a:lnTo>
                      <a:pt x="561" y="837"/>
                    </a:lnTo>
                    <a:lnTo>
                      <a:pt x="563" y="843"/>
                    </a:lnTo>
                    <a:lnTo>
                      <a:pt x="566" y="848"/>
                    </a:lnTo>
                    <a:lnTo>
                      <a:pt x="572" y="854"/>
                    </a:lnTo>
                    <a:lnTo>
                      <a:pt x="578" y="858"/>
                    </a:lnTo>
                    <a:lnTo>
                      <a:pt x="592" y="865"/>
                    </a:lnTo>
                    <a:lnTo>
                      <a:pt x="605" y="891"/>
                    </a:lnTo>
                    <a:lnTo>
                      <a:pt x="618" y="916"/>
                    </a:lnTo>
                    <a:lnTo>
                      <a:pt x="622" y="925"/>
                    </a:lnTo>
                    <a:lnTo>
                      <a:pt x="625" y="936"/>
                    </a:lnTo>
                    <a:lnTo>
                      <a:pt x="627" y="950"/>
                    </a:lnTo>
                    <a:lnTo>
                      <a:pt x="630" y="964"/>
                    </a:lnTo>
                    <a:lnTo>
                      <a:pt x="632" y="978"/>
                    </a:lnTo>
                    <a:lnTo>
                      <a:pt x="634" y="992"/>
                    </a:lnTo>
                    <a:lnTo>
                      <a:pt x="636" y="1005"/>
                    </a:lnTo>
                    <a:lnTo>
                      <a:pt x="638" y="1016"/>
                    </a:lnTo>
                    <a:lnTo>
                      <a:pt x="639" y="1040"/>
                    </a:lnTo>
                    <a:lnTo>
                      <a:pt x="640" y="1064"/>
                    </a:lnTo>
                    <a:lnTo>
                      <a:pt x="644" y="1115"/>
                    </a:lnTo>
                    <a:lnTo>
                      <a:pt x="646" y="1140"/>
                    </a:lnTo>
                    <a:lnTo>
                      <a:pt x="650" y="1164"/>
                    </a:lnTo>
                    <a:lnTo>
                      <a:pt x="656" y="1188"/>
                    </a:lnTo>
                    <a:lnTo>
                      <a:pt x="664" y="1210"/>
                    </a:lnTo>
                    <a:lnTo>
                      <a:pt x="668" y="1220"/>
                    </a:lnTo>
                    <a:lnTo>
                      <a:pt x="672" y="1229"/>
                    </a:lnTo>
                    <a:lnTo>
                      <a:pt x="676" y="1236"/>
                    </a:lnTo>
                    <a:lnTo>
                      <a:pt x="679" y="1242"/>
                    </a:lnTo>
                    <a:lnTo>
                      <a:pt x="685" y="1252"/>
                    </a:lnTo>
                    <a:lnTo>
                      <a:pt x="691" y="1260"/>
                    </a:lnTo>
                    <a:lnTo>
                      <a:pt x="697" y="1266"/>
                    </a:lnTo>
                    <a:lnTo>
                      <a:pt x="706" y="1273"/>
                    </a:lnTo>
                    <a:lnTo>
                      <a:pt x="716" y="1282"/>
                    </a:lnTo>
                    <a:lnTo>
                      <a:pt x="723" y="1288"/>
                    </a:lnTo>
                    <a:lnTo>
                      <a:pt x="730" y="1294"/>
                    </a:lnTo>
                    <a:lnTo>
                      <a:pt x="736" y="1299"/>
                    </a:lnTo>
                    <a:lnTo>
                      <a:pt x="743" y="1304"/>
                    </a:lnTo>
                    <a:lnTo>
                      <a:pt x="748" y="1308"/>
                    </a:lnTo>
                    <a:lnTo>
                      <a:pt x="749" y="1310"/>
                    </a:lnTo>
                    <a:lnTo>
                      <a:pt x="750" y="1310"/>
                    </a:lnTo>
                    <a:lnTo>
                      <a:pt x="761" y="1308"/>
                    </a:lnTo>
                    <a:lnTo>
                      <a:pt x="766" y="1306"/>
                    </a:lnTo>
                    <a:lnTo>
                      <a:pt x="770" y="1302"/>
                    </a:lnTo>
                    <a:lnTo>
                      <a:pt x="780" y="1288"/>
                    </a:lnTo>
                    <a:lnTo>
                      <a:pt x="789" y="1273"/>
                    </a:lnTo>
                    <a:lnTo>
                      <a:pt x="805" y="1240"/>
                    </a:lnTo>
                    <a:lnTo>
                      <a:pt x="822" y="1207"/>
                    </a:lnTo>
                    <a:lnTo>
                      <a:pt x="831" y="1191"/>
                    </a:lnTo>
                    <a:lnTo>
                      <a:pt x="842" y="1176"/>
                    </a:lnTo>
                    <a:lnTo>
                      <a:pt x="854" y="1183"/>
                    </a:lnTo>
                    <a:lnTo>
                      <a:pt x="864" y="1191"/>
                    </a:lnTo>
                    <a:lnTo>
                      <a:pt x="873" y="1200"/>
                    </a:lnTo>
                    <a:lnTo>
                      <a:pt x="880" y="1210"/>
                    </a:lnTo>
                    <a:lnTo>
                      <a:pt x="895" y="1231"/>
                    </a:lnTo>
                    <a:lnTo>
                      <a:pt x="904" y="1242"/>
                    </a:lnTo>
                    <a:lnTo>
                      <a:pt x="914" y="1252"/>
                    </a:lnTo>
                    <a:lnTo>
                      <a:pt x="941" y="1248"/>
                    </a:lnTo>
                    <a:lnTo>
                      <a:pt x="967" y="1243"/>
                    </a:lnTo>
                    <a:lnTo>
                      <a:pt x="975" y="1241"/>
                    </a:lnTo>
                    <a:lnTo>
                      <a:pt x="983" y="1237"/>
                    </a:lnTo>
                    <a:lnTo>
                      <a:pt x="997" y="1228"/>
                    </a:lnTo>
                    <a:lnTo>
                      <a:pt x="1011" y="1218"/>
                    </a:lnTo>
                    <a:lnTo>
                      <a:pt x="1026" y="1210"/>
                    </a:lnTo>
                    <a:lnTo>
                      <a:pt x="1031" y="1200"/>
                    </a:lnTo>
                    <a:lnTo>
                      <a:pt x="1036" y="1191"/>
                    </a:lnTo>
                    <a:lnTo>
                      <a:pt x="1039" y="1184"/>
                    </a:lnTo>
                    <a:lnTo>
                      <a:pt x="1042" y="1178"/>
                    </a:lnTo>
                    <a:lnTo>
                      <a:pt x="1044" y="1174"/>
                    </a:lnTo>
                    <a:lnTo>
                      <a:pt x="1046" y="1170"/>
                    </a:lnTo>
                    <a:lnTo>
                      <a:pt x="1048" y="1164"/>
                    </a:lnTo>
                    <a:lnTo>
                      <a:pt x="1051" y="1160"/>
                    </a:lnTo>
                    <a:lnTo>
                      <a:pt x="1055" y="1156"/>
                    </a:lnTo>
                    <a:lnTo>
                      <a:pt x="1062" y="1151"/>
                    </a:lnTo>
                    <a:lnTo>
                      <a:pt x="1066" y="1147"/>
                    </a:lnTo>
                    <a:lnTo>
                      <a:pt x="1072" y="1142"/>
                    </a:lnTo>
                    <a:lnTo>
                      <a:pt x="1081" y="1124"/>
                    </a:lnTo>
                    <a:lnTo>
                      <a:pt x="1089" y="1105"/>
                    </a:lnTo>
                    <a:lnTo>
                      <a:pt x="1096" y="1086"/>
                    </a:lnTo>
                    <a:lnTo>
                      <a:pt x="1105" y="1067"/>
                    </a:lnTo>
                    <a:lnTo>
                      <a:pt x="1109" y="1060"/>
                    </a:lnTo>
                    <a:lnTo>
                      <a:pt x="1115" y="1054"/>
                    </a:lnTo>
                    <a:lnTo>
                      <a:pt x="1120" y="1048"/>
                    </a:lnTo>
                    <a:lnTo>
                      <a:pt x="1125" y="1042"/>
                    </a:lnTo>
                    <a:lnTo>
                      <a:pt x="1131" y="1033"/>
                    </a:lnTo>
                    <a:lnTo>
                      <a:pt x="1137" y="1023"/>
                    </a:lnTo>
                    <a:lnTo>
                      <a:pt x="1149" y="1000"/>
                    </a:lnTo>
                    <a:lnTo>
                      <a:pt x="1161" y="977"/>
                    </a:lnTo>
                    <a:lnTo>
                      <a:pt x="1166" y="967"/>
                    </a:lnTo>
                    <a:lnTo>
                      <a:pt x="1171" y="958"/>
                    </a:lnTo>
                    <a:lnTo>
                      <a:pt x="1176" y="948"/>
                    </a:lnTo>
                    <a:lnTo>
                      <a:pt x="1180" y="940"/>
                    </a:lnTo>
                    <a:lnTo>
                      <a:pt x="1184" y="933"/>
                    </a:lnTo>
                    <a:lnTo>
                      <a:pt x="1187" y="928"/>
                    </a:lnTo>
                    <a:lnTo>
                      <a:pt x="1189" y="924"/>
                    </a:lnTo>
                    <a:lnTo>
                      <a:pt x="1190" y="921"/>
                    </a:lnTo>
                    <a:lnTo>
                      <a:pt x="1192" y="919"/>
                    </a:lnTo>
                    <a:lnTo>
                      <a:pt x="1192" y="917"/>
                    </a:lnTo>
                    <a:lnTo>
                      <a:pt x="1192" y="918"/>
                    </a:lnTo>
                    <a:lnTo>
                      <a:pt x="1191" y="920"/>
                    </a:lnTo>
                    <a:lnTo>
                      <a:pt x="1188" y="924"/>
                    </a:lnTo>
                    <a:lnTo>
                      <a:pt x="1186" y="930"/>
                    </a:lnTo>
                    <a:lnTo>
                      <a:pt x="1183" y="935"/>
                    </a:lnTo>
                    <a:lnTo>
                      <a:pt x="1180" y="939"/>
                    </a:lnTo>
                    <a:lnTo>
                      <a:pt x="1178" y="942"/>
                    </a:lnTo>
                    <a:lnTo>
                      <a:pt x="1177" y="943"/>
                    </a:lnTo>
                    <a:lnTo>
                      <a:pt x="1177" y="941"/>
                    </a:lnTo>
                    <a:lnTo>
                      <a:pt x="1178" y="938"/>
                    </a:lnTo>
                    <a:lnTo>
                      <a:pt x="1179" y="934"/>
                    </a:lnTo>
                    <a:lnTo>
                      <a:pt x="1181" y="930"/>
                    </a:lnTo>
                    <a:lnTo>
                      <a:pt x="1184" y="924"/>
                    </a:lnTo>
                    <a:lnTo>
                      <a:pt x="1187" y="916"/>
                    </a:lnTo>
                    <a:lnTo>
                      <a:pt x="1191" y="907"/>
                    </a:lnTo>
                    <a:lnTo>
                      <a:pt x="1194" y="900"/>
                    </a:lnTo>
                    <a:lnTo>
                      <a:pt x="1198" y="892"/>
                    </a:lnTo>
                    <a:lnTo>
                      <a:pt x="1207" y="875"/>
                    </a:lnTo>
                    <a:lnTo>
                      <a:pt x="1211" y="868"/>
                    </a:lnTo>
                    <a:lnTo>
                      <a:pt x="1214" y="862"/>
                    </a:lnTo>
                    <a:lnTo>
                      <a:pt x="1216" y="858"/>
                    </a:lnTo>
                    <a:lnTo>
                      <a:pt x="1217" y="857"/>
                    </a:lnTo>
                    <a:lnTo>
                      <a:pt x="1229" y="764"/>
                    </a:lnTo>
                    <a:lnTo>
                      <a:pt x="1243" y="672"/>
                    </a:lnTo>
                    <a:lnTo>
                      <a:pt x="1245" y="659"/>
                    </a:lnTo>
                    <a:lnTo>
                      <a:pt x="1247" y="648"/>
                    </a:lnTo>
                    <a:lnTo>
                      <a:pt x="1249" y="638"/>
                    </a:lnTo>
                    <a:lnTo>
                      <a:pt x="1250" y="630"/>
                    </a:lnTo>
                    <a:lnTo>
                      <a:pt x="1252" y="623"/>
                    </a:lnTo>
                    <a:lnTo>
                      <a:pt x="1253" y="617"/>
                    </a:lnTo>
                    <a:lnTo>
                      <a:pt x="1253" y="613"/>
                    </a:lnTo>
                    <a:lnTo>
                      <a:pt x="1254" y="609"/>
                    </a:lnTo>
                    <a:lnTo>
                      <a:pt x="1255" y="605"/>
                    </a:lnTo>
                    <a:lnTo>
                      <a:pt x="1256" y="604"/>
                    </a:lnTo>
                    <a:lnTo>
                      <a:pt x="1256" y="605"/>
                    </a:lnTo>
                    <a:lnTo>
                      <a:pt x="1256" y="608"/>
                    </a:lnTo>
                    <a:lnTo>
                      <a:pt x="1256" y="611"/>
                    </a:lnTo>
                    <a:lnTo>
                      <a:pt x="1257" y="613"/>
                    </a:lnTo>
                    <a:lnTo>
                      <a:pt x="1257" y="615"/>
                    </a:lnTo>
                    <a:lnTo>
                      <a:pt x="1258" y="615"/>
                    </a:lnTo>
                    <a:lnTo>
                      <a:pt x="1260" y="612"/>
                    </a:lnTo>
                    <a:lnTo>
                      <a:pt x="1261" y="610"/>
                    </a:lnTo>
                    <a:lnTo>
                      <a:pt x="1262" y="606"/>
                    </a:lnTo>
                    <a:lnTo>
                      <a:pt x="1264" y="601"/>
                    </a:lnTo>
                    <a:lnTo>
                      <a:pt x="1266" y="596"/>
                    </a:lnTo>
                    <a:lnTo>
                      <a:pt x="1268" y="588"/>
                    </a:lnTo>
                    <a:lnTo>
                      <a:pt x="1270" y="580"/>
                    </a:lnTo>
                    <a:lnTo>
                      <a:pt x="1276" y="557"/>
                    </a:lnTo>
                    <a:lnTo>
                      <a:pt x="1280" y="534"/>
                    </a:lnTo>
                    <a:lnTo>
                      <a:pt x="1289" y="487"/>
                    </a:lnTo>
                    <a:lnTo>
                      <a:pt x="1298" y="443"/>
                    </a:lnTo>
                    <a:lnTo>
                      <a:pt x="1307" y="398"/>
                    </a:lnTo>
                    <a:lnTo>
                      <a:pt x="1317" y="354"/>
                    </a:lnTo>
                    <a:lnTo>
                      <a:pt x="1329" y="311"/>
                    </a:lnTo>
                    <a:lnTo>
                      <a:pt x="1332" y="303"/>
                    </a:lnTo>
                    <a:lnTo>
                      <a:pt x="1334" y="296"/>
                    </a:lnTo>
                    <a:lnTo>
                      <a:pt x="1336" y="291"/>
                    </a:lnTo>
                    <a:lnTo>
                      <a:pt x="1337" y="286"/>
                    </a:lnTo>
                    <a:lnTo>
                      <a:pt x="1340" y="280"/>
                    </a:lnTo>
                    <a:lnTo>
                      <a:pt x="1342" y="276"/>
                    </a:lnTo>
                    <a:lnTo>
                      <a:pt x="1342" y="276"/>
                    </a:lnTo>
                    <a:lnTo>
                      <a:pt x="1343" y="277"/>
                    </a:lnTo>
                    <a:lnTo>
                      <a:pt x="1343" y="280"/>
                    </a:lnTo>
                    <a:lnTo>
                      <a:pt x="1342" y="284"/>
                    </a:lnTo>
                    <a:lnTo>
                      <a:pt x="1342" y="287"/>
                    </a:lnTo>
                    <a:lnTo>
                      <a:pt x="1342" y="290"/>
                    </a:lnTo>
                    <a:lnTo>
                      <a:pt x="1341" y="292"/>
                    </a:lnTo>
                    <a:lnTo>
                      <a:pt x="1342" y="292"/>
                    </a:lnTo>
                    <a:lnTo>
                      <a:pt x="1342" y="289"/>
                    </a:lnTo>
                    <a:lnTo>
                      <a:pt x="1344" y="283"/>
                    </a:lnTo>
                    <a:lnTo>
                      <a:pt x="1345" y="279"/>
                    </a:lnTo>
                    <a:lnTo>
                      <a:pt x="1346" y="274"/>
                    </a:lnTo>
                    <a:lnTo>
                      <a:pt x="1347" y="268"/>
                    </a:lnTo>
                    <a:lnTo>
                      <a:pt x="1349" y="260"/>
                    </a:lnTo>
                    <a:lnTo>
                      <a:pt x="1351" y="252"/>
                    </a:lnTo>
                    <a:lnTo>
                      <a:pt x="1352" y="246"/>
                    </a:lnTo>
                    <a:lnTo>
                      <a:pt x="1353" y="240"/>
                    </a:lnTo>
                    <a:lnTo>
                      <a:pt x="1354" y="236"/>
                    </a:lnTo>
                    <a:lnTo>
                      <a:pt x="1355" y="230"/>
                    </a:lnTo>
                    <a:lnTo>
                      <a:pt x="1356" y="226"/>
                    </a:lnTo>
                    <a:lnTo>
                      <a:pt x="1356" y="225"/>
                    </a:lnTo>
                    <a:lnTo>
                      <a:pt x="1355" y="226"/>
                    </a:lnTo>
                    <a:lnTo>
                      <a:pt x="1354" y="230"/>
                    </a:lnTo>
                    <a:lnTo>
                      <a:pt x="1354" y="231"/>
                    </a:lnTo>
                    <a:lnTo>
                      <a:pt x="1353" y="232"/>
                    </a:lnTo>
                    <a:lnTo>
                      <a:pt x="1354" y="231"/>
                    </a:lnTo>
                    <a:lnTo>
                      <a:pt x="1355" y="227"/>
                    </a:lnTo>
                    <a:lnTo>
                      <a:pt x="1356" y="221"/>
                    </a:lnTo>
                    <a:lnTo>
                      <a:pt x="1358" y="216"/>
                    </a:lnTo>
                    <a:lnTo>
                      <a:pt x="1359" y="210"/>
                    </a:lnTo>
                    <a:lnTo>
                      <a:pt x="1361" y="204"/>
                    </a:lnTo>
                    <a:lnTo>
                      <a:pt x="1363" y="196"/>
                    </a:lnTo>
                    <a:lnTo>
                      <a:pt x="1365" y="187"/>
                    </a:lnTo>
                    <a:lnTo>
                      <a:pt x="1368" y="176"/>
                    </a:lnTo>
                    <a:lnTo>
                      <a:pt x="1370" y="169"/>
                    </a:lnTo>
                    <a:lnTo>
                      <a:pt x="1374" y="163"/>
                    </a:lnTo>
                    <a:lnTo>
                      <a:pt x="1382" y="151"/>
                    </a:lnTo>
                    <a:lnTo>
                      <a:pt x="1389" y="139"/>
                    </a:lnTo>
                    <a:lnTo>
                      <a:pt x="1393" y="133"/>
                    </a:lnTo>
                    <a:lnTo>
                      <a:pt x="1395" y="126"/>
                    </a:lnTo>
                    <a:lnTo>
                      <a:pt x="1398" y="111"/>
                    </a:lnTo>
                    <a:lnTo>
                      <a:pt x="1401" y="96"/>
                    </a:lnTo>
                    <a:lnTo>
                      <a:pt x="1404" y="81"/>
                    </a:lnTo>
                    <a:lnTo>
                      <a:pt x="1408" y="67"/>
                    </a:lnTo>
                    <a:lnTo>
                      <a:pt x="1413" y="49"/>
                    </a:lnTo>
                    <a:lnTo>
                      <a:pt x="1416" y="41"/>
                    </a:lnTo>
                    <a:lnTo>
                      <a:pt x="1421" y="34"/>
                    </a:lnTo>
                    <a:lnTo>
                      <a:pt x="1426" y="29"/>
                    </a:lnTo>
                    <a:lnTo>
                      <a:pt x="1432" y="23"/>
                    </a:lnTo>
                    <a:lnTo>
                      <a:pt x="1445" y="12"/>
                    </a:lnTo>
                    <a:lnTo>
                      <a:pt x="1451" y="7"/>
                    </a:lnTo>
                    <a:lnTo>
                      <a:pt x="1455" y="3"/>
                    </a:lnTo>
                    <a:lnTo>
                      <a:pt x="1459" y="1"/>
                    </a:lnTo>
                    <a:lnTo>
                      <a:pt x="1460" y="0"/>
                    </a:lnTo>
                    <a:lnTo>
                      <a:pt x="1475" y="1"/>
                    </a:lnTo>
                    <a:lnTo>
                      <a:pt x="1490" y="2"/>
                    </a:lnTo>
                    <a:lnTo>
                      <a:pt x="1505" y="4"/>
                    </a:lnTo>
                    <a:lnTo>
                      <a:pt x="1513" y="6"/>
                    </a:lnTo>
                    <a:lnTo>
                      <a:pt x="1520" y="8"/>
                    </a:lnTo>
                    <a:lnTo>
                      <a:pt x="1524" y="13"/>
                    </a:lnTo>
                    <a:lnTo>
                      <a:pt x="1528" y="19"/>
                    </a:lnTo>
                    <a:lnTo>
                      <a:pt x="1530" y="27"/>
                    </a:lnTo>
                    <a:lnTo>
                      <a:pt x="1533" y="34"/>
                    </a:lnTo>
                    <a:lnTo>
                      <a:pt x="1544" y="58"/>
                    </a:lnTo>
                    <a:lnTo>
                      <a:pt x="1555" y="80"/>
                    </a:lnTo>
                    <a:lnTo>
                      <a:pt x="1579" y="126"/>
                    </a:lnTo>
                    <a:lnTo>
                      <a:pt x="1590" y="172"/>
                    </a:lnTo>
                    <a:lnTo>
                      <a:pt x="1602" y="216"/>
                    </a:lnTo>
                    <a:lnTo>
                      <a:pt x="1617" y="259"/>
                    </a:lnTo>
                    <a:lnTo>
                      <a:pt x="1631" y="302"/>
                    </a:lnTo>
                    <a:lnTo>
                      <a:pt x="1633" y="310"/>
                    </a:lnTo>
                    <a:lnTo>
                      <a:pt x="1635" y="315"/>
                    </a:lnTo>
                    <a:lnTo>
                      <a:pt x="1637" y="320"/>
                    </a:lnTo>
                    <a:lnTo>
                      <a:pt x="1637" y="323"/>
                    </a:lnTo>
                    <a:lnTo>
                      <a:pt x="1638" y="328"/>
                    </a:lnTo>
                    <a:lnTo>
                      <a:pt x="1638" y="330"/>
                    </a:lnTo>
                    <a:lnTo>
                      <a:pt x="1638" y="334"/>
                    </a:lnTo>
                    <a:lnTo>
                      <a:pt x="1638" y="337"/>
                    </a:lnTo>
                    <a:lnTo>
                      <a:pt x="1638" y="340"/>
                    </a:lnTo>
                    <a:lnTo>
                      <a:pt x="1639" y="345"/>
                    </a:lnTo>
                    <a:lnTo>
                      <a:pt x="1640" y="352"/>
                    </a:lnTo>
                    <a:lnTo>
                      <a:pt x="1642" y="360"/>
                    </a:lnTo>
                    <a:lnTo>
                      <a:pt x="1645" y="370"/>
                    </a:lnTo>
                    <a:lnTo>
                      <a:pt x="1649" y="385"/>
                    </a:lnTo>
                    <a:lnTo>
                      <a:pt x="1655" y="399"/>
                    </a:lnTo>
                    <a:lnTo>
                      <a:pt x="1660" y="413"/>
                    </a:lnTo>
                    <a:lnTo>
                      <a:pt x="1664" y="428"/>
                    </a:lnTo>
                    <a:lnTo>
                      <a:pt x="1666" y="443"/>
                    </a:lnTo>
                    <a:lnTo>
                      <a:pt x="1666" y="458"/>
                    </a:lnTo>
                    <a:lnTo>
                      <a:pt x="1668" y="473"/>
                    </a:lnTo>
                    <a:lnTo>
                      <a:pt x="1671" y="487"/>
                    </a:lnTo>
                    <a:lnTo>
                      <a:pt x="1676" y="501"/>
                    </a:lnTo>
                    <a:lnTo>
                      <a:pt x="1683" y="513"/>
                    </a:lnTo>
                    <a:lnTo>
                      <a:pt x="1697" y="538"/>
                    </a:lnTo>
                    <a:lnTo>
                      <a:pt x="1704" y="553"/>
                    </a:lnTo>
                    <a:lnTo>
                      <a:pt x="1710" y="568"/>
                    </a:lnTo>
                    <a:lnTo>
                      <a:pt x="1720" y="597"/>
                    </a:lnTo>
                    <a:lnTo>
                      <a:pt x="1731" y="627"/>
                    </a:lnTo>
                    <a:lnTo>
                      <a:pt x="1736" y="641"/>
                    </a:lnTo>
                    <a:lnTo>
                      <a:pt x="1743" y="655"/>
                    </a:lnTo>
                    <a:lnTo>
                      <a:pt x="1746" y="683"/>
                    </a:lnTo>
                    <a:lnTo>
                      <a:pt x="1750" y="708"/>
                    </a:lnTo>
                    <a:lnTo>
                      <a:pt x="1753" y="720"/>
                    </a:lnTo>
                    <a:lnTo>
                      <a:pt x="1757" y="732"/>
                    </a:lnTo>
                    <a:lnTo>
                      <a:pt x="1763" y="744"/>
                    </a:lnTo>
                    <a:lnTo>
                      <a:pt x="1770" y="756"/>
                    </a:lnTo>
                    <a:lnTo>
                      <a:pt x="1778" y="768"/>
                    </a:lnTo>
                    <a:lnTo>
                      <a:pt x="1785" y="778"/>
                    </a:lnTo>
                    <a:lnTo>
                      <a:pt x="1791" y="788"/>
                    </a:lnTo>
                    <a:lnTo>
                      <a:pt x="1797" y="795"/>
                    </a:lnTo>
                    <a:lnTo>
                      <a:pt x="1801" y="802"/>
                    </a:lnTo>
                    <a:lnTo>
                      <a:pt x="1805" y="808"/>
                    </a:lnTo>
                    <a:lnTo>
                      <a:pt x="1809" y="812"/>
                    </a:lnTo>
                    <a:lnTo>
                      <a:pt x="1812" y="816"/>
                    </a:lnTo>
                    <a:lnTo>
                      <a:pt x="1816" y="820"/>
                    </a:lnTo>
                    <a:lnTo>
                      <a:pt x="1819" y="822"/>
                    </a:lnTo>
                    <a:lnTo>
                      <a:pt x="1820" y="822"/>
                    </a:lnTo>
                    <a:lnTo>
                      <a:pt x="1821" y="821"/>
                    </a:lnTo>
                    <a:lnTo>
                      <a:pt x="1822" y="817"/>
                    </a:lnTo>
                    <a:lnTo>
                      <a:pt x="1822" y="815"/>
                    </a:lnTo>
                    <a:lnTo>
                      <a:pt x="1824" y="815"/>
                    </a:lnTo>
                    <a:lnTo>
                      <a:pt x="1827" y="816"/>
                    </a:lnTo>
                    <a:lnTo>
                      <a:pt x="1832" y="821"/>
                    </a:lnTo>
                    <a:lnTo>
                      <a:pt x="1839" y="828"/>
                    </a:lnTo>
                    <a:lnTo>
                      <a:pt x="1844" y="834"/>
                    </a:lnTo>
                    <a:lnTo>
                      <a:pt x="1849" y="840"/>
                    </a:lnTo>
                    <a:lnTo>
                      <a:pt x="1857" y="851"/>
                    </a:lnTo>
                    <a:lnTo>
                      <a:pt x="1863" y="859"/>
                    </a:lnTo>
                    <a:lnTo>
                      <a:pt x="1867" y="865"/>
                    </a:lnTo>
                    <a:lnTo>
                      <a:pt x="1869" y="869"/>
                    </a:lnTo>
                    <a:lnTo>
                      <a:pt x="1871" y="872"/>
                    </a:lnTo>
                    <a:lnTo>
                      <a:pt x="1871" y="873"/>
                    </a:lnTo>
                    <a:lnTo>
                      <a:pt x="1870" y="874"/>
                    </a:lnTo>
                    <a:lnTo>
                      <a:pt x="1868" y="874"/>
                    </a:lnTo>
                    <a:lnTo>
                      <a:pt x="1868" y="874"/>
                    </a:lnTo>
                    <a:lnTo>
                      <a:pt x="1869" y="875"/>
                    </a:lnTo>
                    <a:lnTo>
                      <a:pt x="1872" y="876"/>
                    </a:lnTo>
                    <a:lnTo>
                      <a:pt x="1875" y="879"/>
                    </a:lnTo>
                    <a:lnTo>
                      <a:pt x="1881" y="884"/>
                    </a:lnTo>
                    <a:lnTo>
                      <a:pt x="1888" y="890"/>
                    </a:lnTo>
                    <a:lnTo>
                      <a:pt x="1895" y="911"/>
                    </a:lnTo>
                    <a:lnTo>
                      <a:pt x="1900" y="933"/>
                    </a:lnTo>
                    <a:lnTo>
                      <a:pt x="1906" y="955"/>
                    </a:lnTo>
                    <a:lnTo>
                      <a:pt x="1910" y="965"/>
                    </a:lnTo>
                    <a:lnTo>
                      <a:pt x="1914" y="974"/>
                    </a:lnTo>
                    <a:lnTo>
                      <a:pt x="1923" y="990"/>
                    </a:lnTo>
                    <a:lnTo>
                      <a:pt x="1930" y="1002"/>
                    </a:lnTo>
                    <a:lnTo>
                      <a:pt x="1936" y="1012"/>
                    </a:lnTo>
                    <a:lnTo>
                      <a:pt x="1941" y="1019"/>
                    </a:lnTo>
                    <a:lnTo>
                      <a:pt x="1944" y="1025"/>
                    </a:lnTo>
                    <a:lnTo>
                      <a:pt x="1948" y="1028"/>
                    </a:lnTo>
                    <a:lnTo>
                      <a:pt x="1950" y="1030"/>
                    </a:lnTo>
                    <a:lnTo>
                      <a:pt x="1953" y="1032"/>
                    </a:lnTo>
                    <a:lnTo>
                      <a:pt x="1958" y="1032"/>
                    </a:lnTo>
                    <a:lnTo>
                      <a:pt x="1964" y="1034"/>
                    </a:lnTo>
                    <a:lnTo>
                      <a:pt x="1968" y="1036"/>
                    </a:lnTo>
                    <a:lnTo>
                      <a:pt x="1973" y="1039"/>
                    </a:lnTo>
                    <a:lnTo>
                      <a:pt x="1979" y="1043"/>
                    </a:lnTo>
                    <a:lnTo>
                      <a:pt x="1987" y="1050"/>
                    </a:lnTo>
                    <a:lnTo>
                      <a:pt x="1992" y="1056"/>
                    </a:lnTo>
                    <a:lnTo>
                      <a:pt x="1997" y="1063"/>
                    </a:lnTo>
                    <a:lnTo>
                      <a:pt x="2001" y="1070"/>
                    </a:lnTo>
                    <a:lnTo>
                      <a:pt x="2006" y="1075"/>
                    </a:lnTo>
                    <a:lnTo>
                      <a:pt x="2019" y="1085"/>
                    </a:lnTo>
                    <a:lnTo>
                      <a:pt x="2033" y="1093"/>
                    </a:lnTo>
                    <a:lnTo>
                      <a:pt x="2046" y="1101"/>
                    </a:lnTo>
                    <a:lnTo>
                      <a:pt x="2059" y="1109"/>
                    </a:lnTo>
                    <a:lnTo>
                      <a:pt x="2069" y="1117"/>
                    </a:lnTo>
                    <a:lnTo>
                      <a:pt x="2079" y="1126"/>
                    </a:lnTo>
                    <a:lnTo>
                      <a:pt x="2083" y="1137"/>
                    </a:lnTo>
                    <a:lnTo>
                      <a:pt x="2087" y="1145"/>
                    </a:lnTo>
                    <a:lnTo>
                      <a:pt x="2089" y="1151"/>
                    </a:lnTo>
                    <a:lnTo>
                      <a:pt x="2091" y="1156"/>
                    </a:lnTo>
                    <a:lnTo>
                      <a:pt x="2092" y="1158"/>
                    </a:lnTo>
                    <a:lnTo>
                      <a:pt x="2093" y="1160"/>
                    </a:lnTo>
                    <a:lnTo>
                      <a:pt x="2096" y="1162"/>
                    </a:lnTo>
                    <a:lnTo>
                      <a:pt x="2101" y="1163"/>
                    </a:lnTo>
                    <a:lnTo>
                      <a:pt x="2104" y="1164"/>
                    </a:lnTo>
                    <a:lnTo>
                      <a:pt x="2109" y="1167"/>
                    </a:lnTo>
                    <a:lnTo>
                      <a:pt x="2116" y="1171"/>
                    </a:lnTo>
                    <a:lnTo>
                      <a:pt x="2123" y="1176"/>
                    </a:lnTo>
                    <a:lnTo>
                      <a:pt x="2133" y="1183"/>
                    </a:lnTo>
                    <a:lnTo>
                      <a:pt x="2145" y="1193"/>
                    </a:lnTo>
                    <a:lnTo>
                      <a:pt x="2155" y="1202"/>
                    </a:lnTo>
                    <a:lnTo>
                      <a:pt x="2162" y="1209"/>
                    </a:lnTo>
                    <a:lnTo>
                      <a:pt x="2167" y="1214"/>
                    </a:lnTo>
                    <a:lnTo>
                      <a:pt x="2169" y="1219"/>
                    </a:lnTo>
                    <a:lnTo>
                      <a:pt x="2171" y="1223"/>
                    </a:lnTo>
                    <a:lnTo>
                      <a:pt x="2171" y="1226"/>
                    </a:lnTo>
                    <a:lnTo>
                      <a:pt x="2170" y="1232"/>
                    </a:lnTo>
                    <a:lnTo>
                      <a:pt x="2168" y="1239"/>
                    </a:lnTo>
                    <a:lnTo>
                      <a:pt x="2169" y="1245"/>
                    </a:lnTo>
                    <a:lnTo>
                      <a:pt x="2170" y="1251"/>
                    </a:lnTo>
                    <a:lnTo>
                      <a:pt x="2174" y="1259"/>
                    </a:lnTo>
                    <a:lnTo>
                      <a:pt x="2179" y="1268"/>
                    </a:lnTo>
                    <a:lnTo>
                      <a:pt x="2187" y="1280"/>
                    </a:lnTo>
                    <a:lnTo>
                      <a:pt x="2197" y="1294"/>
                    </a:lnTo>
                    <a:lnTo>
                      <a:pt x="2201" y="1298"/>
                    </a:lnTo>
                    <a:lnTo>
                      <a:pt x="2206" y="1301"/>
                    </a:lnTo>
                    <a:lnTo>
                      <a:pt x="2216" y="1305"/>
                    </a:lnTo>
                    <a:lnTo>
                      <a:pt x="2227" y="1307"/>
                    </a:lnTo>
                    <a:lnTo>
                      <a:pt x="2237" y="1310"/>
                    </a:lnTo>
                    <a:lnTo>
                      <a:pt x="2249" y="1324"/>
                    </a:lnTo>
                    <a:lnTo>
                      <a:pt x="2256" y="1331"/>
                    </a:lnTo>
                    <a:lnTo>
                      <a:pt x="2263" y="1336"/>
                    </a:lnTo>
                    <a:lnTo>
                      <a:pt x="2274" y="1341"/>
                    </a:lnTo>
                    <a:lnTo>
                      <a:pt x="2286" y="1347"/>
                    </a:lnTo>
                    <a:lnTo>
                      <a:pt x="2299" y="1353"/>
                    </a:lnTo>
                    <a:lnTo>
                      <a:pt x="2312" y="1358"/>
                    </a:lnTo>
                    <a:lnTo>
                      <a:pt x="2324" y="1362"/>
                    </a:lnTo>
                    <a:lnTo>
                      <a:pt x="2333" y="1366"/>
                    </a:lnTo>
                    <a:lnTo>
                      <a:pt x="2337" y="1367"/>
                    </a:lnTo>
                    <a:lnTo>
                      <a:pt x="2340" y="1368"/>
                    </a:lnTo>
                    <a:lnTo>
                      <a:pt x="2341" y="1369"/>
                    </a:lnTo>
                    <a:lnTo>
                      <a:pt x="2342" y="1369"/>
                    </a:lnTo>
                    <a:lnTo>
                      <a:pt x="2347" y="1376"/>
                    </a:lnTo>
                    <a:lnTo>
                      <a:pt x="2352" y="1382"/>
                    </a:lnTo>
                    <a:lnTo>
                      <a:pt x="2358" y="1391"/>
                    </a:lnTo>
                    <a:lnTo>
                      <a:pt x="2362" y="1397"/>
                    </a:lnTo>
                    <a:lnTo>
                      <a:pt x="2365" y="1401"/>
                    </a:lnTo>
                    <a:lnTo>
                      <a:pt x="2368" y="1403"/>
                    </a:lnTo>
                    <a:lnTo>
                      <a:pt x="2372" y="1403"/>
                    </a:lnTo>
                    <a:lnTo>
                      <a:pt x="2378" y="1403"/>
                    </a:lnTo>
                    <a:lnTo>
                      <a:pt x="2383" y="1403"/>
                    </a:lnTo>
                    <a:lnTo>
                      <a:pt x="2388" y="1403"/>
                    </a:lnTo>
                    <a:lnTo>
                      <a:pt x="0" y="722"/>
                    </a:lnTo>
                    <a:close/>
                  </a:path>
                </a:pathLst>
              </a:custGeom>
              <a:noFill/>
              <a:ln>
                <a:noFill/>
              </a:ln>
              <a:extLst>
                <a:ext uri="{909E8E84-426E-40DD-AFC4-6F175D3DCCD1}">
                  <a14:hiddenFill xmlns:a14="http://schemas.microsoft.com/office/drawing/2010/main">
                    <a:solidFill>
                      <a:srgbClr val="E1E1B7"/>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1052"/>
              <p:cNvSpPr>
                <a:spLocks/>
              </p:cNvSpPr>
              <p:nvPr/>
            </p:nvSpPr>
            <p:spPr bwMode="auto">
              <a:xfrm>
                <a:off x="833" y="2297"/>
                <a:ext cx="2388" cy="1403"/>
              </a:xfrm>
              <a:custGeom>
                <a:avLst/>
                <a:gdLst>
                  <a:gd name="T0" fmla="*/ 96 w 2388"/>
                  <a:gd name="T1" fmla="*/ 702 h 1403"/>
                  <a:gd name="T2" fmla="*/ 132 w 2388"/>
                  <a:gd name="T3" fmla="*/ 622 h 1403"/>
                  <a:gd name="T4" fmla="*/ 230 w 2388"/>
                  <a:gd name="T5" fmla="*/ 319 h 1403"/>
                  <a:gd name="T6" fmla="*/ 278 w 2388"/>
                  <a:gd name="T7" fmla="*/ 371 h 1403"/>
                  <a:gd name="T8" fmla="*/ 309 w 2388"/>
                  <a:gd name="T9" fmla="*/ 478 h 1403"/>
                  <a:gd name="T10" fmla="*/ 326 w 2388"/>
                  <a:gd name="T11" fmla="*/ 516 h 1403"/>
                  <a:gd name="T12" fmla="*/ 361 w 2388"/>
                  <a:gd name="T13" fmla="*/ 507 h 1403"/>
                  <a:gd name="T14" fmla="*/ 439 w 2388"/>
                  <a:gd name="T15" fmla="*/ 570 h 1403"/>
                  <a:gd name="T16" fmla="*/ 500 w 2388"/>
                  <a:gd name="T17" fmla="*/ 714 h 1403"/>
                  <a:gd name="T18" fmla="*/ 533 w 2388"/>
                  <a:gd name="T19" fmla="*/ 773 h 1403"/>
                  <a:gd name="T20" fmla="*/ 572 w 2388"/>
                  <a:gd name="T21" fmla="*/ 854 h 1403"/>
                  <a:gd name="T22" fmla="*/ 630 w 2388"/>
                  <a:gd name="T23" fmla="*/ 964 h 1403"/>
                  <a:gd name="T24" fmla="*/ 646 w 2388"/>
                  <a:gd name="T25" fmla="*/ 1140 h 1403"/>
                  <a:gd name="T26" fmla="*/ 685 w 2388"/>
                  <a:gd name="T27" fmla="*/ 1252 h 1403"/>
                  <a:gd name="T28" fmla="*/ 743 w 2388"/>
                  <a:gd name="T29" fmla="*/ 1304 h 1403"/>
                  <a:gd name="T30" fmla="*/ 789 w 2388"/>
                  <a:gd name="T31" fmla="*/ 1273 h 1403"/>
                  <a:gd name="T32" fmla="*/ 880 w 2388"/>
                  <a:gd name="T33" fmla="*/ 1210 h 1403"/>
                  <a:gd name="T34" fmla="*/ 997 w 2388"/>
                  <a:gd name="T35" fmla="*/ 1228 h 1403"/>
                  <a:gd name="T36" fmla="*/ 1046 w 2388"/>
                  <a:gd name="T37" fmla="*/ 1170 h 1403"/>
                  <a:gd name="T38" fmla="*/ 1089 w 2388"/>
                  <a:gd name="T39" fmla="*/ 1105 h 1403"/>
                  <a:gd name="T40" fmla="*/ 1137 w 2388"/>
                  <a:gd name="T41" fmla="*/ 1023 h 1403"/>
                  <a:gd name="T42" fmla="*/ 1187 w 2388"/>
                  <a:gd name="T43" fmla="*/ 928 h 1403"/>
                  <a:gd name="T44" fmla="*/ 1186 w 2388"/>
                  <a:gd name="T45" fmla="*/ 930 h 1403"/>
                  <a:gd name="T46" fmla="*/ 1181 w 2388"/>
                  <a:gd name="T47" fmla="*/ 930 h 1403"/>
                  <a:gd name="T48" fmla="*/ 1214 w 2388"/>
                  <a:gd name="T49" fmla="*/ 862 h 1403"/>
                  <a:gd name="T50" fmla="*/ 1250 w 2388"/>
                  <a:gd name="T51" fmla="*/ 630 h 1403"/>
                  <a:gd name="T52" fmla="*/ 1256 w 2388"/>
                  <a:gd name="T53" fmla="*/ 608 h 1403"/>
                  <a:gd name="T54" fmla="*/ 1264 w 2388"/>
                  <a:gd name="T55" fmla="*/ 601 h 1403"/>
                  <a:gd name="T56" fmla="*/ 1307 w 2388"/>
                  <a:gd name="T57" fmla="*/ 398 h 1403"/>
                  <a:gd name="T58" fmla="*/ 1342 w 2388"/>
                  <a:gd name="T59" fmla="*/ 276 h 1403"/>
                  <a:gd name="T60" fmla="*/ 1342 w 2388"/>
                  <a:gd name="T61" fmla="*/ 292 h 1403"/>
                  <a:gd name="T62" fmla="*/ 1352 w 2388"/>
                  <a:gd name="T63" fmla="*/ 246 h 1403"/>
                  <a:gd name="T64" fmla="*/ 1354 w 2388"/>
                  <a:gd name="T65" fmla="*/ 231 h 1403"/>
                  <a:gd name="T66" fmla="*/ 1363 w 2388"/>
                  <a:gd name="T67" fmla="*/ 196 h 1403"/>
                  <a:gd name="T68" fmla="*/ 1395 w 2388"/>
                  <a:gd name="T69" fmla="*/ 126 h 1403"/>
                  <a:gd name="T70" fmla="*/ 1426 w 2388"/>
                  <a:gd name="T71" fmla="*/ 29 h 1403"/>
                  <a:gd name="T72" fmla="*/ 1490 w 2388"/>
                  <a:gd name="T73" fmla="*/ 2 h 1403"/>
                  <a:gd name="T74" fmla="*/ 1544 w 2388"/>
                  <a:gd name="T75" fmla="*/ 58 h 1403"/>
                  <a:gd name="T76" fmla="*/ 1635 w 2388"/>
                  <a:gd name="T77" fmla="*/ 315 h 1403"/>
                  <a:gd name="T78" fmla="*/ 1639 w 2388"/>
                  <a:gd name="T79" fmla="*/ 345 h 1403"/>
                  <a:gd name="T80" fmla="*/ 1666 w 2388"/>
                  <a:gd name="T81" fmla="*/ 443 h 1403"/>
                  <a:gd name="T82" fmla="*/ 1710 w 2388"/>
                  <a:gd name="T83" fmla="*/ 568 h 1403"/>
                  <a:gd name="T84" fmla="*/ 1757 w 2388"/>
                  <a:gd name="T85" fmla="*/ 732 h 1403"/>
                  <a:gd name="T86" fmla="*/ 1805 w 2388"/>
                  <a:gd name="T87" fmla="*/ 808 h 1403"/>
                  <a:gd name="T88" fmla="*/ 1822 w 2388"/>
                  <a:gd name="T89" fmla="*/ 815 h 1403"/>
                  <a:gd name="T90" fmla="*/ 1863 w 2388"/>
                  <a:gd name="T91" fmla="*/ 859 h 1403"/>
                  <a:gd name="T92" fmla="*/ 1869 w 2388"/>
                  <a:gd name="T93" fmla="*/ 875 h 1403"/>
                  <a:gd name="T94" fmla="*/ 1910 w 2388"/>
                  <a:gd name="T95" fmla="*/ 965 h 1403"/>
                  <a:gd name="T96" fmla="*/ 1950 w 2388"/>
                  <a:gd name="T97" fmla="*/ 1030 h 1403"/>
                  <a:gd name="T98" fmla="*/ 1992 w 2388"/>
                  <a:gd name="T99" fmla="*/ 1056 h 1403"/>
                  <a:gd name="T100" fmla="*/ 2069 w 2388"/>
                  <a:gd name="T101" fmla="*/ 1117 h 1403"/>
                  <a:gd name="T102" fmla="*/ 2096 w 2388"/>
                  <a:gd name="T103" fmla="*/ 1162 h 1403"/>
                  <a:gd name="T104" fmla="*/ 2155 w 2388"/>
                  <a:gd name="T105" fmla="*/ 1202 h 1403"/>
                  <a:gd name="T106" fmla="*/ 2169 w 2388"/>
                  <a:gd name="T107" fmla="*/ 1245 h 1403"/>
                  <a:gd name="T108" fmla="*/ 2216 w 2388"/>
                  <a:gd name="T109" fmla="*/ 1305 h 1403"/>
                  <a:gd name="T110" fmla="*/ 2299 w 2388"/>
                  <a:gd name="T111" fmla="*/ 1353 h 1403"/>
                  <a:gd name="T112" fmla="*/ 2347 w 2388"/>
                  <a:gd name="T113" fmla="*/ 1376 h 1403"/>
                  <a:gd name="T114" fmla="*/ 2383 w 2388"/>
                  <a:gd name="T115" fmla="*/ 1403 h 1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88" h="1403">
                    <a:moveTo>
                      <a:pt x="0" y="722"/>
                    </a:moveTo>
                    <a:lnTo>
                      <a:pt x="20" y="721"/>
                    </a:lnTo>
                    <a:lnTo>
                      <a:pt x="40" y="720"/>
                    </a:lnTo>
                    <a:lnTo>
                      <a:pt x="59" y="718"/>
                    </a:lnTo>
                    <a:lnTo>
                      <a:pt x="79" y="714"/>
                    </a:lnTo>
                    <a:lnTo>
                      <a:pt x="85" y="712"/>
                    </a:lnTo>
                    <a:lnTo>
                      <a:pt x="89" y="710"/>
                    </a:lnTo>
                    <a:lnTo>
                      <a:pt x="96" y="702"/>
                    </a:lnTo>
                    <a:lnTo>
                      <a:pt x="100" y="693"/>
                    </a:lnTo>
                    <a:lnTo>
                      <a:pt x="103" y="683"/>
                    </a:lnTo>
                    <a:lnTo>
                      <a:pt x="106" y="660"/>
                    </a:lnTo>
                    <a:lnTo>
                      <a:pt x="108" y="648"/>
                    </a:lnTo>
                    <a:lnTo>
                      <a:pt x="112" y="638"/>
                    </a:lnTo>
                    <a:lnTo>
                      <a:pt x="116" y="633"/>
                    </a:lnTo>
                    <a:lnTo>
                      <a:pt x="121" y="629"/>
                    </a:lnTo>
                    <a:lnTo>
                      <a:pt x="132" y="622"/>
                    </a:lnTo>
                    <a:lnTo>
                      <a:pt x="141" y="592"/>
                    </a:lnTo>
                    <a:lnTo>
                      <a:pt x="153" y="563"/>
                    </a:lnTo>
                    <a:lnTo>
                      <a:pt x="168" y="537"/>
                    </a:lnTo>
                    <a:lnTo>
                      <a:pt x="184" y="512"/>
                    </a:lnTo>
                    <a:lnTo>
                      <a:pt x="196" y="463"/>
                    </a:lnTo>
                    <a:lnTo>
                      <a:pt x="206" y="415"/>
                    </a:lnTo>
                    <a:lnTo>
                      <a:pt x="217" y="367"/>
                    </a:lnTo>
                    <a:lnTo>
                      <a:pt x="230" y="319"/>
                    </a:lnTo>
                    <a:lnTo>
                      <a:pt x="237" y="321"/>
                    </a:lnTo>
                    <a:lnTo>
                      <a:pt x="244" y="322"/>
                    </a:lnTo>
                    <a:lnTo>
                      <a:pt x="251" y="324"/>
                    </a:lnTo>
                    <a:lnTo>
                      <a:pt x="257" y="328"/>
                    </a:lnTo>
                    <a:lnTo>
                      <a:pt x="263" y="334"/>
                    </a:lnTo>
                    <a:lnTo>
                      <a:pt x="267" y="340"/>
                    </a:lnTo>
                    <a:lnTo>
                      <a:pt x="274" y="355"/>
                    </a:lnTo>
                    <a:lnTo>
                      <a:pt x="278" y="371"/>
                    </a:lnTo>
                    <a:lnTo>
                      <a:pt x="281" y="387"/>
                    </a:lnTo>
                    <a:lnTo>
                      <a:pt x="283" y="404"/>
                    </a:lnTo>
                    <a:lnTo>
                      <a:pt x="286" y="422"/>
                    </a:lnTo>
                    <a:lnTo>
                      <a:pt x="290" y="438"/>
                    </a:lnTo>
                    <a:lnTo>
                      <a:pt x="296" y="454"/>
                    </a:lnTo>
                    <a:lnTo>
                      <a:pt x="301" y="464"/>
                    </a:lnTo>
                    <a:lnTo>
                      <a:pt x="306" y="472"/>
                    </a:lnTo>
                    <a:lnTo>
                      <a:pt x="309" y="478"/>
                    </a:lnTo>
                    <a:lnTo>
                      <a:pt x="312" y="484"/>
                    </a:lnTo>
                    <a:lnTo>
                      <a:pt x="315" y="488"/>
                    </a:lnTo>
                    <a:lnTo>
                      <a:pt x="317" y="491"/>
                    </a:lnTo>
                    <a:lnTo>
                      <a:pt x="320" y="496"/>
                    </a:lnTo>
                    <a:lnTo>
                      <a:pt x="322" y="501"/>
                    </a:lnTo>
                    <a:lnTo>
                      <a:pt x="323" y="507"/>
                    </a:lnTo>
                    <a:lnTo>
                      <a:pt x="324" y="511"/>
                    </a:lnTo>
                    <a:lnTo>
                      <a:pt x="326" y="516"/>
                    </a:lnTo>
                    <a:lnTo>
                      <a:pt x="327" y="522"/>
                    </a:lnTo>
                    <a:lnTo>
                      <a:pt x="329" y="529"/>
                    </a:lnTo>
                    <a:lnTo>
                      <a:pt x="339" y="525"/>
                    </a:lnTo>
                    <a:lnTo>
                      <a:pt x="344" y="524"/>
                    </a:lnTo>
                    <a:lnTo>
                      <a:pt x="349" y="521"/>
                    </a:lnTo>
                    <a:lnTo>
                      <a:pt x="354" y="516"/>
                    </a:lnTo>
                    <a:lnTo>
                      <a:pt x="359" y="510"/>
                    </a:lnTo>
                    <a:lnTo>
                      <a:pt x="361" y="507"/>
                    </a:lnTo>
                    <a:lnTo>
                      <a:pt x="363" y="505"/>
                    </a:lnTo>
                    <a:lnTo>
                      <a:pt x="365" y="504"/>
                    </a:lnTo>
                    <a:lnTo>
                      <a:pt x="368" y="504"/>
                    </a:lnTo>
                    <a:lnTo>
                      <a:pt x="380" y="510"/>
                    </a:lnTo>
                    <a:lnTo>
                      <a:pt x="390" y="516"/>
                    </a:lnTo>
                    <a:lnTo>
                      <a:pt x="409" y="531"/>
                    </a:lnTo>
                    <a:lnTo>
                      <a:pt x="425" y="550"/>
                    </a:lnTo>
                    <a:lnTo>
                      <a:pt x="439" y="570"/>
                    </a:lnTo>
                    <a:lnTo>
                      <a:pt x="451" y="592"/>
                    </a:lnTo>
                    <a:lnTo>
                      <a:pt x="463" y="616"/>
                    </a:lnTo>
                    <a:lnTo>
                      <a:pt x="475" y="640"/>
                    </a:lnTo>
                    <a:lnTo>
                      <a:pt x="487" y="664"/>
                    </a:lnTo>
                    <a:lnTo>
                      <a:pt x="492" y="676"/>
                    </a:lnTo>
                    <a:lnTo>
                      <a:pt x="494" y="688"/>
                    </a:lnTo>
                    <a:lnTo>
                      <a:pt x="497" y="701"/>
                    </a:lnTo>
                    <a:lnTo>
                      <a:pt x="500" y="714"/>
                    </a:lnTo>
                    <a:lnTo>
                      <a:pt x="502" y="719"/>
                    </a:lnTo>
                    <a:lnTo>
                      <a:pt x="506" y="727"/>
                    </a:lnTo>
                    <a:lnTo>
                      <a:pt x="511" y="736"/>
                    </a:lnTo>
                    <a:lnTo>
                      <a:pt x="517" y="745"/>
                    </a:lnTo>
                    <a:lnTo>
                      <a:pt x="522" y="755"/>
                    </a:lnTo>
                    <a:lnTo>
                      <a:pt x="527" y="763"/>
                    </a:lnTo>
                    <a:lnTo>
                      <a:pt x="531" y="769"/>
                    </a:lnTo>
                    <a:lnTo>
                      <a:pt x="533" y="773"/>
                    </a:lnTo>
                    <a:lnTo>
                      <a:pt x="540" y="785"/>
                    </a:lnTo>
                    <a:lnTo>
                      <a:pt x="548" y="797"/>
                    </a:lnTo>
                    <a:lnTo>
                      <a:pt x="554" y="810"/>
                    </a:lnTo>
                    <a:lnTo>
                      <a:pt x="559" y="823"/>
                    </a:lnTo>
                    <a:lnTo>
                      <a:pt x="561" y="837"/>
                    </a:lnTo>
                    <a:lnTo>
                      <a:pt x="563" y="843"/>
                    </a:lnTo>
                    <a:lnTo>
                      <a:pt x="566" y="848"/>
                    </a:lnTo>
                    <a:lnTo>
                      <a:pt x="572" y="854"/>
                    </a:lnTo>
                    <a:lnTo>
                      <a:pt x="578" y="858"/>
                    </a:lnTo>
                    <a:lnTo>
                      <a:pt x="592" y="865"/>
                    </a:lnTo>
                    <a:lnTo>
                      <a:pt x="605" y="891"/>
                    </a:lnTo>
                    <a:lnTo>
                      <a:pt x="618" y="916"/>
                    </a:lnTo>
                    <a:lnTo>
                      <a:pt x="622" y="925"/>
                    </a:lnTo>
                    <a:lnTo>
                      <a:pt x="625" y="936"/>
                    </a:lnTo>
                    <a:lnTo>
                      <a:pt x="627" y="950"/>
                    </a:lnTo>
                    <a:lnTo>
                      <a:pt x="630" y="964"/>
                    </a:lnTo>
                    <a:lnTo>
                      <a:pt x="632" y="978"/>
                    </a:lnTo>
                    <a:lnTo>
                      <a:pt x="634" y="992"/>
                    </a:lnTo>
                    <a:lnTo>
                      <a:pt x="636" y="1005"/>
                    </a:lnTo>
                    <a:lnTo>
                      <a:pt x="638" y="1016"/>
                    </a:lnTo>
                    <a:lnTo>
                      <a:pt x="639" y="1040"/>
                    </a:lnTo>
                    <a:lnTo>
                      <a:pt x="640" y="1064"/>
                    </a:lnTo>
                    <a:lnTo>
                      <a:pt x="644" y="1115"/>
                    </a:lnTo>
                    <a:lnTo>
                      <a:pt x="646" y="1140"/>
                    </a:lnTo>
                    <a:lnTo>
                      <a:pt x="650" y="1164"/>
                    </a:lnTo>
                    <a:lnTo>
                      <a:pt x="656" y="1188"/>
                    </a:lnTo>
                    <a:lnTo>
                      <a:pt x="664" y="1210"/>
                    </a:lnTo>
                    <a:lnTo>
                      <a:pt x="668" y="1220"/>
                    </a:lnTo>
                    <a:lnTo>
                      <a:pt x="672" y="1229"/>
                    </a:lnTo>
                    <a:lnTo>
                      <a:pt x="676" y="1236"/>
                    </a:lnTo>
                    <a:lnTo>
                      <a:pt x="679" y="1242"/>
                    </a:lnTo>
                    <a:lnTo>
                      <a:pt x="685" y="1252"/>
                    </a:lnTo>
                    <a:lnTo>
                      <a:pt x="691" y="1260"/>
                    </a:lnTo>
                    <a:lnTo>
                      <a:pt x="697" y="1266"/>
                    </a:lnTo>
                    <a:lnTo>
                      <a:pt x="706" y="1273"/>
                    </a:lnTo>
                    <a:lnTo>
                      <a:pt x="716" y="1282"/>
                    </a:lnTo>
                    <a:lnTo>
                      <a:pt x="723" y="1288"/>
                    </a:lnTo>
                    <a:lnTo>
                      <a:pt x="730" y="1294"/>
                    </a:lnTo>
                    <a:lnTo>
                      <a:pt x="736" y="1299"/>
                    </a:lnTo>
                    <a:lnTo>
                      <a:pt x="743" y="1304"/>
                    </a:lnTo>
                    <a:lnTo>
                      <a:pt x="748" y="1308"/>
                    </a:lnTo>
                    <a:lnTo>
                      <a:pt x="749" y="1310"/>
                    </a:lnTo>
                    <a:lnTo>
                      <a:pt x="750" y="1310"/>
                    </a:lnTo>
                    <a:lnTo>
                      <a:pt x="761" y="1308"/>
                    </a:lnTo>
                    <a:lnTo>
                      <a:pt x="766" y="1306"/>
                    </a:lnTo>
                    <a:lnTo>
                      <a:pt x="770" y="1302"/>
                    </a:lnTo>
                    <a:lnTo>
                      <a:pt x="780" y="1288"/>
                    </a:lnTo>
                    <a:lnTo>
                      <a:pt x="789" y="1273"/>
                    </a:lnTo>
                    <a:lnTo>
                      <a:pt x="805" y="1240"/>
                    </a:lnTo>
                    <a:lnTo>
                      <a:pt x="822" y="1207"/>
                    </a:lnTo>
                    <a:lnTo>
                      <a:pt x="831" y="1191"/>
                    </a:lnTo>
                    <a:lnTo>
                      <a:pt x="842" y="1176"/>
                    </a:lnTo>
                    <a:lnTo>
                      <a:pt x="854" y="1183"/>
                    </a:lnTo>
                    <a:lnTo>
                      <a:pt x="864" y="1191"/>
                    </a:lnTo>
                    <a:lnTo>
                      <a:pt x="873" y="1200"/>
                    </a:lnTo>
                    <a:lnTo>
                      <a:pt x="880" y="1210"/>
                    </a:lnTo>
                    <a:lnTo>
                      <a:pt x="895" y="1231"/>
                    </a:lnTo>
                    <a:lnTo>
                      <a:pt x="904" y="1242"/>
                    </a:lnTo>
                    <a:lnTo>
                      <a:pt x="914" y="1252"/>
                    </a:lnTo>
                    <a:lnTo>
                      <a:pt x="941" y="1248"/>
                    </a:lnTo>
                    <a:lnTo>
                      <a:pt x="967" y="1243"/>
                    </a:lnTo>
                    <a:lnTo>
                      <a:pt x="975" y="1241"/>
                    </a:lnTo>
                    <a:lnTo>
                      <a:pt x="983" y="1237"/>
                    </a:lnTo>
                    <a:lnTo>
                      <a:pt x="997" y="1228"/>
                    </a:lnTo>
                    <a:lnTo>
                      <a:pt x="1011" y="1218"/>
                    </a:lnTo>
                    <a:lnTo>
                      <a:pt x="1026" y="1210"/>
                    </a:lnTo>
                    <a:lnTo>
                      <a:pt x="1031" y="1200"/>
                    </a:lnTo>
                    <a:lnTo>
                      <a:pt x="1036" y="1191"/>
                    </a:lnTo>
                    <a:lnTo>
                      <a:pt x="1039" y="1184"/>
                    </a:lnTo>
                    <a:lnTo>
                      <a:pt x="1042" y="1178"/>
                    </a:lnTo>
                    <a:lnTo>
                      <a:pt x="1044" y="1174"/>
                    </a:lnTo>
                    <a:lnTo>
                      <a:pt x="1046" y="1170"/>
                    </a:lnTo>
                    <a:lnTo>
                      <a:pt x="1048" y="1164"/>
                    </a:lnTo>
                    <a:lnTo>
                      <a:pt x="1051" y="1160"/>
                    </a:lnTo>
                    <a:lnTo>
                      <a:pt x="1055" y="1156"/>
                    </a:lnTo>
                    <a:lnTo>
                      <a:pt x="1062" y="1151"/>
                    </a:lnTo>
                    <a:lnTo>
                      <a:pt x="1066" y="1147"/>
                    </a:lnTo>
                    <a:lnTo>
                      <a:pt x="1072" y="1142"/>
                    </a:lnTo>
                    <a:lnTo>
                      <a:pt x="1081" y="1124"/>
                    </a:lnTo>
                    <a:lnTo>
                      <a:pt x="1089" y="1105"/>
                    </a:lnTo>
                    <a:lnTo>
                      <a:pt x="1096" y="1086"/>
                    </a:lnTo>
                    <a:lnTo>
                      <a:pt x="1105" y="1067"/>
                    </a:lnTo>
                    <a:lnTo>
                      <a:pt x="1109" y="1060"/>
                    </a:lnTo>
                    <a:lnTo>
                      <a:pt x="1115" y="1054"/>
                    </a:lnTo>
                    <a:lnTo>
                      <a:pt x="1120" y="1048"/>
                    </a:lnTo>
                    <a:lnTo>
                      <a:pt x="1125" y="1042"/>
                    </a:lnTo>
                    <a:lnTo>
                      <a:pt x="1131" y="1033"/>
                    </a:lnTo>
                    <a:lnTo>
                      <a:pt x="1137" y="1023"/>
                    </a:lnTo>
                    <a:lnTo>
                      <a:pt x="1149" y="1000"/>
                    </a:lnTo>
                    <a:lnTo>
                      <a:pt x="1161" y="977"/>
                    </a:lnTo>
                    <a:lnTo>
                      <a:pt x="1166" y="967"/>
                    </a:lnTo>
                    <a:lnTo>
                      <a:pt x="1171" y="958"/>
                    </a:lnTo>
                    <a:lnTo>
                      <a:pt x="1176" y="948"/>
                    </a:lnTo>
                    <a:lnTo>
                      <a:pt x="1180" y="940"/>
                    </a:lnTo>
                    <a:lnTo>
                      <a:pt x="1184" y="933"/>
                    </a:lnTo>
                    <a:lnTo>
                      <a:pt x="1187" y="928"/>
                    </a:lnTo>
                    <a:lnTo>
                      <a:pt x="1189" y="924"/>
                    </a:lnTo>
                    <a:lnTo>
                      <a:pt x="1190" y="921"/>
                    </a:lnTo>
                    <a:lnTo>
                      <a:pt x="1192" y="919"/>
                    </a:lnTo>
                    <a:lnTo>
                      <a:pt x="1192" y="917"/>
                    </a:lnTo>
                    <a:lnTo>
                      <a:pt x="1192" y="918"/>
                    </a:lnTo>
                    <a:lnTo>
                      <a:pt x="1191" y="920"/>
                    </a:lnTo>
                    <a:lnTo>
                      <a:pt x="1188" y="924"/>
                    </a:lnTo>
                    <a:lnTo>
                      <a:pt x="1186" y="930"/>
                    </a:lnTo>
                    <a:lnTo>
                      <a:pt x="1183" y="935"/>
                    </a:lnTo>
                    <a:lnTo>
                      <a:pt x="1180" y="939"/>
                    </a:lnTo>
                    <a:lnTo>
                      <a:pt x="1178" y="942"/>
                    </a:lnTo>
                    <a:lnTo>
                      <a:pt x="1177" y="943"/>
                    </a:lnTo>
                    <a:lnTo>
                      <a:pt x="1177" y="941"/>
                    </a:lnTo>
                    <a:lnTo>
                      <a:pt x="1178" y="938"/>
                    </a:lnTo>
                    <a:lnTo>
                      <a:pt x="1179" y="934"/>
                    </a:lnTo>
                    <a:lnTo>
                      <a:pt x="1181" y="930"/>
                    </a:lnTo>
                    <a:lnTo>
                      <a:pt x="1184" y="924"/>
                    </a:lnTo>
                    <a:lnTo>
                      <a:pt x="1187" y="916"/>
                    </a:lnTo>
                    <a:lnTo>
                      <a:pt x="1191" y="907"/>
                    </a:lnTo>
                    <a:lnTo>
                      <a:pt x="1194" y="900"/>
                    </a:lnTo>
                    <a:lnTo>
                      <a:pt x="1198" y="892"/>
                    </a:lnTo>
                    <a:lnTo>
                      <a:pt x="1207" y="875"/>
                    </a:lnTo>
                    <a:lnTo>
                      <a:pt x="1211" y="868"/>
                    </a:lnTo>
                    <a:lnTo>
                      <a:pt x="1214" y="862"/>
                    </a:lnTo>
                    <a:lnTo>
                      <a:pt x="1216" y="858"/>
                    </a:lnTo>
                    <a:lnTo>
                      <a:pt x="1217" y="857"/>
                    </a:lnTo>
                    <a:lnTo>
                      <a:pt x="1229" y="764"/>
                    </a:lnTo>
                    <a:lnTo>
                      <a:pt x="1243" y="672"/>
                    </a:lnTo>
                    <a:lnTo>
                      <a:pt x="1245" y="659"/>
                    </a:lnTo>
                    <a:lnTo>
                      <a:pt x="1247" y="648"/>
                    </a:lnTo>
                    <a:lnTo>
                      <a:pt x="1249" y="638"/>
                    </a:lnTo>
                    <a:lnTo>
                      <a:pt x="1250" y="630"/>
                    </a:lnTo>
                    <a:lnTo>
                      <a:pt x="1252" y="623"/>
                    </a:lnTo>
                    <a:lnTo>
                      <a:pt x="1253" y="617"/>
                    </a:lnTo>
                    <a:lnTo>
                      <a:pt x="1253" y="613"/>
                    </a:lnTo>
                    <a:lnTo>
                      <a:pt x="1254" y="609"/>
                    </a:lnTo>
                    <a:lnTo>
                      <a:pt x="1255" y="605"/>
                    </a:lnTo>
                    <a:lnTo>
                      <a:pt x="1256" y="604"/>
                    </a:lnTo>
                    <a:lnTo>
                      <a:pt x="1256" y="605"/>
                    </a:lnTo>
                    <a:lnTo>
                      <a:pt x="1256" y="608"/>
                    </a:lnTo>
                    <a:lnTo>
                      <a:pt x="1256" y="611"/>
                    </a:lnTo>
                    <a:lnTo>
                      <a:pt x="1257" y="613"/>
                    </a:lnTo>
                    <a:lnTo>
                      <a:pt x="1257" y="615"/>
                    </a:lnTo>
                    <a:lnTo>
                      <a:pt x="1258" y="615"/>
                    </a:lnTo>
                    <a:lnTo>
                      <a:pt x="1260" y="612"/>
                    </a:lnTo>
                    <a:lnTo>
                      <a:pt x="1261" y="610"/>
                    </a:lnTo>
                    <a:lnTo>
                      <a:pt x="1262" y="606"/>
                    </a:lnTo>
                    <a:lnTo>
                      <a:pt x="1264" y="601"/>
                    </a:lnTo>
                    <a:lnTo>
                      <a:pt x="1266" y="596"/>
                    </a:lnTo>
                    <a:lnTo>
                      <a:pt x="1268" y="588"/>
                    </a:lnTo>
                    <a:lnTo>
                      <a:pt x="1270" y="580"/>
                    </a:lnTo>
                    <a:lnTo>
                      <a:pt x="1276" y="557"/>
                    </a:lnTo>
                    <a:lnTo>
                      <a:pt x="1280" y="534"/>
                    </a:lnTo>
                    <a:lnTo>
                      <a:pt x="1289" y="487"/>
                    </a:lnTo>
                    <a:lnTo>
                      <a:pt x="1298" y="443"/>
                    </a:lnTo>
                    <a:lnTo>
                      <a:pt x="1307" y="398"/>
                    </a:lnTo>
                    <a:lnTo>
                      <a:pt x="1317" y="354"/>
                    </a:lnTo>
                    <a:lnTo>
                      <a:pt x="1329" y="311"/>
                    </a:lnTo>
                    <a:lnTo>
                      <a:pt x="1332" y="303"/>
                    </a:lnTo>
                    <a:lnTo>
                      <a:pt x="1334" y="296"/>
                    </a:lnTo>
                    <a:lnTo>
                      <a:pt x="1336" y="291"/>
                    </a:lnTo>
                    <a:lnTo>
                      <a:pt x="1337" y="286"/>
                    </a:lnTo>
                    <a:lnTo>
                      <a:pt x="1340" y="280"/>
                    </a:lnTo>
                    <a:lnTo>
                      <a:pt x="1342" y="276"/>
                    </a:lnTo>
                    <a:lnTo>
                      <a:pt x="1342" y="276"/>
                    </a:lnTo>
                    <a:lnTo>
                      <a:pt x="1343" y="277"/>
                    </a:lnTo>
                    <a:lnTo>
                      <a:pt x="1343" y="280"/>
                    </a:lnTo>
                    <a:lnTo>
                      <a:pt x="1342" y="284"/>
                    </a:lnTo>
                    <a:lnTo>
                      <a:pt x="1342" y="287"/>
                    </a:lnTo>
                    <a:lnTo>
                      <a:pt x="1342" y="290"/>
                    </a:lnTo>
                    <a:lnTo>
                      <a:pt x="1341" y="292"/>
                    </a:lnTo>
                    <a:lnTo>
                      <a:pt x="1342" y="292"/>
                    </a:lnTo>
                    <a:lnTo>
                      <a:pt x="1342" y="289"/>
                    </a:lnTo>
                    <a:lnTo>
                      <a:pt x="1344" y="283"/>
                    </a:lnTo>
                    <a:lnTo>
                      <a:pt x="1345" y="279"/>
                    </a:lnTo>
                    <a:lnTo>
                      <a:pt x="1346" y="274"/>
                    </a:lnTo>
                    <a:lnTo>
                      <a:pt x="1347" y="268"/>
                    </a:lnTo>
                    <a:lnTo>
                      <a:pt x="1349" y="260"/>
                    </a:lnTo>
                    <a:lnTo>
                      <a:pt x="1351" y="252"/>
                    </a:lnTo>
                    <a:lnTo>
                      <a:pt x="1352" y="246"/>
                    </a:lnTo>
                    <a:lnTo>
                      <a:pt x="1353" y="240"/>
                    </a:lnTo>
                    <a:lnTo>
                      <a:pt x="1354" y="236"/>
                    </a:lnTo>
                    <a:lnTo>
                      <a:pt x="1355" y="230"/>
                    </a:lnTo>
                    <a:lnTo>
                      <a:pt x="1356" y="226"/>
                    </a:lnTo>
                    <a:lnTo>
                      <a:pt x="1356" y="225"/>
                    </a:lnTo>
                    <a:lnTo>
                      <a:pt x="1355" y="226"/>
                    </a:lnTo>
                    <a:lnTo>
                      <a:pt x="1354" y="230"/>
                    </a:lnTo>
                    <a:lnTo>
                      <a:pt x="1354" y="231"/>
                    </a:lnTo>
                    <a:lnTo>
                      <a:pt x="1353" y="232"/>
                    </a:lnTo>
                    <a:lnTo>
                      <a:pt x="1354" y="231"/>
                    </a:lnTo>
                    <a:lnTo>
                      <a:pt x="1355" y="227"/>
                    </a:lnTo>
                    <a:lnTo>
                      <a:pt x="1356" y="221"/>
                    </a:lnTo>
                    <a:lnTo>
                      <a:pt x="1358" y="216"/>
                    </a:lnTo>
                    <a:lnTo>
                      <a:pt x="1359" y="210"/>
                    </a:lnTo>
                    <a:lnTo>
                      <a:pt x="1361" y="204"/>
                    </a:lnTo>
                    <a:lnTo>
                      <a:pt x="1363" y="196"/>
                    </a:lnTo>
                    <a:lnTo>
                      <a:pt x="1365" y="187"/>
                    </a:lnTo>
                    <a:lnTo>
                      <a:pt x="1368" y="176"/>
                    </a:lnTo>
                    <a:lnTo>
                      <a:pt x="1370" y="169"/>
                    </a:lnTo>
                    <a:lnTo>
                      <a:pt x="1374" y="163"/>
                    </a:lnTo>
                    <a:lnTo>
                      <a:pt x="1382" y="151"/>
                    </a:lnTo>
                    <a:lnTo>
                      <a:pt x="1389" y="139"/>
                    </a:lnTo>
                    <a:lnTo>
                      <a:pt x="1393" y="133"/>
                    </a:lnTo>
                    <a:lnTo>
                      <a:pt x="1395" y="126"/>
                    </a:lnTo>
                    <a:lnTo>
                      <a:pt x="1398" y="111"/>
                    </a:lnTo>
                    <a:lnTo>
                      <a:pt x="1401" y="96"/>
                    </a:lnTo>
                    <a:lnTo>
                      <a:pt x="1404" y="81"/>
                    </a:lnTo>
                    <a:lnTo>
                      <a:pt x="1408" y="67"/>
                    </a:lnTo>
                    <a:lnTo>
                      <a:pt x="1413" y="49"/>
                    </a:lnTo>
                    <a:lnTo>
                      <a:pt x="1416" y="41"/>
                    </a:lnTo>
                    <a:lnTo>
                      <a:pt x="1421" y="34"/>
                    </a:lnTo>
                    <a:lnTo>
                      <a:pt x="1426" y="29"/>
                    </a:lnTo>
                    <a:lnTo>
                      <a:pt x="1432" y="23"/>
                    </a:lnTo>
                    <a:lnTo>
                      <a:pt x="1445" y="12"/>
                    </a:lnTo>
                    <a:lnTo>
                      <a:pt x="1451" y="7"/>
                    </a:lnTo>
                    <a:lnTo>
                      <a:pt x="1455" y="3"/>
                    </a:lnTo>
                    <a:lnTo>
                      <a:pt x="1459" y="1"/>
                    </a:lnTo>
                    <a:lnTo>
                      <a:pt x="1460" y="0"/>
                    </a:lnTo>
                    <a:lnTo>
                      <a:pt x="1475" y="1"/>
                    </a:lnTo>
                    <a:lnTo>
                      <a:pt x="1490" y="2"/>
                    </a:lnTo>
                    <a:lnTo>
                      <a:pt x="1505" y="4"/>
                    </a:lnTo>
                    <a:lnTo>
                      <a:pt x="1513" y="6"/>
                    </a:lnTo>
                    <a:lnTo>
                      <a:pt x="1520" y="8"/>
                    </a:lnTo>
                    <a:lnTo>
                      <a:pt x="1524" y="13"/>
                    </a:lnTo>
                    <a:lnTo>
                      <a:pt x="1528" y="19"/>
                    </a:lnTo>
                    <a:lnTo>
                      <a:pt x="1530" y="27"/>
                    </a:lnTo>
                    <a:lnTo>
                      <a:pt x="1533" y="34"/>
                    </a:lnTo>
                    <a:lnTo>
                      <a:pt x="1544" y="58"/>
                    </a:lnTo>
                    <a:lnTo>
                      <a:pt x="1555" y="80"/>
                    </a:lnTo>
                    <a:lnTo>
                      <a:pt x="1579" y="126"/>
                    </a:lnTo>
                    <a:lnTo>
                      <a:pt x="1590" y="172"/>
                    </a:lnTo>
                    <a:lnTo>
                      <a:pt x="1602" y="216"/>
                    </a:lnTo>
                    <a:lnTo>
                      <a:pt x="1617" y="259"/>
                    </a:lnTo>
                    <a:lnTo>
                      <a:pt x="1631" y="302"/>
                    </a:lnTo>
                    <a:lnTo>
                      <a:pt x="1633" y="310"/>
                    </a:lnTo>
                    <a:lnTo>
                      <a:pt x="1635" y="315"/>
                    </a:lnTo>
                    <a:lnTo>
                      <a:pt x="1637" y="320"/>
                    </a:lnTo>
                    <a:lnTo>
                      <a:pt x="1637" y="323"/>
                    </a:lnTo>
                    <a:lnTo>
                      <a:pt x="1638" y="328"/>
                    </a:lnTo>
                    <a:lnTo>
                      <a:pt x="1638" y="330"/>
                    </a:lnTo>
                    <a:lnTo>
                      <a:pt x="1638" y="334"/>
                    </a:lnTo>
                    <a:lnTo>
                      <a:pt x="1638" y="337"/>
                    </a:lnTo>
                    <a:lnTo>
                      <a:pt x="1638" y="340"/>
                    </a:lnTo>
                    <a:lnTo>
                      <a:pt x="1639" y="345"/>
                    </a:lnTo>
                    <a:lnTo>
                      <a:pt x="1640" y="352"/>
                    </a:lnTo>
                    <a:lnTo>
                      <a:pt x="1642" y="360"/>
                    </a:lnTo>
                    <a:lnTo>
                      <a:pt x="1645" y="370"/>
                    </a:lnTo>
                    <a:lnTo>
                      <a:pt x="1649" y="385"/>
                    </a:lnTo>
                    <a:lnTo>
                      <a:pt x="1655" y="399"/>
                    </a:lnTo>
                    <a:lnTo>
                      <a:pt x="1660" y="413"/>
                    </a:lnTo>
                    <a:lnTo>
                      <a:pt x="1664" y="428"/>
                    </a:lnTo>
                    <a:lnTo>
                      <a:pt x="1666" y="443"/>
                    </a:lnTo>
                    <a:lnTo>
                      <a:pt x="1666" y="458"/>
                    </a:lnTo>
                    <a:lnTo>
                      <a:pt x="1668" y="473"/>
                    </a:lnTo>
                    <a:lnTo>
                      <a:pt x="1671" y="487"/>
                    </a:lnTo>
                    <a:lnTo>
                      <a:pt x="1676" y="501"/>
                    </a:lnTo>
                    <a:lnTo>
                      <a:pt x="1683" y="513"/>
                    </a:lnTo>
                    <a:lnTo>
                      <a:pt x="1697" y="538"/>
                    </a:lnTo>
                    <a:lnTo>
                      <a:pt x="1704" y="553"/>
                    </a:lnTo>
                    <a:lnTo>
                      <a:pt x="1710" y="568"/>
                    </a:lnTo>
                    <a:lnTo>
                      <a:pt x="1720" y="597"/>
                    </a:lnTo>
                    <a:lnTo>
                      <a:pt x="1731" y="627"/>
                    </a:lnTo>
                    <a:lnTo>
                      <a:pt x="1736" y="641"/>
                    </a:lnTo>
                    <a:lnTo>
                      <a:pt x="1743" y="655"/>
                    </a:lnTo>
                    <a:lnTo>
                      <a:pt x="1746" y="683"/>
                    </a:lnTo>
                    <a:lnTo>
                      <a:pt x="1750" y="708"/>
                    </a:lnTo>
                    <a:lnTo>
                      <a:pt x="1753" y="720"/>
                    </a:lnTo>
                    <a:lnTo>
                      <a:pt x="1757" y="732"/>
                    </a:lnTo>
                    <a:lnTo>
                      <a:pt x="1763" y="744"/>
                    </a:lnTo>
                    <a:lnTo>
                      <a:pt x="1770" y="756"/>
                    </a:lnTo>
                    <a:lnTo>
                      <a:pt x="1778" y="768"/>
                    </a:lnTo>
                    <a:lnTo>
                      <a:pt x="1785" y="778"/>
                    </a:lnTo>
                    <a:lnTo>
                      <a:pt x="1791" y="788"/>
                    </a:lnTo>
                    <a:lnTo>
                      <a:pt x="1797" y="795"/>
                    </a:lnTo>
                    <a:lnTo>
                      <a:pt x="1801" y="802"/>
                    </a:lnTo>
                    <a:lnTo>
                      <a:pt x="1805" y="808"/>
                    </a:lnTo>
                    <a:lnTo>
                      <a:pt x="1809" y="812"/>
                    </a:lnTo>
                    <a:lnTo>
                      <a:pt x="1812" y="816"/>
                    </a:lnTo>
                    <a:lnTo>
                      <a:pt x="1816" y="820"/>
                    </a:lnTo>
                    <a:lnTo>
                      <a:pt x="1819" y="822"/>
                    </a:lnTo>
                    <a:lnTo>
                      <a:pt x="1820" y="822"/>
                    </a:lnTo>
                    <a:lnTo>
                      <a:pt x="1821" y="821"/>
                    </a:lnTo>
                    <a:lnTo>
                      <a:pt x="1822" y="817"/>
                    </a:lnTo>
                    <a:lnTo>
                      <a:pt x="1822" y="815"/>
                    </a:lnTo>
                    <a:lnTo>
                      <a:pt x="1824" y="815"/>
                    </a:lnTo>
                    <a:lnTo>
                      <a:pt x="1827" y="816"/>
                    </a:lnTo>
                    <a:lnTo>
                      <a:pt x="1832" y="821"/>
                    </a:lnTo>
                    <a:lnTo>
                      <a:pt x="1839" y="828"/>
                    </a:lnTo>
                    <a:lnTo>
                      <a:pt x="1844" y="834"/>
                    </a:lnTo>
                    <a:lnTo>
                      <a:pt x="1849" y="840"/>
                    </a:lnTo>
                    <a:lnTo>
                      <a:pt x="1857" y="851"/>
                    </a:lnTo>
                    <a:lnTo>
                      <a:pt x="1863" y="859"/>
                    </a:lnTo>
                    <a:lnTo>
                      <a:pt x="1867" y="865"/>
                    </a:lnTo>
                    <a:lnTo>
                      <a:pt x="1869" y="869"/>
                    </a:lnTo>
                    <a:lnTo>
                      <a:pt x="1871" y="872"/>
                    </a:lnTo>
                    <a:lnTo>
                      <a:pt x="1871" y="873"/>
                    </a:lnTo>
                    <a:lnTo>
                      <a:pt x="1870" y="874"/>
                    </a:lnTo>
                    <a:lnTo>
                      <a:pt x="1868" y="874"/>
                    </a:lnTo>
                    <a:lnTo>
                      <a:pt x="1868" y="874"/>
                    </a:lnTo>
                    <a:lnTo>
                      <a:pt x="1869" y="875"/>
                    </a:lnTo>
                    <a:lnTo>
                      <a:pt x="1872" y="876"/>
                    </a:lnTo>
                    <a:lnTo>
                      <a:pt x="1875" y="879"/>
                    </a:lnTo>
                    <a:lnTo>
                      <a:pt x="1881" y="884"/>
                    </a:lnTo>
                    <a:lnTo>
                      <a:pt x="1888" y="890"/>
                    </a:lnTo>
                    <a:lnTo>
                      <a:pt x="1895" y="911"/>
                    </a:lnTo>
                    <a:lnTo>
                      <a:pt x="1900" y="933"/>
                    </a:lnTo>
                    <a:lnTo>
                      <a:pt x="1906" y="955"/>
                    </a:lnTo>
                    <a:lnTo>
                      <a:pt x="1910" y="965"/>
                    </a:lnTo>
                    <a:lnTo>
                      <a:pt x="1914" y="974"/>
                    </a:lnTo>
                    <a:lnTo>
                      <a:pt x="1923" y="990"/>
                    </a:lnTo>
                    <a:lnTo>
                      <a:pt x="1930" y="1002"/>
                    </a:lnTo>
                    <a:lnTo>
                      <a:pt x="1936" y="1012"/>
                    </a:lnTo>
                    <a:lnTo>
                      <a:pt x="1941" y="1019"/>
                    </a:lnTo>
                    <a:lnTo>
                      <a:pt x="1944" y="1025"/>
                    </a:lnTo>
                    <a:lnTo>
                      <a:pt x="1948" y="1028"/>
                    </a:lnTo>
                    <a:lnTo>
                      <a:pt x="1950" y="1030"/>
                    </a:lnTo>
                    <a:lnTo>
                      <a:pt x="1953" y="1032"/>
                    </a:lnTo>
                    <a:lnTo>
                      <a:pt x="1958" y="1032"/>
                    </a:lnTo>
                    <a:lnTo>
                      <a:pt x="1964" y="1034"/>
                    </a:lnTo>
                    <a:lnTo>
                      <a:pt x="1968" y="1036"/>
                    </a:lnTo>
                    <a:lnTo>
                      <a:pt x="1973" y="1039"/>
                    </a:lnTo>
                    <a:lnTo>
                      <a:pt x="1979" y="1043"/>
                    </a:lnTo>
                    <a:lnTo>
                      <a:pt x="1987" y="1050"/>
                    </a:lnTo>
                    <a:lnTo>
                      <a:pt x="1992" y="1056"/>
                    </a:lnTo>
                    <a:lnTo>
                      <a:pt x="1997" y="1063"/>
                    </a:lnTo>
                    <a:lnTo>
                      <a:pt x="2001" y="1070"/>
                    </a:lnTo>
                    <a:lnTo>
                      <a:pt x="2006" y="1075"/>
                    </a:lnTo>
                    <a:lnTo>
                      <a:pt x="2019" y="1085"/>
                    </a:lnTo>
                    <a:lnTo>
                      <a:pt x="2033" y="1093"/>
                    </a:lnTo>
                    <a:lnTo>
                      <a:pt x="2046" y="1101"/>
                    </a:lnTo>
                    <a:lnTo>
                      <a:pt x="2059" y="1109"/>
                    </a:lnTo>
                    <a:lnTo>
                      <a:pt x="2069" y="1117"/>
                    </a:lnTo>
                    <a:lnTo>
                      <a:pt x="2079" y="1126"/>
                    </a:lnTo>
                    <a:lnTo>
                      <a:pt x="2083" y="1137"/>
                    </a:lnTo>
                    <a:lnTo>
                      <a:pt x="2087" y="1145"/>
                    </a:lnTo>
                    <a:lnTo>
                      <a:pt x="2089" y="1151"/>
                    </a:lnTo>
                    <a:lnTo>
                      <a:pt x="2091" y="1156"/>
                    </a:lnTo>
                    <a:lnTo>
                      <a:pt x="2092" y="1158"/>
                    </a:lnTo>
                    <a:lnTo>
                      <a:pt x="2093" y="1160"/>
                    </a:lnTo>
                    <a:lnTo>
                      <a:pt x="2096" y="1162"/>
                    </a:lnTo>
                    <a:lnTo>
                      <a:pt x="2101" y="1163"/>
                    </a:lnTo>
                    <a:lnTo>
                      <a:pt x="2104" y="1164"/>
                    </a:lnTo>
                    <a:lnTo>
                      <a:pt x="2109" y="1167"/>
                    </a:lnTo>
                    <a:lnTo>
                      <a:pt x="2116" y="1171"/>
                    </a:lnTo>
                    <a:lnTo>
                      <a:pt x="2123" y="1176"/>
                    </a:lnTo>
                    <a:lnTo>
                      <a:pt x="2133" y="1183"/>
                    </a:lnTo>
                    <a:lnTo>
                      <a:pt x="2145" y="1193"/>
                    </a:lnTo>
                    <a:lnTo>
                      <a:pt x="2155" y="1202"/>
                    </a:lnTo>
                    <a:lnTo>
                      <a:pt x="2162" y="1209"/>
                    </a:lnTo>
                    <a:lnTo>
                      <a:pt x="2167" y="1214"/>
                    </a:lnTo>
                    <a:lnTo>
                      <a:pt x="2169" y="1219"/>
                    </a:lnTo>
                    <a:lnTo>
                      <a:pt x="2171" y="1223"/>
                    </a:lnTo>
                    <a:lnTo>
                      <a:pt x="2171" y="1226"/>
                    </a:lnTo>
                    <a:lnTo>
                      <a:pt x="2170" y="1232"/>
                    </a:lnTo>
                    <a:lnTo>
                      <a:pt x="2168" y="1239"/>
                    </a:lnTo>
                    <a:lnTo>
                      <a:pt x="2169" y="1245"/>
                    </a:lnTo>
                    <a:lnTo>
                      <a:pt x="2170" y="1251"/>
                    </a:lnTo>
                    <a:lnTo>
                      <a:pt x="2174" y="1259"/>
                    </a:lnTo>
                    <a:lnTo>
                      <a:pt x="2179" y="1268"/>
                    </a:lnTo>
                    <a:lnTo>
                      <a:pt x="2187" y="1280"/>
                    </a:lnTo>
                    <a:lnTo>
                      <a:pt x="2197" y="1294"/>
                    </a:lnTo>
                    <a:lnTo>
                      <a:pt x="2201" y="1298"/>
                    </a:lnTo>
                    <a:lnTo>
                      <a:pt x="2206" y="1301"/>
                    </a:lnTo>
                    <a:lnTo>
                      <a:pt x="2216" y="1305"/>
                    </a:lnTo>
                    <a:lnTo>
                      <a:pt x="2227" y="1307"/>
                    </a:lnTo>
                    <a:lnTo>
                      <a:pt x="2237" y="1310"/>
                    </a:lnTo>
                    <a:lnTo>
                      <a:pt x="2249" y="1324"/>
                    </a:lnTo>
                    <a:lnTo>
                      <a:pt x="2256" y="1331"/>
                    </a:lnTo>
                    <a:lnTo>
                      <a:pt x="2263" y="1336"/>
                    </a:lnTo>
                    <a:lnTo>
                      <a:pt x="2274" y="1341"/>
                    </a:lnTo>
                    <a:lnTo>
                      <a:pt x="2286" y="1347"/>
                    </a:lnTo>
                    <a:lnTo>
                      <a:pt x="2299" y="1353"/>
                    </a:lnTo>
                    <a:lnTo>
                      <a:pt x="2312" y="1358"/>
                    </a:lnTo>
                    <a:lnTo>
                      <a:pt x="2324" y="1362"/>
                    </a:lnTo>
                    <a:lnTo>
                      <a:pt x="2333" y="1366"/>
                    </a:lnTo>
                    <a:lnTo>
                      <a:pt x="2337" y="1367"/>
                    </a:lnTo>
                    <a:lnTo>
                      <a:pt x="2340" y="1368"/>
                    </a:lnTo>
                    <a:lnTo>
                      <a:pt x="2341" y="1369"/>
                    </a:lnTo>
                    <a:lnTo>
                      <a:pt x="2342" y="1369"/>
                    </a:lnTo>
                    <a:lnTo>
                      <a:pt x="2347" y="1376"/>
                    </a:lnTo>
                    <a:lnTo>
                      <a:pt x="2352" y="1382"/>
                    </a:lnTo>
                    <a:lnTo>
                      <a:pt x="2358" y="1391"/>
                    </a:lnTo>
                    <a:lnTo>
                      <a:pt x="2362" y="1397"/>
                    </a:lnTo>
                    <a:lnTo>
                      <a:pt x="2365" y="1401"/>
                    </a:lnTo>
                    <a:lnTo>
                      <a:pt x="2368" y="1403"/>
                    </a:lnTo>
                    <a:lnTo>
                      <a:pt x="2372" y="1403"/>
                    </a:lnTo>
                    <a:lnTo>
                      <a:pt x="2378" y="1403"/>
                    </a:lnTo>
                    <a:lnTo>
                      <a:pt x="2383" y="1403"/>
                    </a:lnTo>
                    <a:lnTo>
                      <a:pt x="2388" y="1403"/>
                    </a:lnTo>
                  </a:path>
                </a:pathLst>
              </a:custGeom>
              <a:noFill/>
              <a:ln w="9525">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 name="Line 1053"/>
            <p:cNvSpPr>
              <a:spLocks noChangeShapeType="1"/>
            </p:cNvSpPr>
            <p:nvPr/>
          </p:nvSpPr>
          <p:spPr bwMode="auto">
            <a:xfrm>
              <a:off x="677" y="2189"/>
              <a:ext cx="1" cy="1584"/>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054"/>
            <p:cNvSpPr>
              <a:spLocks noChangeShapeType="1"/>
            </p:cNvSpPr>
            <p:nvPr/>
          </p:nvSpPr>
          <p:spPr bwMode="auto">
            <a:xfrm>
              <a:off x="677" y="3773"/>
              <a:ext cx="3024" cy="1"/>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Line 1055"/>
            <p:cNvSpPr>
              <a:spLocks noChangeShapeType="1"/>
            </p:cNvSpPr>
            <p:nvPr/>
          </p:nvSpPr>
          <p:spPr bwMode="auto">
            <a:xfrm flipV="1">
              <a:off x="1253"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56"/>
            <p:cNvSpPr>
              <a:spLocks noChangeShapeType="1"/>
            </p:cNvSpPr>
            <p:nvPr/>
          </p:nvSpPr>
          <p:spPr bwMode="auto">
            <a:xfrm flipV="1">
              <a:off x="1877"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057"/>
            <p:cNvSpPr>
              <a:spLocks noChangeShapeType="1"/>
            </p:cNvSpPr>
            <p:nvPr/>
          </p:nvSpPr>
          <p:spPr bwMode="auto">
            <a:xfrm flipV="1">
              <a:off x="2501"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058"/>
            <p:cNvSpPr>
              <a:spLocks noChangeShapeType="1"/>
            </p:cNvSpPr>
            <p:nvPr/>
          </p:nvSpPr>
          <p:spPr bwMode="auto">
            <a:xfrm flipV="1">
              <a:off x="3125" y="3677"/>
              <a:ext cx="1"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Rectangle 1059"/>
            <p:cNvSpPr>
              <a:spLocks noChangeArrowheads="1"/>
            </p:cNvSpPr>
            <p:nvPr/>
          </p:nvSpPr>
          <p:spPr bwMode="auto">
            <a:xfrm>
              <a:off x="965" y="2285"/>
              <a:ext cx="28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 name="Rectangle 1060"/>
            <p:cNvSpPr>
              <a:spLocks noChangeArrowheads="1"/>
            </p:cNvSpPr>
            <p:nvPr/>
          </p:nvSpPr>
          <p:spPr bwMode="auto">
            <a:xfrm>
              <a:off x="1046" y="2329"/>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1</a:t>
              </a:r>
              <a:endParaRPr lang="zh-CN" altLang="en-US"/>
            </a:p>
          </p:txBody>
        </p:sp>
        <p:sp>
          <p:nvSpPr>
            <p:cNvPr id="17" name="Rectangle 1061"/>
            <p:cNvSpPr>
              <a:spLocks noChangeArrowheads="1"/>
            </p:cNvSpPr>
            <p:nvPr/>
          </p:nvSpPr>
          <p:spPr bwMode="auto">
            <a:xfrm>
              <a:off x="1205" y="2573"/>
              <a:ext cx="193"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 name="Rectangle 1062"/>
            <p:cNvSpPr>
              <a:spLocks noChangeArrowheads="1"/>
            </p:cNvSpPr>
            <p:nvPr/>
          </p:nvSpPr>
          <p:spPr bwMode="auto">
            <a:xfrm>
              <a:off x="1286" y="2615"/>
              <a:ext cx="12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2</a:t>
              </a:r>
              <a:endParaRPr lang="zh-CN" altLang="en-US"/>
            </a:p>
          </p:txBody>
        </p:sp>
        <p:sp>
          <p:nvSpPr>
            <p:cNvPr id="19" name="Rectangle 1063"/>
            <p:cNvSpPr>
              <a:spLocks noChangeArrowheads="1"/>
            </p:cNvSpPr>
            <p:nvPr/>
          </p:nvSpPr>
          <p:spPr bwMode="auto">
            <a:xfrm>
              <a:off x="1445" y="3341"/>
              <a:ext cx="2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Rectangle 1064"/>
            <p:cNvSpPr>
              <a:spLocks noChangeArrowheads="1"/>
            </p:cNvSpPr>
            <p:nvPr/>
          </p:nvSpPr>
          <p:spPr bwMode="auto">
            <a:xfrm>
              <a:off x="1525" y="3384"/>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3</a:t>
              </a:r>
              <a:endParaRPr lang="zh-CN" altLang="en-US"/>
            </a:p>
          </p:txBody>
        </p:sp>
        <p:sp>
          <p:nvSpPr>
            <p:cNvPr id="21" name="Rectangle 1065"/>
            <p:cNvSpPr>
              <a:spLocks noChangeArrowheads="1"/>
            </p:cNvSpPr>
            <p:nvPr/>
          </p:nvSpPr>
          <p:spPr bwMode="auto">
            <a:xfrm>
              <a:off x="2405" y="2189"/>
              <a:ext cx="3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Rectangle 1066"/>
            <p:cNvSpPr>
              <a:spLocks noChangeArrowheads="1"/>
            </p:cNvSpPr>
            <p:nvPr/>
          </p:nvSpPr>
          <p:spPr bwMode="auto">
            <a:xfrm>
              <a:off x="2487" y="2231"/>
              <a:ext cx="128"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zh-CN" altLang="en-US">
                  <a:solidFill>
                    <a:srgbClr val="000000"/>
                  </a:solidFill>
                  <a:latin typeface="Times New Roman" pitchFamily="18" charset="0"/>
                </a:rPr>
                <a:t>4</a:t>
              </a:r>
              <a:endParaRPr lang="zh-CN" altLang="en-US"/>
            </a:p>
          </p:txBody>
        </p:sp>
        <p:sp>
          <p:nvSpPr>
            <p:cNvPr id="23" name="Rectangle 1067"/>
            <p:cNvSpPr>
              <a:spLocks noChangeArrowheads="1"/>
            </p:cNvSpPr>
            <p:nvPr/>
          </p:nvSpPr>
          <p:spPr bwMode="auto">
            <a:xfrm>
              <a:off x="440" y="2378"/>
              <a:ext cx="156"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sz="2000" b="1" i="1" dirty="0" smtClean="0">
                  <a:solidFill>
                    <a:srgbClr val="FF0000"/>
                  </a:solidFill>
                  <a:latin typeface="Symbol" pitchFamily="18" charset="2"/>
                </a:rPr>
                <a:t>A</a:t>
              </a:r>
              <a:endParaRPr lang="en-US" altLang="zh-CN" sz="1100" i="1" dirty="0"/>
            </a:p>
          </p:txBody>
        </p:sp>
        <p:sp>
          <p:nvSpPr>
            <p:cNvPr id="24" name="Rectangle 1068"/>
            <p:cNvSpPr>
              <a:spLocks noChangeArrowheads="1"/>
            </p:cNvSpPr>
            <p:nvPr/>
          </p:nvSpPr>
          <p:spPr bwMode="auto">
            <a:xfrm>
              <a:off x="3365" y="3245"/>
              <a:ext cx="385"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 name="Rectangle 1069"/>
            <p:cNvSpPr>
              <a:spLocks noChangeArrowheads="1"/>
            </p:cNvSpPr>
            <p:nvPr/>
          </p:nvSpPr>
          <p:spPr bwMode="auto">
            <a:xfrm>
              <a:off x="3438" y="3777"/>
              <a:ext cx="256"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US" altLang="zh-CN" dirty="0">
                  <a:solidFill>
                    <a:srgbClr val="000000"/>
                  </a:solidFill>
                  <a:latin typeface="宋体" pitchFamily="2" charset="-122"/>
                </a:rPr>
                <a:t>λ</a:t>
              </a:r>
              <a:endParaRPr lang="en-US" altLang="zh-CN" dirty="0"/>
            </a:p>
          </p:txBody>
        </p:sp>
      </p:grpSp>
    </p:spTree>
    <p:extLst>
      <p:ext uri="{BB962C8B-B14F-4D97-AF65-F5344CB8AC3E}">
        <p14:creationId xmlns:p14="http://schemas.microsoft.com/office/powerpoint/2010/main" val="2757671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20471"/>
            <a:ext cx="5105399" cy="6034216"/>
          </a:xfrm>
          <a:prstGeom prst="rect">
            <a:avLst/>
          </a:prstGeom>
          <a:noFill/>
        </p:spPr>
        <p:txBody>
          <a:bodyPr wrap="square" rtlCol="0">
            <a:spAutoFit/>
          </a:bodyPr>
          <a:lstStyle/>
          <a:p>
            <a:pPr algn="just" defTabSz="914217">
              <a:lnSpc>
                <a:spcPct val="150000"/>
              </a:lnSpc>
            </a:pPr>
            <a:r>
              <a:rPr kumimoji="1" lang="zh-CN" altLang="en-US" sz="2000" b="1" dirty="0">
                <a:solidFill>
                  <a:srgbClr val="000066"/>
                </a:solidFill>
                <a:effectLst>
                  <a:outerShdw blurRad="38100" dist="38100" dir="2700000" algn="tl">
                    <a:srgbClr val="C0C0C0"/>
                  </a:outerShdw>
                </a:effectLst>
                <a:ea typeface="黑体" pitchFamily="49" charset="-122"/>
              </a:rPr>
              <a:t>（</a:t>
            </a:r>
            <a:r>
              <a:rPr kumimoji="1" lang="en-US" altLang="zh-CN" sz="2000" b="1" dirty="0">
                <a:solidFill>
                  <a:srgbClr val="000066"/>
                </a:solidFill>
                <a:effectLst>
                  <a:outerShdw blurRad="38100" dist="38100" dir="2700000" algn="tl">
                    <a:srgbClr val="C0C0C0"/>
                  </a:outerShdw>
                </a:effectLst>
                <a:ea typeface="黑体" pitchFamily="49" charset="-122"/>
              </a:rPr>
              <a:t>1</a:t>
            </a:r>
            <a:r>
              <a:rPr kumimoji="1" lang="zh-CN" altLang="en-US" sz="2000" b="1" dirty="0">
                <a:solidFill>
                  <a:srgbClr val="000066"/>
                </a:solidFill>
                <a:effectLst>
                  <a:outerShdw blurRad="38100" dist="38100" dir="2700000" algn="tl">
                    <a:srgbClr val="C0C0C0"/>
                  </a:outerShdw>
                </a:effectLst>
                <a:ea typeface="黑体" pitchFamily="49" charset="-122"/>
              </a:rPr>
              <a:t>） 转动能级间的能量差</a:t>
            </a:r>
            <a:r>
              <a:rPr kumimoji="1" lang="en-US" altLang="zh-CN" sz="2000" b="1" dirty="0" err="1">
                <a:solidFill>
                  <a:srgbClr val="000066"/>
                </a:solidFill>
                <a:effectLst>
                  <a:outerShdw blurRad="38100" dist="38100" dir="2700000" algn="tl">
                    <a:srgbClr val="C0C0C0"/>
                  </a:outerShdw>
                </a:effectLst>
                <a:ea typeface="黑体" pitchFamily="49" charset="-122"/>
              </a:rPr>
              <a:t>ΔΕr</a:t>
            </a:r>
            <a:r>
              <a:rPr kumimoji="1" lang="zh-CN" altLang="en-US" sz="2000" b="1" dirty="0">
                <a:solidFill>
                  <a:srgbClr val="000066"/>
                </a:solidFill>
                <a:effectLst>
                  <a:outerShdw blurRad="38100" dist="38100" dir="2700000" algn="tl">
                    <a:srgbClr val="C0C0C0"/>
                  </a:outerShdw>
                </a:effectLst>
                <a:ea typeface="黑体" pitchFamily="49" charset="-122"/>
              </a:rPr>
              <a:t>：</a:t>
            </a:r>
            <a:r>
              <a:rPr kumimoji="1" lang="en-US" altLang="zh-CN" sz="2000" b="1" dirty="0">
                <a:solidFill>
                  <a:srgbClr val="000066"/>
                </a:solidFill>
                <a:effectLst>
                  <a:outerShdw blurRad="38100" dist="38100" dir="2700000" algn="tl">
                    <a:srgbClr val="C0C0C0"/>
                  </a:outerShdw>
                </a:effectLst>
                <a:ea typeface="黑体" pitchFamily="49" charset="-122"/>
              </a:rPr>
              <a:t> </a:t>
            </a:r>
            <a:r>
              <a:rPr kumimoji="1" lang="en-US" altLang="zh-CN" sz="2000" b="1" dirty="0" smtClean="0">
                <a:solidFill>
                  <a:srgbClr val="000066"/>
                </a:solidFill>
                <a:effectLst>
                  <a:outerShdw blurRad="38100" dist="38100" dir="2700000" algn="tl">
                    <a:srgbClr val="C0C0C0"/>
                  </a:outerShdw>
                </a:effectLst>
                <a:ea typeface="黑体" pitchFamily="49" charset="-122"/>
              </a:rPr>
              <a:t>0.005 </a:t>
            </a:r>
            <a:r>
              <a:rPr kumimoji="1" lang="zh-CN" altLang="en-US" sz="2000" b="1" dirty="0" smtClean="0">
                <a:solidFill>
                  <a:srgbClr val="000066"/>
                </a:solidFill>
                <a:effectLst>
                  <a:outerShdw blurRad="38100" dist="38100" dir="2700000" algn="tl">
                    <a:srgbClr val="C0C0C0"/>
                  </a:outerShdw>
                </a:effectLst>
                <a:ea typeface="黑体" pitchFamily="49" charset="-122"/>
              </a:rPr>
              <a:t>～ </a:t>
            </a:r>
            <a:r>
              <a:rPr kumimoji="1" lang="en-US" altLang="zh-CN" sz="2000" b="1" dirty="0" smtClean="0">
                <a:solidFill>
                  <a:srgbClr val="000066"/>
                </a:solidFill>
                <a:effectLst>
                  <a:outerShdw blurRad="38100" dist="38100" dir="2700000" algn="tl">
                    <a:srgbClr val="C0C0C0"/>
                  </a:outerShdw>
                </a:effectLst>
                <a:ea typeface="黑体" pitchFamily="49" charset="-122"/>
              </a:rPr>
              <a:t>0.050 </a:t>
            </a:r>
            <a:r>
              <a:rPr kumimoji="1" lang="en-US" altLang="zh-CN" sz="2000" b="1" dirty="0" err="1">
                <a:solidFill>
                  <a:srgbClr val="000066"/>
                </a:solidFill>
                <a:effectLst>
                  <a:outerShdw blurRad="38100" dist="38100" dir="2700000" algn="tl">
                    <a:srgbClr val="C0C0C0"/>
                  </a:outerShdw>
                </a:effectLst>
                <a:ea typeface="黑体" pitchFamily="49" charset="-122"/>
              </a:rPr>
              <a:t>eV</a:t>
            </a:r>
            <a:r>
              <a:rPr kumimoji="1" lang="zh-CN" altLang="en-US" sz="2000" b="1" dirty="0">
                <a:solidFill>
                  <a:srgbClr val="000066"/>
                </a:solidFill>
                <a:effectLst>
                  <a:outerShdw blurRad="38100" dist="38100" dir="2700000" algn="tl">
                    <a:srgbClr val="C0C0C0"/>
                  </a:outerShdw>
                </a:effectLst>
                <a:ea typeface="黑体" pitchFamily="49" charset="-122"/>
              </a:rPr>
              <a:t>，跃迁产生吸收光谱位于远红外</a:t>
            </a:r>
            <a:r>
              <a:rPr kumimoji="1" lang="zh-CN" altLang="en-US" sz="2000" b="1" dirty="0" smtClean="0">
                <a:solidFill>
                  <a:srgbClr val="000066"/>
                </a:solidFill>
                <a:effectLst>
                  <a:outerShdw blurRad="38100" dist="38100" dir="2700000" algn="tl">
                    <a:srgbClr val="C0C0C0"/>
                  </a:outerShdw>
                </a:effectLst>
                <a:ea typeface="黑体" pitchFamily="49" charset="-122"/>
              </a:rPr>
              <a:t>区（</a:t>
            </a:r>
            <a:r>
              <a:rPr kumimoji="1" lang="zh-CN" altLang="en-US" sz="2000" b="1" dirty="0" smtClean="0">
                <a:solidFill>
                  <a:srgbClr val="CC3300"/>
                </a:solidFill>
                <a:effectLst>
                  <a:outerShdw blurRad="38100" dist="38100" dir="2700000" algn="tl">
                    <a:srgbClr val="C0C0C0"/>
                  </a:outerShdw>
                </a:effectLst>
                <a:ea typeface="黑体" pitchFamily="49" charset="-122"/>
              </a:rPr>
              <a:t>远红外光谱</a:t>
            </a:r>
            <a:r>
              <a:rPr kumimoji="1" lang="zh-CN" altLang="en-US" sz="2000" b="1" dirty="0" smtClean="0">
                <a:solidFill>
                  <a:srgbClr val="000066"/>
                </a:solidFill>
                <a:effectLst>
                  <a:outerShdw blurRad="38100" dist="38100" dir="2700000" algn="tl">
                    <a:srgbClr val="C0C0C0"/>
                  </a:outerShdw>
                </a:effectLst>
                <a:ea typeface="黑体" pitchFamily="49" charset="-122"/>
              </a:rPr>
              <a:t>）。</a:t>
            </a:r>
            <a:endParaRPr kumimoji="1" lang="en-US" altLang="zh-CN" sz="2000" b="1" dirty="0" smtClean="0">
              <a:solidFill>
                <a:srgbClr val="000066"/>
              </a:solidFill>
              <a:effectLst>
                <a:outerShdw blurRad="38100" dist="38100" dir="2700000" algn="tl">
                  <a:srgbClr val="C0C0C0"/>
                </a:outerShdw>
              </a:effectLst>
              <a:ea typeface="黑体" pitchFamily="49" charset="-122"/>
            </a:endParaRPr>
          </a:p>
          <a:p>
            <a:pPr algn="just" defTabSz="914217">
              <a:lnSpc>
                <a:spcPct val="150000"/>
              </a:lnSpc>
            </a:pPr>
            <a:r>
              <a:rPr kumimoji="1" lang="zh-CN" altLang="en-US" sz="2000" b="1" dirty="0" smtClean="0">
                <a:solidFill>
                  <a:srgbClr val="000066"/>
                </a:solidFill>
                <a:effectLst>
                  <a:outerShdw blurRad="38100" dist="38100" dir="2700000" algn="tl">
                    <a:srgbClr val="C0C0C0"/>
                  </a:outerShdw>
                </a:effectLst>
                <a:ea typeface="黑体" pitchFamily="49" charset="-122"/>
              </a:rPr>
              <a:t>（</a:t>
            </a:r>
            <a:r>
              <a:rPr kumimoji="1" lang="en-US" altLang="zh-CN" sz="2000" b="1" dirty="0">
                <a:solidFill>
                  <a:srgbClr val="000066"/>
                </a:solidFill>
                <a:effectLst>
                  <a:outerShdw blurRad="38100" dist="38100" dir="2700000" algn="tl">
                    <a:srgbClr val="C0C0C0"/>
                  </a:outerShdw>
                </a:effectLst>
                <a:ea typeface="黑体" pitchFamily="49" charset="-122"/>
              </a:rPr>
              <a:t>2</a:t>
            </a:r>
            <a:r>
              <a:rPr kumimoji="1" lang="zh-CN" altLang="en-US" sz="2000" b="1" dirty="0">
                <a:solidFill>
                  <a:srgbClr val="000066"/>
                </a:solidFill>
                <a:effectLst>
                  <a:outerShdw blurRad="38100" dist="38100" dir="2700000" algn="tl">
                    <a:srgbClr val="C0C0C0"/>
                  </a:outerShdw>
                </a:effectLst>
                <a:ea typeface="黑体" pitchFamily="49" charset="-122"/>
              </a:rPr>
              <a:t>） 振动能级的能量差</a:t>
            </a:r>
            <a:r>
              <a:rPr kumimoji="1" lang="en-US" altLang="zh-CN" sz="2000" b="1" dirty="0" err="1">
                <a:solidFill>
                  <a:srgbClr val="000066"/>
                </a:solidFill>
                <a:effectLst>
                  <a:outerShdw blurRad="38100" dist="38100" dir="2700000" algn="tl">
                    <a:srgbClr val="C0C0C0"/>
                  </a:outerShdw>
                </a:effectLst>
                <a:ea typeface="黑体" pitchFamily="49" charset="-122"/>
              </a:rPr>
              <a:t>ΔΕv</a:t>
            </a:r>
            <a:r>
              <a:rPr kumimoji="1" lang="zh-CN" altLang="en-US" sz="2000" b="1" dirty="0">
                <a:solidFill>
                  <a:srgbClr val="000066"/>
                </a:solidFill>
                <a:effectLst>
                  <a:outerShdw blurRad="38100" dist="38100" dir="2700000" algn="tl">
                    <a:srgbClr val="C0C0C0"/>
                  </a:outerShdw>
                </a:effectLst>
                <a:ea typeface="黑体" pitchFamily="49" charset="-122"/>
              </a:rPr>
              <a:t>约为</a:t>
            </a:r>
            <a:r>
              <a:rPr kumimoji="1" lang="en-US" altLang="zh-CN" sz="2000" b="1" dirty="0" smtClean="0">
                <a:solidFill>
                  <a:srgbClr val="000066"/>
                </a:solidFill>
                <a:effectLst>
                  <a:outerShdw blurRad="38100" dist="38100" dir="2700000" algn="tl">
                    <a:srgbClr val="C0C0C0"/>
                  </a:outerShdw>
                </a:effectLst>
                <a:ea typeface="黑体" pitchFamily="49" charset="-122"/>
              </a:rPr>
              <a:t>0.05 </a:t>
            </a:r>
            <a:r>
              <a:rPr kumimoji="1" lang="zh-CN" altLang="en-US" sz="2000" b="1" dirty="0" smtClean="0">
                <a:solidFill>
                  <a:srgbClr val="000066"/>
                </a:solidFill>
                <a:effectLst>
                  <a:outerShdw blurRad="38100" dist="38100" dir="2700000" algn="tl">
                    <a:srgbClr val="C0C0C0"/>
                  </a:outerShdw>
                </a:effectLst>
                <a:ea typeface="黑体" pitchFamily="49" charset="-122"/>
              </a:rPr>
              <a:t>～ </a:t>
            </a:r>
            <a:r>
              <a:rPr kumimoji="1" lang="en-US" altLang="zh-CN" sz="2000" b="1" dirty="0" smtClean="0">
                <a:solidFill>
                  <a:srgbClr val="000066"/>
                </a:solidFill>
                <a:effectLst>
                  <a:outerShdw blurRad="38100" dist="38100" dir="2700000" algn="tl">
                    <a:srgbClr val="C0C0C0"/>
                  </a:outerShdw>
                </a:effectLst>
                <a:ea typeface="黑体" pitchFamily="49" charset="-122"/>
              </a:rPr>
              <a:t>1eV</a:t>
            </a:r>
            <a:r>
              <a:rPr kumimoji="1" lang="zh-CN" altLang="en-US" sz="2000" b="1" dirty="0">
                <a:solidFill>
                  <a:srgbClr val="000066"/>
                </a:solidFill>
                <a:effectLst>
                  <a:outerShdw blurRad="38100" dist="38100" dir="2700000" algn="tl">
                    <a:srgbClr val="C0C0C0"/>
                  </a:outerShdw>
                </a:effectLst>
                <a:ea typeface="黑体" pitchFamily="49" charset="-122"/>
              </a:rPr>
              <a:t>， 跃迁产生的吸收光谱位于红外</a:t>
            </a:r>
            <a:r>
              <a:rPr kumimoji="1" lang="zh-CN" altLang="en-US" sz="2000" b="1" dirty="0" smtClean="0">
                <a:solidFill>
                  <a:srgbClr val="000066"/>
                </a:solidFill>
                <a:effectLst>
                  <a:outerShdw blurRad="38100" dist="38100" dir="2700000" algn="tl">
                    <a:srgbClr val="C0C0C0"/>
                  </a:outerShdw>
                </a:effectLst>
                <a:ea typeface="黑体" pitchFamily="49" charset="-122"/>
              </a:rPr>
              <a:t>区（</a:t>
            </a:r>
            <a:r>
              <a:rPr kumimoji="1" lang="zh-CN" altLang="en-US" sz="2000" b="1" dirty="0" smtClean="0">
                <a:solidFill>
                  <a:srgbClr val="CC3300"/>
                </a:solidFill>
                <a:effectLst>
                  <a:outerShdw blurRad="38100" dist="38100" dir="2700000" algn="tl">
                    <a:srgbClr val="C0C0C0"/>
                  </a:outerShdw>
                </a:effectLst>
                <a:ea typeface="黑体" pitchFamily="49" charset="-122"/>
              </a:rPr>
              <a:t>红外光谱</a:t>
            </a:r>
            <a:r>
              <a:rPr kumimoji="1" lang="zh-CN" altLang="en-US" sz="2000" b="1" dirty="0" smtClean="0">
                <a:solidFill>
                  <a:srgbClr val="000066"/>
                </a:solidFill>
                <a:effectLst>
                  <a:outerShdw blurRad="38100" dist="38100" dir="2700000" algn="tl">
                    <a:srgbClr val="C0C0C0"/>
                  </a:outerShdw>
                </a:effectLst>
                <a:ea typeface="黑体" pitchFamily="49" charset="-122"/>
              </a:rPr>
              <a:t>）。</a:t>
            </a:r>
            <a:endParaRPr kumimoji="1" lang="en-US" altLang="zh-CN" sz="2000" b="1" dirty="0" smtClean="0">
              <a:solidFill>
                <a:srgbClr val="000066"/>
              </a:solidFill>
              <a:effectLst>
                <a:outerShdw blurRad="38100" dist="38100" dir="2700000" algn="tl">
                  <a:srgbClr val="C0C0C0"/>
                </a:outerShdw>
              </a:effectLst>
              <a:ea typeface="黑体" pitchFamily="49" charset="-122"/>
            </a:endParaRPr>
          </a:p>
          <a:p>
            <a:pPr algn="just" defTabSz="914217">
              <a:lnSpc>
                <a:spcPct val="150000"/>
              </a:lnSpc>
            </a:pPr>
            <a:r>
              <a:rPr kumimoji="1" lang="zh-CN" altLang="en-US" sz="2000" b="1" dirty="0" smtClean="0">
                <a:solidFill>
                  <a:srgbClr val="000066"/>
                </a:solidFill>
                <a:effectLst>
                  <a:outerShdw blurRad="38100" dist="38100" dir="2700000" algn="tl">
                    <a:srgbClr val="C0C0C0"/>
                  </a:outerShdw>
                </a:effectLst>
                <a:ea typeface="黑体" pitchFamily="49" charset="-122"/>
              </a:rPr>
              <a:t>（</a:t>
            </a:r>
            <a:r>
              <a:rPr kumimoji="1" lang="en-US" altLang="zh-CN" sz="2000" b="1" dirty="0">
                <a:solidFill>
                  <a:srgbClr val="000066"/>
                </a:solidFill>
                <a:effectLst>
                  <a:outerShdw blurRad="38100" dist="38100" dir="2700000" algn="tl">
                    <a:srgbClr val="C0C0C0"/>
                  </a:outerShdw>
                </a:effectLst>
                <a:ea typeface="黑体" pitchFamily="49" charset="-122"/>
              </a:rPr>
              <a:t>3</a:t>
            </a:r>
            <a:r>
              <a:rPr kumimoji="1" lang="zh-CN" altLang="en-US" sz="2000" b="1" dirty="0">
                <a:solidFill>
                  <a:srgbClr val="000066"/>
                </a:solidFill>
                <a:effectLst>
                  <a:outerShdw blurRad="38100" dist="38100" dir="2700000" algn="tl">
                    <a:srgbClr val="C0C0C0"/>
                  </a:outerShdw>
                </a:effectLst>
                <a:ea typeface="黑体" pitchFamily="49" charset="-122"/>
              </a:rPr>
              <a:t>）电子能级的能量差</a:t>
            </a:r>
            <a:r>
              <a:rPr kumimoji="1" lang="en-US" altLang="zh-CN" sz="2000" b="1" dirty="0" err="1">
                <a:solidFill>
                  <a:srgbClr val="000066"/>
                </a:solidFill>
                <a:effectLst>
                  <a:outerShdw blurRad="38100" dist="38100" dir="2700000" algn="tl">
                    <a:srgbClr val="C0C0C0"/>
                  </a:outerShdw>
                </a:effectLst>
                <a:ea typeface="黑体" pitchFamily="49" charset="-122"/>
              </a:rPr>
              <a:t>ΔΕe</a:t>
            </a:r>
            <a:r>
              <a:rPr kumimoji="1" lang="zh-CN" altLang="en-US" sz="2000" b="1" dirty="0">
                <a:solidFill>
                  <a:srgbClr val="000066"/>
                </a:solidFill>
                <a:effectLst>
                  <a:outerShdw blurRad="38100" dist="38100" dir="2700000" algn="tl">
                    <a:srgbClr val="C0C0C0"/>
                  </a:outerShdw>
                </a:effectLst>
                <a:ea typeface="黑体" pitchFamily="49" charset="-122"/>
              </a:rPr>
              <a:t>较大</a:t>
            </a:r>
            <a:r>
              <a:rPr kumimoji="1" lang="en-US" altLang="zh-CN" sz="2000" b="1" dirty="0" smtClean="0">
                <a:solidFill>
                  <a:srgbClr val="000066"/>
                </a:solidFill>
                <a:effectLst>
                  <a:outerShdw blurRad="38100" dist="38100" dir="2700000" algn="tl">
                    <a:srgbClr val="C0C0C0"/>
                  </a:outerShdw>
                </a:effectLst>
                <a:ea typeface="黑体" pitchFamily="49" charset="-122"/>
              </a:rPr>
              <a:t>1 </a:t>
            </a:r>
            <a:r>
              <a:rPr kumimoji="1" lang="zh-CN" altLang="en-US" sz="2000" b="1" dirty="0" smtClean="0">
                <a:solidFill>
                  <a:srgbClr val="000066"/>
                </a:solidFill>
                <a:effectLst>
                  <a:outerShdw blurRad="38100" dist="38100" dir="2700000" algn="tl">
                    <a:srgbClr val="C0C0C0"/>
                  </a:outerShdw>
                </a:effectLst>
                <a:ea typeface="黑体" pitchFamily="49" charset="-122"/>
              </a:rPr>
              <a:t>～ </a:t>
            </a:r>
            <a:r>
              <a:rPr kumimoji="1" lang="en-US" altLang="zh-CN" sz="2000" b="1" dirty="0" smtClean="0">
                <a:solidFill>
                  <a:srgbClr val="000066"/>
                </a:solidFill>
                <a:effectLst>
                  <a:outerShdw blurRad="38100" dist="38100" dir="2700000" algn="tl">
                    <a:srgbClr val="C0C0C0"/>
                  </a:outerShdw>
                </a:effectLst>
                <a:ea typeface="黑体" pitchFamily="49" charset="-122"/>
              </a:rPr>
              <a:t>20 </a:t>
            </a:r>
            <a:r>
              <a:rPr kumimoji="1" lang="en-US" altLang="zh-CN" sz="2000" b="1" dirty="0" err="1">
                <a:solidFill>
                  <a:srgbClr val="000066"/>
                </a:solidFill>
                <a:effectLst>
                  <a:outerShdw blurRad="38100" dist="38100" dir="2700000" algn="tl">
                    <a:srgbClr val="C0C0C0"/>
                  </a:outerShdw>
                </a:effectLst>
                <a:ea typeface="黑体" pitchFamily="49" charset="-122"/>
              </a:rPr>
              <a:t>eV</a:t>
            </a:r>
            <a:r>
              <a:rPr kumimoji="1" lang="en-US" altLang="zh-CN" sz="2000" b="1" dirty="0">
                <a:solidFill>
                  <a:srgbClr val="000066"/>
                </a:solidFill>
                <a:effectLst>
                  <a:outerShdw blurRad="38100" dist="38100" dir="2700000" algn="tl">
                    <a:srgbClr val="C0C0C0"/>
                  </a:outerShdw>
                </a:effectLst>
                <a:ea typeface="黑体" pitchFamily="49" charset="-122"/>
              </a:rPr>
              <a:t> </a:t>
            </a:r>
            <a:r>
              <a:rPr kumimoji="1" lang="zh-CN" altLang="en-US" sz="2000" b="1" dirty="0">
                <a:solidFill>
                  <a:srgbClr val="000066"/>
                </a:solidFill>
                <a:effectLst>
                  <a:outerShdw blurRad="38100" dist="38100" dir="2700000" algn="tl">
                    <a:srgbClr val="C0C0C0"/>
                  </a:outerShdw>
                </a:effectLst>
                <a:ea typeface="黑体" pitchFamily="49" charset="-122"/>
              </a:rPr>
              <a:t>。电子跃迁产生的吸收光谱在紫外</a:t>
            </a:r>
            <a:r>
              <a:rPr kumimoji="1" lang="en-US" altLang="zh-CN" sz="2000" b="1" dirty="0">
                <a:solidFill>
                  <a:srgbClr val="000066"/>
                </a:solidFill>
                <a:effectLst>
                  <a:outerShdw blurRad="38100" dist="38100" dir="2700000" algn="tl">
                    <a:srgbClr val="C0C0C0"/>
                  </a:outerShdw>
                </a:effectLst>
                <a:ea typeface="黑体" pitchFamily="49" charset="-122"/>
              </a:rPr>
              <a:t>-</a:t>
            </a:r>
            <a:r>
              <a:rPr kumimoji="1" lang="zh-CN" altLang="en-US" sz="2000" b="1" dirty="0">
                <a:solidFill>
                  <a:srgbClr val="000066"/>
                </a:solidFill>
                <a:effectLst>
                  <a:outerShdw blurRad="38100" dist="38100" dir="2700000" algn="tl">
                    <a:srgbClr val="C0C0C0"/>
                  </a:outerShdw>
                </a:effectLst>
                <a:ea typeface="黑体" pitchFamily="49" charset="-122"/>
              </a:rPr>
              <a:t>可见光</a:t>
            </a:r>
            <a:r>
              <a:rPr kumimoji="1" lang="zh-CN" altLang="en-US" sz="2000" b="1" dirty="0" smtClean="0">
                <a:solidFill>
                  <a:srgbClr val="000066"/>
                </a:solidFill>
                <a:effectLst>
                  <a:outerShdw blurRad="38100" dist="38100" dir="2700000" algn="tl">
                    <a:srgbClr val="C0C0C0"/>
                  </a:outerShdw>
                </a:effectLst>
                <a:ea typeface="黑体" pitchFamily="49" charset="-122"/>
              </a:rPr>
              <a:t>区（</a:t>
            </a:r>
            <a:r>
              <a:rPr kumimoji="1" lang="zh-CN" altLang="en-US" sz="2000" b="1" dirty="0" smtClean="0">
                <a:solidFill>
                  <a:srgbClr val="CC3300"/>
                </a:solidFill>
                <a:effectLst>
                  <a:outerShdw blurRad="38100" dist="38100" dir="2700000" algn="tl">
                    <a:srgbClr val="C0C0C0"/>
                  </a:outerShdw>
                </a:effectLst>
                <a:ea typeface="黑体" pitchFamily="49" charset="-122"/>
              </a:rPr>
              <a:t>紫</a:t>
            </a:r>
            <a:r>
              <a:rPr kumimoji="1" lang="zh-CN" altLang="en-US" sz="2000" b="1" dirty="0">
                <a:solidFill>
                  <a:srgbClr val="CC3300"/>
                </a:solidFill>
                <a:effectLst>
                  <a:outerShdw blurRad="38100" dist="38100" dir="2700000" algn="tl">
                    <a:srgbClr val="C0C0C0"/>
                  </a:outerShdw>
                </a:effectLst>
                <a:ea typeface="黑体" pitchFamily="49" charset="-122"/>
              </a:rPr>
              <a:t>外</a:t>
            </a:r>
            <a:r>
              <a:rPr kumimoji="1" lang="en-US" altLang="zh-CN" sz="2000" b="1" dirty="0">
                <a:solidFill>
                  <a:srgbClr val="CC3300"/>
                </a:solidFill>
                <a:effectLst>
                  <a:outerShdw blurRad="38100" dist="38100" dir="2700000" algn="tl">
                    <a:srgbClr val="C0C0C0"/>
                  </a:outerShdw>
                </a:effectLst>
                <a:ea typeface="黑体" pitchFamily="49" charset="-122"/>
              </a:rPr>
              <a:t>-</a:t>
            </a:r>
            <a:r>
              <a:rPr kumimoji="1" lang="zh-CN" altLang="en-US" sz="2000" b="1" dirty="0">
                <a:solidFill>
                  <a:srgbClr val="CC3300"/>
                </a:solidFill>
                <a:effectLst>
                  <a:outerShdw blurRad="38100" dist="38100" dir="2700000" algn="tl">
                    <a:srgbClr val="C0C0C0"/>
                  </a:outerShdw>
                </a:effectLst>
                <a:ea typeface="黑体" pitchFamily="49" charset="-122"/>
              </a:rPr>
              <a:t>可见</a:t>
            </a:r>
            <a:r>
              <a:rPr kumimoji="1" lang="zh-CN" altLang="en-US" sz="2000" b="1" dirty="0" smtClean="0">
                <a:solidFill>
                  <a:srgbClr val="CC3300"/>
                </a:solidFill>
                <a:effectLst>
                  <a:outerShdw blurRad="38100" dist="38100" dir="2700000" algn="tl">
                    <a:srgbClr val="C0C0C0"/>
                  </a:outerShdw>
                </a:effectLst>
                <a:ea typeface="黑体" pitchFamily="49" charset="-122"/>
              </a:rPr>
              <a:t>光谱</a:t>
            </a:r>
            <a:r>
              <a:rPr kumimoji="1" lang="zh-CN" altLang="en-US" sz="2000" b="1" dirty="0" smtClean="0">
                <a:solidFill>
                  <a:srgbClr val="000066"/>
                </a:solidFill>
                <a:effectLst>
                  <a:outerShdw blurRad="38100" dist="38100" dir="2700000" algn="tl">
                    <a:srgbClr val="C0C0C0"/>
                  </a:outerShdw>
                </a:effectLst>
                <a:ea typeface="黑体" pitchFamily="49" charset="-122"/>
              </a:rPr>
              <a:t>）。</a:t>
            </a:r>
            <a:endParaRPr kumimoji="1" lang="zh-CN" altLang="en-US" sz="2000" b="1" dirty="0">
              <a:solidFill>
                <a:srgbClr val="000066"/>
              </a:solidFill>
              <a:effectLst>
                <a:outerShdw blurRad="38100" dist="38100" dir="2700000" algn="tl">
                  <a:srgbClr val="C0C0C0"/>
                </a:outerShdw>
              </a:effectLst>
              <a:ea typeface="黑体" pitchFamily="49" charset="-122"/>
            </a:endParaRPr>
          </a:p>
          <a:p>
            <a:pPr algn="just" defTabSz="914217">
              <a:lnSpc>
                <a:spcPct val="150000"/>
              </a:lnSpc>
            </a:pPr>
            <a:r>
              <a:rPr kumimoji="1" lang="zh-CN" altLang="en-US" sz="2000" b="1" dirty="0">
                <a:solidFill>
                  <a:srgbClr val="000066"/>
                </a:solidFill>
                <a:effectLst>
                  <a:outerShdw blurRad="38100" dist="38100" dir="2700000" algn="tl">
                    <a:srgbClr val="C0C0C0"/>
                  </a:outerShdw>
                </a:effectLst>
                <a:ea typeface="黑体" pitchFamily="49" charset="-122"/>
              </a:rPr>
              <a:t>       电子能级间跃迁的同时，总伴随有振动和转动能级间的跃迁。即电子光谱中总包含有振动能级和转动能级间跃迁产生的若干谱线而</a:t>
            </a:r>
            <a:r>
              <a:rPr kumimoji="1" lang="zh-CN" altLang="en-US" sz="2000" b="1" dirty="0" smtClean="0">
                <a:solidFill>
                  <a:srgbClr val="000066"/>
                </a:solidFill>
                <a:effectLst>
                  <a:outerShdw blurRad="38100" dist="38100" dir="2700000" algn="tl">
                    <a:srgbClr val="C0C0C0"/>
                  </a:outerShdw>
                </a:effectLst>
                <a:ea typeface="黑体" pitchFamily="49" charset="-122"/>
              </a:rPr>
              <a:t>呈现</a:t>
            </a:r>
            <a:r>
              <a:rPr kumimoji="1" lang="zh-CN" altLang="en-US" sz="2000" b="1" dirty="0" smtClean="0">
                <a:solidFill>
                  <a:srgbClr val="CC3300"/>
                </a:solidFill>
                <a:effectLst>
                  <a:outerShdw blurRad="38100" dist="38100" dir="2700000" algn="tl">
                    <a:srgbClr val="C0C0C0"/>
                  </a:outerShdw>
                </a:effectLst>
                <a:ea typeface="黑体" pitchFamily="49" charset="-122"/>
              </a:rPr>
              <a:t>连续光谱</a:t>
            </a:r>
            <a:r>
              <a:rPr kumimoji="1" lang="zh-CN" altLang="en-US" sz="2000" b="1" dirty="0" smtClean="0">
                <a:solidFill>
                  <a:srgbClr val="000066"/>
                </a:solidFill>
                <a:effectLst>
                  <a:outerShdw blurRad="38100" dist="38100" dir="2700000" algn="tl">
                    <a:srgbClr val="C0C0C0"/>
                  </a:outerShdw>
                </a:effectLst>
                <a:ea typeface="黑体" pitchFamily="49" charset="-122"/>
              </a:rPr>
              <a:t>。</a:t>
            </a:r>
            <a:endParaRPr kumimoji="1" lang="en-US" sz="2000" b="1" dirty="0">
              <a:solidFill>
                <a:srgbClr val="000066"/>
              </a:solidFill>
              <a:effectLst>
                <a:outerShdw blurRad="38100" dist="38100" dir="2700000" algn="tl">
                  <a:srgbClr val="C0C0C0"/>
                </a:outerShdw>
              </a:effectLst>
              <a:ea typeface="黑体" pitchFamily="49" charset="-122"/>
            </a:endParaRPr>
          </a:p>
        </p:txBody>
      </p:sp>
      <p:grpSp>
        <p:nvGrpSpPr>
          <p:cNvPr id="3" name="Group 207"/>
          <p:cNvGrpSpPr>
            <a:grpSpLocks/>
          </p:cNvGrpSpPr>
          <p:nvPr/>
        </p:nvGrpSpPr>
        <p:grpSpPr bwMode="auto">
          <a:xfrm>
            <a:off x="5543550" y="1077913"/>
            <a:ext cx="2819400" cy="4541837"/>
            <a:chOff x="0" y="1315"/>
            <a:chExt cx="2160" cy="2861"/>
          </a:xfrm>
        </p:grpSpPr>
        <p:sp>
          <p:nvSpPr>
            <p:cNvPr id="4" name="Text Box 208"/>
            <p:cNvSpPr txBox="1">
              <a:spLocks noChangeArrowheads="1"/>
            </p:cNvSpPr>
            <p:nvPr/>
          </p:nvSpPr>
          <p:spPr bwMode="auto">
            <a:xfrm>
              <a:off x="103" y="1315"/>
              <a:ext cx="469" cy="19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spcBef>
                  <a:spcPct val="50000"/>
                </a:spcBef>
              </a:pPr>
              <a:r>
                <a:rPr lang="en-US" altLang="zh-CN" sz="2000" i="1">
                  <a:solidFill>
                    <a:srgbClr val="000066"/>
                  </a:solidFill>
                  <a:effectLst>
                    <a:outerShdw blurRad="38100" dist="38100" dir="2700000" algn="tl">
                      <a:srgbClr val="C0C0C0"/>
                    </a:outerShdw>
                  </a:effectLst>
                  <a:latin typeface="Times New Roman" pitchFamily="18" charset="0"/>
                </a:rPr>
                <a:t>E</a:t>
              </a:r>
              <a:r>
                <a:rPr lang="en-US" altLang="zh-CN" sz="2000" i="1" baseline="-25000">
                  <a:solidFill>
                    <a:srgbClr val="000066"/>
                  </a:solidFill>
                  <a:effectLst>
                    <a:outerShdw blurRad="38100" dist="38100" dir="2700000" algn="tl">
                      <a:srgbClr val="C0C0C0"/>
                    </a:outerShdw>
                  </a:effectLst>
                  <a:latin typeface="Times New Roman" pitchFamily="18" charset="0"/>
                </a:rPr>
                <a:t>2</a:t>
              </a:r>
            </a:p>
          </p:txBody>
        </p:sp>
        <p:sp>
          <p:nvSpPr>
            <p:cNvPr id="5" name="Text Box 209"/>
            <p:cNvSpPr txBox="1">
              <a:spLocks noChangeArrowheads="1"/>
            </p:cNvSpPr>
            <p:nvPr/>
          </p:nvSpPr>
          <p:spPr bwMode="auto">
            <a:xfrm>
              <a:off x="45" y="2275"/>
              <a:ext cx="469" cy="19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spcBef>
                  <a:spcPct val="50000"/>
                </a:spcBef>
              </a:pPr>
              <a:r>
                <a:rPr lang="en-US" altLang="zh-CN" sz="2000" i="1">
                  <a:solidFill>
                    <a:srgbClr val="000066"/>
                  </a:solidFill>
                  <a:effectLst>
                    <a:outerShdw blurRad="38100" dist="38100" dir="2700000" algn="tl">
                      <a:srgbClr val="C0C0C0"/>
                    </a:outerShdw>
                  </a:effectLst>
                  <a:latin typeface="Times New Roman" pitchFamily="18" charset="0"/>
                </a:rPr>
                <a:t>E</a:t>
              </a:r>
              <a:r>
                <a:rPr lang="en-US" altLang="zh-CN" sz="2000" i="1" baseline="-25000">
                  <a:solidFill>
                    <a:srgbClr val="000066"/>
                  </a:solidFill>
                  <a:effectLst>
                    <a:outerShdw blurRad="38100" dist="38100" dir="2700000" algn="tl">
                      <a:srgbClr val="C0C0C0"/>
                    </a:outerShdw>
                  </a:effectLst>
                  <a:latin typeface="Times New Roman" pitchFamily="18" charset="0"/>
                </a:rPr>
                <a:t>1</a:t>
              </a:r>
            </a:p>
          </p:txBody>
        </p:sp>
        <p:sp>
          <p:nvSpPr>
            <p:cNvPr id="6" name="Text Box 210"/>
            <p:cNvSpPr txBox="1">
              <a:spLocks noChangeArrowheads="1"/>
            </p:cNvSpPr>
            <p:nvPr/>
          </p:nvSpPr>
          <p:spPr bwMode="auto">
            <a:xfrm>
              <a:off x="0" y="3917"/>
              <a:ext cx="469" cy="192"/>
            </a:xfrm>
            <a:prstGeom prst="rect">
              <a:avLst/>
            </a:prstGeom>
            <a:noFill/>
            <a:ln>
              <a:noFill/>
            </a:ln>
            <a:effectLst/>
            <a:extLst>
              <a:ext uri="{909E8E84-426E-40DD-AFC4-6F175D3DCCD1}">
                <a14:hiddenFill xmlns:a14="http://schemas.microsoft.com/office/drawing/2010/main">
                  <a:solidFill>
                    <a:srgbClr val="00CCFF"/>
                  </a:solidFill>
                </a14:hiddenFill>
              </a:ex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spcBef>
                  <a:spcPct val="50000"/>
                </a:spcBef>
              </a:pPr>
              <a:r>
                <a:rPr lang="en-US" altLang="zh-CN" sz="2000" i="1">
                  <a:solidFill>
                    <a:srgbClr val="000066"/>
                  </a:solidFill>
                  <a:effectLst>
                    <a:outerShdw blurRad="38100" dist="38100" dir="2700000" algn="tl">
                      <a:srgbClr val="C0C0C0"/>
                    </a:outerShdw>
                  </a:effectLst>
                  <a:latin typeface="Times New Roman" pitchFamily="18" charset="0"/>
                </a:rPr>
                <a:t>E</a:t>
              </a:r>
              <a:r>
                <a:rPr lang="en-US" altLang="zh-CN" sz="2000" i="1" baseline="-25000">
                  <a:solidFill>
                    <a:srgbClr val="000066"/>
                  </a:solidFill>
                  <a:effectLst>
                    <a:outerShdw blurRad="38100" dist="38100" dir="2700000" algn="tl">
                      <a:srgbClr val="C0C0C0"/>
                    </a:outerShdw>
                  </a:effectLst>
                  <a:latin typeface="Times New Roman" pitchFamily="18" charset="0"/>
                </a:rPr>
                <a:t>0</a:t>
              </a:r>
            </a:p>
          </p:txBody>
        </p:sp>
        <p:sp>
          <p:nvSpPr>
            <p:cNvPr id="7" name="Line 211"/>
            <p:cNvSpPr>
              <a:spLocks noChangeShapeType="1"/>
            </p:cNvSpPr>
            <p:nvPr/>
          </p:nvSpPr>
          <p:spPr bwMode="auto">
            <a:xfrm>
              <a:off x="257" y="1584"/>
              <a:ext cx="190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212"/>
            <p:cNvSpPr>
              <a:spLocks noChangeShapeType="1"/>
            </p:cNvSpPr>
            <p:nvPr/>
          </p:nvSpPr>
          <p:spPr bwMode="auto">
            <a:xfrm>
              <a:off x="298" y="4176"/>
              <a:ext cx="186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213"/>
            <p:cNvSpPr>
              <a:spLocks noChangeShapeType="1"/>
            </p:cNvSpPr>
            <p:nvPr/>
          </p:nvSpPr>
          <p:spPr bwMode="auto">
            <a:xfrm>
              <a:off x="254" y="2532"/>
              <a:ext cx="1903"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0" name="Group 214"/>
          <p:cNvGrpSpPr>
            <a:grpSpLocks/>
          </p:cNvGrpSpPr>
          <p:nvPr/>
        </p:nvGrpSpPr>
        <p:grpSpPr bwMode="auto">
          <a:xfrm>
            <a:off x="6305550" y="1504950"/>
            <a:ext cx="152400" cy="4114800"/>
            <a:chOff x="480" y="1584"/>
            <a:chExt cx="96" cy="2592"/>
          </a:xfrm>
        </p:grpSpPr>
        <p:sp>
          <p:nvSpPr>
            <p:cNvPr id="11" name="Line 215"/>
            <p:cNvSpPr>
              <a:spLocks noChangeShapeType="1"/>
            </p:cNvSpPr>
            <p:nvPr/>
          </p:nvSpPr>
          <p:spPr bwMode="auto">
            <a:xfrm flipV="1">
              <a:off x="480" y="1584"/>
              <a:ext cx="0" cy="259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216"/>
            <p:cNvSpPr>
              <a:spLocks noChangeShapeType="1"/>
            </p:cNvSpPr>
            <p:nvPr/>
          </p:nvSpPr>
          <p:spPr bwMode="auto">
            <a:xfrm flipV="1">
              <a:off x="576" y="2544"/>
              <a:ext cx="0" cy="1632"/>
            </a:xfrm>
            <a:prstGeom prst="line">
              <a:avLst/>
            </a:prstGeom>
            <a:noFill/>
            <a:ln w="38100">
              <a:solidFill>
                <a:srgbClr val="CC00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 name="Group 217"/>
          <p:cNvGrpSpPr>
            <a:grpSpLocks/>
          </p:cNvGrpSpPr>
          <p:nvPr/>
        </p:nvGrpSpPr>
        <p:grpSpPr bwMode="auto">
          <a:xfrm>
            <a:off x="6762750" y="3486150"/>
            <a:ext cx="304800" cy="2133600"/>
            <a:chOff x="960" y="2832"/>
            <a:chExt cx="192" cy="1344"/>
          </a:xfrm>
        </p:grpSpPr>
        <p:sp>
          <p:nvSpPr>
            <p:cNvPr id="14" name="Line 218"/>
            <p:cNvSpPr>
              <a:spLocks noChangeShapeType="1"/>
            </p:cNvSpPr>
            <p:nvPr/>
          </p:nvSpPr>
          <p:spPr bwMode="auto">
            <a:xfrm flipV="1">
              <a:off x="1056" y="3168"/>
              <a:ext cx="0" cy="1008"/>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219"/>
            <p:cNvSpPr>
              <a:spLocks noChangeShapeType="1"/>
            </p:cNvSpPr>
            <p:nvPr/>
          </p:nvSpPr>
          <p:spPr bwMode="auto">
            <a:xfrm flipV="1">
              <a:off x="960" y="2832"/>
              <a:ext cx="0" cy="1344"/>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220"/>
            <p:cNvSpPr>
              <a:spLocks noChangeShapeType="1"/>
            </p:cNvSpPr>
            <p:nvPr/>
          </p:nvSpPr>
          <p:spPr bwMode="auto">
            <a:xfrm flipV="1">
              <a:off x="1152" y="3648"/>
              <a:ext cx="0" cy="528"/>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7" name="Group 221"/>
          <p:cNvGrpSpPr>
            <a:grpSpLocks/>
          </p:cNvGrpSpPr>
          <p:nvPr/>
        </p:nvGrpSpPr>
        <p:grpSpPr bwMode="auto">
          <a:xfrm>
            <a:off x="7372350" y="4933950"/>
            <a:ext cx="517525" cy="685800"/>
            <a:chOff x="1584" y="3744"/>
            <a:chExt cx="326" cy="432"/>
          </a:xfrm>
        </p:grpSpPr>
        <p:sp>
          <p:nvSpPr>
            <p:cNvPr id="18" name="Line 222"/>
            <p:cNvSpPr>
              <a:spLocks noChangeShapeType="1"/>
            </p:cNvSpPr>
            <p:nvPr/>
          </p:nvSpPr>
          <p:spPr bwMode="auto">
            <a:xfrm flipV="1">
              <a:off x="1584" y="3744"/>
              <a:ext cx="0" cy="43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23"/>
            <p:cNvSpPr>
              <a:spLocks noChangeShapeType="1"/>
            </p:cNvSpPr>
            <p:nvPr/>
          </p:nvSpPr>
          <p:spPr bwMode="auto">
            <a:xfrm flipV="1">
              <a:off x="1684" y="3856"/>
              <a:ext cx="4" cy="31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4"/>
            <p:cNvSpPr>
              <a:spLocks noChangeShapeType="1"/>
            </p:cNvSpPr>
            <p:nvPr/>
          </p:nvSpPr>
          <p:spPr bwMode="auto">
            <a:xfrm flipV="1">
              <a:off x="1796" y="3988"/>
              <a:ext cx="4" cy="188"/>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5"/>
            <p:cNvSpPr>
              <a:spLocks noChangeShapeType="1"/>
            </p:cNvSpPr>
            <p:nvPr/>
          </p:nvSpPr>
          <p:spPr bwMode="auto">
            <a:xfrm flipV="1">
              <a:off x="1908" y="4080"/>
              <a:ext cx="2" cy="92"/>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 name="Group 234"/>
          <p:cNvGrpSpPr>
            <a:grpSpLocks/>
          </p:cNvGrpSpPr>
          <p:nvPr/>
        </p:nvGrpSpPr>
        <p:grpSpPr bwMode="auto">
          <a:xfrm>
            <a:off x="5486400" y="1549400"/>
            <a:ext cx="2819400" cy="3419475"/>
            <a:chOff x="3696" y="640"/>
            <a:chExt cx="1776" cy="2154"/>
          </a:xfrm>
        </p:grpSpPr>
        <p:sp>
          <p:nvSpPr>
            <p:cNvPr id="23" name="Rectangle 227"/>
            <p:cNvSpPr>
              <a:spLocks noChangeArrowheads="1"/>
            </p:cNvSpPr>
            <p:nvPr/>
          </p:nvSpPr>
          <p:spPr bwMode="auto">
            <a:xfrm>
              <a:off x="3744" y="254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25000">
                  <a:solidFill>
                    <a:srgbClr val="660066"/>
                  </a:solidFill>
                  <a:effectLst>
                    <a:outerShdw blurRad="38100" dist="38100" dir="2700000" algn="tl">
                      <a:srgbClr val="C0C0C0"/>
                    </a:outerShdw>
                  </a:effectLst>
                  <a:latin typeface="Times New Roman" pitchFamily="18" charset="0"/>
                </a:rPr>
                <a:t>0</a:t>
              </a:r>
            </a:p>
          </p:txBody>
        </p:sp>
        <p:sp>
          <p:nvSpPr>
            <p:cNvPr id="24" name="Rectangle 228"/>
            <p:cNvSpPr>
              <a:spLocks noChangeArrowheads="1"/>
            </p:cNvSpPr>
            <p:nvPr/>
          </p:nvSpPr>
          <p:spPr bwMode="auto">
            <a:xfrm>
              <a:off x="3744" y="208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25000">
                  <a:solidFill>
                    <a:srgbClr val="660066"/>
                  </a:solidFill>
                  <a:effectLst>
                    <a:outerShdw blurRad="38100" dist="38100" dir="2700000" algn="tl">
                      <a:srgbClr val="C0C0C0"/>
                    </a:outerShdw>
                  </a:effectLst>
                  <a:latin typeface="Times New Roman" pitchFamily="18" charset="0"/>
                </a:rPr>
                <a:t>1</a:t>
              </a:r>
            </a:p>
          </p:txBody>
        </p:sp>
        <p:sp>
          <p:nvSpPr>
            <p:cNvPr id="25" name="Rectangle 229"/>
            <p:cNvSpPr>
              <a:spLocks noChangeArrowheads="1"/>
            </p:cNvSpPr>
            <p:nvPr/>
          </p:nvSpPr>
          <p:spPr bwMode="auto">
            <a:xfrm>
              <a:off x="3744" y="171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25000">
                  <a:solidFill>
                    <a:srgbClr val="660066"/>
                  </a:solidFill>
                  <a:effectLst>
                    <a:outerShdw blurRad="38100" dist="38100" dir="2700000" algn="tl">
                      <a:srgbClr val="C0C0C0"/>
                    </a:outerShdw>
                  </a:effectLst>
                  <a:latin typeface="Times New Roman" pitchFamily="18" charset="0"/>
                </a:rPr>
                <a:t>2</a:t>
              </a:r>
            </a:p>
          </p:txBody>
        </p:sp>
        <p:grpSp>
          <p:nvGrpSpPr>
            <p:cNvPr id="26" name="Group 233"/>
            <p:cNvGrpSpPr>
              <a:grpSpLocks/>
            </p:cNvGrpSpPr>
            <p:nvPr/>
          </p:nvGrpSpPr>
          <p:grpSpPr bwMode="auto">
            <a:xfrm>
              <a:off x="3696" y="640"/>
              <a:ext cx="1776" cy="2049"/>
              <a:chOff x="3696" y="640"/>
              <a:chExt cx="1776" cy="2049"/>
            </a:xfrm>
          </p:grpSpPr>
          <p:grpSp>
            <p:nvGrpSpPr>
              <p:cNvPr id="27" name="Group 159"/>
              <p:cNvGrpSpPr>
                <a:grpSpLocks/>
              </p:cNvGrpSpPr>
              <p:nvPr/>
            </p:nvGrpSpPr>
            <p:grpSpPr bwMode="auto">
              <a:xfrm>
                <a:off x="4044" y="768"/>
                <a:ext cx="1428" cy="1921"/>
                <a:chOff x="384" y="1769"/>
                <a:chExt cx="1536" cy="1921"/>
              </a:xfrm>
            </p:grpSpPr>
            <p:sp>
              <p:nvSpPr>
                <p:cNvPr id="31" name="Line 160"/>
                <p:cNvSpPr>
                  <a:spLocks noChangeShapeType="1"/>
                </p:cNvSpPr>
                <p:nvPr/>
              </p:nvSpPr>
              <p:spPr bwMode="auto">
                <a:xfrm>
                  <a:off x="384" y="1979"/>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61"/>
                <p:cNvSpPr>
                  <a:spLocks noChangeShapeType="1"/>
                </p:cNvSpPr>
                <p:nvPr/>
              </p:nvSpPr>
              <p:spPr bwMode="auto">
                <a:xfrm>
                  <a:off x="384" y="2236"/>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2"/>
                <p:cNvSpPr>
                  <a:spLocks noChangeShapeType="1"/>
                </p:cNvSpPr>
                <p:nvPr/>
              </p:nvSpPr>
              <p:spPr bwMode="auto">
                <a:xfrm>
                  <a:off x="384" y="2851"/>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63"/>
                <p:cNvSpPr>
                  <a:spLocks noChangeShapeType="1"/>
                </p:cNvSpPr>
                <p:nvPr/>
              </p:nvSpPr>
              <p:spPr bwMode="auto">
                <a:xfrm>
                  <a:off x="384" y="3221"/>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64"/>
                <p:cNvSpPr>
                  <a:spLocks noChangeShapeType="1"/>
                </p:cNvSpPr>
                <p:nvPr/>
              </p:nvSpPr>
              <p:spPr bwMode="auto">
                <a:xfrm>
                  <a:off x="384" y="3690"/>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65"/>
                <p:cNvSpPr>
                  <a:spLocks noChangeShapeType="1"/>
                </p:cNvSpPr>
                <p:nvPr/>
              </p:nvSpPr>
              <p:spPr bwMode="auto">
                <a:xfrm>
                  <a:off x="384" y="1769"/>
                  <a:ext cx="1536" cy="0"/>
                </a:xfrm>
                <a:prstGeom prst="line">
                  <a:avLst/>
                </a:prstGeom>
                <a:noFill/>
                <a:ln w="38100">
                  <a:solidFill>
                    <a:srgbClr val="66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8" name="Rectangle 230"/>
              <p:cNvSpPr>
                <a:spLocks noChangeArrowheads="1"/>
              </p:cNvSpPr>
              <p:nvPr/>
            </p:nvSpPr>
            <p:spPr bwMode="auto">
              <a:xfrm>
                <a:off x="3696" y="109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30000">
                    <a:solidFill>
                      <a:srgbClr val="660066"/>
                    </a:solidFill>
                    <a:effectLst>
                      <a:outerShdw blurRad="38100" dist="38100" dir="2700000" algn="tl">
                        <a:srgbClr val="C0C0C0"/>
                      </a:outerShdw>
                    </a:effectLst>
                    <a:latin typeface="Times New Roman" pitchFamily="18" charset="0"/>
                  </a:rPr>
                  <a:t> ,</a:t>
                </a:r>
                <a:r>
                  <a:rPr lang="en-US" altLang="zh-CN" sz="2000" i="1" baseline="-25000">
                    <a:solidFill>
                      <a:srgbClr val="660066"/>
                    </a:solidFill>
                    <a:effectLst>
                      <a:outerShdw blurRad="38100" dist="38100" dir="2700000" algn="tl">
                        <a:srgbClr val="C0C0C0"/>
                      </a:outerShdw>
                    </a:effectLst>
                    <a:latin typeface="Times New Roman" pitchFamily="18" charset="0"/>
                  </a:rPr>
                  <a:t>0</a:t>
                </a:r>
              </a:p>
            </p:txBody>
          </p:sp>
          <p:sp>
            <p:nvSpPr>
              <p:cNvPr id="29" name="Rectangle 231"/>
              <p:cNvSpPr>
                <a:spLocks noChangeArrowheads="1"/>
              </p:cNvSpPr>
              <p:nvPr/>
            </p:nvSpPr>
            <p:spPr bwMode="auto">
              <a:xfrm>
                <a:off x="3696" y="852"/>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30000">
                    <a:solidFill>
                      <a:srgbClr val="660066"/>
                    </a:solidFill>
                    <a:effectLst>
                      <a:outerShdw blurRad="38100" dist="38100" dir="2700000" algn="tl">
                        <a:srgbClr val="C0C0C0"/>
                      </a:outerShdw>
                    </a:effectLst>
                    <a:latin typeface="Times New Roman" pitchFamily="18" charset="0"/>
                  </a:rPr>
                  <a:t> ,</a:t>
                </a:r>
                <a:r>
                  <a:rPr lang="en-US" altLang="zh-CN" sz="2000" i="1" baseline="-25000">
                    <a:solidFill>
                      <a:srgbClr val="660066"/>
                    </a:solidFill>
                    <a:effectLst>
                      <a:outerShdw blurRad="38100" dist="38100" dir="2700000" algn="tl">
                        <a:srgbClr val="C0C0C0"/>
                      </a:outerShdw>
                    </a:effectLst>
                    <a:latin typeface="Times New Roman" pitchFamily="18" charset="0"/>
                  </a:rPr>
                  <a:t>1</a:t>
                </a:r>
              </a:p>
            </p:txBody>
          </p:sp>
          <p:sp>
            <p:nvSpPr>
              <p:cNvPr id="30" name="Rectangle 232"/>
              <p:cNvSpPr>
                <a:spLocks noChangeArrowheads="1"/>
              </p:cNvSpPr>
              <p:nvPr/>
            </p:nvSpPr>
            <p:spPr bwMode="auto">
              <a:xfrm>
                <a:off x="3704" y="64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i="1">
                    <a:solidFill>
                      <a:srgbClr val="660066"/>
                    </a:solidFill>
                    <a:effectLst>
                      <a:outerShdw blurRad="38100" dist="38100" dir="2700000" algn="tl">
                        <a:srgbClr val="C0C0C0"/>
                      </a:outerShdw>
                    </a:effectLst>
                    <a:latin typeface="宋体" pitchFamily="2" charset="-122"/>
                  </a:rPr>
                  <a:t>υ</a:t>
                </a:r>
                <a:r>
                  <a:rPr lang="en-US" altLang="zh-CN" sz="2000" i="1" baseline="30000">
                    <a:solidFill>
                      <a:srgbClr val="660066"/>
                    </a:solidFill>
                    <a:effectLst>
                      <a:outerShdw blurRad="38100" dist="38100" dir="2700000" algn="tl">
                        <a:srgbClr val="C0C0C0"/>
                      </a:outerShdw>
                    </a:effectLst>
                    <a:latin typeface="Times New Roman" pitchFamily="18" charset="0"/>
                  </a:rPr>
                  <a:t> ,</a:t>
                </a:r>
                <a:r>
                  <a:rPr lang="en-US" altLang="zh-CN" sz="2000" i="1" baseline="-25000">
                    <a:solidFill>
                      <a:srgbClr val="660066"/>
                    </a:solidFill>
                    <a:effectLst>
                      <a:outerShdw blurRad="38100" dist="38100" dir="2700000" algn="tl">
                        <a:srgbClr val="C0C0C0"/>
                      </a:outerShdw>
                    </a:effectLst>
                    <a:latin typeface="Times New Roman" pitchFamily="18" charset="0"/>
                  </a:rPr>
                  <a:t>2</a:t>
                </a:r>
              </a:p>
            </p:txBody>
          </p:sp>
        </p:grpSp>
      </p:grpSp>
      <p:grpSp>
        <p:nvGrpSpPr>
          <p:cNvPr id="37" name="Group 281"/>
          <p:cNvGrpSpPr>
            <a:grpSpLocks/>
          </p:cNvGrpSpPr>
          <p:nvPr/>
        </p:nvGrpSpPr>
        <p:grpSpPr bwMode="auto">
          <a:xfrm>
            <a:off x="6153150" y="1524000"/>
            <a:ext cx="2609850" cy="4010025"/>
            <a:chOff x="4116" y="624"/>
            <a:chExt cx="1644" cy="2526"/>
          </a:xfrm>
        </p:grpSpPr>
        <p:grpSp>
          <p:nvGrpSpPr>
            <p:cNvPr id="38" name="Group 250"/>
            <p:cNvGrpSpPr>
              <a:grpSpLocks/>
            </p:cNvGrpSpPr>
            <p:nvPr/>
          </p:nvGrpSpPr>
          <p:grpSpPr bwMode="auto">
            <a:xfrm>
              <a:off x="4116" y="624"/>
              <a:ext cx="1644" cy="2526"/>
              <a:chOff x="4116" y="624"/>
              <a:chExt cx="1644" cy="2526"/>
            </a:xfrm>
          </p:grpSpPr>
          <p:sp>
            <p:nvSpPr>
              <p:cNvPr id="63" name="Rectangle 236"/>
              <p:cNvSpPr>
                <a:spLocks noChangeArrowheads="1"/>
              </p:cNvSpPr>
              <p:nvPr/>
            </p:nvSpPr>
            <p:spPr bwMode="auto">
              <a:xfrm>
                <a:off x="5424" y="2904"/>
                <a:ext cx="15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1</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grpSp>
            <p:nvGrpSpPr>
              <p:cNvPr id="64" name="Group 166"/>
              <p:cNvGrpSpPr>
                <a:grpSpLocks/>
              </p:cNvGrpSpPr>
              <p:nvPr/>
            </p:nvGrpSpPr>
            <p:grpSpPr bwMode="auto">
              <a:xfrm>
                <a:off x="4116" y="624"/>
                <a:ext cx="1296" cy="2462"/>
                <a:chOff x="384" y="1620"/>
                <a:chExt cx="1584" cy="2462"/>
              </a:xfrm>
            </p:grpSpPr>
            <p:grpSp>
              <p:nvGrpSpPr>
                <p:cNvPr id="71" name="Group 167"/>
                <p:cNvGrpSpPr>
                  <a:grpSpLocks/>
                </p:cNvGrpSpPr>
                <p:nvPr/>
              </p:nvGrpSpPr>
              <p:grpSpPr bwMode="auto">
                <a:xfrm>
                  <a:off x="384" y="2874"/>
                  <a:ext cx="1584" cy="1208"/>
                  <a:chOff x="384" y="2874"/>
                  <a:chExt cx="1584" cy="1208"/>
                </a:xfrm>
              </p:grpSpPr>
              <p:grpSp>
                <p:nvGrpSpPr>
                  <p:cNvPr id="96" name="Group 168"/>
                  <p:cNvGrpSpPr>
                    <a:grpSpLocks/>
                  </p:cNvGrpSpPr>
                  <p:nvPr/>
                </p:nvGrpSpPr>
                <p:grpSpPr bwMode="auto">
                  <a:xfrm>
                    <a:off x="384" y="2874"/>
                    <a:ext cx="1568" cy="227"/>
                    <a:chOff x="384" y="2874"/>
                    <a:chExt cx="1568" cy="227"/>
                  </a:xfrm>
                </p:grpSpPr>
                <p:sp>
                  <p:nvSpPr>
                    <p:cNvPr id="107" name="Line 169"/>
                    <p:cNvSpPr>
                      <a:spLocks noChangeShapeType="1"/>
                    </p:cNvSpPr>
                    <p:nvPr/>
                  </p:nvSpPr>
                  <p:spPr bwMode="auto">
                    <a:xfrm>
                      <a:off x="384" y="2874"/>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 name="Line 170"/>
                    <p:cNvSpPr>
                      <a:spLocks noChangeShapeType="1"/>
                    </p:cNvSpPr>
                    <p:nvPr/>
                  </p:nvSpPr>
                  <p:spPr bwMode="auto">
                    <a:xfrm>
                      <a:off x="384" y="3017"/>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9" name="Line 171"/>
                    <p:cNvSpPr>
                      <a:spLocks noChangeShapeType="1"/>
                    </p:cNvSpPr>
                    <p:nvPr/>
                  </p:nvSpPr>
                  <p:spPr bwMode="auto">
                    <a:xfrm>
                      <a:off x="384" y="3101"/>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Line 172"/>
                    <p:cNvSpPr>
                      <a:spLocks noChangeShapeType="1"/>
                    </p:cNvSpPr>
                    <p:nvPr/>
                  </p:nvSpPr>
                  <p:spPr bwMode="auto">
                    <a:xfrm>
                      <a:off x="384" y="2938"/>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7" name="Group 173"/>
                  <p:cNvGrpSpPr>
                    <a:grpSpLocks/>
                  </p:cNvGrpSpPr>
                  <p:nvPr/>
                </p:nvGrpSpPr>
                <p:grpSpPr bwMode="auto">
                  <a:xfrm>
                    <a:off x="384" y="3280"/>
                    <a:ext cx="1568" cy="272"/>
                    <a:chOff x="384" y="3280"/>
                    <a:chExt cx="1568" cy="272"/>
                  </a:xfrm>
                </p:grpSpPr>
                <p:sp>
                  <p:nvSpPr>
                    <p:cNvPr id="103" name="Line 174"/>
                    <p:cNvSpPr>
                      <a:spLocks noChangeShapeType="1"/>
                    </p:cNvSpPr>
                    <p:nvPr/>
                  </p:nvSpPr>
                  <p:spPr bwMode="auto">
                    <a:xfrm>
                      <a:off x="384" y="3280"/>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 name="Line 175"/>
                    <p:cNvSpPr>
                      <a:spLocks noChangeShapeType="1"/>
                    </p:cNvSpPr>
                    <p:nvPr/>
                  </p:nvSpPr>
                  <p:spPr bwMode="auto">
                    <a:xfrm>
                      <a:off x="384" y="3455"/>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 name="Line 176"/>
                    <p:cNvSpPr>
                      <a:spLocks noChangeShapeType="1"/>
                    </p:cNvSpPr>
                    <p:nvPr/>
                  </p:nvSpPr>
                  <p:spPr bwMode="auto">
                    <a:xfrm>
                      <a:off x="384" y="3552"/>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6" name="Line 177"/>
                    <p:cNvSpPr>
                      <a:spLocks noChangeShapeType="1"/>
                    </p:cNvSpPr>
                    <p:nvPr/>
                  </p:nvSpPr>
                  <p:spPr bwMode="auto">
                    <a:xfrm>
                      <a:off x="384" y="3363"/>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98" name="Group 178"/>
                  <p:cNvGrpSpPr>
                    <a:grpSpLocks/>
                  </p:cNvGrpSpPr>
                  <p:nvPr/>
                </p:nvGrpSpPr>
                <p:grpSpPr bwMode="auto">
                  <a:xfrm>
                    <a:off x="400" y="3756"/>
                    <a:ext cx="1568" cy="326"/>
                    <a:chOff x="400" y="3756"/>
                    <a:chExt cx="1568" cy="326"/>
                  </a:xfrm>
                </p:grpSpPr>
                <p:sp>
                  <p:nvSpPr>
                    <p:cNvPr id="99" name="Line 179"/>
                    <p:cNvSpPr>
                      <a:spLocks noChangeShapeType="1"/>
                    </p:cNvSpPr>
                    <p:nvPr/>
                  </p:nvSpPr>
                  <p:spPr bwMode="auto">
                    <a:xfrm>
                      <a:off x="400" y="3865"/>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0" name="Line 180"/>
                    <p:cNvSpPr>
                      <a:spLocks noChangeShapeType="1"/>
                    </p:cNvSpPr>
                    <p:nvPr/>
                  </p:nvSpPr>
                  <p:spPr bwMode="auto">
                    <a:xfrm>
                      <a:off x="400" y="3981"/>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1" name="Line 181"/>
                    <p:cNvSpPr>
                      <a:spLocks noChangeShapeType="1"/>
                    </p:cNvSpPr>
                    <p:nvPr/>
                  </p:nvSpPr>
                  <p:spPr bwMode="auto">
                    <a:xfrm>
                      <a:off x="400" y="4082"/>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182"/>
                    <p:cNvSpPr>
                      <a:spLocks noChangeShapeType="1"/>
                    </p:cNvSpPr>
                    <p:nvPr/>
                  </p:nvSpPr>
                  <p:spPr bwMode="auto">
                    <a:xfrm>
                      <a:off x="400" y="3756"/>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72" name="Group 183"/>
                <p:cNvGrpSpPr>
                  <a:grpSpLocks/>
                </p:cNvGrpSpPr>
                <p:nvPr/>
              </p:nvGrpSpPr>
              <p:grpSpPr bwMode="auto">
                <a:xfrm>
                  <a:off x="384" y="1620"/>
                  <a:ext cx="1568" cy="1140"/>
                  <a:chOff x="384" y="1620"/>
                  <a:chExt cx="1568" cy="1140"/>
                </a:xfrm>
              </p:grpSpPr>
              <p:grpSp>
                <p:nvGrpSpPr>
                  <p:cNvPr id="73" name="Group 184"/>
                  <p:cNvGrpSpPr>
                    <a:grpSpLocks/>
                  </p:cNvGrpSpPr>
                  <p:nvPr/>
                </p:nvGrpSpPr>
                <p:grpSpPr bwMode="auto">
                  <a:xfrm>
                    <a:off x="384" y="2265"/>
                    <a:ext cx="1568" cy="227"/>
                    <a:chOff x="384" y="2265"/>
                    <a:chExt cx="1568" cy="227"/>
                  </a:xfrm>
                </p:grpSpPr>
                <p:sp>
                  <p:nvSpPr>
                    <p:cNvPr id="91" name="Line 185"/>
                    <p:cNvSpPr>
                      <a:spLocks noChangeShapeType="1"/>
                    </p:cNvSpPr>
                    <p:nvPr/>
                  </p:nvSpPr>
                  <p:spPr bwMode="auto">
                    <a:xfrm>
                      <a:off x="384" y="2265"/>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186"/>
                    <p:cNvSpPr>
                      <a:spLocks noChangeShapeType="1"/>
                    </p:cNvSpPr>
                    <p:nvPr/>
                  </p:nvSpPr>
                  <p:spPr bwMode="auto">
                    <a:xfrm>
                      <a:off x="384" y="2373"/>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187"/>
                    <p:cNvSpPr>
                      <a:spLocks noChangeShapeType="1"/>
                    </p:cNvSpPr>
                    <p:nvPr/>
                  </p:nvSpPr>
                  <p:spPr bwMode="auto">
                    <a:xfrm>
                      <a:off x="384" y="2439"/>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188"/>
                    <p:cNvSpPr>
                      <a:spLocks noChangeShapeType="1"/>
                    </p:cNvSpPr>
                    <p:nvPr/>
                  </p:nvSpPr>
                  <p:spPr bwMode="auto">
                    <a:xfrm>
                      <a:off x="384" y="2492"/>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189"/>
                    <p:cNvSpPr>
                      <a:spLocks noChangeShapeType="1"/>
                    </p:cNvSpPr>
                    <p:nvPr/>
                  </p:nvSpPr>
                  <p:spPr bwMode="auto">
                    <a:xfrm>
                      <a:off x="384" y="2310"/>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4" name="Line 190"/>
                  <p:cNvSpPr>
                    <a:spLocks noChangeShapeType="1"/>
                  </p:cNvSpPr>
                  <p:nvPr/>
                </p:nvSpPr>
                <p:spPr bwMode="auto">
                  <a:xfrm>
                    <a:off x="384" y="2687"/>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Line 191"/>
                  <p:cNvSpPr>
                    <a:spLocks noChangeShapeType="1"/>
                  </p:cNvSpPr>
                  <p:nvPr/>
                </p:nvSpPr>
                <p:spPr bwMode="auto">
                  <a:xfrm>
                    <a:off x="384" y="2760"/>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Line 192"/>
                  <p:cNvSpPr>
                    <a:spLocks noChangeShapeType="1"/>
                  </p:cNvSpPr>
                  <p:nvPr/>
                </p:nvSpPr>
                <p:spPr bwMode="auto">
                  <a:xfrm>
                    <a:off x="384" y="2617"/>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7" name="Group 193"/>
                  <p:cNvGrpSpPr>
                    <a:grpSpLocks/>
                  </p:cNvGrpSpPr>
                  <p:nvPr/>
                </p:nvGrpSpPr>
                <p:grpSpPr bwMode="auto">
                  <a:xfrm>
                    <a:off x="384" y="1620"/>
                    <a:ext cx="1568" cy="529"/>
                    <a:chOff x="384" y="1620"/>
                    <a:chExt cx="1568" cy="529"/>
                  </a:xfrm>
                </p:grpSpPr>
                <p:sp>
                  <p:nvSpPr>
                    <p:cNvPr id="78" name="Line 194"/>
                    <p:cNvSpPr>
                      <a:spLocks noChangeShapeType="1"/>
                    </p:cNvSpPr>
                    <p:nvPr/>
                  </p:nvSpPr>
                  <p:spPr bwMode="auto">
                    <a:xfrm>
                      <a:off x="384" y="2088"/>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Line 195"/>
                    <p:cNvSpPr>
                      <a:spLocks noChangeShapeType="1"/>
                    </p:cNvSpPr>
                    <p:nvPr/>
                  </p:nvSpPr>
                  <p:spPr bwMode="auto">
                    <a:xfrm>
                      <a:off x="384" y="2149"/>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96"/>
                    <p:cNvSpPr>
                      <a:spLocks noChangeShapeType="1"/>
                    </p:cNvSpPr>
                    <p:nvPr/>
                  </p:nvSpPr>
                  <p:spPr bwMode="auto">
                    <a:xfrm>
                      <a:off x="384" y="2041"/>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81" name="Group 197"/>
                    <p:cNvGrpSpPr>
                      <a:grpSpLocks/>
                    </p:cNvGrpSpPr>
                    <p:nvPr/>
                  </p:nvGrpSpPr>
                  <p:grpSpPr bwMode="auto">
                    <a:xfrm>
                      <a:off x="384" y="1776"/>
                      <a:ext cx="1568" cy="216"/>
                      <a:chOff x="384" y="1776"/>
                      <a:chExt cx="1568" cy="216"/>
                    </a:xfrm>
                  </p:grpSpPr>
                  <p:sp>
                    <p:nvSpPr>
                      <p:cNvPr id="86" name="Line 198"/>
                      <p:cNvSpPr>
                        <a:spLocks noChangeShapeType="1"/>
                      </p:cNvSpPr>
                      <p:nvPr/>
                    </p:nvSpPr>
                    <p:spPr bwMode="auto">
                      <a:xfrm>
                        <a:off x="384" y="1864"/>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199"/>
                      <p:cNvSpPr>
                        <a:spLocks noChangeShapeType="1"/>
                      </p:cNvSpPr>
                      <p:nvPr/>
                    </p:nvSpPr>
                    <p:spPr bwMode="auto">
                      <a:xfrm>
                        <a:off x="384" y="1912"/>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200"/>
                      <p:cNvSpPr>
                        <a:spLocks noChangeShapeType="1"/>
                      </p:cNvSpPr>
                      <p:nvPr/>
                    </p:nvSpPr>
                    <p:spPr bwMode="auto">
                      <a:xfrm>
                        <a:off x="384" y="1992"/>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201"/>
                      <p:cNvSpPr>
                        <a:spLocks noChangeShapeType="1"/>
                      </p:cNvSpPr>
                      <p:nvPr/>
                    </p:nvSpPr>
                    <p:spPr bwMode="auto">
                      <a:xfrm>
                        <a:off x="384" y="1817"/>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202"/>
                      <p:cNvSpPr>
                        <a:spLocks noChangeShapeType="1"/>
                      </p:cNvSpPr>
                      <p:nvPr/>
                    </p:nvSpPr>
                    <p:spPr bwMode="auto">
                      <a:xfrm>
                        <a:off x="384" y="1776"/>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82" name="Group 203"/>
                    <p:cNvGrpSpPr>
                      <a:grpSpLocks/>
                    </p:cNvGrpSpPr>
                    <p:nvPr/>
                  </p:nvGrpSpPr>
                  <p:grpSpPr bwMode="auto">
                    <a:xfrm>
                      <a:off x="384" y="1620"/>
                      <a:ext cx="1568" cy="81"/>
                      <a:chOff x="384" y="1620"/>
                      <a:chExt cx="1568" cy="81"/>
                    </a:xfrm>
                  </p:grpSpPr>
                  <p:sp>
                    <p:nvSpPr>
                      <p:cNvPr id="83" name="Line 204"/>
                      <p:cNvSpPr>
                        <a:spLocks noChangeShapeType="1"/>
                      </p:cNvSpPr>
                      <p:nvPr/>
                    </p:nvSpPr>
                    <p:spPr bwMode="auto">
                      <a:xfrm>
                        <a:off x="384" y="1660"/>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205"/>
                      <p:cNvSpPr>
                        <a:spLocks noChangeShapeType="1"/>
                      </p:cNvSpPr>
                      <p:nvPr/>
                    </p:nvSpPr>
                    <p:spPr bwMode="auto">
                      <a:xfrm>
                        <a:off x="384" y="1701"/>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206"/>
                      <p:cNvSpPr>
                        <a:spLocks noChangeShapeType="1"/>
                      </p:cNvSpPr>
                      <p:nvPr/>
                    </p:nvSpPr>
                    <p:spPr bwMode="auto">
                      <a:xfrm>
                        <a:off x="384" y="1620"/>
                        <a:ext cx="1568"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grpSp>
            <p:nvGrpSpPr>
              <p:cNvPr id="65" name="Group 242"/>
              <p:cNvGrpSpPr>
                <a:grpSpLocks/>
              </p:cNvGrpSpPr>
              <p:nvPr/>
            </p:nvGrpSpPr>
            <p:grpSpPr bwMode="auto">
              <a:xfrm>
                <a:off x="5424" y="2691"/>
                <a:ext cx="336" cy="459"/>
                <a:chOff x="5424" y="2715"/>
                <a:chExt cx="336" cy="459"/>
              </a:xfrm>
            </p:grpSpPr>
            <p:sp>
              <p:nvSpPr>
                <p:cNvPr id="66" name="Rectangle 235"/>
                <p:cNvSpPr>
                  <a:spLocks noChangeArrowheads="1"/>
                </p:cNvSpPr>
                <p:nvPr/>
              </p:nvSpPr>
              <p:spPr bwMode="auto">
                <a:xfrm>
                  <a:off x="5568" y="2862"/>
                  <a:ext cx="192"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zh-CN" sz="1600" i="1">
                      <a:solidFill>
                        <a:srgbClr val="660066"/>
                      </a:solidFill>
                      <a:effectLst>
                        <a:outerShdw blurRad="38100" dist="38100" dir="2700000" algn="tl">
                          <a:srgbClr val="C0C0C0"/>
                        </a:outerShdw>
                      </a:effectLst>
                      <a:latin typeface="宋体" pitchFamily="2" charset="-122"/>
                    </a:rPr>
                    <a:t>J</a:t>
                  </a:r>
                  <a:endParaRPr lang="en-US" altLang="zh-CN" sz="1600" i="1" baseline="-25000">
                    <a:solidFill>
                      <a:srgbClr val="660066"/>
                    </a:solidFill>
                    <a:effectLst>
                      <a:outerShdw blurRad="38100" dist="38100" dir="2700000" algn="tl">
                        <a:srgbClr val="C0C0C0"/>
                      </a:outerShdw>
                    </a:effectLst>
                    <a:latin typeface="Times New Roman" pitchFamily="18" charset="0"/>
                  </a:endParaRPr>
                </a:p>
              </p:txBody>
            </p:sp>
            <p:sp>
              <p:nvSpPr>
                <p:cNvPr id="67" name="Rectangle 237"/>
                <p:cNvSpPr>
                  <a:spLocks noChangeArrowheads="1"/>
                </p:cNvSpPr>
                <p:nvPr/>
              </p:nvSpPr>
              <p:spPr bwMode="auto">
                <a:xfrm>
                  <a:off x="5424" y="3039"/>
                  <a:ext cx="15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0</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68" name="Rectangle 238"/>
                <p:cNvSpPr>
                  <a:spLocks noChangeArrowheads="1"/>
                </p:cNvSpPr>
                <p:nvPr/>
              </p:nvSpPr>
              <p:spPr bwMode="auto">
                <a:xfrm>
                  <a:off x="5424" y="2832"/>
                  <a:ext cx="15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dirty="0">
                      <a:solidFill>
                        <a:srgbClr val="660066"/>
                      </a:solidFill>
                      <a:effectLst>
                        <a:outerShdw blurRad="38100" dist="38100" dir="2700000" algn="tl">
                          <a:srgbClr val="C0C0C0"/>
                        </a:outerShdw>
                      </a:effectLst>
                      <a:latin typeface="宋体" pitchFamily="2" charset="-122"/>
                    </a:rPr>
                    <a:t>2</a:t>
                  </a:r>
                  <a:endParaRPr lang="en-US" altLang="zh-CN" sz="1000" baseline="-25000" dirty="0">
                    <a:solidFill>
                      <a:srgbClr val="660066"/>
                    </a:solidFill>
                    <a:effectLst>
                      <a:outerShdw blurRad="38100" dist="38100" dir="2700000" algn="tl">
                        <a:srgbClr val="C0C0C0"/>
                      </a:outerShdw>
                    </a:effectLst>
                    <a:latin typeface="Times New Roman" pitchFamily="18" charset="0"/>
                  </a:endParaRPr>
                </a:p>
              </p:txBody>
            </p:sp>
            <p:sp>
              <p:nvSpPr>
                <p:cNvPr id="69" name="Rectangle 239"/>
                <p:cNvSpPr>
                  <a:spLocks noChangeArrowheads="1"/>
                </p:cNvSpPr>
                <p:nvPr/>
              </p:nvSpPr>
              <p:spPr bwMode="auto">
                <a:xfrm>
                  <a:off x="5424" y="2715"/>
                  <a:ext cx="15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3</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70" name="AutoShape 240"/>
                <p:cNvSpPr>
                  <a:spLocks/>
                </p:cNvSpPr>
                <p:nvPr/>
              </p:nvSpPr>
              <p:spPr bwMode="auto">
                <a:xfrm>
                  <a:off x="5556" y="2775"/>
                  <a:ext cx="48" cy="336"/>
                </a:xfrm>
                <a:prstGeom prst="rightBrace">
                  <a:avLst>
                    <a:gd name="adj1" fmla="val 58333"/>
                    <a:gd name="adj2" fmla="val 50000"/>
                  </a:avLst>
                </a:prstGeom>
                <a:noFill/>
                <a:ln w="9525">
                  <a:solidFill>
                    <a:srgbClr val="66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39" name="Group 252"/>
            <p:cNvGrpSpPr>
              <a:grpSpLocks/>
            </p:cNvGrpSpPr>
            <p:nvPr/>
          </p:nvGrpSpPr>
          <p:grpSpPr bwMode="auto">
            <a:xfrm>
              <a:off x="5424" y="2208"/>
              <a:ext cx="336" cy="406"/>
              <a:chOff x="5424" y="2208"/>
              <a:chExt cx="336" cy="406"/>
            </a:xfrm>
          </p:grpSpPr>
          <p:grpSp>
            <p:nvGrpSpPr>
              <p:cNvPr id="56" name="Group 244"/>
              <p:cNvGrpSpPr>
                <a:grpSpLocks/>
              </p:cNvGrpSpPr>
              <p:nvPr/>
            </p:nvGrpSpPr>
            <p:grpSpPr bwMode="auto">
              <a:xfrm>
                <a:off x="5424" y="2208"/>
                <a:ext cx="336" cy="406"/>
                <a:chOff x="5424" y="2715"/>
                <a:chExt cx="336" cy="485"/>
              </a:xfrm>
            </p:grpSpPr>
            <p:sp>
              <p:nvSpPr>
                <p:cNvPr id="58" name="Rectangle 245"/>
                <p:cNvSpPr>
                  <a:spLocks noChangeArrowheads="1"/>
                </p:cNvSpPr>
                <p:nvPr/>
              </p:nvSpPr>
              <p:spPr bwMode="auto">
                <a:xfrm>
                  <a:off x="5568" y="2862"/>
                  <a:ext cx="192" cy="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zh-CN" sz="1600" i="1">
                      <a:solidFill>
                        <a:srgbClr val="660066"/>
                      </a:solidFill>
                      <a:effectLst>
                        <a:outerShdw blurRad="38100" dist="38100" dir="2700000" algn="tl">
                          <a:srgbClr val="C0C0C0"/>
                        </a:outerShdw>
                      </a:effectLst>
                      <a:latin typeface="宋体" pitchFamily="2" charset="-122"/>
                    </a:rPr>
                    <a:t>J</a:t>
                  </a:r>
                  <a:endParaRPr lang="en-US" altLang="zh-CN" sz="1600" i="1" baseline="-25000">
                    <a:solidFill>
                      <a:srgbClr val="660066"/>
                    </a:solidFill>
                    <a:effectLst>
                      <a:outerShdw blurRad="38100" dist="38100" dir="2700000" algn="tl">
                        <a:srgbClr val="C0C0C0"/>
                      </a:outerShdw>
                    </a:effectLst>
                    <a:latin typeface="Times New Roman" pitchFamily="18" charset="0"/>
                  </a:endParaRPr>
                </a:p>
              </p:txBody>
            </p:sp>
            <p:sp>
              <p:nvSpPr>
                <p:cNvPr id="59" name="Rectangle 246"/>
                <p:cNvSpPr>
                  <a:spLocks noChangeArrowheads="1"/>
                </p:cNvSpPr>
                <p:nvPr/>
              </p:nvSpPr>
              <p:spPr bwMode="auto">
                <a:xfrm>
                  <a:off x="5424" y="3039"/>
                  <a:ext cx="15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0</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60" name="Rectangle 247"/>
                <p:cNvSpPr>
                  <a:spLocks noChangeArrowheads="1"/>
                </p:cNvSpPr>
                <p:nvPr/>
              </p:nvSpPr>
              <p:spPr bwMode="auto">
                <a:xfrm>
                  <a:off x="5424" y="2832"/>
                  <a:ext cx="154" cy="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2</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61" name="Rectangle 248"/>
                <p:cNvSpPr>
                  <a:spLocks noChangeArrowheads="1"/>
                </p:cNvSpPr>
                <p:nvPr/>
              </p:nvSpPr>
              <p:spPr bwMode="auto">
                <a:xfrm>
                  <a:off x="5424" y="2715"/>
                  <a:ext cx="154" cy="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3</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62" name="AutoShape 249"/>
                <p:cNvSpPr>
                  <a:spLocks/>
                </p:cNvSpPr>
                <p:nvPr/>
              </p:nvSpPr>
              <p:spPr bwMode="auto">
                <a:xfrm>
                  <a:off x="5556" y="2775"/>
                  <a:ext cx="48" cy="336"/>
                </a:xfrm>
                <a:prstGeom prst="rightBrace">
                  <a:avLst>
                    <a:gd name="adj1" fmla="val 58333"/>
                    <a:gd name="adj2" fmla="val 50000"/>
                  </a:avLst>
                </a:prstGeom>
                <a:noFill/>
                <a:ln w="9525">
                  <a:solidFill>
                    <a:srgbClr val="66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 name="Rectangle 251"/>
              <p:cNvSpPr>
                <a:spLocks noChangeArrowheads="1"/>
              </p:cNvSpPr>
              <p:nvPr/>
            </p:nvSpPr>
            <p:spPr bwMode="auto">
              <a:xfrm>
                <a:off x="5424" y="2397"/>
                <a:ext cx="154" cy="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1</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grpSp>
        <p:grpSp>
          <p:nvGrpSpPr>
            <p:cNvPr id="40" name="Group 253"/>
            <p:cNvGrpSpPr>
              <a:grpSpLocks/>
            </p:cNvGrpSpPr>
            <p:nvPr/>
          </p:nvGrpSpPr>
          <p:grpSpPr bwMode="auto">
            <a:xfrm>
              <a:off x="5424" y="1824"/>
              <a:ext cx="336" cy="339"/>
              <a:chOff x="5424" y="2208"/>
              <a:chExt cx="336" cy="450"/>
            </a:xfrm>
          </p:grpSpPr>
          <p:grpSp>
            <p:nvGrpSpPr>
              <p:cNvPr id="49" name="Group 254"/>
              <p:cNvGrpSpPr>
                <a:grpSpLocks/>
              </p:cNvGrpSpPr>
              <p:nvPr/>
            </p:nvGrpSpPr>
            <p:grpSpPr bwMode="auto">
              <a:xfrm>
                <a:off x="5424" y="2208"/>
                <a:ext cx="336" cy="450"/>
                <a:chOff x="5424" y="2715"/>
                <a:chExt cx="336" cy="537"/>
              </a:xfrm>
            </p:grpSpPr>
            <p:sp>
              <p:nvSpPr>
                <p:cNvPr id="51" name="Rectangle 255"/>
                <p:cNvSpPr>
                  <a:spLocks noChangeArrowheads="1"/>
                </p:cNvSpPr>
                <p:nvPr/>
              </p:nvSpPr>
              <p:spPr bwMode="auto">
                <a:xfrm>
                  <a:off x="5568" y="2862"/>
                  <a:ext cx="19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zh-CN" sz="1600" i="1">
                      <a:solidFill>
                        <a:srgbClr val="660066"/>
                      </a:solidFill>
                      <a:effectLst>
                        <a:outerShdw blurRad="38100" dist="38100" dir="2700000" algn="tl">
                          <a:srgbClr val="C0C0C0"/>
                        </a:outerShdw>
                      </a:effectLst>
                      <a:latin typeface="宋体" pitchFamily="2" charset="-122"/>
                    </a:rPr>
                    <a:t>J</a:t>
                  </a:r>
                  <a:endParaRPr lang="en-US" altLang="zh-CN" sz="1600" i="1" baseline="-25000">
                    <a:solidFill>
                      <a:srgbClr val="660066"/>
                    </a:solidFill>
                    <a:effectLst>
                      <a:outerShdw blurRad="38100" dist="38100" dir="2700000" algn="tl">
                        <a:srgbClr val="C0C0C0"/>
                      </a:outerShdw>
                    </a:effectLst>
                    <a:latin typeface="Times New Roman" pitchFamily="18" charset="0"/>
                  </a:endParaRPr>
                </a:p>
              </p:txBody>
            </p:sp>
            <p:sp>
              <p:nvSpPr>
                <p:cNvPr id="52" name="Rectangle 256"/>
                <p:cNvSpPr>
                  <a:spLocks noChangeArrowheads="1"/>
                </p:cNvSpPr>
                <p:nvPr/>
              </p:nvSpPr>
              <p:spPr bwMode="auto">
                <a:xfrm>
                  <a:off x="5424" y="3038"/>
                  <a:ext cx="1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0</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53" name="Rectangle 257"/>
                <p:cNvSpPr>
                  <a:spLocks noChangeArrowheads="1"/>
                </p:cNvSpPr>
                <p:nvPr/>
              </p:nvSpPr>
              <p:spPr bwMode="auto">
                <a:xfrm>
                  <a:off x="5424" y="2832"/>
                  <a:ext cx="1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2</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54" name="Rectangle 258"/>
                <p:cNvSpPr>
                  <a:spLocks noChangeArrowheads="1"/>
                </p:cNvSpPr>
                <p:nvPr/>
              </p:nvSpPr>
              <p:spPr bwMode="auto">
                <a:xfrm>
                  <a:off x="5424" y="2715"/>
                  <a:ext cx="1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3</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55" name="AutoShape 259"/>
                <p:cNvSpPr>
                  <a:spLocks/>
                </p:cNvSpPr>
                <p:nvPr/>
              </p:nvSpPr>
              <p:spPr bwMode="auto">
                <a:xfrm>
                  <a:off x="5556" y="2775"/>
                  <a:ext cx="48" cy="336"/>
                </a:xfrm>
                <a:prstGeom prst="rightBrace">
                  <a:avLst>
                    <a:gd name="adj1" fmla="val 58333"/>
                    <a:gd name="adj2" fmla="val 50000"/>
                  </a:avLst>
                </a:prstGeom>
                <a:noFill/>
                <a:ln w="9525">
                  <a:solidFill>
                    <a:srgbClr val="66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0" name="Rectangle 260"/>
              <p:cNvSpPr>
                <a:spLocks noChangeArrowheads="1"/>
              </p:cNvSpPr>
              <p:nvPr/>
            </p:nvSpPr>
            <p:spPr bwMode="auto">
              <a:xfrm>
                <a:off x="5424" y="2396"/>
                <a:ext cx="15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1</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grpSp>
        <p:grpSp>
          <p:nvGrpSpPr>
            <p:cNvPr id="41" name="Group 261"/>
            <p:cNvGrpSpPr>
              <a:grpSpLocks/>
            </p:cNvGrpSpPr>
            <p:nvPr/>
          </p:nvGrpSpPr>
          <p:grpSpPr bwMode="auto">
            <a:xfrm>
              <a:off x="5424" y="1533"/>
              <a:ext cx="336" cy="339"/>
              <a:chOff x="5424" y="2208"/>
              <a:chExt cx="336" cy="450"/>
            </a:xfrm>
          </p:grpSpPr>
          <p:grpSp>
            <p:nvGrpSpPr>
              <p:cNvPr id="42" name="Group 262"/>
              <p:cNvGrpSpPr>
                <a:grpSpLocks/>
              </p:cNvGrpSpPr>
              <p:nvPr/>
            </p:nvGrpSpPr>
            <p:grpSpPr bwMode="auto">
              <a:xfrm>
                <a:off x="5424" y="2208"/>
                <a:ext cx="336" cy="450"/>
                <a:chOff x="5424" y="2715"/>
                <a:chExt cx="336" cy="537"/>
              </a:xfrm>
            </p:grpSpPr>
            <p:sp>
              <p:nvSpPr>
                <p:cNvPr id="44" name="Rectangle 263"/>
                <p:cNvSpPr>
                  <a:spLocks noChangeArrowheads="1"/>
                </p:cNvSpPr>
                <p:nvPr/>
              </p:nvSpPr>
              <p:spPr bwMode="auto">
                <a:xfrm>
                  <a:off x="5568" y="2862"/>
                  <a:ext cx="192"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70000"/>
                    </a:lnSpc>
                  </a:pPr>
                  <a:r>
                    <a:rPr lang="en-US" altLang="zh-CN" sz="1600" i="1">
                      <a:solidFill>
                        <a:srgbClr val="660066"/>
                      </a:solidFill>
                      <a:effectLst>
                        <a:outerShdw blurRad="38100" dist="38100" dir="2700000" algn="tl">
                          <a:srgbClr val="C0C0C0"/>
                        </a:outerShdw>
                      </a:effectLst>
                      <a:latin typeface="宋体" pitchFamily="2" charset="-122"/>
                    </a:rPr>
                    <a:t>J</a:t>
                  </a:r>
                  <a:endParaRPr lang="en-US" altLang="zh-CN" sz="1600" i="1" baseline="-25000">
                    <a:solidFill>
                      <a:srgbClr val="660066"/>
                    </a:solidFill>
                    <a:effectLst>
                      <a:outerShdw blurRad="38100" dist="38100" dir="2700000" algn="tl">
                        <a:srgbClr val="C0C0C0"/>
                      </a:outerShdw>
                    </a:effectLst>
                    <a:latin typeface="Times New Roman" pitchFamily="18" charset="0"/>
                  </a:endParaRPr>
                </a:p>
              </p:txBody>
            </p:sp>
            <p:sp>
              <p:nvSpPr>
                <p:cNvPr id="45" name="Rectangle 264"/>
                <p:cNvSpPr>
                  <a:spLocks noChangeArrowheads="1"/>
                </p:cNvSpPr>
                <p:nvPr/>
              </p:nvSpPr>
              <p:spPr bwMode="auto">
                <a:xfrm>
                  <a:off x="5424" y="3038"/>
                  <a:ext cx="1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0</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46" name="Rectangle 265"/>
                <p:cNvSpPr>
                  <a:spLocks noChangeArrowheads="1"/>
                </p:cNvSpPr>
                <p:nvPr/>
              </p:nvSpPr>
              <p:spPr bwMode="auto">
                <a:xfrm>
                  <a:off x="5424" y="2832"/>
                  <a:ext cx="15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2</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47" name="Rectangle 266"/>
                <p:cNvSpPr>
                  <a:spLocks noChangeArrowheads="1"/>
                </p:cNvSpPr>
                <p:nvPr/>
              </p:nvSpPr>
              <p:spPr bwMode="auto">
                <a:xfrm>
                  <a:off x="5424" y="2715"/>
                  <a:ext cx="15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3</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sp>
              <p:nvSpPr>
                <p:cNvPr id="48" name="AutoShape 267"/>
                <p:cNvSpPr>
                  <a:spLocks/>
                </p:cNvSpPr>
                <p:nvPr/>
              </p:nvSpPr>
              <p:spPr bwMode="auto">
                <a:xfrm>
                  <a:off x="5556" y="2775"/>
                  <a:ext cx="48" cy="336"/>
                </a:xfrm>
                <a:prstGeom prst="rightBrace">
                  <a:avLst>
                    <a:gd name="adj1" fmla="val 58333"/>
                    <a:gd name="adj2" fmla="val 50000"/>
                  </a:avLst>
                </a:prstGeom>
                <a:noFill/>
                <a:ln w="9525">
                  <a:solidFill>
                    <a:srgbClr val="66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3" name="Rectangle 268"/>
              <p:cNvSpPr>
                <a:spLocks noChangeArrowheads="1"/>
              </p:cNvSpPr>
              <p:nvPr/>
            </p:nvSpPr>
            <p:spPr bwMode="auto">
              <a:xfrm>
                <a:off x="5424" y="2396"/>
                <a:ext cx="15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pPr>
                <a:r>
                  <a:rPr lang="en-US" altLang="zh-CN" sz="1000">
                    <a:solidFill>
                      <a:srgbClr val="660066"/>
                    </a:solidFill>
                    <a:effectLst>
                      <a:outerShdw blurRad="38100" dist="38100" dir="2700000" algn="tl">
                        <a:srgbClr val="C0C0C0"/>
                      </a:outerShdw>
                    </a:effectLst>
                    <a:latin typeface="宋体" pitchFamily="2" charset="-122"/>
                  </a:rPr>
                  <a:t>1</a:t>
                </a:r>
                <a:endParaRPr lang="en-US" altLang="zh-CN" sz="1000" baseline="-25000">
                  <a:solidFill>
                    <a:srgbClr val="660066"/>
                  </a:solidFill>
                  <a:effectLst>
                    <a:outerShdw blurRad="38100" dist="38100" dir="2700000" algn="tl">
                      <a:srgbClr val="C0C0C0"/>
                    </a:outerShdw>
                  </a:effectLst>
                  <a:latin typeface="Times New Roman" pitchFamily="18" charset="0"/>
                </a:endParaRPr>
              </a:p>
            </p:txBody>
          </p:sp>
        </p:grpSp>
      </p:grpSp>
      <p:sp>
        <p:nvSpPr>
          <p:cNvPr id="111" name="AutoShape 283"/>
          <p:cNvSpPr>
            <a:spLocks noChangeArrowheads="1"/>
          </p:cNvSpPr>
          <p:nvPr/>
        </p:nvSpPr>
        <p:spPr bwMode="auto">
          <a:xfrm>
            <a:off x="6172200" y="838200"/>
            <a:ext cx="1714500" cy="381000"/>
          </a:xfrm>
          <a:prstGeom prst="wedgeRectCallout">
            <a:avLst>
              <a:gd name="adj1" fmla="val -38958"/>
              <a:gd name="adj2" fmla="val 464167"/>
            </a:avLst>
          </a:prstGeom>
          <a:noFill/>
          <a:ln w="19050">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80000"/>
              </a:lnSpc>
            </a:pPr>
            <a:r>
              <a:rPr lang="zh-CN" altLang="en-US" sz="2000" dirty="0" smtClean="0">
                <a:solidFill>
                  <a:srgbClr val="660066"/>
                </a:solidFill>
                <a:effectLst>
                  <a:outerShdw blurRad="38100" dist="38100" dir="2700000" algn="tl">
                    <a:srgbClr val="C0C0C0"/>
                  </a:outerShdw>
                </a:effectLst>
                <a:ea typeface="黑体" pitchFamily="49" charset="-122"/>
                <a:sym typeface="Symbol" pitchFamily="18" charset="2"/>
              </a:rPr>
              <a:t>纯电子跃迁</a:t>
            </a:r>
            <a:endParaRPr lang="zh-CN" altLang="en-US" sz="2000" dirty="0">
              <a:solidFill>
                <a:srgbClr val="660066"/>
              </a:solidFill>
              <a:effectLst>
                <a:outerShdw blurRad="38100" dist="38100" dir="2700000" algn="tl">
                  <a:srgbClr val="C0C0C0"/>
                </a:outerShdw>
              </a:effectLst>
              <a:latin typeface="Times New Roman" pitchFamily="18" charset="0"/>
              <a:ea typeface="黑体" pitchFamily="49" charset="-122"/>
            </a:endParaRPr>
          </a:p>
        </p:txBody>
      </p:sp>
      <p:sp>
        <p:nvSpPr>
          <p:cNvPr id="112" name="AutoShape 284"/>
          <p:cNvSpPr>
            <a:spLocks noChangeArrowheads="1"/>
          </p:cNvSpPr>
          <p:nvPr/>
        </p:nvSpPr>
        <p:spPr bwMode="auto">
          <a:xfrm>
            <a:off x="7515225" y="1946274"/>
            <a:ext cx="457200" cy="1489075"/>
          </a:xfrm>
          <a:prstGeom prst="wedgeRectCallout">
            <a:avLst>
              <a:gd name="adj1" fmla="val -188541"/>
              <a:gd name="adj2" fmla="val 72772"/>
            </a:avLst>
          </a:prstGeom>
          <a:solidFill>
            <a:schemeClr val="bg1"/>
          </a:solidFill>
          <a:ln w="19050">
            <a:solidFill>
              <a:srgbClr val="00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pPr>
            <a:r>
              <a:rPr lang="zh-CN" altLang="en-US" sz="2000" dirty="0" smtClean="0">
                <a:solidFill>
                  <a:srgbClr val="660066"/>
                </a:solidFill>
                <a:effectLst>
                  <a:outerShdw blurRad="38100" dist="38100" dir="2700000" algn="tl">
                    <a:srgbClr val="C0C0C0"/>
                  </a:outerShdw>
                </a:effectLst>
                <a:latin typeface="Times New Roman" pitchFamily="18" charset="0"/>
                <a:ea typeface="黑体" pitchFamily="49" charset="-122"/>
              </a:rPr>
              <a:t>纯振动跃迁</a:t>
            </a:r>
            <a:endParaRPr lang="zh-CN" altLang="en-US" sz="2000" dirty="0">
              <a:solidFill>
                <a:srgbClr val="660066"/>
              </a:solidFill>
              <a:effectLst>
                <a:outerShdw blurRad="38100" dist="38100" dir="2700000" algn="tl">
                  <a:srgbClr val="C0C0C0"/>
                </a:outerShdw>
              </a:effectLst>
              <a:latin typeface="Times New Roman" pitchFamily="18" charset="0"/>
              <a:ea typeface="黑体" pitchFamily="49" charset="-122"/>
            </a:endParaRPr>
          </a:p>
        </p:txBody>
      </p:sp>
      <p:sp>
        <p:nvSpPr>
          <p:cNvPr id="115" name="AutoShape 286"/>
          <p:cNvSpPr>
            <a:spLocks noChangeArrowheads="1"/>
          </p:cNvSpPr>
          <p:nvPr/>
        </p:nvSpPr>
        <p:spPr bwMode="auto">
          <a:xfrm>
            <a:off x="6457950" y="6019800"/>
            <a:ext cx="1619250" cy="381000"/>
          </a:xfrm>
          <a:prstGeom prst="wedgeRectCallout">
            <a:avLst>
              <a:gd name="adj1" fmla="val 13542"/>
              <a:gd name="adj2" fmla="val -175833"/>
            </a:avLst>
          </a:prstGeom>
          <a:noFill/>
          <a:ln w="19050">
            <a:solidFill>
              <a:srgbClr val="00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80000"/>
              </a:lnSpc>
            </a:pPr>
            <a:r>
              <a:rPr lang="zh-CN" altLang="en-US" sz="2000" dirty="0" smtClean="0">
                <a:solidFill>
                  <a:srgbClr val="660066"/>
                </a:solidFill>
                <a:effectLst>
                  <a:outerShdw blurRad="38100" dist="38100" dir="2700000" algn="tl">
                    <a:srgbClr val="C0C0C0"/>
                  </a:outerShdw>
                </a:effectLst>
                <a:latin typeface="Times New Roman" pitchFamily="18" charset="0"/>
                <a:ea typeface="黑体" pitchFamily="49" charset="-122"/>
              </a:rPr>
              <a:t>纯转动跃迁</a:t>
            </a:r>
            <a:endParaRPr lang="zh-CN" altLang="zh-CN" sz="2000" dirty="0">
              <a:solidFill>
                <a:srgbClr val="660066"/>
              </a:solidFill>
              <a:effectLst>
                <a:outerShdw blurRad="38100" dist="38100" dir="2700000" algn="tl">
                  <a:srgbClr val="C0C0C0"/>
                </a:outerShdw>
              </a:effectLst>
              <a:latin typeface="Times New Roman" pitchFamily="18" charset="0"/>
              <a:ea typeface="黑体" pitchFamily="49" charset="-122"/>
            </a:endParaRPr>
          </a:p>
        </p:txBody>
      </p:sp>
    </p:spTree>
    <p:extLst>
      <p:ext uri="{BB962C8B-B14F-4D97-AF65-F5344CB8AC3E}">
        <p14:creationId xmlns:p14="http://schemas.microsoft.com/office/powerpoint/2010/main" val="1930448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609600"/>
            <a:ext cx="6000750" cy="523220"/>
          </a:xfrm>
          <a:prstGeom prst="rect">
            <a:avLst/>
          </a:prstGeom>
          <a:noFill/>
        </p:spPr>
        <p:txBody>
          <a:bodyPr wrap="square" rtlCol="0">
            <a:spAutoFit/>
          </a:bodyPr>
          <a:lstStyle/>
          <a:p>
            <a:pPr defTabSz="914217"/>
            <a:r>
              <a:rPr kumimoji="1" lang="en-US" altLang="zh-CN" sz="2800" b="1" dirty="0" smtClean="0">
                <a:solidFill>
                  <a:srgbClr val="003300"/>
                </a:solidFill>
                <a:effectLst>
                  <a:outerShdw blurRad="38100" dist="38100" dir="2700000" algn="tl">
                    <a:srgbClr val="C0C0C0"/>
                  </a:outerShdw>
                </a:effectLst>
                <a:ea typeface="黑体" pitchFamily="49" charset="-122"/>
              </a:rPr>
              <a:t>2.1.6  </a:t>
            </a:r>
            <a:r>
              <a:rPr kumimoji="1" lang="zh-CN" altLang="en-US" sz="2800" b="1" dirty="0" smtClean="0">
                <a:solidFill>
                  <a:srgbClr val="003300"/>
                </a:solidFill>
                <a:effectLst>
                  <a:outerShdw blurRad="38100" dist="38100" dir="2700000" algn="tl">
                    <a:srgbClr val="C0C0C0"/>
                  </a:outerShdw>
                </a:effectLst>
                <a:ea typeface="黑体" pitchFamily="49" charset="-122"/>
              </a:rPr>
              <a:t>有机化合物</a:t>
            </a:r>
            <a:r>
              <a:rPr kumimoji="1" lang="zh-CN" altLang="en-US" sz="2400" b="1" dirty="0" smtClean="0">
                <a:solidFill>
                  <a:srgbClr val="003300"/>
                </a:solidFill>
                <a:effectLst>
                  <a:outerShdw blurRad="38100" dist="38100" dir="2700000" algn="tl">
                    <a:srgbClr val="C0C0C0"/>
                  </a:outerShdw>
                </a:effectLst>
                <a:ea typeface="黑体" pitchFamily="49" charset="-122"/>
              </a:rPr>
              <a:t>的分子吸收光谱</a:t>
            </a:r>
            <a:endParaRPr kumimoji="1" lang="en-US" sz="2400" b="1" dirty="0">
              <a:solidFill>
                <a:srgbClr val="003300"/>
              </a:solidFill>
              <a:effectLst>
                <a:outerShdw blurRad="38100" dist="38100" dir="2700000" algn="tl">
                  <a:srgbClr val="C0C0C0"/>
                </a:outerShdw>
              </a:effectLst>
              <a:ea typeface="黑体" pitchFamily="49" charset="-122"/>
            </a:endParaRPr>
          </a:p>
        </p:txBody>
      </p:sp>
      <p:sp>
        <p:nvSpPr>
          <p:cNvPr id="6" name="Text Box 3"/>
          <p:cNvSpPr txBox="1">
            <a:spLocks noChangeArrowheads="1"/>
          </p:cNvSpPr>
          <p:nvPr/>
        </p:nvSpPr>
        <p:spPr bwMode="auto">
          <a:xfrm>
            <a:off x="533400" y="1374775"/>
            <a:ext cx="8305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kumimoji="1" lang="zh-CN" altLang="en-US" sz="2400" b="1" dirty="0" smtClean="0">
                <a:solidFill>
                  <a:srgbClr val="000066"/>
                </a:solidFill>
                <a:effectLst>
                  <a:outerShdw blurRad="38100" dist="38100" dir="2700000" algn="tl">
                    <a:srgbClr val="C0C0C0"/>
                  </a:outerShdw>
                </a:effectLst>
                <a:ea typeface="黑体" pitchFamily="49" charset="-122"/>
              </a:rPr>
              <a:t>有机化合物</a:t>
            </a:r>
            <a:r>
              <a:rPr kumimoji="1" lang="zh-CN" altLang="en-US" sz="2400" b="1" dirty="0">
                <a:solidFill>
                  <a:srgbClr val="000066"/>
                </a:solidFill>
                <a:effectLst>
                  <a:outerShdw blurRad="38100" dist="38100" dir="2700000" algn="tl">
                    <a:srgbClr val="C0C0C0"/>
                  </a:outerShdw>
                </a:effectLst>
                <a:ea typeface="黑体" pitchFamily="49" charset="-122"/>
              </a:rPr>
              <a:t>的紫外</a:t>
            </a:r>
            <a:r>
              <a:rPr kumimoji="1" lang="en-US" altLang="zh-CN" sz="2400" b="1" dirty="0">
                <a:solidFill>
                  <a:srgbClr val="000066"/>
                </a:solidFill>
                <a:effectLst>
                  <a:outerShdw blurRad="38100" dist="38100" dir="2700000" algn="tl">
                    <a:srgbClr val="C0C0C0"/>
                  </a:outerShdw>
                </a:effectLst>
                <a:ea typeface="黑体" pitchFamily="49" charset="-122"/>
              </a:rPr>
              <a:t>-</a:t>
            </a:r>
            <a:r>
              <a:rPr kumimoji="1" lang="zh-CN" altLang="en-US" sz="2400" b="1" dirty="0">
                <a:solidFill>
                  <a:srgbClr val="000066"/>
                </a:solidFill>
                <a:effectLst>
                  <a:outerShdw blurRad="38100" dist="38100" dir="2700000" algn="tl">
                    <a:srgbClr val="C0C0C0"/>
                  </a:outerShdw>
                </a:effectLst>
                <a:ea typeface="黑体" pitchFamily="49" charset="-122"/>
              </a:rPr>
              <a:t>可见吸收光谱是三种电子、四种跃迁的结果：</a:t>
            </a:r>
            <a:r>
              <a:rPr kumimoji="1" lang="en-US" altLang="zh-CN" sz="2400" b="1" dirty="0">
                <a:solidFill>
                  <a:srgbClr val="CC3300"/>
                </a:solidFill>
                <a:effectLst>
                  <a:outerShdw blurRad="38100" dist="38100" dir="2700000" algn="tl">
                    <a:srgbClr val="C0C0C0"/>
                  </a:outerShdw>
                </a:effectLst>
                <a:ea typeface="黑体" pitchFamily="49" charset="-122"/>
              </a:rPr>
              <a:t>σ</a:t>
            </a:r>
            <a:r>
              <a:rPr kumimoji="1" lang="zh-CN" altLang="en-US" sz="2400" b="1" dirty="0">
                <a:solidFill>
                  <a:srgbClr val="CC3300"/>
                </a:solidFill>
                <a:effectLst>
                  <a:outerShdw blurRad="38100" dist="38100" dir="2700000" algn="tl">
                    <a:srgbClr val="C0C0C0"/>
                  </a:outerShdw>
                </a:effectLst>
                <a:ea typeface="黑体" pitchFamily="49" charset="-122"/>
              </a:rPr>
              <a:t>电子、</a:t>
            </a:r>
            <a:r>
              <a:rPr kumimoji="1" lang="en-US" altLang="zh-CN" sz="2400" b="1" dirty="0">
                <a:solidFill>
                  <a:srgbClr val="CC3300"/>
                </a:solidFill>
                <a:effectLst>
                  <a:outerShdw blurRad="38100" dist="38100" dir="2700000" algn="tl">
                    <a:srgbClr val="C0C0C0"/>
                  </a:outerShdw>
                </a:effectLst>
                <a:ea typeface="黑体" pitchFamily="49" charset="-122"/>
              </a:rPr>
              <a:t>π</a:t>
            </a:r>
            <a:r>
              <a:rPr kumimoji="1" lang="zh-CN" altLang="en-US" sz="2400" b="1" dirty="0">
                <a:solidFill>
                  <a:srgbClr val="CC3300"/>
                </a:solidFill>
                <a:effectLst>
                  <a:outerShdw blurRad="38100" dist="38100" dir="2700000" algn="tl">
                    <a:srgbClr val="C0C0C0"/>
                  </a:outerShdw>
                </a:effectLst>
                <a:ea typeface="黑体" pitchFamily="49" charset="-122"/>
              </a:rPr>
              <a:t>电子、</a:t>
            </a:r>
            <a:r>
              <a:rPr kumimoji="1" lang="en-US" altLang="zh-CN" sz="2400" b="1" dirty="0">
                <a:solidFill>
                  <a:srgbClr val="CC3300"/>
                </a:solidFill>
                <a:effectLst>
                  <a:outerShdw blurRad="38100" dist="38100" dir="2700000" algn="tl">
                    <a:srgbClr val="C0C0C0"/>
                  </a:outerShdw>
                </a:effectLst>
                <a:ea typeface="黑体" pitchFamily="49" charset="-122"/>
              </a:rPr>
              <a:t>n</a:t>
            </a:r>
            <a:r>
              <a:rPr kumimoji="1" lang="zh-CN" altLang="en-US" sz="2400" b="1" dirty="0">
                <a:solidFill>
                  <a:srgbClr val="CC3300"/>
                </a:solidFill>
                <a:effectLst>
                  <a:outerShdw blurRad="38100" dist="38100" dir="2700000" algn="tl">
                    <a:srgbClr val="C0C0C0"/>
                  </a:outerShdw>
                </a:effectLst>
                <a:ea typeface="黑体" pitchFamily="49" charset="-122"/>
              </a:rPr>
              <a:t>电子</a:t>
            </a:r>
            <a:r>
              <a:rPr kumimoji="1" lang="zh-CN" altLang="en-US" sz="2400" b="1" dirty="0">
                <a:solidFill>
                  <a:srgbClr val="000066"/>
                </a:solidFill>
                <a:effectLst>
                  <a:outerShdw blurRad="38100" dist="38100" dir="2700000" algn="tl">
                    <a:srgbClr val="C0C0C0"/>
                  </a:outerShdw>
                </a:effectLst>
                <a:ea typeface="黑体" pitchFamily="49" charset="-122"/>
              </a:rPr>
              <a:t>。</a:t>
            </a:r>
          </a:p>
        </p:txBody>
      </p:sp>
      <p:sp>
        <p:nvSpPr>
          <p:cNvPr id="8" name="Text Box 5"/>
          <p:cNvSpPr txBox="1">
            <a:spLocks noChangeArrowheads="1"/>
          </p:cNvSpPr>
          <p:nvPr/>
        </p:nvSpPr>
        <p:spPr bwMode="auto">
          <a:xfrm>
            <a:off x="533400" y="4648200"/>
            <a:ext cx="84582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zh-CN" altLang="en-US" sz="2400" b="1" dirty="0" smtClean="0">
                <a:solidFill>
                  <a:srgbClr val="000066"/>
                </a:solidFill>
                <a:effectLst>
                  <a:outerShdw blurRad="38100" dist="38100" dir="2700000" algn="tl">
                    <a:srgbClr val="C0C0C0"/>
                  </a:outerShdw>
                </a:effectLst>
                <a:ea typeface="黑体" pitchFamily="49" charset="-122"/>
              </a:rPr>
              <a:t>当</a:t>
            </a:r>
            <a:r>
              <a:rPr kumimoji="1" lang="zh-CN" altLang="en-US" sz="2400" b="1" dirty="0">
                <a:solidFill>
                  <a:srgbClr val="000066"/>
                </a:solidFill>
                <a:effectLst>
                  <a:outerShdw blurRad="38100" dist="38100" dir="2700000" algn="tl">
                    <a:srgbClr val="C0C0C0"/>
                  </a:outerShdw>
                </a:effectLst>
                <a:ea typeface="黑体" pitchFamily="49" charset="-122"/>
              </a:rPr>
              <a:t>外层电子吸收紫外或可见辐射后，就从</a:t>
            </a:r>
            <a:r>
              <a:rPr kumimoji="1" lang="zh-CN" altLang="en-US" sz="2400" b="1" dirty="0" smtClean="0">
                <a:solidFill>
                  <a:srgbClr val="000066"/>
                </a:solidFill>
                <a:effectLst>
                  <a:outerShdw blurRad="38100" dist="38100" dir="2700000" algn="tl">
                    <a:srgbClr val="C0C0C0"/>
                  </a:outerShdw>
                </a:effectLst>
                <a:ea typeface="黑体" pitchFamily="49" charset="-122"/>
              </a:rPr>
              <a:t>基态</a:t>
            </a:r>
            <a:r>
              <a:rPr kumimoji="1" lang="en-US" altLang="zh-CN" sz="2400" b="1" dirty="0" smtClean="0">
                <a:solidFill>
                  <a:srgbClr val="000066"/>
                </a:solidFill>
                <a:effectLst>
                  <a:outerShdw blurRad="38100" dist="38100" dir="2700000" algn="tl">
                    <a:srgbClr val="C0C0C0"/>
                  </a:outerShdw>
                </a:effectLst>
                <a:ea typeface="黑体" pitchFamily="49" charset="-122"/>
              </a:rPr>
              <a:t>(</a:t>
            </a:r>
            <a:r>
              <a:rPr kumimoji="1" lang="zh-CN" altLang="en-US" sz="2400" b="1" dirty="0">
                <a:solidFill>
                  <a:srgbClr val="000066"/>
                </a:solidFill>
                <a:effectLst>
                  <a:outerShdw blurRad="38100" dist="38100" dir="2700000" algn="tl">
                    <a:srgbClr val="C0C0C0"/>
                  </a:outerShdw>
                </a:effectLst>
                <a:ea typeface="黑体" pitchFamily="49" charset="-122"/>
              </a:rPr>
              <a:t>成键轨道</a:t>
            </a:r>
            <a:r>
              <a:rPr kumimoji="1" lang="en-US" altLang="zh-CN" sz="2400" b="1" dirty="0" smtClean="0">
                <a:solidFill>
                  <a:srgbClr val="000066"/>
                </a:solidFill>
                <a:effectLst>
                  <a:outerShdw blurRad="38100" dist="38100" dir="2700000" algn="tl">
                    <a:srgbClr val="C0C0C0"/>
                  </a:outerShdw>
                </a:effectLst>
                <a:ea typeface="黑体" pitchFamily="49" charset="-122"/>
              </a:rPr>
              <a:t>)</a:t>
            </a:r>
            <a:r>
              <a:rPr kumimoji="1" lang="zh-CN" altLang="en-US" sz="2400" b="1" dirty="0" smtClean="0">
                <a:solidFill>
                  <a:srgbClr val="000066"/>
                </a:solidFill>
                <a:effectLst>
                  <a:outerShdw blurRad="38100" dist="38100" dir="2700000" algn="tl">
                    <a:srgbClr val="C0C0C0"/>
                  </a:outerShdw>
                </a:effectLst>
                <a:ea typeface="黑体" pitchFamily="49" charset="-122"/>
              </a:rPr>
              <a:t>向</a:t>
            </a:r>
            <a:r>
              <a:rPr kumimoji="1" lang="zh-CN" altLang="en-US" sz="2400" b="1" dirty="0">
                <a:solidFill>
                  <a:srgbClr val="000066"/>
                </a:solidFill>
                <a:effectLst>
                  <a:outerShdw blurRad="38100" dist="38100" dir="2700000" algn="tl">
                    <a:srgbClr val="C0C0C0"/>
                  </a:outerShdw>
                </a:effectLst>
                <a:ea typeface="黑体" pitchFamily="49" charset="-122"/>
              </a:rPr>
              <a:t>激发态</a:t>
            </a:r>
            <a:r>
              <a:rPr kumimoji="1" lang="en-US" altLang="zh-CN" sz="2400" b="1" dirty="0">
                <a:solidFill>
                  <a:srgbClr val="000066"/>
                </a:solidFill>
                <a:effectLst>
                  <a:outerShdw blurRad="38100" dist="38100" dir="2700000" algn="tl">
                    <a:srgbClr val="C0C0C0"/>
                  </a:outerShdw>
                </a:effectLst>
                <a:ea typeface="黑体" pitchFamily="49" charset="-122"/>
              </a:rPr>
              <a:t>(</a:t>
            </a:r>
            <a:r>
              <a:rPr kumimoji="1" lang="zh-CN" altLang="en-US" sz="2400" b="1" dirty="0">
                <a:solidFill>
                  <a:srgbClr val="000066"/>
                </a:solidFill>
                <a:effectLst>
                  <a:outerShdw blurRad="38100" dist="38100" dir="2700000" algn="tl">
                    <a:srgbClr val="C0C0C0"/>
                  </a:outerShdw>
                </a:effectLst>
                <a:ea typeface="黑体" pitchFamily="49" charset="-122"/>
              </a:rPr>
              <a:t>反键轨道</a:t>
            </a:r>
            <a:r>
              <a:rPr kumimoji="1" lang="en-US" altLang="zh-CN" sz="2400" b="1" dirty="0">
                <a:solidFill>
                  <a:srgbClr val="000066"/>
                </a:solidFill>
                <a:effectLst>
                  <a:outerShdw blurRad="38100" dist="38100" dir="2700000" algn="tl">
                    <a:srgbClr val="C0C0C0"/>
                  </a:outerShdw>
                </a:effectLst>
                <a:ea typeface="黑体" pitchFamily="49" charset="-122"/>
              </a:rPr>
              <a:t>)</a:t>
            </a:r>
            <a:r>
              <a:rPr kumimoji="1" lang="zh-CN" altLang="en-US" sz="2400" b="1" dirty="0" smtClean="0">
                <a:solidFill>
                  <a:srgbClr val="000066"/>
                </a:solidFill>
                <a:effectLst>
                  <a:outerShdw blurRad="38100" dist="38100" dir="2700000" algn="tl">
                    <a:srgbClr val="C0C0C0"/>
                  </a:outerShdw>
                </a:effectLst>
                <a:ea typeface="黑体" pitchFamily="49" charset="-122"/>
              </a:rPr>
              <a:t>跃迁。</a:t>
            </a:r>
            <a:endParaRPr kumimoji="1" lang="en-US" altLang="zh-CN" sz="2400" b="1" dirty="0" smtClean="0">
              <a:solidFill>
                <a:srgbClr val="000066"/>
              </a:solidFill>
              <a:effectLst>
                <a:outerShdw blurRad="38100" dist="38100" dir="2700000" algn="tl">
                  <a:srgbClr val="C0C0C0"/>
                </a:outerShdw>
              </a:effectLst>
              <a:ea typeface="黑体" pitchFamily="49" charset="-122"/>
            </a:endParaRPr>
          </a:p>
          <a:p>
            <a:pPr>
              <a:lnSpc>
                <a:spcPct val="120000"/>
              </a:lnSpc>
            </a:pPr>
            <a:r>
              <a:rPr kumimoji="1" lang="zh-CN" altLang="en-US" sz="2400" b="1" dirty="0" smtClean="0">
                <a:solidFill>
                  <a:srgbClr val="000066"/>
                </a:solidFill>
                <a:effectLst>
                  <a:outerShdw blurRad="38100" dist="38100" dir="2700000" algn="tl">
                    <a:srgbClr val="C0C0C0"/>
                  </a:outerShdw>
                </a:effectLst>
                <a:ea typeface="黑体" pitchFamily="49" charset="-122"/>
              </a:rPr>
              <a:t>所</a:t>
            </a:r>
            <a:r>
              <a:rPr kumimoji="1" lang="zh-CN" altLang="en-US" sz="2400" b="1" dirty="0">
                <a:solidFill>
                  <a:srgbClr val="000066"/>
                </a:solidFill>
                <a:effectLst>
                  <a:outerShdw blurRad="38100" dist="38100" dir="2700000" algn="tl">
                    <a:srgbClr val="C0C0C0"/>
                  </a:outerShdw>
                </a:effectLst>
                <a:ea typeface="黑体" pitchFamily="49" charset="-122"/>
              </a:rPr>
              <a:t>需能量</a:t>
            </a:r>
            <a:r>
              <a:rPr kumimoji="1" lang="en-US" altLang="zh-CN" sz="2400" b="1" dirty="0">
                <a:solidFill>
                  <a:srgbClr val="000066"/>
                </a:solidFill>
                <a:effectLst>
                  <a:outerShdw blurRad="38100" dist="38100" dir="2700000" algn="tl">
                    <a:srgbClr val="C0C0C0"/>
                  </a:outerShdw>
                </a:effectLst>
                <a:ea typeface="黑体" pitchFamily="49" charset="-122"/>
              </a:rPr>
              <a:t>ΔΕ</a:t>
            </a:r>
            <a:r>
              <a:rPr kumimoji="1" lang="zh-CN" altLang="en-US" sz="2400" b="1" dirty="0">
                <a:solidFill>
                  <a:srgbClr val="000066"/>
                </a:solidFill>
                <a:effectLst>
                  <a:outerShdw blurRad="38100" dist="38100" dir="2700000" algn="tl">
                    <a:srgbClr val="C0C0C0"/>
                  </a:outerShdw>
                </a:effectLst>
                <a:ea typeface="黑体" pitchFamily="49" charset="-122"/>
              </a:rPr>
              <a:t>大小顺序为：</a:t>
            </a:r>
            <a:r>
              <a:rPr kumimoji="1" lang="en-US" altLang="zh-CN" sz="2400" b="1" dirty="0">
                <a:solidFill>
                  <a:srgbClr val="CC3300"/>
                </a:solidFill>
                <a:effectLst>
                  <a:outerShdw blurRad="38100" dist="38100" dir="2700000" algn="tl">
                    <a:srgbClr val="C0C0C0"/>
                  </a:outerShdw>
                </a:effectLst>
                <a:ea typeface="黑体" pitchFamily="49" charset="-122"/>
              </a:rPr>
              <a:t>n→π</a:t>
            </a:r>
            <a:r>
              <a:rPr kumimoji="1" lang="zh-CN" altLang="en-US" sz="2400" b="1" baseline="30000" dirty="0">
                <a:solidFill>
                  <a:srgbClr val="CC3300"/>
                </a:solidFill>
                <a:effectLst>
                  <a:outerShdw blurRad="38100" dist="38100" dir="2700000" algn="tl">
                    <a:srgbClr val="C0C0C0"/>
                  </a:outerShdw>
                </a:effectLst>
                <a:ea typeface="黑体" pitchFamily="49" charset="-122"/>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&lt; </a:t>
            </a:r>
            <a:r>
              <a:rPr kumimoji="1" lang="en-US" altLang="zh-CN" sz="2400" b="1" dirty="0">
                <a:solidFill>
                  <a:srgbClr val="CC3300"/>
                </a:solidFill>
                <a:effectLst>
                  <a:outerShdw blurRad="38100" dist="38100" dir="2700000" algn="tl">
                    <a:srgbClr val="C0C0C0"/>
                  </a:outerShdw>
                </a:effectLst>
                <a:ea typeface="黑体" pitchFamily="49" charset="-122"/>
              </a:rPr>
              <a:t>π→π</a:t>
            </a:r>
            <a:r>
              <a:rPr kumimoji="1" lang="zh-CN" altLang="en-US" sz="2400" b="1" baseline="30000" dirty="0">
                <a:solidFill>
                  <a:srgbClr val="CC3300"/>
                </a:solidFill>
                <a:effectLst>
                  <a:outerShdw blurRad="38100" dist="38100" dir="2700000" algn="tl">
                    <a:srgbClr val="C0C0C0"/>
                  </a:outerShdw>
                </a:effectLst>
                <a:ea typeface="黑体" pitchFamily="49" charset="-122"/>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&lt; </a:t>
            </a:r>
            <a:r>
              <a:rPr kumimoji="1" lang="en-US" altLang="zh-CN" sz="2400" b="1" dirty="0" err="1">
                <a:solidFill>
                  <a:srgbClr val="CC3300"/>
                </a:solidFill>
                <a:effectLst>
                  <a:outerShdw blurRad="38100" dist="38100" dir="2700000" algn="tl">
                    <a:srgbClr val="C0C0C0"/>
                  </a:outerShdw>
                </a:effectLst>
                <a:ea typeface="黑体" pitchFamily="49" charset="-122"/>
              </a:rPr>
              <a:t>n→σ</a:t>
            </a:r>
            <a:r>
              <a:rPr kumimoji="1" lang="zh-CN" altLang="en-US" sz="2400" b="1" baseline="30000" dirty="0">
                <a:solidFill>
                  <a:srgbClr val="CC3300"/>
                </a:solidFill>
                <a:effectLst>
                  <a:outerShdw blurRad="38100" dist="38100" dir="2700000" algn="tl">
                    <a:srgbClr val="C0C0C0"/>
                  </a:outerShdw>
                </a:effectLst>
                <a:ea typeface="黑体" pitchFamily="49" charset="-122"/>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rPr>
              <a:t> </a:t>
            </a:r>
            <a:r>
              <a:rPr kumimoji="1" lang="en-US" altLang="zh-CN" sz="2400" b="1" dirty="0">
                <a:solidFill>
                  <a:srgbClr val="000066"/>
                </a:solidFill>
                <a:effectLst>
                  <a:outerShdw blurRad="38100" dist="38100" dir="2700000" algn="tl">
                    <a:srgbClr val="C0C0C0"/>
                  </a:outerShdw>
                </a:effectLst>
                <a:ea typeface="黑体" pitchFamily="49" charset="-122"/>
              </a:rPr>
              <a:t>&lt; </a:t>
            </a:r>
            <a:r>
              <a:rPr kumimoji="1" lang="en-US" altLang="zh-CN" sz="2400" b="1" dirty="0" err="1">
                <a:solidFill>
                  <a:srgbClr val="CC3300"/>
                </a:solidFill>
                <a:effectLst>
                  <a:outerShdw blurRad="38100" dist="38100" dir="2700000" algn="tl">
                    <a:srgbClr val="C0C0C0"/>
                  </a:outerShdw>
                </a:effectLst>
                <a:ea typeface="黑体" pitchFamily="49" charset="-122"/>
              </a:rPr>
              <a:t>σ→σ</a:t>
            </a:r>
            <a:r>
              <a:rPr kumimoji="1" lang="zh-CN" altLang="en-US" sz="2400" b="1" baseline="30000" dirty="0">
                <a:solidFill>
                  <a:srgbClr val="CC3300"/>
                </a:solidFill>
                <a:effectLst>
                  <a:outerShdw blurRad="38100" dist="38100" dir="2700000" algn="tl">
                    <a:srgbClr val="C0C0C0"/>
                  </a:outerShdw>
                </a:effectLst>
                <a:ea typeface="黑体" pitchFamily="49" charset="-122"/>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rPr>
              <a:t> </a:t>
            </a:r>
          </a:p>
        </p:txBody>
      </p:sp>
      <p:grpSp>
        <p:nvGrpSpPr>
          <p:cNvPr id="9" name="Group 6"/>
          <p:cNvGrpSpPr>
            <a:grpSpLocks/>
          </p:cNvGrpSpPr>
          <p:nvPr/>
        </p:nvGrpSpPr>
        <p:grpSpPr bwMode="auto">
          <a:xfrm>
            <a:off x="5029200" y="2289175"/>
            <a:ext cx="3200400" cy="1943100"/>
            <a:chOff x="3312" y="1152"/>
            <a:chExt cx="2016" cy="1224"/>
          </a:xfrm>
        </p:grpSpPr>
        <p:sp>
          <p:nvSpPr>
            <p:cNvPr id="10" name="Rectangle 7"/>
            <p:cNvSpPr>
              <a:spLocks noChangeArrowheads="1"/>
            </p:cNvSpPr>
            <p:nvPr/>
          </p:nvSpPr>
          <p:spPr bwMode="auto">
            <a:xfrm>
              <a:off x="3962" y="2284"/>
              <a:ext cx="1053" cy="15"/>
            </a:xfrm>
            <a:prstGeom prst="rect">
              <a:avLst/>
            </a:prstGeom>
            <a:solidFill>
              <a:srgbClr val="000000"/>
            </a:solidFill>
            <a:ln w="19050">
              <a:solidFill>
                <a:srgbClr val="000000"/>
              </a:solidFill>
              <a:miter lim="800000"/>
              <a:headEnd/>
              <a:tailEnd/>
            </a:ln>
          </p:spPr>
          <p:txBody>
            <a:bodyPr/>
            <a:lstStyle/>
            <a:p>
              <a:endParaRPr lang="zh-CN" altLang="en-US"/>
            </a:p>
          </p:txBody>
        </p:sp>
        <p:sp>
          <p:nvSpPr>
            <p:cNvPr id="11" name="Rectangle 8"/>
            <p:cNvSpPr>
              <a:spLocks noChangeArrowheads="1"/>
            </p:cNvSpPr>
            <p:nvPr/>
          </p:nvSpPr>
          <p:spPr bwMode="auto">
            <a:xfrm>
              <a:off x="3932" y="1564"/>
              <a:ext cx="1052" cy="15"/>
            </a:xfrm>
            <a:prstGeom prst="rect">
              <a:avLst/>
            </a:prstGeom>
            <a:solidFill>
              <a:srgbClr val="000000"/>
            </a:solidFill>
            <a:ln w="19050">
              <a:solidFill>
                <a:srgbClr val="000000"/>
              </a:solidFill>
              <a:miter lim="800000"/>
              <a:headEnd/>
              <a:tailEnd/>
            </a:ln>
          </p:spPr>
          <p:txBody>
            <a:bodyPr/>
            <a:lstStyle/>
            <a:p>
              <a:endParaRPr lang="zh-CN" altLang="en-US"/>
            </a:p>
          </p:txBody>
        </p:sp>
        <p:sp>
          <p:nvSpPr>
            <p:cNvPr id="12" name="Rectangle 9"/>
            <p:cNvSpPr>
              <a:spLocks noChangeArrowheads="1"/>
            </p:cNvSpPr>
            <p:nvPr/>
          </p:nvSpPr>
          <p:spPr bwMode="auto">
            <a:xfrm>
              <a:off x="3932" y="1774"/>
              <a:ext cx="1052" cy="15"/>
            </a:xfrm>
            <a:prstGeom prst="rect">
              <a:avLst/>
            </a:prstGeom>
            <a:solidFill>
              <a:srgbClr val="000000"/>
            </a:solidFill>
            <a:ln w="19050">
              <a:solidFill>
                <a:srgbClr val="000000"/>
              </a:solidFill>
              <a:miter lim="800000"/>
              <a:headEnd/>
              <a:tailEnd/>
            </a:ln>
          </p:spPr>
          <p:txBody>
            <a:bodyPr/>
            <a:lstStyle/>
            <a:p>
              <a:endParaRPr lang="zh-CN" altLang="en-US"/>
            </a:p>
          </p:txBody>
        </p:sp>
        <p:sp>
          <p:nvSpPr>
            <p:cNvPr id="13" name="Rectangle 10"/>
            <p:cNvSpPr>
              <a:spLocks noChangeArrowheads="1"/>
            </p:cNvSpPr>
            <p:nvPr/>
          </p:nvSpPr>
          <p:spPr bwMode="auto">
            <a:xfrm>
              <a:off x="3932" y="1954"/>
              <a:ext cx="1052"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 name="Rectangle 11"/>
            <p:cNvSpPr>
              <a:spLocks noChangeArrowheads="1"/>
            </p:cNvSpPr>
            <p:nvPr/>
          </p:nvSpPr>
          <p:spPr bwMode="auto">
            <a:xfrm>
              <a:off x="3932" y="1234"/>
              <a:ext cx="1052" cy="15"/>
            </a:xfrm>
            <a:prstGeom prst="rect">
              <a:avLst/>
            </a:prstGeom>
            <a:solidFill>
              <a:srgbClr val="000000"/>
            </a:solidFill>
            <a:ln w="19050">
              <a:solidFill>
                <a:srgbClr val="000000"/>
              </a:solidFill>
              <a:miter lim="800000"/>
              <a:headEnd/>
              <a:tailEnd/>
            </a:ln>
          </p:spPr>
          <p:txBody>
            <a:bodyPr/>
            <a:lstStyle/>
            <a:p>
              <a:endParaRPr lang="zh-CN" altLang="en-US"/>
            </a:p>
          </p:txBody>
        </p:sp>
        <p:sp>
          <p:nvSpPr>
            <p:cNvPr id="15" name="Freeform 12"/>
            <p:cNvSpPr>
              <a:spLocks/>
            </p:cNvSpPr>
            <p:nvPr/>
          </p:nvSpPr>
          <p:spPr bwMode="auto">
            <a:xfrm>
              <a:off x="4799" y="1242"/>
              <a:ext cx="62" cy="1019"/>
            </a:xfrm>
            <a:custGeom>
              <a:avLst/>
              <a:gdLst>
                <a:gd name="T0" fmla="*/ 0 w 153"/>
                <a:gd name="T1" fmla="*/ 100 h 2590"/>
                <a:gd name="T2" fmla="*/ 6 w 153"/>
                <a:gd name="T3" fmla="*/ 100 h 2590"/>
                <a:gd name="T4" fmla="*/ 6 w 153"/>
                <a:gd name="T5" fmla="*/ 401 h 2590"/>
                <a:gd name="T6" fmla="*/ 19 w 153"/>
                <a:gd name="T7" fmla="*/ 401 h 2590"/>
                <a:gd name="T8" fmla="*/ 19 w 153"/>
                <a:gd name="T9" fmla="*/ 100 h 2590"/>
                <a:gd name="T10" fmla="*/ 25 w 153"/>
                <a:gd name="T11" fmla="*/ 100 h 2590"/>
                <a:gd name="T12" fmla="*/ 13 w 153"/>
                <a:gd name="T13" fmla="*/ 0 h 2590"/>
                <a:gd name="T14" fmla="*/ 0 w 153"/>
                <a:gd name="T15" fmla="*/ 100 h 25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3" h="2590">
                  <a:moveTo>
                    <a:pt x="0" y="647"/>
                  </a:moveTo>
                  <a:lnTo>
                    <a:pt x="38" y="647"/>
                  </a:lnTo>
                  <a:lnTo>
                    <a:pt x="38" y="2590"/>
                  </a:lnTo>
                  <a:lnTo>
                    <a:pt x="115" y="2590"/>
                  </a:lnTo>
                  <a:lnTo>
                    <a:pt x="115" y="647"/>
                  </a:lnTo>
                  <a:lnTo>
                    <a:pt x="153" y="647"/>
                  </a:lnTo>
                  <a:lnTo>
                    <a:pt x="77" y="0"/>
                  </a:lnTo>
                  <a:lnTo>
                    <a:pt x="0" y="647"/>
                  </a:lnTo>
                  <a:close/>
                </a:path>
              </a:pathLst>
            </a:custGeom>
            <a:solidFill>
              <a:srgbClr val="008000"/>
            </a:solidFill>
            <a:ln w="7938">
              <a:solidFill>
                <a:srgbClr val="000000"/>
              </a:solidFill>
              <a:prstDash val="solid"/>
              <a:round/>
              <a:headEnd/>
              <a:tailEnd/>
            </a:ln>
          </p:spPr>
          <p:txBody>
            <a:bodyPr/>
            <a:lstStyle/>
            <a:p>
              <a:endParaRPr lang="zh-CN" altLang="en-US"/>
            </a:p>
          </p:txBody>
        </p:sp>
        <p:sp>
          <p:nvSpPr>
            <p:cNvPr id="16" name="Freeform 13"/>
            <p:cNvSpPr>
              <a:spLocks/>
            </p:cNvSpPr>
            <p:nvPr/>
          </p:nvSpPr>
          <p:spPr bwMode="auto">
            <a:xfrm>
              <a:off x="4056" y="1571"/>
              <a:ext cx="62" cy="390"/>
            </a:xfrm>
            <a:custGeom>
              <a:avLst/>
              <a:gdLst>
                <a:gd name="T0" fmla="*/ 0 w 152"/>
                <a:gd name="T1" fmla="*/ 39 h 990"/>
                <a:gd name="T2" fmla="*/ 7 w 152"/>
                <a:gd name="T3" fmla="*/ 39 h 990"/>
                <a:gd name="T4" fmla="*/ 7 w 152"/>
                <a:gd name="T5" fmla="*/ 154 h 990"/>
                <a:gd name="T6" fmla="*/ 19 w 152"/>
                <a:gd name="T7" fmla="*/ 154 h 990"/>
                <a:gd name="T8" fmla="*/ 19 w 152"/>
                <a:gd name="T9" fmla="*/ 39 h 990"/>
                <a:gd name="T10" fmla="*/ 25 w 152"/>
                <a:gd name="T11" fmla="*/ 39 h 990"/>
                <a:gd name="T12" fmla="*/ 13 w 152"/>
                <a:gd name="T13" fmla="*/ 0 h 990"/>
                <a:gd name="T14" fmla="*/ 0 w 152"/>
                <a:gd name="T15" fmla="*/ 39 h 99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2" h="990">
                  <a:moveTo>
                    <a:pt x="0" y="248"/>
                  </a:moveTo>
                  <a:lnTo>
                    <a:pt x="38" y="248"/>
                  </a:lnTo>
                  <a:lnTo>
                    <a:pt x="38" y="990"/>
                  </a:lnTo>
                  <a:lnTo>
                    <a:pt x="114" y="990"/>
                  </a:lnTo>
                  <a:lnTo>
                    <a:pt x="114" y="248"/>
                  </a:lnTo>
                  <a:lnTo>
                    <a:pt x="152" y="248"/>
                  </a:lnTo>
                  <a:lnTo>
                    <a:pt x="76" y="0"/>
                  </a:lnTo>
                  <a:lnTo>
                    <a:pt x="0" y="248"/>
                  </a:lnTo>
                  <a:close/>
                </a:path>
              </a:pathLst>
            </a:custGeom>
            <a:solidFill>
              <a:srgbClr val="FF0000"/>
            </a:solidFill>
            <a:ln w="7938">
              <a:solidFill>
                <a:srgbClr val="000000"/>
              </a:solidFill>
              <a:prstDash val="solid"/>
              <a:round/>
              <a:headEnd/>
              <a:tailEnd/>
            </a:ln>
          </p:spPr>
          <p:txBody>
            <a:bodyPr/>
            <a:lstStyle/>
            <a:p>
              <a:endParaRPr lang="zh-CN" altLang="en-US"/>
            </a:p>
          </p:txBody>
        </p:sp>
        <p:sp>
          <p:nvSpPr>
            <p:cNvPr id="17" name="Freeform 14"/>
            <p:cNvSpPr>
              <a:spLocks/>
            </p:cNvSpPr>
            <p:nvPr/>
          </p:nvSpPr>
          <p:spPr bwMode="auto">
            <a:xfrm>
              <a:off x="4303" y="1242"/>
              <a:ext cx="62" cy="540"/>
            </a:xfrm>
            <a:custGeom>
              <a:avLst/>
              <a:gdLst>
                <a:gd name="T0" fmla="*/ 25 w 152"/>
                <a:gd name="T1" fmla="*/ 53 h 1371"/>
                <a:gd name="T2" fmla="*/ 19 w 152"/>
                <a:gd name="T3" fmla="*/ 53 h 1371"/>
                <a:gd name="T4" fmla="*/ 19 w 152"/>
                <a:gd name="T5" fmla="*/ 213 h 1371"/>
                <a:gd name="T6" fmla="*/ 7 w 152"/>
                <a:gd name="T7" fmla="*/ 213 h 1371"/>
                <a:gd name="T8" fmla="*/ 7 w 152"/>
                <a:gd name="T9" fmla="*/ 53 h 1371"/>
                <a:gd name="T10" fmla="*/ 0 w 152"/>
                <a:gd name="T11" fmla="*/ 53 h 1371"/>
                <a:gd name="T12" fmla="*/ 13 w 152"/>
                <a:gd name="T13" fmla="*/ 0 h 1371"/>
                <a:gd name="T14" fmla="*/ 25 w 152"/>
                <a:gd name="T15" fmla="*/ 53 h 137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2" h="1371">
                  <a:moveTo>
                    <a:pt x="152" y="343"/>
                  </a:moveTo>
                  <a:lnTo>
                    <a:pt x="114" y="343"/>
                  </a:lnTo>
                  <a:lnTo>
                    <a:pt x="114" y="1371"/>
                  </a:lnTo>
                  <a:lnTo>
                    <a:pt x="38" y="1371"/>
                  </a:lnTo>
                  <a:lnTo>
                    <a:pt x="38" y="343"/>
                  </a:lnTo>
                  <a:lnTo>
                    <a:pt x="0" y="343"/>
                  </a:lnTo>
                  <a:lnTo>
                    <a:pt x="76" y="0"/>
                  </a:lnTo>
                  <a:lnTo>
                    <a:pt x="152" y="343"/>
                  </a:lnTo>
                  <a:close/>
                </a:path>
              </a:pathLst>
            </a:custGeom>
            <a:solidFill>
              <a:srgbClr val="A50021"/>
            </a:solidFill>
            <a:ln w="7938">
              <a:solidFill>
                <a:srgbClr val="000000"/>
              </a:solidFill>
              <a:prstDash val="solid"/>
              <a:round/>
              <a:headEnd/>
              <a:tailEnd/>
            </a:ln>
          </p:spPr>
          <p:txBody>
            <a:bodyPr/>
            <a:lstStyle/>
            <a:p>
              <a:endParaRPr lang="zh-CN" altLang="en-US"/>
            </a:p>
          </p:txBody>
        </p:sp>
        <p:sp>
          <p:nvSpPr>
            <p:cNvPr id="18" name="Freeform 15"/>
            <p:cNvSpPr>
              <a:spLocks/>
            </p:cNvSpPr>
            <p:nvPr/>
          </p:nvSpPr>
          <p:spPr bwMode="auto">
            <a:xfrm>
              <a:off x="4512" y="1584"/>
              <a:ext cx="62" cy="211"/>
            </a:xfrm>
            <a:custGeom>
              <a:avLst/>
              <a:gdLst>
                <a:gd name="T0" fmla="*/ 0 w 152"/>
                <a:gd name="T1" fmla="*/ 21 h 533"/>
                <a:gd name="T2" fmla="*/ 7 w 152"/>
                <a:gd name="T3" fmla="*/ 21 h 533"/>
                <a:gd name="T4" fmla="*/ 7 w 152"/>
                <a:gd name="T5" fmla="*/ 84 h 533"/>
                <a:gd name="T6" fmla="*/ 19 w 152"/>
                <a:gd name="T7" fmla="*/ 84 h 533"/>
                <a:gd name="T8" fmla="*/ 19 w 152"/>
                <a:gd name="T9" fmla="*/ 21 h 533"/>
                <a:gd name="T10" fmla="*/ 25 w 152"/>
                <a:gd name="T11" fmla="*/ 21 h 533"/>
                <a:gd name="T12" fmla="*/ 13 w 152"/>
                <a:gd name="T13" fmla="*/ 0 h 533"/>
                <a:gd name="T14" fmla="*/ 0 w 152"/>
                <a:gd name="T15" fmla="*/ 21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52" h="533">
                  <a:moveTo>
                    <a:pt x="0" y="133"/>
                  </a:moveTo>
                  <a:lnTo>
                    <a:pt x="38" y="133"/>
                  </a:lnTo>
                  <a:lnTo>
                    <a:pt x="38" y="533"/>
                  </a:lnTo>
                  <a:lnTo>
                    <a:pt x="114" y="533"/>
                  </a:lnTo>
                  <a:lnTo>
                    <a:pt x="114" y="133"/>
                  </a:lnTo>
                  <a:lnTo>
                    <a:pt x="152" y="133"/>
                  </a:lnTo>
                  <a:lnTo>
                    <a:pt x="76" y="0"/>
                  </a:lnTo>
                  <a:lnTo>
                    <a:pt x="0" y="133"/>
                  </a:lnTo>
                  <a:close/>
                </a:path>
              </a:pathLst>
            </a:custGeom>
            <a:solidFill>
              <a:schemeClr val="hlink"/>
            </a:solidFill>
            <a:ln w="7938">
              <a:solidFill>
                <a:srgbClr val="003366"/>
              </a:solidFill>
              <a:prstDash val="solid"/>
              <a:round/>
              <a:headEnd/>
              <a:tailEnd/>
            </a:ln>
          </p:spPr>
          <p:txBody>
            <a:bodyPr/>
            <a:lstStyle/>
            <a:p>
              <a:endParaRPr lang="zh-CN" altLang="en-US"/>
            </a:p>
          </p:txBody>
        </p:sp>
        <p:sp>
          <p:nvSpPr>
            <p:cNvPr id="19" name="Rectangle 16"/>
            <p:cNvSpPr>
              <a:spLocks noChangeArrowheads="1"/>
            </p:cNvSpPr>
            <p:nvPr/>
          </p:nvSpPr>
          <p:spPr bwMode="auto">
            <a:xfrm>
              <a:off x="5078" y="2171"/>
              <a:ext cx="248"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 name="Rectangle 17"/>
            <p:cNvSpPr>
              <a:spLocks noChangeArrowheads="1"/>
            </p:cNvSpPr>
            <p:nvPr/>
          </p:nvSpPr>
          <p:spPr bwMode="auto">
            <a:xfrm>
              <a:off x="5088" y="2160"/>
              <a:ext cx="10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200" b="1">
                  <a:solidFill>
                    <a:srgbClr val="000000"/>
                  </a:solidFill>
                  <a:latin typeface="Symbol" pitchFamily="18" charset="2"/>
                </a:rPr>
                <a:t>s</a:t>
              </a:r>
              <a:endParaRPr kumimoji="1" lang="en-US" altLang="zh-CN" sz="2400"/>
            </a:p>
          </p:txBody>
        </p:sp>
        <p:sp>
          <p:nvSpPr>
            <p:cNvPr id="21" name="Rectangle 18"/>
            <p:cNvSpPr>
              <a:spLocks noChangeArrowheads="1"/>
            </p:cNvSpPr>
            <p:nvPr/>
          </p:nvSpPr>
          <p:spPr bwMode="auto">
            <a:xfrm>
              <a:off x="5061" y="1444"/>
              <a:ext cx="267"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 name="Rectangle 19"/>
            <p:cNvSpPr>
              <a:spLocks noChangeArrowheads="1"/>
            </p:cNvSpPr>
            <p:nvPr/>
          </p:nvSpPr>
          <p:spPr bwMode="auto">
            <a:xfrm>
              <a:off x="5066" y="1459"/>
              <a:ext cx="2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a:solidFill>
                    <a:srgbClr val="000000"/>
                  </a:solidFill>
                  <a:latin typeface="Symbol" pitchFamily="18" charset="2"/>
                </a:rPr>
                <a:t>p</a:t>
              </a:r>
              <a:r>
                <a:rPr kumimoji="1" lang="en-US" altLang="zh-CN" sz="2500" b="1" i="1">
                  <a:solidFill>
                    <a:srgbClr val="000000"/>
                  </a:solidFill>
                  <a:latin typeface="Symbol" pitchFamily="18" charset="2"/>
                </a:rPr>
                <a:t> </a:t>
              </a:r>
              <a:r>
                <a:rPr kumimoji="1" lang="en-US" altLang="zh-CN" sz="2500" b="1">
                  <a:solidFill>
                    <a:srgbClr val="000000"/>
                  </a:solidFill>
                  <a:latin typeface="Times New Roman" pitchFamily="18" charset="0"/>
                </a:rPr>
                <a:t>*</a:t>
              </a:r>
            </a:p>
          </p:txBody>
        </p:sp>
        <p:sp>
          <p:nvSpPr>
            <p:cNvPr id="23" name="Rectangle 20"/>
            <p:cNvSpPr>
              <a:spLocks noChangeArrowheads="1"/>
            </p:cNvSpPr>
            <p:nvPr/>
          </p:nvSpPr>
          <p:spPr bwMode="auto">
            <a:xfrm>
              <a:off x="5046" y="1152"/>
              <a:ext cx="258"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 name="Rectangle 21"/>
            <p:cNvSpPr>
              <a:spLocks noChangeArrowheads="1"/>
            </p:cNvSpPr>
            <p:nvPr/>
          </p:nvSpPr>
          <p:spPr bwMode="auto">
            <a:xfrm>
              <a:off x="5050" y="1167"/>
              <a:ext cx="27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a:solidFill>
                    <a:srgbClr val="000000"/>
                  </a:solidFill>
                  <a:latin typeface="Symbol" pitchFamily="18" charset="2"/>
                </a:rPr>
                <a:t>s</a:t>
              </a:r>
              <a:r>
                <a:rPr kumimoji="1" lang="en-US" altLang="zh-CN" sz="2500" b="1" i="1">
                  <a:solidFill>
                    <a:srgbClr val="000000"/>
                  </a:solidFill>
                  <a:latin typeface="Symbol" pitchFamily="18" charset="2"/>
                </a:rPr>
                <a:t> </a:t>
              </a:r>
              <a:r>
                <a:rPr kumimoji="1" lang="en-US" altLang="zh-CN" sz="2500" b="1">
                  <a:solidFill>
                    <a:srgbClr val="000000"/>
                  </a:solidFill>
                  <a:latin typeface="Times New Roman" pitchFamily="18" charset="0"/>
                </a:rPr>
                <a:t>*</a:t>
              </a:r>
            </a:p>
          </p:txBody>
        </p:sp>
        <p:sp>
          <p:nvSpPr>
            <p:cNvPr id="25" name="Rectangle 22"/>
            <p:cNvSpPr>
              <a:spLocks noChangeArrowheads="1"/>
            </p:cNvSpPr>
            <p:nvPr/>
          </p:nvSpPr>
          <p:spPr bwMode="auto">
            <a:xfrm>
              <a:off x="4582" y="1601"/>
              <a:ext cx="186"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 name="Rectangle 23"/>
            <p:cNvSpPr>
              <a:spLocks noChangeArrowheads="1"/>
            </p:cNvSpPr>
            <p:nvPr/>
          </p:nvSpPr>
          <p:spPr bwMode="auto">
            <a:xfrm>
              <a:off x="4632" y="1627"/>
              <a:ext cx="11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900" b="1">
                  <a:solidFill>
                    <a:schemeClr val="hlink"/>
                  </a:solidFill>
                  <a:latin typeface="Times New Roman" pitchFamily="18" charset="0"/>
                </a:rPr>
                <a:t>R</a:t>
              </a:r>
              <a:endParaRPr kumimoji="1" lang="en-US" altLang="zh-CN" sz="2400">
                <a:solidFill>
                  <a:schemeClr val="hlink"/>
                </a:solidFill>
              </a:endParaRPr>
            </a:p>
          </p:txBody>
        </p:sp>
        <p:sp>
          <p:nvSpPr>
            <p:cNvPr id="27" name="Rectangle 24"/>
            <p:cNvSpPr>
              <a:spLocks noChangeArrowheads="1"/>
            </p:cNvSpPr>
            <p:nvPr/>
          </p:nvSpPr>
          <p:spPr bwMode="auto">
            <a:xfrm>
              <a:off x="3870" y="1601"/>
              <a:ext cx="2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 name="Rectangle 25"/>
            <p:cNvSpPr>
              <a:spLocks noChangeArrowheads="1"/>
            </p:cNvSpPr>
            <p:nvPr/>
          </p:nvSpPr>
          <p:spPr bwMode="auto">
            <a:xfrm>
              <a:off x="3916" y="1627"/>
              <a:ext cx="11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900" b="1">
                  <a:solidFill>
                    <a:srgbClr val="FF0000"/>
                  </a:solidFill>
                  <a:latin typeface="Times New Roman" pitchFamily="18" charset="0"/>
                </a:rPr>
                <a:t>K</a:t>
              </a:r>
              <a:endParaRPr kumimoji="1" lang="en-US" altLang="zh-CN" sz="2400">
                <a:solidFill>
                  <a:srgbClr val="FF0000"/>
                </a:solidFill>
              </a:endParaRPr>
            </a:p>
          </p:txBody>
        </p:sp>
        <p:sp>
          <p:nvSpPr>
            <p:cNvPr id="29" name="Rectangle 26"/>
            <p:cNvSpPr>
              <a:spLocks noChangeArrowheads="1"/>
            </p:cNvSpPr>
            <p:nvPr/>
          </p:nvSpPr>
          <p:spPr bwMode="auto">
            <a:xfrm>
              <a:off x="4118" y="1782"/>
              <a:ext cx="372"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 name="Rectangle 27"/>
            <p:cNvSpPr>
              <a:spLocks noChangeArrowheads="1"/>
            </p:cNvSpPr>
            <p:nvPr/>
          </p:nvSpPr>
          <p:spPr bwMode="auto">
            <a:xfrm>
              <a:off x="4172" y="1807"/>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900" b="1">
                  <a:solidFill>
                    <a:srgbClr val="000000"/>
                  </a:solidFill>
                  <a:latin typeface="Times New Roman" pitchFamily="18" charset="0"/>
                </a:rPr>
                <a:t>E</a:t>
              </a:r>
              <a:endParaRPr kumimoji="1" lang="en-US" altLang="zh-CN" sz="2400"/>
            </a:p>
          </p:txBody>
        </p:sp>
        <p:sp>
          <p:nvSpPr>
            <p:cNvPr id="31" name="Rectangle 28"/>
            <p:cNvSpPr>
              <a:spLocks noChangeArrowheads="1"/>
            </p:cNvSpPr>
            <p:nvPr/>
          </p:nvSpPr>
          <p:spPr bwMode="auto">
            <a:xfrm>
              <a:off x="4260" y="1805"/>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900" b="1">
                  <a:solidFill>
                    <a:srgbClr val="000000"/>
                  </a:solidFill>
                  <a:latin typeface="Times New Roman" pitchFamily="18" charset="0"/>
                </a:rPr>
                <a:t>,</a:t>
              </a:r>
              <a:endParaRPr kumimoji="1" lang="en-US" altLang="zh-CN" sz="2400"/>
            </a:p>
          </p:txBody>
        </p:sp>
        <p:sp>
          <p:nvSpPr>
            <p:cNvPr id="32" name="Rectangle 29"/>
            <p:cNvSpPr>
              <a:spLocks noChangeArrowheads="1"/>
            </p:cNvSpPr>
            <p:nvPr/>
          </p:nvSpPr>
          <p:spPr bwMode="auto">
            <a:xfrm>
              <a:off x="4285" y="1807"/>
              <a:ext cx="101"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1900" b="1">
                  <a:solidFill>
                    <a:srgbClr val="000000"/>
                  </a:solidFill>
                  <a:latin typeface="Times New Roman" pitchFamily="18" charset="0"/>
                </a:rPr>
                <a:t>B</a:t>
              </a:r>
              <a:endParaRPr kumimoji="1" lang="en-US" altLang="zh-CN" sz="2400"/>
            </a:p>
          </p:txBody>
        </p:sp>
        <p:sp>
          <p:nvSpPr>
            <p:cNvPr id="33" name="Freeform 30"/>
            <p:cNvSpPr>
              <a:spLocks/>
            </p:cNvSpPr>
            <p:nvPr/>
          </p:nvSpPr>
          <p:spPr bwMode="auto">
            <a:xfrm>
              <a:off x="3746" y="1182"/>
              <a:ext cx="124" cy="1109"/>
            </a:xfrm>
            <a:custGeom>
              <a:avLst/>
              <a:gdLst>
                <a:gd name="T0" fmla="*/ 0 w 305"/>
                <a:gd name="T1" fmla="*/ 109 h 2820"/>
                <a:gd name="T2" fmla="*/ 13 w 305"/>
                <a:gd name="T3" fmla="*/ 109 h 2820"/>
                <a:gd name="T4" fmla="*/ 13 w 305"/>
                <a:gd name="T5" fmla="*/ 436 h 2820"/>
                <a:gd name="T6" fmla="*/ 38 w 305"/>
                <a:gd name="T7" fmla="*/ 436 h 2820"/>
                <a:gd name="T8" fmla="*/ 38 w 305"/>
                <a:gd name="T9" fmla="*/ 109 h 2820"/>
                <a:gd name="T10" fmla="*/ 50 w 305"/>
                <a:gd name="T11" fmla="*/ 109 h 2820"/>
                <a:gd name="T12" fmla="*/ 25 w 305"/>
                <a:gd name="T13" fmla="*/ 0 h 2820"/>
                <a:gd name="T14" fmla="*/ 0 w 305"/>
                <a:gd name="T15" fmla="*/ 109 h 282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05" h="2820">
                  <a:moveTo>
                    <a:pt x="0" y="705"/>
                  </a:moveTo>
                  <a:lnTo>
                    <a:pt x="76" y="705"/>
                  </a:lnTo>
                  <a:lnTo>
                    <a:pt x="76" y="2820"/>
                  </a:lnTo>
                  <a:lnTo>
                    <a:pt x="229" y="2820"/>
                  </a:lnTo>
                  <a:lnTo>
                    <a:pt x="229" y="705"/>
                  </a:lnTo>
                  <a:lnTo>
                    <a:pt x="305" y="705"/>
                  </a:lnTo>
                  <a:lnTo>
                    <a:pt x="153" y="0"/>
                  </a:lnTo>
                  <a:lnTo>
                    <a:pt x="0" y="705"/>
                  </a:lnTo>
                  <a:close/>
                </a:path>
              </a:pathLst>
            </a:custGeom>
            <a:solidFill>
              <a:schemeClr val="bg1"/>
            </a:solidFill>
            <a:ln w="7938">
              <a:solidFill>
                <a:srgbClr val="000000"/>
              </a:solidFill>
              <a:prstDash val="solid"/>
              <a:round/>
              <a:headEnd/>
              <a:tailEnd/>
            </a:ln>
          </p:spPr>
          <p:txBody>
            <a:bodyPr/>
            <a:lstStyle/>
            <a:p>
              <a:endParaRPr lang="zh-CN" altLang="en-US"/>
            </a:p>
          </p:txBody>
        </p:sp>
        <p:sp>
          <p:nvSpPr>
            <p:cNvPr id="34" name="Text Box 31"/>
            <p:cNvSpPr txBox="1">
              <a:spLocks noChangeArrowheads="1"/>
            </p:cNvSpPr>
            <p:nvPr/>
          </p:nvSpPr>
          <p:spPr bwMode="ltGray">
            <a:xfrm>
              <a:off x="5056" y="1641"/>
              <a:ext cx="195"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en-US" altLang="zh-CN" sz="2800" b="1">
                  <a:latin typeface="Times New Roman" pitchFamily="18" charset="0"/>
                </a:rPr>
                <a:t>n</a:t>
              </a:r>
              <a:endParaRPr kumimoji="1" lang="en-US" altLang="zh-CN" sz="2400"/>
            </a:p>
          </p:txBody>
        </p:sp>
        <p:sp>
          <p:nvSpPr>
            <p:cNvPr id="35" name="Rectangle 32"/>
            <p:cNvSpPr>
              <a:spLocks noChangeArrowheads="1"/>
            </p:cNvSpPr>
            <p:nvPr/>
          </p:nvSpPr>
          <p:spPr bwMode="auto">
            <a:xfrm>
              <a:off x="5107" y="1869"/>
              <a:ext cx="11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a:solidFill>
                    <a:srgbClr val="000000"/>
                  </a:solidFill>
                  <a:latin typeface="Symbol" pitchFamily="18" charset="2"/>
                </a:rPr>
                <a:t>p</a:t>
              </a:r>
              <a:endParaRPr kumimoji="1" lang="en-US" altLang="zh-CN" sz="2500" b="1">
                <a:solidFill>
                  <a:srgbClr val="000000"/>
                </a:solidFill>
                <a:latin typeface="Times New Roman" pitchFamily="18" charset="0"/>
              </a:endParaRPr>
            </a:p>
          </p:txBody>
        </p:sp>
        <p:sp>
          <p:nvSpPr>
            <p:cNvPr id="36" name="Text Box 33"/>
            <p:cNvSpPr txBox="1">
              <a:spLocks noChangeArrowheads="1"/>
            </p:cNvSpPr>
            <p:nvPr/>
          </p:nvSpPr>
          <p:spPr bwMode="ltGray">
            <a:xfrm>
              <a:off x="3312" y="1566"/>
              <a:ext cx="53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zh-CN" sz="2800" b="1">
                  <a:latin typeface="Times New Roman" pitchFamily="18" charset="0"/>
                  <a:sym typeface="Symbol" pitchFamily="18" charset="2"/>
                </a:rPr>
                <a:t></a:t>
              </a:r>
              <a:r>
                <a:rPr kumimoji="1" lang="en-US" altLang="zh-CN" sz="2800" b="1" i="1">
                  <a:latin typeface="Times New Roman" pitchFamily="18" charset="0"/>
                  <a:sym typeface="Symbol" pitchFamily="18" charset="2"/>
                </a:rPr>
                <a:t>E</a:t>
              </a:r>
              <a:endParaRPr kumimoji="1" lang="en-US" altLang="zh-CN" sz="2400"/>
            </a:p>
          </p:txBody>
        </p:sp>
      </p:grpSp>
      <p:grpSp>
        <p:nvGrpSpPr>
          <p:cNvPr id="37" name="Group 34"/>
          <p:cNvGrpSpPr>
            <a:grpSpLocks/>
          </p:cNvGrpSpPr>
          <p:nvPr/>
        </p:nvGrpSpPr>
        <p:grpSpPr bwMode="auto">
          <a:xfrm>
            <a:off x="990600" y="2590800"/>
            <a:ext cx="3587750" cy="1157288"/>
            <a:chOff x="576" y="1551"/>
            <a:chExt cx="2447" cy="908"/>
          </a:xfrm>
        </p:grpSpPr>
        <p:sp>
          <p:nvSpPr>
            <p:cNvPr id="38" name="Rectangle 35"/>
            <p:cNvSpPr>
              <a:spLocks noChangeArrowheads="1"/>
            </p:cNvSpPr>
            <p:nvPr/>
          </p:nvSpPr>
          <p:spPr bwMode="auto">
            <a:xfrm>
              <a:off x="2636" y="1628"/>
              <a:ext cx="339"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 name="Freeform 36"/>
            <p:cNvSpPr>
              <a:spLocks/>
            </p:cNvSpPr>
            <p:nvPr/>
          </p:nvSpPr>
          <p:spPr bwMode="auto">
            <a:xfrm>
              <a:off x="896" y="1888"/>
              <a:ext cx="321" cy="112"/>
            </a:xfrm>
            <a:custGeom>
              <a:avLst/>
              <a:gdLst>
                <a:gd name="T0" fmla="*/ 131 w 591"/>
                <a:gd name="T1" fmla="*/ 0 h 169"/>
                <a:gd name="T2" fmla="*/ 131 w 591"/>
                <a:gd name="T3" fmla="*/ 19 h 169"/>
                <a:gd name="T4" fmla="*/ 0 w 591"/>
                <a:gd name="T5" fmla="*/ 19 h 169"/>
                <a:gd name="T6" fmla="*/ 0 w 591"/>
                <a:gd name="T7" fmla="*/ 56 h 169"/>
                <a:gd name="T8" fmla="*/ 131 w 591"/>
                <a:gd name="T9" fmla="*/ 56 h 169"/>
                <a:gd name="T10" fmla="*/ 131 w 591"/>
                <a:gd name="T11" fmla="*/ 74 h 169"/>
                <a:gd name="T12" fmla="*/ 174 w 591"/>
                <a:gd name="T13" fmla="*/ 37 h 169"/>
                <a:gd name="T14" fmla="*/ 131 w 591"/>
                <a:gd name="T15" fmla="*/ 0 h 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1" h="169">
                  <a:moveTo>
                    <a:pt x="444" y="0"/>
                  </a:moveTo>
                  <a:lnTo>
                    <a:pt x="444" y="42"/>
                  </a:lnTo>
                  <a:lnTo>
                    <a:pt x="0" y="42"/>
                  </a:lnTo>
                  <a:lnTo>
                    <a:pt x="0" y="126"/>
                  </a:lnTo>
                  <a:lnTo>
                    <a:pt x="444" y="126"/>
                  </a:lnTo>
                  <a:lnTo>
                    <a:pt x="444" y="169"/>
                  </a:lnTo>
                  <a:lnTo>
                    <a:pt x="591" y="84"/>
                  </a:lnTo>
                  <a:lnTo>
                    <a:pt x="444" y="0"/>
                  </a:lnTo>
                  <a:close/>
                </a:path>
              </a:pathLst>
            </a:custGeom>
            <a:solidFill>
              <a:srgbClr val="0099CC"/>
            </a:solidFill>
            <a:ln w="7938">
              <a:solidFill>
                <a:srgbClr val="000000"/>
              </a:solidFill>
              <a:prstDash val="solid"/>
              <a:round/>
              <a:headEnd/>
              <a:tailEnd/>
            </a:ln>
          </p:spPr>
          <p:txBody>
            <a:bodyPr/>
            <a:lstStyle/>
            <a:p>
              <a:endParaRPr lang="zh-CN" altLang="en-US"/>
            </a:p>
          </p:txBody>
        </p:sp>
        <p:sp>
          <p:nvSpPr>
            <p:cNvPr id="40" name="Rectangle 37"/>
            <p:cNvSpPr>
              <a:spLocks noChangeArrowheads="1"/>
            </p:cNvSpPr>
            <p:nvPr/>
          </p:nvSpPr>
          <p:spPr bwMode="auto">
            <a:xfrm>
              <a:off x="1428" y="1662"/>
              <a:ext cx="485" cy="2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1" name="Line 38"/>
            <p:cNvSpPr>
              <a:spLocks noChangeShapeType="1"/>
            </p:cNvSpPr>
            <p:nvPr/>
          </p:nvSpPr>
          <p:spPr bwMode="auto">
            <a:xfrm flipH="1">
              <a:off x="1428" y="1772"/>
              <a:ext cx="48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Rectangle 39"/>
            <p:cNvSpPr>
              <a:spLocks noChangeArrowheads="1"/>
            </p:cNvSpPr>
            <p:nvPr/>
          </p:nvSpPr>
          <p:spPr bwMode="auto">
            <a:xfrm>
              <a:off x="1428" y="1760"/>
              <a:ext cx="485" cy="2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 name="Line 40"/>
            <p:cNvSpPr>
              <a:spLocks noChangeShapeType="1"/>
            </p:cNvSpPr>
            <p:nvPr/>
          </p:nvSpPr>
          <p:spPr bwMode="auto">
            <a:xfrm flipV="1">
              <a:off x="1285" y="1846"/>
              <a:ext cx="1" cy="19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41"/>
            <p:cNvSpPr>
              <a:spLocks noChangeArrowheads="1"/>
            </p:cNvSpPr>
            <p:nvPr/>
          </p:nvSpPr>
          <p:spPr bwMode="auto">
            <a:xfrm>
              <a:off x="1273" y="1846"/>
              <a:ext cx="26" cy="19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 name="Oval 42"/>
            <p:cNvSpPr>
              <a:spLocks noChangeArrowheads="1"/>
            </p:cNvSpPr>
            <p:nvPr/>
          </p:nvSpPr>
          <p:spPr bwMode="auto">
            <a:xfrm>
              <a:off x="2199" y="1756"/>
              <a:ext cx="57" cy="6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Oval 43"/>
            <p:cNvSpPr>
              <a:spLocks noChangeArrowheads="1"/>
            </p:cNvSpPr>
            <p:nvPr/>
          </p:nvSpPr>
          <p:spPr bwMode="auto">
            <a:xfrm>
              <a:off x="2199" y="1648"/>
              <a:ext cx="57" cy="51"/>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Rectangle 44"/>
            <p:cNvSpPr>
              <a:spLocks noChangeArrowheads="1"/>
            </p:cNvSpPr>
            <p:nvPr/>
          </p:nvSpPr>
          <p:spPr bwMode="auto">
            <a:xfrm>
              <a:off x="1193" y="1583"/>
              <a:ext cx="182"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900" b="1">
                  <a:solidFill>
                    <a:srgbClr val="000000"/>
                  </a:solidFill>
                </a:rPr>
                <a:t>C</a:t>
              </a:r>
              <a:endParaRPr kumimoji="1" lang="en-US" altLang="zh-CN" sz="2400"/>
            </a:p>
          </p:txBody>
        </p:sp>
        <p:sp>
          <p:nvSpPr>
            <p:cNvPr id="48" name="Rectangle 45"/>
            <p:cNvSpPr>
              <a:spLocks noChangeArrowheads="1"/>
            </p:cNvSpPr>
            <p:nvPr/>
          </p:nvSpPr>
          <p:spPr bwMode="auto">
            <a:xfrm>
              <a:off x="1968" y="1583"/>
              <a:ext cx="25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kumimoji="1" lang="en-US" altLang="zh-CN" sz="2900" b="1" dirty="0">
                  <a:solidFill>
                    <a:srgbClr val="000000"/>
                  </a:solidFill>
                </a:rPr>
                <a:t>O</a:t>
              </a:r>
              <a:endParaRPr kumimoji="1" lang="en-US" altLang="zh-CN" sz="2400" dirty="0"/>
            </a:p>
          </p:txBody>
        </p:sp>
        <p:sp>
          <p:nvSpPr>
            <p:cNvPr id="49" name="Rectangle 46"/>
            <p:cNvSpPr>
              <a:spLocks noChangeArrowheads="1"/>
            </p:cNvSpPr>
            <p:nvPr/>
          </p:nvSpPr>
          <p:spPr bwMode="auto">
            <a:xfrm>
              <a:off x="1193" y="2016"/>
              <a:ext cx="18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900" b="1">
                  <a:solidFill>
                    <a:srgbClr val="000000"/>
                  </a:solidFill>
                </a:rPr>
                <a:t>H</a:t>
              </a:r>
              <a:endParaRPr kumimoji="1" lang="en-US" altLang="zh-CN" sz="2400"/>
            </a:p>
          </p:txBody>
        </p:sp>
        <p:sp>
          <p:nvSpPr>
            <p:cNvPr id="50" name="Freeform 47"/>
            <p:cNvSpPr>
              <a:spLocks/>
            </p:cNvSpPr>
            <p:nvPr/>
          </p:nvSpPr>
          <p:spPr bwMode="auto">
            <a:xfrm>
              <a:off x="1630" y="1833"/>
              <a:ext cx="92" cy="335"/>
            </a:xfrm>
            <a:custGeom>
              <a:avLst/>
              <a:gdLst>
                <a:gd name="T0" fmla="*/ 0 w 169"/>
                <a:gd name="T1" fmla="*/ 56 h 507"/>
                <a:gd name="T2" fmla="*/ 13 w 169"/>
                <a:gd name="T3" fmla="*/ 56 h 507"/>
                <a:gd name="T4" fmla="*/ 13 w 169"/>
                <a:gd name="T5" fmla="*/ 221 h 507"/>
                <a:gd name="T6" fmla="*/ 38 w 169"/>
                <a:gd name="T7" fmla="*/ 221 h 507"/>
                <a:gd name="T8" fmla="*/ 38 w 169"/>
                <a:gd name="T9" fmla="*/ 56 h 507"/>
                <a:gd name="T10" fmla="*/ 50 w 169"/>
                <a:gd name="T11" fmla="*/ 56 h 507"/>
                <a:gd name="T12" fmla="*/ 25 w 169"/>
                <a:gd name="T13" fmla="*/ 0 h 507"/>
                <a:gd name="T14" fmla="*/ 0 w 169"/>
                <a:gd name="T15" fmla="*/ 56 h 5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69" h="507">
                  <a:moveTo>
                    <a:pt x="0" y="127"/>
                  </a:moveTo>
                  <a:lnTo>
                    <a:pt x="42" y="127"/>
                  </a:lnTo>
                  <a:lnTo>
                    <a:pt x="42" y="507"/>
                  </a:lnTo>
                  <a:lnTo>
                    <a:pt x="127" y="507"/>
                  </a:lnTo>
                  <a:lnTo>
                    <a:pt x="127" y="127"/>
                  </a:lnTo>
                  <a:lnTo>
                    <a:pt x="169" y="127"/>
                  </a:lnTo>
                  <a:lnTo>
                    <a:pt x="84" y="0"/>
                  </a:lnTo>
                  <a:lnTo>
                    <a:pt x="0" y="127"/>
                  </a:lnTo>
                  <a:close/>
                </a:path>
              </a:pathLst>
            </a:custGeom>
            <a:solidFill>
              <a:srgbClr val="0099CC"/>
            </a:solidFill>
            <a:ln w="7938">
              <a:solidFill>
                <a:srgbClr val="000000"/>
              </a:solidFill>
              <a:prstDash val="solid"/>
              <a:round/>
              <a:headEnd/>
              <a:tailEnd/>
            </a:ln>
          </p:spPr>
          <p:txBody>
            <a:bodyPr/>
            <a:lstStyle/>
            <a:p>
              <a:endParaRPr lang="zh-CN" altLang="en-US"/>
            </a:p>
          </p:txBody>
        </p:sp>
        <p:sp>
          <p:nvSpPr>
            <p:cNvPr id="51" name="Freeform 48"/>
            <p:cNvSpPr>
              <a:spLocks/>
            </p:cNvSpPr>
            <p:nvPr/>
          </p:nvSpPr>
          <p:spPr bwMode="auto">
            <a:xfrm>
              <a:off x="2363" y="1665"/>
              <a:ext cx="367" cy="112"/>
            </a:xfrm>
            <a:custGeom>
              <a:avLst/>
              <a:gdLst>
                <a:gd name="T0" fmla="*/ 50 w 676"/>
                <a:gd name="T1" fmla="*/ 0 h 169"/>
                <a:gd name="T2" fmla="*/ 50 w 676"/>
                <a:gd name="T3" fmla="*/ 19 h 169"/>
                <a:gd name="T4" fmla="*/ 199 w 676"/>
                <a:gd name="T5" fmla="*/ 19 h 169"/>
                <a:gd name="T6" fmla="*/ 199 w 676"/>
                <a:gd name="T7" fmla="*/ 56 h 169"/>
                <a:gd name="T8" fmla="*/ 50 w 676"/>
                <a:gd name="T9" fmla="*/ 56 h 169"/>
                <a:gd name="T10" fmla="*/ 50 w 676"/>
                <a:gd name="T11" fmla="*/ 74 h 169"/>
                <a:gd name="T12" fmla="*/ 0 w 676"/>
                <a:gd name="T13" fmla="*/ 37 h 169"/>
                <a:gd name="T14" fmla="*/ 50 w 676"/>
                <a:gd name="T15" fmla="*/ 0 h 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6" h="169">
                  <a:moveTo>
                    <a:pt x="169" y="0"/>
                  </a:moveTo>
                  <a:lnTo>
                    <a:pt x="169" y="42"/>
                  </a:lnTo>
                  <a:lnTo>
                    <a:pt x="676" y="42"/>
                  </a:lnTo>
                  <a:lnTo>
                    <a:pt x="676" y="126"/>
                  </a:lnTo>
                  <a:lnTo>
                    <a:pt x="169" y="126"/>
                  </a:lnTo>
                  <a:lnTo>
                    <a:pt x="169" y="169"/>
                  </a:lnTo>
                  <a:lnTo>
                    <a:pt x="0" y="84"/>
                  </a:lnTo>
                  <a:lnTo>
                    <a:pt x="169" y="0"/>
                  </a:lnTo>
                  <a:close/>
                </a:path>
              </a:pathLst>
            </a:custGeom>
            <a:solidFill>
              <a:srgbClr val="0099CC"/>
            </a:solidFill>
            <a:ln w="7938">
              <a:solidFill>
                <a:srgbClr val="000000"/>
              </a:solidFill>
              <a:prstDash val="solid"/>
              <a:round/>
              <a:headEnd/>
              <a:tailEnd/>
            </a:ln>
          </p:spPr>
          <p:txBody>
            <a:bodyPr/>
            <a:lstStyle/>
            <a:p>
              <a:endParaRPr lang="zh-CN" altLang="en-US"/>
            </a:p>
          </p:txBody>
        </p:sp>
        <p:sp>
          <p:nvSpPr>
            <p:cNvPr id="52" name="Rectangle 49"/>
            <p:cNvSpPr>
              <a:spLocks noChangeArrowheads="1"/>
            </p:cNvSpPr>
            <p:nvPr/>
          </p:nvSpPr>
          <p:spPr bwMode="auto">
            <a:xfrm>
              <a:off x="2903" y="1551"/>
              <a:ext cx="12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a:solidFill>
                    <a:srgbClr val="000000"/>
                  </a:solidFill>
                  <a:latin typeface="Times New Roman" pitchFamily="18" charset="0"/>
                </a:rPr>
                <a:t>n</a:t>
              </a:r>
              <a:endParaRPr kumimoji="1" lang="en-US" altLang="zh-CN" sz="2400"/>
            </a:p>
          </p:txBody>
        </p:sp>
        <p:sp>
          <p:nvSpPr>
            <p:cNvPr id="53" name="Rectangle 50"/>
            <p:cNvSpPr>
              <a:spLocks noChangeArrowheads="1"/>
            </p:cNvSpPr>
            <p:nvPr/>
          </p:nvSpPr>
          <p:spPr bwMode="auto">
            <a:xfrm>
              <a:off x="1768" y="2056"/>
              <a:ext cx="413"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 name="Rectangle 51"/>
            <p:cNvSpPr>
              <a:spLocks noChangeArrowheads="1"/>
            </p:cNvSpPr>
            <p:nvPr/>
          </p:nvSpPr>
          <p:spPr bwMode="auto">
            <a:xfrm>
              <a:off x="1627" y="2160"/>
              <a:ext cx="12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a:solidFill>
                    <a:srgbClr val="000000"/>
                  </a:solidFill>
                  <a:latin typeface="Symbol" pitchFamily="18" charset="2"/>
                </a:rPr>
                <a:t>p</a:t>
              </a:r>
              <a:endParaRPr kumimoji="1" lang="en-US" altLang="zh-CN" sz="2400"/>
            </a:p>
          </p:txBody>
        </p:sp>
        <p:sp>
          <p:nvSpPr>
            <p:cNvPr id="55" name="Rectangle 52"/>
            <p:cNvSpPr>
              <a:spLocks noChangeArrowheads="1"/>
            </p:cNvSpPr>
            <p:nvPr/>
          </p:nvSpPr>
          <p:spPr bwMode="auto">
            <a:xfrm>
              <a:off x="576" y="1777"/>
              <a:ext cx="368"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 name="Rectangle 53"/>
            <p:cNvSpPr>
              <a:spLocks noChangeArrowheads="1"/>
            </p:cNvSpPr>
            <p:nvPr/>
          </p:nvSpPr>
          <p:spPr bwMode="auto">
            <a:xfrm>
              <a:off x="698" y="1806"/>
              <a:ext cx="131"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500" b="1" i="1">
                  <a:solidFill>
                    <a:srgbClr val="000000"/>
                  </a:solidFill>
                  <a:latin typeface="Symbol" pitchFamily="18" charset="2"/>
                </a:rPr>
                <a:t>s</a:t>
              </a:r>
              <a:endParaRPr kumimoji="1" lang="en-US" altLang="zh-CN" sz="2400"/>
            </a:p>
          </p:txBody>
        </p:sp>
        <p:sp>
          <p:nvSpPr>
            <p:cNvPr id="57" name="Line 54"/>
            <p:cNvSpPr>
              <a:spLocks noChangeShapeType="1"/>
            </p:cNvSpPr>
            <p:nvPr/>
          </p:nvSpPr>
          <p:spPr bwMode="ltGray">
            <a:xfrm flipH="1">
              <a:off x="960" y="1728"/>
              <a:ext cx="157"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8" name="Rectangle 55"/>
            <p:cNvSpPr>
              <a:spLocks noChangeArrowheads="1"/>
            </p:cNvSpPr>
            <p:nvPr/>
          </p:nvSpPr>
          <p:spPr bwMode="auto">
            <a:xfrm>
              <a:off x="714" y="1583"/>
              <a:ext cx="181"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kumimoji="1" lang="en-US" altLang="zh-CN" sz="2900" b="1">
                  <a:solidFill>
                    <a:srgbClr val="000000"/>
                  </a:solidFill>
                </a:rPr>
                <a:t>H</a:t>
              </a:r>
              <a:endParaRPr kumimoji="1" lang="en-US" altLang="zh-CN" sz="2400"/>
            </a:p>
          </p:txBody>
        </p:sp>
      </p:grpSp>
    </p:spTree>
    <p:extLst>
      <p:ext uri="{BB962C8B-B14F-4D97-AF65-F5344CB8AC3E}">
        <p14:creationId xmlns:p14="http://schemas.microsoft.com/office/powerpoint/2010/main" val="232119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wipe(left)">
                                      <p:cBhvr>
                                        <p:cTn id="2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8"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304800"/>
            <a:ext cx="3276600" cy="685800"/>
          </a:xfrm>
        </p:spPr>
        <p:txBody>
          <a:bodyPr/>
          <a:lstStyle/>
          <a:p>
            <a:pPr algn="l" eaLnBrk="1" hangingPunct="1"/>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rPr>
              <a:t> 2.1.6.1 </a:t>
            </a:r>
            <a:r>
              <a:rPr kumimoji="1" lang="en-US" altLang="zh-CN" sz="2400" b="1" dirty="0" err="1" smtClean="0">
                <a:solidFill>
                  <a:srgbClr val="660066"/>
                </a:solidFill>
                <a:effectLst>
                  <a:outerShdw blurRad="38100" dist="38100" dir="2700000" algn="tl">
                    <a:srgbClr val="C0C0C0"/>
                  </a:outerShdw>
                </a:effectLst>
                <a:latin typeface="Arial" pitchFamily="34" charset="0"/>
                <a:ea typeface="黑体" pitchFamily="49" charset="-122"/>
              </a:rPr>
              <a:t>σ</a:t>
            </a:r>
            <a:r>
              <a:rPr kumimoji="1" lang="en-US" altLang="zh-CN" sz="2400" b="1" dirty="0" err="1">
                <a:solidFill>
                  <a:srgbClr val="660066"/>
                </a:solidFill>
                <a:effectLst>
                  <a:outerShdw blurRad="38100" dist="38100" dir="2700000" algn="tl">
                    <a:srgbClr val="C0C0C0"/>
                  </a:outerShdw>
                </a:effectLst>
                <a:latin typeface="Arial" pitchFamily="34" charset="0"/>
                <a:ea typeface="黑体" pitchFamily="49" charset="-122"/>
              </a:rPr>
              <a:t>→σ</a:t>
            </a:r>
            <a:r>
              <a:rPr kumimoji="1" lang="zh-CN" altLang="en-US" sz="2400" b="1" baseline="30000" dirty="0">
                <a:solidFill>
                  <a:srgbClr val="660066"/>
                </a:solidFill>
                <a:effectLst>
                  <a:outerShdw blurRad="38100" dist="38100" dir="2700000" algn="tl">
                    <a:srgbClr val="C0C0C0"/>
                  </a:outerShdw>
                </a:effectLst>
                <a:latin typeface="Arial" pitchFamily="34" charset="0"/>
                <a:ea typeface="黑体" pitchFamily="49" charset="-122"/>
                <a:sym typeface="CommonBullets" pitchFamily="34" charset="2"/>
              </a:rPr>
              <a:t>＊</a:t>
            </a:r>
            <a:r>
              <a:rPr kumimoji="1" lang="zh-CN" altLang="en-US" sz="2400" b="1" dirty="0">
                <a:solidFill>
                  <a:srgbClr val="660066"/>
                </a:solidFill>
                <a:effectLst>
                  <a:outerShdw blurRad="38100" dist="38100" dir="2700000" algn="tl">
                    <a:srgbClr val="C0C0C0"/>
                  </a:outerShdw>
                </a:effectLst>
                <a:latin typeface="Arial" pitchFamily="34" charset="0"/>
                <a:ea typeface="黑体" pitchFamily="49" charset="-122"/>
              </a:rPr>
              <a:t>跃迁</a:t>
            </a:r>
          </a:p>
        </p:txBody>
      </p:sp>
      <p:sp>
        <p:nvSpPr>
          <p:cNvPr id="89091" name="Text Box 3"/>
          <p:cNvSpPr txBox="1">
            <a:spLocks noChangeArrowheads="1"/>
          </p:cNvSpPr>
          <p:nvPr/>
        </p:nvSpPr>
        <p:spPr bwMode="auto">
          <a:xfrm>
            <a:off x="533400" y="1066800"/>
            <a:ext cx="8001000" cy="4683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140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所</a:t>
            </a:r>
            <a:r>
              <a:rPr kumimoji="1" lang="zh-CN" altLang="en-US" sz="2400" b="1" dirty="0">
                <a:solidFill>
                  <a:srgbClr val="000066"/>
                </a:solidFill>
                <a:effectLst>
                  <a:outerShdw blurRad="38100" dist="38100" dir="2700000" algn="tl">
                    <a:srgbClr val="C0C0C0"/>
                  </a:outerShdw>
                </a:effectLst>
                <a:ea typeface="黑体" pitchFamily="49" charset="-122"/>
                <a:cs typeface="+mj-cs"/>
              </a:rPr>
              <a:t>需能量最大，</a:t>
            </a:r>
            <a:r>
              <a:rPr kumimoji="1" lang="en-US" altLang="zh-CN" sz="2400" b="1" dirty="0">
                <a:solidFill>
                  <a:srgbClr val="000066"/>
                </a:solidFill>
                <a:effectLst>
                  <a:outerShdw blurRad="38100" dist="38100" dir="2700000" algn="tl">
                    <a:srgbClr val="C0C0C0"/>
                  </a:outerShdw>
                </a:effectLst>
                <a:ea typeface="黑体" pitchFamily="49" charset="-122"/>
                <a:cs typeface="+mj-cs"/>
              </a:rPr>
              <a:t>σ</a:t>
            </a:r>
            <a:r>
              <a:rPr kumimoji="1" lang="zh-CN" altLang="en-US" sz="2400" b="1" dirty="0">
                <a:solidFill>
                  <a:srgbClr val="000066"/>
                </a:solidFill>
                <a:effectLst>
                  <a:outerShdw blurRad="38100" dist="38100" dir="2700000" algn="tl">
                    <a:srgbClr val="C0C0C0"/>
                  </a:outerShdw>
                </a:effectLst>
                <a:ea typeface="黑体" pitchFamily="49" charset="-122"/>
                <a:cs typeface="+mj-cs"/>
              </a:rPr>
              <a:t>电子只有吸收远紫外线的能量才能发生跃迁</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r>
              <a:rPr kumimoji="1" lang="zh-CN" altLang="en-US" sz="2400" b="1" dirty="0" smtClean="0">
                <a:solidFill>
                  <a:srgbClr val="CC3300"/>
                </a:solidFill>
                <a:effectLst>
                  <a:outerShdw blurRad="38100" dist="38100" dir="2700000" algn="tl">
                    <a:srgbClr val="C0C0C0"/>
                  </a:outerShdw>
                </a:effectLst>
                <a:ea typeface="黑体" pitchFamily="49" charset="-122"/>
                <a:cs typeface="+mj-cs"/>
              </a:rPr>
              <a:t>饱和</a:t>
            </a:r>
            <a:r>
              <a:rPr kumimoji="1" lang="zh-CN" altLang="en-US" sz="2400" b="1" dirty="0">
                <a:solidFill>
                  <a:srgbClr val="CC3300"/>
                </a:solidFill>
                <a:effectLst>
                  <a:outerShdw blurRad="38100" dist="38100" dir="2700000" algn="tl">
                    <a:srgbClr val="C0C0C0"/>
                  </a:outerShdw>
                </a:effectLst>
                <a:ea typeface="黑体" pitchFamily="49" charset="-122"/>
                <a:cs typeface="+mj-cs"/>
              </a:rPr>
              <a:t>烷烃的分子吸收光谱出现在远紫外区</a:t>
            </a:r>
            <a:r>
              <a:rPr kumimoji="1" lang="zh-CN" altLang="en-US" sz="2400" b="1" dirty="0" smtClean="0">
                <a:solidFill>
                  <a:srgbClr val="CC3300"/>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CC3300"/>
              </a:solidFill>
              <a:effectLst>
                <a:outerShdw blurRad="38100" dist="38100" dir="2700000" algn="tl">
                  <a:srgbClr val="C0C0C0"/>
                </a:outerShdw>
              </a:effectLst>
              <a:ea typeface="黑体" pitchFamily="49" charset="-122"/>
              <a:cs typeface="+mj-cs"/>
            </a:endParaRPr>
          </a:p>
          <a:p>
            <a:pPr marL="342900" indent="-342900">
              <a:lnSpc>
                <a:spcPct val="140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吸收</a:t>
            </a:r>
            <a:r>
              <a:rPr kumimoji="1" lang="zh-CN" altLang="en-US" sz="2400" b="1" dirty="0">
                <a:solidFill>
                  <a:srgbClr val="000066"/>
                </a:solidFill>
                <a:effectLst>
                  <a:outerShdw blurRad="38100" dist="38100" dir="2700000" algn="tl">
                    <a:srgbClr val="C0C0C0"/>
                  </a:outerShdw>
                </a:effectLst>
                <a:ea typeface="黑体" pitchFamily="49" charset="-122"/>
                <a:cs typeface="+mj-cs"/>
              </a:rPr>
              <a:t>波长</a:t>
            </a:r>
            <a:r>
              <a:rPr kumimoji="1" lang="en-US" altLang="zh-CN" sz="2400" b="1" dirty="0">
                <a:solidFill>
                  <a:srgbClr val="000066"/>
                </a:solidFill>
                <a:effectLst>
                  <a:outerShdw blurRad="38100" dist="38100" dir="2700000" algn="tl">
                    <a:srgbClr val="C0C0C0"/>
                  </a:outerShdw>
                </a:effectLst>
                <a:ea typeface="黑体" pitchFamily="49" charset="-122"/>
                <a:cs typeface="+mj-cs"/>
              </a:rPr>
              <a:t>λ&lt; 200 nm</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a:lnSpc>
                <a:spcPct val="140000"/>
              </a:lnSpc>
            </a:pPr>
            <a:endParaRPr kumimoji="1" lang="zh-CN" altLang="en-US" sz="2400" b="1" dirty="0">
              <a:solidFill>
                <a:srgbClr val="000066"/>
              </a:solidFill>
              <a:effectLst>
                <a:outerShdw blurRad="38100" dist="38100" dir="2700000" algn="tl">
                  <a:srgbClr val="C0C0C0"/>
                </a:outerShdw>
              </a:effectLst>
              <a:ea typeface="黑体" pitchFamily="49" charset="-122"/>
              <a:cs typeface="+mj-cs"/>
            </a:endParaRPr>
          </a:p>
          <a:p>
            <a:pPr>
              <a:lnSpc>
                <a:spcPct val="140000"/>
              </a:lnSpc>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    例</a:t>
            </a:r>
            <a:r>
              <a:rPr kumimoji="1" lang="zh-CN" altLang="en-US" sz="2400" b="1" dirty="0">
                <a:solidFill>
                  <a:srgbClr val="000066"/>
                </a:solidFill>
                <a:effectLst>
                  <a:outerShdw blurRad="38100" dist="38100" dir="2700000" algn="tl">
                    <a:srgbClr val="C0C0C0"/>
                  </a:outerShdw>
                </a:effectLst>
                <a:ea typeface="黑体" pitchFamily="49" charset="-122"/>
                <a:cs typeface="+mj-cs"/>
              </a:rPr>
              <a:t>：甲烷</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zh-CN" altLang="en-US" sz="2400" b="1" dirty="0">
                <a:solidFill>
                  <a:srgbClr val="000066"/>
                </a:solidFill>
                <a:effectLst>
                  <a:outerShdw blurRad="38100" dist="38100" dir="2700000" algn="tl">
                    <a:srgbClr val="C0C0C0"/>
                  </a:outerShdw>
                </a:effectLst>
                <a:ea typeface="黑体" pitchFamily="49" charset="-122"/>
                <a:cs typeface="+mj-cs"/>
              </a:rPr>
              <a:t>为</a:t>
            </a:r>
            <a:r>
              <a:rPr kumimoji="1" lang="en-US" altLang="zh-CN" sz="2400" b="1" dirty="0">
                <a:solidFill>
                  <a:srgbClr val="000066"/>
                </a:solidFill>
                <a:effectLst>
                  <a:outerShdw blurRad="38100" dist="38100" dir="2700000" algn="tl">
                    <a:srgbClr val="C0C0C0"/>
                  </a:outerShdw>
                </a:effectLst>
                <a:ea typeface="黑体" pitchFamily="49" charset="-122"/>
                <a:cs typeface="+mj-cs"/>
              </a:rPr>
              <a:t>125 nm ,  </a:t>
            </a:r>
            <a:r>
              <a:rPr kumimoji="1" lang="zh-CN" altLang="en-US" sz="2400" b="1" dirty="0">
                <a:solidFill>
                  <a:srgbClr val="000066"/>
                </a:solidFill>
                <a:effectLst>
                  <a:outerShdw blurRad="38100" dist="38100" dir="2700000" algn="tl">
                    <a:srgbClr val="C0C0C0"/>
                  </a:outerShdw>
                </a:effectLst>
                <a:ea typeface="黑体" pitchFamily="49" charset="-122"/>
                <a:cs typeface="+mj-cs"/>
              </a:rPr>
              <a:t>乙烷</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zh-CN" altLang="en-US" sz="2400" b="1" dirty="0">
                <a:solidFill>
                  <a:srgbClr val="000066"/>
                </a:solidFill>
                <a:effectLst>
                  <a:outerShdw blurRad="38100" dist="38100" dir="2700000" algn="tl">
                    <a:srgbClr val="C0C0C0"/>
                  </a:outerShdw>
                </a:effectLst>
                <a:ea typeface="黑体" pitchFamily="49" charset="-122"/>
                <a:cs typeface="+mj-cs"/>
              </a:rPr>
              <a:t>为</a:t>
            </a:r>
            <a:r>
              <a:rPr kumimoji="1" lang="en-US" altLang="zh-CN" sz="2400" b="1" dirty="0">
                <a:solidFill>
                  <a:srgbClr val="000066"/>
                </a:solidFill>
                <a:effectLst>
                  <a:outerShdw blurRad="38100" dist="38100" dir="2700000" algn="tl">
                    <a:srgbClr val="C0C0C0"/>
                  </a:outerShdw>
                </a:effectLst>
                <a:ea typeface="黑体" pitchFamily="49" charset="-122"/>
                <a:cs typeface="+mj-cs"/>
              </a:rPr>
              <a:t>135 nm</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p>
          <a:p>
            <a:pPr>
              <a:lnSpc>
                <a:spcPct val="140000"/>
              </a:lnSpc>
            </a:pPr>
            <a:r>
              <a:rPr kumimoji="1" lang="zh-CN" altLang="en-US" sz="2400" b="1" dirty="0">
                <a:solidFill>
                  <a:srgbClr val="000066"/>
                </a:solidFill>
                <a:effectLst>
                  <a:outerShdw blurRad="38100" dist="38100" dir="2700000" algn="tl">
                    <a:srgbClr val="C0C0C0"/>
                  </a:outerShdw>
                </a:effectLst>
                <a:ea typeface="黑体" pitchFamily="49" charset="-122"/>
                <a:cs typeface="+mj-cs"/>
              </a:rPr>
              <a:t>    环丙烷（饱和烃中最长） </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λ</a:t>
            </a:r>
            <a:r>
              <a:rPr kumimoji="1" lang="en-US" altLang="zh-CN" sz="2400" b="1" baseline="-25000" dirty="0" err="1">
                <a:solidFill>
                  <a:srgbClr val="000066"/>
                </a:solidFill>
                <a:effectLst>
                  <a:outerShdw blurRad="38100" dist="38100" dir="2700000" algn="tl">
                    <a:srgbClr val="C0C0C0"/>
                  </a:outerShdw>
                </a:effectLst>
                <a:ea typeface="黑体" pitchFamily="49" charset="-122"/>
                <a:cs typeface="+mj-cs"/>
              </a:rPr>
              <a:t>max</a:t>
            </a:r>
            <a:r>
              <a:rPr kumimoji="1" lang="zh-CN" altLang="en-US" sz="2400" b="1" dirty="0">
                <a:solidFill>
                  <a:srgbClr val="000066"/>
                </a:solidFill>
                <a:effectLst>
                  <a:outerShdw blurRad="38100" dist="38100" dir="2700000" algn="tl">
                    <a:srgbClr val="C0C0C0"/>
                  </a:outerShdw>
                </a:effectLst>
                <a:ea typeface="黑体" pitchFamily="49" charset="-122"/>
                <a:cs typeface="+mj-cs"/>
              </a:rPr>
              <a:t>为</a:t>
            </a:r>
            <a:r>
              <a:rPr kumimoji="1" lang="en-US" altLang="zh-CN" sz="2400" b="1" dirty="0">
                <a:solidFill>
                  <a:srgbClr val="000066"/>
                </a:solidFill>
                <a:effectLst>
                  <a:outerShdw blurRad="38100" dist="38100" dir="2700000" algn="tl">
                    <a:srgbClr val="C0C0C0"/>
                  </a:outerShdw>
                </a:effectLst>
                <a:ea typeface="黑体" pitchFamily="49" charset="-122"/>
                <a:cs typeface="+mj-cs"/>
              </a:rPr>
              <a:t>190 nm</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a:lnSpc>
                <a:spcPct val="140000"/>
              </a:lnSpc>
            </a:pPr>
            <a:endParaRPr kumimoji="1" lang="zh-CN" altLang="en-US" sz="2400" b="1" dirty="0">
              <a:solidFill>
                <a:srgbClr val="000066"/>
              </a:solidFill>
              <a:effectLst>
                <a:outerShdw blurRad="38100" dist="38100" dir="2700000" algn="tl">
                  <a:srgbClr val="C0C0C0"/>
                </a:outerShdw>
              </a:effectLst>
              <a:ea typeface="黑体" pitchFamily="49" charset="-122"/>
              <a:cs typeface="+mj-cs"/>
            </a:endParaRPr>
          </a:p>
          <a:p>
            <a:pPr marL="342900" indent="-342900">
              <a:lnSpc>
                <a:spcPct val="140000"/>
              </a:lnSpc>
              <a:buFont typeface="Wingdings" pitchFamily="2" charset="2"/>
              <a:buChar char="ü"/>
            </a:pPr>
            <a:r>
              <a:rPr kumimoji="1" lang="zh-CN" altLang="en-US" sz="2400" b="1" dirty="0">
                <a:solidFill>
                  <a:srgbClr val="000066"/>
                </a:solidFill>
                <a:effectLst>
                  <a:outerShdw blurRad="38100" dist="38100" dir="2700000" algn="tl">
                    <a:srgbClr val="C0C0C0"/>
                  </a:outerShdw>
                </a:effectLst>
                <a:ea typeface="黑体" pitchFamily="49" charset="-122"/>
                <a:cs typeface="+mj-cs"/>
              </a:rPr>
              <a:t> </a:t>
            </a:r>
            <a:r>
              <a:rPr kumimoji="1" lang="zh-CN" altLang="en-US" sz="2400" b="1" dirty="0" smtClean="0">
                <a:solidFill>
                  <a:srgbClr val="CC3300"/>
                </a:solidFill>
                <a:effectLst>
                  <a:outerShdw blurRad="38100" dist="38100" dir="2700000" algn="tl">
                    <a:srgbClr val="C0C0C0"/>
                  </a:outerShdw>
                </a:effectLst>
                <a:ea typeface="黑体" pitchFamily="49" charset="-122"/>
                <a:cs typeface="+mj-cs"/>
              </a:rPr>
              <a:t>在</a:t>
            </a:r>
            <a:r>
              <a:rPr kumimoji="1" lang="zh-CN" altLang="en-US" sz="2400" b="1" dirty="0">
                <a:solidFill>
                  <a:srgbClr val="CC3300"/>
                </a:solidFill>
                <a:effectLst>
                  <a:outerShdw blurRad="38100" dist="38100" dir="2700000" algn="tl">
                    <a:srgbClr val="C0C0C0"/>
                  </a:outerShdw>
                </a:effectLst>
                <a:ea typeface="黑体" pitchFamily="49" charset="-122"/>
                <a:cs typeface="+mj-cs"/>
              </a:rPr>
              <a:t>近紫外没有饱和碳氢化合物的光谱；需真空紫外分光光度计检测；可作为溶剂使用。</a:t>
            </a:r>
            <a:endParaRPr kumimoji="1" lang="zh-CN" altLang="zh-CN" sz="2400" b="1" dirty="0">
              <a:solidFill>
                <a:srgbClr val="CC3300"/>
              </a:solidFill>
              <a:effectLst>
                <a:outerShdw blurRad="38100" dist="38100" dir="2700000" algn="tl">
                  <a:srgbClr val="C0C0C0"/>
                </a:outerShdw>
              </a:effectLst>
              <a:ea typeface="黑体" pitchFamily="49" charset="-122"/>
              <a:cs typeface="+mj-cs"/>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ipe(left)">
                                      <p:cBhvr>
                                        <p:cTn id="7" dur="500"/>
                                        <p:tgtEl>
                                          <p:spTgt spid="89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091">
                                            <p:txEl>
                                              <p:pRg st="0" end="0"/>
                                            </p:txEl>
                                          </p:spTgt>
                                        </p:tgtEl>
                                        <p:attrNameLst>
                                          <p:attrName>style.visibility</p:attrName>
                                        </p:attrNameLst>
                                      </p:cBhvr>
                                      <p:to>
                                        <p:strVal val="visible"/>
                                      </p:to>
                                    </p:set>
                                    <p:animEffect transition="in" filter="wipe(left)">
                                      <p:cBhvr>
                                        <p:cTn id="12" dur="500"/>
                                        <p:tgtEl>
                                          <p:spTgt spid="890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9091">
                                            <p:txEl>
                                              <p:pRg st="1" end="1"/>
                                            </p:txEl>
                                          </p:spTgt>
                                        </p:tgtEl>
                                        <p:attrNameLst>
                                          <p:attrName>style.visibility</p:attrName>
                                        </p:attrNameLst>
                                      </p:cBhvr>
                                      <p:to>
                                        <p:strVal val="visible"/>
                                      </p:to>
                                    </p:set>
                                    <p:animEffect transition="in" filter="wipe(left)">
                                      <p:cBhvr>
                                        <p:cTn id="17" dur="500"/>
                                        <p:tgtEl>
                                          <p:spTgt spid="8909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wipe(left)">
                                      <p:cBhvr>
                                        <p:cTn id="22" dur="500"/>
                                        <p:tgtEl>
                                          <p:spTgt spid="8909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wipe(left)">
                                      <p:cBhvr>
                                        <p:cTn id="27" dur="500"/>
                                        <p:tgtEl>
                                          <p:spTgt spid="8909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9091">
                                            <p:txEl>
                                              <p:pRg st="6" end="6"/>
                                            </p:txEl>
                                          </p:spTgt>
                                        </p:tgtEl>
                                        <p:attrNameLst>
                                          <p:attrName>style.visibility</p:attrName>
                                        </p:attrNameLst>
                                      </p:cBhvr>
                                      <p:to>
                                        <p:strVal val="visible"/>
                                      </p:to>
                                    </p:set>
                                    <p:animEffect transition="in" filter="wipe(left)">
                                      <p:cBhvr>
                                        <p:cTn id="32" dur="500"/>
                                        <p:tgtEl>
                                          <p:spTgt spid="890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autoUpdateAnimBg="0"/>
      <p:bldP spid="890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304800"/>
            <a:ext cx="7772400" cy="685800"/>
          </a:xfrm>
        </p:spPr>
        <p:txBody>
          <a:bodyPr/>
          <a:lstStyle/>
          <a:p>
            <a:pPr algn="l" eaLnBrk="1" hangingPunct="1"/>
            <a:r>
              <a:rPr kumimoji="1" lang="en-US" altLang="zh-CN" sz="2400" b="1" dirty="0" smtClean="0">
                <a:solidFill>
                  <a:srgbClr val="660066"/>
                </a:solidFill>
                <a:effectLst>
                  <a:outerShdw blurRad="38100" dist="38100" dir="2700000" algn="tl">
                    <a:srgbClr val="C0C0C0"/>
                  </a:outerShdw>
                </a:effectLst>
                <a:latin typeface="Arial" pitchFamily="34" charset="0"/>
                <a:ea typeface="黑体" pitchFamily="49" charset="-122"/>
              </a:rPr>
              <a:t>2.1.6.2 </a:t>
            </a:r>
            <a:r>
              <a:rPr kumimoji="1" lang="en-US" altLang="zh-CN" sz="2400" b="1" dirty="0" err="1" smtClean="0">
                <a:solidFill>
                  <a:srgbClr val="660066"/>
                </a:solidFill>
                <a:effectLst>
                  <a:outerShdw blurRad="38100" dist="38100" dir="2700000" algn="tl">
                    <a:srgbClr val="C0C0C0"/>
                  </a:outerShdw>
                </a:effectLst>
                <a:latin typeface="Arial" pitchFamily="34" charset="0"/>
                <a:ea typeface="黑体" pitchFamily="49" charset="-122"/>
              </a:rPr>
              <a:t>n</a:t>
            </a:r>
            <a:r>
              <a:rPr kumimoji="1" lang="en-US" altLang="zh-CN" sz="2400" b="1" dirty="0" err="1">
                <a:solidFill>
                  <a:srgbClr val="660066"/>
                </a:solidFill>
                <a:effectLst>
                  <a:outerShdw blurRad="38100" dist="38100" dir="2700000" algn="tl">
                    <a:srgbClr val="C0C0C0"/>
                  </a:outerShdw>
                </a:effectLst>
                <a:latin typeface="Arial" pitchFamily="34" charset="0"/>
                <a:ea typeface="黑体" pitchFamily="49" charset="-122"/>
              </a:rPr>
              <a:t>→σ</a:t>
            </a:r>
            <a:r>
              <a:rPr kumimoji="1" lang="zh-CN" altLang="en-US" sz="2400" b="1" baseline="30000" dirty="0">
                <a:solidFill>
                  <a:srgbClr val="660066"/>
                </a:solidFill>
                <a:effectLst>
                  <a:outerShdw blurRad="38100" dist="38100" dir="2700000" algn="tl">
                    <a:srgbClr val="C0C0C0"/>
                  </a:outerShdw>
                </a:effectLst>
                <a:latin typeface="Arial" pitchFamily="34" charset="0"/>
                <a:ea typeface="黑体" pitchFamily="49" charset="-122"/>
                <a:sym typeface="CommonBullets" pitchFamily="34" charset="2"/>
              </a:rPr>
              <a:t>＊</a:t>
            </a:r>
            <a:r>
              <a:rPr kumimoji="1" lang="zh-CN" altLang="en-US" sz="2400" b="1" dirty="0">
                <a:solidFill>
                  <a:srgbClr val="660066"/>
                </a:solidFill>
                <a:effectLst>
                  <a:outerShdw blurRad="38100" dist="38100" dir="2700000" algn="tl">
                    <a:srgbClr val="C0C0C0"/>
                  </a:outerShdw>
                </a:effectLst>
                <a:latin typeface="Arial" pitchFamily="34" charset="0"/>
                <a:ea typeface="黑体" pitchFamily="49" charset="-122"/>
              </a:rPr>
              <a:t>跃迁</a:t>
            </a:r>
          </a:p>
        </p:txBody>
      </p:sp>
      <p:sp>
        <p:nvSpPr>
          <p:cNvPr id="90115" name="Text Box 3"/>
          <p:cNvSpPr txBox="1">
            <a:spLocks noChangeArrowheads="1"/>
          </p:cNvSpPr>
          <p:nvPr/>
        </p:nvSpPr>
        <p:spPr bwMode="auto">
          <a:xfrm>
            <a:off x="457200" y="914400"/>
            <a:ext cx="82296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342900" indent="-342900">
              <a:lnSpc>
                <a:spcPct val="130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所</a:t>
            </a:r>
            <a:r>
              <a:rPr kumimoji="1" lang="zh-CN" altLang="en-US" sz="2400" b="1" dirty="0">
                <a:solidFill>
                  <a:srgbClr val="000066"/>
                </a:solidFill>
                <a:effectLst>
                  <a:outerShdw blurRad="38100" dist="38100" dir="2700000" algn="tl">
                    <a:srgbClr val="C0C0C0"/>
                  </a:outerShdw>
                </a:effectLst>
                <a:ea typeface="黑体" pitchFamily="49" charset="-122"/>
                <a:cs typeface="+mj-cs"/>
              </a:rPr>
              <a:t>需能量较大</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但比</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σ→σ</a:t>
            </a:r>
            <a:r>
              <a:rPr kumimoji="1" lang="zh-CN" altLang="en-US" sz="2400" b="1" baseline="30000" dirty="0">
                <a:solidFill>
                  <a:srgbClr val="000066"/>
                </a:solidFill>
                <a:effectLst>
                  <a:outerShdw blurRad="38100" dist="38100" dir="2700000" algn="tl">
                    <a:srgbClr val="C0C0C0"/>
                  </a:outerShdw>
                </a:effectLst>
                <a:ea typeface="黑体" pitchFamily="49" charset="-122"/>
                <a:cs typeface="+mj-cs"/>
                <a:sym typeface="CommonBullets" pitchFamily="34" charset="2"/>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小。</a:t>
            </a:r>
          </a:p>
          <a:p>
            <a:pPr marL="342900" indent="-342900">
              <a:lnSpc>
                <a:spcPct val="130000"/>
              </a:lnSpc>
              <a:buFont typeface="Wingdings" pitchFamily="2" charset="2"/>
              <a:buChar char="ü"/>
            </a:pP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吸收</a:t>
            </a:r>
            <a:r>
              <a:rPr kumimoji="1" lang="zh-CN" altLang="en-US" sz="2400" b="1" dirty="0">
                <a:solidFill>
                  <a:srgbClr val="000066"/>
                </a:solidFill>
                <a:effectLst>
                  <a:outerShdw blurRad="38100" dist="38100" dir="2700000" algn="tl">
                    <a:srgbClr val="C0C0C0"/>
                  </a:outerShdw>
                </a:effectLst>
                <a:ea typeface="黑体" pitchFamily="49" charset="-122"/>
                <a:cs typeface="+mj-cs"/>
              </a:rPr>
              <a:t>波长为</a:t>
            </a:r>
            <a:r>
              <a:rPr kumimoji="1" lang="en-US" altLang="zh-CN" sz="2400" b="1" dirty="0">
                <a:solidFill>
                  <a:srgbClr val="000066"/>
                </a:solidFill>
                <a:effectLst>
                  <a:outerShdw blurRad="38100" dist="38100" dir="2700000" algn="tl">
                    <a:srgbClr val="C0C0C0"/>
                  </a:outerShdw>
                </a:effectLst>
                <a:ea typeface="黑体" pitchFamily="49" charset="-122"/>
                <a:cs typeface="+mj-cs"/>
              </a:rPr>
              <a:t>150</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250 nm</a:t>
            </a:r>
            <a:r>
              <a:rPr kumimoji="1" lang="zh-CN" altLang="en-US" sz="2400" b="1" dirty="0">
                <a:solidFill>
                  <a:srgbClr val="000066"/>
                </a:solidFill>
                <a:effectLst>
                  <a:outerShdw blurRad="38100" dist="38100" dir="2700000" algn="tl">
                    <a:srgbClr val="C0C0C0"/>
                  </a:outerShdw>
                </a:effectLst>
                <a:ea typeface="黑体" pitchFamily="49" charset="-122"/>
                <a:cs typeface="+mj-cs"/>
              </a:rPr>
              <a:t>，大部分在远紫外区，近紫外区仍不易观察到</a:t>
            </a:r>
            <a:r>
              <a:rPr kumimoji="1" lang="zh-CN" altLang="en-US" sz="2400" b="1" dirty="0" smtClean="0">
                <a:solidFill>
                  <a:srgbClr val="000066"/>
                </a:solidFill>
                <a:effectLst>
                  <a:outerShdw blurRad="38100" dist="38100" dir="2700000" algn="tl">
                    <a:srgbClr val="C0C0C0"/>
                  </a:outerShdw>
                </a:effectLst>
                <a:ea typeface="黑体" pitchFamily="49" charset="-122"/>
                <a:cs typeface="+mj-cs"/>
              </a:rPr>
              <a:t>。</a:t>
            </a:r>
            <a:endParaRPr kumimoji="1" lang="en-US" altLang="zh-CN" sz="2400" b="1" dirty="0" smtClean="0">
              <a:solidFill>
                <a:srgbClr val="000066"/>
              </a:solidFill>
              <a:effectLst>
                <a:outerShdw blurRad="38100" dist="38100" dir="2700000" algn="tl">
                  <a:srgbClr val="C0C0C0"/>
                </a:outerShdw>
              </a:effectLst>
              <a:ea typeface="黑体" pitchFamily="49" charset="-122"/>
              <a:cs typeface="+mj-cs"/>
            </a:endParaRPr>
          </a:p>
          <a:p>
            <a:pPr marL="342900" indent="-342900">
              <a:lnSpc>
                <a:spcPct val="130000"/>
              </a:lnSpc>
              <a:buFont typeface="Wingdings" pitchFamily="2" charset="2"/>
              <a:buChar char="ü"/>
            </a:pPr>
            <a:r>
              <a:rPr kumimoji="1" lang="zh-CN" altLang="en-US" sz="2400" b="1" dirty="0">
                <a:solidFill>
                  <a:srgbClr val="000066"/>
                </a:solidFill>
                <a:effectLst>
                  <a:outerShdw blurRad="38100" dist="38100" dir="2700000" algn="tl">
                    <a:srgbClr val="C0C0C0"/>
                  </a:outerShdw>
                </a:effectLst>
                <a:ea typeface="黑体" pitchFamily="49" charset="-122"/>
                <a:cs typeface="+mj-cs"/>
              </a:rPr>
              <a:t>含</a:t>
            </a:r>
            <a:r>
              <a:rPr kumimoji="1" lang="zh-CN" altLang="en-US" sz="2400" b="1" dirty="0">
                <a:solidFill>
                  <a:srgbClr val="CC3300"/>
                </a:solidFill>
                <a:effectLst>
                  <a:outerShdw blurRad="38100" dist="38100" dir="2700000" algn="tl">
                    <a:srgbClr val="C0C0C0"/>
                  </a:outerShdw>
                </a:effectLst>
                <a:ea typeface="黑体" pitchFamily="49" charset="-122"/>
                <a:cs typeface="+mj-cs"/>
              </a:rPr>
              <a:t>非键电子的饱和烃衍生物</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含</a:t>
            </a:r>
            <a:r>
              <a:rPr kumimoji="1" lang="en-US" altLang="zh-CN" sz="2400" b="1" dirty="0">
                <a:solidFill>
                  <a:srgbClr val="000066"/>
                </a:solidFill>
                <a:effectLst>
                  <a:outerShdw blurRad="38100" dist="38100" dir="2700000" algn="tl">
                    <a:srgbClr val="C0C0C0"/>
                  </a:outerShdw>
                </a:effectLst>
                <a:ea typeface="黑体" pitchFamily="49" charset="-122"/>
                <a:cs typeface="+mj-cs"/>
              </a:rPr>
              <a:t>N</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O</a:t>
            </a:r>
            <a:r>
              <a:rPr kumimoji="1" lang="zh-CN" altLang="en-US" sz="2400" b="1" dirty="0">
                <a:solidFill>
                  <a:srgbClr val="000066"/>
                </a:solidFill>
                <a:effectLst>
                  <a:outerShdw blurRad="38100" dist="38100" dir="2700000" algn="tl">
                    <a:srgbClr val="C0C0C0"/>
                  </a:outerShdw>
                </a:effectLst>
                <a:ea typeface="黑体" pitchFamily="49" charset="-122"/>
                <a:cs typeface="+mj-cs"/>
              </a:rPr>
              <a:t>，</a:t>
            </a:r>
            <a:r>
              <a:rPr kumimoji="1" lang="en-US" altLang="zh-CN" sz="2400" b="1" dirty="0">
                <a:solidFill>
                  <a:srgbClr val="000066"/>
                </a:solidFill>
                <a:effectLst>
                  <a:outerShdw blurRad="38100" dist="38100" dir="2700000" algn="tl">
                    <a:srgbClr val="C0C0C0"/>
                  </a:outerShdw>
                </a:effectLst>
                <a:ea typeface="黑体" pitchFamily="49" charset="-122"/>
                <a:cs typeface="+mj-cs"/>
              </a:rPr>
              <a:t>S</a:t>
            </a:r>
            <a:r>
              <a:rPr kumimoji="1" lang="zh-CN" altLang="en-US" sz="2400" b="1" dirty="0">
                <a:solidFill>
                  <a:srgbClr val="000066"/>
                </a:solidFill>
                <a:effectLst>
                  <a:outerShdw blurRad="38100" dist="38100" dir="2700000" algn="tl">
                    <a:srgbClr val="C0C0C0"/>
                  </a:outerShdw>
                </a:effectLst>
                <a:ea typeface="黑体" pitchFamily="49" charset="-122"/>
                <a:cs typeface="+mj-cs"/>
              </a:rPr>
              <a:t>和卤素等杂原子</a:t>
            </a:r>
            <a:r>
              <a:rPr kumimoji="1" lang="en-US" altLang="zh-CN" sz="2400" b="1" dirty="0">
                <a:solidFill>
                  <a:srgbClr val="000066"/>
                </a:solidFill>
                <a:effectLst>
                  <a:outerShdw blurRad="38100" dist="38100" dir="2700000" algn="tl">
                    <a:srgbClr val="C0C0C0"/>
                  </a:outerShdw>
                </a:effectLst>
                <a:ea typeface="黑体" pitchFamily="49" charset="-122"/>
                <a:cs typeface="+mj-cs"/>
              </a:rPr>
              <a:t>)</a:t>
            </a:r>
            <a:r>
              <a:rPr kumimoji="1" lang="zh-CN" altLang="en-US" sz="2400" b="1" dirty="0">
                <a:solidFill>
                  <a:srgbClr val="000066"/>
                </a:solidFill>
                <a:effectLst>
                  <a:outerShdw blurRad="38100" dist="38100" dir="2700000" algn="tl">
                    <a:srgbClr val="C0C0C0"/>
                  </a:outerShdw>
                </a:effectLst>
                <a:ea typeface="黑体" pitchFamily="49" charset="-122"/>
                <a:cs typeface="+mj-cs"/>
              </a:rPr>
              <a:t>均呈现</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n→σ</a:t>
            </a:r>
            <a:r>
              <a:rPr kumimoji="1" lang="en-US" altLang="zh-CN" sz="2400" b="1" dirty="0">
                <a:solidFill>
                  <a:srgbClr val="000066"/>
                </a:solidFill>
                <a:effectLst>
                  <a:outerShdw blurRad="38100" dist="38100" dir="2700000" algn="tl">
                    <a:srgbClr val="C0C0C0"/>
                  </a:outerShdw>
                </a:effectLst>
                <a:ea typeface="黑体" pitchFamily="49" charset="-122"/>
                <a:cs typeface="+mj-cs"/>
                <a:sym typeface="CommonBullets" pitchFamily="34" charset="2"/>
              </a:rPr>
              <a:t>* </a:t>
            </a:r>
            <a:r>
              <a:rPr kumimoji="1" lang="zh-CN" altLang="en-US" sz="2400" b="1" dirty="0">
                <a:solidFill>
                  <a:srgbClr val="000066"/>
                </a:solidFill>
                <a:effectLst>
                  <a:outerShdw blurRad="38100" dist="38100" dir="2700000" algn="tl">
                    <a:srgbClr val="C0C0C0"/>
                  </a:outerShdw>
                </a:effectLst>
                <a:ea typeface="黑体" pitchFamily="49" charset="-122"/>
                <a:cs typeface="+mj-cs"/>
              </a:rPr>
              <a:t>跃迁。</a:t>
            </a:r>
            <a:r>
              <a:rPr kumimoji="1" lang="en-US" altLang="zh-CN" sz="2400" b="1" dirty="0" err="1">
                <a:solidFill>
                  <a:srgbClr val="000066"/>
                </a:solidFill>
                <a:effectLst>
                  <a:outerShdw blurRad="38100" dist="38100" dir="2700000" algn="tl">
                    <a:srgbClr val="C0C0C0"/>
                  </a:outerShdw>
                </a:effectLst>
                <a:ea typeface="黑体" pitchFamily="49" charset="-122"/>
                <a:cs typeface="+mj-cs"/>
              </a:rPr>
              <a:t>n→σ</a:t>
            </a:r>
            <a:r>
              <a:rPr kumimoji="1" lang="en-US" altLang="zh-CN" sz="2400" b="1" dirty="0">
                <a:solidFill>
                  <a:srgbClr val="000066"/>
                </a:solidFill>
                <a:effectLst>
                  <a:outerShdw blurRad="38100" dist="38100" dir="2700000" algn="tl">
                    <a:srgbClr val="C0C0C0"/>
                  </a:outerShdw>
                </a:effectLst>
                <a:ea typeface="黑体" pitchFamily="49" charset="-122"/>
                <a:cs typeface="+mj-cs"/>
              </a:rPr>
              <a:t>* </a:t>
            </a:r>
            <a:r>
              <a:rPr kumimoji="1" lang="zh-CN" altLang="en-US" sz="2400" b="1" dirty="0">
                <a:solidFill>
                  <a:srgbClr val="000066"/>
                </a:solidFill>
                <a:effectLst>
                  <a:outerShdw blurRad="38100" dist="38100" dir="2700000" algn="tl">
                    <a:srgbClr val="C0C0C0"/>
                  </a:outerShdw>
                </a:effectLst>
                <a:ea typeface="黑体" pitchFamily="49" charset="-122"/>
                <a:cs typeface="+mj-cs"/>
              </a:rPr>
              <a:t>跃迁所需能量取决于带有</a:t>
            </a:r>
            <a:r>
              <a:rPr kumimoji="1" lang="en-US" altLang="zh-CN" sz="2400" b="1" dirty="0">
                <a:solidFill>
                  <a:srgbClr val="000066"/>
                </a:solidFill>
                <a:effectLst>
                  <a:outerShdw blurRad="38100" dist="38100" dir="2700000" algn="tl">
                    <a:srgbClr val="C0C0C0"/>
                  </a:outerShdw>
                </a:effectLst>
                <a:ea typeface="黑体" pitchFamily="49" charset="-122"/>
                <a:cs typeface="+mj-cs"/>
              </a:rPr>
              <a:t>n</a:t>
            </a:r>
            <a:r>
              <a:rPr kumimoji="1" lang="zh-CN" altLang="en-US" sz="2400" b="1" dirty="0">
                <a:solidFill>
                  <a:srgbClr val="000066"/>
                </a:solidFill>
                <a:effectLst>
                  <a:outerShdw blurRad="38100" dist="38100" dir="2700000" algn="tl">
                    <a:srgbClr val="C0C0C0"/>
                  </a:outerShdw>
                </a:effectLst>
                <a:ea typeface="黑体" pitchFamily="49" charset="-122"/>
                <a:cs typeface="+mj-cs"/>
              </a:rPr>
              <a:t>电子的原子的性质以及分子结构。 </a:t>
            </a:r>
            <a:endParaRPr kumimoji="1" lang="en-US" altLang="zh-CN" sz="2400" b="1" dirty="0">
              <a:solidFill>
                <a:srgbClr val="000066"/>
              </a:solidFill>
              <a:effectLst>
                <a:outerShdw blurRad="38100" dist="38100" dir="2700000" algn="tl">
                  <a:srgbClr val="C0C0C0"/>
                </a:outerShdw>
              </a:effectLst>
              <a:ea typeface="黑体" pitchFamily="49" charset="-122"/>
              <a:cs typeface="+mj-cs"/>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4076700"/>
            <a:ext cx="6553200" cy="212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wipe(left)">
                                      <p:cBhvr>
                                        <p:cTn id="7" dur="500"/>
                                        <p:tgtEl>
                                          <p:spTgt spid="90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115">
                                            <p:txEl>
                                              <p:pRg st="0" end="0"/>
                                            </p:txEl>
                                          </p:spTgt>
                                        </p:tgtEl>
                                        <p:attrNameLst>
                                          <p:attrName>style.visibility</p:attrName>
                                        </p:attrNameLst>
                                      </p:cBhvr>
                                      <p:to>
                                        <p:strVal val="visible"/>
                                      </p:to>
                                    </p:set>
                                    <p:animEffect transition="in" filter="wipe(left)">
                                      <p:cBhvr>
                                        <p:cTn id="12" dur="500"/>
                                        <p:tgtEl>
                                          <p:spTgt spid="901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15">
                                            <p:txEl>
                                              <p:pRg st="1" end="1"/>
                                            </p:txEl>
                                          </p:spTgt>
                                        </p:tgtEl>
                                        <p:attrNameLst>
                                          <p:attrName>style.visibility</p:attrName>
                                        </p:attrNameLst>
                                      </p:cBhvr>
                                      <p:to>
                                        <p:strVal val="visible"/>
                                      </p:to>
                                    </p:set>
                                    <p:animEffect transition="in" filter="wipe(left)">
                                      <p:cBhvr>
                                        <p:cTn id="17" dur="500"/>
                                        <p:tgtEl>
                                          <p:spTgt spid="901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115">
                                            <p:txEl>
                                              <p:pRg st="2" end="2"/>
                                            </p:txEl>
                                          </p:spTgt>
                                        </p:tgtEl>
                                        <p:attrNameLst>
                                          <p:attrName>style.visibility</p:attrName>
                                        </p:attrNameLst>
                                      </p:cBhvr>
                                      <p:to>
                                        <p:strVal val="visible"/>
                                      </p:to>
                                    </p:set>
                                    <p:animEffect transition="in" filter="wipe(left)">
                                      <p:cBhvr>
                                        <p:cTn id="22" dur="500"/>
                                        <p:tgtEl>
                                          <p:spTgt spid="901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utoUpdateAnimBg="0"/>
      <p:bldP spid="90115"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3138</TotalTime>
  <Words>3722</Words>
  <Application>Microsoft Office PowerPoint</Application>
  <PresentationFormat>全屏显示(4:3)</PresentationFormat>
  <Paragraphs>440</Paragraphs>
  <Slides>46</Slides>
  <Notes>3</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46</vt:i4>
      </vt:variant>
    </vt:vector>
  </HeadingPairs>
  <TitlesOfParts>
    <vt:vector size="53" baseType="lpstr">
      <vt:lpstr>默认设计模板</vt:lpstr>
      <vt:lpstr>Document</vt:lpstr>
      <vt:lpstr>位图图像</vt:lpstr>
      <vt:lpstr>CS ChemDraw Drawing</vt:lpstr>
      <vt:lpstr>BMP 图象</vt:lpstr>
      <vt:lpstr>Microsoft Word 97 - 2003 文档</vt:lpstr>
      <vt:lpstr>Photo Editor 照片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2.1.6.1 σ→σ＊跃迁</vt:lpstr>
      <vt:lpstr>2.1.6.2 n→σ＊跃迁</vt:lpstr>
      <vt:lpstr>2.1.6.3 n →π＊跃迁</vt:lpstr>
      <vt:lpstr>2.1.6.4 π→π＊跃迁</vt:lpstr>
      <vt:lpstr>2.1.7 共轭双键体系的 π→π＊跃迁</vt:lpstr>
      <vt:lpstr>2.1.8 K带和R带的区别</vt:lpstr>
      <vt:lpstr>2.1.9 B 吸收带（苯吸收带） π→π* 跃迁  ——芳香族和杂环芳香族化合物的特征谱带  </vt:lpstr>
      <vt:lpstr>B吸收带（苯吸收带）</vt:lpstr>
      <vt:lpstr>E吸收带</vt:lpstr>
      <vt:lpstr>2.1.10 紫外-可见吸收光谱常用术语</vt:lpstr>
      <vt:lpstr>2.发色团 </vt:lpstr>
      <vt:lpstr>3.助色团 </vt:lpstr>
      <vt:lpstr>5. 红移-蓝移</vt:lpstr>
      <vt:lpstr>PowerPoint 演示文稿</vt:lpstr>
      <vt:lpstr>2.7 溶剂影响 </vt:lpstr>
      <vt:lpstr>PowerPoint 演示文稿</vt:lpstr>
      <vt:lpstr>2.1.11 溶剂的影响 </vt:lpstr>
      <vt:lpstr>2.2 光吸收定律</vt:lpstr>
      <vt:lpstr>PowerPoint 演示文稿</vt:lpstr>
      <vt:lpstr>PowerPoint 演示文稿</vt:lpstr>
      <vt:lpstr>2.2.5 吸收曲线的讨论：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Yang</dc:creator>
  <cp:lastModifiedBy>Yang</cp:lastModifiedBy>
  <cp:revision>380</cp:revision>
  <cp:lastPrinted>1601-01-01T00:00:00Z</cp:lastPrinted>
  <dcterms:created xsi:type="dcterms:W3CDTF">1601-01-01T00:00:00Z</dcterms:created>
  <dcterms:modified xsi:type="dcterms:W3CDTF">2023-04-21T08:52:29Z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