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54"/>
  </p:notesMasterIdLst>
  <p:handoutMasterIdLst>
    <p:handoutMasterId r:id="rId55"/>
  </p:handoutMasterIdLst>
  <p:sldIdLst>
    <p:sldId id="410" r:id="rId2"/>
    <p:sldId id="320" r:id="rId3"/>
    <p:sldId id="321" r:id="rId4"/>
    <p:sldId id="507" r:id="rId5"/>
    <p:sldId id="323" r:id="rId6"/>
    <p:sldId id="508" r:id="rId7"/>
    <p:sldId id="503" r:id="rId8"/>
    <p:sldId id="509" r:id="rId9"/>
    <p:sldId id="510" r:id="rId10"/>
    <p:sldId id="511" r:id="rId11"/>
    <p:sldId id="512" r:id="rId12"/>
    <p:sldId id="563" r:id="rId13"/>
    <p:sldId id="564" r:id="rId14"/>
    <p:sldId id="565" r:id="rId15"/>
    <p:sldId id="566" r:id="rId16"/>
    <p:sldId id="567" r:id="rId17"/>
    <p:sldId id="568" r:id="rId18"/>
    <p:sldId id="569" r:id="rId19"/>
    <p:sldId id="514" r:id="rId20"/>
    <p:sldId id="515" r:id="rId21"/>
    <p:sldId id="525" r:id="rId22"/>
    <p:sldId id="526" r:id="rId23"/>
    <p:sldId id="527" r:id="rId24"/>
    <p:sldId id="528" r:id="rId25"/>
    <p:sldId id="529" r:id="rId26"/>
    <p:sldId id="530" r:id="rId27"/>
    <p:sldId id="531" r:id="rId28"/>
    <p:sldId id="532" r:id="rId29"/>
    <p:sldId id="533" r:id="rId30"/>
    <p:sldId id="534" r:id="rId31"/>
    <p:sldId id="535" r:id="rId32"/>
    <p:sldId id="536" r:id="rId33"/>
    <p:sldId id="537" r:id="rId34"/>
    <p:sldId id="538" r:id="rId35"/>
    <p:sldId id="539" r:id="rId36"/>
    <p:sldId id="540" r:id="rId37"/>
    <p:sldId id="543" r:id="rId38"/>
    <p:sldId id="544" r:id="rId39"/>
    <p:sldId id="547" r:id="rId40"/>
    <p:sldId id="548" r:id="rId41"/>
    <p:sldId id="549" r:id="rId42"/>
    <p:sldId id="550" r:id="rId43"/>
    <p:sldId id="551" r:id="rId44"/>
    <p:sldId id="552" r:id="rId45"/>
    <p:sldId id="553" r:id="rId46"/>
    <p:sldId id="554" r:id="rId47"/>
    <p:sldId id="555" r:id="rId48"/>
    <p:sldId id="570" r:id="rId49"/>
    <p:sldId id="571" r:id="rId50"/>
    <p:sldId id="406" r:id="rId51"/>
    <p:sldId id="407" r:id="rId52"/>
    <p:sldId id="561" r:id="rId5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3366"/>
    <a:srgbClr val="CC0000"/>
    <a:srgbClr val="003300"/>
    <a:srgbClr val="A50021"/>
    <a:srgbClr val="FF99FF"/>
    <a:srgbClr val="3333FF"/>
    <a:srgbClr val="800000"/>
    <a:srgbClr val="FF99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67" autoAdjust="0"/>
  </p:normalViewPr>
  <p:slideViewPr>
    <p:cSldViewPr>
      <p:cViewPr varScale="1">
        <p:scale>
          <a:sx n="103" d="100"/>
          <a:sy n="103" d="100"/>
        </p:scale>
        <p:origin x="-185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524"/>
    </p:cViewPr>
  </p:sorterViewPr>
  <p:notesViewPr>
    <p:cSldViewPr>
      <p:cViewPr varScale="1">
        <p:scale>
          <a:sx n="60" d="100"/>
          <a:sy n="60" d="100"/>
        </p:scale>
        <p:origin x="-248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image" Target="../media/image2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1.png"/></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33.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png"/></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image" Target="../media/image38.png"/><Relationship Id="rId4" Type="http://schemas.openxmlformats.org/officeDocument/2006/relationships/image" Target="../media/image42.e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4.png"/><Relationship Id="rId4" Type="http://schemas.openxmlformats.org/officeDocument/2006/relationships/image" Target="../media/image4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image" Target="../media/image9.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zh-CN" alt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512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00994446-7345-4B99-9E54-2CA597953F55}" type="slidenum">
              <a:rPr lang="zh-CN" altLang="en-US"/>
              <a:pPr>
                <a:defRPr/>
              </a:pPr>
              <a:t>‹#›</a:t>
            </a:fld>
            <a:endParaRPr lang="en-US" altLang="zh-CN"/>
          </a:p>
        </p:txBody>
      </p:sp>
    </p:spTree>
    <p:extLst>
      <p:ext uri="{BB962C8B-B14F-4D97-AF65-F5344CB8AC3E}">
        <p14:creationId xmlns:p14="http://schemas.microsoft.com/office/powerpoint/2010/main" val="22865086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zh-CN" altLang="en-US"/>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58372"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AAF5E1A6-4CD2-41AD-9C17-16AE1E6EC7C0}" type="slidenum">
              <a:rPr lang="zh-CN" altLang="en-US"/>
              <a:pPr>
                <a:defRPr/>
              </a:pPr>
              <a:t>‹#›</a:t>
            </a:fld>
            <a:endParaRPr lang="en-US" altLang="zh-CN"/>
          </a:p>
        </p:txBody>
      </p:sp>
    </p:spTree>
    <p:extLst>
      <p:ext uri="{BB962C8B-B14F-4D97-AF65-F5344CB8AC3E}">
        <p14:creationId xmlns:p14="http://schemas.microsoft.com/office/powerpoint/2010/main" val="5330883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A636CDA5-944C-48B7-BF13-AA8B791E37A2}" type="slidenum">
              <a:rPr lang="zh-CN" altLang="en-US"/>
              <a:pPr>
                <a:defRPr/>
              </a:pPr>
              <a:t>‹#›</a:t>
            </a:fld>
            <a:endParaRPr lang="en-US" altLang="zh-CN"/>
          </a:p>
        </p:txBody>
      </p:sp>
    </p:spTree>
    <p:extLst>
      <p:ext uri="{BB962C8B-B14F-4D97-AF65-F5344CB8AC3E}">
        <p14:creationId xmlns:p14="http://schemas.microsoft.com/office/powerpoint/2010/main" val="4042968384"/>
      </p:ext>
    </p:extLst>
  </p:cSld>
  <p:clrMapOvr>
    <a:masterClrMapping/>
  </p:clrMapOvr>
  <p:transition spd="med">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2E120FFF-563A-48B6-8467-88C541DD6CAF}" type="slidenum">
              <a:rPr lang="zh-CN" altLang="en-US"/>
              <a:pPr>
                <a:defRPr/>
              </a:pPr>
              <a:t>‹#›</a:t>
            </a:fld>
            <a:endParaRPr lang="en-US" altLang="zh-CN"/>
          </a:p>
        </p:txBody>
      </p:sp>
    </p:spTree>
    <p:extLst>
      <p:ext uri="{BB962C8B-B14F-4D97-AF65-F5344CB8AC3E}">
        <p14:creationId xmlns:p14="http://schemas.microsoft.com/office/powerpoint/2010/main" val="1416980556"/>
      </p:ext>
    </p:extLst>
  </p:cSld>
  <p:clrMapOvr>
    <a:masterClrMapping/>
  </p:clrMapOvr>
  <p:transition spd="med">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75AC4FAF-C37C-45A6-859B-63F162FF943B}" type="slidenum">
              <a:rPr lang="zh-CN" altLang="en-US"/>
              <a:pPr>
                <a:defRPr/>
              </a:pPr>
              <a:t>‹#›</a:t>
            </a:fld>
            <a:endParaRPr lang="en-US" altLang="zh-CN"/>
          </a:p>
        </p:txBody>
      </p:sp>
    </p:spTree>
    <p:extLst>
      <p:ext uri="{BB962C8B-B14F-4D97-AF65-F5344CB8AC3E}">
        <p14:creationId xmlns:p14="http://schemas.microsoft.com/office/powerpoint/2010/main" val="818770979"/>
      </p:ext>
    </p:extLst>
  </p:cSld>
  <p:clrMapOvr>
    <a:masterClrMapping/>
  </p:clrMapOvr>
  <p:transition spd="med">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C92A6749-898B-4D91-9CB0-064B9211C863}" type="slidenum">
              <a:rPr lang="zh-CN" altLang="en-US"/>
              <a:pPr>
                <a:defRPr/>
              </a:pPr>
              <a:t>‹#›</a:t>
            </a:fld>
            <a:endParaRPr lang="en-US" altLang="zh-CN"/>
          </a:p>
        </p:txBody>
      </p:sp>
    </p:spTree>
    <p:extLst>
      <p:ext uri="{BB962C8B-B14F-4D97-AF65-F5344CB8AC3E}">
        <p14:creationId xmlns:p14="http://schemas.microsoft.com/office/powerpoint/2010/main" val="3242473201"/>
      </p:ext>
    </p:extLst>
  </p:cSld>
  <p:clrMapOvr>
    <a:masterClrMapping/>
  </p:clrMapOvr>
  <p:transition spd="med">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1"/>
          </p:nvPr>
        </p:nvSpPr>
        <p:spPr>
          <a:ln/>
        </p:spPr>
        <p:txBody>
          <a:bodyPr/>
          <a:lstStyle>
            <a:lvl1pPr>
              <a:defRPr/>
            </a:lvl1pPr>
          </a:lstStyle>
          <a:p>
            <a:pPr>
              <a:defRPr/>
            </a:pPr>
            <a:fld id="{5F26D235-3C22-48DA-A371-A23205BE51A9}" type="slidenum">
              <a:rPr lang="zh-CN" altLang="en-US"/>
              <a:pPr>
                <a:defRPr/>
              </a:pPr>
              <a:t>‹#›</a:t>
            </a:fld>
            <a:endParaRPr lang="en-US" altLang="zh-CN"/>
          </a:p>
        </p:txBody>
      </p:sp>
    </p:spTree>
    <p:extLst>
      <p:ext uri="{BB962C8B-B14F-4D97-AF65-F5344CB8AC3E}">
        <p14:creationId xmlns:p14="http://schemas.microsoft.com/office/powerpoint/2010/main" val="4190427348"/>
      </p:ext>
    </p:extLst>
  </p:cSld>
  <p:clrMapOvr>
    <a:masterClrMapping/>
  </p:clrMapOvr>
  <p:transition spd="med">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CD8BBE2F-4CED-421C-8FBF-C4152A16FAD6}" type="slidenum">
              <a:rPr lang="zh-CN" altLang="en-US"/>
              <a:pPr>
                <a:defRPr/>
              </a:pPr>
              <a:t>‹#›</a:t>
            </a:fld>
            <a:endParaRPr lang="en-US" altLang="zh-CN"/>
          </a:p>
        </p:txBody>
      </p:sp>
    </p:spTree>
    <p:extLst>
      <p:ext uri="{BB962C8B-B14F-4D97-AF65-F5344CB8AC3E}">
        <p14:creationId xmlns:p14="http://schemas.microsoft.com/office/powerpoint/2010/main" val="2881037999"/>
      </p:ext>
    </p:extLst>
  </p:cSld>
  <p:clrMapOvr>
    <a:masterClrMapping/>
  </p:clrMapOvr>
  <p:transition spd="med">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a:ln/>
        </p:spPr>
        <p:txBody>
          <a:bodyPr/>
          <a:lstStyle>
            <a:lvl1pPr>
              <a:defRPr/>
            </a:lvl1pPr>
          </a:lstStyle>
          <a:p>
            <a:pPr>
              <a:defRPr/>
            </a:pPr>
            <a:fld id="{933B2B91-0F10-4600-ADD3-1FFD0CD3F06E}" type="slidenum">
              <a:rPr lang="zh-CN" altLang="en-US"/>
              <a:pPr>
                <a:defRPr/>
              </a:pPr>
              <a:t>‹#›</a:t>
            </a:fld>
            <a:endParaRPr lang="en-US" altLang="zh-CN"/>
          </a:p>
        </p:txBody>
      </p:sp>
    </p:spTree>
    <p:extLst>
      <p:ext uri="{BB962C8B-B14F-4D97-AF65-F5344CB8AC3E}">
        <p14:creationId xmlns:p14="http://schemas.microsoft.com/office/powerpoint/2010/main" val="3999690083"/>
      </p:ext>
    </p:extLst>
  </p:cSld>
  <p:clrMapOvr>
    <a:masterClrMapping/>
  </p:clrMapOvr>
  <p:transition spd="med">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BA8B12D7-C7CB-4FD7-96DC-AE6D797EAB2B}" type="slidenum">
              <a:rPr lang="zh-CN" altLang="en-US"/>
              <a:pPr>
                <a:defRPr/>
              </a:pPr>
              <a:t>‹#›</a:t>
            </a:fld>
            <a:endParaRPr lang="en-US" altLang="zh-CN"/>
          </a:p>
        </p:txBody>
      </p:sp>
    </p:spTree>
    <p:extLst>
      <p:ext uri="{BB962C8B-B14F-4D97-AF65-F5344CB8AC3E}">
        <p14:creationId xmlns:p14="http://schemas.microsoft.com/office/powerpoint/2010/main" val="3150203632"/>
      </p:ext>
    </p:extLst>
  </p:cSld>
  <p:clrMapOvr>
    <a:masterClrMapping/>
  </p:clrMapOvr>
  <p:transition spd="med">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1"/>
          </p:nvPr>
        </p:nvSpPr>
        <p:spPr>
          <a:ln/>
        </p:spPr>
        <p:txBody>
          <a:bodyPr/>
          <a:lstStyle>
            <a:lvl1pPr>
              <a:defRPr/>
            </a:lvl1pPr>
          </a:lstStyle>
          <a:p>
            <a:pPr>
              <a:defRPr/>
            </a:pPr>
            <a:fld id="{BE7F99F5-11D1-4F5D-9BD6-F62A2EB2C7DC}" type="slidenum">
              <a:rPr lang="zh-CN" altLang="en-US"/>
              <a:pPr>
                <a:defRPr/>
              </a:pPr>
              <a:t>‹#›</a:t>
            </a:fld>
            <a:endParaRPr lang="en-US" altLang="zh-CN"/>
          </a:p>
        </p:txBody>
      </p:sp>
    </p:spTree>
    <p:extLst>
      <p:ext uri="{BB962C8B-B14F-4D97-AF65-F5344CB8AC3E}">
        <p14:creationId xmlns:p14="http://schemas.microsoft.com/office/powerpoint/2010/main" val="1450894299"/>
      </p:ext>
    </p:extLst>
  </p:cSld>
  <p:clrMapOvr>
    <a:masterClrMapping/>
  </p:clrMapOvr>
  <p:transition spd="med">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1"/>
          </p:nvPr>
        </p:nvSpPr>
        <p:spPr>
          <a:ln/>
        </p:spPr>
        <p:txBody>
          <a:bodyPr/>
          <a:lstStyle>
            <a:lvl1pPr>
              <a:defRPr/>
            </a:lvl1pPr>
          </a:lstStyle>
          <a:p>
            <a:pPr>
              <a:defRPr/>
            </a:pPr>
            <a:fld id="{02F02046-C5DA-4124-BE22-C997AB9EF3C4}" type="slidenum">
              <a:rPr lang="zh-CN" altLang="en-US"/>
              <a:pPr>
                <a:defRPr/>
              </a:pPr>
              <a:t>‹#›</a:t>
            </a:fld>
            <a:endParaRPr lang="en-US" altLang="zh-CN"/>
          </a:p>
        </p:txBody>
      </p:sp>
    </p:spTree>
    <p:extLst>
      <p:ext uri="{BB962C8B-B14F-4D97-AF65-F5344CB8AC3E}">
        <p14:creationId xmlns:p14="http://schemas.microsoft.com/office/powerpoint/2010/main" val="991234348"/>
      </p:ext>
    </p:extLst>
  </p:cSld>
  <p:clrMapOvr>
    <a:masterClrMapping/>
  </p:clrMapOvr>
  <p:transition spd="med">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6"/>
          <p:cNvSpPr>
            <a:spLocks noGrp="1" noChangeArrowheads="1"/>
          </p:cNvSpPr>
          <p:nvPr>
            <p:ph type="sldNum" sz="quarter" idx="11"/>
          </p:nvPr>
        </p:nvSpPr>
        <p:spPr>
          <a:ln/>
        </p:spPr>
        <p:txBody>
          <a:bodyPr/>
          <a:lstStyle>
            <a:lvl1pPr>
              <a:defRPr/>
            </a:lvl1pPr>
          </a:lstStyle>
          <a:p>
            <a:pPr>
              <a:defRPr/>
            </a:pPr>
            <a:fld id="{05045A8E-F197-491F-B9D6-3404F3810903}" type="slidenum">
              <a:rPr lang="zh-CN" altLang="en-US"/>
              <a:pPr>
                <a:defRPr/>
              </a:pPr>
              <a:t>‹#›</a:t>
            </a:fld>
            <a:endParaRPr lang="en-US" altLang="zh-CN"/>
          </a:p>
        </p:txBody>
      </p:sp>
    </p:spTree>
    <p:extLst>
      <p:ext uri="{BB962C8B-B14F-4D97-AF65-F5344CB8AC3E}">
        <p14:creationId xmlns:p14="http://schemas.microsoft.com/office/powerpoint/2010/main" val="3569868772"/>
      </p:ext>
    </p:extLst>
  </p:cSld>
  <p:clrMapOvr>
    <a:masterClrMapping/>
  </p:clrMapOvr>
  <p:transition spd="med">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D41D935A-5178-4E1F-9531-61ED47DD8C3B}" type="slidenum">
              <a:rPr lang="zh-CN" altLang="en-US"/>
              <a:pPr>
                <a:defRPr/>
              </a:pPr>
              <a:t>‹#›</a:t>
            </a:fld>
            <a:endParaRPr lang="en-US" altLang="zh-CN"/>
          </a:p>
        </p:txBody>
      </p:sp>
    </p:spTree>
    <p:extLst>
      <p:ext uri="{BB962C8B-B14F-4D97-AF65-F5344CB8AC3E}">
        <p14:creationId xmlns:p14="http://schemas.microsoft.com/office/powerpoint/2010/main" val="3924761988"/>
      </p:ext>
    </p:extLst>
  </p:cSld>
  <p:clrMapOvr>
    <a:masterClrMapping/>
  </p:clrMapOvr>
  <p:transition spd="med">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a:ln/>
        </p:spPr>
        <p:txBody>
          <a:bodyPr/>
          <a:lstStyle>
            <a:lvl1pPr>
              <a:defRPr/>
            </a:lvl1pPr>
          </a:lstStyle>
          <a:p>
            <a:pPr>
              <a:defRPr/>
            </a:pPr>
            <a:fld id="{B427D564-6545-44F3-87A4-5D0734091168}" type="slidenum">
              <a:rPr lang="zh-CN" altLang="en-US"/>
              <a:pPr>
                <a:defRPr/>
              </a:pPr>
              <a:t>‹#›</a:t>
            </a:fld>
            <a:endParaRPr lang="en-US" altLang="zh-CN"/>
          </a:p>
        </p:txBody>
      </p:sp>
    </p:spTree>
    <p:extLst>
      <p:ext uri="{BB962C8B-B14F-4D97-AF65-F5344CB8AC3E}">
        <p14:creationId xmlns:p14="http://schemas.microsoft.com/office/powerpoint/2010/main" val="3898371897"/>
      </p:ext>
    </p:extLst>
  </p:cSld>
  <p:clrMapOvr>
    <a:masterClrMapping/>
  </p:clrMapOvr>
  <p:transition spd="med">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354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93542"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02F97767-32D3-4181-B231-33BDC983F999}"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transition spd="med">
    <p:wipe/>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2.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6.xml"/><Relationship Id="rId1" Type="http://schemas.openxmlformats.org/officeDocument/2006/relationships/vmlDrawing" Target="../drawings/vmlDrawing9.v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6.xml"/><Relationship Id="rId1" Type="http://schemas.openxmlformats.org/officeDocument/2006/relationships/vmlDrawing" Target="../drawings/vmlDrawing10.v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6.xml"/><Relationship Id="rId1" Type="http://schemas.openxmlformats.org/officeDocument/2006/relationships/vmlDrawing" Target="../drawings/vmlDrawing11.v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6.xml"/><Relationship Id="rId1" Type="http://schemas.openxmlformats.org/officeDocument/2006/relationships/vmlDrawing" Target="../drawings/vmlDrawing12.v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image" Target="../media/image26.emf"/><Relationship Id="rId5" Type="http://schemas.openxmlformats.org/officeDocument/2006/relationships/oleObject" Target="../embeddings/oleObject18.bin"/><Relationship Id="rId4" Type="http://schemas.openxmlformats.org/officeDocument/2006/relationships/image" Target="../media/image25.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6.xml"/><Relationship Id="rId1" Type="http://schemas.openxmlformats.org/officeDocument/2006/relationships/vmlDrawing" Target="../drawings/vmlDrawing14.vml"/><Relationship Id="rId4" Type="http://schemas.openxmlformats.org/officeDocument/2006/relationships/image" Target="../media/image28.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6.xml"/><Relationship Id="rId1" Type="http://schemas.openxmlformats.org/officeDocument/2006/relationships/vmlDrawing" Target="../drawings/vmlDrawing15.vml"/><Relationship Id="rId4" Type="http://schemas.openxmlformats.org/officeDocument/2006/relationships/image" Target="../media/image29.emf"/></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6.xml"/><Relationship Id="rId1" Type="http://schemas.openxmlformats.org/officeDocument/2006/relationships/vmlDrawing" Target="../drawings/vmlDrawing16.vml"/><Relationship Id="rId6" Type="http://schemas.openxmlformats.org/officeDocument/2006/relationships/image" Target="../media/image31.emf"/><Relationship Id="rId5" Type="http://schemas.openxmlformats.org/officeDocument/2006/relationships/oleObject" Target="../embeddings/oleObject23.bin"/><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oleObject" Target="../embeddings/oleObject3.bin"/><Relationship Id="rId4" Type="http://schemas.openxmlformats.org/officeDocument/2006/relationships/image" Target="../media/image1.png"/><Relationship Id="rId9"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image" Target="../media/image34.emf"/><Relationship Id="rId5" Type="http://schemas.openxmlformats.org/officeDocument/2006/relationships/oleObject" Target="../embeddings/oleObject26.bin"/><Relationship Id="rId4" Type="http://schemas.openxmlformats.org/officeDocument/2006/relationships/image" Target="../media/image33.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6.xml"/><Relationship Id="rId1" Type="http://schemas.openxmlformats.org/officeDocument/2006/relationships/vmlDrawing" Target="../drawings/vmlDrawing18.vml"/><Relationship Id="rId5" Type="http://schemas.openxmlformats.org/officeDocument/2006/relationships/image" Target="../media/image35.emf"/><Relationship Id="rId4" Type="http://schemas.openxmlformats.org/officeDocument/2006/relationships/oleObject" Target="../embeddings/Microsoft_Word_97_-_2003___1.doc"/></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6.xml"/><Relationship Id="rId1" Type="http://schemas.openxmlformats.org/officeDocument/2006/relationships/vmlDrawing" Target="../drawings/vmlDrawing19.vml"/><Relationship Id="rId4" Type="http://schemas.openxmlformats.org/officeDocument/2006/relationships/image" Target="../media/image36.emf"/></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6.xml"/><Relationship Id="rId1" Type="http://schemas.openxmlformats.org/officeDocument/2006/relationships/vmlDrawing" Target="../drawings/vmlDrawing20.vml"/><Relationship Id="rId6" Type="http://schemas.openxmlformats.org/officeDocument/2006/relationships/image" Target="../media/image39.emf"/><Relationship Id="rId5" Type="http://schemas.openxmlformats.org/officeDocument/2006/relationships/oleObject" Target="../embeddings/oleObject30.bin"/><Relationship Id="rId4" Type="http://schemas.openxmlformats.org/officeDocument/2006/relationships/image" Target="../media/image38.png"/></Relationships>
</file>

<file path=ppt/slides/_rels/slide46.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6.xml"/><Relationship Id="rId1" Type="http://schemas.openxmlformats.org/officeDocument/2006/relationships/vmlDrawing" Target="../drawings/vmlDrawing21.vml"/><Relationship Id="rId6" Type="http://schemas.openxmlformats.org/officeDocument/2006/relationships/image" Target="../media/image40.emf"/><Relationship Id="rId5" Type="http://schemas.openxmlformats.org/officeDocument/2006/relationships/oleObject" Target="../embeddings/oleObject32.bin"/><Relationship Id="rId10" Type="http://schemas.openxmlformats.org/officeDocument/2006/relationships/image" Target="../media/image42.emf"/><Relationship Id="rId4" Type="http://schemas.openxmlformats.org/officeDocument/2006/relationships/image" Target="../media/image38.png"/><Relationship Id="rId9" Type="http://schemas.openxmlformats.org/officeDocument/2006/relationships/oleObject" Target="../embeddings/oleObject34.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45.png"/><Relationship Id="rId5" Type="http://schemas.openxmlformats.org/officeDocument/2006/relationships/oleObject" Target="../embeddings/oleObject36.bin"/><Relationship Id="rId10" Type="http://schemas.openxmlformats.org/officeDocument/2006/relationships/image" Target="../media/image47.emf"/><Relationship Id="rId4" Type="http://schemas.openxmlformats.org/officeDocument/2006/relationships/image" Target="../media/image44.png"/><Relationship Id="rId9" Type="http://schemas.openxmlformats.org/officeDocument/2006/relationships/oleObject" Target="../embeddings/oleObject38.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png"/><Relationship Id="rId5" Type="http://schemas.openxmlformats.org/officeDocument/2006/relationships/oleObject" Target="../embeddings/oleObject6.bin"/><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1.emf"/><Relationship Id="rId5" Type="http://schemas.openxmlformats.org/officeDocument/2006/relationships/oleObject" Target="../embeddings/oleObject8.bin"/><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685800" y="3760018"/>
            <a:ext cx="7772400" cy="609600"/>
          </a:xfrm>
          <a:prstGeom prst="rect">
            <a:avLst/>
          </a:prstGeom>
          <a:noFill/>
          <a:ln>
            <a:noFill/>
          </a:ln>
          <a:effectLst>
            <a:outerShdw dist="17961" dir="189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20000"/>
              </a:spcBef>
            </a:pPr>
            <a:r>
              <a:rPr lang="en-US" altLang="zh-CN" sz="3200" b="1" i="1" dirty="0">
                <a:solidFill>
                  <a:srgbClr val="CC3300"/>
                </a:solidFill>
                <a:latin typeface="Arial" charset="0"/>
                <a:ea typeface="黑体" pitchFamily="2" charset="-122"/>
              </a:rPr>
              <a:t>Potentiometric Analysis</a:t>
            </a:r>
            <a:endParaRPr lang="en-US" altLang="zh-CN" dirty="0">
              <a:latin typeface="Times New Roman" pitchFamily="18" charset="0"/>
            </a:endParaRPr>
          </a:p>
        </p:txBody>
      </p:sp>
      <p:sp>
        <p:nvSpPr>
          <p:cNvPr id="5" name="Rectangle 8"/>
          <p:cNvSpPr>
            <a:spLocks noChangeArrowheads="1"/>
          </p:cNvSpPr>
          <p:nvPr/>
        </p:nvSpPr>
        <p:spPr bwMode="auto">
          <a:xfrm>
            <a:off x="684213" y="2420888"/>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algn="ctr"/>
            <a:r>
              <a:rPr lang="zh-CN" altLang="en-US" sz="4000" b="1" dirty="0" smtClean="0">
                <a:solidFill>
                  <a:srgbClr val="0000CC"/>
                </a:solidFill>
                <a:ea typeface="华文琥珀" pitchFamily="2" charset="-122"/>
              </a:rPr>
              <a:t>第五章    </a:t>
            </a:r>
            <a:r>
              <a:rPr lang="zh-CN" altLang="en-US" sz="4000" b="1" dirty="0">
                <a:solidFill>
                  <a:srgbClr val="CC3300"/>
                </a:solidFill>
                <a:ea typeface="华文琥珀" pitchFamily="2" charset="-122"/>
              </a:rPr>
              <a:t>电位分析法</a:t>
            </a:r>
          </a:p>
        </p:txBody>
      </p:sp>
    </p:spTree>
  </p:cSld>
  <p:clrMapOvr>
    <a:masterClrMapping/>
  </p:clrMapOvr>
  <p:transition spd="med">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26"/>
          <p:cNvSpPr txBox="1">
            <a:spLocks noChangeArrowheads="1"/>
          </p:cNvSpPr>
          <p:nvPr/>
        </p:nvSpPr>
        <p:spPr>
          <a:xfrm>
            <a:off x="152400" y="332656"/>
            <a:ext cx="7772400" cy="4572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r>
              <a:rPr lang="zh-CN" altLang="en-US" sz="3200" dirty="0" smtClean="0">
                <a:solidFill>
                  <a:srgbClr val="003300"/>
                </a:solidFill>
                <a:latin typeface="黑体" pitchFamily="49" charset="-122"/>
                <a:ea typeface="黑体" pitchFamily="49" charset="-122"/>
              </a:rPr>
              <a:t>离子选择性</a:t>
            </a:r>
            <a:r>
              <a:rPr lang="zh-CN" altLang="en-US" sz="3200" dirty="0">
                <a:solidFill>
                  <a:srgbClr val="003300"/>
                </a:solidFill>
                <a:latin typeface="黑体" pitchFamily="49" charset="-122"/>
                <a:ea typeface="黑体" pitchFamily="49" charset="-122"/>
              </a:rPr>
              <a:t>电极的原理</a:t>
            </a:r>
          </a:p>
        </p:txBody>
      </p:sp>
      <p:sp>
        <p:nvSpPr>
          <p:cNvPr id="4" name="Text Box 1027"/>
          <p:cNvSpPr txBox="1">
            <a:spLocks noChangeArrowheads="1"/>
          </p:cNvSpPr>
          <p:nvPr/>
        </p:nvSpPr>
        <p:spPr bwMode="auto">
          <a:xfrm>
            <a:off x="152400" y="1143000"/>
            <a:ext cx="8763000" cy="25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pPr>
            <a:r>
              <a:rPr lang="zh-CN" altLang="en-US" sz="2600" b="0" dirty="0">
                <a:solidFill>
                  <a:srgbClr val="F8240E"/>
                </a:solidFill>
                <a:latin typeface="Times New Roman" pitchFamily="18" charset="0"/>
                <a:ea typeface="黑体" pitchFamily="2" charset="-122"/>
              </a:rPr>
              <a:t> 指示电极</a:t>
            </a:r>
            <a:r>
              <a:rPr lang="zh-CN" altLang="en-US" sz="2600" dirty="0">
                <a:solidFill>
                  <a:srgbClr val="000066"/>
                </a:solidFill>
                <a:latin typeface="Times New Roman" pitchFamily="18" charset="0"/>
                <a:ea typeface="黑体" pitchFamily="2" charset="-122"/>
              </a:rPr>
              <a:t>：离子选择性电极（膜电极）。</a:t>
            </a:r>
          </a:p>
          <a:p>
            <a:pPr algn="just">
              <a:lnSpc>
                <a:spcPct val="130000"/>
              </a:lnSpc>
            </a:pPr>
            <a:r>
              <a:rPr lang="zh-CN" altLang="en-US" sz="2600" b="0" dirty="0">
                <a:solidFill>
                  <a:schemeClr val="tx1"/>
                </a:solidFill>
                <a:latin typeface="Times New Roman" pitchFamily="18" charset="0"/>
                <a:ea typeface="黑体" pitchFamily="2" charset="-122"/>
              </a:rPr>
              <a:t> </a:t>
            </a:r>
            <a:r>
              <a:rPr lang="zh-CN" altLang="en-US" sz="2600" b="0" dirty="0">
                <a:solidFill>
                  <a:srgbClr val="F8240E"/>
                </a:solidFill>
                <a:latin typeface="Times New Roman" pitchFamily="18" charset="0"/>
                <a:ea typeface="黑体" pitchFamily="2" charset="-122"/>
              </a:rPr>
              <a:t>特点</a:t>
            </a:r>
            <a:r>
              <a:rPr lang="zh-CN" altLang="en-US" sz="2600" dirty="0">
                <a:solidFill>
                  <a:srgbClr val="000066"/>
                </a:solidFill>
                <a:latin typeface="Times New Roman" pitchFamily="18" charset="0"/>
                <a:ea typeface="黑体" pitchFamily="2" charset="-122"/>
              </a:rPr>
              <a:t>：仅对溶液中特定离子有选择性响应。</a:t>
            </a:r>
          </a:p>
          <a:p>
            <a:pPr algn="just">
              <a:lnSpc>
                <a:spcPct val="130000"/>
              </a:lnSpc>
            </a:pPr>
            <a:r>
              <a:rPr lang="zh-CN" altLang="en-US" sz="2600" b="0" dirty="0">
                <a:solidFill>
                  <a:schemeClr val="hlink"/>
                </a:solidFill>
                <a:latin typeface="Times New Roman" pitchFamily="18" charset="0"/>
                <a:ea typeface="黑体" pitchFamily="2" charset="-122"/>
              </a:rPr>
              <a:t> </a:t>
            </a:r>
            <a:r>
              <a:rPr lang="zh-CN" altLang="en-US" sz="2600" b="0" dirty="0">
                <a:solidFill>
                  <a:srgbClr val="F8240E"/>
                </a:solidFill>
                <a:latin typeface="Times New Roman" pitchFamily="18" charset="0"/>
                <a:ea typeface="黑体" pitchFamily="2" charset="-122"/>
              </a:rPr>
              <a:t>敏感元件</a:t>
            </a:r>
            <a:r>
              <a:rPr lang="zh-CN" altLang="en-US" sz="2600" dirty="0">
                <a:solidFill>
                  <a:srgbClr val="000066"/>
                </a:solidFill>
                <a:latin typeface="Times New Roman" pitchFamily="18" charset="0"/>
                <a:ea typeface="黑体" pitchFamily="2" charset="-122"/>
              </a:rPr>
              <a:t>：单晶、混晶、液膜、功能膜及生物膜等构成。</a:t>
            </a:r>
          </a:p>
          <a:p>
            <a:pPr algn="just">
              <a:lnSpc>
                <a:spcPct val="130000"/>
              </a:lnSpc>
            </a:pPr>
            <a:r>
              <a:rPr lang="zh-CN" altLang="en-US" sz="2600" b="0" dirty="0">
                <a:solidFill>
                  <a:schemeClr val="hlink"/>
                </a:solidFill>
                <a:latin typeface="Times New Roman" pitchFamily="18" charset="0"/>
                <a:ea typeface="黑体" pitchFamily="2" charset="-122"/>
              </a:rPr>
              <a:t> </a:t>
            </a:r>
            <a:r>
              <a:rPr lang="zh-CN" altLang="en-US" sz="2600" b="0" dirty="0">
                <a:solidFill>
                  <a:srgbClr val="F8240E"/>
                </a:solidFill>
                <a:latin typeface="Times New Roman" pitchFamily="18" charset="0"/>
                <a:ea typeface="黑体" pitchFamily="2" charset="-122"/>
              </a:rPr>
              <a:t>膜电位</a:t>
            </a:r>
            <a:r>
              <a:rPr lang="zh-CN" altLang="en-US" sz="2600" dirty="0">
                <a:solidFill>
                  <a:srgbClr val="000066"/>
                </a:solidFill>
                <a:latin typeface="Times New Roman" pitchFamily="18" charset="0"/>
                <a:ea typeface="黑体" pitchFamily="2" charset="-122"/>
              </a:rPr>
              <a:t>：膜内外被测离子活度的不同而产生电位差。</a:t>
            </a:r>
          </a:p>
          <a:p>
            <a:pPr algn="just">
              <a:lnSpc>
                <a:spcPct val="130000"/>
              </a:lnSpc>
            </a:pPr>
            <a:r>
              <a:rPr lang="zh-CN" altLang="en-US" sz="2600" dirty="0">
                <a:solidFill>
                  <a:srgbClr val="000066"/>
                </a:solidFill>
                <a:latin typeface="Times New Roman" pitchFamily="18" charset="0"/>
                <a:ea typeface="黑体" pitchFamily="2" charset="-122"/>
              </a:rPr>
              <a:t> 将膜电极和参比电极一起插到被测溶液中，则电池结构为</a:t>
            </a:r>
          </a:p>
        </p:txBody>
      </p:sp>
      <p:sp>
        <p:nvSpPr>
          <p:cNvPr id="5" name="AutoShape 1028"/>
          <p:cNvSpPr>
            <a:spLocks/>
          </p:cNvSpPr>
          <p:nvPr/>
        </p:nvSpPr>
        <p:spPr bwMode="auto">
          <a:xfrm rot="16176625">
            <a:off x="4491038" y="3883025"/>
            <a:ext cx="152400" cy="917575"/>
          </a:xfrm>
          <a:prstGeom prst="leftBrace">
            <a:avLst>
              <a:gd name="adj1" fmla="val 50174"/>
              <a:gd name="adj2" fmla="val 50000"/>
            </a:avLst>
          </a:prstGeom>
          <a:noFill/>
          <a:ln w="9525">
            <a:solidFill>
              <a:srgbClr val="F8240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Text Box 1029"/>
          <p:cNvSpPr txBox="1">
            <a:spLocks noChangeArrowheads="1"/>
          </p:cNvSpPr>
          <p:nvPr/>
        </p:nvSpPr>
        <p:spPr bwMode="auto">
          <a:xfrm>
            <a:off x="527050" y="3886200"/>
            <a:ext cx="861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a:solidFill>
                  <a:srgbClr val="0000FF"/>
                </a:solidFill>
              </a:rPr>
              <a:t>   </a:t>
            </a:r>
            <a:r>
              <a:rPr lang="zh-CN" altLang="en-US" sz="2000">
                <a:solidFill>
                  <a:srgbClr val="0000FF"/>
                </a:solidFill>
                <a:latin typeface="Times New Roman" pitchFamily="18" charset="0"/>
              </a:rPr>
              <a:t>外参比电极‖被测溶液( </a:t>
            </a:r>
            <a:r>
              <a:rPr lang="en-US" altLang="zh-CN" sz="2400" i="1">
                <a:solidFill>
                  <a:srgbClr val="0000FF"/>
                </a:solidFill>
                <a:latin typeface="Times New Roman" pitchFamily="18" charset="0"/>
                <a:sym typeface="Symbol" pitchFamily="18" charset="2"/>
              </a:rPr>
              <a:t>a</a:t>
            </a:r>
            <a:r>
              <a:rPr lang="en-US" altLang="zh-CN" sz="2000" i="1" baseline="-25000">
                <a:solidFill>
                  <a:srgbClr val="0000FF"/>
                </a:solidFill>
                <a:latin typeface="Times New Roman" pitchFamily="18" charset="0"/>
              </a:rPr>
              <a:t>i</a:t>
            </a:r>
            <a:r>
              <a:rPr lang="zh-CN" altLang="en-US" sz="1600">
                <a:solidFill>
                  <a:srgbClr val="0000FF"/>
                </a:solidFill>
                <a:latin typeface="Times New Roman" pitchFamily="18" charset="0"/>
              </a:rPr>
              <a:t>未知</a:t>
            </a:r>
            <a:r>
              <a:rPr lang="zh-CN" altLang="en-US" sz="2000">
                <a:solidFill>
                  <a:srgbClr val="0000FF"/>
                </a:solidFill>
                <a:latin typeface="Times New Roman" pitchFamily="18" charset="0"/>
              </a:rPr>
              <a:t>)∣ 内充溶液( </a:t>
            </a:r>
            <a:r>
              <a:rPr lang="en-US" altLang="zh-CN" sz="2400" i="1">
                <a:solidFill>
                  <a:srgbClr val="0000FF"/>
                </a:solidFill>
                <a:latin typeface="Times New Roman" pitchFamily="18" charset="0"/>
                <a:sym typeface="Symbol" pitchFamily="18" charset="2"/>
              </a:rPr>
              <a:t>a</a:t>
            </a:r>
            <a:r>
              <a:rPr lang="en-US" altLang="zh-CN" sz="2000" i="1" baseline="-25000">
                <a:solidFill>
                  <a:srgbClr val="0000FF"/>
                </a:solidFill>
                <a:latin typeface="Times New Roman" pitchFamily="18" charset="0"/>
              </a:rPr>
              <a:t>i</a:t>
            </a:r>
            <a:r>
              <a:rPr lang="zh-CN" altLang="en-US" sz="1600">
                <a:solidFill>
                  <a:srgbClr val="0000FF"/>
                </a:solidFill>
                <a:latin typeface="Times New Roman" pitchFamily="18" charset="0"/>
              </a:rPr>
              <a:t>一定</a:t>
            </a:r>
            <a:r>
              <a:rPr lang="zh-CN" altLang="en-US" sz="2000">
                <a:solidFill>
                  <a:srgbClr val="0000FF"/>
                </a:solidFill>
                <a:latin typeface="Times New Roman" pitchFamily="18" charset="0"/>
              </a:rPr>
              <a:t>)∣ 内参比电极</a:t>
            </a:r>
          </a:p>
        </p:txBody>
      </p:sp>
      <p:sp>
        <p:nvSpPr>
          <p:cNvPr id="7" name="Text Box 1030"/>
          <p:cNvSpPr txBox="1">
            <a:spLocks noChangeArrowheads="1"/>
          </p:cNvSpPr>
          <p:nvPr/>
        </p:nvSpPr>
        <p:spPr bwMode="auto">
          <a:xfrm>
            <a:off x="228600" y="4800600"/>
            <a:ext cx="8686800" cy="107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30000"/>
              </a:lnSpc>
              <a:spcBef>
                <a:spcPct val="50000"/>
              </a:spcBef>
            </a:pPr>
            <a:r>
              <a:rPr lang="zh-CN" altLang="en-US" sz="2000" dirty="0"/>
              <a:t>   </a:t>
            </a:r>
            <a:r>
              <a:rPr lang="zh-CN" altLang="en-US" sz="2600" dirty="0">
                <a:solidFill>
                  <a:srgbClr val="000066"/>
                </a:solidFill>
                <a:latin typeface="Times New Roman" pitchFamily="18" charset="0"/>
                <a:ea typeface="黑体" pitchFamily="2" charset="-122"/>
              </a:rPr>
              <a:t>内外参比电极的电位值固定，且内充溶液中离子的活度也一定，则电池电动势为</a:t>
            </a:r>
          </a:p>
        </p:txBody>
      </p:sp>
      <p:graphicFrame>
        <p:nvGraphicFramePr>
          <p:cNvPr id="8" name="Object 1031"/>
          <p:cNvGraphicFramePr>
            <a:graphicFrameLocks noChangeAspect="1"/>
          </p:cNvGraphicFramePr>
          <p:nvPr/>
        </p:nvGraphicFramePr>
        <p:xfrm>
          <a:off x="4419600" y="5410200"/>
          <a:ext cx="2293938" cy="850900"/>
        </p:xfrm>
        <a:graphic>
          <a:graphicData uri="http://schemas.openxmlformats.org/presentationml/2006/ole">
            <mc:AlternateContent xmlns:mc="http://schemas.openxmlformats.org/markup-compatibility/2006">
              <mc:Choice xmlns:v="urn:schemas-microsoft-com:vml" Requires="v">
                <p:oleObj spid="_x0000_s62493" name="Equation" r:id="rId3" imgW="1054080" imgH="393480" progId="Equation.3">
                  <p:embed/>
                </p:oleObj>
              </mc:Choice>
              <mc:Fallback>
                <p:oleObj name="Equation" r:id="rId3" imgW="105408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5410200"/>
                        <a:ext cx="2293938"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1032"/>
          <p:cNvSpPr txBox="1">
            <a:spLocks noChangeArrowheads="1"/>
          </p:cNvSpPr>
          <p:nvPr/>
        </p:nvSpPr>
        <p:spPr bwMode="auto">
          <a:xfrm>
            <a:off x="3803650" y="4343400"/>
            <a:ext cx="1752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30000"/>
              </a:lnSpc>
              <a:spcBef>
                <a:spcPct val="50000"/>
              </a:spcBef>
            </a:pPr>
            <a:r>
              <a:rPr lang="zh-CN" altLang="en-US" sz="2000">
                <a:solidFill>
                  <a:srgbClr val="0000FF"/>
                </a:solidFill>
              </a:rPr>
              <a:t>（敏感膜）</a:t>
            </a:r>
          </a:p>
        </p:txBody>
      </p:sp>
    </p:spTree>
    <p:extLst>
      <p:ext uri="{BB962C8B-B14F-4D97-AF65-F5344CB8AC3E}">
        <p14:creationId xmlns:p14="http://schemas.microsoft.com/office/powerpoint/2010/main" val="3988142674"/>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left)">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wipe(left)">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wipe(left)">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wipe(left)">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wipe(left)">
                                      <p:cBhvr>
                                        <p:cTn id="37" dur="500"/>
                                        <p:tgtEl>
                                          <p:spTgt spid="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additive="base">
                                        <p:cTn id="42" dur="500" fill="hold"/>
                                        <p:tgtEl>
                                          <p:spTgt spid="5"/>
                                        </p:tgtEl>
                                        <p:attrNameLst>
                                          <p:attrName>ppt_x</p:attrName>
                                        </p:attrNameLst>
                                      </p:cBhvr>
                                      <p:tavLst>
                                        <p:tav tm="0">
                                          <p:val>
                                            <p:strVal val="#ppt_x"/>
                                          </p:val>
                                        </p:tav>
                                        <p:tav tm="100000">
                                          <p:val>
                                            <p:strVal val="#ppt_x"/>
                                          </p:val>
                                        </p:tav>
                                      </p:tavLst>
                                    </p:anim>
                                    <p:anim calcmode="lin" valueType="num">
                                      <p:cBhvr additive="base">
                                        <p:cTn id="4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left)">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wipe(left)">
                                      <p:cBhvr>
                                        <p:cTn id="53" dur="500"/>
                                        <p:tgtEl>
                                          <p:spTgt spid="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wipe(left)">
                                      <p:cBhvr>
                                        <p:cTn id="5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advAuto="0"/>
      <p:bldP spid="4" grpId="0" build="p" autoUpdateAnimBg="0"/>
      <p:bldP spid="5" grpId="0" animBg="1"/>
      <p:bldP spid="6" grpId="0" build="p" autoUpdateAnimBg="0"/>
      <p:bldP spid="7" grpId="0" autoUpdateAnimBg="0"/>
      <p:bldP spid="9"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
          <p:cNvSpPr txBox="1">
            <a:spLocks noChangeArrowheads="1"/>
          </p:cNvSpPr>
          <p:nvPr/>
        </p:nvSpPr>
        <p:spPr>
          <a:xfrm>
            <a:off x="395288" y="333375"/>
            <a:ext cx="8229600" cy="6096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nSpc>
                <a:spcPct val="80000"/>
              </a:lnSpc>
            </a:pPr>
            <a:r>
              <a:rPr lang="zh-CN" altLang="en-US" sz="3200" dirty="0">
                <a:solidFill>
                  <a:srgbClr val="003300"/>
                </a:solidFill>
                <a:latin typeface="黑体" pitchFamily="49" charset="-122"/>
                <a:ea typeface="黑体" pitchFamily="49" charset="-122"/>
              </a:rPr>
              <a:t>离子选择性电极类别</a:t>
            </a:r>
          </a:p>
        </p:txBody>
      </p:sp>
      <p:grpSp>
        <p:nvGrpSpPr>
          <p:cNvPr id="25" name="Group 20"/>
          <p:cNvGrpSpPr>
            <a:grpSpLocks/>
          </p:cNvGrpSpPr>
          <p:nvPr/>
        </p:nvGrpSpPr>
        <p:grpSpPr bwMode="auto">
          <a:xfrm>
            <a:off x="323850" y="1412875"/>
            <a:ext cx="8077200" cy="5018088"/>
            <a:chOff x="336" y="768"/>
            <a:chExt cx="5088" cy="3161"/>
          </a:xfrm>
        </p:grpSpPr>
        <p:sp>
          <p:nvSpPr>
            <p:cNvPr id="26" name="Text Box 3"/>
            <p:cNvSpPr txBox="1">
              <a:spLocks noChangeArrowheads="1"/>
            </p:cNvSpPr>
            <p:nvPr/>
          </p:nvSpPr>
          <p:spPr bwMode="auto">
            <a:xfrm>
              <a:off x="336" y="768"/>
              <a:ext cx="5088" cy="3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pPr>
              <a:r>
                <a:rPr lang="zh-CN" altLang="en-US" sz="2000" dirty="0">
                  <a:solidFill>
                    <a:srgbClr val="F8240E"/>
                  </a:solidFill>
                </a:rPr>
                <a:t>    </a:t>
              </a:r>
              <a:r>
                <a:rPr lang="zh-CN" altLang="en-US" sz="2000" dirty="0" smtClean="0">
                  <a:solidFill>
                    <a:srgbClr val="F8240E"/>
                  </a:solidFill>
                </a:rPr>
                <a:t>    </a:t>
              </a:r>
              <a:r>
                <a:rPr lang="zh-CN" altLang="en-US" sz="2400" dirty="0" smtClean="0">
                  <a:solidFill>
                    <a:srgbClr val="0000FF"/>
                  </a:solidFill>
                </a:rPr>
                <a:t>离子选择性</a:t>
              </a:r>
              <a:r>
                <a:rPr lang="zh-CN" altLang="en-US" sz="2400" dirty="0">
                  <a:solidFill>
                    <a:srgbClr val="0000FF"/>
                  </a:solidFill>
                </a:rPr>
                <a:t>电极(又称膜电极)</a:t>
              </a:r>
              <a:endParaRPr lang="zh-CN" altLang="en-US" sz="2800" b="0" dirty="0">
                <a:solidFill>
                  <a:schemeClr val="tx1"/>
                </a:solidFill>
              </a:endParaRPr>
            </a:p>
            <a:p>
              <a:pPr algn="just">
                <a:lnSpc>
                  <a:spcPct val="130000"/>
                </a:lnSpc>
              </a:pPr>
              <a:r>
                <a:rPr lang="zh-CN" altLang="en-US" sz="2800" b="0" dirty="0">
                  <a:solidFill>
                    <a:schemeClr val="tx1"/>
                  </a:solidFill>
                </a:rPr>
                <a:t>      </a:t>
              </a:r>
              <a:endParaRPr lang="zh-CN" altLang="en-US" sz="2000" b="0" dirty="0">
                <a:solidFill>
                  <a:srgbClr val="0000FF"/>
                </a:solidFill>
              </a:endParaRPr>
            </a:p>
            <a:p>
              <a:pPr algn="just">
                <a:lnSpc>
                  <a:spcPct val="130000"/>
                </a:lnSpc>
              </a:pPr>
              <a:r>
                <a:rPr lang="zh-CN" altLang="en-US" sz="2000" b="0" dirty="0">
                  <a:solidFill>
                    <a:srgbClr val="0000FF"/>
                  </a:solidFill>
                </a:rPr>
                <a:t>   </a:t>
              </a:r>
              <a:r>
                <a:rPr lang="zh-CN" altLang="en-US" sz="2000" b="0" dirty="0" smtClean="0">
                  <a:solidFill>
                    <a:srgbClr val="0000FF"/>
                  </a:solidFill>
                </a:rPr>
                <a:t>  原</a:t>
              </a:r>
              <a:r>
                <a:rPr lang="zh-CN" altLang="en-US" sz="2000" b="0" dirty="0">
                  <a:solidFill>
                    <a:srgbClr val="0000FF"/>
                  </a:solidFill>
                </a:rPr>
                <a:t>电极（</a:t>
              </a:r>
              <a:r>
                <a:rPr lang="en-US" altLang="zh-CN" sz="2000" dirty="0">
                  <a:solidFill>
                    <a:srgbClr val="F8240E"/>
                  </a:solidFill>
                  <a:latin typeface="Times New Roman" pitchFamily="18" charset="0"/>
                </a:rPr>
                <a:t>primary electrodes</a:t>
              </a:r>
              <a:r>
                <a:rPr lang="en-US" altLang="zh-CN" sz="2000" b="0" dirty="0">
                  <a:solidFill>
                    <a:srgbClr val="0000FF"/>
                  </a:solidFill>
                </a:rPr>
                <a:t>）</a:t>
              </a:r>
            </a:p>
            <a:p>
              <a:pPr algn="just">
                <a:lnSpc>
                  <a:spcPct val="130000"/>
                </a:lnSpc>
              </a:pPr>
              <a:r>
                <a:rPr lang="en-US" altLang="zh-CN" sz="2000" b="0" dirty="0">
                  <a:solidFill>
                    <a:srgbClr val="0000FF"/>
                  </a:solidFill>
                </a:rPr>
                <a:t>        </a:t>
              </a:r>
              <a:r>
                <a:rPr lang="en-US" altLang="zh-CN" sz="2000" b="0" dirty="0" smtClean="0">
                  <a:solidFill>
                    <a:srgbClr val="0000FF"/>
                  </a:solidFill>
                </a:rPr>
                <a:t>      </a:t>
              </a:r>
              <a:r>
                <a:rPr lang="zh-CN" altLang="en-US" sz="2000" b="0" dirty="0" smtClean="0">
                  <a:solidFill>
                    <a:srgbClr val="0000FF"/>
                  </a:solidFill>
                </a:rPr>
                <a:t>晶体</a:t>
              </a:r>
              <a:r>
                <a:rPr lang="zh-CN" altLang="en-US" sz="2000" b="0" dirty="0">
                  <a:solidFill>
                    <a:srgbClr val="0000FF"/>
                  </a:solidFill>
                </a:rPr>
                <a:t>膜电极（</a:t>
              </a:r>
              <a:r>
                <a:rPr lang="en-US" altLang="zh-CN" sz="2000" dirty="0">
                  <a:solidFill>
                    <a:srgbClr val="F8240E"/>
                  </a:solidFill>
                  <a:latin typeface="Times New Roman" pitchFamily="18" charset="0"/>
                </a:rPr>
                <a:t>crystalline</a:t>
              </a:r>
              <a:r>
                <a:rPr lang="zh-CN" altLang="en-US" sz="2000" dirty="0">
                  <a:solidFill>
                    <a:srgbClr val="F8240E"/>
                  </a:solidFill>
                  <a:latin typeface="Times New Roman" pitchFamily="18" charset="0"/>
                </a:rPr>
                <a:t> </a:t>
              </a:r>
              <a:r>
                <a:rPr lang="en-US" altLang="zh-CN" sz="2000" dirty="0">
                  <a:solidFill>
                    <a:srgbClr val="F8240E"/>
                  </a:solidFill>
                  <a:latin typeface="Times New Roman" pitchFamily="18" charset="0"/>
                </a:rPr>
                <a:t>membrane electrodes</a:t>
              </a:r>
              <a:r>
                <a:rPr lang="en-US" altLang="zh-CN" sz="2000" b="0" dirty="0">
                  <a:solidFill>
                    <a:srgbClr val="0000FF"/>
                  </a:solidFill>
                </a:rPr>
                <a:t>）</a:t>
              </a:r>
            </a:p>
            <a:p>
              <a:pPr algn="just">
                <a:lnSpc>
                  <a:spcPct val="130000"/>
                </a:lnSpc>
              </a:pPr>
              <a:r>
                <a:rPr lang="en-US" altLang="zh-CN" sz="2000" b="0" dirty="0">
                  <a:solidFill>
                    <a:srgbClr val="0000FF"/>
                  </a:solidFill>
                </a:rPr>
                <a:t>              </a:t>
              </a:r>
              <a:r>
                <a:rPr lang="en-US" altLang="zh-CN" sz="2000" b="0" dirty="0" smtClean="0">
                  <a:solidFill>
                    <a:srgbClr val="0000FF"/>
                  </a:solidFill>
                </a:rPr>
                <a:t>          </a:t>
              </a:r>
              <a:r>
                <a:rPr lang="zh-CN" altLang="en-US" sz="2000" b="0" dirty="0" smtClean="0">
                  <a:solidFill>
                    <a:srgbClr val="0000FF"/>
                  </a:solidFill>
                </a:rPr>
                <a:t>均相膜电极</a:t>
              </a:r>
              <a:r>
                <a:rPr lang="zh-CN" altLang="en-US" sz="2000" b="0" dirty="0">
                  <a:solidFill>
                    <a:srgbClr val="0000FF"/>
                  </a:solidFill>
                </a:rPr>
                <a:t>（</a:t>
              </a:r>
              <a:r>
                <a:rPr lang="en-US" altLang="zh-CN" sz="2000" dirty="0">
                  <a:solidFill>
                    <a:srgbClr val="F8240E"/>
                  </a:solidFill>
                  <a:latin typeface="Times New Roman" pitchFamily="18" charset="0"/>
                </a:rPr>
                <a:t>homogeneous</a:t>
              </a:r>
              <a:r>
                <a:rPr lang="zh-CN" altLang="en-US" sz="2000" dirty="0">
                  <a:solidFill>
                    <a:srgbClr val="F8240E"/>
                  </a:solidFill>
                  <a:latin typeface="Times New Roman" pitchFamily="18" charset="0"/>
                </a:rPr>
                <a:t> </a:t>
              </a:r>
              <a:r>
                <a:rPr lang="en-US" altLang="zh-CN" sz="2000" dirty="0">
                  <a:solidFill>
                    <a:srgbClr val="F8240E"/>
                  </a:solidFill>
                  <a:latin typeface="Times New Roman" pitchFamily="18" charset="0"/>
                </a:rPr>
                <a:t>membrane electrodes</a:t>
              </a:r>
              <a:r>
                <a:rPr lang="en-US" altLang="zh-CN" sz="2000" b="0" dirty="0">
                  <a:solidFill>
                    <a:srgbClr val="0000FF"/>
                  </a:solidFill>
                </a:rPr>
                <a:t>）</a:t>
              </a:r>
            </a:p>
            <a:p>
              <a:pPr algn="just">
                <a:lnSpc>
                  <a:spcPct val="130000"/>
                </a:lnSpc>
              </a:pPr>
              <a:r>
                <a:rPr lang="zh-CN" altLang="en-US" sz="2000" b="0" dirty="0">
                  <a:solidFill>
                    <a:srgbClr val="0000FF"/>
                  </a:solidFill>
                </a:rPr>
                <a:t>              </a:t>
              </a:r>
              <a:r>
                <a:rPr lang="zh-CN" altLang="en-US" sz="2000" b="0" dirty="0" smtClean="0">
                  <a:solidFill>
                    <a:srgbClr val="0000FF"/>
                  </a:solidFill>
                </a:rPr>
                <a:t>          非均相膜电极</a:t>
              </a:r>
              <a:r>
                <a:rPr lang="zh-CN" altLang="en-US" sz="2000" b="0" dirty="0">
                  <a:solidFill>
                    <a:srgbClr val="0000FF"/>
                  </a:solidFill>
                </a:rPr>
                <a:t>(</a:t>
              </a:r>
              <a:r>
                <a:rPr lang="en-US" altLang="zh-CN" sz="2000" dirty="0">
                  <a:solidFill>
                    <a:srgbClr val="F8240E"/>
                  </a:solidFill>
                  <a:latin typeface="Times New Roman" pitchFamily="18" charset="0"/>
                </a:rPr>
                <a:t>heterogeneous</a:t>
              </a:r>
              <a:r>
                <a:rPr lang="zh-CN" altLang="en-US" sz="2000" dirty="0">
                  <a:solidFill>
                    <a:srgbClr val="F8240E"/>
                  </a:solidFill>
                  <a:latin typeface="Times New Roman" pitchFamily="18" charset="0"/>
                </a:rPr>
                <a:t> </a:t>
              </a:r>
              <a:r>
                <a:rPr lang="en-US" altLang="zh-CN" sz="2000" dirty="0">
                  <a:solidFill>
                    <a:srgbClr val="F8240E"/>
                  </a:solidFill>
                  <a:latin typeface="Times New Roman" pitchFamily="18" charset="0"/>
                </a:rPr>
                <a:t>membrane electrodes</a:t>
              </a:r>
              <a:r>
                <a:rPr lang="en-US" altLang="zh-CN" sz="2000" b="0" dirty="0">
                  <a:solidFill>
                    <a:srgbClr val="0000FF"/>
                  </a:solidFill>
                </a:rPr>
                <a:t>)</a:t>
              </a:r>
            </a:p>
            <a:p>
              <a:pPr algn="just">
                <a:lnSpc>
                  <a:spcPct val="130000"/>
                </a:lnSpc>
              </a:pPr>
              <a:r>
                <a:rPr lang="zh-CN" altLang="en-US" sz="2000" b="0" dirty="0">
                  <a:solidFill>
                    <a:srgbClr val="0000FF"/>
                  </a:solidFill>
                </a:rPr>
                <a:t>        </a:t>
              </a:r>
              <a:r>
                <a:rPr lang="zh-CN" altLang="en-US" sz="2000" b="0" dirty="0" smtClean="0">
                  <a:solidFill>
                    <a:srgbClr val="0000FF"/>
                  </a:solidFill>
                </a:rPr>
                <a:t>       非晶体</a:t>
              </a:r>
              <a:r>
                <a:rPr lang="zh-CN" altLang="en-US" sz="2000" b="0" dirty="0">
                  <a:solidFill>
                    <a:srgbClr val="0000FF"/>
                  </a:solidFill>
                </a:rPr>
                <a:t>膜电极（</a:t>
              </a:r>
              <a:r>
                <a:rPr lang="en-US" altLang="zh-CN" sz="2000" dirty="0">
                  <a:solidFill>
                    <a:srgbClr val="F8240E"/>
                  </a:solidFill>
                  <a:latin typeface="Times New Roman" pitchFamily="18" charset="0"/>
                </a:rPr>
                <a:t>crystalline</a:t>
              </a:r>
              <a:r>
                <a:rPr lang="zh-CN" altLang="en-US" sz="2000" dirty="0">
                  <a:solidFill>
                    <a:srgbClr val="F8240E"/>
                  </a:solidFill>
                  <a:latin typeface="Times New Roman" pitchFamily="18" charset="0"/>
                </a:rPr>
                <a:t> </a:t>
              </a:r>
              <a:r>
                <a:rPr lang="en-US" altLang="zh-CN" sz="2000" dirty="0">
                  <a:solidFill>
                    <a:srgbClr val="F8240E"/>
                  </a:solidFill>
                  <a:latin typeface="Times New Roman" pitchFamily="18" charset="0"/>
                </a:rPr>
                <a:t>membrane electrodes</a:t>
              </a:r>
              <a:r>
                <a:rPr lang="en-US" altLang="zh-CN" sz="2000" b="0" dirty="0">
                  <a:solidFill>
                    <a:srgbClr val="0000FF"/>
                  </a:solidFill>
                </a:rPr>
                <a:t>）</a:t>
              </a:r>
            </a:p>
            <a:p>
              <a:pPr algn="just">
                <a:lnSpc>
                  <a:spcPct val="130000"/>
                </a:lnSpc>
              </a:pPr>
              <a:r>
                <a:rPr lang="en-US" altLang="zh-CN" sz="2000" b="0" dirty="0">
                  <a:solidFill>
                    <a:srgbClr val="0000FF"/>
                  </a:solidFill>
                </a:rPr>
                <a:t>              </a:t>
              </a:r>
              <a:r>
                <a:rPr lang="en-US" altLang="zh-CN" sz="2000" b="0" dirty="0" smtClean="0">
                  <a:solidFill>
                    <a:srgbClr val="0000FF"/>
                  </a:solidFill>
                </a:rPr>
                <a:t>           </a:t>
              </a:r>
              <a:r>
                <a:rPr lang="zh-CN" altLang="en-US" sz="2000" b="0" dirty="0" smtClean="0">
                  <a:solidFill>
                    <a:srgbClr val="0000FF"/>
                  </a:solidFill>
                </a:rPr>
                <a:t>刚性</a:t>
              </a:r>
              <a:r>
                <a:rPr lang="zh-CN" altLang="en-US" sz="2000" b="0" dirty="0">
                  <a:solidFill>
                    <a:srgbClr val="0000FF"/>
                  </a:solidFill>
                </a:rPr>
                <a:t>基质电极（</a:t>
              </a:r>
              <a:r>
                <a:rPr lang="en-US" altLang="zh-CN" sz="2000" dirty="0">
                  <a:solidFill>
                    <a:srgbClr val="F8240E"/>
                  </a:solidFill>
                  <a:latin typeface="Times New Roman" pitchFamily="18" charset="0"/>
                </a:rPr>
                <a:t>rigid matrix electrodes</a:t>
              </a:r>
              <a:r>
                <a:rPr lang="en-US" altLang="zh-CN" sz="2000" b="0" dirty="0">
                  <a:solidFill>
                    <a:srgbClr val="0000FF"/>
                  </a:solidFill>
                </a:rPr>
                <a:t>）</a:t>
              </a:r>
            </a:p>
            <a:p>
              <a:pPr algn="just">
                <a:lnSpc>
                  <a:spcPct val="130000"/>
                </a:lnSpc>
              </a:pPr>
              <a:r>
                <a:rPr lang="en-US" altLang="zh-CN" sz="2000" b="0" dirty="0">
                  <a:solidFill>
                    <a:srgbClr val="0000FF"/>
                  </a:solidFill>
                </a:rPr>
                <a:t>             </a:t>
              </a:r>
              <a:r>
                <a:rPr lang="en-US" altLang="zh-CN" sz="2000" b="0" dirty="0" smtClean="0">
                  <a:solidFill>
                    <a:srgbClr val="0000FF"/>
                  </a:solidFill>
                </a:rPr>
                <a:t>            </a:t>
              </a:r>
              <a:r>
                <a:rPr lang="zh-CN" altLang="en-US" sz="2000" b="0" dirty="0">
                  <a:solidFill>
                    <a:srgbClr val="0000FF"/>
                  </a:solidFill>
                </a:rPr>
                <a:t>流动载体电极(</a:t>
              </a:r>
              <a:r>
                <a:rPr lang="en-US" altLang="zh-CN" sz="2000" dirty="0">
                  <a:solidFill>
                    <a:srgbClr val="F8240E"/>
                  </a:solidFill>
                  <a:latin typeface="Times New Roman" pitchFamily="18" charset="0"/>
                </a:rPr>
                <a:t>electrodes with a mobile carrier</a:t>
              </a:r>
              <a:r>
                <a:rPr lang="zh-CN" altLang="en-US" sz="2000" b="0" dirty="0">
                  <a:solidFill>
                    <a:srgbClr val="0000FF"/>
                  </a:solidFill>
                </a:rPr>
                <a:t>)</a:t>
              </a:r>
            </a:p>
            <a:p>
              <a:pPr algn="just">
                <a:lnSpc>
                  <a:spcPct val="130000"/>
                </a:lnSpc>
              </a:pPr>
              <a:r>
                <a:rPr lang="zh-CN" altLang="en-US" sz="2000" b="0" dirty="0">
                  <a:solidFill>
                    <a:srgbClr val="0000FF"/>
                  </a:solidFill>
                </a:rPr>
                <a:t>  </a:t>
              </a:r>
              <a:r>
                <a:rPr lang="zh-CN" altLang="en-US" sz="2000" b="0" dirty="0" smtClean="0">
                  <a:solidFill>
                    <a:srgbClr val="0000FF"/>
                  </a:solidFill>
                </a:rPr>
                <a:t>   </a:t>
              </a:r>
              <a:r>
                <a:rPr lang="zh-CN" altLang="en-US" sz="2000" b="0" dirty="0">
                  <a:solidFill>
                    <a:srgbClr val="0000FF"/>
                  </a:solidFill>
                </a:rPr>
                <a:t>敏化电极（</a:t>
              </a:r>
              <a:r>
                <a:rPr lang="en-US" altLang="zh-CN" sz="2000" dirty="0">
                  <a:solidFill>
                    <a:srgbClr val="F8240E"/>
                  </a:solidFill>
                  <a:latin typeface="Times New Roman" pitchFamily="18" charset="0"/>
                </a:rPr>
                <a:t>sensitized electrodes</a:t>
              </a:r>
              <a:r>
                <a:rPr lang="en-US" altLang="zh-CN" sz="2000" b="0" dirty="0">
                  <a:solidFill>
                    <a:srgbClr val="0000FF"/>
                  </a:solidFill>
                </a:rPr>
                <a:t>）</a:t>
              </a:r>
            </a:p>
            <a:p>
              <a:pPr algn="just">
                <a:lnSpc>
                  <a:spcPct val="130000"/>
                </a:lnSpc>
              </a:pPr>
              <a:r>
                <a:rPr lang="en-US" altLang="zh-CN" sz="2000" b="0" dirty="0">
                  <a:solidFill>
                    <a:srgbClr val="0000FF"/>
                  </a:solidFill>
                </a:rPr>
                <a:t>        </a:t>
              </a:r>
              <a:r>
                <a:rPr lang="en-US" altLang="zh-CN" sz="2000" b="0" dirty="0" smtClean="0">
                  <a:solidFill>
                    <a:srgbClr val="0000FF"/>
                  </a:solidFill>
                </a:rPr>
                <a:t>      </a:t>
              </a:r>
              <a:r>
                <a:rPr lang="zh-CN" altLang="en-US" sz="2000" b="0" dirty="0" smtClean="0">
                  <a:solidFill>
                    <a:srgbClr val="0000FF"/>
                  </a:solidFill>
                </a:rPr>
                <a:t>气敏电极</a:t>
              </a:r>
              <a:r>
                <a:rPr lang="zh-CN" altLang="en-US" sz="2000" b="0" dirty="0">
                  <a:solidFill>
                    <a:srgbClr val="0000FF"/>
                  </a:solidFill>
                </a:rPr>
                <a:t>（</a:t>
              </a:r>
              <a:r>
                <a:rPr lang="en-US" altLang="zh-CN" sz="2000" dirty="0">
                  <a:solidFill>
                    <a:srgbClr val="F8240E"/>
                  </a:solidFill>
                  <a:latin typeface="Times New Roman" pitchFamily="18" charset="0"/>
                </a:rPr>
                <a:t>gas sensing electrodes</a:t>
              </a:r>
              <a:r>
                <a:rPr lang="en-US" altLang="zh-CN" sz="2000" b="0" dirty="0">
                  <a:solidFill>
                    <a:srgbClr val="0000FF"/>
                  </a:solidFill>
                </a:rPr>
                <a:t>）</a:t>
              </a:r>
            </a:p>
            <a:p>
              <a:pPr algn="just">
                <a:lnSpc>
                  <a:spcPct val="130000"/>
                </a:lnSpc>
              </a:pPr>
              <a:r>
                <a:rPr lang="en-US" altLang="zh-CN" sz="2000" b="0" dirty="0">
                  <a:solidFill>
                    <a:srgbClr val="0000FF"/>
                  </a:solidFill>
                </a:rPr>
                <a:t>        </a:t>
              </a:r>
              <a:r>
                <a:rPr lang="en-US" altLang="zh-CN" sz="2000" b="0" dirty="0" smtClean="0">
                  <a:solidFill>
                    <a:srgbClr val="0000FF"/>
                  </a:solidFill>
                </a:rPr>
                <a:t>       </a:t>
              </a:r>
              <a:r>
                <a:rPr lang="zh-CN" altLang="en-US" sz="2000" b="0" dirty="0" smtClean="0">
                  <a:solidFill>
                    <a:srgbClr val="0000FF"/>
                  </a:solidFill>
                </a:rPr>
                <a:t>酶电极</a:t>
              </a:r>
              <a:r>
                <a:rPr lang="zh-CN" altLang="en-US" sz="2000" b="0" dirty="0">
                  <a:solidFill>
                    <a:srgbClr val="0000FF"/>
                  </a:solidFill>
                </a:rPr>
                <a:t>（</a:t>
              </a:r>
              <a:r>
                <a:rPr lang="en-US" altLang="zh-CN" sz="2000" dirty="0">
                  <a:solidFill>
                    <a:srgbClr val="F8240E"/>
                  </a:solidFill>
                  <a:latin typeface="Times New Roman" pitchFamily="18" charset="0"/>
                </a:rPr>
                <a:t>enzyme electrodes</a:t>
              </a:r>
              <a:r>
                <a:rPr lang="en-US" altLang="zh-CN" sz="2000" b="0" dirty="0">
                  <a:solidFill>
                    <a:srgbClr val="0000FF"/>
                  </a:solidFill>
                </a:rPr>
                <a:t>）</a:t>
              </a:r>
            </a:p>
          </p:txBody>
        </p:sp>
        <p:sp>
          <p:nvSpPr>
            <p:cNvPr id="27" name="Line 4"/>
            <p:cNvSpPr>
              <a:spLocks noChangeShapeType="1"/>
            </p:cNvSpPr>
            <p:nvPr/>
          </p:nvSpPr>
          <p:spPr bwMode="auto">
            <a:xfrm>
              <a:off x="672" y="1680"/>
              <a:ext cx="0" cy="864"/>
            </a:xfrm>
            <a:prstGeom prst="line">
              <a:avLst/>
            </a:prstGeom>
            <a:noFill/>
            <a:ln w="9525">
              <a:solidFill>
                <a:srgbClr val="F8240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8" name="Line 5"/>
            <p:cNvSpPr>
              <a:spLocks noChangeShapeType="1"/>
            </p:cNvSpPr>
            <p:nvPr/>
          </p:nvSpPr>
          <p:spPr bwMode="auto">
            <a:xfrm>
              <a:off x="672" y="2544"/>
              <a:ext cx="336" cy="0"/>
            </a:xfrm>
            <a:prstGeom prst="line">
              <a:avLst/>
            </a:prstGeom>
            <a:noFill/>
            <a:ln w="9525">
              <a:solidFill>
                <a:srgbClr val="F8240E"/>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9" name="Line 6"/>
            <p:cNvSpPr>
              <a:spLocks noChangeShapeType="1"/>
            </p:cNvSpPr>
            <p:nvPr/>
          </p:nvSpPr>
          <p:spPr bwMode="auto">
            <a:xfrm>
              <a:off x="672" y="1824"/>
              <a:ext cx="336" cy="0"/>
            </a:xfrm>
            <a:prstGeom prst="line">
              <a:avLst/>
            </a:prstGeom>
            <a:noFill/>
            <a:ln w="9525">
              <a:solidFill>
                <a:srgbClr val="F8240E"/>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0" name="Line 7"/>
            <p:cNvSpPr>
              <a:spLocks noChangeShapeType="1"/>
            </p:cNvSpPr>
            <p:nvPr/>
          </p:nvSpPr>
          <p:spPr bwMode="auto">
            <a:xfrm>
              <a:off x="384" y="912"/>
              <a:ext cx="0" cy="2400"/>
            </a:xfrm>
            <a:prstGeom prst="line">
              <a:avLst/>
            </a:prstGeom>
            <a:noFill/>
            <a:ln w="9525">
              <a:solidFill>
                <a:srgbClr val="F8240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1" name="Line 8"/>
            <p:cNvSpPr>
              <a:spLocks noChangeShapeType="1"/>
            </p:cNvSpPr>
            <p:nvPr/>
          </p:nvSpPr>
          <p:spPr bwMode="auto">
            <a:xfrm>
              <a:off x="384" y="912"/>
              <a:ext cx="288" cy="0"/>
            </a:xfrm>
            <a:prstGeom prst="line">
              <a:avLst/>
            </a:prstGeom>
            <a:noFill/>
            <a:ln w="9525">
              <a:solidFill>
                <a:srgbClr val="F8240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2" name="Line 9"/>
            <p:cNvSpPr>
              <a:spLocks noChangeShapeType="1"/>
            </p:cNvSpPr>
            <p:nvPr/>
          </p:nvSpPr>
          <p:spPr bwMode="auto">
            <a:xfrm>
              <a:off x="384" y="1536"/>
              <a:ext cx="192" cy="0"/>
            </a:xfrm>
            <a:prstGeom prst="line">
              <a:avLst/>
            </a:prstGeom>
            <a:noFill/>
            <a:ln w="9525">
              <a:solidFill>
                <a:srgbClr val="F8240E"/>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3" name="Line 10"/>
            <p:cNvSpPr>
              <a:spLocks noChangeShapeType="1"/>
            </p:cNvSpPr>
            <p:nvPr/>
          </p:nvSpPr>
          <p:spPr bwMode="auto">
            <a:xfrm>
              <a:off x="384" y="3312"/>
              <a:ext cx="192" cy="0"/>
            </a:xfrm>
            <a:prstGeom prst="line">
              <a:avLst/>
            </a:prstGeom>
            <a:noFill/>
            <a:ln w="9525">
              <a:solidFill>
                <a:srgbClr val="F8240E"/>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4" name="Line 11"/>
            <p:cNvSpPr>
              <a:spLocks noChangeShapeType="1"/>
            </p:cNvSpPr>
            <p:nvPr/>
          </p:nvSpPr>
          <p:spPr bwMode="auto">
            <a:xfrm>
              <a:off x="672" y="3408"/>
              <a:ext cx="0" cy="432"/>
            </a:xfrm>
            <a:prstGeom prst="line">
              <a:avLst/>
            </a:prstGeom>
            <a:noFill/>
            <a:ln w="9525">
              <a:solidFill>
                <a:srgbClr val="F8240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5" name="Line 12"/>
            <p:cNvSpPr>
              <a:spLocks noChangeShapeType="1"/>
            </p:cNvSpPr>
            <p:nvPr/>
          </p:nvSpPr>
          <p:spPr bwMode="auto">
            <a:xfrm>
              <a:off x="672" y="3552"/>
              <a:ext cx="288" cy="0"/>
            </a:xfrm>
            <a:prstGeom prst="line">
              <a:avLst/>
            </a:prstGeom>
            <a:noFill/>
            <a:ln w="9525">
              <a:solidFill>
                <a:srgbClr val="F8240E"/>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36" name="Line 13"/>
            <p:cNvSpPr>
              <a:spLocks noChangeShapeType="1"/>
            </p:cNvSpPr>
            <p:nvPr/>
          </p:nvSpPr>
          <p:spPr bwMode="auto">
            <a:xfrm>
              <a:off x="672" y="3840"/>
              <a:ext cx="288" cy="0"/>
            </a:xfrm>
            <a:prstGeom prst="line">
              <a:avLst/>
            </a:prstGeom>
            <a:noFill/>
            <a:ln w="9525">
              <a:solidFill>
                <a:srgbClr val="F8240E"/>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7" name="Line 14"/>
            <p:cNvSpPr>
              <a:spLocks noChangeShapeType="1"/>
            </p:cNvSpPr>
            <p:nvPr/>
          </p:nvSpPr>
          <p:spPr bwMode="auto">
            <a:xfrm>
              <a:off x="1104" y="1920"/>
              <a:ext cx="0" cy="384"/>
            </a:xfrm>
            <a:prstGeom prst="line">
              <a:avLst/>
            </a:prstGeom>
            <a:noFill/>
            <a:ln w="9525">
              <a:solidFill>
                <a:srgbClr val="F8240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8" name="Line 15"/>
            <p:cNvSpPr>
              <a:spLocks noChangeShapeType="1"/>
            </p:cNvSpPr>
            <p:nvPr/>
          </p:nvSpPr>
          <p:spPr bwMode="auto">
            <a:xfrm>
              <a:off x="1104" y="2064"/>
              <a:ext cx="288" cy="0"/>
            </a:xfrm>
            <a:prstGeom prst="line">
              <a:avLst/>
            </a:prstGeom>
            <a:noFill/>
            <a:ln w="9525">
              <a:solidFill>
                <a:srgbClr val="F8240E"/>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39" name="Line 16"/>
            <p:cNvSpPr>
              <a:spLocks noChangeShapeType="1"/>
            </p:cNvSpPr>
            <p:nvPr/>
          </p:nvSpPr>
          <p:spPr bwMode="auto">
            <a:xfrm>
              <a:off x="1104" y="2304"/>
              <a:ext cx="288" cy="0"/>
            </a:xfrm>
            <a:prstGeom prst="line">
              <a:avLst/>
            </a:prstGeom>
            <a:noFill/>
            <a:ln w="9525">
              <a:solidFill>
                <a:srgbClr val="F8240E"/>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0" name="Line 17"/>
            <p:cNvSpPr>
              <a:spLocks noChangeShapeType="1"/>
            </p:cNvSpPr>
            <p:nvPr/>
          </p:nvSpPr>
          <p:spPr bwMode="auto">
            <a:xfrm>
              <a:off x="1104" y="2640"/>
              <a:ext cx="0" cy="384"/>
            </a:xfrm>
            <a:prstGeom prst="line">
              <a:avLst/>
            </a:prstGeom>
            <a:noFill/>
            <a:ln w="9525">
              <a:solidFill>
                <a:srgbClr val="F8240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1" name="Line 18"/>
            <p:cNvSpPr>
              <a:spLocks noChangeShapeType="1"/>
            </p:cNvSpPr>
            <p:nvPr/>
          </p:nvSpPr>
          <p:spPr bwMode="auto">
            <a:xfrm>
              <a:off x="1104" y="3024"/>
              <a:ext cx="336" cy="0"/>
            </a:xfrm>
            <a:prstGeom prst="line">
              <a:avLst/>
            </a:prstGeom>
            <a:noFill/>
            <a:ln w="9525">
              <a:solidFill>
                <a:srgbClr val="F8240E"/>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42" name="Line 19"/>
            <p:cNvSpPr>
              <a:spLocks noChangeShapeType="1"/>
            </p:cNvSpPr>
            <p:nvPr/>
          </p:nvSpPr>
          <p:spPr bwMode="auto">
            <a:xfrm>
              <a:off x="1104" y="2784"/>
              <a:ext cx="288" cy="0"/>
            </a:xfrm>
            <a:prstGeom prst="line">
              <a:avLst/>
            </a:prstGeom>
            <a:noFill/>
            <a:ln w="9525">
              <a:solidFill>
                <a:srgbClr val="F8240E"/>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43" name="Rectangle 21"/>
          <p:cNvSpPr>
            <a:spLocks noChangeArrowheads="1"/>
          </p:cNvSpPr>
          <p:nvPr/>
        </p:nvSpPr>
        <p:spPr bwMode="auto">
          <a:xfrm>
            <a:off x="323850" y="981075"/>
            <a:ext cx="8569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0">
                <a:solidFill>
                  <a:srgbClr val="0000FF"/>
                </a:solidFill>
              </a:rPr>
              <a:t>1976年</a:t>
            </a:r>
            <a:r>
              <a:rPr lang="en-US" altLang="zh-CN" sz="2800" b="0">
                <a:solidFill>
                  <a:srgbClr val="0000FF"/>
                </a:solidFill>
              </a:rPr>
              <a:t>IUPAC</a:t>
            </a:r>
            <a:r>
              <a:rPr lang="zh-CN" altLang="en-US" sz="2800" b="0">
                <a:solidFill>
                  <a:srgbClr val="0000FF"/>
                </a:solidFill>
              </a:rPr>
              <a:t>基于膜的特征，推荐将其分为以下几类</a:t>
            </a:r>
          </a:p>
        </p:txBody>
      </p:sp>
    </p:spTree>
    <p:extLst>
      <p:ext uri="{BB962C8B-B14F-4D97-AF65-F5344CB8AC3E}">
        <p14:creationId xmlns:p14="http://schemas.microsoft.com/office/powerpoint/2010/main" val="1721687868"/>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up)">
                                      <p:cBhvr>
                                        <p:cTn id="1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4294967295"/>
          </p:nvPr>
        </p:nvSpPr>
        <p:spPr>
          <a:xfrm>
            <a:off x="107950" y="1196752"/>
            <a:ext cx="4681538" cy="5113039"/>
          </a:xfrm>
        </p:spPr>
        <p:txBody>
          <a:bodyPr/>
          <a:lstStyle/>
          <a:p>
            <a:pPr marL="0" indent="0" eaLnBrk="1" hangingPunct="1">
              <a:buNone/>
            </a:pPr>
            <a:r>
              <a:rPr lang="zh-CN" altLang="en-US" sz="2800" b="1" dirty="0" smtClean="0">
                <a:solidFill>
                  <a:srgbClr val="3333FF"/>
                </a:solidFill>
                <a:latin typeface="黑体" pitchFamily="49" charset="-122"/>
                <a:ea typeface="黑体" pitchFamily="49" charset="-122"/>
              </a:rPr>
              <a:t>一、</a:t>
            </a:r>
            <a:r>
              <a:rPr lang="en-US" altLang="zh-CN" sz="2800" b="1" dirty="0" smtClean="0">
                <a:solidFill>
                  <a:srgbClr val="3333FF"/>
                </a:solidFill>
                <a:latin typeface="黑体" pitchFamily="49" charset="-122"/>
                <a:ea typeface="黑体" pitchFamily="49" charset="-122"/>
              </a:rPr>
              <a:t>pH</a:t>
            </a:r>
            <a:r>
              <a:rPr lang="zh-CN" altLang="en-US" sz="2800" b="1" dirty="0" smtClean="0">
                <a:solidFill>
                  <a:srgbClr val="3333FF"/>
                </a:solidFill>
                <a:latin typeface="黑体" pitchFamily="49" charset="-122"/>
                <a:ea typeface="黑体" pitchFamily="49" charset="-122"/>
              </a:rPr>
              <a:t>玻璃电极</a:t>
            </a:r>
          </a:p>
          <a:p>
            <a:pPr marL="0" indent="0" eaLnBrk="1" hangingPunct="1">
              <a:buNone/>
            </a:pPr>
            <a:r>
              <a:rPr lang="zh-CN" altLang="en-US" sz="2800" b="1" dirty="0" smtClean="0">
                <a:solidFill>
                  <a:srgbClr val="3333FF"/>
                </a:solidFill>
                <a:latin typeface="黑体" pitchFamily="49" charset="-122"/>
                <a:ea typeface="黑体" pitchFamily="49" charset="-122"/>
              </a:rPr>
              <a:t>（一）</a:t>
            </a:r>
            <a:r>
              <a:rPr lang="en-US" altLang="zh-CN" sz="2800" b="1" dirty="0" smtClean="0">
                <a:solidFill>
                  <a:srgbClr val="3333FF"/>
                </a:solidFill>
                <a:latin typeface="黑体" pitchFamily="49" charset="-122"/>
                <a:ea typeface="黑体" pitchFamily="49" charset="-122"/>
              </a:rPr>
              <a:t>pH</a:t>
            </a:r>
            <a:r>
              <a:rPr lang="zh-CN" altLang="en-US" sz="2800" b="1" dirty="0" smtClean="0">
                <a:solidFill>
                  <a:srgbClr val="3333FF"/>
                </a:solidFill>
                <a:latin typeface="黑体" pitchFamily="49" charset="-122"/>
                <a:ea typeface="黑体" pitchFamily="49" charset="-122"/>
              </a:rPr>
              <a:t>玻璃电极的构造</a:t>
            </a:r>
          </a:p>
          <a:p>
            <a:pPr eaLnBrk="1" hangingPunct="1">
              <a:buFont typeface="Wingdings" pitchFamily="2" charset="2"/>
              <a:buChar char="ü"/>
            </a:pPr>
            <a:r>
              <a:rPr lang="zh-CN" altLang="en-US" sz="2800" dirty="0" smtClean="0">
                <a:latin typeface="黑体" pitchFamily="49" charset="-122"/>
                <a:ea typeface="黑体" pitchFamily="49" charset="-122"/>
              </a:rPr>
              <a:t>由特殊成分（</a:t>
            </a:r>
            <a:r>
              <a:rPr lang="en-US" altLang="zh-CN" sz="2600" kern="1200" dirty="0">
                <a:solidFill>
                  <a:srgbClr val="005200"/>
                </a:solidFill>
                <a:latin typeface="Times New Roman" pitchFamily="18" charset="0"/>
                <a:ea typeface="黑体" pitchFamily="2" charset="-122"/>
              </a:rPr>
              <a:t> SiO</a:t>
            </a:r>
            <a:r>
              <a:rPr lang="en-US" altLang="zh-CN" sz="2600" kern="1200" baseline="-15000" dirty="0">
                <a:solidFill>
                  <a:srgbClr val="005200"/>
                </a:solidFill>
                <a:latin typeface="Times New Roman" pitchFamily="18" charset="0"/>
                <a:ea typeface="黑体" pitchFamily="2" charset="-122"/>
              </a:rPr>
              <a:t>2</a:t>
            </a:r>
            <a:r>
              <a:rPr lang="zh-CN" altLang="en-US" sz="2600" kern="1200" dirty="0">
                <a:solidFill>
                  <a:srgbClr val="005200"/>
                </a:solidFill>
                <a:latin typeface="Times New Roman" pitchFamily="18" charset="0"/>
                <a:ea typeface="黑体" pitchFamily="2" charset="-122"/>
              </a:rPr>
              <a:t>基质中加入</a:t>
            </a:r>
            <a:r>
              <a:rPr lang="en-US" altLang="zh-CN" sz="2600" kern="1200" dirty="0">
                <a:solidFill>
                  <a:srgbClr val="005200"/>
                </a:solidFill>
                <a:latin typeface="Times New Roman" pitchFamily="18" charset="0"/>
                <a:ea typeface="黑体" pitchFamily="2" charset="-122"/>
              </a:rPr>
              <a:t>Na</a:t>
            </a:r>
            <a:r>
              <a:rPr lang="en-US" altLang="zh-CN" sz="2600" kern="1200" baseline="-15000" dirty="0">
                <a:solidFill>
                  <a:srgbClr val="005200"/>
                </a:solidFill>
                <a:latin typeface="Times New Roman" pitchFamily="18" charset="0"/>
                <a:ea typeface="黑体" pitchFamily="2" charset="-122"/>
              </a:rPr>
              <a:t>2</a:t>
            </a:r>
            <a:r>
              <a:rPr lang="en-US" altLang="zh-CN" sz="2600" kern="1200" dirty="0">
                <a:solidFill>
                  <a:srgbClr val="005200"/>
                </a:solidFill>
                <a:latin typeface="Times New Roman" pitchFamily="18" charset="0"/>
                <a:ea typeface="黑体" pitchFamily="2" charset="-122"/>
              </a:rPr>
              <a:t>O</a:t>
            </a:r>
            <a:r>
              <a:rPr lang="zh-CN" altLang="en-US" sz="2600" kern="1200" dirty="0">
                <a:solidFill>
                  <a:srgbClr val="005200"/>
                </a:solidFill>
                <a:latin typeface="Times New Roman" pitchFamily="18" charset="0"/>
                <a:ea typeface="黑体" pitchFamily="2" charset="-122"/>
              </a:rPr>
              <a:t>，</a:t>
            </a:r>
            <a:r>
              <a:rPr lang="en-US" altLang="zh-CN" sz="2600" kern="1200" dirty="0">
                <a:solidFill>
                  <a:srgbClr val="005200"/>
                </a:solidFill>
                <a:latin typeface="Times New Roman" pitchFamily="18" charset="0"/>
                <a:ea typeface="黑体" pitchFamily="2" charset="-122"/>
              </a:rPr>
              <a:t>Li</a:t>
            </a:r>
            <a:r>
              <a:rPr lang="en-US" altLang="zh-CN" sz="2600" kern="1200" baseline="-15000" dirty="0">
                <a:solidFill>
                  <a:srgbClr val="005200"/>
                </a:solidFill>
                <a:latin typeface="Times New Roman" pitchFamily="18" charset="0"/>
                <a:ea typeface="黑体" pitchFamily="2" charset="-122"/>
              </a:rPr>
              <a:t>2</a:t>
            </a:r>
            <a:r>
              <a:rPr lang="en-US" altLang="zh-CN" sz="2600" kern="1200" dirty="0">
                <a:solidFill>
                  <a:srgbClr val="005200"/>
                </a:solidFill>
                <a:latin typeface="Times New Roman" pitchFamily="18" charset="0"/>
                <a:ea typeface="黑体" pitchFamily="2" charset="-122"/>
              </a:rPr>
              <a:t>O</a:t>
            </a:r>
            <a:r>
              <a:rPr lang="zh-CN" altLang="en-US" sz="2600" kern="1200" dirty="0">
                <a:solidFill>
                  <a:srgbClr val="005200"/>
                </a:solidFill>
                <a:latin typeface="Times New Roman" pitchFamily="18" charset="0"/>
                <a:ea typeface="黑体" pitchFamily="2" charset="-122"/>
              </a:rPr>
              <a:t>和</a:t>
            </a:r>
            <a:r>
              <a:rPr lang="en-US" altLang="zh-CN" sz="2600" kern="1200" dirty="0" err="1">
                <a:solidFill>
                  <a:srgbClr val="005200"/>
                </a:solidFill>
                <a:latin typeface="Times New Roman" pitchFamily="18" charset="0"/>
                <a:ea typeface="黑体" pitchFamily="2" charset="-122"/>
              </a:rPr>
              <a:t>CaO</a:t>
            </a:r>
            <a:r>
              <a:rPr lang="zh-CN" altLang="en-US" sz="2600" kern="1200" dirty="0">
                <a:solidFill>
                  <a:srgbClr val="005200"/>
                </a:solidFill>
                <a:latin typeface="Times New Roman" pitchFamily="18" charset="0"/>
                <a:ea typeface="黑体" pitchFamily="2" charset="-122"/>
              </a:rPr>
              <a:t>烧结而成的特殊</a:t>
            </a:r>
            <a:r>
              <a:rPr lang="zh-CN" altLang="en-US" sz="2600" kern="1200" dirty="0" smtClean="0">
                <a:solidFill>
                  <a:srgbClr val="005200"/>
                </a:solidFill>
                <a:latin typeface="Times New Roman" pitchFamily="18" charset="0"/>
                <a:ea typeface="黑体" pitchFamily="2" charset="-122"/>
              </a:rPr>
              <a:t>玻璃膜</a:t>
            </a:r>
            <a:r>
              <a:rPr lang="zh-CN" altLang="en-US" sz="2800" dirty="0" smtClean="0">
                <a:latin typeface="黑体" pitchFamily="49" charset="-122"/>
                <a:ea typeface="黑体" pitchFamily="49" charset="-122"/>
              </a:rPr>
              <a:t>）的玻璃吹制而成的球状敏感膜，厚度为</a:t>
            </a:r>
            <a:r>
              <a:rPr lang="en-US" altLang="zh-CN" sz="2800" dirty="0" smtClean="0">
                <a:latin typeface="黑体" pitchFamily="49" charset="-122"/>
                <a:ea typeface="黑体" pitchFamily="49" charset="-122"/>
              </a:rPr>
              <a:t>0.05-0.1mm</a:t>
            </a:r>
            <a:r>
              <a:rPr lang="zh-CN" altLang="en-US" sz="2800" dirty="0" smtClean="0">
                <a:latin typeface="黑体" pitchFamily="49" charset="-122"/>
                <a:ea typeface="黑体" pitchFamily="49" charset="-122"/>
              </a:rPr>
              <a:t>。</a:t>
            </a:r>
          </a:p>
          <a:p>
            <a:pPr eaLnBrk="1" hangingPunct="1">
              <a:buFont typeface="Wingdings" pitchFamily="2" charset="2"/>
              <a:buChar char="ü"/>
            </a:pPr>
            <a:r>
              <a:rPr lang="zh-CN" altLang="en-US" sz="2800" dirty="0" smtClean="0">
                <a:latin typeface="黑体" pitchFamily="49" charset="-122"/>
                <a:ea typeface="黑体" pitchFamily="49" charset="-122"/>
              </a:rPr>
              <a:t>玻璃膜插入被测溶液，跨越玻璃膜会产生</a:t>
            </a:r>
            <a:r>
              <a:rPr lang="zh-CN" altLang="en-US" sz="2800" dirty="0" smtClean="0">
                <a:solidFill>
                  <a:srgbClr val="3333FF"/>
                </a:solidFill>
                <a:latin typeface="黑体" pitchFamily="49" charset="-122"/>
                <a:ea typeface="黑体" pitchFamily="49" charset="-122"/>
              </a:rPr>
              <a:t>膜电位</a:t>
            </a:r>
            <a:r>
              <a:rPr lang="zh-CN" altLang="en-US" sz="2800" dirty="0" smtClean="0">
                <a:latin typeface="黑体" pitchFamily="49" charset="-122"/>
                <a:ea typeface="黑体" pitchFamily="49" charset="-122"/>
              </a:rPr>
              <a:t>，与氢离子活度之间符合能斯特公式。</a:t>
            </a:r>
          </a:p>
        </p:txBody>
      </p:sp>
      <p:graphicFrame>
        <p:nvGraphicFramePr>
          <p:cNvPr id="267268" name="Object 4"/>
          <p:cNvGraphicFramePr>
            <a:graphicFrameLocks noChangeAspect="1"/>
          </p:cNvGraphicFramePr>
          <p:nvPr/>
        </p:nvGraphicFramePr>
        <p:xfrm>
          <a:off x="4859338" y="1268413"/>
          <a:ext cx="3771900" cy="4648200"/>
        </p:xfrm>
        <a:graphic>
          <a:graphicData uri="http://schemas.openxmlformats.org/presentationml/2006/ole">
            <mc:AlternateContent xmlns:mc="http://schemas.openxmlformats.org/markup-compatibility/2006">
              <mc:Choice xmlns:v="urn:schemas-microsoft-com:vml" Requires="v">
                <p:oleObj spid="_x0000_s63515" name="位图图像" r:id="rId3" imgW="3153215" imgH="3885714" progId="Paint.Picture">
                  <p:embed/>
                </p:oleObj>
              </mc:Choice>
              <mc:Fallback>
                <p:oleObj name="位图图像" r:id="rId3" imgW="3153215" imgH="388571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1268413"/>
                        <a:ext cx="3771900" cy="46482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2"/>
          <p:cNvSpPr txBox="1">
            <a:spLocks noChangeArrowheads="1"/>
          </p:cNvSpPr>
          <p:nvPr/>
        </p:nvSpPr>
        <p:spPr>
          <a:xfrm>
            <a:off x="609600" y="381000"/>
            <a:ext cx="7772400" cy="6858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r>
              <a:rPr lang="zh-CN" altLang="en-US" sz="3600" dirty="0" smtClean="0">
                <a:solidFill>
                  <a:srgbClr val="800000"/>
                </a:solidFill>
                <a:latin typeface="Arial Unicode MS" pitchFamily="34" charset="-122"/>
                <a:ea typeface="黑体" pitchFamily="49" charset="-122"/>
              </a:rPr>
              <a:t>1.非晶体膜电极</a:t>
            </a:r>
            <a:endParaRPr lang="zh-CN" altLang="en-US" sz="3600" dirty="0">
              <a:solidFill>
                <a:srgbClr val="800000"/>
              </a:solidFill>
              <a:latin typeface="Arial Unicode MS" pitchFamily="34" charset="-122"/>
              <a:ea typeface="黑体" pitchFamily="49" charset="-122"/>
            </a:endParaRPr>
          </a:p>
        </p:txBody>
      </p:sp>
    </p:spTree>
    <p:extLst>
      <p:ext uri="{BB962C8B-B14F-4D97-AF65-F5344CB8AC3E}">
        <p14:creationId xmlns:p14="http://schemas.microsoft.com/office/powerpoint/2010/main" val="466612907"/>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67268"/>
                                        </p:tgtEl>
                                        <p:attrNameLst>
                                          <p:attrName>style.visibility</p:attrName>
                                        </p:attrNameLst>
                                      </p:cBhvr>
                                      <p:to>
                                        <p:strVal val="visible"/>
                                      </p:to>
                                    </p:set>
                                    <p:animEffect transition="in" filter="wipe(up)">
                                      <p:cBhvr>
                                        <p:cTn id="7" dur="500"/>
                                        <p:tgtEl>
                                          <p:spTgt spid="26726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ChangeArrowheads="1"/>
          </p:cNvSpPr>
          <p:nvPr/>
        </p:nvSpPr>
        <p:spPr bwMode="auto">
          <a:xfrm>
            <a:off x="539750" y="4868863"/>
            <a:ext cx="8243888" cy="175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zh-CN" altLang="en-US" sz="2400" dirty="0">
                <a:solidFill>
                  <a:srgbClr val="3333FF"/>
                </a:solidFill>
                <a:latin typeface="Arial Unicode MS" pitchFamily="34" charset="-122"/>
                <a:ea typeface="黑体" pitchFamily="49" charset="-122"/>
              </a:rPr>
              <a:t>（二）（</a:t>
            </a:r>
            <a:r>
              <a:rPr lang="en-US" altLang="zh-CN" sz="2400" dirty="0">
                <a:solidFill>
                  <a:srgbClr val="3333FF"/>
                </a:solidFill>
                <a:latin typeface="Arial Unicode MS" pitchFamily="34" charset="-122"/>
                <a:ea typeface="黑体" pitchFamily="49" charset="-122"/>
              </a:rPr>
              <a:t>pH</a:t>
            </a:r>
            <a:r>
              <a:rPr lang="zh-CN" altLang="en-US" sz="2400" dirty="0">
                <a:solidFill>
                  <a:srgbClr val="3333FF"/>
                </a:solidFill>
                <a:latin typeface="Arial Unicode MS" pitchFamily="34" charset="-122"/>
                <a:ea typeface="黑体" pitchFamily="49" charset="-122"/>
              </a:rPr>
              <a:t>玻璃电极的响应机理）</a:t>
            </a:r>
          </a:p>
          <a:p>
            <a:pPr marL="342900" indent="-342900">
              <a:spcBef>
                <a:spcPct val="20000"/>
              </a:spcBef>
            </a:pPr>
            <a:r>
              <a:rPr lang="zh-CN" altLang="en-US" sz="2400" dirty="0">
                <a:latin typeface="Arial Unicode MS" pitchFamily="34" charset="-122"/>
                <a:ea typeface="黑体" pitchFamily="49" charset="-122"/>
              </a:rPr>
              <a:t>     </a:t>
            </a:r>
            <a:r>
              <a:rPr lang="zh-CN" altLang="en-US" sz="2400" dirty="0" smtClean="0">
                <a:latin typeface="Arial Unicode MS" pitchFamily="34" charset="-122"/>
                <a:ea typeface="黑体" pitchFamily="49" charset="-122"/>
              </a:rPr>
              <a:t>     加入</a:t>
            </a:r>
            <a:r>
              <a:rPr lang="en-US" altLang="zh-CN" sz="2400" dirty="0">
                <a:latin typeface="Arial Unicode MS" pitchFamily="34" charset="-122"/>
                <a:ea typeface="黑体" pitchFamily="49" charset="-122"/>
              </a:rPr>
              <a:t>Na</a:t>
            </a:r>
            <a:r>
              <a:rPr lang="en-US" altLang="zh-CN" sz="2400" baseline="-25000" dirty="0">
                <a:latin typeface="Arial Unicode MS" pitchFamily="34" charset="-122"/>
                <a:ea typeface="黑体" pitchFamily="49" charset="-122"/>
              </a:rPr>
              <a:t>2</a:t>
            </a:r>
            <a:r>
              <a:rPr lang="en-US" altLang="zh-CN" sz="2400" dirty="0">
                <a:latin typeface="Arial Unicode MS" pitchFamily="34" charset="-122"/>
                <a:ea typeface="黑体" pitchFamily="49" charset="-122"/>
              </a:rPr>
              <a:t>O</a:t>
            </a:r>
            <a:r>
              <a:rPr lang="zh-CN" altLang="en-US" sz="2400" dirty="0">
                <a:latin typeface="Arial Unicode MS" pitchFamily="34" charset="-122"/>
                <a:ea typeface="黑体" pitchFamily="49" charset="-122"/>
              </a:rPr>
              <a:t>后的钠硅酸盐玻璃晶格中，</a:t>
            </a:r>
            <a:r>
              <a:rPr lang="en-US" altLang="zh-CN" sz="2400" dirty="0">
                <a:latin typeface="Arial Unicode MS" pitchFamily="34" charset="-122"/>
                <a:ea typeface="黑体" pitchFamily="49" charset="-122"/>
              </a:rPr>
              <a:t>Na</a:t>
            </a:r>
            <a:r>
              <a:rPr lang="zh-CN" altLang="en-US" sz="2400" dirty="0">
                <a:latin typeface="Arial Unicode MS" pitchFamily="34" charset="-122"/>
                <a:ea typeface="黑体" pitchFamily="49" charset="-122"/>
              </a:rPr>
              <a:t>取代晶格中的</a:t>
            </a:r>
            <a:r>
              <a:rPr lang="en-US" altLang="zh-CN" sz="2400" dirty="0">
                <a:latin typeface="Arial Unicode MS" pitchFamily="34" charset="-122"/>
                <a:ea typeface="黑体" pitchFamily="49" charset="-122"/>
              </a:rPr>
              <a:t>Si</a:t>
            </a:r>
            <a:r>
              <a:rPr lang="zh-CN" altLang="en-US" sz="2400" dirty="0">
                <a:latin typeface="Arial Unicode MS" pitchFamily="34" charset="-122"/>
                <a:ea typeface="黑体" pitchFamily="49" charset="-122"/>
              </a:rPr>
              <a:t>，形成带负电的硅</a:t>
            </a:r>
            <a:r>
              <a:rPr lang="en-US" altLang="zh-CN" sz="2400" dirty="0">
                <a:latin typeface="Arial Unicode MS" pitchFamily="34" charset="-122"/>
                <a:ea typeface="黑体" pitchFamily="49" charset="-122"/>
              </a:rPr>
              <a:t>-</a:t>
            </a:r>
            <a:r>
              <a:rPr lang="zh-CN" altLang="en-US" sz="2400" dirty="0">
                <a:latin typeface="Arial Unicode MS" pitchFamily="34" charset="-122"/>
                <a:ea typeface="黑体" pitchFamily="49" charset="-122"/>
              </a:rPr>
              <a:t>氧骨架，可以与</a:t>
            </a:r>
            <a:r>
              <a:rPr lang="en-US" altLang="zh-CN" sz="2400" dirty="0">
                <a:latin typeface="Arial Unicode MS" pitchFamily="34" charset="-122"/>
                <a:ea typeface="黑体" pitchFamily="49" charset="-122"/>
              </a:rPr>
              <a:t>H</a:t>
            </a:r>
            <a:r>
              <a:rPr lang="en-US" altLang="zh-CN" sz="2400" baseline="30000" dirty="0">
                <a:latin typeface="Arial Unicode MS" pitchFamily="34" charset="-122"/>
                <a:ea typeface="黑体" pitchFamily="49" charset="-122"/>
              </a:rPr>
              <a:t>+</a:t>
            </a:r>
            <a:r>
              <a:rPr lang="zh-CN" altLang="en-US" sz="2400" dirty="0">
                <a:latin typeface="Arial Unicode MS" pitchFamily="34" charset="-122"/>
                <a:ea typeface="黑体" pitchFamily="49" charset="-122"/>
              </a:rPr>
              <a:t>进行交换，</a:t>
            </a:r>
            <a:r>
              <a:rPr lang="zh-CN" altLang="en-US" sz="2400" dirty="0">
                <a:solidFill>
                  <a:srgbClr val="EA0000"/>
                </a:solidFill>
                <a:latin typeface="Arial Unicode MS" pitchFamily="34" charset="-122"/>
                <a:ea typeface="黑体" pitchFamily="49" charset="-122"/>
              </a:rPr>
              <a:t>这是</a:t>
            </a:r>
            <a:r>
              <a:rPr lang="en-US" altLang="zh-CN" sz="2400" dirty="0">
                <a:solidFill>
                  <a:srgbClr val="EA0000"/>
                </a:solidFill>
                <a:latin typeface="Arial Unicode MS" pitchFamily="34" charset="-122"/>
                <a:ea typeface="黑体" pitchFamily="49" charset="-122"/>
              </a:rPr>
              <a:t>pH</a:t>
            </a:r>
            <a:r>
              <a:rPr lang="zh-CN" altLang="en-US" sz="2400" dirty="0">
                <a:solidFill>
                  <a:srgbClr val="EA0000"/>
                </a:solidFill>
                <a:latin typeface="Arial Unicode MS" pitchFamily="34" charset="-122"/>
                <a:ea typeface="黑体" pitchFamily="49" charset="-122"/>
              </a:rPr>
              <a:t>玻璃电极对</a:t>
            </a:r>
            <a:r>
              <a:rPr lang="en-US" altLang="zh-CN" sz="2400" dirty="0">
                <a:solidFill>
                  <a:srgbClr val="EA0000"/>
                </a:solidFill>
                <a:latin typeface="Arial Unicode MS" pitchFamily="34" charset="-122"/>
                <a:ea typeface="黑体" pitchFamily="49" charset="-122"/>
              </a:rPr>
              <a:t>H</a:t>
            </a:r>
            <a:r>
              <a:rPr lang="en-US" altLang="zh-CN" sz="2400" baseline="30000" dirty="0">
                <a:solidFill>
                  <a:srgbClr val="EA0000"/>
                </a:solidFill>
                <a:latin typeface="Arial Unicode MS" pitchFamily="34" charset="-122"/>
                <a:ea typeface="黑体" pitchFamily="49" charset="-122"/>
              </a:rPr>
              <a:t>+</a:t>
            </a:r>
            <a:r>
              <a:rPr lang="zh-CN" altLang="en-US" sz="2400" dirty="0">
                <a:solidFill>
                  <a:srgbClr val="EA0000"/>
                </a:solidFill>
                <a:latin typeface="Arial Unicode MS" pitchFamily="34" charset="-122"/>
                <a:ea typeface="黑体" pitchFamily="49" charset="-122"/>
              </a:rPr>
              <a:t>有所选择的真正原因。</a:t>
            </a:r>
          </a:p>
        </p:txBody>
      </p:sp>
      <p:pic>
        <p:nvPicPr>
          <p:cNvPr id="268294" name="Picture 6" descr="Cy2D040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88913"/>
            <a:ext cx="6553200" cy="4632325"/>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733219"/>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268294"/>
                                        </p:tgtEl>
                                        <p:attrNameLst>
                                          <p:attrName>style.visibility</p:attrName>
                                        </p:attrNameLst>
                                      </p:cBhvr>
                                      <p:to>
                                        <p:strVal val="visible"/>
                                      </p:to>
                                    </p:set>
                                    <p:anim calcmode="lin" valueType="num">
                                      <p:cBhvr>
                                        <p:cTn id="7" dur="500" fill="hold"/>
                                        <p:tgtEl>
                                          <p:spTgt spid="268294"/>
                                        </p:tgtEl>
                                        <p:attrNameLst>
                                          <p:attrName>ppt_w</p:attrName>
                                        </p:attrNameLst>
                                      </p:cBhvr>
                                      <p:tavLst>
                                        <p:tav tm="0">
                                          <p:val>
                                            <p:fltVal val="0"/>
                                          </p:val>
                                        </p:tav>
                                        <p:tav tm="100000">
                                          <p:val>
                                            <p:strVal val="#ppt_w"/>
                                          </p:val>
                                        </p:tav>
                                      </p:tavLst>
                                    </p:anim>
                                    <p:anim calcmode="lin" valueType="num">
                                      <p:cBhvr>
                                        <p:cTn id="8" dur="500" fill="hold"/>
                                        <p:tgtEl>
                                          <p:spTgt spid="26829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505718" y="332656"/>
            <a:ext cx="7993063"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zh-CN" altLang="en-US" sz="2800" dirty="0" smtClean="0">
                <a:latin typeface="黑体" pitchFamily="49" charset="-122"/>
                <a:ea typeface="黑体" pitchFamily="49" charset="-122"/>
              </a:rPr>
              <a:t>三</a:t>
            </a:r>
            <a:r>
              <a:rPr lang="en-US" altLang="zh-CN" sz="2800" dirty="0" smtClean="0">
                <a:latin typeface="黑体" pitchFamily="49" charset="-122"/>
                <a:ea typeface="黑体" pitchFamily="49" charset="-122"/>
              </a:rPr>
              <a:t>.</a:t>
            </a:r>
            <a:r>
              <a:rPr lang="zh-CN" altLang="en-US" sz="2800" dirty="0">
                <a:latin typeface="黑体" pitchFamily="49" charset="-122"/>
                <a:ea typeface="黑体" pitchFamily="49" charset="-122"/>
              </a:rPr>
              <a:t>必须水化</a:t>
            </a:r>
          </a:p>
          <a:p>
            <a:pPr marL="342900" indent="-342900" algn="just" eaLnBrk="0" hangingPunct="0">
              <a:lnSpc>
                <a:spcPct val="120000"/>
              </a:lnSpc>
            </a:pPr>
            <a:r>
              <a:rPr lang="zh-CN" altLang="en-US" sz="2400" dirty="0">
                <a:latin typeface="黑体" pitchFamily="49" charset="-122"/>
                <a:ea typeface="黑体" pitchFamily="49" charset="-122"/>
              </a:rPr>
              <a:t>  </a:t>
            </a:r>
            <a:r>
              <a:rPr lang="zh-CN" altLang="en-US" sz="2400" dirty="0" smtClean="0">
                <a:latin typeface="黑体" pitchFamily="49" charset="-122"/>
                <a:ea typeface="黑体" pitchFamily="49" charset="-122"/>
              </a:rPr>
              <a:t>     </a:t>
            </a:r>
            <a:r>
              <a:rPr lang="zh-CN" altLang="en-US" sz="2600" dirty="0" smtClean="0">
                <a:solidFill>
                  <a:srgbClr val="EA0000"/>
                </a:solidFill>
                <a:latin typeface="黑体" pitchFamily="49" charset="-122"/>
                <a:ea typeface="黑体" pitchFamily="49" charset="-122"/>
              </a:rPr>
              <a:t>玻璃电极</a:t>
            </a:r>
            <a:r>
              <a:rPr lang="zh-CN" altLang="en-US" sz="2600" dirty="0">
                <a:solidFill>
                  <a:srgbClr val="EA0000"/>
                </a:solidFill>
                <a:latin typeface="黑体" pitchFamily="49" charset="-122"/>
                <a:ea typeface="黑体" pitchFamily="49" charset="-122"/>
              </a:rPr>
              <a:t>使用前，必须在水溶液中浸泡，生成三层结构，即中间的干玻璃层和两边的水化硅胶层（</a:t>
            </a:r>
            <a:r>
              <a:rPr lang="zh-CN" altLang="en-US" sz="2600" dirty="0">
                <a:solidFill>
                  <a:srgbClr val="1F07D3"/>
                </a:solidFill>
                <a:latin typeface="黑体" pitchFamily="49" charset="-122"/>
                <a:ea typeface="黑体" pitchFamily="49" charset="-122"/>
              </a:rPr>
              <a:t>是电极起作用的主要部分</a:t>
            </a:r>
            <a:r>
              <a:rPr lang="zh-CN" altLang="en-US" sz="2600" dirty="0">
                <a:solidFill>
                  <a:srgbClr val="EA0000"/>
                </a:solidFill>
                <a:latin typeface="黑体" pitchFamily="49" charset="-122"/>
                <a:ea typeface="黑体" pitchFamily="49" charset="-122"/>
              </a:rPr>
              <a:t>）：</a:t>
            </a:r>
          </a:p>
          <a:p>
            <a:pPr marL="342900" indent="-342900" algn="just" eaLnBrk="0" hangingPunct="0">
              <a:lnSpc>
                <a:spcPct val="120000"/>
              </a:lnSpc>
            </a:pPr>
            <a:endParaRPr lang="zh-CN" altLang="en-US" sz="2400" dirty="0">
              <a:solidFill>
                <a:srgbClr val="EA0000"/>
              </a:solidFill>
              <a:latin typeface="黑体" pitchFamily="49" charset="-122"/>
              <a:ea typeface="黑体" pitchFamily="49" charset="-122"/>
            </a:endParaRPr>
          </a:p>
          <a:p>
            <a:pPr marL="342900" indent="-342900" algn="just" eaLnBrk="0" hangingPunct="0">
              <a:lnSpc>
                <a:spcPct val="120000"/>
              </a:lnSpc>
            </a:pPr>
            <a:endParaRPr lang="zh-CN" altLang="en-US" sz="2400" dirty="0">
              <a:solidFill>
                <a:srgbClr val="EA0000"/>
              </a:solidFill>
              <a:latin typeface="黑体" pitchFamily="49" charset="-122"/>
              <a:ea typeface="黑体" pitchFamily="49" charset="-122"/>
            </a:endParaRPr>
          </a:p>
          <a:p>
            <a:pPr marL="342900" indent="-342900" algn="just" eaLnBrk="0" hangingPunct="0">
              <a:lnSpc>
                <a:spcPct val="120000"/>
              </a:lnSpc>
            </a:pPr>
            <a:endParaRPr lang="zh-CN" altLang="en-US" sz="2400" dirty="0">
              <a:solidFill>
                <a:srgbClr val="EA0000"/>
              </a:solidFill>
              <a:latin typeface="黑体" pitchFamily="49" charset="-122"/>
              <a:ea typeface="黑体" pitchFamily="49" charset="-122"/>
            </a:endParaRPr>
          </a:p>
          <a:p>
            <a:pPr marL="342900" indent="-342900" algn="just" eaLnBrk="0" hangingPunct="0">
              <a:lnSpc>
                <a:spcPct val="120000"/>
              </a:lnSpc>
            </a:pPr>
            <a:endParaRPr lang="zh-CN" altLang="en-US" sz="2400" dirty="0">
              <a:solidFill>
                <a:srgbClr val="EA0000"/>
              </a:solidFill>
              <a:latin typeface="黑体" pitchFamily="49" charset="-122"/>
              <a:ea typeface="黑体" pitchFamily="49" charset="-122"/>
            </a:endParaRPr>
          </a:p>
          <a:p>
            <a:pPr marL="342900" indent="-342900" algn="just" eaLnBrk="0" hangingPunct="0">
              <a:lnSpc>
                <a:spcPct val="120000"/>
              </a:lnSpc>
            </a:pPr>
            <a:endParaRPr lang="zh-CN" altLang="en-US" sz="2400" dirty="0">
              <a:solidFill>
                <a:srgbClr val="EA0000"/>
              </a:solidFill>
              <a:latin typeface="黑体" pitchFamily="49" charset="-122"/>
              <a:ea typeface="黑体" pitchFamily="49" charset="-122"/>
            </a:endParaRPr>
          </a:p>
          <a:p>
            <a:pPr marL="342900" indent="-342900" algn="just" eaLnBrk="0" hangingPunct="0">
              <a:lnSpc>
                <a:spcPct val="120000"/>
              </a:lnSpc>
            </a:pPr>
            <a:endParaRPr lang="zh-CN" altLang="en-US" sz="2400" dirty="0">
              <a:solidFill>
                <a:srgbClr val="EA0000"/>
              </a:solidFill>
              <a:latin typeface="黑体" pitchFamily="49" charset="-122"/>
              <a:ea typeface="黑体" pitchFamily="49" charset="-122"/>
            </a:endParaRPr>
          </a:p>
          <a:p>
            <a:pPr marL="342900" indent="-342900" algn="just" eaLnBrk="0" hangingPunct="0">
              <a:lnSpc>
                <a:spcPct val="120000"/>
              </a:lnSpc>
            </a:pPr>
            <a:r>
              <a:rPr lang="zh-CN" altLang="en-US" sz="2400" dirty="0">
                <a:latin typeface="黑体" pitchFamily="49" charset="-122"/>
                <a:ea typeface="黑体" pitchFamily="49" charset="-122"/>
              </a:rPr>
              <a:t>      </a:t>
            </a:r>
            <a:r>
              <a:rPr lang="zh-CN" altLang="en-US" sz="2600" dirty="0">
                <a:solidFill>
                  <a:srgbClr val="000066"/>
                </a:solidFill>
                <a:latin typeface="Times New Roman" pitchFamily="18" charset="0"/>
                <a:ea typeface="黑体" pitchFamily="2" charset="-122"/>
              </a:rPr>
              <a:t>浸泡在水里，硅氧结构与氢离子的键合强度远远大于其与钠离子的强度，因此在发生离子交换，在水化胶层的外表明钠离子全部被氢离子所占据</a:t>
            </a:r>
            <a:r>
              <a:rPr lang="zh-CN" altLang="en-US" sz="2600" dirty="0" smtClean="0">
                <a:solidFill>
                  <a:srgbClr val="000066"/>
                </a:solidFill>
                <a:latin typeface="Times New Roman" pitchFamily="18" charset="0"/>
                <a:ea typeface="黑体" pitchFamily="2" charset="-122"/>
              </a:rPr>
              <a:t>。</a:t>
            </a:r>
            <a:endParaRPr lang="en-US" altLang="zh-CN" sz="2600" dirty="0">
              <a:solidFill>
                <a:srgbClr val="000066"/>
              </a:solidFill>
              <a:latin typeface="Times New Roman" pitchFamily="18" charset="0"/>
              <a:ea typeface="黑体" pitchFamily="2" charset="-122"/>
            </a:endParaRPr>
          </a:p>
        </p:txBody>
      </p:sp>
      <p:graphicFrame>
        <p:nvGraphicFramePr>
          <p:cNvPr id="269317" name="Object 5"/>
          <p:cNvGraphicFramePr>
            <a:graphicFrameLocks noChangeAspect="1"/>
          </p:cNvGraphicFramePr>
          <p:nvPr/>
        </p:nvGraphicFramePr>
        <p:xfrm>
          <a:off x="1116013" y="2636838"/>
          <a:ext cx="6858000" cy="2111375"/>
        </p:xfrm>
        <a:graphic>
          <a:graphicData uri="http://schemas.openxmlformats.org/presentationml/2006/ole">
            <mc:AlternateContent xmlns:mc="http://schemas.openxmlformats.org/markup-compatibility/2006">
              <mc:Choice xmlns:v="urn:schemas-microsoft-com:vml" Requires="v">
                <p:oleObj spid="_x0000_s64539" name="BMP 图象" r:id="rId3" imgW="5009524" imgH="1542857" progId="Paint.Picture">
                  <p:embed/>
                </p:oleObj>
              </mc:Choice>
              <mc:Fallback>
                <p:oleObj name="BMP 图象" r:id="rId3" imgW="5009524" imgH="1542857"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2636838"/>
                        <a:ext cx="6858000" cy="2111375"/>
                      </a:xfrm>
                      <a:prstGeom prst="rect">
                        <a:avLst/>
                      </a:prstGeom>
                      <a:noFill/>
                      <a:ln w="9525">
                        <a:solidFill>
                          <a:srgbClr val="F8240E"/>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88177380"/>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69317"/>
                                        </p:tgtEl>
                                        <p:attrNameLst>
                                          <p:attrName>style.visibility</p:attrName>
                                        </p:attrNameLst>
                                      </p:cBhvr>
                                      <p:to>
                                        <p:strVal val="visible"/>
                                      </p:to>
                                    </p:set>
                                    <p:animEffect transition="in" filter="box(in)">
                                      <p:cBhvr>
                                        <p:cTn id="7" dur="500"/>
                                        <p:tgtEl>
                                          <p:spTgt spid="269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4" name="Rectangle 8"/>
          <p:cNvSpPr>
            <a:spLocks noChangeArrowheads="1"/>
          </p:cNvSpPr>
          <p:nvPr/>
        </p:nvSpPr>
        <p:spPr bwMode="auto">
          <a:xfrm>
            <a:off x="381000" y="188913"/>
            <a:ext cx="77724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p>
            <a:pPr algn="ctr"/>
            <a:r>
              <a:rPr lang="zh-CN" altLang="en-US" sz="3200" dirty="0">
                <a:solidFill>
                  <a:srgbClr val="EA0000"/>
                </a:solidFill>
                <a:latin typeface="黑体" pitchFamily="49" charset="-122"/>
                <a:ea typeface="黑体" pitchFamily="49" charset="-122"/>
              </a:rPr>
              <a:t>玻璃膜电位的形成</a:t>
            </a:r>
          </a:p>
        </p:txBody>
      </p:sp>
      <p:graphicFrame>
        <p:nvGraphicFramePr>
          <p:cNvPr id="270345" name="Object 9"/>
          <p:cNvGraphicFramePr>
            <a:graphicFrameLocks noChangeAspect="1"/>
          </p:cNvGraphicFramePr>
          <p:nvPr/>
        </p:nvGraphicFramePr>
        <p:xfrm>
          <a:off x="609600" y="874713"/>
          <a:ext cx="7924800" cy="2439987"/>
        </p:xfrm>
        <a:graphic>
          <a:graphicData uri="http://schemas.openxmlformats.org/presentationml/2006/ole">
            <mc:AlternateContent xmlns:mc="http://schemas.openxmlformats.org/markup-compatibility/2006">
              <mc:Choice xmlns:v="urn:schemas-microsoft-com:vml" Requires="v">
                <p:oleObj spid="_x0000_s65563" name="BMP 图象" r:id="rId3" imgW="5009524" imgH="1542857" progId="Paint.Picture">
                  <p:embed/>
                </p:oleObj>
              </mc:Choice>
              <mc:Fallback>
                <p:oleObj name="BMP 图象" r:id="rId3" imgW="5009524" imgH="1542857"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874713"/>
                        <a:ext cx="7924800" cy="2439987"/>
                      </a:xfrm>
                      <a:prstGeom prst="rect">
                        <a:avLst/>
                      </a:prstGeom>
                      <a:noFill/>
                      <a:ln w="9525">
                        <a:solidFill>
                          <a:srgbClr val="F8240E"/>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0346" name="Text Box 10"/>
          <p:cNvSpPr txBox="1">
            <a:spLocks noChangeArrowheads="1"/>
          </p:cNvSpPr>
          <p:nvPr/>
        </p:nvSpPr>
        <p:spPr bwMode="auto">
          <a:xfrm>
            <a:off x="381000" y="3357563"/>
            <a:ext cx="8382000" cy="3068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000" b="1" dirty="0">
                <a:solidFill>
                  <a:srgbClr val="003366"/>
                </a:solidFill>
                <a:latin typeface="Times New Roman" pitchFamily="18" charset="0"/>
              </a:rPr>
              <a:t>           </a:t>
            </a:r>
            <a:r>
              <a:rPr lang="zh-CN" altLang="en-US" sz="2600" dirty="0">
                <a:solidFill>
                  <a:srgbClr val="003366"/>
                </a:solidFill>
                <a:latin typeface="Times New Roman" pitchFamily="18" charset="0"/>
                <a:ea typeface="黑体" pitchFamily="49" charset="-122"/>
              </a:rPr>
              <a:t>浸入待测溶液，水化硅胶层与外部溶液相互接触，两相表面之间存在浓度差，存在浓度差，这样改变了膜外表面与试液两相界面的电荷分布，形成双电层，从而产生外相间电位</a:t>
            </a:r>
            <a:r>
              <a:rPr lang="en-US" altLang="zh-CN" b="1" i="1" dirty="0">
                <a:solidFill>
                  <a:srgbClr val="0000FF"/>
                </a:solidFill>
                <a:sym typeface="Symbol" pitchFamily="18" charset="2"/>
              </a:rPr>
              <a:t></a:t>
            </a:r>
            <a:r>
              <a:rPr lang="zh-CN" altLang="en-US" b="1" dirty="0">
                <a:solidFill>
                  <a:srgbClr val="0000FF"/>
                </a:solidFill>
                <a:sym typeface="Symbol" pitchFamily="18" charset="2"/>
              </a:rPr>
              <a:t>外</a:t>
            </a:r>
            <a:r>
              <a:rPr lang="zh-CN" altLang="en-US" dirty="0">
                <a:sym typeface="Symbol" pitchFamily="18" charset="2"/>
              </a:rPr>
              <a:t> </a:t>
            </a:r>
            <a:r>
              <a:rPr lang="zh-CN" altLang="en-US" sz="2600" dirty="0">
                <a:latin typeface="Times New Roman" pitchFamily="18" charset="0"/>
                <a:ea typeface="黑体" pitchFamily="49" charset="-122"/>
              </a:rPr>
              <a:t>。</a:t>
            </a:r>
          </a:p>
          <a:p>
            <a:pPr eaLnBrk="1" hangingPunct="1">
              <a:spcBef>
                <a:spcPct val="50000"/>
              </a:spcBef>
            </a:pPr>
            <a:r>
              <a:rPr lang="zh-CN" altLang="en-US" sz="2600" dirty="0">
                <a:solidFill>
                  <a:srgbClr val="003366"/>
                </a:solidFill>
                <a:latin typeface="Times New Roman" pitchFamily="18" charset="0"/>
                <a:ea typeface="黑体" pitchFamily="49" charset="-122"/>
              </a:rPr>
              <a:t>         此外在膜两侧的水化层内还存在</a:t>
            </a:r>
            <a:r>
              <a:rPr lang="zh-CN" altLang="en-US" sz="2600" dirty="0">
                <a:solidFill>
                  <a:srgbClr val="1F07D3"/>
                </a:solidFill>
                <a:latin typeface="Times New Roman" pitchFamily="18" charset="0"/>
                <a:ea typeface="黑体" pitchFamily="49" charset="-122"/>
              </a:rPr>
              <a:t>扩散电位</a:t>
            </a:r>
            <a:r>
              <a:rPr lang="zh-CN" altLang="en-US" sz="2600" dirty="0">
                <a:solidFill>
                  <a:srgbClr val="003366"/>
                </a:solidFill>
                <a:latin typeface="Times New Roman" pitchFamily="18" charset="0"/>
                <a:ea typeface="黑体" pitchFamily="49" charset="-122"/>
              </a:rPr>
              <a:t>，假定玻璃膜两侧的水化层完全对称，因此其内部形成的两个扩散电位将相等且符号相反，不不予考虑。</a:t>
            </a:r>
          </a:p>
        </p:txBody>
      </p:sp>
    </p:spTree>
    <p:extLst>
      <p:ext uri="{BB962C8B-B14F-4D97-AF65-F5344CB8AC3E}">
        <p14:creationId xmlns:p14="http://schemas.microsoft.com/office/powerpoint/2010/main" val="1064449568"/>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0344">
                                            <p:txEl>
                                              <p:pRg st="0" end="0"/>
                                            </p:txEl>
                                          </p:spTgt>
                                        </p:tgtEl>
                                        <p:attrNameLst>
                                          <p:attrName>style.visibility</p:attrName>
                                        </p:attrNameLst>
                                      </p:cBhvr>
                                      <p:to>
                                        <p:strVal val="visible"/>
                                      </p:to>
                                    </p:set>
                                    <p:animEffect transition="in" filter="wipe(left)">
                                      <p:cBhvr>
                                        <p:cTn id="7" dur="500"/>
                                        <p:tgtEl>
                                          <p:spTgt spid="2703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70345"/>
                                        </p:tgtEl>
                                        <p:attrNameLst>
                                          <p:attrName>style.visibility</p:attrName>
                                        </p:attrNameLst>
                                      </p:cBhvr>
                                      <p:to>
                                        <p:strVal val="visible"/>
                                      </p:to>
                                    </p:set>
                                    <p:animEffect transition="in" filter="box(in)">
                                      <p:cBhvr>
                                        <p:cTn id="12" dur="500"/>
                                        <p:tgtEl>
                                          <p:spTgt spid="2703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0346">
                                            <p:txEl>
                                              <p:pRg st="0" end="0"/>
                                            </p:txEl>
                                          </p:spTgt>
                                        </p:tgtEl>
                                        <p:attrNameLst>
                                          <p:attrName>style.visibility</p:attrName>
                                        </p:attrNameLst>
                                      </p:cBhvr>
                                      <p:to>
                                        <p:strVal val="visible"/>
                                      </p:to>
                                    </p:set>
                                    <p:animEffect transition="in" filter="wipe(left)">
                                      <p:cBhvr>
                                        <p:cTn id="17" dur="500"/>
                                        <p:tgtEl>
                                          <p:spTgt spid="27034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0346">
                                            <p:txEl>
                                              <p:pRg st="1" end="1"/>
                                            </p:txEl>
                                          </p:spTgt>
                                        </p:tgtEl>
                                        <p:attrNameLst>
                                          <p:attrName>style.visibility</p:attrName>
                                        </p:attrNameLst>
                                      </p:cBhvr>
                                      <p:to>
                                        <p:strVal val="visible"/>
                                      </p:to>
                                    </p:set>
                                    <p:animEffect transition="in" filter="wipe(left)">
                                      <p:cBhvr>
                                        <p:cTn id="22" dur="500"/>
                                        <p:tgtEl>
                                          <p:spTgt spid="27034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4" grpId="0" build="p" autoUpdateAnimBg="0" advAuto="0"/>
      <p:bldP spid="270346"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4" name="Rectangle 6"/>
          <p:cNvSpPr>
            <a:spLocks noChangeArrowheads="1"/>
          </p:cNvSpPr>
          <p:nvPr/>
        </p:nvSpPr>
        <p:spPr bwMode="auto">
          <a:xfrm>
            <a:off x="304800" y="159296"/>
            <a:ext cx="77724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p>
            <a:pPr algn="ctr"/>
            <a:r>
              <a:rPr lang="zh-CN" altLang="en-US" sz="3200" dirty="0">
                <a:solidFill>
                  <a:srgbClr val="0000FF"/>
                </a:solidFill>
                <a:latin typeface="Arial Unicode MS" pitchFamily="34" charset="-122"/>
                <a:ea typeface="黑体" pitchFamily="49" charset="-122"/>
              </a:rPr>
              <a:t>玻璃膜电位</a:t>
            </a:r>
            <a:endParaRPr lang="zh-CN" altLang="en-US" sz="3200" b="1" dirty="0">
              <a:solidFill>
                <a:srgbClr val="0000FF"/>
              </a:solidFill>
              <a:latin typeface="Arial Unicode MS" pitchFamily="34" charset="-122"/>
              <a:ea typeface="黑体" pitchFamily="49" charset="-122"/>
            </a:endParaRPr>
          </a:p>
        </p:txBody>
      </p:sp>
      <p:sp>
        <p:nvSpPr>
          <p:cNvPr id="283655" name="Text Box 7"/>
          <p:cNvSpPr txBox="1">
            <a:spLocks noChangeArrowheads="1"/>
          </p:cNvSpPr>
          <p:nvPr/>
        </p:nvSpPr>
        <p:spPr bwMode="auto">
          <a:xfrm>
            <a:off x="381000" y="935541"/>
            <a:ext cx="8534400" cy="5373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8240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lnSpc>
                <a:spcPct val="120000"/>
              </a:lnSpc>
            </a:pPr>
            <a:r>
              <a:rPr lang="zh-CN" altLang="en-US" sz="2400" dirty="0">
                <a:latin typeface="Arial Unicode MS" pitchFamily="34" charset="-122"/>
                <a:ea typeface="黑体" pitchFamily="49" charset="-122"/>
              </a:rPr>
              <a:t>        </a:t>
            </a:r>
            <a:r>
              <a:rPr lang="zh-CN" altLang="en-US" sz="2600" dirty="0">
                <a:solidFill>
                  <a:srgbClr val="000066"/>
                </a:solidFill>
                <a:latin typeface="Arial Unicode MS" pitchFamily="34" charset="-122"/>
                <a:ea typeface="黑体" pitchFamily="49" charset="-122"/>
              </a:rPr>
              <a:t>玻璃电极放入待测溶液， 25℃平衡后：</a:t>
            </a:r>
          </a:p>
          <a:p>
            <a:pPr algn="just">
              <a:lnSpc>
                <a:spcPct val="120000"/>
              </a:lnSpc>
            </a:pPr>
            <a:r>
              <a:rPr lang="zh-CN" altLang="en-US" sz="2600" dirty="0">
                <a:solidFill>
                  <a:schemeClr val="hlink"/>
                </a:solidFill>
                <a:latin typeface="Arial Unicode MS" pitchFamily="34" charset="-122"/>
                <a:ea typeface="黑体" pitchFamily="49" charset="-122"/>
              </a:rPr>
              <a:t>                             </a:t>
            </a:r>
            <a:r>
              <a:rPr lang="en-US" altLang="zh-CN" sz="2600" dirty="0">
                <a:solidFill>
                  <a:srgbClr val="0000FF"/>
                </a:solidFill>
                <a:latin typeface="Arial Unicode MS" pitchFamily="34" charset="-122"/>
                <a:ea typeface="黑体" pitchFamily="49" charset="-122"/>
              </a:rPr>
              <a:t>H</a:t>
            </a:r>
            <a:r>
              <a:rPr lang="en-US" altLang="zh-CN" sz="2600" baseline="30000" dirty="0">
                <a:solidFill>
                  <a:srgbClr val="0000FF"/>
                </a:solidFill>
                <a:latin typeface="Arial Unicode MS" pitchFamily="34" charset="-122"/>
                <a:ea typeface="黑体" pitchFamily="49" charset="-122"/>
              </a:rPr>
              <a:t>+</a:t>
            </a:r>
            <a:r>
              <a:rPr lang="zh-CN" altLang="en-US" sz="2600" baseline="-25000" dirty="0">
                <a:solidFill>
                  <a:srgbClr val="0000FF"/>
                </a:solidFill>
                <a:latin typeface="Arial Unicode MS" pitchFamily="34" charset="-122"/>
                <a:ea typeface="黑体" pitchFamily="49" charset="-122"/>
              </a:rPr>
              <a:t>溶液</a:t>
            </a:r>
            <a:r>
              <a:rPr lang="zh-CN" altLang="zh-CN" sz="2600" dirty="0">
                <a:solidFill>
                  <a:srgbClr val="0000FF"/>
                </a:solidFill>
                <a:latin typeface="Arial Unicode MS" pitchFamily="34" charset="-122"/>
                <a:ea typeface="黑体" pitchFamily="49" charset="-122"/>
                <a:sym typeface="Wingdings 3" pitchFamily="18" charset="2"/>
              </a:rPr>
              <a:t>==</a:t>
            </a:r>
            <a:r>
              <a:rPr lang="zh-CN" altLang="zh-CN" sz="2600" dirty="0">
                <a:solidFill>
                  <a:srgbClr val="0000FF"/>
                </a:solidFill>
                <a:latin typeface="Arial Unicode MS" pitchFamily="34" charset="-122"/>
                <a:ea typeface="黑体" pitchFamily="49" charset="-122"/>
              </a:rPr>
              <a:t> </a:t>
            </a:r>
            <a:r>
              <a:rPr lang="en-US" altLang="zh-CN" sz="2600" dirty="0">
                <a:solidFill>
                  <a:srgbClr val="0000FF"/>
                </a:solidFill>
                <a:latin typeface="Arial Unicode MS" pitchFamily="34" charset="-122"/>
                <a:ea typeface="黑体" pitchFamily="49" charset="-122"/>
              </a:rPr>
              <a:t>H</a:t>
            </a:r>
            <a:r>
              <a:rPr lang="en-US" altLang="zh-CN" sz="2600" baseline="30000" dirty="0">
                <a:solidFill>
                  <a:srgbClr val="0000FF"/>
                </a:solidFill>
                <a:latin typeface="Arial Unicode MS" pitchFamily="34" charset="-122"/>
                <a:ea typeface="黑体" pitchFamily="49" charset="-122"/>
              </a:rPr>
              <a:t>+</a:t>
            </a:r>
            <a:r>
              <a:rPr lang="zh-CN" altLang="zh-CN" sz="2600" baseline="-25000" dirty="0">
                <a:solidFill>
                  <a:srgbClr val="0000FF"/>
                </a:solidFill>
                <a:latin typeface="Arial Unicode MS" pitchFamily="34" charset="-122"/>
                <a:ea typeface="黑体" pitchFamily="49" charset="-122"/>
              </a:rPr>
              <a:t>硅胶</a:t>
            </a:r>
          </a:p>
          <a:p>
            <a:pPr algn="just">
              <a:lnSpc>
                <a:spcPct val="120000"/>
              </a:lnSpc>
            </a:pPr>
            <a:r>
              <a:rPr lang="zh-CN" altLang="en-US" sz="2600" dirty="0">
                <a:solidFill>
                  <a:srgbClr val="0000FF"/>
                </a:solidFill>
                <a:latin typeface="Arial Unicode MS" pitchFamily="34" charset="-122"/>
                <a:ea typeface="黑体" pitchFamily="49" charset="-122"/>
                <a:sym typeface="Symbol" pitchFamily="18" charset="2"/>
              </a:rPr>
              <a:t>          </a:t>
            </a:r>
            <a:r>
              <a:rPr lang="en-US" altLang="zh-CN" sz="2600" dirty="0">
                <a:solidFill>
                  <a:srgbClr val="0000FF"/>
                </a:solidFill>
                <a:latin typeface="Arial Unicode MS" pitchFamily="34" charset="-122"/>
                <a:ea typeface="黑体" pitchFamily="49" charset="-122"/>
                <a:sym typeface="Symbol" pitchFamily="18" charset="2"/>
              </a:rPr>
              <a:t></a:t>
            </a:r>
            <a:r>
              <a:rPr lang="zh-CN" altLang="en-US" sz="2600" baseline="-25000" dirty="0">
                <a:solidFill>
                  <a:srgbClr val="0000FF"/>
                </a:solidFill>
                <a:latin typeface="Arial Unicode MS" pitchFamily="34" charset="-122"/>
                <a:ea typeface="黑体" pitchFamily="49" charset="-122"/>
                <a:sym typeface="Symbol" pitchFamily="18" charset="2"/>
              </a:rPr>
              <a:t>内</a:t>
            </a:r>
            <a:r>
              <a:rPr lang="zh-CN" altLang="en-US" sz="2600" dirty="0">
                <a:solidFill>
                  <a:srgbClr val="0000FF"/>
                </a:solidFill>
                <a:latin typeface="Arial Unicode MS" pitchFamily="34" charset="-122"/>
                <a:ea typeface="黑体" pitchFamily="49" charset="-122"/>
                <a:sym typeface="Symbol" pitchFamily="18" charset="2"/>
              </a:rPr>
              <a:t> = </a:t>
            </a:r>
            <a:r>
              <a:rPr lang="en-US" altLang="zh-CN" sz="2600" dirty="0">
                <a:solidFill>
                  <a:srgbClr val="0000FF"/>
                </a:solidFill>
                <a:latin typeface="Arial Unicode MS" pitchFamily="34" charset="-122"/>
                <a:ea typeface="黑体" pitchFamily="49" charset="-122"/>
                <a:sym typeface="Symbol" pitchFamily="18" charset="2"/>
              </a:rPr>
              <a:t>k</a:t>
            </a:r>
            <a:r>
              <a:rPr lang="zh-CN" altLang="en-US" sz="2600" baseline="-25000" dirty="0">
                <a:solidFill>
                  <a:srgbClr val="0000FF"/>
                </a:solidFill>
                <a:latin typeface="Arial Unicode MS" pitchFamily="34" charset="-122"/>
                <a:ea typeface="黑体" pitchFamily="49" charset="-122"/>
                <a:sym typeface="MS LineDraw" pitchFamily="49" charset="2"/>
              </a:rPr>
              <a:t>1</a:t>
            </a:r>
            <a:r>
              <a:rPr lang="en-US" altLang="zh-CN" sz="2600" dirty="0">
                <a:solidFill>
                  <a:srgbClr val="0000FF"/>
                </a:solidFill>
                <a:latin typeface="Arial Unicode MS" pitchFamily="34" charset="-122"/>
                <a:ea typeface="黑体" pitchFamily="49" charset="-122"/>
                <a:sym typeface="Symbol" pitchFamily="18" charset="2"/>
              </a:rPr>
              <a:t> + 0.059 </a:t>
            </a:r>
            <a:r>
              <a:rPr lang="en-US" altLang="zh-CN" sz="2600" dirty="0" err="1">
                <a:solidFill>
                  <a:srgbClr val="0000FF"/>
                </a:solidFill>
                <a:latin typeface="Arial Unicode MS" pitchFamily="34" charset="-122"/>
                <a:ea typeface="黑体" pitchFamily="49" charset="-122"/>
                <a:sym typeface="Symbol" pitchFamily="18" charset="2"/>
              </a:rPr>
              <a:t>lg</a:t>
            </a:r>
            <a:r>
              <a:rPr lang="en-US" altLang="zh-CN" sz="2600" dirty="0">
                <a:solidFill>
                  <a:srgbClr val="0000FF"/>
                </a:solidFill>
                <a:latin typeface="Arial Unicode MS" pitchFamily="34" charset="-122"/>
                <a:ea typeface="黑体" pitchFamily="49" charset="-122"/>
                <a:sym typeface="Symbol" pitchFamily="18" charset="2"/>
              </a:rPr>
              <a:t>( a</a:t>
            </a:r>
            <a:r>
              <a:rPr lang="en-US" altLang="zh-CN" sz="2600" baseline="-25000" dirty="0">
                <a:solidFill>
                  <a:srgbClr val="0000FF"/>
                </a:solidFill>
                <a:latin typeface="Arial Unicode MS" pitchFamily="34" charset="-122"/>
                <a:ea typeface="黑体" pitchFamily="49" charset="-122"/>
                <a:sym typeface="MS LineDraw" pitchFamily="49" charset="2"/>
              </a:rPr>
              <a:t>2 </a:t>
            </a:r>
            <a:r>
              <a:rPr lang="en-US" altLang="zh-CN" sz="2600" dirty="0">
                <a:solidFill>
                  <a:srgbClr val="0000FF"/>
                </a:solidFill>
                <a:latin typeface="Arial Unicode MS" pitchFamily="34" charset="-122"/>
                <a:ea typeface="黑体" pitchFamily="49" charset="-122"/>
                <a:sym typeface="MS LineDraw" pitchFamily="49" charset="2"/>
              </a:rPr>
              <a:t>/ </a:t>
            </a:r>
            <a:r>
              <a:rPr lang="en-US" altLang="zh-CN" sz="2600" dirty="0" smtClean="0">
                <a:solidFill>
                  <a:srgbClr val="0000FF"/>
                </a:solidFill>
                <a:latin typeface="Arial Unicode MS" pitchFamily="34" charset="-122"/>
                <a:ea typeface="黑体" pitchFamily="49" charset="-122"/>
                <a:sym typeface="Symbol" pitchFamily="18" charset="2"/>
              </a:rPr>
              <a:t>a</a:t>
            </a:r>
            <a:r>
              <a:rPr lang="en-US" altLang="zh-CN" sz="2600" baseline="-25000" dirty="0" smtClean="0">
                <a:solidFill>
                  <a:srgbClr val="0000FF"/>
                </a:solidFill>
                <a:latin typeface="Arial Unicode MS" pitchFamily="34" charset="-122"/>
                <a:ea typeface="黑体" pitchFamily="49" charset="-122"/>
                <a:sym typeface="MS LineDraw" pitchFamily="49" charset="2"/>
              </a:rPr>
              <a:t>2</a:t>
            </a:r>
            <a:r>
              <a:rPr lang="en-US" altLang="zh-CN" sz="2600" dirty="0" smtClean="0">
                <a:solidFill>
                  <a:srgbClr val="0000FF"/>
                </a:solidFill>
                <a:latin typeface="Arial Unicode MS" pitchFamily="34" charset="-122"/>
                <a:ea typeface="黑体" pitchFamily="49" charset="-122"/>
                <a:sym typeface="MS LineDraw" pitchFamily="49" charset="2"/>
              </a:rPr>
              <a:t>’</a:t>
            </a:r>
            <a:r>
              <a:rPr lang="zh-CN" altLang="en-US" sz="2600" dirty="0" smtClean="0">
                <a:solidFill>
                  <a:srgbClr val="0000FF"/>
                </a:solidFill>
                <a:latin typeface="Arial Unicode MS" pitchFamily="34" charset="-122"/>
                <a:ea typeface="黑体" pitchFamily="49" charset="-122"/>
                <a:sym typeface="Symbol" pitchFamily="18" charset="2"/>
              </a:rPr>
              <a:t>）</a:t>
            </a:r>
            <a:endParaRPr lang="zh-CN" altLang="en-US" sz="2600" dirty="0">
              <a:solidFill>
                <a:srgbClr val="0000FF"/>
              </a:solidFill>
              <a:latin typeface="Arial Unicode MS" pitchFamily="34" charset="-122"/>
              <a:ea typeface="黑体" pitchFamily="49" charset="-122"/>
              <a:sym typeface="Symbol" pitchFamily="18" charset="2"/>
            </a:endParaRPr>
          </a:p>
          <a:p>
            <a:pPr algn="just">
              <a:lnSpc>
                <a:spcPct val="120000"/>
              </a:lnSpc>
            </a:pPr>
            <a:r>
              <a:rPr lang="zh-CN" altLang="en-US" sz="2600" dirty="0">
                <a:solidFill>
                  <a:srgbClr val="0000FF"/>
                </a:solidFill>
                <a:latin typeface="Arial Unicode MS" pitchFamily="34" charset="-122"/>
                <a:ea typeface="黑体" pitchFamily="49" charset="-122"/>
                <a:sym typeface="Symbol" pitchFamily="18" charset="2"/>
              </a:rPr>
              <a:t>          </a:t>
            </a:r>
            <a:r>
              <a:rPr lang="en-US" altLang="zh-CN" sz="2600" dirty="0">
                <a:solidFill>
                  <a:srgbClr val="0000FF"/>
                </a:solidFill>
                <a:latin typeface="Arial Unicode MS" pitchFamily="34" charset="-122"/>
                <a:ea typeface="黑体" pitchFamily="49" charset="-122"/>
                <a:sym typeface="Symbol" pitchFamily="18" charset="2"/>
              </a:rPr>
              <a:t></a:t>
            </a:r>
            <a:r>
              <a:rPr lang="zh-CN" altLang="en-US" sz="2600" baseline="-25000" dirty="0">
                <a:solidFill>
                  <a:srgbClr val="0000FF"/>
                </a:solidFill>
                <a:latin typeface="Arial Unicode MS" pitchFamily="34" charset="-122"/>
                <a:ea typeface="黑体" pitchFamily="49" charset="-122"/>
                <a:sym typeface="Symbol" pitchFamily="18" charset="2"/>
              </a:rPr>
              <a:t>外</a:t>
            </a:r>
            <a:r>
              <a:rPr lang="zh-CN" altLang="en-US" sz="2600" dirty="0">
                <a:solidFill>
                  <a:srgbClr val="0000FF"/>
                </a:solidFill>
                <a:latin typeface="Arial Unicode MS" pitchFamily="34" charset="-122"/>
                <a:ea typeface="黑体" pitchFamily="49" charset="-122"/>
                <a:sym typeface="Symbol" pitchFamily="18" charset="2"/>
              </a:rPr>
              <a:t> = </a:t>
            </a:r>
            <a:r>
              <a:rPr lang="en-US" altLang="zh-CN" sz="2600" dirty="0">
                <a:solidFill>
                  <a:srgbClr val="0000FF"/>
                </a:solidFill>
                <a:latin typeface="Arial Unicode MS" pitchFamily="34" charset="-122"/>
                <a:ea typeface="黑体" pitchFamily="49" charset="-122"/>
                <a:sym typeface="Symbol" pitchFamily="18" charset="2"/>
              </a:rPr>
              <a:t>k</a:t>
            </a:r>
            <a:r>
              <a:rPr lang="en-US" altLang="zh-CN" sz="2600" baseline="-25000" dirty="0">
                <a:solidFill>
                  <a:srgbClr val="0000FF"/>
                </a:solidFill>
                <a:latin typeface="Arial Unicode MS" pitchFamily="34" charset="-122"/>
                <a:ea typeface="黑体" pitchFamily="49" charset="-122"/>
                <a:sym typeface="Symbol" pitchFamily="18" charset="2"/>
              </a:rPr>
              <a:t>2</a:t>
            </a:r>
            <a:r>
              <a:rPr lang="en-US" altLang="zh-CN" sz="2600" dirty="0">
                <a:solidFill>
                  <a:srgbClr val="0000FF"/>
                </a:solidFill>
                <a:latin typeface="Arial Unicode MS" pitchFamily="34" charset="-122"/>
                <a:ea typeface="黑体" pitchFamily="49" charset="-122"/>
                <a:sym typeface="Symbol" pitchFamily="18" charset="2"/>
              </a:rPr>
              <a:t> + 0.059 </a:t>
            </a:r>
            <a:r>
              <a:rPr lang="en-US" altLang="zh-CN" sz="2600" dirty="0" err="1">
                <a:solidFill>
                  <a:srgbClr val="0000FF"/>
                </a:solidFill>
                <a:latin typeface="Arial Unicode MS" pitchFamily="34" charset="-122"/>
                <a:ea typeface="黑体" pitchFamily="49" charset="-122"/>
                <a:sym typeface="Symbol" pitchFamily="18" charset="2"/>
              </a:rPr>
              <a:t>lg</a:t>
            </a:r>
            <a:r>
              <a:rPr lang="en-US" altLang="zh-CN" sz="2600" dirty="0">
                <a:solidFill>
                  <a:srgbClr val="0000FF"/>
                </a:solidFill>
                <a:latin typeface="Arial Unicode MS" pitchFamily="34" charset="-122"/>
                <a:ea typeface="黑体" pitchFamily="49" charset="-122"/>
                <a:sym typeface="Symbol" pitchFamily="18" charset="2"/>
              </a:rPr>
              <a:t>(a</a:t>
            </a:r>
            <a:r>
              <a:rPr lang="zh-CN" altLang="en-US" sz="2600" baseline="-25000" dirty="0">
                <a:solidFill>
                  <a:srgbClr val="0000FF"/>
                </a:solidFill>
                <a:latin typeface="Arial Unicode MS" pitchFamily="34" charset="-122"/>
                <a:ea typeface="黑体" pitchFamily="49" charset="-122"/>
                <a:sym typeface="MS LineDraw" pitchFamily="49" charset="2"/>
              </a:rPr>
              <a:t>1 </a:t>
            </a:r>
            <a:r>
              <a:rPr lang="zh-CN" altLang="en-US" sz="2600" dirty="0">
                <a:solidFill>
                  <a:srgbClr val="0000FF"/>
                </a:solidFill>
                <a:latin typeface="Arial Unicode MS" pitchFamily="34" charset="-122"/>
                <a:ea typeface="黑体" pitchFamily="49" charset="-122"/>
                <a:sym typeface="MS LineDraw" pitchFamily="49" charset="2"/>
              </a:rPr>
              <a:t>/ </a:t>
            </a:r>
            <a:r>
              <a:rPr lang="en-US" altLang="zh-CN" sz="2600" dirty="0" smtClean="0">
                <a:solidFill>
                  <a:srgbClr val="0000FF"/>
                </a:solidFill>
                <a:latin typeface="Arial Unicode MS" pitchFamily="34" charset="-122"/>
                <a:ea typeface="黑体" pitchFamily="49" charset="-122"/>
                <a:sym typeface="Symbol" pitchFamily="18" charset="2"/>
              </a:rPr>
              <a:t>a</a:t>
            </a:r>
            <a:r>
              <a:rPr lang="en-US" altLang="zh-CN" sz="2600" baseline="-25000" dirty="0" smtClean="0">
                <a:solidFill>
                  <a:srgbClr val="0000FF"/>
                </a:solidFill>
                <a:latin typeface="Arial Unicode MS" pitchFamily="34" charset="-122"/>
                <a:ea typeface="黑体" pitchFamily="49" charset="-122"/>
                <a:sym typeface="Symbol" pitchFamily="18" charset="2"/>
              </a:rPr>
              <a:t>1</a:t>
            </a:r>
            <a:r>
              <a:rPr lang="en-US" altLang="zh-CN" sz="2600" dirty="0" smtClean="0">
                <a:solidFill>
                  <a:srgbClr val="0000FF"/>
                </a:solidFill>
                <a:latin typeface="Arial Unicode MS" pitchFamily="34" charset="-122"/>
                <a:ea typeface="黑体" pitchFamily="49" charset="-122"/>
                <a:sym typeface="MS LineDraw" pitchFamily="49" charset="2"/>
              </a:rPr>
              <a:t>’</a:t>
            </a:r>
            <a:r>
              <a:rPr lang="zh-CN" altLang="en-US" sz="2600" dirty="0" smtClean="0">
                <a:solidFill>
                  <a:srgbClr val="0000FF"/>
                </a:solidFill>
                <a:latin typeface="Arial Unicode MS" pitchFamily="34" charset="-122"/>
                <a:ea typeface="黑体" pitchFamily="49" charset="-122"/>
                <a:sym typeface="Symbol" pitchFamily="18" charset="2"/>
              </a:rPr>
              <a:t>）</a:t>
            </a:r>
            <a:endParaRPr lang="en-US" altLang="zh-CN" sz="2600" dirty="0">
              <a:solidFill>
                <a:srgbClr val="0000FF"/>
              </a:solidFill>
              <a:latin typeface="Arial Unicode MS" pitchFamily="34" charset="-122"/>
              <a:ea typeface="黑体" pitchFamily="49" charset="-122"/>
              <a:sym typeface="Symbol" pitchFamily="18" charset="2"/>
            </a:endParaRPr>
          </a:p>
          <a:p>
            <a:pPr algn="just">
              <a:lnSpc>
                <a:spcPct val="120000"/>
              </a:lnSpc>
            </a:pPr>
            <a:r>
              <a:rPr lang="zh-CN" altLang="en-US" sz="2600" dirty="0">
                <a:latin typeface="Arial Unicode MS" pitchFamily="34" charset="-122"/>
                <a:ea typeface="黑体" pitchFamily="49" charset="-122"/>
              </a:rPr>
              <a:t>  </a:t>
            </a:r>
            <a:r>
              <a:rPr lang="en-US" altLang="zh-CN" sz="2600" dirty="0">
                <a:latin typeface="Arial Unicode MS" pitchFamily="34" charset="-122"/>
                <a:ea typeface="黑体" pitchFamily="49" charset="-122"/>
                <a:sym typeface="Symbol" pitchFamily="18" charset="2"/>
              </a:rPr>
              <a:t>a</a:t>
            </a:r>
            <a:r>
              <a:rPr lang="zh-CN" altLang="en-US" sz="2600" baseline="-25000" dirty="0">
                <a:latin typeface="Arial Unicode MS" pitchFamily="34" charset="-122"/>
                <a:ea typeface="黑体" pitchFamily="49" charset="-122"/>
                <a:sym typeface="MS LineDraw" pitchFamily="49" charset="2"/>
              </a:rPr>
              <a:t>1</a:t>
            </a:r>
            <a:r>
              <a:rPr lang="zh-CN" altLang="en-US" sz="2600" dirty="0">
                <a:latin typeface="Arial Unicode MS" pitchFamily="34" charset="-122"/>
                <a:ea typeface="黑体" pitchFamily="49" charset="-122"/>
              </a:rPr>
              <a:t> ， </a:t>
            </a:r>
            <a:r>
              <a:rPr lang="en-US" altLang="zh-CN" sz="2600" dirty="0">
                <a:latin typeface="Arial Unicode MS" pitchFamily="34" charset="-122"/>
                <a:ea typeface="黑体" pitchFamily="49" charset="-122"/>
                <a:sym typeface="Symbol" pitchFamily="18" charset="2"/>
              </a:rPr>
              <a:t>a</a:t>
            </a:r>
            <a:r>
              <a:rPr lang="zh-CN" altLang="en-US" sz="2600" baseline="-25000" dirty="0">
                <a:latin typeface="Arial Unicode MS" pitchFamily="34" charset="-122"/>
                <a:ea typeface="黑体" pitchFamily="49" charset="-122"/>
                <a:sym typeface="MS LineDraw" pitchFamily="49" charset="2"/>
              </a:rPr>
              <a:t>2   </a:t>
            </a:r>
            <a:r>
              <a:rPr lang="zh-CN" altLang="en-US" sz="2600" dirty="0">
                <a:latin typeface="Arial Unicode MS" pitchFamily="34" charset="-122"/>
                <a:ea typeface="黑体" pitchFamily="49" charset="-122"/>
              </a:rPr>
              <a:t>：外部试液和电极内参比溶液的</a:t>
            </a:r>
            <a:r>
              <a:rPr lang="en-US" altLang="zh-CN" sz="2600" dirty="0">
                <a:latin typeface="Arial Unicode MS" pitchFamily="34" charset="-122"/>
                <a:ea typeface="黑体" pitchFamily="49" charset="-122"/>
              </a:rPr>
              <a:t>H</a:t>
            </a:r>
            <a:r>
              <a:rPr lang="en-US" altLang="zh-CN" sz="2600" baseline="30000" dirty="0">
                <a:latin typeface="Arial Unicode MS" pitchFamily="34" charset="-122"/>
                <a:ea typeface="黑体" pitchFamily="49" charset="-122"/>
              </a:rPr>
              <a:t>+</a:t>
            </a:r>
            <a:r>
              <a:rPr lang="zh-CN" altLang="en-US" sz="2600" dirty="0">
                <a:latin typeface="Arial Unicode MS" pitchFamily="34" charset="-122"/>
                <a:ea typeface="黑体" pitchFamily="49" charset="-122"/>
              </a:rPr>
              <a:t>活度；      </a:t>
            </a:r>
          </a:p>
          <a:p>
            <a:pPr algn="just">
              <a:lnSpc>
                <a:spcPct val="120000"/>
              </a:lnSpc>
            </a:pPr>
            <a:r>
              <a:rPr lang="zh-CN" altLang="en-US" sz="2600" dirty="0">
                <a:latin typeface="Arial Unicode MS" pitchFamily="34" charset="-122"/>
                <a:ea typeface="黑体" pitchFamily="49" charset="-122"/>
              </a:rPr>
              <a:t>  </a:t>
            </a:r>
            <a:r>
              <a:rPr lang="en-US" altLang="zh-CN" sz="2600" dirty="0" smtClean="0">
                <a:latin typeface="Arial Unicode MS" pitchFamily="34" charset="-122"/>
                <a:ea typeface="黑体" pitchFamily="49" charset="-122"/>
                <a:sym typeface="Symbol" pitchFamily="18" charset="2"/>
              </a:rPr>
              <a:t>a</a:t>
            </a:r>
            <a:r>
              <a:rPr lang="en-US" altLang="zh-CN" sz="2600" dirty="0" smtClean="0">
                <a:solidFill>
                  <a:srgbClr val="0000FF"/>
                </a:solidFill>
                <a:latin typeface="Arial Unicode MS" pitchFamily="34" charset="-122"/>
                <a:ea typeface="黑体" pitchFamily="49" charset="-122"/>
                <a:sym typeface="MS LineDraw" pitchFamily="49" charset="2"/>
              </a:rPr>
              <a:t>’</a:t>
            </a:r>
            <a:r>
              <a:rPr lang="zh-CN" altLang="en-US" sz="2600" baseline="-25000" dirty="0" smtClean="0">
                <a:latin typeface="Arial Unicode MS" pitchFamily="34" charset="-122"/>
                <a:ea typeface="黑体" pitchFamily="49" charset="-122"/>
                <a:sym typeface="MS LineDraw" pitchFamily="49" charset="2"/>
              </a:rPr>
              <a:t>1</a:t>
            </a:r>
            <a:r>
              <a:rPr lang="zh-CN" altLang="en-US" sz="2600" dirty="0" smtClean="0">
                <a:latin typeface="Arial Unicode MS" pitchFamily="34" charset="-122"/>
                <a:ea typeface="黑体" pitchFamily="49" charset="-122"/>
              </a:rPr>
              <a:t>， </a:t>
            </a:r>
            <a:r>
              <a:rPr lang="en-US" altLang="zh-CN" sz="2600" dirty="0" smtClean="0">
                <a:latin typeface="Arial Unicode MS" pitchFamily="34" charset="-122"/>
                <a:ea typeface="黑体" pitchFamily="49" charset="-122"/>
                <a:sym typeface="Symbol" pitchFamily="18" charset="2"/>
              </a:rPr>
              <a:t>a</a:t>
            </a:r>
            <a:r>
              <a:rPr lang="en-US" altLang="zh-CN" sz="2600" dirty="0" smtClean="0">
                <a:solidFill>
                  <a:srgbClr val="0000FF"/>
                </a:solidFill>
                <a:latin typeface="Arial Unicode MS" pitchFamily="34" charset="-122"/>
                <a:ea typeface="黑体" pitchFamily="49" charset="-122"/>
                <a:sym typeface="MS LineDraw" pitchFamily="49" charset="2"/>
              </a:rPr>
              <a:t>’</a:t>
            </a:r>
            <a:r>
              <a:rPr lang="zh-CN" altLang="zh-CN" sz="2600" baseline="-25000" dirty="0" smtClean="0">
                <a:latin typeface="Arial Unicode MS" pitchFamily="34" charset="-122"/>
                <a:ea typeface="黑体" pitchFamily="49" charset="-122"/>
                <a:sym typeface="Symbol" pitchFamily="18" charset="2"/>
              </a:rPr>
              <a:t>2</a:t>
            </a:r>
            <a:r>
              <a:rPr lang="zh-CN" altLang="en-US" sz="2600" dirty="0" smtClean="0">
                <a:latin typeface="Arial Unicode MS" pitchFamily="34" charset="-122"/>
                <a:ea typeface="黑体" pitchFamily="49" charset="-122"/>
                <a:sym typeface="MS LineDraw" pitchFamily="49" charset="2"/>
              </a:rPr>
              <a:t> </a:t>
            </a:r>
            <a:r>
              <a:rPr lang="zh-CN" altLang="en-US" sz="2600" dirty="0">
                <a:latin typeface="Arial Unicode MS" pitchFamily="34" charset="-122"/>
                <a:ea typeface="黑体" pitchFamily="49" charset="-122"/>
              </a:rPr>
              <a:t>：玻璃膜外、内水合硅胶层表面的</a:t>
            </a:r>
            <a:r>
              <a:rPr lang="en-US" altLang="zh-CN" sz="2600" dirty="0">
                <a:latin typeface="Arial Unicode MS" pitchFamily="34" charset="-122"/>
                <a:ea typeface="黑体" pitchFamily="49" charset="-122"/>
              </a:rPr>
              <a:t>H</a:t>
            </a:r>
            <a:r>
              <a:rPr lang="en-US" altLang="zh-CN" sz="2600" baseline="30000" dirty="0">
                <a:latin typeface="Arial Unicode MS" pitchFamily="34" charset="-122"/>
                <a:ea typeface="黑体" pitchFamily="49" charset="-122"/>
              </a:rPr>
              <a:t>+</a:t>
            </a:r>
            <a:r>
              <a:rPr lang="zh-CN" altLang="en-US" sz="2600" dirty="0">
                <a:latin typeface="Arial Unicode MS" pitchFamily="34" charset="-122"/>
                <a:ea typeface="黑体" pitchFamily="49" charset="-122"/>
              </a:rPr>
              <a:t>活度；</a:t>
            </a:r>
          </a:p>
          <a:p>
            <a:pPr algn="just">
              <a:lnSpc>
                <a:spcPct val="120000"/>
              </a:lnSpc>
            </a:pPr>
            <a:r>
              <a:rPr lang="zh-CN" altLang="en-US" sz="2600" dirty="0">
                <a:latin typeface="Arial Unicode MS" pitchFamily="34" charset="-122"/>
                <a:ea typeface="黑体" pitchFamily="49" charset="-122"/>
              </a:rPr>
              <a:t>  </a:t>
            </a:r>
            <a:r>
              <a:rPr lang="en-US" altLang="zh-CN" sz="2600" dirty="0">
                <a:latin typeface="Arial Unicode MS" pitchFamily="34" charset="-122"/>
                <a:ea typeface="黑体" pitchFamily="49" charset="-122"/>
                <a:sym typeface="Symbol" pitchFamily="18" charset="2"/>
              </a:rPr>
              <a:t>k</a:t>
            </a:r>
            <a:r>
              <a:rPr lang="zh-CN" altLang="en-US" sz="2600" baseline="-25000" dirty="0">
                <a:latin typeface="Arial Unicode MS" pitchFamily="34" charset="-122"/>
                <a:ea typeface="黑体" pitchFamily="49" charset="-122"/>
                <a:sym typeface="MS LineDraw" pitchFamily="49" charset="2"/>
              </a:rPr>
              <a:t>1</a:t>
            </a:r>
            <a:r>
              <a:rPr lang="zh-CN" altLang="en-US" sz="2600" dirty="0">
                <a:latin typeface="Arial Unicode MS" pitchFamily="34" charset="-122"/>
                <a:ea typeface="黑体" pitchFamily="49" charset="-122"/>
              </a:rPr>
              <a:t> ， </a:t>
            </a:r>
            <a:r>
              <a:rPr lang="en-US" altLang="zh-CN" sz="2600" dirty="0">
                <a:latin typeface="Arial Unicode MS" pitchFamily="34" charset="-122"/>
                <a:ea typeface="黑体" pitchFamily="49" charset="-122"/>
                <a:sym typeface="Symbol" pitchFamily="18" charset="2"/>
              </a:rPr>
              <a:t>k</a:t>
            </a:r>
            <a:r>
              <a:rPr lang="en-US" altLang="zh-CN" sz="2600" baseline="-25000" dirty="0">
                <a:latin typeface="Arial Unicode MS" pitchFamily="34" charset="-122"/>
                <a:ea typeface="黑体" pitchFamily="49" charset="-122"/>
                <a:sym typeface="Symbol" pitchFamily="18" charset="2"/>
              </a:rPr>
              <a:t>2</a:t>
            </a:r>
            <a:r>
              <a:rPr lang="zh-CN" altLang="en-US" sz="2600" dirty="0">
                <a:latin typeface="Arial Unicode MS" pitchFamily="34" charset="-122"/>
                <a:ea typeface="黑体" pitchFamily="49" charset="-122"/>
              </a:rPr>
              <a:t> 则是由玻璃膜外、内表面性质决定的常数。</a:t>
            </a:r>
          </a:p>
          <a:p>
            <a:pPr algn="just">
              <a:lnSpc>
                <a:spcPct val="120000"/>
              </a:lnSpc>
            </a:pPr>
            <a:r>
              <a:rPr lang="zh-CN" altLang="en-US" sz="2600" dirty="0">
                <a:latin typeface="Arial Unicode MS" pitchFamily="34" charset="-122"/>
                <a:ea typeface="黑体" pitchFamily="49" charset="-122"/>
              </a:rPr>
              <a:t>玻璃膜内、外表面的性质基本相同，则</a:t>
            </a:r>
            <a:r>
              <a:rPr lang="en-US" altLang="zh-CN" sz="2600" dirty="0">
                <a:solidFill>
                  <a:srgbClr val="800000"/>
                </a:solidFill>
                <a:latin typeface="Arial Unicode MS" pitchFamily="34" charset="-122"/>
                <a:ea typeface="黑体" pitchFamily="49" charset="-122"/>
              </a:rPr>
              <a:t>k</a:t>
            </a:r>
            <a:r>
              <a:rPr lang="en-US" altLang="zh-CN" sz="2600" baseline="-25000" dirty="0">
                <a:solidFill>
                  <a:srgbClr val="800000"/>
                </a:solidFill>
                <a:latin typeface="Arial Unicode MS" pitchFamily="34" charset="-122"/>
                <a:ea typeface="黑体" pitchFamily="49" charset="-122"/>
              </a:rPr>
              <a:t>1</a:t>
            </a:r>
            <a:r>
              <a:rPr lang="en-US" altLang="zh-CN" sz="2600" dirty="0">
                <a:solidFill>
                  <a:srgbClr val="800000"/>
                </a:solidFill>
                <a:latin typeface="Arial Unicode MS" pitchFamily="34" charset="-122"/>
                <a:ea typeface="黑体" pitchFamily="49" charset="-122"/>
              </a:rPr>
              <a:t>=k</a:t>
            </a:r>
            <a:r>
              <a:rPr lang="en-US" altLang="zh-CN" sz="2600" baseline="-25000" dirty="0">
                <a:solidFill>
                  <a:srgbClr val="800000"/>
                </a:solidFill>
                <a:latin typeface="Arial Unicode MS" pitchFamily="34" charset="-122"/>
                <a:ea typeface="黑体" pitchFamily="49" charset="-122"/>
              </a:rPr>
              <a:t>2</a:t>
            </a:r>
            <a:r>
              <a:rPr lang="en-US" altLang="zh-CN" sz="2600" dirty="0">
                <a:solidFill>
                  <a:srgbClr val="800000"/>
                </a:solidFill>
                <a:latin typeface="Arial Unicode MS" pitchFamily="34" charset="-122"/>
                <a:ea typeface="黑体" pitchFamily="49" charset="-122"/>
              </a:rPr>
              <a:t> ， </a:t>
            </a:r>
            <a:r>
              <a:rPr lang="en-US" altLang="zh-CN" sz="2600" dirty="0" smtClean="0">
                <a:solidFill>
                  <a:srgbClr val="800000"/>
                </a:solidFill>
                <a:latin typeface="Arial Unicode MS" pitchFamily="34" charset="-122"/>
                <a:ea typeface="黑体" pitchFamily="49" charset="-122"/>
                <a:sym typeface="Symbol" pitchFamily="18" charset="2"/>
              </a:rPr>
              <a:t>a</a:t>
            </a:r>
            <a:r>
              <a:rPr lang="en-US" altLang="zh-CN" sz="2600" dirty="0" smtClean="0">
                <a:solidFill>
                  <a:srgbClr val="0000FF"/>
                </a:solidFill>
                <a:latin typeface="Arial Unicode MS" pitchFamily="34" charset="-122"/>
                <a:ea typeface="黑体" pitchFamily="49" charset="-122"/>
                <a:sym typeface="MS LineDraw" pitchFamily="49" charset="2"/>
              </a:rPr>
              <a:t>’</a:t>
            </a:r>
            <a:r>
              <a:rPr lang="zh-CN" altLang="en-US" sz="2600" baseline="-25000" dirty="0" smtClean="0">
                <a:solidFill>
                  <a:srgbClr val="800000"/>
                </a:solidFill>
                <a:latin typeface="Arial Unicode MS" pitchFamily="34" charset="-122"/>
                <a:ea typeface="黑体" pitchFamily="49" charset="-122"/>
                <a:sym typeface="MS LineDraw" pitchFamily="49" charset="2"/>
              </a:rPr>
              <a:t>1</a:t>
            </a:r>
            <a:r>
              <a:rPr lang="zh-CN" altLang="en-US" sz="2600" dirty="0" smtClean="0">
                <a:solidFill>
                  <a:srgbClr val="800000"/>
                </a:solidFill>
                <a:latin typeface="Arial Unicode MS" pitchFamily="34" charset="-122"/>
                <a:ea typeface="黑体" pitchFamily="49" charset="-122"/>
              </a:rPr>
              <a:t> </a:t>
            </a:r>
            <a:r>
              <a:rPr lang="zh-CN" altLang="en-US" sz="2600" dirty="0">
                <a:solidFill>
                  <a:srgbClr val="800000"/>
                </a:solidFill>
                <a:latin typeface="Arial Unicode MS" pitchFamily="34" charset="-122"/>
                <a:ea typeface="黑体" pitchFamily="49" charset="-122"/>
              </a:rPr>
              <a:t>= </a:t>
            </a:r>
            <a:r>
              <a:rPr lang="en-US" altLang="zh-CN" sz="2600" dirty="0" smtClean="0">
                <a:solidFill>
                  <a:srgbClr val="800000"/>
                </a:solidFill>
                <a:latin typeface="Arial Unicode MS" pitchFamily="34" charset="-122"/>
                <a:ea typeface="黑体" pitchFamily="49" charset="-122"/>
                <a:sym typeface="Symbol" pitchFamily="18" charset="2"/>
              </a:rPr>
              <a:t>a</a:t>
            </a:r>
            <a:r>
              <a:rPr lang="en-US" altLang="zh-CN" sz="2600" dirty="0" smtClean="0">
                <a:solidFill>
                  <a:srgbClr val="0000FF"/>
                </a:solidFill>
                <a:latin typeface="Arial Unicode MS" pitchFamily="34" charset="-122"/>
                <a:ea typeface="黑体" pitchFamily="49" charset="-122"/>
                <a:sym typeface="MS LineDraw" pitchFamily="49" charset="2"/>
              </a:rPr>
              <a:t>’</a:t>
            </a:r>
            <a:r>
              <a:rPr lang="zh-CN" altLang="zh-CN" sz="2600" baseline="-25000" dirty="0" smtClean="0">
                <a:solidFill>
                  <a:srgbClr val="800000"/>
                </a:solidFill>
                <a:latin typeface="Arial Unicode MS" pitchFamily="34" charset="-122"/>
                <a:ea typeface="黑体" pitchFamily="49" charset="-122"/>
                <a:sym typeface="Symbol" pitchFamily="18" charset="2"/>
              </a:rPr>
              <a:t>2</a:t>
            </a:r>
            <a:endParaRPr lang="zh-CN" altLang="en-US" sz="2600" dirty="0">
              <a:solidFill>
                <a:srgbClr val="800000"/>
              </a:solidFill>
              <a:latin typeface="Arial Unicode MS" pitchFamily="34" charset="-122"/>
              <a:ea typeface="黑体" pitchFamily="49" charset="-122"/>
            </a:endParaRPr>
          </a:p>
          <a:p>
            <a:pPr algn="just">
              <a:lnSpc>
                <a:spcPct val="120000"/>
              </a:lnSpc>
            </a:pPr>
            <a:r>
              <a:rPr lang="zh-CN" altLang="en-US" sz="2600" dirty="0">
                <a:solidFill>
                  <a:schemeClr val="hlink"/>
                </a:solidFill>
                <a:latin typeface="Arial Unicode MS" pitchFamily="34" charset="-122"/>
                <a:ea typeface="黑体" pitchFamily="49" charset="-122"/>
                <a:sym typeface="Symbol" pitchFamily="18" charset="2"/>
              </a:rPr>
              <a:t>           </a:t>
            </a:r>
            <a:r>
              <a:rPr lang="en-US" altLang="zh-CN" sz="2600" dirty="0">
                <a:solidFill>
                  <a:srgbClr val="0000FF"/>
                </a:solidFill>
                <a:latin typeface="Arial Unicode MS" pitchFamily="34" charset="-122"/>
                <a:ea typeface="黑体" pitchFamily="49" charset="-122"/>
                <a:sym typeface="Symbol" pitchFamily="18" charset="2"/>
              </a:rPr>
              <a:t></a:t>
            </a:r>
            <a:r>
              <a:rPr lang="zh-CN" altLang="en-US" sz="2600" baseline="-25000" dirty="0">
                <a:solidFill>
                  <a:srgbClr val="0000FF"/>
                </a:solidFill>
                <a:latin typeface="Arial Unicode MS" pitchFamily="34" charset="-122"/>
                <a:ea typeface="黑体" pitchFamily="49" charset="-122"/>
                <a:sym typeface="Symbol" pitchFamily="18" charset="2"/>
              </a:rPr>
              <a:t>膜</a:t>
            </a:r>
            <a:r>
              <a:rPr lang="zh-CN" altLang="en-US" sz="2600" dirty="0">
                <a:solidFill>
                  <a:srgbClr val="0000FF"/>
                </a:solidFill>
                <a:latin typeface="Arial Unicode MS" pitchFamily="34" charset="-122"/>
                <a:ea typeface="黑体" pitchFamily="49" charset="-122"/>
                <a:sym typeface="Symbol" pitchFamily="18" charset="2"/>
              </a:rPr>
              <a:t> = </a:t>
            </a:r>
            <a:r>
              <a:rPr lang="en-US" altLang="zh-CN" sz="2600" dirty="0">
                <a:solidFill>
                  <a:srgbClr val="0000FF"/>
                </a:solidFill>
                <a:latin typeface="Arial Unicode MS" pitchFamily="34" charset="-122"/>
                <a:ea typeface="黑体" pitchFamily="49" charset="-122"/>
                <a:sym typeface="Symbol" pitchFamily="18" charset="2"/>
              </a:rPr>
              <a:t></a:t>
            </a:r>
            <a:r>
              <a:rPr lang="zh-CN" altLang="en-US" sz="2600" baseline="-25000" dirty="0">
                <a:solidFill>
                  <a:srgbClr val="0000FF"/>
                </a:solidFill>
                <a:latin typeface="Arial Unicode MS" pitchFamily="34" charset="-122"/>
                <a:ea typeface="黑体" pitchFamily="49" charset="-122"/>
                <a:sym typeface="Symbol" pitchFamily="18" charset="2"/>
              </a:rPr>
              <a:t>外</a:t>
            </a:r>
            <a:r>
              <a:rPr lang="zh-CN" altLang="en-US" sz="2600" dirty="0">
                <a:solidFill>
                  <a:srgbClr val="0000FF"/>
                </a:solidFill>
                <a:latin typeface="Arial Unicode MS" pitchFamily="34" charset="-122"/>
                <a:ea typeface="黑体" pitchFamily="49" charset="-122"/>
                <a:sym typeface="Symbol" pitchFamily="18" charset="2"/>
              </a:rPr>
              <a:t> - </a:t>
            </a:r>
            <a:r>
              <a:rPr lang="en-US" altLang="zh-CN" sz="2600" dirty="0">
                <a:solidFill>
                  <a:srgbClr val="0000FF"/>
                </a:solidFill>
                <a:latin typeface="Arial Unicode MS" pitchFamily="34" charset="-122"/>
                <a:ea typeface="黑体" pitchFamily="49" charset="-122"/>
                <a:sym typeface="Symbol" pitchFamily="18" charset="2"/>
              </a:rPr>
              <a:t></a:t>
            </a:r>
            <a:r>
              <a:rPr lang="zh-CN" altLang="en-US" sz="2600" baseline="-25000" dirty="0">
                <a:solidFill>
                  <a:srgbClr val="0000FF"/>
                </a:solidFill>
                <a:latin typeface="Arial Unicode MS" pitchFamily="34" charset="-122"/>
                <a:ea typeface="黑体" pitchFamily="49" charset="-122"/>
                <a:sym typeface="Symbol" pitchFamily="18" charset="2"/>
              </a:rPr>
              <a:t>内</a:t>
            </a:r>
            <a:r>
              <a:rPr lang="zh-CN" altLang="en-US" sz="2600" dirty="0">
                <a:solidFill>
                  <a:srgbClr val="0000FF"/>
                </a:solidFill>
                <a:latin typeface="Arial Unicode MS" pitchFamily="34" charset="-122"/>
                <a:ea typeface="黑体" pitchFamily="49" charset="-122"/>
                <a:sym typeface="Symbol" pitchFamily="18" charset="2"/>
              </a:rPr>
              <a:t> = 0.059 </a:t>
            </a:r>
            <a:r>
              <a:rPr lang="en-US" altLang="zh-CN" sz="2600" dirty="0" err="1">
                <a:solidFill>
                  <a:srgbClr val="0000FF"/>
                </a:solidFill>
                <a:latin typeface="Arial Unicode MS" pitchFamily="34" charset="-122"/>
                <a:ea typeface="黑体" pitchFamily="49" charset="-122"/>
                <a:sym typeface="Symbol" pitchFamily="18" charset="2"/>
              </a:rPr>
              <a:t>lg</a:t>
            </a:r>
            <a:r>
              <a:rPr lang="en-US" altLang="zh-CN" sz="2600" dirty="0">
                <a:solidFill>
                  <a:srgbClr val="0000FF"/>
                </a:solidFill>
                <a:latin typeface="Arial Unicode MS" pitchFamily="34" charset="-122"/>
                <a:ea typeface="黑体" pitchFamily="49" charset="-122"/>
                <a:sym typeface="Symbol" pitchFamily="18" charset="2"/>
              </a:rPr>
              <a:t>( a</a:t>
            </a:r>
            <a:r>
              <a:rPr lang="zh-CN" altLang="en-US" sz="2600" baseline="-25000" dirty="0">
                <a:solidFill>
                  <a:srgbClr val="0000FF"/>
                </a:solidFill>
                <a:latin typeface="Arial Unicode MS" pitchFamily="34" charset="-122"/>
                <a:ea typeface="黑体" pitchFamily="49" charset="-122"/>
                <a:sym typeface="MS LineDraw" pitchFamily="49" charset="2"/>
              </a:rPr>
              <a:t>1 </a:t>
            </a:r>
            <a:r>
              <a:rPr lang="zh-CN" altLang="en-US" sz="2600" dirty="0">
                <a:solidFill>
                  <a:srgbClr val="0000FF"/>
                </a:solidFill>
                <a:latin typeface="Arial Unicode MS" pitchFamily="34" charset="-122"/>
                <a:ea typeface="黑体" pitchFamily="49" charset="-122"/>
                <a:sym typeface="MS LineDraw" pitchFamily="49" charset="2"/>
              </a:rPr>
              <a:t>/ </a:t>
            </a:r>
            <a:r>
              <a:rPr lang="en-US" altLang="zh-CN" sz="2600" dirty="0">
                <a:solidFill>
                  <a:srgbClr val="0000FF"/>
                </a:solidFill>
                <a:latin typeface="Arial Unicode MS" pitchFamily="34" charset="-122"/>
                <a:ea typeface="黑体" pitchFamily="49" charset="-122"/>
                <a:sym typeface="Symbol" pitchFamily="18" charset="2"/>
              </a:rPr>
              <a:t>a</a:t>
            </a:r>
            <a:r>
              <a:rPr lang="en-US" altLang="zh-CN" sz="2600" baseline="-25000" dirty="0">
                <a:solidFill>
                  <a:srgbClr val="0000FF"/>
                </a:solidFill>
                <a:latin typeface="Arial Unicode MS" pitchFamily="34" charset="-122"/>
                <a:ea typeface="黑体" pitchFamily="49" charset="-122"/>
                <a:sym typeface="Symbol" pitchFamily="18" charset="2"/>
              </a:rPr>
              <a:t>2</a:t>
            </a:r>
            <a:r>
              <a:rPr lang="zh-CN" altLang="en-US" sz="2600" dirty="0">
                <a:solidFill>
                  <a:srgbClr val="0000FF"/>
                </a:solidFill>
                <a:latin typeface="Arial Unicode MS" pitchFamily="34" charset="-122"/>
                <a:ea typeface="黑体" pitchFamily="49" charset="-122"/>
                <a:sym typeface="Symbol" pitchFamily="18" charset="2"/>
              </a:rPr>
              <a:t>）</a:t>
            </a:r>
          </a:p>
          <a:p>
            <a:pPr algn="just">
              <a:lnSpc>
                <a:spcPct val="120000"/>
              </a:lnSpc>
            </a:pPr>
            <a:r>
              <a:rPr lang="zh-CN" altLang="en-US" sz="2600" dirty="0">
                <a:latin typeface="Arial Unicode MS" pitchFamily="34" charset="-122"/>
                <a:ea typeface="黑体" pitchFamily="49" charset="-122"/>
              </a:rPr>
              <a:t>由于内参比溶液中的</a:t>
            </a:r>
            <a:r>
              <a:rPr lang="en-US" altLang="zh-CN" sz="2600" dirty="0">
                <a:latin typeface="Arial Unicode MS" pitchFamily="34" charset="-122"/>
                <a:ea typeface="黑体" pitchFamily="49" charset="-122"/>
              </a:rPr>
              <a:t>H</a:t>
            </a:r>
            <a:r>
              <a:rPr lang="en-US" altLang="zh-CN" sz="2600" baseline="30000" dirty="0">
                <a:latin typeface="Arial Unicode MS" pitchFamily="34" charset="-122"/>
                <a:ea typeface="黑体" pitchFamily="49" charset="-122"/>
              </a:rPr>
              <a:t>+</a:t>
            </a:r>
            <a:r>
              <a:rPr lang="zh-CN" altLang="en-US" sz="2600" dirty="0">
                <a:latin typeface="Arial Unicode MS" pitchFamily="34" charset="-122"/>
                <a:ea typeface="黑体" pitchFamily="49" charset="-122"/>
              </a:rPr>
              <a:t>活度</a:t>
            </a:r>
            <a:r>
              <a:rPr lang="zh-CN" altLang="zh-CN" sz="2600" dirty="0">
                <a:latin typeface="Arial Unicode MS" pitchFamily="34" charset="-122"/>
                <a:ea typeface="黑体" pitchFamily="49" charset="-122"/>
                <a:sym typeface="Symbol" pitchFamily="18" charset="2"/>
              </a:rPr>
              <a:t>（ </a:t>
            </a:r>
            <a:r>
              <a:rPr lang="en-US" altLang="zh-CN" sz="2600" dirty="0">
                <a:latin typeface="Arial Unicode MS" pitchFamily="34" charset="-122"/>
                <a:ea typeface="黑体" pitchFamily="49" charset="-122"/>
                <a:sym typeface="Symbol" pitchFamily="18" charset="2"/>
              </a:rPr>
              <a:t>a</a:t>
            </a:r>
            <a:r>
              <a:rPr lang="zh-CN" altLang="zh-CN" sz="2600" baseline="-25000" dirty="0">
                <a:latin typeface="Arial Unicode MS" pitchFamily="34" charset="-122"/>
                <a:ea typeface="黑体" pitchFamily="49" charset="-122"/>
                <a:sym typeface="Symbol" pitchFamily="18" charset="2"/>
              </a:rPr>
              <a:t>2</a:t>
            </a:r>
            <a:r>
              <a:rPr lang="zh-CN" altLang="en-US" sz="2600" dirty="0">
                <a:latin typeface="Arial Unicode MS" pitchFamily="34" charset="-122"/>
                <a:ea typeface="黑体" pitchFamily="49" charset="-122"/>
                <a:sym typeface="Symbol" pitchFamily="18" charset="2"/>
              </a:rPr>
              <a:t>）</a:t>
            </a:r>
            <a:r>
              <a:rPr lang="zh-CN" altLang="en-US" sz="2600" dirty="0">
                <a:latin typeface="Arial Unicode MS" pitchFamily="34" charset="-122"/>
                <a:ea typeface="黑体" pitchFamily="49" charset="-122"/>
              </a:rPr>
              <a:t>是固定的，则</a:t>
            </a:r>
          </a:p>
          <a:p>
            <a:pPr algn="just">
              <a:lnSpc>
                <a:spcPct val="120000"/>
              </a:lnSpc>
            </a:pPr>
            <a:r>
              <a:rPr lang="zh-CN" altLang="en-US" sz="2600" dirty="0">
                <a:solidFill>
                  <a:srgbClr val="800000"/>
                </a:solidFill>
                <a:latin typeface="Arial Unicode MS" pitchFamily="34" charset="-122"/>
                <a:ea typeface="黑体" pitchFamily="49" charset="-122"/>
              </a:rPr>
              <a:t>           </a:t>
            </a:r>
            <a:r>
              <a:rPr lang="en-US" altLang="zh-CN" sz="2600" dirty="0">
                <a:solidFill>
                  <a:srgbClr val="0000FF"/>
                </a:solidFill>
                <a:latin typeface="Arial Unicode MS" pitchFamily="34" charset="-122"/>
                <a:ea typeface="黑体" pitchFamily="49" charset="-122"/>
                <a:sym typeface="Symbol" pitchFamily="18" charset="2"/>
              </a:rPr>
              <a:t></a:t>
            </a:r>
            <a:r>
              <a:rPr lang="zh-CN" altLang="en-US" sz="2600" baseline="-25000" dirty="0">
                <a:solidFill>
                  <a:srgbClr val="0000FF"/>
                </a:solidFill>
                <a:latin typeface="Arial Unicode MS" pitchFamily="34" charset="-122"/>
                <a:ea typeface="黑体" pitchFamily="49" charset="-122"/>
                <a:sym typeface="Symbol" pitchFamily="18" charset="2"/>
              </a:rPr>
              <a:t>膜</a:t>
            </a:r>
            <a:r>
              <a:rPr lang="zh-CN" altLang="en-US" sz="2600" dirty="0">
                <a:solidFill>
                  <a:srgbClr val="0000FF"/>
                </a:solidFill>
                <a:latin typeface="Arial Unicode MS" pitchFamily="34" charset="-122"/>
                <a:ea typeface="黑体" pitchFamily="49" charset="-122"/>
                <a:sym typeface="Symbol" pitchFamily="18" charset="2"/>
              </a:rPr>
              <a:t> = </a:t>
            </a:r>
            <a:r>
              <a:rPr lang="en-US" altLang="zh-CN" sz="2600" dirty="0">
                <a:solidFill>
                  <a:srgbClr val="0000FF"/>
                </a:solidFill>
                <a:latin typeface="Arial Unicode MS" pitchFamily="34" charset="-122"/>
                <a:ea typeface="黑体" pitchFamily="49" charset="-122"/>
                <a:sym typeface="Symbol" pitchFamily="18" charset="2"/>
              </a:rPr>
              <a:t>K</a:t>
            </a:r>
            <a:r>
              <a:rPr lang="zh-CN" altLang="en-US" sz="2600" dirty="0">
                <a:solidFill>
                  <a:srgbClr val="0000FF"/>
                </a:solidFill>
                <a:latin typeface="Arial Unicode MS" pitchFamily="34" charset="-122"/>
                <a:ea typeface="黑体" pitchFamily="49" charset="-122"/>
              </a:rPr>
              <a:t>´</a:t>
            </a:r>
            <a:r>
              <a:rPr lang="en-US" altLang="zh-CN" sz="2600" dirty="0">
                <a:solidFill>
                  <a:srgbClr val="0000FF"/>
                </a:solidFill>
                <a:latin typeface="Arial Unicode MS" pitchFamily="34" charset="-122"/>
                <a:ea typeface="黑体" pitchFamily="49" charset="-122"/>
                <a:sym typeface="Symbol" pitchFamily="18" charset="2"/>
              </a:rPr>
              <a:t> +</a:t>
            </a:r>
            <a:r>
              <a:rPr lang="zh-CN" altLang="en-US" sz="2600" dirty="0">
                <a:solidFill>
                  <a:srgbClr val="0000FF"/>
                </a:solidFill>
                <a:latin typeface="Arial Unicode MS" pitchFamily="34" charset="-122"/>
                <a:ea typeface="黑体" pitchFamily="49" charset="-122"/>
                <a:sym typeface="Symbol" pitchFamily="18" charset="2"/>
              </a:rPr>
              <a:t> 0.059 </a:t>
            </a:r>
            <a:r>
              <a:rPr lang="en-US" altLang="zh-CN" sz="2600" dirty="0" err="1">
                <a:solidFill>
                  <a:srgbClr val="0000FF"/>
                </a:solidFill>
                <a:latin typeface="Arial Unicode MS" pitchFamily="34" charset="-122"/>
                <a:ea typeface="黑体" pitchFamily="49" charset="-122"/>
                <a:sym typeface="Symbol" pitchFamily="18" charset="2"/>
              </a:rPr>
              <a:t>lg</a:t>
            </a:r>
            <a:r>
              <a:rPr lang="en-US" altLang="zh-CN" sz="2600" dirty="0">
                <a:solidFill>
                  <a:srgbClr val="0000FF"/>
                </a:solidFill>
                <a:latin typeface="Arial Unicode MS" pitchFamily="34" charset="-122"/>
                <a:ea typeface="黑体" pitchFamily="49" charset="-122"/>
                <a:sym typeface="Symbol" pitchFamily="18" charset="2"/>
              </a:rPr>
              <a:t> a</a:t>
            </a:r>
            <a:r>
              <a:rPr lang="zh-CN" altLang="en-US" sz="2600" baseline="-25000" dirty="0">
                <a:solidFill>
                  <a:srgbClr val="0000FF"/>
                </a:solidFill>
                <a:latin typeface="Arial Unicode MS" pitchFamily="34" charset="-122"/>
                <a:ea typeface="黑体" pitchFamily="49" charset="-122"/>
                <a:sym typeface="MS LineDraw" pitchFamily="49" charset="2"/>
              </a:rPr>
              <a:t>1 </a:t>
            </a:r>
            <a:r>
              <a:rPr lang="zh-CN" altLang="en-US" sz="2600" dirty="0">
                <a:solidFill>
                  <a:srgbClr val="0000FF"/>
                </a:solidFill>
                <a:latin typeface="Arial Unicode MS" pitchFamily="34" charset="-122"/>
                <a:ea typeface="黑体" pitchFamily="49" charset="-122"/>
                <a:sym typeface="Symbol" pitchFamily="18" charset="2"/>
              </a:rPr>
              <a:t>= </a:t>
            </a:r>
            <a:r>
              <a:rPr lang="en-US" altLang="zh-CN" sz="2600" dirty="0">
                <a:solidFill>
                  <a:srgbClr val="0000FF"/>
                </a:solidFill>
                <a:latin typeface="Arial Unicode MS" pitchFamily="34" charset="-122"/>
                <a:ea typeface="黑体" pitchFamily="49" charset="-122"/>
                <a:sym typeface="Symbol" pitchFamily="18" charset="2"/>
              </a:rPr>
              <a:t>K</a:t>
            </a:r>
            <a:r>
              <a:rPr lang="zh-CN" altLang="en-US" sz="2600" dirty="0">
                <a:solidFill>
                  <a:srgbClr val="0000FF"/>
                </a:solidFill>
                <a:latin typeface="Arial Unicode MS" pitchFamily="34" charset="-122"/>
                <a:ea typeface="黑体" pitchFamily="49" charset="-122"/>
              </a:rPr>
              <a:t>´</a:t>
            </a:r>
            <a:r>
              <a:rPr lang="en-US" altLang="zh-CN" sz="2600" dirty="0">
                <a:solidFill>
                  <a:srgbClr val="0000FF"/>
                </a:solidFill>
                <a:latin typeface="Arial Unicode MS" pitchFamily="34" charset="-122"/>
                <a:ea typeface="黑体" pitchFamily="49" charset="-122"/>
                <a:sym typeface="Symbol" pitchFamily="18" charset="2"/>
              </a:rPr>
              <a:t> -</a:t>
            </a:r>
            <a:r>
              <a:rPr lang="zh-CN" altLang="en-US" sz="2600" dirty="0">
                <a:solidFill>
                  <a:srgbClr val="0000FF"/>
                </a:solidFill>
                <a:latin typeface="Arial Unicode MS" pitchFamily="34" charset="-122"/>
                <a:ea typeface="黑体" pitchFamily="49" charset="-122"/>
                <a:sym typeface="Symbol" pitchFamily="18" charset="2"/>
              </a:rPr>
              <a:t> 0.059 </a:t>
            </a:r>
            <a:r>
              <a:rPr lang="en-US" altLang="zh-CN" sz="2600" dirty="0">
                <a:solidFill>
                  <a:srgbClr val="0000FF"/>
                </a:solidFill>
                <a:latin typeface="Arial Unicode MS" pitchFamily="34" charset="-122"/>
                <a:ea typeface="黑体" pitchFamily="49" charset="-122"/>
                <a:sym typeface="Symbol" pitchFamily="18" charset="2"/>
              </a:rPr>
              <a:t>pH</a:t>
            </a:r>
            <a:r>
              <a:rPr lang="zh-CN" altLang="en-US" sz="2600" baseline="-25000" dirty="0">
                <a:solidFill>
                  <a:srgbClr val="0000FF"/>
                </a:solidFill>
                <a:latin typeface="Arial Unicode MS" pitchFamily="34" charset="-122"/>
                <a:ea typeface="黑体" pitchFamily="49" charset="-122"/>
                <a:sym typeface="Symbol" pitchFamily="18" charset="2"/>
              </a:rPr>
              <a:t>试液</a:t>
            </a:r>
            <a:r>
              <a:rPr lang="zh-CN" altLang="en-US" sz="2600" baseline="-25000" dirty="0">
                <a:solidFill>
                  <a:srgbClr val="0000FF"/>
                </a:solidFill>
                <a:latin typeface="Arial Unicode MS" pitchFamily="34" charset="-122"/>
                <a:ea typeface="黑体" pitchFamily="49" charset="-122"/>
                <a:sym typeface="MS LineDraw" pitchFamily="49" charset="2"/>
              </a:rPr>
              <a:t> </a:t>
            </a:r>
          </a:p>
        </p:txBody>
      </p:sp>
    </p:spTree>
    <p:extLst>
      <p:ext uri="{BB962C8B-B14F-4D97-AF65-F5344CB8AC3E}">
        <p14:creationId xmlns:p14="http://schemas.microsoft.com/office/powerpoint/2010/main" val="3612473067"/>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3654">
                                            <p:txEl>
                                              <p:pRg st="0" end="0"/>
                                            </p:txEl>
                                          </p:spTgt>
                                        </p:tgtEl>
                                        <p:attrNameLst>
                                          <p:attrName>style.visibility</p:attrName>
                                        </p:attrNameLst>
                                      </p:cBhvr>
                                      <p:to>
                                        <p:strVal val="visible"/>
                                      </p:to>
                                    </p:set>
                                    <p:animEffect transition="in" filter="wipe(left)">
                                      <p:cBhvr>
                                        <p:cTn id="7" dur="500"/>
                                        <p:tgtEl>
                                          <p:spTgt spid="2836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3655">
                                            <p:txEl>
                                              <p:pRg st="0" end="0"/>
                                            </p:txEl>
                                          </p:spTgt>
                                        </p:tgtEl>
                                        <p:attrNameLst>
                                          <p:attrName>style.visibility</p:attrName>
                                        </p:attrNameLst>
                                      </p:cBhvr>
                                      <p:to>
                                        <p:strVal val="visible"/>
                                      </p:to>
                                    </p:set>
                                    <p:animEffect transition="in" filter="wipe(left)">
                                      <p:cBhvr>
                                        <p:cTn id="12" dur="500"/>
                                        <p:tgtEl>
                                          <p:spTgt spid="28365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3655">
                                            <p:txEl>
                                              <p:pRg st="1" end="1"/>
                                            </p:txEl>
                                          </p:spTgt>
                                        </p:tgtEl>
                                        <p:attrNameLst>
                                          <p:attrName>style.visibility</p:attrName>
                                        </p:attrNameLst>
                                      </p:cBhvr>
                                      <p:to>
                                        <p:strVal val="visible"/>
                                      </p:to>
                                    </p:set>
                                    <p:animEffect transition="in" filter="wipe(left)">
                                      <p:cBhvr>
                                        <p:cTn id="17" dur="500"/>
                                        <p:tgtEl>
                                          <p:spTgt spid="28365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83655">
                                            <p:txEl>
                                              <p:pRg st="2" end="2"/>
                                            </p:txEl>
                                          </p:spTgt>
                                        </p:tgtEl>
                                        <p:attrNameLst>
                                          <p:attrName>style.visibility</p:attrName>
                                        </p:attrNameLst>
                                      </p:cBhvr>
                                      <p:to>
                                        <p:strVal val="visible"/>
                                      </p:to>
                                    </p:set>
                                    <p:animEffect transition="in" filter="wipe(left)">
                                      <p:cBhvr>
                                        <p:cTn id="22" dur="500"/>
                                        <p:tgtEl>
                                          <p:spTgt spid="28365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3655">
                                            <p:txEl>
                                              <p:pRg st="3" end="3"/>
                                            </p:txEl>
                                          </p:spTgt>
                                        </p:tgtEl>
                                        <p:attrNameLst>
                                          <p:attrName>style.visibility</p:attrName>
                                        </p:attrNameLst>
                                      </p:cBhvr>
                                      <p:to>
                                        <p:strVal val="visible"/>
                                      </p:to>
                                    </p:set>
                                    <p:animEffect transition="in" filter="wipe(left)">
                                      <p:cBhvr>
                                        <p:cTn id="27" dur="500"/>
                                        <p:tgtEl>
                                          <p:spTgt spid="283655">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83655">
                                            <p:txEl>
                                              <p:pRg st="4" end="4"/>
                                            </p:txEl>
                                          </p:spTgt>
                                        </p:tgtEl>
                                        <p:attrNameLst>
                                          <p:attrName>style.visibility</p:attrName>
                                        </p:attrNameLst>
                                      </p:cBhvr>
                                      <p:to>
                                        <p:strVal val="visible"/>
                                      </p:to>
                                    </p:set>
                                    <p:animEffect transition="in" filter="wipe(left)">
                                      <p:cBhvr>
                                        <p:cTn id="32" dur="500"/>
                                        <p:tgtEl>
                                          <p:spTgt spid="283655">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3655">
                                            <p:txEl>
                                              <p:pRg st="5" end="5"/>
                                            </p:txEl>
                                          </p:spTgt>
                                        </p:tgtEl>
                                        <p:attrNameLst>
                                          <p:attrName>style.visibility</p:attrName>
                                        </p:attrNameLst>
                                      </p:cBhvr>
                                      <p:to>
                                        <p:strVal val="visible"/>
                                      </p:to>
                                    </p:set>
                                    <p:animEffect transition="in" filter="wipe(left)">
                                      <p:cBhvr>
                                        <p:cTn id="37" dur="500"/>
                                        <p:tgtEl>
                                          <p:spTgt spid="283655">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83655">
                                            <p:txEl>
                                              <p:pRg st="6" end="6"/>
                                            </p:txEl>
                                          </p:spTgt>
                                        </p:tgtEl>
                                        <p:attrNameLst>
                                          <p:attrName>style.visibility</p:attrName>
                                        </p:attrNameLst>
                                      </p:cBhvr>
                                      <p:to>
                                        <p:strVal val="visible"/>
                                      </p:to>
                                    </p:set>
                                    <p:animEffect transition="in" filter="wipe(left)">
                                      <p:cBhvr>
                                        <p:cTn id="42" dur="500"/>
                                        <p:tgtEl>
                                          <p:spTgt spid="283655">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83655">
                                            <p:txEl>
                                              <p:pRg st="7" end="7"/>
                                            </p:txEl>
                                          </p:spTgt>
                                        </p:tgtEl>
                                        <p:attrNameLst>
                                          <p:attrName>style.visibility</p:attrName>
                                        </p:attrNameLst>
                                      </p:cBhvr>
                                      <p:to>
                                        <p:strVal val="visible"/>
                                      </p:to>
                                    </p:set>
                                    <p:animEffect transition="in" filter="wipe(left)">
                                      <p:cBhvr>
                                        <p:cTn id="47" dur="500"/>
                                        <p:tgtEl>
                                          <p:spTgt spid="283655">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83655">
                                            <p:txEl>
                                              <p:pRg st="8" end="8"/>
                                            </p:txEl>
                                          </p:spTgt>
                                        </p:tgtEl>
                                        <p:attrNameLst>
                                          <p:attrName>style.visibility</p:attrName>
                                        </p:attrNameLst>
                                      </p:cBhvr>
                                      <p:to>
                                        <p:strVal val="visible"/>
                                      </p:to>
                                    </p:set>
                                    <p:animEffect transition="in" filter="wipe(left)">
                                      <p:cBhvr>
                                        <p:cTn id="52" dur="500"/>
                                        <p:tgtEl>
                                          <p:spTgt spid="283655">
                                            <p:txEl>
                                              <p:pRg st="8" end="8"/>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83655">
                                            <p:txEl>
                                              <p:pRg st="9" end="9"/>
                                            </p:txEl>
                                          </p:spTgt>
                                        </p:tgtEl>
                                        <p:attrNameLst>
                                          <p:attrName>style.visibility</p:attrName>
                                        </p:attrNameLst>
                                      </p:cBhvr>
                                      <p:to>
                                        <p:strVal val="visible"/>
                                      </p:to>
                                    </p:set>
                                    <p:animEffect transition="in" filter="wipe(left)">
                                      <p:cBhvr>
                                        <p:cTn id="57" dur="500"/>
                                        <p:tgtEl>
                                          <p:spTgt spid="283655">
                                            <p:txEl>
                                              <p:pRg st="9" end="9"/>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83655">
                                            <p:txEl>
                                              <p:pRg st="10" end="10"/>
                                            </p:txEl>
                                          </p:spTgt>
                                        </p:tgtEl>
                                        <p:attrNameLst>
                                          <p:attrName>style.visibility</p:attrName>
                                        </p:attrNameLst>
                                      </p:cBhvr>
                                      <p:to>
                                        <p:strVal val="visible"/>
                                      </p:to>
                                    </p:set>
                                    <p:animEffect transition="in" filter="wipe(left)">
                                      <p:cBhvr>
                                        <p:cTn id="62" dur="500"/>
                                        <p:tgtEl>
                                          <p:spTgt spid="28365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4" grpId="0" build="p" autoUpdateAnimBg="0" advAuto="0"/>
      <p:bldP spid="28365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81000" y="304800"/>
            <a:ext cx="7772400" cy="762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r>
              <a:rPr lang="zh-CN" altLang="en-US" sz="4000" dirty="0" smtClean="0">
                <a:latin typeface="Arial Unicode MS" pitchFamily="34" charset="-122"/>
                <a:ea typeface="黑体" pitchFamily="49" charset="-122"/>
              </a:rPr>
              <a:t>讨论:</a:t>
            </a:r>
            <a:endParaRPr lang="zh-CN" altLang="en-US" sz="4000" dirty="0">
              <a:latin typeface="Arial Unicode MS" pitchFamily="34" charset="-122"/>
              <a:ea typeface="黑体" pitchFamily="49" charset="-122"/>
            </a:endParaRPr>
          </a:p>
        </p:txBody>
      </p:sp>
      <p:sp>
        <p:nvSpPr>
          <p:cNvPr id="3" name="Text Box 3"/>
          <p:cNvSpPr txBox="1">
            <a:spLocks noChangeArrowheads="1"/>
          </p:cNvSpPr>
          <p:nvPr/>
        </p:nvSpPr>
        <p:spPr bwMode="auto">
          <a:xfrm>
            <a:off x="304800" y="1143000"/>
            <a:ext cx="8610600"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8240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spcBef>
                <a:spcPct val="50000"/>
              </a:spcBef>
            </a:pPr>
            <a:r>
              <a:rPr lang="zh-CN" altLang="en-US" sz="2600" dirty="0">
                <a:solidFill>
                  <a:srgbClr val="0033CC"/>
                </a:solidFill>
                <a:latin typeface="Arial Unicode MS" pitchFamily="34" charset="-122"/>
                <a:ea typeface="黑体" pitchFamily="49" charset="-122"/>
              </a:rPr>
              <a:t>     </a:t>
            </a:r>
            <a:r>
              <a:rPr lang="zh-CN" altLang="en-US" sz="2600" dirty="0" smtClean="0">
                <a:solidFill>
                  <a:srgbClr val="003366"/>
                </a:solidFill>
                <a:latin typeface="Arial Unicode MS" pitchFamily="34" charset="-122"/>
                <a:ea typeface="黑体" pitchFamily="49" charset="-122"/>
              </a:rPr>
              <a:t>(</a:t>
            </a:r>
            <a:r>
              <a:rPr lang="zh-CN" altLang="en-US" sz="2600" dirty="0">
                <a:solidFill>
                  <a:srgbClr val="003366"/>
                </a:solidFill>
                <a:latin typeface="Arial Unicode MS" pitchFamily="34" charset="-122"/>
                <a:ea typeface="黑体" pitchFamily="49" charset="-122"/>
              </a:rPr>
              <a:t>1) </a:t>
            </a:r>
            <a:r>
              <a:rPr lang="zh-CN" altLang="en-US" sz="2600" dirty="0">
                <a:solidFill>
                  <a:srgbClr val="F8240E"/>
                </a:solidFill>
                <a:latin typeface="Arial Unicode MS" pitchFamily="34" charset="-122"/>
                <a:ea typeface="黑体" pitchFamily="49" charset="-122"/>
              </a:rPr>
              <a:t>玻璃膜电位与试样溶液中的</a:t>
            </a:r>
            <a:r>
              <a:rPr lang="en-US" altLang="zh-CN" sz="2600" dirty="0">
                <a:solidFill>
                  <a:srgbClr val="F8240E"/>
                </a:solidFill>
                <a:latin typeface="Arial Unicode MS" pitchFamily="34" charset="-122"/>
                <a:ea typeface="黑体" pitchFamily="49" charset="-122"/>
              </a:rPr>
              <a:t>pH</a:t>
            </a:r>
            <a:r>
              <a:rPr lang="zh-CN" altLang="en-US" sz="2600" dirty="0">
                <a:solidFill>
                  <a:srgbClr val="F8240E"/>
                </a:solidFill>
                <a:latin typeface="Arial Unicode MS" pitchFamily="34" charset="-122"/>
                <a:ea typeface="黑体" pitchFamily="49" charset="-122"/>
              </a:rPr>
              <a:t>呈线性关系</a:t>
            </a:r>
            <a:r>
              <a:rPr lang="zh-CN" altLang="en-US" sz="2600" dirty="0">
                <a:solidFill>
                  <a:srgbClr val="003366"/>
                </a:solidFill>
                <a:latin typeface="Arial Unicode MS" pitchFamily="34" charset="-122"/>
                <a:ea typeface="黑体" pitchFamily="49" charset="-122"/>
              </a:rPr>
              <a:t>。式中</a:t>
            </a:r>
            <a:r>
              <a:rPr lang="en-US" altLang="zh-CN" sz="2600" i="1" dirty="0">
                <a:solidFill>
                  <a:srgbClr val="003366"/>
                </a:solidFill>
                <a:latin typeface="Arial Unicode MS" pitchFamily="34" charset="-122"/>
                <a:ea typeface="黑体" pitchFamily="49" charset="-122"/>
              </a:rPr>
              <a:t>K</a:t>
            </a:r>
            <a:r>
              <a:rPr lang="zh-CN" altLang="en-US" sz="2600" dirty="0">
                <a:solidFill>
                  <a:srgbClr val="003366"/>
                </a:solidFill>
                <a:latin typeface="Arial Unicode MS" pitchFamily="34" charset="-122"/>
                <a:ea typeface="黑体" pitchFamily="49" charset="-122"/>
              </a:rPr>
              <a:t>´是由玻璃膜电极本身性质决定的常数。</a:t>
            </a:r>
          </a:p>
          <a:p>
            <a:pPr eaLnBrk="1" hangingPunct="1">
              <a:lnSpc>
                <a:spcPct val="120000"/>
              </a:lnSpc>
              <a:spcBef>
                <a:spcPct val="50000"/>
              </a:spcBef>
            </a:pPr>
            <a:r>
              <a:rPr lang="zh-CN" altLang="en-US" sz="2600" dirty="0">
                <a:solidFill>
                  <a:srgbClr val="003366"/>
                </a:solidFill>
                <a:latin typeface="Arial Unicode MS" pitchFamily="34" charset="-122"/>
                <a:ea typeface="黑体" pitchFamily="49" charset="-122"/>
              </a:rPr>
              <a:t>     (2) 电极电位应是内参比电极电位和玻璃膜电位之和。</a:t>
            </a:r>
          </a:p>
          <a:p>
            <a:pPr eaLnBrk="1" hangingPunct="1">
              <a:lnSpc>
                <a:spcPct val="120000"/>
              </a:lnSpc>
              <a:spcBef>
                <a:spcPct val="50000"/>
              </a:spcBef>
            </a:pPr>
            <a:r>
              <a:rPr lang="zh-CN" altLang="en-US" sz="2600" dirty="0">
                <a:solidFill>
                  <a:srgbClr val="0033CC"/>
                </a:solidFill>
                <a:latin typeface="Arial Unicode MS" pitchFamily="34" charset="-122"/>
                <a:ea typeface="黑体" pitchFamily="49" charset="-122"/>
              </a:rPr>
              <a:t>    </a:t>
            </a:r>
            <a:r>
              <a:rPr lang="zh-CN" altLang="en-US" sz="2600" dirty="0">
                <a:solidFill>
                  <a:srgbClr val="003366"/>
                </a:solidFill>
                <a:latin typeface="Arial Unicode MS" pitchFamily="34" charset="-122"/>
                <a:ea typeface="黑体" pitchFamily="49" charset="-122"/>
              </a:rPr>
              <a:t> (3) </a:t>
            </a:r>
            <a:r>
              <a:rPr lang="zh-CN" altLang="en-US" sz="2600" dirty="0">
                <a:solidFill>
                  <a:srgbClr val="F8240E"/>
                </a:solidFill>
                <a:latin typeface="Arial Unicode MS" pitchFamily="34" charset="-122"/>
                <a:ea typeface="黑体" pitchFamily="49" charset="-122"/>
              </a:rPr>
              <a:t>不对称电位</a:t>
            </a:r>
            <a:r>
              <a:rPr lang="zh-CN" altLang="en-US" sz="2600" dirty="0">
                <a:solidFill>
                  <a:srgbClr val="003366"/>
                </a:solidFill>
                <a:latin typeface="Arial Unicode MS" pitchFamily="34" charset="-122"/>
                <a:ea typeface="黑体" pitchFamily="49" charset="-122"/>
              </a:rPr>
              <a:t>(25℃)：</a:t>
            </a:r>
          </a:p>
          <a:p>
            <a:pPr>
              <a:lnSpc>
                <a:spcPct val="120000"/>
              </a:lnSpc>
            </a:pPr>
            <a:r>
              <a:rPr lang="zh-CN" altLang="zh-CN" sz="2600" i="1" dirty="0">
                <a:solidFill>
                  <a:srgbClr val="0000FF"/>
                </a:solidFill>
                <a:latin typeface="Arial Unicode MS" pitchFamily="34" charset="-122"/>
                <a:ea typeface="黑体" pitchFamily="49" charset="-122"/>
                <a:sym typeface="Symbol" pitchFamily="18" charset="2"/>
              </a:rPr>
              <a:t> </a:t>
            </a:r>
            <a:r>
              <a:rPr lang="zh-CN" altLang="en-US" sz="2600" i="1" dirty="0">
                <a:solidFill>
                  <a:srgbClr val="0000FF"/>
                </a:solidFill>
                <a:latin typeface="Arial Unicode MS" pitchFamily="34" charset="-122"/>
                <a:ea typeface="黑体" pitchFamily="49" charset="-122"/>
                <a:sym typeface="Symbol" pitchFamily="18" charset="2"/>
              </a:rPr>
              <a:t>                 </a:t>
            </a:r>
            <a:r>
              <a:rPr lang="en-US" altLang="zh-CN" sz="2600" i="1" dirty="0">
                <a:solidFill>
                  <a:srgbClr val="0000FF"/>
                </a:solidFill>
                <a:latin typeface="Arial Unicode MS" pitchFamily="34" charset="-122"/>
                <a:ea typeface="黑体" pitchFamily="49" charset="-122"/>
                <a:sym typeface="Symbol" pitchFamily="18" charset="2"/>
              </a:rPr>
              <a:t></a:t>
            </a:r>
            <a:r>
              <a:rPr lang="zh-CN" altLang="en-US" sz="2600" baseline="-25000" dirty="0">
                <a:solidFill>
                  <a:srgbClr val="0000FF"/>
                </a:solidFill>
                <a:latin typeface="Arial Unicode MS" pitchFamily="34" charset="-122"/>
                <a:ea typeface="黑体" pitchFamily="49" charset="-122"/>
                <a:sym typeface="Symbol" pitchFamily="18" charset="2"/>
              </a:rPr>
              <a:t>膜</a:t>
            </a:r>
            <a:r>
              <a:rPr lang="zh-CN" altLang="en-US" sz="2600" dirty="0">
                <a:solidFill>
                  <a:srgbClr val="0000FF"/>
                </a:solidFill>
                <a:latin typeface="Arial Unicode MS" pitchFamily="34" charset="-122"/>
                <a:ea typeface="黑体" pitchFamily="49" charset="-122"/>
                <a:sym typeface="Symbol" pitchFamily="18" charset="2"/>
              </a:rPr>
              <a:t> = </a:t>
            </a:r>
            <a:r>
              <a:rPr lang="en-US" altLang="zh-CN" sz="2600" i="1" dirty="0">
                <a:solidFill>
                  <a:srgbClr val="0000FF"/>
                </a:solidFill>
                <a:latin typeface="Arial Unicode MS" pitchFamily="34" charset="-122"/>
                <a:ea typeface="黑体" pitchFamily="49" charset="-122"/>
                <a:sym typeface="Symbol" pitchFamily="18" charset="2"/>
              </a:rPr>
              <a:t></a:t>
            </a:r>
            <a:r>
              <a:rPr lang="zh-CN" altLang="en-US" sz="2600" baseline="-25000" dirty="0">
                <a:solidFill>
                  <a:srgbClr val="0000FF"/>
                </a:solidFill>
                <a:latin typeface="Arial Unicode MS" pitchFamily="34" charset="-122"/>
                <a:ea typeface="黑体" pitchFamily="49" charset="-122"/>
                <a:sym typeface="Symbol" pitchFamily="18" charset="2"/>
              </a:rPr>
              <a:t>外</a:t>
            </a:r>
            <a:r>
              <a:rPr lang="zh-CN" altLang="en-US" sz="2600" dirty="0">
                <a:solidFill>
                  <a:srgbClr val="0000FF"/>
                </a:solidFill>
                <a:latin typeface="Arial Unicode MS" pitchFamily="34" charset="-122"/>
                <a:ea typeface="黑体" pitchFamily="49" charset="-122"/>
                <a:sym typeface="Symbol" pitchFamily="18" charset="2"/>
              </a:rPr>
              <a:t> - </a:t>
            </a:r>
            <a:r>
              <a:rPr lang="en-US" altLang="zh-CN" sz="2600" i="1" dirty="0">
                <a:solidFill>
                  <a:srgbClr val="0000FF"/>
                </a:solidFill>
                <a:latin typeface="Arial Unicode MS" pitchFamily="34" charset="-122"/>
                <a:ea typeface="黑体" pitchFamily="49" charset="-122"/>
                <a:sym typeface="Symbol" pitchFamily="18" charset="2"/>
              </a:rPr>
              <a:t></a:t>
            </a:r>
            <a:r>
              <a:rPr lang="zh-CN" altLang="en-US" sz="2600" baseline="-25000" dirty="0">
                <a:solidFill>
                  <a:srgbClr val="0000FF"/>
                </a:solidFill>
                <a:latin typeface="Arial Unicode MS" pitchFamily="34" charset="-122"/>
                <a:ea typeface="黑体" pitchFamily="49" charset="-122"/>
                <a:sym typeface="Symbol" pitchFamily="18" charset="2"/>
              </a:rPr>
              <a:t>内</a:t>
            </a:r>
            <a:r>
              <a:rPr lang="zh-CN" altLang="en-US" sz="2600" dirty="0">
                <a:solidFill>
                  <a:srgbClr val="0000FF"/>
                </a:solidFill>
                <a:latin typeface="Arial Unicode MS" pitchFamily="34" charset="-122"/>
                <a:ea typeface="黑体" pitchFamily="49" charset="-122"/>
                <a:sym typeface="Symbol" pitchFamily="18" charset="2"/>
              </a:rPr>
              <a:t> = 0.059 </a:t>
            </a:r>
            <a:r>
              <a:rPr lang="en-US" altLang="zh-CN" sz="2600" dirty="0" err="1">
                <a:solidFill>
                  <a:srgbClr val="0000FF"/>
                </a:solidFill>
                <a:latin typeface="Arial Unicode MS" pitchFamily="34" charset="-122"/>
                <a:ea typeface="黑体" pitchFamily="49" charset="-122"/>
                <a:sym typeface="Symbol" pitchFamily="18" charset="2"/>
              </a:rPr>
              <a:t>lg</a:t>
            </a:r>
            <a:r>
              <a:rPr lang="en-US" altLang="zh-CN" sz="2600" dirty="0">
                <a:solidFill>
                  <a:srgbClr val="0000FF"/>
                </a:solidFill>
                <a:latin typeface="Arial Unicode MS" pitchFamily="34" charset="-122"/>
                <a:ea typeface="黑体" pitchFamily="49" charset="-122"/>
                <a:sym typeface="Symbol" pitchFamily="18" charset="2"/>
              </a:rPr>
              <a:t>( </a:t>
            </a:r>
            <a:r>
              <a:rPr lang="en-US" altLang="zh-CN" sz="2600" i="1" dirty="0">
                <a:solidFill>
                  <a:srgbClr val="0000FF"/>
                </a:solidFill>
                <a:latin typeface="Arial Unicode MS" pitchFamily="34" charset="-122"/>
                <a:ea typeface="黑体" pitchFamily="49" charset="-122"/>
                <a:sym typeface="Symbol" pitchFamily="18" charset="2"/>
              </a:rPr>
              <a:t>a</a:t>
            </a:r>
            <a:r>
              <a:rPr lang="zh-CN" altLang="en-US" sz="2600" baseline="-25000" dirty="0">
                <a:solidFill>
                  <a:srgbClr val="0000FF"/>
                </a:solidFill>
                <a:latin typeface="Arial Unicode MS" pitchFamily="34" charset="-122"/>
                <a:ea typeface="黑体" pitchFamily="49" charset="-122"/>
                <a:sym typeface="MS LineDraw" pitchFamily="49" charset="2"/>
              </a:rPr>
              <a:t>1 </a:t>
            </a:r>
            <a:r>
              <a:rPr lang="zh-CN" altLang="en-US" sz="2600" dirty="0">
                <a:solidFill>
                  <a:srgbClr val="0000FF"/>
                </a:solidFill>
                <a:latin typeface="Arial Unicode MS" pitchFamily="34" charset="-122"/>
                <a:ea typeface="黑体" pitchFamily="49" charset="-122"/>
                <a:sym typeface="MS LineDraw" pitchFamily="49" charset="2"/>
              </a:rPr>
              <a:t>/ </a:t>
            </a:r>
            <a:r>
              <a:rPr lang="en-US" altLang="zh-CN" sz="2600" i="1" dirty="0">
                <a:solidFill>
                  <a:srgbClr val="0000FF"/>
                </a:solidFill>
                <a:latin typeface="Arial Unicode MS" pitchFamily="34" charset="-122"/>
                <a:ea typeface="黑体" pitchFamily="49" charset="-122"/>
                <a:sym typeface="Symbol" pitchFamily="18" charset="2"/>
              </a:rPr>
              <a:t>a</a:t>
            </a:r>
            <a:r>
              <a:rPr lang="en-US" altLang="zh-CN" sz="2600" baseline="-25000" dirty="0">
                <a:solidFill>
                  <a:srgbClr val="0000FF"/>
                </a:solidFill>
                <a:latin typeface="Arial Unicode MS" pitchFamily="34" charset="-122"/>
                <a:ea typeface="黑体" pitchFamily="49" charset="-122"/>
                <a:sym typeface="Symbol" pitchFamily="18" charset="2"/>
              </a:rPr>
              <a:t>2</a:t>
            </a:r>
            <a:r>
              <a:rPr lang="zh-CN" altLang="en-US" sz="2600" dirty="0">
                <a:solidFill>
                  <a:srgbClr val="0000FF"/>
                </a:solidFill>
                <a:latin typeface="Arial Unicode MS" pitchFamily="34" charset="-122"/>
                <a:ea typeface="黑体" pitchFamily="49" charset="-122"/>
                <a:sym typeface="Symbol" pitchFamily="18" charset="2"/>
              </a:rPr>
              <a:t>）</a:t>
            </a:r>
            <a:endParaRPr lang="zh-CN" altLang="en-US" sz="2600" dirty="0">
              <a:solidFill>
                <a:srgbClr val="0000FF"/>
              </a:solidFill>
              <a:latin typeface="Arial Unicode MS" pitchFamily="34" charset="-122"/>
              <a:ea typeface="黑体" pitchFamily="49" charset="-122"/>
            </a:endParaRPr>
          </a:p>
          <a:p>
            <a:pPr eaLnBrk="1" hangingPunct="1">
              <a:lnSpc>
                <a:spcPct val="120000"/>
              </a:lnSpc>
              <a:spcBef>
                <a:spcPct val="50000"/>
              </a:spcBef>
            </a:pPr>
            <a:r>
              <a:rPr lang="zh-CN" altLang="en-US" sz="2600" dirty="0">
                <a:solidFill>
                  <a:srgbClr val="003366"/>
                </a:solidFill>
                <a:latin typeface="Arial Unicode MS" pitchFamily="34" charset="-122"/>
                <a:ea typeface="黑体" pitchFamily="49" charset="-122"/>
              </a:rPr>
              <a:t>         如果 </a:t>
            </a:r>
            <a:r>
              <a:rPr lang="en-US" altLang="zh-CN" sz="2600" i="1" dirty="0">
                <a:solidFill>
                  <a:srgbClr val="800000"/>
                </a:solidFill>
                <a:latin typeface="Arial Unicode MS" pitchFamily="34" charset="-122"/>
                <a:ea typeface="黑体" pitchFamily="49" charset="-122"/>
                <a:sym typeface="Symbol" pitchFamily="18" charset="2"/>
              </a:rPr>
              <a:t>a</a:t>
            </a:r>
            <a:r>
              <a:rPr lang="en-US" altLang="zh-CN" sz="2600" baseline="-25000" dirty="0">
                <a:solidFill>
                  <a:srgbClr val="800000"/>
                </a:solidFill>
                <a:latin typeface="Arial Unicode MS" pitchFamily="34" charset="-122"/>
                <a:ea typeface="黑体" pitchFamily="49" charset="-122"/>
                <a:sym typeface="MS LineDraw" pitchFamily="49" charset="2"/>
              </a:rPr>
              <a:t>1</a:t>
            </a:r>
            <a:r>
              <a:rPr lang="en-US" altLang="zh-CN" sz="2600" dirty="0">
                <a:solidFill>
                  <a:srgbClr val="800000"/>
                </a:solidFill>
                <a:latin typeface="Arial Unicode MS" pitchFamily="34" charset="-122"/>
                <a:ea typeface="黑体" pitchFamily="49" charset="-122"/>
                <a:sym typeface="MS LineDraw" pitchFamily="49" charset="2"/>
              </a:rPr>
              <a:t>= </a:t>
            </a:r>
            <a:r>
              <a:rPr lang="en-US" altLang="zh-CN" sz="2600" i="1" dirty="0">
                <a:solidFill>
                  <a:srgbClr val="800000"/>
                </a:solidFill>
                <a:latin typeface="Arial Unicode MS" pitchFamily="34" charset="-122"/>
                <a:ea typeface="黑体" pitchFamily="49" charset="-122"/>
                <a:sym typeface="Symbol" pitchFamily="18" charset="2"/>
              </a:rPr>
              <a:t>a</a:t>
            </a:r>
            <a:r>
              <a:rPr lang="zh-CN" altLang="zh-CN" sz="2600" baseline="-25000" dirty="0">
                <a:solidFill>
                  <a:srgbClr val="800000"/>
                </a:solidFill>
                <a:latin typeface="Arial Unicode MS" pitchFamily="34" charset="-122"/>
                <a:ea typeface="黑体" pitchFamily="49" charset="-122"/>
                <a:sym typeface="Symbol" pitchFamily="18" charset="2"/>
              </a:rPr>
              <a:t>2</a:t>
            </a:r>
            <a:r>
              <a:rPr lang="zh-CN" altLang="zh-CN" sz="2600" baseline="-25000" dirty="0">
                <a:solidFill>
                  <a:srgbClr val="0033CC"/>
                </a:solidFill>
                <a:latin typeface="Arial Unicode MS" pitchFamily="34" charset="-122"/>
                <a:ea typeface="黑体" pitchFamily="49" charset="-122"/>
                <a:sym typeface="Symbol" pitchFamily="18" charset="2"/>
              </a:rPr>
              <a:t> </a:t>
            </a:r>
            <a:r>
              <a:rPr lang="zh-CN" altLang="en-US" sz="2600" dirty="0">
                <a:solidFill>
                  <a:srgbClr val="003366"/>
                </a:solidFill>
                <a:latin typeface="Arial Unicode MS" pitchFamily="34" charset="-122"/>
                <a:ea typeface="黑体" pitchFamily="49" charset="-122"/>
              </a:rPr>
              <a:t>，则理论上</a:t>
            </a:r>
            <a:r>
              <a:rPr lang="en-US" altLang="zh-CN" sz="2600" i="1" dirty="0">
                <a:solidFill>
                  <a:srgbClr val="800000"/>
                </a:solidFill>
                <a:latin typeface="Arial Unicode MS" pitchFamily="34" charset="-122"/>
                <a:ea typeface="黑体" pitchFamily="49" charset="-122"/>
                <a:sym typeface="Symbol" pitchFamily="18" charset="2"/>
              </a:rPr>
              <a:t></a:t>
            </a:r>
            <a:r>
              <a:rPr lang="zh-CN" altLang="en-US" sz="2600" baseline="-25000" dirty="0">
                <a:solidFill>
                  <a:srgbClr val="800000"/>
                </a:solidFill>
                <a:latin typeface="Arial Unicode MS" pitchFamily="34" charset="-122"/>
                <a:ea typeface="黑体" pitchFamily="49" charset="-122"/>
                <a:sym typeface="Symbol" pitchFamily="18" charset="2"/>
              </a:rPr>
              <a:t>膜</a:t>
            </a:r>
            <a:r>
              <a:rPr lang="zh-CN" altLang="en-US" sz="2600" dirty="0">
                <a:solidFill>
                  <a:srgbClr val="800000"/>
                </a:solidFill>
                <a:latin typeface="Arial Unicode MS" pitchFamily="34" charset="-122"/>
                <a:ea typeface="黑体" pitchFamily="49" charset="-122"/>
              </a:rPr>
              <a:t>=0</a:t>
            </a:r>
            <a:r>
              <a:rPr lang="zh-CN" altLang="en-US" sz="2600" dirty="0">
                <a:solidFill>
                  <a:srgbClr val="003366"/>
                </a:solidFill>
                <a:latin typeface="Arial Unicode MS" pitchFamily="34" charset="-122"/>
                <a:ea typeface="黑体" pitchFamily="49" charset="-122"/>
              </a:rPr>
              <a:t>，但实际上</a:t>
            </a:r>
            <a:r>
              <a:rPr lang="en-US" altLang="zh-CN" sz="2600" i="1" dirty="0">
                <a:solidFill>
                  <a:srgbClr val="800000"/>
                </a:solidFill>
                <a:latin typeface="Arial Unicode MS" pitchFamily="34" charset="-122"/>
                <a:ea typeface="黑体" pitchFamily="49" charset="-122"/>
                <a:sym typeface="Symbol" pitchFamily="18" charset="2"/>
              </a:rPr>
              <a:t></a:t>
            </a:r>
            <a:r>
              <a:rPr lang="zh-CN" altLang="en-US" sz="2600" baseline="-25000" dirty="0">
                <a:solidFill>
                  <a:srgbClr val="800000"/>
                </a:solidFill>
                <a:latin typeface="Arial Unicode MS" pitchFamily="34" charset="-122"/>
                <a:ea typeface="黑体" pitchFamily="49" charset="-122"/>
                <a:sym typeface="Symbol" pitchFamily="18" charset="2"/>
              </a:rPr>
              <a:t>膜</a:t>
            </a:r>
            <a:r>
              <a:rPr lang="zh-CN" altLang="en-US" sz="2600" dirty="0">
                <a:solidFill>
                  <a:srgbClr val="800000"/>
                </a:solidFill>
                <a:latin typeface="Arial Unicode MS" pitchFamily="34" charset="-122"/>
                <a:ea typeface="黑体" pitchFamily="49" charset="-122"/>
              </a:rPr>
              <a:t>≠0。</a:t>
            </a:r>
          </a:p>
          <a:p>
            <a:pPr eaLnBrk="1" hangingPunct="1">
              <a:lnSpc>
                <a:spcPct val="120000"/>
              </a:lnSpc>
              <a:spcBef>
                <a:spcPct val="50000"/>
              </a:spcBef>
            </a:pPr>
            <a:r>
              <a:rPr lang="zh-CN" altLang="en-US" sz="2600" dirty="0">
                <a:solidFill>
                  <a:srgbClr val="0033CC"/>
                </a:solidFill>
                <a:latin typeface="Arial Unicode MS" pitchFamily="34" charset="-122"/>
                <a:ea typeface="黑体" pitchFamily="49" charset="-122"/>
              </a:rPr>
              <a:t>         </a:t>
            </a:r>
            <a:r>
              <a:rPr lang="zh-CN" altLang="en-US" sz="2600" dirty="0">
                <a:solidFill>
                  <a:srgbClr val="F8240E"/>
                </a:solidFill>
                <a:latin typeface="Arial Unicode MS" pitchFamily="34" charset="-122"/>
                <a:ea typeface="黑体" pitchFamily="49" charset="-122"/>
              </a:rPr>
              <a:t>产生的原因</a:t>
            </a:r>
            <a:r>
              <a:rPr lang="zh-CN" altLang="en-US" sz="2600" dirty="0">
                <a:solidFill>
                  <a:srgbClr val="003366"/>
                </a:solidFill>
                <a:latin typeface="Arial Unicode MS" pitchFamily="34" charset="-122"/>
                <a:ea typeface="黑体" pitchFamily="49" charset="-122"/>
              </a:rPr>
              <a:t>: 玻璃膜内、外表面含钠量、表面张力以及机械 和化学损伤的细微差异所引起的。长时间浸泡后（24</a:t>
            </a:r>
            <a:r>
              <a:rPr lang="en-US" altLang="zh-CN" sz="2600" dirty="0">
                <a:solidFill>
                  <a:srgbClr val="003366"/>
                </a:solidFill>
                <a:latin typeface="Arial Unicode MS" pitchFamily="34" charset="-122"/>
                <a:ea typeface="黑体" pitchFamily="49" charset="-122"/>
              </a:rPr>
              <a:t>h）</a:t>
            </a:r>
            <a:r>
              <a:rPr lang="zh-CN" altLang="en-US" sz="2600" dirty="0">
                <a:solidFill>
                  <a:srgbClr val="003366"/>
                </a:solidFill>
                <a:latin typeface="Arial Unicode MS" pitchFamily="34" charset="-122"/>
                <a:ea typeface="黑体" pitchFamily="49" charset="-122"/>
              </a:rPr>
              <a:t>恒定（1～30</a:t>
            </a:r>
            <a:r>
              <a:rPr lang="en-US" altLang="zh-CN" sz="2600" dirty="0">
                <a:solidFill>
                  <a:srgbClr val="003366"/>
                </a:solidFill>
                <a:latin typeface="Arial Unicode MS" pitchFamily="34" charset="-122"/>
                <a:ea typeface="黑体" pitchFamily="49" charset="-122"/>
              </a:rPr>
              <a:t>mV）</a:t>
            </a:r>
            <a:r>
              <a:rPr lang="zh-CN" altLang="en-US" sz="2600" dirty="0">
                <a:solidFill>
                  <a:srgbClr val="003366"/>
                </a:solidFill>
                <a:latin typeface="Arial Unicode MS" pitchFamily="34" charset="-122"/>
                <a:ea typeface="黑体" pitchFamily="49" charset="-122"/>
              </a:rPr>
              <a:t>。</a:t>
            </a:r>
          </a:p>
        </p:txBody>
      </p:sp>
    </p:spTree>
    <p:extLst>
      <p:ext uri="{BB962C8B-B14F-4D97-AF65-F5344CB8AC3E}">
        <p14:creationId xmlns:p14="http://schemas.microsoft.com/office/powerpoint/2010/main" val="3087961174"/>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left)">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left)">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advAuto="0"/>
      <p:bldP spid="3"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04800" y="304800"/>
            <a:ext cx="7772400" cy="762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r>
              <a:rPr lang="zh-CN" altLang="en-US" sz="4000" dirty="0">
                <a:latin typeface="Arial Unicode MS" pitchFamily="34" charset="-122"/>
                <a:ea typeface="黑体" pitchFamily="49" charset="-122"/>
              </a:rPr>
              <a:t>讨论:</a:t>
            </a:r>
          </a:p>
        </p:txBody>
      </p:sp>
      <p:sp>
        <p:nvSpPr>
          <p:cNvPr id="3" name="Text Box 3"/>
          <p:cNvSpPr txBox="1">
            <a:spLocks noChangeArrowheads="1"/>
          </p:cNvSpPr>
          <p:nvPr/>
        </p:nvSpPr>
        <p:spPr bwMode="auto">
          <a:xfrm>
            <a:off x="304800" y="1066800"/>
            <a:ext cx="8534400"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8240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20000"/>
              </a:spcBef>
            </a:pPr>
            <a:r>
              <a:rPr lang="zh-CN" altLang="en-US" sz="2000" dirty="0">
                <a:solidFill>
                  <a:srgbClr val="003366"/>
                </a:solidFill>
                <a:latin typeface="Times New Roman" pitchFamily="18" charset="0"/>
              </a:rPr>
              <a:t>    </a:t>
            </a:r>
            <a:r>
              <a:rPr lang="zh-CN" altLang="en-US" sz="2600" b="0" dirty="0">
                <a:solidFill>
                  <a:srgbClr val="003366"/>
                </a:solidFill>
                <a:latin typeface="Times New Roman" pitchFamily="18" charset="0"/>
                <a:ea typeface="黑体" pitchFamily="2" charset="-122"/>
              </a:rPr>
              <a:t>(4) </a:t>
            </a:r>
            <a:r>
              <a:rPr lang="zh-CN" altLang="en-US" sz="2600" dirty="0">
                <a:solidFill>
                  <a:srgbClr val="F8240E"/>
                </a:solidFill>
                <a:latin typeface="Arial Unicode MS" pitchFamily="34" charset="-122"/>
                <a:ea typeface="黑体" pitchFamily="49" charset="-122"/>
              </a:rPr>
              <a:t>高选择性</a:t>
            </a:r>
            <a:r>
              <a:rPr lang="zh-CN" altLang="en-US" sz="2600" b="0" dirty="0">
                <a:solidFill>
                  <a:srgbClr val="003366"/>
                </a:solidFill>
                <a:latin typeface="Times New Roman" pitchFamily="18" charset="0"/>
                <a:ea typeface="黑体" pitchFamily="2" charset="-122"/>
              </a:rPr>
              <a:t>：膜电位的产生不是电子的得失。其他离子不能进入晶格产生交换。当溶液中</a:t>
            </a:r>
            <a:r>
              <a:rPr lang="en-US" altLang="zh-CN" sz="2600" b="0" dirty="0">
                <a:solidFill>
                  <a:srgbClr val="003366"/>
                </a:solidFill>
                <a:latin typeface="Times New Roman" pitchFamily="18" charset="0"/>
                <a:ea typeface="黑体" pitchFamily="2" charset="-122"/>
              </a:rPr>
              <a:t>Na</a:t>
            </a:r>
            <a:r>
              <a:rPr lang="en-US" altLang="zh-CN" sz="2600" b="0" baseline="30000" dirty="0">
                <a:solidFill>
                  <a:srgbClr val="003366"/>
                </a:solidFill>
                <a:latin typeface="Times New Roman" pitchFamily="18" charset="0"/>
                <a:ea typeface="黑体" pitchFamily="2" charset="-122"/>
              </a:rPr>
              <a:t>+</a:t>
            </a:r>
            <a:r>
              <a:rPr lang="zh-CN" altLang="en-US" sz="2600" b="0" dirty="0">
                <a:solidFill>
                  <a:srgbClr val="003366"/>
                </a:solidFill>
                <a:latin typeface="Times New Roman" pitchFamily="18" charset="0"/>
                <a:ea typeface="黑体" pitchFamily="2" charset="-122"/>
              </a:rPr>
              <a:t>浓度比</a:t>
            </a:r>
            <a:r>
              <a:rPr lang="en-US" altLang="zh-CN" sz="2600" b="0" dirty="0">
                <a:solidFill>
                  <a:srgbClr val="003366"/>
                </a:solidFill>
                <a:latin typeface="Times New Roman" pitchFamily="18" charset="0"/>
                <a:ea typeface="黑体" pitchFamily="2" charset="-122"/>
              </a:rPr>
              <a:t>H</a:t>
            </a:r>
            <a:r>
              <a:rPr lang="en-US" altLang="zh-CN" sz="2600" b="0" baseline="30000" dirty="0">
                <a:solidFill>
                  <a:srgbClr val="003366"/>
                </a:solidFill>
                <a:latin typeface="Times New Roman" pitchFamily="18" charset="0"/>
                <a:ea typeface="黑体" pitchFamily="2" charset="-122"/>
              </a:rPr>
              <a:t>+</a:t>
            </a:r>
            <a:r>
              <a:rPr lang="zh-CN" altLang="en-US" sz="2600" b="0" dirty="0">
                <a:solidFill>
                  <a:srgbClr val="003366"/>
                </a:solidFill>
                <a:latin typeface="Times New Roman" pitchFamily="18" charset="0"/>
                <a:ea typeface="黑体" pitchFamily="2" charset="-122"/>
              </a:rPr>
              <a:t>浓度高10</a:t>
            </a:r>
            <a:r>
              <a:rPr lang="zh-CN" altLang="en-US" sz="2600" b="0" baseline="30000" dirty="0">
                <a:solidFill>
                  <a:srgbClr val="003366"/>
                </a:solidFill>
                <a:latin typeface="Times New Roman" pitchFamily="18" charset="0"/>
                <a:ea typeface="黑体" pitchFamily="2" charset="-122"/>
              </a:rPr>
              <a:t>15</a:t>
            </a:r>
            <a:r>
              <a:rPr lang="zh-CN" altLang="en-US" sz="2600" b="0" dirty="0">
                <a:solidFill>
                  <a:srgbClr val="003366"/>
                </a:solidFill>
                <a:latin typeface="Times New Roman" pitchFamily="18" charset="0"/>
                <a:ea typeface="黑体" pitchFamily="2" charset="-122"/>
              </a:rPr>
              <a:t>倍时，两者才产生相同的电位。</a:t>
            </a:r>
          </a:p>
          <a:p>
            <a:pPr eaLnBrk="1" hangingPunct="1">
              <a:spcBef>
                <a:spcPct val="20000"/>
              </a:spcBef>
            </a:pPr>
            <a:r>
              <a:rPr lang="zh-CN" altLang="en-US" sz="2600" b="0" dirty="0">
                <a:solidFill>
                  <a:srgbClr val="003366"/>
                </a:solidFill>
                <a:latin typeface="Times New Roman" pitchFamily="18" charset="0"/>
                <a:ea typeface="黑体" pitchFamily="2" charset="-122"/>
              </a:rPr>
              <a:t>  (5) </a:t>
            </a:r>
            <a:r>
              <a:rPr lang="zh-CN" altLang="en-US" sz="2600" dirty="0">
                <a:solidFill>
                  <a:srgbClr val="F8240E"/>
                </a:solidFill>
                <a:latin typeface="Arial Unicode MS" pitchFamily="34" charset="-122"/>
                <a:ea typeface="黑体" pitchFamily="49" charset="-122"/>
              </a:rPr>
              <a:t>酸差</a:t>
            </a:r>
            <a:r>
              <a:rPr lang="zh-CN" altLang="en-US" sz="2600" b="0" dirty="0">
                <a:solidFill>
                  <a:srgbClr val="003366"/>
                </a:solidFill>
                <a:latin typeface="Times New Roman" pitchFamily="18" charset="0"/>
                <a:ea typeface="黑体" pitchFamily="2" charset="-122"/>
              </a:rPr>
              <a:t>：测定溶液酸度太大（</a:t>
            </a:r>
            <a:r>
              <a:rPr lang="en-US" altLang="zh-CN" sz="2600" b="0" dirty="0">
                <a:solidFill>
                  <a:srgbClr val="003366"/>
                </a:solidFill>
                <a:latin typeface="Times New Roman" pitchFamily="18" charset="0"/>
                <a:ea typeface="黑体" pitchFamily="2" charset="-122"/>
              </a:rPr>
              <a:t>pH&lt;1）</a:t>
            </a:r>
            <a:r>
              <a:rPr lang="zh-CN" altLang="en-US" sz="2600" b="0" dirty="0">
                <a:solidFill>
                  <a:srgbClr val="003366"/>
                </a:solidFill>
                <a:latin typeface="Times New Roman" pitchFamily="18" charset="0"/>
                <a:ea typeface="黑体" pitchFamily="2" charset="-122"/>
              </a:rPr>
              <a:t>时, 电位值偏离线性关系，产生误差</a:t>
            </a:r>
            <a:r>
              <a:rPr lang="zh-CN" altLang="en-US" sz="2600" dirty="0">
                <a:solidFill>
                  <a:srgbClr val="003366"/>
                </a:solidFill>
                <a:latin typeface="Times New Roman" pitchFamily="18" charset="0"/>
                <a:ea typeface="黑体" pitchFamily="2" charset="-122"/>
              </a:rPr>
              <a:t>。</a:t>
            </a:r>
            <a:r>
              <a:rPr lang="zh-CN" altLang="zh-CN" sz="2600" dirty="0">
                <a:solidFill>
                  <a:srgbClr val="003366"/>
                </a:solidFill>
                <a:latin typeface="Times New Roman" pitchFamily="18" charset="0"/>
                <a:ea typeface="黑体" pitchFamily="2" charset="-122"/>
              </a:rPr>
              <a:t>测得</a:t>
            </a:r>
            <a:r>
              <a:rPr lang="en-US" altLang="zh-CN" sz="2600" dirty="0">
                <a:solidFill>
                  <a:srgbClr val="003366"/>
                </a:solidFill>
                <a:latin typeface="Times New Roman" pitchFamily="18" charset="0"/>
                <a:ea typeface="黑体" pitchFamily="2" charset="-122"/>
              </a:rPr>
              <a:t>pH</a:t>
            </a:r>
            <a:r>
              <a:rPr lang="zh-CN" altLang="zh-CN" sz="2600" dirty="0">
                <a:solidFill>
                  <a:srgbClr val="003366"/>
                </a:solidFill>
                <a:latin typeface="Times New Roman" pitchFamily="18" charset="0"/>
                <a:ea typeface="黑体" pitchFamily="2" charset="-122"/>
              </a:rPr>
              <a:t>值大于实际</a:t>
            </a:r>
            <a:r>
              <a:rPr lang="zh-CN" altLang="zh-CN" sz="2600" dirty="0" smtClean="0">
                <a:solidFill>
                  <a:srgbClr val="003366"/>
                </a:solidFill>
                <a:latin typeface="Times New Roman" pitchFamily="18" charset="0"/>
                <a:ea typeface="黑体" pitchFamily="2" charset="-122"/>
              </a:rPr>
              <a:t>值</a:t>
            </a:r>
            <a:r>
              <a:rPr lang="zh-CN" altLang="en-US" sz="2600" dirty="0" smtClean="0">
                <a:solidFill>
                  <a:srgbClr val="003366"/>
                </a:solidFill>
                <a:latin typeface="Times New Roman" pitchFamily="18" charset="0"/>
                <a:ea typeface="黑体" pitchFamily="2" charset="-122"/>
              </a:rPr>
              <a:t>。</a:t>
            </a:r>
            <a:endParaRPr lang="zh-CN" altLang="en-US" sz="2600" dirty="0">
              <a:solidFill>
                <a:srgbClr val="003366"/>
              </a:solidFill>
              <a:latin typeface="Times New Roman" pitchFamily="18" charset="0"/>
              <a:ea typeface="黑体" pitchFamily="2" charset="-122"/>
            </a:endParaRPr>
          </a:p>
          <a:p>
            <a:pPr>
              <a:spcBef>
                <a:spcPct val="20000"/>
              </a:spcBef>
            </a:pPr>
            <a:r>
              <a:rPr lang="zh-CN" altLang="en-US" sz="2600" b="0" dirty="0">
                <a:solidFill>
                  <a:srgbClr val="003366"/>
                </a:solidFill>
                <a:latin typeface="Times New Roman" pitchFamily="18" charset="0"/>
                <a:ea typeface="黑体" pitchFamily="2" charset="-122"/>
              </a:rPr>
              <a:t> (6) “</a:t>
            </a:r>
            <a:r>
              <a:rPr lang="zh-CN" altLang="en-US" sz="2600" dirty="0">
                <a:solidFill>
                  <a:srgbClr val="F8240E"/>
                </a:solidFill>
                <a:latin typeface="Arial Unicode MS" pitchFamily="34" charset="-122"/>
                <a:ea typeface="黑体" pitchFamily="49" charset="-122"/>
              </a:rPr>
              <a:t>碱差</a:t>
            </a:r>
            <a:r>
              <a:rPr lang="zh-CN" altLang="en-US" sz="2600" b="0" dirty="0">
                <a:solidFill>
                  <a:srgbClr val="003366"/>
                </a:solidFill>
                <a:latin typeface="Times New Roman" pitchFamily="18" charset="0"/>
                <a:ea typeface="黑体" pitchFamily="2" charset="-122"/>
              </a:rPr>
              <a:t>”或“</a:t>
            </a:r>
            <a:r>
              <a:rPr lang="zh-CN" altLang="en-US" sz="2600" dirty="0">
                <a:solidFill>
                  <a:srgbClr val="F8240E"/>
                </a:solidFill>
                <a:latin typeface="Arial Unicode MS" pitchFamily="34" charset="-122"/>
                <a:ea typeface="黑体" pitchFamily="49" charset="-122"/>
              </a:rPr>
              <a:t>钠差</a:t>
            </a:r>
            <a:r>
              <a:rPr lang="zh-CN" altLang="en-US" sz="2600" b="0" dirty="0">
                <a:solidFill>
                  <a:srgbClr val="003366"/>
                </a:solidFill>
                <a:latin typeface="Times New Roman" pitchFamily="18" charset="0"/>
                <a:ea typeface="黑体" pitchFamily="2" charset="-122"/>
              </a:rPr>
              <a:t>” ：</a:t>
            </a:r>
            <a:r>
              <a:rPr lang="zh-CN" altLang="en-US" dirty="0">
                <a:solidFill>
                  <a:srgbClr val="003366"/>
                </a:solidFill>
              </a:rPr>
              <a:t> </a:t>
            </a:r>
            <a:r>
              <a:rPr lang="en-US" altLang="zh-CN" sz="2600" b="0" dirty="0">
                <a:solidFill>
                  <a:srgbClr val="003366"/>
                </a:solidFill>
                <a:latin typeface="Times New Roman" pitchFamily="18" charset="0"/>
                <a:ea typeface="黑体" pitchFamily="2" charset="-122"/>
              </a:rPr>
              <a:t>pH&gt;12</a:t>
            </a:r>
            <a:r>
              <a:rPr lang="zh-CN" altLang="en-US" sz="2600" b="0" dirty="0">
                <a:solidFill>
                  <a:srgbClr val="003366"/>
                </a:solidFill>
                <a:latin typeface="Times New Roman" pitchFamily="18" charset="0"/>
                <a:ea typeface="黑体" pitchFamily="2" charset="-122"/>
              </a:rPr>
              <a:t>产生误差，主要是</a:t>
            </a:r>
            <a:r>
              <a:rPr lang="en-US" altLang="zh-CN" sz="2600" b="0" dirty="0">
                <a:solidFill>
                  <a:srgbClr val="003366"/>
                </a:solidFill>
                <a:latin typeface="Times New Roman" pitchFamily="18" charset="0"/>
                <a:ea typeface="黑体" pitchFamily="2" charset="-122"/>
              </a:rPr>
              <a:t>Na</a:t>
            </a:r>
            <a:r>
              <a:rPr lang="en-US" altLang="zh-CN" sz="2600" b="0" baseline="30000" dirty="0">
                <a:solidFill>
                  <a:srgbClr val="003366"/>
                </a:solidFill>
                <a:latin typeface="Times New Roman" pitchFamily="18" charset="0"/>
                <a:ea typeface="黑体" pitchFamily="2" charset="-122"/>
              </a:rPr>
              <a:t>+</a:t>
            </a:r>
            <a:r>
              <a:rPr lang="zh-CN" altLang="en-US" sz="2600" b="0" dirty="0">
                <a:solidFill>
                  <a:srgbClr val="003366"/>
                </a:solidFill>
                <a:latin typeface="Times New Roman" pitchFamily="18" charset="0"/>
                <a:ea typeface="黑体" pitchFamily="2" charset="-122"/>
              </a:rPr>
              <a:t>参与相界面上的交换所致</a:t>
            </a:r>
            <a:r>
              <a:rPr lang="zh-CN" altLang="en-US" sz="2600" dirty="0">
                <a:solidFill>
                  <a:srgbClr val="003366"/>
                </a:solidFill>
                <a:latin typeface="Times New Roman" pitchFamily="18" charset="0"/>
                <a:ea typeface="黑体" pitchFamily="2" charset="-122"/>
              </a:rPr>
              <a:t>。</a:t>
            </a:r>
            <a:r>
              <a:rPr lang="zh-CN" altLang="zh-CN" sz="2600" dirty="0">
                <a:solidFill>
                  <a:srgbClr val="003366"/>
                </a:solidFill>
                <a:latin typeface="Times New Roman" pitchFamily="18" charset="0"/>
                <a:ea typeface="黑体" pitchFamily="2" charset="-122"/>
              </a:rPr>
              <a:t>测得</a:t>
            </a:r>
            <a:r>
              <a:rPr lang="en-US" altLang="zh-CN" sz="2600" dirty="0">
                <a:solidFill>
                  <a:srgbClr val="003366"/>
                </a:solidFill>
                <a:latin typeface="Times New Roman" pitchFamily="18" charset="0"/>
                <a:ea typeface="黑体" pitchFamily="2" charset="-122"/>
              </a:rPr>
              <a:t>pH</a:t>
            </a:r>
            <a:r>
              <a:rPr lang="zh-CN" altLang="zh-CN" sz="2600" dirty="0">
                <a:solidFill>
                  <a:srgbClr val="003366"/>
                </a:solidFill>
                <a:latin typeface="Times New Roman" pitchFamily="18" charset="0"/>
                <a:ea typeface="黑体" pitchFamily="2" charset="-122"/>
              </a:rPr>
              <a:t>值小于实际</a:t>
            </a:r>
            <a:r>
              <a:rPr lang="zh-CN" altLang="zh-CN" sz="2600" dirty="0" smtClean="0">
                <a:solidFill>
                  <a:srgbClr val="003366"/>
                </a:solidFill>
                <a:latin typeface="Times New Roman" pitchFamily="18" charset="0"/>
                <a:ea typeface="黑体" pitchFamily="2" charset="-122"/>
              </a:rPr>
              <a:t>值</a:t>
            </a:r>
            <a:r>
              <a:rPr lang="zh-CN" altLang="en-US" sz="2600" dirty="0" smtClean="0">
                <a:solidFill>
                  <a:srgbClr val="003366"/>
                </a:solidFill>
                <a:latin typeface="Times New Roman" pitchFamily="18" charset="0"/>
                <a:ea typeface="黑体" pitchFamily="2" charset="-122"/>
              </a:rPr>
              <a:t>。</a:t>
            </a:r>
            <a:endParaRPr lang="zh-CN" altLang="en-US" sz="2600" dirty="0">
              <a:solidFill>
                <a:srgbClr val="003366"/>
              </a:solidFill>
              <a:latin typeface="Times New Roman" pitchFamily="18" charset="0"/>
              <a:ea typeface="黑体" pitchFamily="2" charset="-122"/>
            </a:endParaRPr>
          </a:p>
          <a:p>
            <a:pPr eaLnBrk="1" hangingPunct="1">
              <a:spcBef>
                <a:spcPct val="20000"/>
              </a:spcBef>
            </a:pPr>
            <a:r>
              <a:rPr lang="zh-CN" altLang="en-US" sz="2600" b="0" dirty="0">
                <a:solidFill>
                  <a:srgbClr val="003366"/>
                </a:solidFill>
                <a:latin typeface="Times New Roman" pitchFamily="18" charset="0"/>
                <a:ea typeface="黑体" pitchFamily="2" charset="-122"/>
              </a:rPr>
              <a:t>  (7)改变玻璃膜的组成，可制成对其他阳离子响应的玻璃膜电极。</a:t>
            </a:r>
          </a:p>
          <a:p>
            <a:pPr eaLnBrk="1" hangingPunct="1">
              <a:spcBef>
                <a:spcPct val="20000"/>
              </a:spcBef>
            </a:pPr>
            <a:r>
              <a:rPr lang="zh-CN" altLang="en-US" sz="2600" b="0" dirty="0">
                <a:solidFill>
                  <a:srgbClr val="003366"/>
                </a:solidFill>
                <a:latin typeface="Times New Roman" pitchFamily="18" charset="0"/>
                <a:ea typeface="黑体" pitchFamily="2" charset="-122"/>
              </a:rPr>
              <a:t>  (8) </a:t>
            </a:r>
            <a:r>
              <a:rPr lang="zh-CN" altLang="en-US" sz="2600" dirty="0">
                <a:solidFill>
                  <a:srgbClr val="F8240E"/>
                </a:solidFill>
                <a:latin typeface="Arial Unicode MS" pitchFamily="34" charset="-122"/>
                <a:ea typeface="黑体" pitchFamily="49" charset="-122"/>
              </a:rPr>
              <a:t>优点</a:t>
            </a:r>
            <a:r>
              <a:rPr lang="zh-CN" altLang="en-US" sz="2600" b="0" dirty="0">
                <a:solidFill>
                  <a:srgbClr val="003366"/>
                </a:solidFill>
                <a:latin typeface="Times New Roman" pitchFamily="18" charset="0"/>
                <a:ea typeface="黑体" pitchFamily="2" charset="-122"/>
              </a:rPr>
              <a:t>：是不受溶液中氧化剂、还原剂、颜色及沉淀的影响，不易中毒。</a:t>
            </a:r>
          </a:p>
          <a:p>
            <a:pPr eaLnBrk="1" hangingPunct="1">
              <a:spcBef>
                <a:spcPct val="20000"/>
              </a:spcBef>
            </a:pPr>
            <a:r>
              <a:rPr lang="zh-CN" altLang="en-US" sz="2600" b="0" dirty="0">
                <a:solidFill>
                  <a:srgbClr val="003366"/>
                </a:solidFill>
                <a:latin typeface="Times New Roman" pitchFamily="18" charset="0"/>
                <a:ea typeface="黑体" pitchFamily="2" charset="-122"/>
              </a:rPr>
              <a:t>  (9) </a:t>
            </a:r>
            <a:r>
              <a:rPr lang="zh-CN" altLang="en-US" sz="2600" dirty="0">
                <a:solidFill>
                  <a:srgbClr val="F8240E"/>
                </a:solidFill>
                <a:latin typeface="Arial Unicode MS" pitchFamily="34" charset="-122"/>
                <a:ea typeface="黑体" pitchFamily="49" charset="-122"/>
              </a:rPr>
              <a:t>缺点</a:t>
            </a:r>
            <a:r>
              <a:rPr lang="zh-CN" altLang="en-US" sz="2600" b="0" dirty="0">
                <a:solidFill>
                  <a:srgbClr val="003366"/>
                </a:solidFill>
                <a:latin typeface="Times New Roman" pitchFamily="18" charset="0"/>
                <a:ea typeface="黑体" pitchFamily="2" charset="-122"/>
              </a:rPr>
              <a:t>：是电极内阻很高，电阻随温度变化。</a:t>
            </a:r>
          </a:p>
        </p:txBody>
      </p:sp>
    </p:spTree>
    <p:extLst>
      <p:ext uri="{BB962C8B-B14F-4D97-AF65-F5344CB8AC3E}">
        <p14:creationId xmlns:p14="http://schemas.microsoft.com/office/powerpoint/2010/main" val="3668274931"/>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609600" y="381000"/>
            <a:ext cx="7772400" cy="685800"/>
          </a:xfrm>
        </p:spPr>
        <p:txBody>
          <a:bodyPr/>
          <a:lstStyle/>
          <a:p>
            <a:r>
              <a:rPr lang="en-US" altLang="zh-CN" sz="3600" dirty="0" smtClean="0">
                <a:solidFill>
                  <a:srgbClr val="800000"/>
                </a:solidFill>
                <a:effectLst/>
                <a:latin typeface="Arial Unicode MS" pitchFamily="34" charset="-122"/>
                <a:ea typeface="黑体" pitchFamily="49" charset="-122"/>
              </a:rPr>
              <a:t>2</a:t>
            </a:r>
            <a:r>
              <a:rPr lang="zh-CN" altLang="en-US" sz="3600" dirty="0" smtClean="0">
                <a:solidFill>
                  <a:srgbClr val="800000"/>
                </a:solidFill>
                <a:effectLst/>
                <a:latin typeface="Arial Unicode MS" pitchFamily="34" charset="-122"/>
                <a:ea typeface="黑体" pitchFamily="49" charset="-122"/>
              </a:rPr>
              <a:t>.</a:t>
            </a:r>
            <a:r>
              <a:rPr lang="zh-CN" altLang="en-US" sz="3600" dirty="0">
                <a:solidFill>
                  <a:srgbClr val="800000"/>
                </a:solidFill>
                <a:effectLst/>
                <a:latin typeface="Arial Unicode MS" pitchFamily="34" charset="-122"/>
                <a:ea typeface="黑体" pitchFamily="49" charset="-122"/>
              </a:rPr>
              <a:t>晶体膜电极</a:t>
            </a:r>
            <a:endParaRPr lang="zh-CN" altLang="en-US" sz="3600" b="0" dirty="0">
              <a:solidFill>
                <a:srgbClr val="800000"/>
              </a:solidFill>
              <a:effectLst/>
              <a:latin typeface="Arial Unicode MS" pitchFamily="34" charset="-122"/>
              <a:ea typeface="黑体" pitchFamily="49" charset="-122"/>
            </a:endParaRPr>
          </a:p>
        </p:txBody>
      </p:sp>
      <p:sp>
        <p:nvSpPr>
          <p:cNvPr id="109572" name="Text Box 4"/>
          <p:cNvSpPr txBox="1">
            <a:spLocks noChangeArrowheads="1"/>
          </p:cNvSpPr>
          <p:nvPr/>
        </p:nvSpPr>
        <p:spPr bwMode="auto">
          <a:xfrm>
            <a:off x="228600" y="1219200"/>
            <a:ext cx="6172200" cy="2653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90000"/>
              </a:lnSpc>
              <a:spcBef>
                <a:spcPct val="50000"/>
              </a:spcBef>
              <a:spcAft>
                <a:spcPct val="40000"/>
              </a:spcAft>
            </a:pPr>
            <a:r>
              <a:rPr kumimoji="1" lang="zh-CN" altLang="en-US" sz="2800" dirty="0">
                <a:solidFill>
                  <a:srgbClr val="800000"/>
                </a:solidFill>
                <a:latin typeface="Arial Unicode MS" pitchFamily="34" charset="-122"/>
                <a:ea typeface="黑体" pitchFamily="49" charset="-122"/>
              </a:rPr>
              <a:t>（1）氟离子单晶膜电极</a:t>
            </a:r>
            <a:r>
              <a:rPr lang="zh-CN" altLang="en-US" sz="2400" dirty="0">
                <a:solidFill>
                  <a:schemeClr val="hlink"/>
                </a:solidFill>
                <a:latin typeface="Arial Unicode MS" pitchFamily="34" charset="-122"/>
                <a:ea typeface="黑体" pitchFamily="49" charset="-122"/>
              </a:rPr>
              <a:t> </a:t>
            </a:r>
            <a:endParaRPr lang="zh-CN" altLang="en-US" sz="2400" dirty="0">
              <a:solidFill>
                <a:srgbClr val="0033CC"/>
              </a:solidFill>
              <a:latin typeface="Arial Unicode MS" pitchFamily="34" charset="-122"/>
              <a:ea typeface="黑体" pitchFamily="49" charset="-122"/>
            </a:endParaRPr>
          </a:p>
          <a:p>
            <a:pPr eaLnBrk="1" hangingPunct="1">
              <a:lnSpc>
                <a:spcPct val="90000"/>
              </a:lnSpc>
              <a:spcBef>
                <a:spcPct val="50000"/>
              </a:spcBef>
              <a:spcAft>
                <a:spcPct val="40000"/>
              </a:spcAft>
            </a:pPr>
            <a:r>
              <a:rPr lang="zh-CN" altLang="en-US" sz="2600" dirty="0">
                <a:solidFill>
                  <a:srgbClr val="F8240E"/>
                </a:solidFill>
                <a:latin typeface="Arial Unicode MS" pitchFamily="34" charset="-122"/>
                <a:ea typeface="黑体" pitchFamily="49" charset="-122"/>
              </a:rPr>
              <a:t>         敏感膜</a:t>
            </a:r>
            <a:r>
              <a:rPr lang="zh-CN" altLang="en-US" sz="2600" dirty="0">
                <a:solidFill>
                  <a:srgbClr val="000066"/>
                </a:solidFill>
                <a:latin typeface="Arial Unicode MS" pitchFamily="34" charset="-122"/>
                <a:ea typeface="黑体" pitchFamily="49" charset="-122"/>
              </a:rPr>
              <a:t>：(氟化镧单晶)</a:t>
            </a:r>
          </a:p>
          <a:p>
            <a:pPr eaLnBrk="1" hangingPunct="1">
              <a:lnSpc>
                <a:spcPct val="90000"/>
              </a:lnSpc>
              <a:spcBef>
                <a:spcPct val="50000"/>
              </a:spcBef>
              <a:spcAft>
                <a:spcPct val="40000"/>
              </a:spcAft>
            </a:pPr>
            <a:r>
              <a:rPr lang="zh-CN" altLang="en-US" sz="2600" dirty="0">
                <a:solidFill>
                  <a:schemeClr val="hlink"/>
                </a:solidFill>
                <a:latin typeface="Arial Unicode MS" pitchFamily="34" charset="-122"/>
                <a:ea typeface="黑体" pitchFamily="49" charset="-122"/>
              </a:rPr>
              <a:t>         </a:t>
            </a:r>
            <a:r>
              <a:rPr lang="zh-CN" altLang="en-US" sz="2600" dirty="0">
                <a:solidFill>
                  <a:srgbClr val="000066"/>
                </a:solidFill>
                <a:latin typeface="Arial Unicode MS" pitchFamily="34" charset="-122"/>
                <a:ea typeface="黑体" pitchFamily="49" charset="-122"/>
              </a:rPr>
              <a:t>掺有</a:t>
            </a:r>
            <a:r>
              <a:rPr lang="en-US" altLang="zh-CN" sz="2600" dirty="0">
                <a:solidFill>
                  <a:srgbClr val="000066"/>
                </a:solidFill>
                <a:latin typeface="Arial Unicode MS" pitchFamily="34" charset="-122"/>
                <a:ea typeface="黑体" pitchFamily="49" charset="-122"/>
              </a:rPr>
              <a:t>EuF</a:t>
            </a:r>
            <a:r>
              <a:rPr lang="en-US" altLang="zh-CN" sz="2600" baseline="-25000" dirty="0">
                <a:solidFill>
                  <a:srgbClr val="000066"/>
                </a:solidFill>
                <a:latin typeface="Arial Unicode MS" pitchFamily="34" charset="-122"/>
                <a:ea typeface="黑体" pitchFamily="49" charset="-122"/>
              </a:rPr>
              <a:t>2</a:t>
            </a:r>
            <a:r>
              <a:rPr lang="en-US" altLang="zh-CN" sz="2600" dirty="0">
                <a:solidFill>
                  <a:srgbClr val="000066"/>
                </a:solidFill>
                <a:latin typeface="Arial Unicode MS" pitchFamily="34" charset="-122"/>
                <a:ea typeface="黑体" pitchFamily="49" charset="-122"/>
              </a:rPr>
              <a:t> </a:t>
            </a:r>
            <a:r>
              <a:rPr lang="zh-CN" altLang="en-US" sz="2600" dirty="0">
                <a:solidFill>
                  <a:srgbClr val="000066"/>
                </a:solidFill>
                <a:latin typeface="Arial Unicode MS" pitchFamily="34" charset="-122"/>
                <a:ea typeface="黑体" pitchFamily="49" charset="-122"/>
              </a:rPr>
              <a:t>的</a:t>
            </a:r>
            <a:r>
              <a:rPr lang="en-US" altLang="zh-CN" sz="2600" dirty="0">
                <a:solidFill>
                  <a:srgbClr val="000066"/>
                </a:solidFill>
                <a:latin typeface="Arial Unicode MS" pitchFamily="34" charset="-122"/>
                <a:ea typeface="黑体" pitchFamily="49" charset="-122"/>
              </a:rPr>
              <a:t>LaF</a:t>
            </a:r>
            <a:r>
              <a:rPr lang="en-US" altLang="zh-CN" sz="2600" baseline="-25000" dirty="0">
                <a:solidFill>
                  <a:srgbClr val="000066"/>
                </a:solidFill>
                <a:latin typeface="Arial Unicode MS" pitchFamily="34" charset="-122"/>
                <a:ea typeface="黑体" pitchFamily="49" charset="-122"/>
              </a:rPr>
              <a:t>3</a:t>
            </a:r>
            <a:r>
              <a:rPr lang="zh-CN" altLang="en-US" sz="2600" dirty="0">
                <a:solidFill>
                  <a:srgbClr val="000066"/>
                </a:solidFill>
                <a:latin typeface="Arial Unicode MS" pitchFamily="34" charset="-122"/>
                <a:ea typeface="黑体" pitchFamily="49" charset="-122"/>
              </a:rPr>
              <a:t>单晶切片；</a:t>
            </a:r>
          </a:p>
          <a:p>
            <a:pPr eaLnBrk="1" hangingPunct="1">
              <a:lnSpc>
                <a:spcPct val="90000"/>
              </a:lnSpc>
              <a:spcBef>
                <a:spcPct val="50000"/>
              </a:spcBef>
              <a:spcAft>
                <a:spcPct val="40000"/>
              </a:spcAft>
            </a:pPr>
            <a:r>
              <a:rPr lang="zh-CN" altLang="en-US" sz="2600" dirty="0">
                <a:solidFill>
                  <a:srgbClr val="F8240E"/>
                </a:solidFill>
                <a:latin typeface="Arial Unicode MS" pitchFamily="34" charset="-122"/>
                <a:ea typeface="黑体" pitchFamily="49" charset="-122"/>
              </a:rPr>
              <a:t>         内参比电极：</a:t>
            </a:r>
            <a:r>
              <a:rPr lang="en-US" altLang="zh-CN" sz="2600" dirty="0">
                <a:solidFill>
                  <a:srgbClr val="000066"/>
                </a:solidFill>
                <a:latin typeface="Arial Unicode MS" pitchFamily="34" charset="-122"/>
                <a:ea typeface="黑体" pitchFamily="49" charset="-122"/>
              </a:rPr>
              <a:t>Ag-</a:t>
            </a:r>
            <a:r>
              <a:rPr lang="en-US" altLang="zh-CN" sz="2600" dirty="0" err="1">
                <a:solidFill>
                  <a:srgbClr val="000066"/>
                </a:solidFill>
                <a:latin typeface="Arial Unicode MS" pitchFamily="34" charset="-122"/>
                <a:ea typeface="黑体" pitchFamily="49" charset="-122"/>
              </a:rPr>
              <a:t>AgCl</a:t>
            </a:r>
            <a:r>
              <a:rPr lang="zh-CN" altLang="en-US" sz="2600" dirty="0">
                <a:solidFill>
                  <a:srgbClr val="000066"/>
                </a:solidFill>
                <a:latin typeface="Arial Unicode MS" pitchFamily="34" charset="-122"/>
                <a:ea typeface="黑体" pitchFamily="49" charset="-122"/>
              </a:rPr>
              <a:t>电极(管内)。</a:t>
            </a:r>
          </a:p>
        </p:txBody>
      </p:sp>
      <p:sp>
        <p:nvSpPr>
          <p:cNvPr id="109573" name="Text Box 5"/>
          <p:cNvSpPr txBox="1">
            <a:spLocks noChangeArrowheads="1"/>
          </p:cNvSpPr>
          <p:nvPr/>
        </p:nvSpPr>
        <p:spPr bwMode="auto">
          <a:xfrm>
            <a:off x="228600" y="4114800"/>
            <a:ext cx="8610600" cy="1772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40000"/>
              </a:lnSpc>
              <a:spcBef>
                <a:spcPct val="50000"/>
              </a:spcBef>
              <a:spcAft>
                <a:spcPct val="40000"/>
              </a:spcAft>
            </a:pPr>
            <a:r>
              <a:rPr lang="zh-CN" altLang="en-US" sz="2400" dirty="0">
                <a:solidFill>
                  <a:srgbClr val="F8240E"/>
                </a:solidFill>
                <a:latin typeface="Arial Unicode MS" pitchFamily="34" charset="-122"/>
                <a:ea typeface="黑体" pitchFamily="49" charset="-122"/>
              </a:rPr>
              <a:t>        </a:t>
            </a:r>
            <a:r>
              <a:rPr lang="zh-CN" altLang="en-US" sz="2600" dirty="0">
                <a:solidFill>
                  <a:srgbClr val="F8240E"/>
                </a:solidFill>
                <a:latin typeface="Arial Unicode MS" pitchFamily="34" charset="-122"/>
                <a:ea typeface="黑体" pitchFamily="49" charset="-122"/>
              </a:rPr>
              <a:t>内参比溶液</a:t>
            </a:r>
            <a:r>
              <a:rPr lang="zh-CN" altLang="en-US" sz="2600" dirty="0">
                <a:solidFill>
                  <a:srgbClr val="000066"/>
                </a:solidFill>
                <a:latin typeface="Arial Unicode MS" pitchFamily="34" charset="-122"/>
                <a:ea typeface="黑体" pitchFamily="49" charset="-122"/>
              </a:rPr>
              <a:t>：0.1 </a:t>
            </a:r>
            <a:r>
              <a:rPr lang="en-US" altLang="zh-CN" sz="2600" dirty="0">
                <a:solidFill>
                  <a:srgbClr val="000066"/>
                </a:solidFill>
                <a:latin typeface="Arial Unicode MS" pitchFamily="34" charset="-122"/>
                <a:ea typeface="黑体" pitchFamily="49" charset="-122"/>
              </a:rPr>
              <a:t>mol</a:t>
            </a:r>
            <a:r>
              <a:rPr lang="en-US" altLang="zh-CN" sz="2600" dirty="0">
                <a:solidFill>
                  <a:srgbClr val="000066"/>
                </a:solidFill>
                <a:latin typeface="Arial Unicode MS" pitchFamily="34" charset="-122"/>
                <a:ea typeface="黑体" pitchFamily="49" charset="-122"/>
                <a:cs typeface="Times New Roman" pitchFamily="18" charset="0"/>
              </a:rPr>
              <a:t>·</a:t>
            </a:r>
            <a:r>
              <a:rPr lang="en-US" altLang="zh-CN" sz="2600" dirty="0">
                <a:solidFill>
                  <a:srgbClr val="000066"/>
                </a:solidFill>
                <a:latin typeface="Arial Unicode MS" pitchFamily="34" charset="-122"/>
                <a:ea typeface="黑体" pitchFamily="49" charset="-122"/>
              </a:rPr>
              <a:t>L</a:t>
            </a:r>
            <a:r>
              <a:rPr lang="en-US" altLang="zh-CN" sz="2600" baseline="30000" dirty="0">
                <a:solidFill>
                  <a:srgbClr val="000066"/>
                </a:solidFill>
                <a:latin typeface="Arial Unicode MS" pitchFamily="34" charset="-122"/>
                <a:ea typeface="黑体" pitchFamily="49" charset="-122"/>
              </a:rPr>
              <a:t>-1</a:t>
            </a:r>
            <a:r>
              <a:rPr lang="zh-CN" altLang="en-US" sz="2600" dirty="0">
                <a:solidFill>
                  <a:srgbClr val="000066"/>
                </a:solidFill>
                <a:latin typeface="Arial Unicode MS" pitchFamily="34" charset="-122"/>
                <a:ea typeface="黑体" pitchFamily="49" charset="-122"/>
              </a:rPr>
              <a:t>的</a:t>
            </a:r>
            <a:r>
              <a:rPr lang="en-US" altLang="zh-CN" sz="2600" dirty="0" err="1">
                <a:solidFill>
                  <a:srgbClr val="000066"/>
                </a:solidFill>
                <a:latin typeface="Arial Unicode MS" pitchFamily="34" charset="-122"/>
                <a:ea typeface="黑体" pitchFamily="49" charset="-122"/>
              </a:rPr>
              <a:t>NaCl</a:t>
            </a:r>
            <a:r>
              <a:rPr lang="zh-CN" altLang="en-US" sz="2600" dirty="0">
                <a:solidFill>
                  <a:srgbClr val="000066"/>
                </a:solidFill>
                <a:latin typeface="Arial Unicode MS" pitchFamily="34" charset="-122"/>
                <a:ea typeface="黑体" pitchFamily="49" charset="-122"/>
              </a:rPr>
              <a:t>和0.01 </a:t>
            </a:r>
            <a:r>
              <a:rPr lang="en-US" altLang="zh-CN" sz="2600" dirty="0" err="1">
                <a:solidFill>
                  <a:srgbClr val="000066"/>
                </a:solidFill>
                <a:latin typeface="Arial Unicode MS" pitchFamily="34" charset="-122"/>
                <a:ea typeface="黑体" pitchFamily="49" charset="-122"/>
              </a:rPr>
              <a:t>mol</a:t>
            </a:r>
            <a:r>
              <a:rPr lang="zh-CN" altLang="en-US" sz="2600" dirty="0">
                <a:solidFill>
                  <a:srgbClr val="000066"/>
                </a:solidFill>
                <a:latin typeface="Arial Unicode MS" pitchFamily="34" charset="-122"/>
                <a:ea typeface="黑体" pitchFamily="49" charset="-122"/>
              </a:rPr>
              <a:t> </a:t>
            </a:r>
            <a:r>
              <a:rPr lang="en-US" altLang="zh-CN" sz="2600" dirty="0">
                <a:solidFill>
                  <a:srgbClr val="000066"/>
                </a:solidFill>
                <a:latin typeface="Arial Unicode MS" pitchFamily="34" charset="-122"/>
                <a:ea typeface="黑体" pitchFamily="49" charset="-122"/>
                <a:cs typeface="Times New Roman" pitchFamily="18" charset="0"/>
              </a:rPr>
              <a:t>·</a:t>
            </a:r>
            <a:r>
              <a:rPr lang="en-US" altLang="zh-CN" sz="2600" dirty="0">
                <a:solidFill>
                  <a:srgbClr val="000066"/>
                </a:solidFill>
                <a:latin typeface="Arial Unicode MS" pitchFamily="34" charset="-122"/>
                <a:ea typeface="黑体" pitchFamily="49" charset="-122"/>
              </a:rPr>
              <a:t>L</a:t>
            </a:r>
            <a:r>
              <a:rPr lang="en-US" altLang="zh-CN" sz="2600" baseline="30000" dirty="0">
                <a:solidFill>
                  <a:srgbClr val="000066"/>
                </a:solidFill>
                <a:latin typeface="Arial Unicode MS" pitchFamily="34" charset="-122"/>
                <a:ea typeface="黑体" pitchFamily="49" charset="-122"/>
              </a:rPr>
              <a:t>-1</a:t>
            </a:r>
            <a:r>
              <a:rPr lang="zh-CN" altLang="en-US" sz="2600" dirty="0">
                <a:solidFill>
                  <a:srgbClr val="000066"/>
                </a:solidFill>
                <a:latin typeface="Arial Unicode MS" pitchFamily="34" charset="-122"/>
                <a:ea typeface="黑体" pitchFamily="49" charset="-122"/>
              </a:rPr>
              <a:t>的</a:t>
            </a:r>
            <a:r>
              <a:rPr lang="en-US" altLang="zh-CN" sz="2600" dirty="0" err="1">
                <a:solidFill>
                  <a:srgbClr val="000066"/>
                </a:solidFill>
                <a:latin typeface="Arial Unicode MS" pitchFamily="34" charset="-122"/>
                <a:ea typeface="黑体" pitchFamily="49" charset="-122"/>
              </a:rPr>
              <a:t>NaF</a:t>
            </a:r>
            <a:r>
              <a:rPr lang="zh-CN" altLang="en-US" sz="2600" dirty="0">
                <a:solidFill>
                  <a:srgbClr val="000066"/>
                </a:solidFill>
                <a:latin typeface="Arial Unicode MS" pitchFamily="34" charset="-122"/>
                <a:ea typeface="黑体" pitchFamily="49" charset="-122"/>
              </a:rPr>
              <a:t>混合溶液（</a:t>
            </a:r>
            <a:r>
              <a:rPr lang="en-US" altLang="zh-CN" sz="2600" dirty="0">
                <a:solidFill>
                  <a:srgbClr val="000066"/>
                </a:solidFill>
                <a:latin typeface="Arial Unicode MS" pitchFamily="34" charset="-122"/>
                <a:ea typeface="黑体" pitchFamily="49" charset="-122"/>
              </a:rPr>
              <a:t>F</a:t>
            </a:r>
            <a:r>
              <a:rPr lang="en-US" altLang="zh-CN" sz="2600" baseline="30000" dirty="0">
                <a:solidFill>
                  <a:srgbClr val="000066"/>
                </a:solidFill>
                <a:latin typeface="Arial Unicode MS" pitchFamily="34" charset="-122"/>
                <a:ea typeface="黑体" pitchFamily="49" charset="-122"/>
              </a:rPr>
              <a:t>-</a:t>
            </a:r>
            <a:r>
              <a:rPr lang="zh-CN" altLang="en-US" sz="2600" dirty="0">
                <a:solidFill>
                  <a:srgbClr val="000066"/>
                </a:solidFill>
                <a:latin typeface="Arial Unicode MS" pitchFamily="34" charset="-122"/>
                <a:ea typeface="黑体" pitchFamily="49" charset="-122"/>
              </a:rPr>
              <a:t>用来控制膜内表面的电位，</a:t>
            </a:r>
            <a:r>
              <a:rPr lang="en-US" altLang="zh-CN" sz="2600" dirty="0" err="1">
                <a:solidFill>
                  <a:srgbClr val="000066"/>
                </a:solidFill>
                <a:latin typeface="Arial Unicode MS" pitchFamily="34" charset="-122"/>
                <a:ea typeface="黑体" pitchFamily="49" charset="-122"/>
              </a:rPr>
              <a:t>Cl</a:t>
            </a:r>
            <a:r>
              <a:rPr lang="en-US" altLang="zh-CN" sz="2600" baseline="30000" dirty="0">
                <a:solidFill>
                  <a:srgbClr val="000066"/>
                </a:solidFill>
                <a:latin typeface="Arial Unicode MS" pitchFamily="34" charset="-122"/>
                <a:ea typeface="黑体" pitchFamily="49" charset="-122"/>
              </a:rPr>
              <a:t>-</a:t>
            </a:r>
            <a:r>
              <a:rPr lang="zh-CN" altLang="en-US" sz="2600" dirty="0">
                <a:solidFill>
                  <a:srgbClr val="000066"/>
                </a:solidFill>
                <a:latin typeface="Arial Unicode MS" pitchFamily="34" charset="-122"/>
                <a:ea typeface="黑体" pitchFamily="49" charset="-122"/>
              </a:rPr>
              <a:t>用以固定内参比电极的电位）。</a:t>
            </a:r>
          </a:p>
        </p:txBody>
      </p:sp>
      <p:graphicFrame>
        <p:nvGraphicFramePr>
          <p:cNvPr id="109575" name="Object 7"/>
          <p:cNvGraphicFramePr>
            <a:graphicFrameLocks noChangeAspect="1"/>
          </p:cNvGraphicFramePr>
          <p:nvPr>
            <p:extLst>
              <p:ext uri="{D42A27DB-BD31-4B8C-83A1-F6EECF244321}">
                <p14:modId xmlns:p14="http://schemas.microsoft.com/office/powerpoint/2010/main" val="3794625092"/>
              </p:ext>
            </p:extLst>
          </p:nvPr>
        </p:nvGraphicFramePr>
        <p:xfrm>
          <a:off x="6324600" y="533400"/>
          <a:ext cx="2565400" cy="3505200"/>
        </p:xfrm>
        <a:graphic>
          <a:graphicData uri="http://schemas.openxmlformats.org/presentationml/2006/ole">
            <mc:AlternateContent xmlns:mc="http://schemas.openxmlformats.org/markup-compatibility/2006">
              <mc:Choice xmlns:v="urn:schemas-microsoft-com:vml" Requires="v">
                <p:oleObj spid="_x0000_s66587" name="BMP 图象" r:id="rId3" imgW="2886478" imgH="3943901" progId="Paint.Picture">
                  <p:embed/>
                </p:oleObj>
              </mc:Choice>
              <mc:Fallback>
                <p:oleObj name="BMP 图象" r:id="rId3" imgW="2886478" imgH="3943901"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533400"/>
                        <a:ext cx="2565400" cy="35052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67977948"/>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9570"/>
                                        </p:tgtEl>
                                        <p:attrNameLst>
                                          <p:attrName>style.visibility</p:attrName>
                                        </p:attrNameLst>
                                      </p:cBhvr>
                                      <p:to>
                                        <p:strVal val="visible"/>
                                      </p:to>
                                    </p:set>
                                    <p:animEffect transition="in" filter="wipe(left)">
                                      <p:cBhvr>
                                        <p:cTn id="7" dur="500"/>
                                        <p:tgtEl>
                                          <p:spTgt spid="1095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09575"/>
                                        </p:tgtEl>
                                        <p:attrNameLst>
                                          <p:attrName>style.visibility</p:attrName>
                                        </p:attrNameLst>
                                      </p:cBhvr>
                                      <p:to>
                                        <p:strVal val="visible"/>
                                      </p:to>
                                    </p:set>
                                    <p:animEffect transition="in" filter="wipe(left)">
                                      <p:cBhvr>
                                        <p:cTn id="12" dur="500"/>
                                        <p:tgtEl>
                                          <p:spTgt spid="1095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9572">
                                            <p:txEl>
                                              <p:pRg st="0" end="0"/>
                                            </p:txEl>
                                          </p:spTgt>
                                        </p:tgtEl>
                                        <p:attrNameLst>
                                          <p:attrName>style.visibility</p:attrName>
                                        </p:attrNameLst>
                                      </p:cBhvr>
                                      <p:to>
                                        <p:strVal val="visible"/>
                                      </p:to>
                                    </p:set>
                                    <p:animEffect transition="in" filter="wipe(left)">
                                      <p:cBhvr>
                                        <p:cTn id="17" dur="500"/>
                                        <p:tgtEl>
                                          <p:spTgt spid="10957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9572">
                                            <p:txEl>
                                              <p:pRg st="1" end="1"/>
                                            </p:txEl>
                                          </p:spTgt>
                                        </p:tgtEl>
                                        <p:attrNameLst>
                                          <p:attrName>style.visibility</p:attrName>
                                        </p:attrNameLst>
                                      </p:cBhvr>
                                      <p:to>
                                        <p:strVal val="visible"/>
                                      </p:to>
                                    </p:set>
                                    <p:animEffect transition="in" filter="wipe(left)">
                                      <p:cBhvr>
                                        <p:cTn id="22" dur="500"/>
                                        <p:tgtEl>
                                          <p:spTgt spid="109572">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9572">
                                            <p:txEl>
                                              <p:pRg st="2" end="2"/>
                                            </p:txEl>
                                          </p:spTgt>
                                        </p:tgtEl>
                                        <p:attrNameLst>
                                          <p:attrName>style.visibility</p:attrName>
                                        </p:attrNameLst>
                                      </p:cBhvr>
                                      <p:to>
                                        <p:strVal val="visible"/>
                                      </p:to>
                                    </p:set>
                                    <p:animEffect transition="in" filter="wipe(left)">
                                      <p:cBhvr>
                                        <p:cTn id="27" dur="500"/>
                                        <p:tgtEl>
                                          <p:spTgt spid="109572">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9572">
                                            <p:txEl>
                                              <p:pRg st="3" end="3"/>
                                            </p:txEl>
                                          </p:spTgt>
                                        </p:tgtEl>
                                        <p:attrNameLst>
                                          <p:attrName>style.visibility</p:attrName>
                                        </p:attrNameLst>
                                      </p:cBhvr>
                                      <p:to>
                                        <p:strVal val="visible"/>
                                      </p:to>
                                    </p:set>
                                    <p:animEffect transition="in" filter="wipe(left)">
                                      <p:cBhvr>
                                        <p:cTn id="32" dur="500"/>
                                        <p:tgtEl>
                                          <p:spTgt spid="109572">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9573">
                                            <p:txEl>
                                              <p:pRg st="0" end="0"/>
                                            </p:txEl>
                                          </p:spTgt>
                                        </p:tgtEl>
                                        <p:attrNameLst>
                                          <p:attrName>style.visibility</p:attrName>
                                        </p:attrNameLst>
                                      </p:cBhvr>
                                      <p:to>
                                        <p:strVal val="visible"/>
                                      </p:to>
                                    </p:set>
                                    <p:animEffect transition="in" filter="wipe(left)">
                                      <p:cBhvr>
                                        <p:cTn id="37" dur="500"/>
                                        <p:tgtEl>
                                          <p:spTgt spid="1095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0" grpId="0" autoUpdateAnimBg="0"/>
      <p:bldP spid="109572" grpId="0" build="p" autoUpdateAnimBg="0"/>
      <p:bldP spid="109573"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Rectangle 2"/>
          <p:cNvSpPr txBox="1">
            <a:spLocks noChangeArrowheads="1"/>
          </p:cNvSpPr>
          <p:nvPr/>
        </p:nvSpPr>
        <p:spPr>
          <a:xfrm>
            <a:off x="381000" y="457200"/>
            <a:ext cx="7772400" cy="6096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r>
              <a:rPr lang="en-US" altLang="zh-CN" sz="3600" b="1" dirty="0">
                <a:solidFill>
                  <a:srgbClr val="CC0000"/>
                </a:solidFill>
                <a:latin typeface="黑体" pitchFamily="49" charset="-122"/>
                <a:ea typeface="黑体" pitchFamily="49" charset="-122"/>
              </a:rPr>
              <a:t>8</a:t>
            </a:r>
            <a:r>
              <a:rPr lang="zh-CN" altLang="en-US" sz="3600" b="1" dirty="0">
                <a:solidFill>
                  <a:srgbClr val="CC0000"/>
                </a:solidFill>
                <a:latin typeface="黑体" pitchFamily="49" charset="-122"/>
                <a:ea typeface="黑体" pitchFamily="49" charset="-122"/>
              </a:rPr>
              <a:t>.1 </a:t>
            </a:r>
            <a:r>
              <a:rPr lang="zh-CN" altLang="en-US" sz="3600" b="1" dirty="0" smtClean="0">
                <a:solidFill>
                  <a:srgbClr val="CC0000"/>
                </a:solidFill>
                <a:latin typeface="黑体" pitchFamily="49" charset="-122"/>
                <a:ea typeface="黑体" pitchFamily="49" charset="-122"/>
              </a:rPr>
              <a:t>电化学分析的特点与学习方法</a:t>
            </a:r>
            <a:endParaRPr lang="zh-CN" altLang="en-US" sz="3600" b="1" dirty="0">
              <a:solidFill>
                <a:srgbClr val="CC0000"/>
              </a:solidFill>
              <a:latin typeface="黑体" pitchFamily="49" charset="-122"/>
              <a:ea typeface="黑体" pitchFamily="49" charset="-122"/>
            </a:endParaRPr>
          </a:p>
        </p:txBody>
      </p:sp>
      <p:sp>
        <p:nvSpPr>
          <p:cNvPr id="4" name="Text Box 3"/>
          <p:cNvSpPr txBox="1">
            <a:spLocks noChangeArrowheads="1"/>
          </p:cNvSpPr>
          <p:nvPr/>
        </p:nvSpPr>
        <p:spPr bwMode="auto">
          <a:xfrm>
            <a:off x="304800" y="1066800"/>
            <a:ext cx="8534400" cy="187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pPr>
            <a:r>
              <a:rPr lang="zh-CN" altLang="en-US" sz="2800" dirty="0">
                <a:solidFill>
                  <a:srgbClr val="800000"/>
                </a:solidFill>
                <a:latin typeface="黑体" pitchFamily="49" charset="-122"/>
                <a:ea typeface="黑体" pitchFamily="49" charset="-122"/>
              </a:rPr>
              <a:t>  1. 什么是电化学分析</a:t>
            </a:r>
          </a:p>
          <a:p>
            <a:pPr algn="just">
              <a:lnSpc>
                <a:spcPct val="110000"/>
              </a:lnSpc>
            </a:pPr>
            <a:r>
              <a:rPr lang="zh-CN" altLang="en-US" sz="2400" dirty="0">
                <a:solidFill>
                  <a:schemeClr val="hlink"/>
                </a:solidFill>
                <a:latin typeface="黑体" pitchFamily="49" charset="-122"/>
                <a:ea typeface="黑体" pitchFamily="49" charset="-122"/>
              </a:rPr>
              <a:t>    </a:t>
            </a:r>
            <a:r>
              <a:rPr lang="zh-CN" altLang="en-US" sz="2600" b="0" dirty="0">
                <a:solidFill>
                  <a:srgbClr val="003366"/>
                </a:solidFill>
                <a:latin typeface="黑体" pitchFamily="49" charset="-122"/>
                <a:ea typeface="黑体" pitchFamily="49" charset="-122"/>
              </a:rPr>
              <a:t>应用电化学的基本原理和实验技术，依据物质电化学性质来测定物质组成及含量的分析方法称为电化学分析或电分析化学。</a:t>
            </a:r>
          </a:p>
        </p:txBody>
      </p:sp>
      <p:sp>
        <p:nvSpPr>
          <p:cNvPr id="5" name="Text Box 5"/>
          <p:cNvSpPr txBox="1">
            <a:spLocks noChangeArrowheads="1"/>
          </p:cNvSpPr>
          <p:nvPr/>
        </p:nvSpPr>
        <p:spPr bwMode="auto">
          <a:xfrm>
            <a:off x="304800" y="2895600"/>
            <a:ext cx="8588375" cy="187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pPr>
            <a:r>
              <a:rPr lang="zh-CN" altLang="en-US" sz="2800" dirty="0">
                <a:solidFill>
                  <a:srgbClr val="800000"/>
                </a:solidFill>
                <a:latin typeface="黑体" pitchFamily="49" charset="-122"/>
                <a:ea typeface="黑体" pitchFamily="49" charset="-122"/>
              </a:rPr>
              <a:t>  2. 电化学分析法的重要特征</a:t>
            </a:r>
          </a:p>
          <a:p>
            <a:pPr algn="just">
              <a:lnSpc>
                <a:spcPct val="110000"/>
              </a:lnSpc>
            </a:pPr>
            <a:r>
              <a:rPr lang="zh-CN" altLang="en-US" sz="2400" dirty="0">
                <a:solidFill>
                  <a:schemeClr val="hlink"/>
                </a:solidFill>
                <a:latin typeface="黑体" pitchFamily="49" charset="-122"/>
                <a:ea typeface="黑体" pitchFamily="49" charset="-122"/>
              </a:rPr>
              <a:t> </a:t>
            </a:r>
            <a:r>
              <a:rPr lang="zh-CN" altLang="en-US" sz="2600" b="0" dirty="0">
                <a:solidFill>
                  <a:schemeClr val="hlink"/>
                </a:solidFill>
                <a:latin typeface="黑体" pitchFamily="49" charset="-122"/>
                <a:ea typeface="黑体" pitchFamily="49" charset="-122"/>
              </a:rPr>
              <a:t>（</a:t>
            </a:r>
            <a:r>
              <a:rPr lang="zh-CN" altLang="en-US" sz="2600" dirty="0">
                <a:solidFill>
                  <a:srgbClr val="003366"/>
                </a:solidFill>
                <a:latin typeface="黑体" pitchFamily="49" charset="-122"/>
                <a:ea typeface="黑体" pitchFamily="49" charset="-122"/>
              </a:rPr>
              <a:t>1）直接通过测定电流、电位、电导、电荷量等物理量，在溶液中有电流或无电流流动的情况下，来研究、确定参与反应的化学物质的量。</a:t>
            </a:r>
          </a:p>
        </p:txBody>
      </p:sp>
      <p:sp>
        <p:nvSpPr>
          <p:cNvPr id="6" name="Text Box 6"/>
          <p:cNvSpPr txBox="1">
            <a:spLocks noChangeArrowheads="1"/>
          </p:cNvSpPr>
          <p:nvPr/>
        </p:nvSpPr>
        <p:spPr bwMode="auto">
          <a:xfrm>
            <a:off x="304800" y="4800600"/>
            <a:ext cx="8610600" cy="140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pPr>
            <a:r>
              <a:rPr lang="zh-CN" altLang="en-US" sz="2400" dirty="0" smtClean="0">
                <a:solidFill>
                  <a:schemeClr val="tx1"/>
                </a:solidFill>
                <a:latin typeface="黑体" pitchFamily="49" charset="-122"/>
                <a:ea typeface="黑体" pitchFamily="49" charset="-122"/>
              </a:rPr>
              <a:t> </a:t>
            </a:r>
            <a:r>
              <a:rPr lang="zh-CN" altLang="en-US" sz="2600" dirty="0">
                <a:solidFill>
                  <a:srgbClr val="003366"/>
                </a:solidFill>
                <a:latin typeface="黑体" pitchFamily="49" charset="-122"/>
                <a:ea typeface="黑体" pitchFamily="49" charset="-122"/>
              </a:rPr>
              <a:t>（2</a:t>
            </a:r>
            <a:r>
              <a:rPr lang="zh-CN" altLang="en-US" sz="2600" dirty="0" smtClean="0">
                <a:solidFill>
                  <a:srgbClr val="003366"/>
                </a:solidFill>
                <a:latin typeface="黑体" pitchFamily="49" charset="-122"/>
                <a:ea typeface="黑体" pitchFamily="49" charset="-122"/>
              </a:rPr>
              <a:t>）依据测定电参数分别命名各种电化学分析方法：如电位分析法、电导分析法；</a:t>
            </a:r>
          </a:p>
          <a:p>
            <a:pPr algn="just">
              <a:lnSpc>
                <a:spcPct val="110000"/>
              </a:lnSpc>
            </a:pPr>
            <a:r>
              <a:rPr lang="zh-CN" altLang="en-US" sz="2600" dirty="0" smtClean="0">
                <a:solidFill>
                  <a:srgbClr val="003366"/>
                </a:solidFill>
                <a:latin typeface="黑体" pitchFamily="49" charset="-122"/>
                <a:ea typeface="黑体" pitchFamily="49" charset="-122"/>
              </a:rPr>
              <a:t> （3）依据应用方式不同可分为直接法和间接法。</a:t>
            </a:r>
            <a:endParaRPr lang="zh-CN" altLang="en-US" sz="2600" dirty="0">
              <a:solidFill>
                <a:srgbClr val="003366"/>
              </a:solidFill>
              <a:latin typeface="黑体" pitchFamily="49" charset="-122"/>
              <a:ea typeface="黑体" pitchFamily="49" charset="-122"/>
            </a:endParaRP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left)">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wipe(left)">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wipe(left)">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wipe(left)">
                                      <p:cBhvr>
                                        <p:cTn id="32" dur="500"/>
                                        <p:tgtEl>
                                          <p:spTgt spid="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Effect transition="in" filter="wipe(left)">
                                      <p:cBhvr>
                                        <p:cTn id="3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build="p" autoUpdateAnimBg="0"/>
      <p:bldP spid="5" grpId="0" build="p" autoUpdateAnimBg="0"/>
      <p:bldP spid="6"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1026"/>
          <p:cNvSpPr>
            <a:spLocks noGrp="1" noChangeArrowheads="1"/>
          </p:cNvSpPr>
          <p:nvPr>
            <p:ph type="title"/>
          </p:nvPr>
        </p:nvSpPr>
        <p:spPr>
          <a:xfrm>
            <a:off x="304800" y="355600"/>
            <a:ext cx="4495800" cy="558800"/>
          </a:xfrm>
        </p:spPr>
        <p:txBody>
          <a:bodyPr/>
          <a:lstStyle/>
          <a:p>
            <a:r>
              <a:rPr lang="zh-CN" altLang="en-US" sz="3200" kern="1200" dirty="0">
                <a:solidFill>
                  <a:srgbClr val="003300"/>
                </a:solidFill>
                <a:latin typeface="黑体" pitchFamily="49" charset="-122"/>
                <a:ea typeface="黑体" pitchFamily="49" charset="-122"/>
              </a:rPr>
              <a:t>原理:</a:t>
            </a:r>
          </a:p>
        </p:txBody>
      </p:sp>
      <p:sp>
        <p:nvSpPr>
          <p:cNvPr id="110596" name="Text Box 1028"/>
          <p:cNvSpPr txBox="1">
            <a:spLocks noChangeArrowheads="1"/>
          </p:cNvSpPr>
          <p:nvPr/>
        </p:nvSpPr>
        <p:spPr bwMode="auto">
          <a:xfrm>
            <a:off x="381000" y="838200"/>
            <a:ext cx="5943600" cy="342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spcBef>
                <a:spcPct val="50000"/>
              </a:spcBef>
            </a:pPr>
            <a:r>
              <a:rPr lang="en-US" altLang="zh-CN" sz="2600" b="0" dirty="0">
                <a:solidFill>
                  <a:srgbClr val="F8240E"/>
                </a:solidFill>
                <a:latin typeface="Times New Roman" pitchFamily="18" charset="0"/>
                <a:ea typeface="黑体" pitchFamily="2" charset="-122"/>
              </a:rPr>
              <a:t>     LaF</a:t>
            </a:r>
            <a:r>
              <a:rPr lang="en-US" altLang="zh-CN" sz="2600" b="0" baseline="-25000" dirty="0">
                <a:solidFill>
                  <a:srgbClr val="F8240E"/>
                </a:solidFill>
                <a:latin typeface="Times New Roman" pitchFamily="18" charset="0"/>
                <a:ea typeface="黑体" pitchFamily="2" charset="-122"/>
              </a:rPr>
              <a:t>3</a:t>
            </a:r>
            <a:r>
              <a:rPr lang="zh-CN" altLang="en-US" sz="2600" b="0" dirty="0">
                <a:solidFill>
                  <a:srgbClr val="F8240E"/>
                </a:solidFill>
                <a:latin typeface="Times New Roman" pitchFamily="18" charset="0"/>
                <a:ea typeface="黑体" pitchFamily="2" charset="-122"/>
              </a:rPr>
              <a:t>的晶格中有空穴</a:t>
            </a:r>
            <a:r>
              <a:rPr lang="zh-CN" altLang="en-US" sz="2600" dirty="0">
                <a:solidFill>
                  <a:srgbClr val="000066"/>
                </a:solidFill>
                <a:latin typeface="Arial Unicode MS" pitchFamily="34" charset="-122"/>
                <a:ea typeface="黑体" pitchFamily="49" charset="-122"/>
              </a:rPr>
              <a:t>，在晶格上的</a:t>
            </a:r>
            <a:r>
              <a:rPr lang="en-US" altLang="zh-CN" sz="2600" dirty="0">
                <a:solidFill>
                  <a:srgbClr val="000066"/>
                </a:solidFill>
                <a:latin typeface="Arial Unicode MS" pitchFamily="34" charset="-122"/>
                <a:ea typeface="黑体" pitchFamily="49" charset="-122"/>
              </a:rPr>
              <a:t>F-</a:t>
            </a:r>
            <a:r>
              <a:rPr lang="zh-CN" altLang="en-US" sz="2600" dirty="0">
                <a:solidFill>
                  <a:srgbClr val="000066"/>
                </a:solidFill>
                <a:latin typeface="Arial Unicode MS" pitchFamily="34" charset="-122"/>
                <a:ea typeface="黑体" pitchFamily="49" charset="-122"/>
              </a:rPr>
              <a:t>可以移入晶格邻近的空穴而导电。对于一定的晶体膜，离子的大小、形状和电荷决定其是否能够进入晶体膜内，故膜电极一般都具有较高的离子选择性。</a:t>
            </a:r>
          </a:p>
          <a:p>
            <a:pPr algn="just">
              <a:lnSpc>
                <a:spcPct val="120000"/>
              </a:lnSpc>
            </a:pPr>
            <a:r>
              <a:rPr lang="zh-CN" altLang="en-US" sz="2600" dirty="0">
                <a:solidFill>
                  <a:srgbClr val="000066"/>
                </a:solidFill>
                <a:latin typeface="Arial Unicode MS" pitchFamily="34" charset="-122"/>
                <a:ea typeface="黑体" pitchFamily="49" charset="-122"/>
              </a:rPr>
              <a:t>    当氟电极插入到</a:t>
            </a:r>
            <a:r>
              <a:rPr lang="en-US" altLang="zh-CN" sz="2600" dirty="0">
                <a:solidFill>
                  <a:srgbClr val="000066"/>
                </a:solidFill>
                <a:latin typeface="Arial Unicode MS" pitchFamily="34" charset="-122"/>
                <a:ea typeface="黑体" pitchFamily="49" charset="-122"/>
              </a:rPr>
              <a:t>F</a:t>
            </a:r>
            <a:r>
              <a:rPr lang="en-US" altLang="zh-CN" sz="2600" baseline="30000" dirty="0">
                <a:solidFill>
                  <a:srgbClr val="000066"/>
                </a:solidFill>
                <a:latin typeface="Arial Unicode MS" pitchFamily="34" charset="-122"/>
                <a:ea typeface="黑体" pitchFamily="49" charset="-122"/>
                <a:sym typeface="Symbol" pitchFamily="18" charset="2"/>
              </a:rPr>
              <a:t>-</a:t>
            </a:r>
            <a:r>
              <a:rPr lang="zh-CN" altLang="en-US" sz="2600" dirty="0">
                <a:solidFill>
                  <a:srgbClr val="000066"/>
                </a:solidFill>
                <a:latin typeface="Arial Unicode MS" pitchFamily="34" charset="-122"/>
                <a:ea typeface="黑体" pitchFamily="49" charset="-122"/>
              </a:rPr>
              <a:t>溶液中时，</a:t>
            </a:r>
            <a:r>
              <a:rPr lang="en-US" altLang="zh-CN" sz="2600" dirty="0">
                <a:solidFill>
                  <a:srgbClr val="000066"/>
                </a:solidFill>
                <a:latin typeface="Arial Unicode MS" pitchFamily="34" charset="-122"/>
                <a:ea typeface="黑体" pitchFamily="49" charset="-122"/>
              </a:rPr>
              <a:t>F</a:t>
            </a:r>
            <a:r>
              <a:rPr lang="en-US" altLang="zh-CN" sz="2600" baseline="30000" dirty="0">
                <a:solidFill>
                  <a:srgbClr val="000066"/>
                </a:solidFill>
                <a:latin typeface="Arial Unicode MS" pitchFamily="34" charset="-122"/>
                <a:ea typeface="黑体" pitchFamily="49" charset="-122"/>
                <a:sym typeface="Symbol" pitchFamily="18" charset="2"/>
              </a:rPr>
              <a:t>-</a:t>
            </a:r>
            <a:r>
              <a:rPr lang="zh-CN" altLang="en-US" sz="2600" dirty="0">
                <a:solidFill>
                  <a:srgbClr val="000066"/>
                </a:solidFill>
                <a:latin typeface="Arial Unicode MS" pitchFamily="34" charset="-122"/>
                <a:ea typeface="黑体" pitchFamily="49" charset="-122"/>
              </a:rPr>
              <a:t>在晶体膜表面进行交换。25℃时  </a:t>
            </a:r>
          </a:p>
        </p:txBody>
      </p:sp>
      <p:sp>
        <p:nvSpPr>
          <p:cNvPr id="110597" name="Text Box 1029"/>
          <p:cNvSpPr txBox="1">
            <a:spLocks noChangeArrowheads="1"/>
          </p:cNvSpPr>
          <p:nvPr/>
        </p:nvSpPr>
        <p:spPr bwMode="auto">
          <a:xfrm>
            <a:off x="1371600" y="4267200"/>
            <a:ext cx="58674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10000"/>
              </a:lnSpc>
              <a:spcBef>
                <a:spcPct val="50000"/>
              </a:spcBef>
            </a:pPr>
            <a:r>
              <a:rPr lang="en-US" altLang="zh-CN" sz="2800" i="1">
                <a:solidFill>
                  <a:srgbClr val="0000FF"/>
                </a:solidFill>
                <a:latin typeface="Times New Roman" pitchFamily="18" charset="0"/>
                <a:sym typeface="Symbol" pitchFamily="18" charset="2"/>
              </a:rPr>
              <a:t></a:t>
            </a:r>
            <a:r>
              <a:rPr lang="zh-CN" altLang="en-US" sz="2400" baseline="-25000">
                <a:solidFill>
                  <a:srgbClr val="0000FF"/>
                </a:solidFill>
                <a:latin typeface="Times New Roman" pitchFamily="18" charset="0"/>
                <a:sym typeface="Symbol" pitchFamily="18" charset="2"/>
              </a:rPr>
              <a:t>膜</a:t>
            </a:r>
            <a:r>
              <a:rPr lang="zh-CN" altLang="en-US" sz="2400">
                <a:solidFill>
                  <a:srgbClr val="0000FF"/>
                </a:solidFill>
                <a:latin typeface="Times New Roman" pitchFamily="18" charset="0"/>
                <a:sym typeface="Symbol" pitchFamily="18" charset="2"/>
              </a:rPr>
              <a:t> = </a:t>
            </a:r>
            <a:r>
              <a:rPr lang="en-US" altLang="zh-CN" sz="2400" i="1">
                <a:solidFill>
                  <a:srgbClr val="0000FF"/>
                </a:solidFill>
                <a:latin typeface="Times New Roman" pitchFamily="18" charset="0"/>
                <a:sym typeface="Symbol" pitchFamily="18" charset="2"/>
              </a:rPr>
              <a:t>k</a:t>
            </a:r>
            <a:r>
              <a:rPr lang="en-US" altLang="zh-CN" sz="2400">
                <a:solidFill>
                  <a:srgbClr val="0000FF"/>
                </a:solidFill>
                <a:latin typeface="Times New Roman" pitchFamily="18" charset="0"/>
                <a:sym typeface="Symbol" pitchFamily="18" charset="2"/>
              </a:rPr>
              <a:t> - 0.059 lg</a:t>
            </a:r>
            <a:r>
              <a:rPr lang="en-US" altLang="zh-CN" sz="2400" i="1">
                <a:solidFill>
                  <a:srgbClr val="0000FF"/>
                </a:solidFill>
                <a:latin typeface="Times New Roman" pitchFamily="18" charset="0"/>
                <a:sym typeface="Symbol" pitchFamily="18" charset="2"/>
              </a:rPr>
              <a:t>a</a:t>
            </a:r>
            <a:r>
              <a:rPr lang="en-US" altLang="zh-CN" sz="2400" baseline="-25000">
                <a:solidFill>
                  <a:srgbClr val="0000FF"/>
                </a:solidFill>
                <a:latin typeface="Times New Roman" pitchFamily="18" charset="0"/>
                <a:sym typeface="Symbol" pitchFamily="18" charset="2"/>
              </a:rPr>
              <a:t>F</a:t>
            </a:r>
            <a:r>
              <a:rPr lang="en-US" altLang="zh-CN" sz="2400" baseline="10000">
                <a:solidFill>
                  <a:srgbClr val="0000FF"/>
                </a:solidFill>
                <a:latin typeface="Times New Roman" pitchFamily="18" charset="0"/>
                <a:sym typeface="Symbol" pitchFamily="18" charset="2"/>
              </a:rPr>
              <a:t>-</a:t>
            </a:r>
            <a:r>
              <a:rPr lang="en-US" altLang="zh-CN" sz="2400" baseline="-25000">
                <a:solidFill>
                  <a:srgbClr val="0000FF"/>
                </a:solidFill>
                <a:latin typeface="Times New Roman" pitchFamily="18" charset="0"/>
                <a:sym typeface="Symbol" pitchFamily="18" charset="2"/>
              </a:rPr>
              <a:t> </a:t>
            </a:r>
            <a:r>
              <a:rPr lang="zh-CN" altLang="en-US" sz="2400">
                <a:solidFill>
                  <a:srgbClr val="0000FF"/>
                </a:solidFill>
                <a:latin typeface="Times New Roman" pitchFamily="18" charset="0"/>
                <a:sym typeface="Symbol" pitchFamily="18" charset="2"/>
              </a:rPr>
              <a:t>= </a:t>
            </a:r>
            <a:r>
              <a:rPr lang="en-US" altLang="zh-CN" sz="2400" i="1">
                <a:solidFill>
                  <a:srgbClr val="0000FF"/>
                </a:solidFill>
                <a:latin typeface="Times New Roman" pitchFamily="18" charset="0"/>
                <a:sym typeface="Symbol" pitchFamily="18" charset="2"/>
              </a:rPr>
              <a:t>k</a:t>
            </a:r>
            <a:r>
              <a:rPr lang="en-US" altLang="zh-CN" sz="2400">
                <a:solidFill>
                  <a:srgbClr val="0000FF"/>
                </a:solidFill>
                <a:latin typeface="Times New Roman" pitchFamily="18" charset="0"/>
                <a:sym typeface="Symbol" pitchFamily="18" charset="2"/>
              </a:rPr>
              <a:t> + 0.059 pF</a:t>
            </a:r>
            <a:r>
              <a:rPr lang="en-US" altLang="zh-CN" sz="2400" baseline="-25000">
                <a:solidFill>
                  <a:srgbClr val="0000FF"/>
                </a:solidFill>
                <a:latin typeface="Times New Roman" pitchFamily="18" charset="0"/>
                <a:sym typeface="Symbol" pitchFamily="18" charset="2"/>
              </a:rPr>
              <a:t> </a:t>
            </a:r>
          </a:p>
        </p:txBody>
      </p:sp>
      <p:sp>
        <p:nvSpPr>
          <p:cNvPr id="110598" name="Text Box 1030"/>
          <p:cNvSpPr txBox="1">
            <a:spLocks noChangeArrowheads="1"/>
          </p:cNvSpPr>
          <p:nvPr/>
        </p:nvSpPr>
        <p:spPr bwMode="auto">
          <a:xfrm>
            <a:off x="381000" y="4800600"/>
            <a:ext cx="8534400" cy="152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spcBef>
                <a:spcPct val="50000"/>
              </a:spcBef>
            </a:pPr>
            <a:r>
              <a:rPr lang="zh-CN" altLang="en-US" sz="2000" dirty="0">
                <a:latin typeface="Times New Roman" pitchFamily="18" charset="0"/>
              </a:rPr>
              <a:t>          </a:t>
            </a:r>
            <a:r>
              <a:rPr lang="zh-CN" altLang="en-US" sz="2600" b="0" dirty="0">
                <a:solidFill>
                  <a:srgbClr val="000066"/>
                </a:solidFill>
                <a:latin typeface="Times New Roman" pitchFamily="18" charset="0"/>
                <a:ea typeface="黑体" pitchFamily="2" charset="-122"/>
              </a:rPr>
              <a:t>具有较高的选择性，需要在</a:t>
            </a:r>
            <a:r>
              <a:rPr lang="en-US" altLang="zh-CN" sz="2600" b="0" dirty="0">
                <a:solidFill>
                  <a:srgbClr val="000066"/>
                </a:solidFill>
                <a:latin typeface="Times New Roman" pitchFamily="18" charset="0"/>
                <a:ea typeface="黑体" pitchFamily="2" charset="-122"/>
              </a:rPr>
              <a:t>pH5～7</a:t>
            </a:r>
            <a:r>
              <a:rPr lang="zh-CN" altLang="en-US" sz="2600" b="0" dirty="0">
                <a:solidFill>
                  <a:srgbClr val="000066"/>
                </a:solidFill>
                <a:latin typeface="Times New Roman" pitchFamily="18" charset="0"/>
                <a:ea typeface="黑体" pitchFamily="2" charset="-122"/>
              </a:rPr>
              <a:t>之间使用，</a:t>
            </a:r>
            <a:r>
              <a:rPr lang="en-US" altLang="zh-CN" sz="2600" b="0" dirty="0">
                <a:solidFill>
                  <a:srgbClr val="000066"/>
                </a:solidFill>
                <a:latin typeface="Times New Roman" pitchFamily="18" charset="0"/>
                <a:ea typeface="黑体" pitchFamily="2" charset="-122"/>
              </a:rPr>
              <a:t>pH</a:t>
            </a:r>
            <a:r>
              <a:rPr lang="zh-CN" altLang="en-US" sz="2600" b="0" dirty="0">
                <a:solidFill>
                  <a:srgbClr val="000066"/>
                </a:solidFill>
                <a:latin typeface="Times New Roman" pitchFamily="18" charset="0"/>
                <a:ea typeface="黑体" pitchFamily="2" charset="-122"/>
              </a:rPr>
              <a:t>高时，溶液中的</a:t>
            </a:r>
            <a:r>
              <a:rPr lang="en-US" altLang="zh-CN" sz="2600" b="0" dirty="0">
                <a:solidFill>
                  <a:srgbClr val="000066"/>
                </a:solidFill>
                <a:latin typeface="Times New Roman" pitchFamily="18" charset="0"/>
                <a:ea typeface="黑体" pitchFamily="2" charset="-122"/>
              </a:rPr>
              <a:t>OH</a:t>
            </a:r>
            <a:r>
              <a:rPr lang="en-US" altLang="zh-CN" sz="2600" b="0" baseline="30000" dirty="0">
                <a:solidFill>
                  <a:srgbClr val="000066"/>
                </a:solidFill>
                <a:latin typeface="Times New Roman" pitchFamily="18" charset="0"/>
                <a:ea typeface="黑体" pitchFamily="2" charset="-122"/>
              </a:rPr>
              <a:t>-</a:t>
            </a:r>
            <a:r>
              <a:rPr lang="zh-CN" altLang="en-US" sz="2600" b="0" dirty="0">
                <a:solidFill>
                  <a:srgbClr val="000066"/>
                </a:solidFill>
                <a:latin typeface="Times New Roman" pitchFamily="18" charset="0"/>
                <a:ea typeface="黑体" pitchFamily="2" charset="-122"/>
              </a:rPr>
              <a:t>与氟化镧晶体膜中的</a:t>
            </a:r>
            <a:r>
              <a:rPr lang="en-US" altLang="zh-CN" sz="2600" b="0" dirty="0">
                <a:solidFill>
                  <a:srgbClr val="000066"/>
                </a:solidFill>
                <a:latin typeface="Times New Roman" pitchFamily="18" charset="0"/>
                <a:ea typeface="黑体" pitchFamily="2" charset="-122"/>
              </a:rPr>
              <a:t>F</a:t>
            </a:r>
            <a:r>
              <a:rPr lang="en-US" altLang="zh-CN" sz="2600" b="0" baseline="30000" dirty="0">
                <a:solidFill>
                  <a:srgbClr val="000066"/>
                </a:solidFill>
                <a:latin typeface="Times New Roman" pitchFamily="18" charset="0"/>
                <a:ea typeface="黑体" pitchFamily="2" charset="-122"/>
              </a:rPr>
              <a:t>-</a:t>
            </a:r>
            <a:r>
              <a:rPr lang="zh-CN" altLang="en-US" sz="2600" b="0" dirty="0">
                <a:solidFill>
                  <a:srgbClr val="000066"/>
                </a:solidFill>
                <a:latin typeface="Times New Roman" pitchFamily="18" charset="0"/>
                <a:ea typeface="黑体" pitchFamily="2" charset="-122"/>
              </a:rPr>
              <a:t>交换，</a:t>
            </a:r>
            <a:r>
              <a:rPr lang="en-US" altLang="zh-CN" sz="2600" b="0" dirty="0">
                <a:solidFill>
                  <a:srgbClr val="000066"/>
                </a:solidFill>
                <a:latin typeface="Times New Roman" pitchFamily="18" charset="0"/>
                <a:ea typeface="黑体" pitchFamily="2" charset="-122"/>
              </a:rPr>
              <a:t>pH</a:t>
            </a:r>
            <a:r>
              <a:rPr lang="zh-CN" altLang="en-US" sz="2600" b="0" dirty="0">
                <a:solidFill>
                  <a:srgbClr val="000066"/>
                </a:solidFill>
                <a:latin typeface="Times New Roman" pitchFamily="18" charset="0"/>
                <a:ea typeface="黑体" pitchFamily="2" charset="-122"/>
              </a:rPr>
              <a:t>较低时，溶液中的</a:t>
            </a:r>
            <a:r>
              <a:rPr lang="en-US" altLang="zh-CN" sz="2600" b="0" dirty="0">
                <a:solidFill>
                  <a:srgbClr val="000066"/>
                </a:solidFill>
                <a:latin typeface="Times New Roman" pitchFamily="18" charset="0"/>
                <a:ea typeface="黑体" pitchFamily="2" charset="-122"/>
              </a:rPr>
              <a:t>F</a:t>
            </a:r>
            <a:r>
              <a:rPr lang="en-US" altLang="zh-CN" sz="2600" b="0" baseline="30000" dirty="0">
                <a:solidFill>
                  <a:srgbClr val="000066"/>
                </a:solidFill>
                <a:latin typeface="Times New Roman" pitchFamily="18" charset="0"/>
                <a:ea typeface="黑体" pitchFamily="2" charset="-122"/>
              </a:rPr>
              <a:t> </a:t>
            </a:r>
            <a:r>
              <a:rPr lang="en-US" altLang="zh-CN" sz="2600" b="0" baseline="30000" dirty="0">
                <a:solidFill>
                  <a:srgbClr val="000066"/>
                </a:solidFill>
                <a:latin typeface="Times New Roman" pitchFamily="18" charset="0"/>
                <a:ea typeface="黑体" pitchFamily="2" charset="-122"/>
                <a:sym typeface="Symbol" pitchFamily="18" charset="2"/>
              </a:rPr>
              <a:t>-</a:t>
            </a:r>
            <a:r>
              <a:rPr lang="zh-CN" altLang="en-US" sz="2600" b="0" dirty="0">
                <a:solidFill>
                  <a:srgbClr val="000066"/>
                </a:solidFill>
                <a:latin typeface="Times New Roman" pitchFamily="18" charset="0"/>
                <a:ea typeface="黑体" pitchFamily="2" charset="-122"/>
              </a:rPr>
              <a:t>生成</a:t>
            </a:r>
            <a:r>
              <a:rPr lang="en-US" altLang="zh-CN" sz="2600" b="0" dirty="0">
                <a:solidFill>
                  <a:srgbClr val="000066"/>
                </a:solidFill>
                <a:latin typeface="Times New Roman" pitchFamily="18" charset="0"/>
                <a:ea typeface="黑体" pitchFamily="2" charset="-122"/>
              </a:rPr>
              <a:t>HF</a:t>
            </a:r>
            <a:r>
              <a:rPr lang="zh-CN" altLang="en-US" sz="2600" b="0" dirty="0">
                <a:solidFill>
                  <a:srgbClr val="000066"/>
                </a:solidFill>
                <a:latin typeface="Times New Roman" pitchFamily="18" charset="0"/>
                <a:ea typeface="黑体" pitchFamily="2" charset="-122"/>
              </a:rPr>
              <a:t>或</a:t>
            </a:r>
            <a:r>
              <a:rPr lang="en-US" altLang="zh-CN" sz="2600" b="0" dirty="0">
                <a:solidFill>
                  <a:srgbClr val="000066"/>
                </a:solidFill>
                <a:latin typeface="Times New Roman" pitchFamily="18" charset="0"/>
                <a:ea typeface="黑体" pitchFamily="2" charset="-122"/>
              </a:rPr>
              <a:t>HF</a:t>
            </a:r>
            <a:r>
              <a:rPr lang="en-US" altLang="zh-CN" sz="2600" b="0" baseline="-25000" dirty="0">
                <a:solidFill>
                  <a:srgbClr val="000066"/>
                </a:solidFill>
                <a:latin typeface="Times New Roman" pitchFamily="18" charset="0"/>
                <a:ea typeface="黑体" pitchFamily="2" charset="-122"/>
              </a:rPr>
              <a:t>2</a:t>
            </a:r>
            <a:r>
              <a:rPr lang="en-US" altLang="zh-CN" sz="2600" b="0" baseline="30000" dirty="0">
                <a:solidFill>
                  <a:srgbClr val="000066"/>
                </a:solidFill>
                <a:latin typeface="Times New Roman" pitchFamily="18" charset="0"/>
                <a:ea typeface="黑体" pitchFamily="2" charset="-122"/>
              </a:rPr>
              <a:t> </a:t>
            </a:r>
            <a:r>
              <a:rPr lang="en-US" altLang="zh-CN" sz="2600" b="0" baseline="30000" dirty="0">
                <a:solidFill>
                  <a:srgbClr val="000066"/>
                </a:solidFill>
                <a:latin typeface="Times New Roman" pitchFamily="18" charset="0"/>
                <a:ea typeface="黑体" pitchFamily="2" charset="-122"/>
                <a:sym typeface="Symbol" pitchFamily="18" charset="2"/>
              </a:rPr>
              <a:t>-</a:t>
            </a:r>
            <a:r>
              <a:rPr lang="en-US" altLang="zh-CN" sz="2600" b="0" baseline="30000" dirty="0">
                <a:solidFill>
                  <a:srgbClr val="000066"/>
                </a:solidFill>
                <a:latin typeface="Times New Roman" pitchFamily="18" charset="0"/>
                <a:ea typeface="黑体" pitchFamily="2" charset="-122"/>
              </a:rPr>
              <a:t> </a:t>
            </a:r>
            <a:r>
              <a:rPr lang="en-US" altLang="zh-CN" sz="2600" b="0" dirty="0">
                <a:solidFill>
                  <a:srgbClr val="000066"/>
                </a:solidFill>
                <a:latin typeface="Times New Roman" pitchFamily="18" charset="0"/>
                <a:ea typeface="黑体" pitchFamily="2" charset="-122"/>
              </a:rPr>
              <a:t>。</a:t>
            </a:r>
            <a:r>
              <a:rPr lang="zh-CN" altLang="en-US" sz="2000" dirty="0">
                <a:solidFill>
                  <a:srgbClr val="000066"/>
                </a:solidFill>
              </a:rPr>
              <a:t> </a:t>
            </a:r>
          </a:p>
        </p:txBody>
      </p:sp>
      <p:graphicFrame>
        <p:nvGraphicFramePr>
          <p:cNvPr id="110599" name="Object 1031"/>
          <p:cNvGraphicFramePr>
            <a:graphicFrameLocks noChangeAspect="1"/>
          </p:cNvGraphicFramePr>
          <p:nvPr/>
        </p:nvGraphicFramePr>
        <p:xfrm>
          <a:off x="6553200" y="609600"/>
          <a:ext cx="2398713" cy="3276600"/>
        </p:xfrm>
        <a:graphic>
          <a:graphicData uri="http://schemas.openxmlformats.org/presentationml/2006/ole">
            <mc:AlternateContent xmlns:mc="http://schemas.openxmlformats.org/markup-compatibility/2006">
              <mc:Choice xmlns:v="urn:schemas-microsoft-com:vml" Requires="v">
                <p:oleObj spid="_x0000_s67611" name="BMP 图象" r:id="rId3" imgW="2886478" imgH="3943901" progId="Paint.Picture">
                  <p:embed/>
                </p:oleObj>
              </mc:Choice>
              <mc:Fallback>
                <p:oleObj name="BMP 图象" r:id="rId3" imgW="2886478" imgH="3943901"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609600"/>
                        <a:ext cx="2398713" cy="32766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949370271"/>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0594"/>
                                        </p:tgtEl>
                                        <p:attrNameLst>
                                          <p:attrName>style.visibility</p:attrName>
                                        </p:attrNameLst>
                                      </p:cBhvr>
                                      <p:to>
                                        <p:strVal val="visible"/>
                                      </p:to>
                                    </p:set>
                                    <p:animEffect transition="in" filter="wipe(left)">
                                      <p:cBhvr>
                                        <p:cTn id="7" dur="500"/>
                                        <p:tgtEl>
                                          <p:spTgt spid="110594"/>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10599"/>
                                        </p:tgtEl>
                                        <p:attrNameLst>
                                          <p:attrName>style.visibility</p:attrName>
                                        </p:attrNameLst>
                                      </p:cBhvr>
                                      <p:to>
                                        <p:strVal val="visible"/>
                                      </p:to>
                                    </p:set>
                                    <p:animEffect transition="in" filter="wipe(up)">
                                      <p:cBhvr>
                                        <p:cTn id="11" dur="500"/>
                                        <p:tgtEl>
                                          <p:spTgt spid="11059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0596">
                                            <p:txEl>
                                              <p:pRg st="0" end="0"/>
                                            </p:txEl>
                                          </p:spTgt>
                                        </p:tgtEl>
                                        <p:attrNameLst>
                                          <p:attrName>style.visibility</p:attrName>
                                        </p:attrNameLst>
                                      </p:cBhvr>
                                      <p:to>
                                        <p:strVal val="visible"/>
                                      </p:to>
                                    </p:set>
                                    <p:animEffect transition="in" filter="wipe(left)">
                                      <p:cBhvr>
                                        <p:cTn id="16" dur="500"/>
                                        <p:tgtEl>
                                          <p:spTgt spid="110596">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10596">
                                            <p:txEl>
                                              <p:pRg st="1" end="1"/>
                                            </p:txEl>
                                          </p:spTgt>
                                        </p:tgtEl>
                                        <p:attrNameLst>
                                          <p:attrName>style.visibility</p:attrName>
                                        </p:attrNameLst>
                                      </p:cBhvr>
                                      <p:to>
                                        <p:strVal val="visible"/>
                                      </p:to>
                                    </p:set>
                                    <p:animEffect transition="in" filter="wipe(left)">
                                      <p:cBhvr>
                                        <p:cTn id="21" dur="500"/>
                                        <p:tgtEl>
                                          <p:spTgt spid="110596">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10597">
                                            <p:txEl>
                                              <p:pRg st="0" end="0"/>
                                            </p:txEl>
                                          </p:spTgt>
                                        </p:tgtEl>
                                        <p:attrNameLst>
                                          <p:attrName>style.visibility</p:attrName>
                                        </p:attrNameLst>
                                      </p:cBhvr>
                                      <p:to>
                                        <p:strVal val="visible"/>
                                      </p:to>
                                    </p:set>
                                    <p:animEffect transition="in" filter="wipe(left)">
                                      <p:cBhvr>
                                        <p:cTn id="26" dur="500"/>
                                        <p:tgtEl>
                                          <p:spTgt spid="110597">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10598">
                                            <p:txEl>
                                              <p:pRg st="0" end="0"/>
                                            </p:txEl>
                                          </p:spTgt>
                                        </p:tgtEl>
                                        <p:attrNameLst>
                                          <p:attrName>style.visibility</p:attrName>
                                        </p:attrNameLst>
                                      </p:cBhvr>
                                      <p:to>
                                        <p:strVal val="visible"/>
                                      </p:to>
                                    </p:set>
                                    <p:animEffect transition="in" filter="wipe(left)">
                                      <p:cBhvr>
                                        <p:cTn id="31" dur="500"/>
                                        <p:tgtEl>
                                          <p:spTgt spid="11059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4" grpId="0" autoUpdateAnimBg="0"/>
      <p:bldP spid="110596" grpId="0" build="p" autoUpdateAnimBg="0"/>
      <p:bldP spid="110597" grpId="0" build="p" autoUpdateAnimBg="0"/>
      <p:bldP spid="110598"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533400" y="304800"/>
            <a:ext cx="7772400" cy="685800"/>
          </a:xfrm>
        </p:spPr>
        <p:txBody>
          <a:bodyPr/>
          <a:lstStyle/>
          <a:p>
            <a:r>
              <a:rPr lang="zh-CN" altLang="en-US" sz="3200">
                <a:solidFill>
                  <a:srgbClr val="800000"/>
                </a:solidFill>
                <a:effectLst/>
                <a:latin typeface="宋体" charset="-122"/>
                <a:ea typeface="黑体" pitchFamily="2" charset="-122"/>
              </a:rPr>
              <a:t>3.流动载体膜电极（</a:t>
            </a:r>
            <a:r>
              <a:rPr lang="zh-CN" altLang="en-US" sz="3200">
                <a:solidFill>
                  <a:srgbClr val="F8240E"/>
                </a:solidFill>
                <a:effectLst/>
                <a:latin typeface="Times New Roman" pitchFamily="18" charset="0"/>
                <a:ea typeface="黑体" pitchFamily="2" charset="-122"/>
              </a:rPr>
              <a:t>液膜</a:t>
            </a:r>
            <a:r>
              <a:rPr lang="zh-CN" altLang="en-US" sz="3200">
                <a:solidFill>
                  <a:srgbClr val="800000"/>
                </a:solidFill>
                <a:effectLst/>
                <a:latin typeface="Times New Roman" pitchFamily="18" charset="0"/>
                <a:ea typeface="黑体" pitchFamily="2" charset="-122"/>
              </a:rPr>
              <a:t>电极</a:t>
            </a:r>
            <a:r>
              <a:rPr lang="zh-CN" altLang="en-US" sz="3200">
                <a:solidFill>
                  <a:srgbClr val="800000"/>
                </a:solidFill>
                <a:effectLst/>
                <a:latin typeface="宋体" charset="-122"/>
                <a:ea typeface="黑体" pitchFamily="2" charset="-122"/>
              </a:rPr>
              <a:t>）</a:t>
            </a:r>
          </a:p>
        </p:txBody>
      </p:sp>
      <p:sp>
        <p:nvSpPr>
          <p:cNvPr id="116739" name="Text Box 3"/>
          <p:cNvSpPr txBox="1">
            <a:spLocks noChangeArrowheads="1"/>
          </p:cNvSpPr>
          <p:nvPr/>
        </p:nvSpPr>
        <p:spPr bwMode="auto">
          <a:xfrm>
            <a:off x="381000" y="1066800"/>
            <a:ext cx="3581400" cy="509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40000"/>
              </a:lnSpc>
              <a:spcBef>
                <a:spcPct val="50000"/>
              </a:spcBef>
            </a:pPr>
            <a:r>
              <a:rPr lang="zh-CN" altLang="en-US" sz="2600" b="0" dirty="0">
                <a:solidFill>
                  <a:srgbClr val="F8240E"/>
                </a:solidFill>
                <a:latin typeface="Times New Roman" pitchFamily="18" charset="0"/>
                <a:ea typeface="黑体" pitchFamily="2" charset="-122"/>
              </a:rPr>
              <a:t>钙电极结构</a:t>
            </a:r>
            <a:r>
              <a:rPr lang="zh-CN" altLang="en-US" sz="2600" b="0" dirty="0">
                <a:solidFill>
                  <a:srgbClr val="003366"/>
                </a:solidFill>
                <a:latin typeface="Times New Roman" pitchFamily="18" charset="0"/>
                <a:ea typeface="黑体" pitchFamily="2" charset="-122"/>
              </a:rPr>
              <a:t>：内参比溶液为含</a:t>
            </a:r>
            <a:r>
              <a:rPr lang="zh-CN" altLang="zh-CN" sz="2600" b="0" dirty="0">
                <a:solidFill>
                  <a:srgbClr val="003366"/>
                </a:solidFill>
                <a:latin typeface="Times New Roman" pitchFamily="18" charset="0"/>
                <a:ea typeface="黑体" pitchFamily="2" charset="-122"/>
              </a:rPr>
              <a:t> </a:t>
            </a:r>
            <a:r>
              <a:rPr lang="en-US" altLang="zh-CN" sz="2600" b="0" dirty="0">
                <a:solidFill>
                  <a:srgbClr val="003366"/>
                </a:solidFill>
                <a:latin typeface="Times New Roman" pitchFamily="18" charset="0"/>
                <a:ea typeface="黑体" pitchFamily="2" charset="-122"/>
              </a:rPr>
              <a:t>Ca</a:t>
            </a:r>
            <a:r>
              <a:rPr lang="en-US" altLang="zh-CN" sz="2600" b="0" baseline="30000" dirty="0">
                <a:solidFill>
                  <a:srgbClr val="003366"/>
                </a:solidFill>
                <a:latin typeface="Times New Roman" pitchFamily="18" charset="0"/>
                <a:ea typeface="黑体" pitchFamily="2" charset="-122"/>
              </a:rPr>
              <a:t>2+</a:t>
            </a:r>
            <a:r>
              <a:rPr lang="zh-CN" altLang="en-US" sz="2600" b="0" dirty="0">
                <a:solidFill>
                  <a:srgbClr val="003366"/>
                </a:solidFill>
                <a:latin typeface="Times New Roman" pitchFamily="18" charset="0"/>
                <a:ea typeface="黑体" pitchFamily="2" charset="-122"/>
              </a:rPr>
              <a:t>水溶液。内外管之间装的是0.1 </a:t>
            </a:r>
            <a:r>
              <a:rPr lang="en-US" altLang="zh-CN" sz="2600" b="0" dirty="0">
                <a:solidFill>
                  <a:srgbClr val="003366"/>
                </a:solidFill>
                <a:latin typeface="Times New Roman" pitchFamily="18" charset="0"/>
                <a:ea typeface="黑体" pitchFamily="2" charset="-122"/>
              </a:rPr>
              <a:t>mol</a:t>
            </a:r>
            <a:r>
              <a:rPr lang="en-US" altLang="zh-CN" sz="2600" b="0" dirty="0">
                <a:solidFill>
                  <a:srgbClr val="003366"/>
                </a:solidFill>
                <a:latin typeface="Times New Roman"/>
              </a:rPr>
              <a:t>·</a:t>
            </a:r>
            <a:r>
              <a:rPr lang="en-US" altLang="zh-CN" sz="2600" b="0" dirty="0">
                <a:solidFill>
                  <a:srgbClr val="003366"/>
                </a:solidFill>
              </a:rPr>
              <a:t>L</a:t>
            </a:r>
            <a:r>
              <a:rPr lang="en-US" altLang="zh-CN" sz="2600" b="0" baseline="30000" dirty="0">
                <a:solidFill>
                  <a:srgbClr val="003366"/>
                </a:solidFill>
              </a:rPr>
              <a:t>-1 </a:t>
            </a:r>
            <a:r>
              <a:rPr lang="zh-CN" altLang="en-US" sz="2600" b="0" dirty="0">
                <a:solidFill>
                  <a:srgbClr val="003366"/>
                </a:solidFill>
                <a:latin typeface="Times New Roman" pitchFamily="18" charset="0"/>
                <a:ea typeface="黑体" pitchFamily="2" charset="-122"/>
              </a:rPr>
              <a:t>二癸基磷酸钙(液体离子交换剂)的苯基磷酸二辛酯溶液。其极易扩散进入微孔膜，但不溶于水，故不能进入试液溶液。</a:t>
            </a:r>
          </a:p>
        </p:txBody>
      </p:sp>
      <p:pic>
        <p:nvPicPr>
          <p:cNvPr id="116742" name="Picture 6" descr="Cy2D040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676400"/>
            <a:ext cx="4800600" cy="3265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082179"/>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6738">
                                            <p:txEl>
                                              <p:pRg st="0" end="0"/>
                                            </p:txEl>
                                          </p:spTgt>
                                        </p:tgtEl>
                                        <p:attrNameLst>
                                          <p:attrName>style.visibility</p:attrName>
                                        </p:attrNameLst>
                                      </p:cBhvr>
                                      <p:to>
                                        <p:strVal val="visible"/>
                                      </p:to>
                                    </p:set>
                                    <p:animEffect transition="in" filter="wipe(left)">
                                      <p:cBhvr>
                                        <p:cTn id="7" dur="500"/>
                                        <p:tgtEl>
                                          <p:spTgt spid="1167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16742"/>
                                        </p:tgtEl>
                                        <p:attrNameLst>
                                          <p:attrName>style.visibility</p:attrName>
                                        </p:attrNameLst>
                                      </p:cBhvr>
                                      <p:to>
                                        <p:strVal val="visible"/>
                                      </p:to>
                                    </p:set>
                                    <p:animEffect transition="in" filter="wipe(down)">
                                      <p:cBhvr>
                                        <p:cTn id="12" dur="1000"/>
                                        <p:tgtEl>
                                          <p:spTgt spid="1167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6739">
                                            <p:txEl>
                                              <p:pRg st="0" end="0"/>
                                            </p:txEl>
                                          </p:spTgt>
                                        </p:tgtEl>
                                        <p:attrNameLst>
                                          <p:attrName>style.visibility</p:attrName>
                                        </p:attrNameLst>
                                      </p:cBhvr>
                                      <p:to>
                                        <p:strVal val="visible"/>
                                      </p:to>
                                    </p:set>
                                    <p:animEffect transition="in" filter="wipe(left)">
                                      <p:cBhvr>
                                        <p:cTn id="17" dur="500"/>
                                        <p:tgtEl>
                                          <p:spTgt spid="1167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8" grpId="0" build="p" autoUpdateAnimBg="0" advAuto="0"/>
      <p:bldP spid="116739"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228600" y="381000"/>
            <a:ext cx="7772400" cy="533400"/>
          </a:xfrm>
        </p:spPr>
        <p:txBody>
          <a:bodyPr/>
          <a:lstStyle/>
          <a:p>
            <a:r>
              <a:rPr kumimoji="0" lang="zh-CN" altLang="en-US" sz="3200">
                <a:solidFill>
                  <a:srgbClr val="F8240E"/>
                </a:solidFill>
                <a:effectLst/>
                <a:latin typeface="Arial Unicode MS" pitchFamily="34" charset="-122"/>
                <a:ea typeface="黑体" pitchFamily="49" charset="-122"/>
              </a:rPr>
              <a:t>钙电极原理：</a:t>
            </a:r>
          </a:p>
        </p:txBody>
      </p:sp>
      <p:sp>
        <p:nvSpPr>
          <p:cNvPr id="162820" name="Text Box 4"/>
          <p:cNvSpPr txBox="1">
            <a:spLocks noChangeArrowheads="1"/>
          </p:cNvSpPr>
          <p:nvPr/>
        </p:nvSpPr>
        <p:spPr bwMode="auto">
          <a:xfrm>
            <a:off x="152400" y="914400"/>
            <a:ext cx="8686800" cy="1148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40000"/>
              </a:lnSpc>
              <a:spcBef>
                <a:spcPct val="50000"/>
              </a:spcBef>
            </a:pPr>
            <a:r>
              <a:rPr lang="zh-CN" altLang="en-US" sz="2000" dirty="0">
                <a:latin typeface="Arial Unicode MS" pitchFamily="34" charset="-122"/>
                <a:ea typeface="黑体" pitchFamily="49" charset="-122"/>
              </a:rPr>
              <a:t>     </a:t>
            </a:r>
            <a:r>
              <a:rPr lang="zh-CN" altLang="en-US" sz="2000" dirty="0" smtClean="0">
                <a:latin typeface="Arial Unicode MS" pitchFamily="34" charset="-122"/>
                <a:ea typeface="黑体" pitchFamily="49" charset="-122"/>
              </a:rPr>
              <a:t>    </a:t>
            </a:r>
            <a:r>
              <a:rPr lang="zh-CN" altLang="en-US" sz="2600" b="0" dirty="0" smtClean="0">
                <a:solidFill>
                  <a:srgbClr val="003366"/>
                </a:solidFill>
                <a:latin typeface="Arial Unicode MS" pitchFamily="34" charset="-122"/>
                <a:ea typeface="黑体" pitchFamily="49" charset="-122"/>
              </a:rPr>
              <a:t>二</a:t>
            </a:r>
            <a:r>
              <a:rPr lang="zh-CN" altLang="en-US" sz="2600" b="0" dirty="0">
                <a:solidFill>
                  <a:srgbClr val="003366"/>
                </a:solidFill>
                <a:latin typeface="Arial Unicode MS" pitchFamily="34" charset="-122"/>
                <a:ea typeface="黑体" pitchFamily="49" charset="-122"/>
              </a:rPr>
              <a:t>癸基磷酸根可以在液膜-试液两相界面间传递钙离子，直至达到平衡。</a:t>
            </a:r>
          </a:p>
        </p:txBody>
      </p:sp>
      <p:pic>
        <p:nvPicPr>
          <p:cNvPr id="162821" name="Picture 5" descr="Cy2D040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2209800"/>
            <a:ext cx="4114800" cy="2798763"/>
          </a:xfrm>
          <a:prstGeom prst="rect">
            <a:avLst/>
          </a:prstGeom>
          <a:noFill/>
          <a:extLst>
            <a:ext uri="{909E8E84-426E-40DD-AFC4-6F175D3DCCD1}">
              <a14:hiddenFill xmlns:a14="http://schemas.microsoft.com/office/drawing/2010/main">
                <a:solidFill>
                  <a:srgbClr val="FFFFFF"/>
                </a:solidFill>
              </a14:hiddenFill>
            </a:ext>
          </a:extLst>
        </p:spPr>
      </p:pic>
      <p:sp>
        <p:nvSpPr>
          <p:cNvPr id="162822" name="Text Box 6"/>
          <p:cNvSpPr txBox="1">
            <a:spLocks noChangeArrowheads="1"/>
          </p:cNvSpPr>
          <p:nvPr/>
        </p:nvSpPr>
        <p:spPr bwMode="auto">
          <a:xfrm>
            <a:off x="228600" y="5105400"/>
            <a:ext cx="8839200" cy="1099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40000"/>
              </a:lnSpc>
              <a:spcBef>
                <a:spcPct val="20000"/>
              </a:spcBef>
            </a:pPr>
            <a:r>
              <a:rPr lang="zh-CN" altLang="en-US" dirty="0">
                <a:solidFill>
                  <a:schemeClr val="hlink"/>
                </a:solidFill>
                <a:latin typeface="Arial Unicode MS" pitchFamily="34" charset="-122"/>
                <a:ea typeface="黑体" pitchFamily="49" charset="-122"/>
              </a:rPr>
              <a:t> </a:t>
            </a:r>
            <a:r>
              <a:rPr lang="zh-CN" altLang="en-US" sz="2000" dirty="0">
                <a:solidFill>
                  <a:srgbClr val="0000FF"/>
                </a:solidFill>
                <a:latin typeface="Arial Unicode MS" pitchFamily="34" charset="-122"/>
                <a:ea typeface="黑体" pitchFamily="49" charset="-122"/>
              </a:rPr>
              <a:t>[(</a:t>
            </a:r>
            <a:r>
              <a:rPr lang="en-US" altLang="zh-CN" sz="2000" dirty="0">
                <a:solidFill>
                  <a:srgbClr val="0000FF"/>
                </a:solidFill>
                <a:latin typeface="Arial Unicode MS" pitchFamily="34" charset="-122"/>
                <a:ea typeface="黑体" pitchFamily="49" charset="-122"/>
              </a:rPr>
              <a:t>RO)</a:t>
            </a:r>
            <a:r>
              <a:rPr lang="en-US" altLang="zh-CN" sz="2000" baseline="-25000" dirty="0">
                <a:solidFill>
                  <a:srgbClr val="0000FF"/>
                </a:solidFill>
                <a:latin typeface="Arial Unicode MS" pitchFamily="34" charset="-122"/>
                <a:ea typeface="黑体" pitchFamily="49" charset="-122"/>
              </a:rPr>
              <a:t>2</a:t>
            </a:r>
            <a:r>
              <a:rPr lang="en-US" altLang="zh-CN" sz="2000" dirty="0">
                <a:solidFill>
                  <a:srgbClr val="0000FF"/>
                </a:solidFill>
                <a:latin typeface="Arial Unicode MS" pitchFamily="34" charset="-122"/>
                <a:ea typeface="黑体" pitchFamily="49" charset="-122"/>
              </a:rPr>
              <a:t>PO</a:t>
            </a:r>
            <a:r>
              <a:rPr lang="en-US" altLang="zh-CN" sz="2000" baseline="-25000" dirty="0">
                <a:solidFill>
                  <a:srgbClr val="0000FF"/>
                </a:solidFill>
                <a:latin typeface="Arial Unicode MS" pitchFamily="34" charset="-122"/>
                <a:ea typeface="黑体" pitchFamily="49" charset="-122"/>
              </a:rPr>
              <a:t>2</a:t>
            </a:r>
            <a:r>
              <a:rPr lang="en-US" altLang="zh-CN" sz="2000" dirty="0">
                <a:solidFill>
                  <a:srgbClr val="0000FF"/>
                </a:solidFill>
                <a:latin typeface="Arial Unicode MS" pitchFamily="34" charset="-122"/>
                <a:ea typeface="黑体" pitchFamily="49" charset="-122"/>
              </a:rPr>
              <a:t>]</a:t>
            </a:r>
            <a:r>
              <a:rPr lang="en-US" altLang="zh-CN" sz="2000" baseline="-25000" dirty="0">
                <a:solidFill>
                  <a:srgbClr val="0000FF"/>
                </a:solidFill>
                <a:latin typeface="Arial Unicode MS" pitchFamily="34" charset="-122"/>
                <a:ea typeface="黑体" pitchFamily="49" charset="-122"/>
              </a:rPr>
              <a:t>2 </a:t>
            </a:r>
            <a:r>
              <a:rPr lang="en-US" altLang="zh-CN" sz="2000" baseline="30000" dirty="0">
                <a:solidFill>
                  <a:srgbClr val="0000FF"/>
                </a:solidFill>
                <a:latin typeface="Arial Unicode MS" pitchFamily="34" charset="-122"/>
                <a:ea typeface="黑体" pitchFamily="49" charset="-122"/>
              </a:rPr>
              <a:t>- </a:t>
            </a:r>
            <a:r>
              <a:rPr lang="en-US" altLang="zh-CN" sz="2000" dirty="0">
                <a:solidFill>
                  <a:srgbClr val="0000FF"/>
                </a:solidFill>
                <a:latin typeface="Arial Unicode MS" pitchFamily="34" charset="-122"/>
                <a:ea typeface="黑体" pitchFamily="49" charset="-122"/>
              </a:rPr>
              <a:t>Ca</a:t>
            </a:r>
            <a:r>
              <a:rPr lang="en-US" altLang="zh-CN" sz="2000" baseline="30000" dirty="0">
                <a:solidFill>
                  <a:srgbClr val="0000FF"/>
                </a:solidFill>
                <a:latin typeface="Arial Unicode MS" pitchFamily="34" charset="-122"/>
                <a:ea typeface="黑体" pitchFamily="49" charset="-122"/>
              </a:rPr>
              <a:t>2+</a:t>
            </a:r>
            <a:r>
              <a:rPr lang="en-US" altLang="zh-CN" sz="2000" dirty="0">
                <a:solidFill>
                  <a:srgbClr val="0000FF"/>
                </a:solidFill>
                <a:latin typeface="Arial Unicode MS" pitchFamily="34" charset="-122"/>
                <a:ea typeface="黑体" pitchFamily="49" charset="-122"/>
              </a:rPr>
              <a:t> (</a:t>
            </a:r>
            <a:r>
              <a:rPr lang="zh-CN" altLang="en-US" sz="2000" dirty="0">
                <a:solidFill>
                  <a:srgbClr val="0000FF"/>
                </a:solidFill>
                <a:latin typeface="Arial Unicode MS" pitchFamily="34" charset="-122"/>
                <a:ea typeface="黑体" pitchFamily="49" charset="-122"/>
              </a:rPr>
              <a:t>有机相)</a:t>
            </a:r>
            <a:r>
              <a:rPr lang="zh-CN" altLang="zh-CN" sz="2000" dirty="0">
                <a:solidFill>
                  <a:srgbClr val="0000FF"/>
                </a:solidFill>
                <a:latin typeface="Arial Unicode MS" pitchFamily="34" charset="-122"/>
                <a:ea typeface="黑体" pitchFamily="49" charset="-122"/>
              </a:rPr>
              <a:t> = 2 </a:t>
            </a:r>
            <a:r>
              <a:rPr lang="zh-CN" altLang="en-US" sz="2000" dirty="0">
                <a:solidFill>
                  <a:srgbClr val="0000FF"/>
                </a:solidFill>
                <a:latin typeface="Arial Unicode MS" pitchFamily="34" charset="-122"/>
                <a:ea typeface="黑体" pitchFamily="49" charset="-122"/>
              </a:rPr>
              <a:t>[</a:t>
            </a:r>
            <a:r>
              <a:rPr lang="zh-CN" altLang="zh-CN" sz="2000" dirty="0">
                <a:solidFill>
                  <a:srgbClr val="0000FF"/>
                </a:solidFill>
                <a:latin typeface="Arial Unicode MS" pitchFamily="34" charset="-122"/>
                <a:ea typeface="黑体" pitchFamily="49" charset="-122"/>
              </a:rPr>
              <a:t>(</a:t>
            </a:r>
            <a:r>
              <a:rPr lang="en-US" altLang="zh-CN" sz="2000" dirty="0">
                <a:solidFill>
                  <a:srgbClr val="0000FF"/>
                </a:solidFill>
                <a:latin typeface="Arial Unicode MS" pitchFamily="34" charset="-122"/>
                <a:ea typeface="黑体" pitchFamily="49" charset="-122"/>
              </a:rPr>
              <a:t>RO)</a:t>
            </a:r>
            <a:r>
              <a:rPr lang="en-US" altLang="zh-CN" sz="2000" baseline="-25000" dirty="0">
                <a:solidFill>
                  <a:srgbClr val="0000FF"/>
                </a:solidFill>
                <a:latin typeface="Arial Unicode MS" pitchFamily="34" charset="-122"/>
                <a:ea typeface="黑体" pitchFamily="49" charset="-122"/>
              </a:rPr>
              <a:t>2</a:t>
            </a:r>
            <a:r>
              <a:rPr lang="en-US" altLang="zh-CN" sz="2000" dirty="0">
                <a:solidFill>
                  <a:srgbClr val="0000FF"/>
                </a:solidFill>
                <a:latin typeface="Arial Unicode MS" pitchFamily="34" charset="-122"/>
                <a:ea typeface="黑体" pitchFamily="49" charset="-122"/>
              </a:rPr>
              <a:t>PO]</a:t>
            </a:r>
            <a:r>
              <a:rPr lang="en-US" altLang="zh-CN" sz="2000" baseline="-25000" dirty="0">
                <a:solidFill>
                  <a:srgbClr val="0000FF"/>
                </a:solidFill>
                <a:latin typeface="Arial Unicode MS" pitchFamily="34" charset="-122"/>
                <a:ea typeface="黑体" pitchFamily="49" charset="-122"/>
              </a:rPr>
              <a:t> </a:t>
            </a:r>
            <a:r>
              <a:rPr lang="en-US" altLang="zh-CN" sz="2000" baseline="30000" dirty="0">
                <a:solidFill>
                  <a:srgbClr val="0000FF"/>
                </a:solidFill>
                <a:latin typeface="Arial Unicode MS" pitchFamily="34" charset="-122"/>
                <a:ea typeface="黑体" pitchFamily="49" charset="-122"/>
              </a:rPr>
              <a:t>-</a:t>
            </a:r>
            <a:r>
              <a:rPr lang="en-US" altLang="zh-CN" sz="2000" dirty="0">
                <a:solidFill>
                  <a:srgbClr val="0000FF"/>
                </a:solidFill>
                <a:latin typeface="Arial Unicode MS" pitchFamily="34" charset="-122"/>
                <a:ea typeface="黑体" pitchFamily="49" charset="-122"/>
              </a:rPr>
              <a:t>(</a:t>
            </a:r>
            <a:r>
              <a:rPr lang="zh-CN" altLang="en-US" sz="2000" dirty="0">
                <a:solidFill>
                  <a:srgbClr val="0000FF"/>
                </a:solidFill>
                <a:latin typeface="Arial Unicode MS" pitchFamily="34" charset="-122"/>
                <a:ea typeface="黑体" pitchFamily="49" charset="-122"/>
              </a:rPr>
              <a:t>有机相) + </a:t>
            </a:r>
            <a:r>
              <a:rPr lang="en-US" altLang="zh-CN" sz="2000" dirty="0">
                <a:solidFill>
                  <a:srgbClr val="0000FF"/>
                </a:solidFill>
                <a:latin typeface="Arial Unicode MS" pitchFamily="34" charset="-122"/>
                <a:ea typeface="黑体" pitchFamily="49" charset="-122"/>
              </a:rPr>
              <a:t>Ca</a:t>
            </a:r>
            <a:r>
              <a:rPr lang="en-US" altLang="zh-CN" sz="2000" baseline="30000" dirty="0">
                <a:solidFill>
                  <a:srgbClr val="0000FF"/>
                </a:solidFill>
                <a:latin typeface="Arial Unicode MS" pitchFamily="34" charset="-122"/>
                <a:ea typeface="黑体" pitchFamily="49" charset="-122"/>
              </a:rPr>
              <a:t>2+</a:t>
            </a:r>
            <a:r>
              <a:rPr lang="en-US" altLang="zh-CN" sz="2000" dirty="0">
                <a:solidFill>
                  <a:srgbClr val="0000FF"/>
                </a:solidFill>
                <a:latin typeface="Arial Unicode MS" pitchFamily="34" charset="-122"/>
                <a:ea typeface="黑体" pitchFamily="49" charset="-122"/>
              </a:rPr>
              <a:t> (</a:t>
            </a:r>
            <a:r>
              <a:rPr lang="zh-CN" altLang="en-US" sz="2000" dirty="0">
                <a:solidFill>
                  <a:srgbClr val="0000FF"/>
                </a:solidFill>
                <a:latin typeface="Arial Unicode MS" pitchFamily="34" charset="-122"/>
                <a:ea typeface="黑体" pitchFamily="49" charset="-122"/>
              </a:rPr>
              <a:t>水相)</a:t>
            </a:r>
          </a:p>
          <a:p>
            <a:pPr eaLnBrk="1" hangingPunct="1">
              <a:lnSpc>
                <a:spcPct val="140000"/>
              </a:lnSpc>
              <a:spcBef>
                <a:spcPct val="20000"/>
              </a:spcBef>
            </a:pPr>
            <a:r>
              <a:rPr lang="zh-CN" altLang="en-US" sz="2600" b="0" dirty="0">
                <a:solidFill>
                  <a:srgbClr val="0033CC"/>
                </a:solidFill>
                <a:latin typeface="Arial Unicode MS" pitchFamily="34" charset="-122"/>
                <a:ea typeface="黑体" pitchFamily="49" charset="-122"/>
              </a:rPr>
              <a:t> </a:t>
            </a:r>
            <a:r>
              <a:rPr lang="zh-CN" altLang="en-US" sz="2600" b="0" dirty="0">
                <a:solidFill>
                  <a:srgbClr val="F8240E"/>
                </a:solidFill>
                <a:latin typeface="Arial Unicode MS" pitchFamily="34" charset="-122"/>
                <a:ea typeface="黑体" pitchFamily="49" charset="-122"/>
              </a:rPr>
              <a:t>钙电极适宜的</a:t>
            </a:r>
            <a:r>
              <a:rPr lang="en-US" altLang="zh-CN" sz="2600" b="0" dirty="0">
                <a:solidFill>
                  <a:srgbClr val="F8240E"/>
                </a:solidFill>
                <a:latin typeface="Arial Unicode MS" pitchFamily="34" charset="-122"/>
                <a:ea typeface="黑体" pitchFamily="49" charset="-122"/>
              </a:rPr>
              <a:t>pH</a:t>
            </a:r>
            <a:r>
              <a:rPr lang="zh-CN" altLang="en-US" sz="2600" b="0" dirty="0">
                <a:solidFill>
                  <a:srgbClr val="F8240E"/>
                </a:solidFill>
                <a:latin typeface="Arial Unicode MS" pitchFamily="34" charset="-122"/>
                <a:ea typeface="黑体" pitchFamily="49" charset="-122"/>
              </a:rPr>
              <a:t>范围是5～11，可测出10</a:t>
            </a:r>
            <a:r>
              <a:rPr lang="zh-CN" altLang="en-US" sz="2600" b="0" baseline="30000" dirty="0">
                <a:solidFill>
                  <a:srgbClr val="F8240E"/>
                </a:solidFill>
                <a:latin typeface="Arial Unicode MS" pitchFamily="34" charset="-122"/>
                <a:ea typeface="黑体" pitchFamily="49" charset="-122"/>
              </a:rPr>
              <a:t>-5</a:t>
            </a:r>
            <a:r>
              <a:rPr lang="zh-CN" altLang="en-US" sz="2600" b="0" dirty="0">
                <a:solidFill>
                  <a:srgbClr val="F8240E"/>
                </a:solidFill>
                <a:latin typeface="Arial Unicode MS" pitchFamily="34" charset="-122"/>
                <a:ea typeface="黑体" pitchFamily="49" charset="-122"/>
              </a:rPr>
              <a:t> </a:t>
            </a:r>
            <a:r>
              <a:rPr lang="en-US" altLang="zh-CN" sz="2600" b="0" dirty="0">
                <a:solidFill>
                  <a:srgbClr val="F8240E"/>
                </a:solidFill>
                <a:latin typeface="Arial Unicode MS" pitchFamily="34" charset="-122"/>
                <a:ea typeface="黑体" pitchFamily="49" charset="-122"/>
              </a:rPr>
              <a:t>mol·L</a:t>
            </a:r>
            <a:r>
              <a:rPr lang="en-US" altLang="zh-CN" sz="2600" b="0" baseline="30000" dirty="0">
                <a:solidFill>
                  <a:srgbClr val="F8240E"/>
                </a:solidFill>
                <a:latin typeface="Arial Unicode MS" pitchFamily="34" charset="-122"/>
                <a:ea typeface="黑体" pitchFamily="49" charset="-122"/>
              </a:rPr>
              <a:t>-1</a:t>
            </a:r>
            <a:r>
              <a:rPr lang="zh-CN" altLang="en-US" sz="2600" b="0" dirty="0">
                <a:solidFill>
                  <a:srgbClr val="F8240E"/>
                </a:solidFill>
                <a:latin typeface="Arial Unicode MS" pitchFamily="34" charset="-122"/>
                <a:ea typeface="黑体" pitchFamily="49" charset="-122"/>
              </a:rPr>
              <a:t>的</a:t>
            </a:r>
            <a:r>
              <a:rPr lang="en-US" altLang="zh-CN" sz="2600" b="0" dirty="0">
                <a:solidFill>
                  <a:srgbClr val="F8240E"/>
                </a:solidFill>
                <a:latin typeface="Arial Unicode MS" pitchFamily="34" charset="-122"/>
                <a:ea typeface="黑体" pitchFamily="49" charset="-122"/>
              </a:rPr>
              <a:t>Ca</a:t>
            </a:r>
            <a:r>
              <a:rPr lang="en-US" altLang="zh-CN" sz="2600" b="0" baseline="30000" dirty="0">
                <a:solidFill>
                  <a:srgbClr val="F8240E"/>
                </a:solidFill>
                <a:latin typeface="Arial Unicode MS" pitchFamily="34" charset="-122"/>
                <a:ea typeface="黑体" pitchFamily="49" charset="-122"/>
              </a:rPr>
              <a:t>2+ </a:t>
            </a:r>
            <a:r>
              <a:rPr lang="zh-CN" altLang="en-US" sz="2600" b="0" dirty="0">
                <a:solidFill>
                  <a:srgbClr val="F8240E"/>
                </a:solidFill>
                <a:latin typeface="Arial Unicode MS" pitchFamily="34" charset="-122"/>
                <a:ea typeface="黑体" pitchFamily="49" charset="-122"/>
              </a:rPr>
              <a:t>。</a:t>
            </a:r>
          </a:p>
        </p:txBody>
      </p:sp>
      <p:sp>
        <p:nvSpPr>
          <p:cNvPr id="162823" name="Text Box 7"/>
          <p:cNvSpPr txBox="1">
            <a:spLocks noChangeArrowheads="1"/>
          </p:cNvSpPr>
          <p:nvPr/>
        </p:nvSpPr>
        <p:spPr bwMode="auto">
          <a:xfrm>
            <a:off x="228600" y="2133600"/>
            <a:ext cx="4572000" cy="287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40000"/>
              </a:lnSpc>
              <a:spcBef>
                <a:spcPct val="50000"/>
              </a:spcBef>
            </a:pPr>
            <a:r>
              <a:rPr lang="zh-CN" altLang="en-US" sz="2600" b="0" dirty="0">
                <a:solidFill>
                  <a:srgbClr val="003366"/>
                </a:solidFill>
                <a:latin typeface="Arial Unicode MS" pitchFamily="34" charset="-122"/>
                <a:ea typeface="黑体" pitchFamily="49" charset="-122"/>
              </a:rPr>
              <a:t>       由于</a:t>
            </a:r>
            <a:r>
              <a:rPr lang="en-US" altLang="zh-CN" sz="2600" b="0" dirty="0">
                <a:solidFill>
                  <a:srgbClr val="003366"/>
                </a:solidFill>
                <a:latin typeface="Arial Unicode MS" pitchFamily="34" charset="-122"/>
                <a:ea typeface="黑体" pitchFamily="49" charset="-122"/>
              </a:rPr>
              <a:t>Ca</a:t>
            </a:r>
            <a:r>
              <a:rPr lang="en-US" altLang="zh-CN" sz="2600" b="0" baseline="30000" dirty="0">
                <a:solidFill>
                  <a:srgbClr val="003366"/>
                </a:solidFill>
                <a:latin typeface="Arial Unicode MS" pitchFamily="34" charset="-122"/>
                <a:ea typeface="黑体" pitchFamily="49" charset="-122"/>
              </a:rPr>
              <a:t>2+</a:t>
            </a:r>
            <a:r>
              <a:rPr lang="zh-CN" altLang="en-US" sz="2600" b="0" dirty="0">
                <a:solidFill>
                  <a:srgbClr val="003366"/>
                </a:solidFill>
                <a:latin typeface="Arial Unicode MS" pitchFamily="34" charset="-122"/>
                <a:ea typeface="黑体" pitchFamily="49" charset="-122"/>
              </a:rPr>
              <a:t>在水相（试液和内参比溶液）中的活度与有机相中的活度差异，在两相之间产生相界电位。液膜两面发生的离子交换反应：</a:t>
            </a:r>
          </a:p>
        </p:txBody>
      </p:sp>
    </p:spTree>
    <p:extLst>
      <p:ext uri="{BB962C8B-B14F-4D97-AF65-F5344CB8AC3E}">
        <p14:creationId xmlns:p14="http://schemas.microsoft.com/office/powerpoint/2010/main" val="2624296083"/>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2818">
                                            <p:txEl>
                                              <p:pRg st="0" end="0"/>
                                            </p:txEl>
                                          </p:spTgt>
                                        </p:tgtEl>
                                        <p:attrNameLst>
                                          <p:attrName>style.visibility</p:attrName>
                                        </p:attrNameLst>
                                      </p:cBhvr>
                                      <p:to>
                                        <p:strVal val="visible"/>
                                      </p:to>
                                    </p:set>
                                    <p:animEffect transition="in" filter="wipe(left)">
                                      <p:cBhvr>
                                        <p:cTn id="7" dur="500"/>
                                        <p:tgtEl>
                                          <p:spTgt spid="162818">
                                            <p:txEl>
                                              <p:pRg st="0" end="0"/>
                                            </p:txEl>
                                          </p:spTgt>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162821"/>
                                        </p:tgtEl>
                                        <p:attrNameLst>
                                          <p:attrName>style.visibility</p:attrName>
                                        </p:attrNameLst>
                                      </p:cBhvr>
                                      <p:to>
                                        <p:strVal val="visible"/>
                                      </p:to>
                                    </p:set>
                                    <p:animEffect transition="in" filter="wipe(down)">
                                      <p:cBhvr>
                                        <p:cTn id="11" dur="1000"/>
                                        <p:tgtEl>
                                          <p:spTgt spid="16282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62820">
                                            <p:txEl>
                                              <p:pRg st="0" end="0"/>
                                            </p:txEl>
                                          </p:spTgt>
                                        </p:tgtEl>
                                        <p:attrNameLst>
                                          <p:attrName>style.visibility</p:attrName>
                                        </p:attrNameLst>
                                      </p:cBhvr>
                                      <p:to>
                                        <p:strVal val="visible"/>
                                      </p:to>
                                    </p:set>
                                    <p:animEffect transition="in" filter="wipe(left)">
                                      <p:cBhvr>
                                        <p:cTn id="16" dur="500"/>
                                        <p:tgtEl>
                                          <p:spTgt spid="162820">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62822">
                                            <p:txEl>
                                              <p:pRg st="0" end="0"/>
                                            </p:txEl>
                                          </p:spTgt>
                                        </p:tgtEl>
                                        <p:attrNameLst>
                                          <p:attrName>style.visibility</p:attrName>
                                        </p:attrNameLst>
                                      </p:cBhvr>
                                      <p:to>
                                        <p:strVal val="visible"/>
                                      </p:to>
                                    </p:set>
                                    <p:animEffect transition="in" filter="wipe(left)">
                                      <p:cBhvr>
                                        <p:cTn id="21" dur="500"/>
                                        <p:tgtEl>
                                          <p:spTgt spid="162822">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62822">
                                            <p:txEl>
                                              <p:pRg st="1" end="1"/>
                                            </p:txEl>
                                          </p:spTgt>
                                        </p:tgtEl>
                                        <p:attrNameLst>
                                          <p:attrName>style.visibility</p:attrName>
                                        </p:attrNameLst>
                                      </p:cBhvr>
                                      <p:to>
                                        <p:strVal val="visible"/>
                                      </p:to>
                                    </p:set>
                                    <p:animEffect transition="in" filter="wipe(left)">
                                      <p:cBhvr>
                                        <p:cTn id="26" dur="500"/>
                                        <p:tgtEl>
                                          <p:spTgt spid="162822">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62823">
                                            <p:txEl>
                                              <p:pRg st="0" end="0"/>
                                            </p:txEl>
                                          </p:spTgt>
                                        </p:tgtEl>
                                        <p:attrNameLst>
                                          <p:attrName>style.visibility</p:attrName>
                                        </p:attrNameLst>
                                      </p:cBhvr>
                                      <p:to>
                                        <p:strVal val="visible"/>
                                      </p:to>
                                    </p:set>
                                    <p:animEffect transition="in" filter="wipe(left)">
                                      <p:cBhvr>
                                        <p:cTn id="31" dur="500"/>
                                        <p:tgtEl>
                                          <p:spTgt spid="1628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8" grpId="0" build="p" autoUpdateAnimBg="0" advAuto="0"/>
      <p:bldP spid="162820" grpId="0" build="p" autoUpdateAnimBg="0"/>
      <p:bldP spid="162822" grpId="0" build="p" autoUpdateAnimBg="0"/>
      <p:bldP spid="162823"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533400" y="533400"/>
            <a:ext cx="7772400" cy="533400"/>
          </a:xfrm>
        </p:spPr>
        <p:txBody>
          <a:bodyPr/>
          <a:lstStyle/>
          <a:p>
            <a:r>
              <a:rPr lang="zh-CN" altLang="en-US" sz="3200" kern="1200" dirty="0">
                <a:solidFill>
                  <a:srgbClr val="003300"/>
                </a:solidFill>
                <a:latin typeface="黑体" pitchFamily="49" charset="-122"/>
                <a:ea typeface="黑体" pitchFamily="49" charset="-122"/>
              </a:rPr>
              <a:t>流动载体膜电极（液膜电极）的讨论</a:t>
            </a:r>
          </a:p>
        </p:txBody>
      </p:sp>
      <p:sp>
        <p:nvSpPr>
          <p:cNvPr id="117763" name="Text Box 3"/>
          <p:cNvSpPr txBox="1">
            <a:spLocks noChangeArrowheads="1"/>
          </p:cNvSpPr>
          <p:nvPr/>
        </p:nvSpPr>
        <p:spPr bwMode="auto">
          <a:xfrm>
            <a:off x="381000" y="1295400"/>
            <a:ext cx="8382000"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30000"/>
              </a:lnSpc>
              <a:spcBef>
                <a:spcPct val="30000"/>
              </a:spcBef>
            </a:pPr>
            <a:r>
              <a:rPr lang="zh-CN" altLang="en-US" sz="2400" dirty="0">
                <a:solidFill>
                  <a:srgbClr val="003366"/>
                </a:solidFill>
                <a:latin typeface="Times New Roman" pitchFamily="18" charset="0"/>
              </a:rPr>
              <a:t>     </a:t>
            </a:r>
            <a:r>
              <a:rPr lang="zh-CN" altLang="en-US" sz="2600" b="0" dirty="0">
                <a:solidFill>
                  <a:srgbClr val="003366"/>
                </a:solidFill>
                <a:latin typeface="Times New Roman" pitchFamily="18" charset="0"/>
                <a:ea typeface="黑体" pitchFamily="2" charset="-122"/>
              </a:rPr>
              <a:t>(1) 流动载体膜电极（液膜电极）的机理与玻璃膜电极相似。</a:t>
            </a:r>
          </a:p>
          <a:p>
            <a:pPr eaLnBrk="1" hangingPunct="1">
              <a:lnSpc>
                <a:spcPct val="130000"/>
              </a:lnSpc>
              <a:spcBef>
                <a:spcPct val="30000"/>
              </a:spcBef>
            </a:pPr>
            <a:r>
              <a:rPr lang="zh-CN" altLang="en-US" sz="2600" b="0" dirty="0">
                <a:solidFill>
                  <a:srgbClr val="003366"/>
                </a:solidFill>
                <a:latin typeface="Times New Roman" pitchFamily="18" charset="0"/>
                <a:ea typeface="黑体" pitchFamily="2" charset="-122"/>
              </a:rPr>
              <a:t>     (2) 离子载体（有机离子交换剂）被限制在有机相内，但可在相内自由移动，与试样中待测离子发生交换产生膜电位。</a:t>
            </a:r>
          </a:p>
          <a:p>
            <a:pPr eaLnBrk="1" hangingPunct="1">
              <a:lnSpc>
                <a:spcPct val="130000"/>
              </a:lnSpc>
              <a:spcBef>
                <a:spcPct val="30000"/>
              </a:spcBef>
            </a:pPr>
            <a:r>
              <a:rPr lang="zh-CN" altLang="en-US" sz="2600" b="0" dirty="0">
                <a:solidFill>
                  <a:srgbClr val="003366"/>
                </a:solidFill>
                <a:latin typeface="Times New Roman" pitchFamily="18" charset="0"/>
                <a:ea typeface="黑体" pitchFamily="2" charset="-122"/>
              </a:rPr>
              <a:t>     (3) 具有</a:t>
            </a:r>
            <a:r>
              <a:rPr lang="en-US" altLang="zh-CN" sz="2600" b="0" dirty="0">
                <a:solidFill>
                  <a:srgbClr val="003366"/>
                </a:solidFill>
                <a:latin typeface="Times New Roman" pitchFamily="18" charset="0"/>
                <a:ea typeface="黑体" pitchFamily="2" charset="-122"/>
              </a:rPr>
              <a:t>R—S—CH</a:t>
            </a:r>
            <a:r>
              <a:rPr lang="en-US" altLang="zh-CN" sz="2600" b="0" baseline="-25000" dirty="0">
                <a:solidFill>
                  <a:srgbClr val="003366"/>
                </a:solidFill>
                <a:latin typeface="Times New Roman" pitchFamily="18" charset="0"/>
                <a:ea typeface="黑体" pitchFamily="2" charset="-122"/>
              </a:rPr>
              <a:t>2</a:t>
            </a:r>
            <a:r>
              <a:rPr lang="en-US" altLang="zh-CN" sz="2600" b="0" dirty="0">
                <a:solidFill>
                  <a:srgbClr val="003366"/>
                </a:solidFill>
                <a:latin typeface="Times New Roman" pitchFamily="18" charset="0"/>
                <a:ea typeface="黑体" pitchFamily="2" charset="-122"/>
              </a:rPr>
              <a:t>COO</a:t>
            </a:r>
            <a:r>
              <a:rPr lang="en-US" altLang="zh-CN" sz="2600" b="0" baseline="30000" dirty="0">
                <a:solidFill>
                  <a:srgbClr val="003366"/>
                </a:solidFill>
                <a:latin typeface="Times New Roman" pitchFamily="18" charset="0"/>
                <a:ea typeface="黑体" pitchFamily="2" charset="-122"/>
              </a:rPr>
              <a:t>-</a:t>
            </a:r>
            <a:r>
              <a:rPr lang="zh-CN" altLang="en-US" sz="2600" b="0" dirty="0">
                <a:solidFill>
                  <a:srgbClr val="003366"/>
                </a:solidFill>
                <a:latin typeface="Times New Roman" pitchFamily="18" charset="0"/>
                <a:ea typeface="黑体" pitchFamily="2" charset="-122"/>
              </a:rPr>
              <a:t>结构的液体离子交换剂，由于含有硫和羧基，可与重金属离子生成五元内环配合物，对</a:t>
            </a:r>
            <a:r>
              <a:rPr lang="en-US" altLang="zh-CN" sz="2600" b="0" dirty="0">
                <a:solidFill>
                  <a:srgbClr val="003366"/>
                </a:solidFill>
                <a:latin typeface="Times New Roman" pitchFamily="18" charset="0"/>
                <a:ea typeface="黑体" pitchFamily="2" charset="-122"/>
              </a:rPr>
              <a:t>Cu</a:t>
            </a:r>
            <a:r>
              <a:rPr lang="en-US" altLang="zh-CN" sz="2600" b="0" baseline="30000" dirty="0">
                <a:solidFill>
                  <a:srgbClr val="003366"/>
                </a:solidFill>
                <a:latin typeface="Times New Roman" pitchFamily="18" charset="0"/>
                <a:ea typeface="黑体" pitchFamily="2" charset="-122"/>
              </a:rPr>
              <a:t>2+</a:t>
            </a:r>
            <a:r>
              <a:rPr lang="en-US" altLang="zh-CN" sz="2600" b="0" dirty="0">
                <a:solidFill>
                  <a:srgbClr val="003366"/>
                </a:solidFill>
                <a:latin typeface="Times New Roman" pitchFamily="18" charset="0"/>
                <a:ea typeface="黑体" pitchFamily="2" charset="-122"/>
              </a:rPr>
              <a:t>、Pd</a:t>
            </a:r>
            <a:r>
              <a:rPr lang="en-US" altLang="zh-CN" sz="2600" b="0" baseline="30000" dirty="0">
                <a:solidFill>
                  <a:srgbClr val="003366"/>
                </a:solidFill>
                <a:latin typeface="Times New Roman" pitchFamily="18" charset="0"/>
                <a:ea typeface="黑体" pitchFamily="2" charset="-122"/>
              </a:rPr>
              <a:t>2+</a:t>
            </a:r>
            <a:r>
              <a:rPr lang="zh-CN" altLang="en-US" sz="2600" b="0" dirty="0">
                <a:solidFill>
                  <a:srgbClr val="003366"/>
                </a:solidFill>
                <a:latin typeface="Times New Roman" pitchFamily="18" charset="0"/>
                <a:ea typeface="黑体" pitchFamily="2" charset="-122"/>
              </a:rPr>
              <a:t>等具有良好的选择性。</a:t>
            </a:r>
          </a:p>
        </p:txBody>
      </p:sp>
    </p:spTree>
    <p:extLst>
      <p:ext uri="{BB962C8B-B14F-4D97-AF65-F5344CB8AC3E}">
        <p14:creationId xmlns:p14="http://schemas.microsoft.com/office/powerpoint/2010/main" val="1874168161"/>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7762">
                                            <p:txEl>
                                              <p:pRg st="0" end="0"/>
                                            </p:txEl>
                                          </p:spTgt>
                                        </p:tgtEl>
                                        <p:attrNameLst>
                                          <p:attrName>style.visibility</p:attrName>
                                        </p:attrNameLst>
                                      </p:cBhvr>
                                      <p:to>
                                        <p:strVal val="visible"/>
                                      </p:to>
                                    </p:set>
                                    <p:animEffect transition="in" filter="wipe(left)">
                                      <p:cBhvr>
                                        <p:cTn id="7" dur="500"/>
                                        <p:tgtEl>
                                          <p:spTgt spid="11776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7763">
                                            <p:txEl>
                                              <p:pRg st="0" end="0"/>
                                            </p:txEl>
                                          </p:spTgt>
                                        </p:tgtEl>
                                        <p:attrNameLst>
                                          <p:attrName>style.visibility</p:attrName>
                                        </p:attrNameLst>
                                      </p:cBhvr>
                                      <p:to>
                                        <p:strVal val="visible"/>
                                      </p:to>
                                    </p:set>
                                    <p:animEffect transition="in" filter="wipe(up)">
                                      <p:cBhvr>
                                        <p:cTn id="12" dur="500"/>
                                        <p:tgtEl>
                                          <p:spTgt spid="11776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7763">
                                            <p:txEl>
                                              <p:pRg st="1" end="1"/>
                                            </p:txEl>
                                          </p:spTgt>
                                        </p:tgtEl>
                                        <p:attrNameLst>
                                          <p:attrName>style.visibility</p:attrName>
                                        </p:attrNameLst>
                                      </p:cBhvr>
                                      <p:to>
                                        <p:strVal val="visible"/>
                                      </p:to>
                                    </p:set>
                                    <p:animEffect transition="in" filter="wipe(up)">
                                      <p:cBhvr>
                                        <p:cTn id="17" dur="500"/>
                                        <p:tgtEl>
                                          <p:spTgt spid="11776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7763">
                                            <p:txEl>
                                              <p:pRg st="2" end="2"/>
                                            </p:txEl>
                                          </p:spTgt>
                                        </p:tgtEl>
                                        <p:attrNameLst>
                                          <p:attrName>style.visibility</p:attrName>
                                        </p:attrNameLst>
                                      </p:cBhvr>
                                      <p:to>
                                        <p:strVal val="visible"/>
                                      </p:to>
                                    </p:set>
                                    <p:animEffect transition="in" filter="wipe(up)">
                                      <p:cBhvr>
                                        <p:cTn id="22" dur="500"/>
                                        <p:tgtEl>
                                          <p:spTgt spid="1177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2" grpId="0" build="p" autoUpdateAnimBg="0" advAuto="0"/>
      <p:bldP spid="117763"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381000" y="533400"/>
            <a:ext cx="7772400" cy="533400"/>
          </a:xfrm>
        </p:spPr>
        <p:txBody>
          <a:bodyPr/>
          <a:lstStyle/>
          <a:p>
            <a:r>
              <a:rPr lang="zh-CN" altLang="en-US" sz="3200" kern="1200" dirty="0">
                <a:solidFill>
                  <a:srgbClr val="003300"/>
                </a:solidFill>
                <a:latin typeface="黑体" pitchFamily="49" charset="-122"/>
                <a:ea typeface="黑体" pitchFamily="49" charset="-122"/>
              </a:rPr>
              <a:t>流动载体膜电极（液膜电极）的讨论</a:t>
            </a:r>
          </a:p>
        </p:txBody>
      </p:sp>
      <p:sp>
        <p:nvSpPr>
          <p:cNvPr id="134147" name="Text Box 3"/>
          <p:cNvSpPr txBox="1">
            <a:spLocks noChangeArrowheads="1"/>
          </p:cNvSpPr>
          <p:nvPr/>
        </p:nvSpPr>
        <p:spPr bwMode="auto">
          <a:xfrm>
            <a:off x="304800" y="1295400"/>
            <a:ext cx="8382000" cy="453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30000"/>
              </a:lnSpc>
              <a:spcBef>
                <a:spcPct val="40000"/>
              </a:spcBef>
            </a:pPr>
            <a:r>
              <a:rPr lang="zh-CN" altLang="en-US" sz="2000" dirty="0">
                <a:solidFill>
                  <a:srgbClr val="003366"/>
                </a:solidFill>
                <a:latin typeface="Arial Unicode MS" pitchFamily="34" charset="-122"/>
                <a:ea typeface="黑体" pitchFamily="49" charset="-122"/>
              </a:rPr>
              <a:t>      </a:t>
            </a:r>
            <a:r>
              <a:rPr lang="zh-CN" altLang="en-US" sz="2600" b="0" dirty="0">
                <a:solidFill>
                  <a:srgbClr val="003366"/>
                </a:solidFill>
                <a:latin typeface="Arial Unicode MS" pitchFamily="34" charset="-122"/>
                <a:ea typeface="黑体" pitchFamily="49" charset="-122"/>
              </a:rPr>
              <a:t>(4) 采用带有正电荷的有机液体离子交换剂，如邻菲罗啉与二价铁所生成的带正电荷的配合物，可与阴离子</a:t>
            </a:r>
            <a:r>
              <a:rPr lang="en-US" altLang="zh-CN" sz="2600" b="0" dirty="0">
                <a:solidFill>
                  <a:srgbClr val="003366"/>
                </a:solidFill>
                <a:latin typeface="Arial Unicode MS" pitchFamily="34" charset="-122"/>
                <a:ea typeface="黑体" pitchFamily="49" charset="-122"/>
              </a:rPr>
              <a:t>ClO</a:t>
            </a:r>
            <a:r>
              <a:rPr lang="en-US" altLang="zh-CN" sz="2600" b="0" baseline="-25000" dirty="0">
                <a:solidFill>
                  <a:srgbClr val="003366"/>
                </a:solidFill>
                <a:latin typeface="Arial Unicode MS" pitchFamily="34" charset="-122"/>
                <a:ea typeface="黑体" pitchFamily="49" charset="-122"/>
              </a:rPr>
              <a:t>4</a:t>
            </a:r>
            <a:r>
              <a:rPr lang="en-US" altLang="zh-CN" sz="2600" b="0" baseline="30000" dirty="0">
                <a:solidFill>
                  <a:srgbClr val="003366"/>
                </a:solidFill>
                <a:latin typeface="Arial Unicode MS" pitchFamily="34" charset="-122"/>
                <a:ea typeface="黑体" pitchFamily="49" charset="-122"/>
              </a:rPr>
              <a:t>-</a:t>
            </a:r>
            <a:r>
              <a:rPr lang="en-US" altLang="zh-CN" sz="2600" b="0" dirty="0">
                <a:solidFill>
                  <a:srgbClr val="003366"/>
                </a:solidFill>
                <a:latin typeface="Arial Unicode MS" pitchFamily="34" charset="-122"/>
                <a:ea typeface="黑体" pitchFamily="49" charset="-122"/>
              </a:rPr>
              <a:t>，NO</a:t>
            </a:r>
            <a:r>
              <a:rPr lang="en-US" altLang="zh-CN" sz="2600" b="0" baseline="-25000" dirty="0">
                <a:solidFill>
                  <a:srgbClr val="003366"/>
                </a:solidFill>
                <a:latin typeface="Arial Unicode MS" pitchFamily="34" charset="-122"/>
                <a:ea typeface="黑体" pitchFamily="49" charset="-122"/>
              </a:rPr>
              <a:t>3</a:t>
            </a:r>
            <a:r>
              <a:rPr lang="en-US" altLang="zh-CN" sz="2600" b="0" baseline="30000" dirty="0">
                <a:solidFill>
                  <a:srgbClr val="003366"/>
                </a:solidFill>
                <a:latin typeface="Arial Unicode MS" pitchFamily="34" charset="-122"/>
                <a:ea typeface="黑体" pitchFamily="49" charset="-122"/>
              </a:rPr>
              <a:t>-</a:t>
            </a:r>
            <a:r>
              <a:rPr lang="zh-CN" altLang="en-US" sz="2600" b="0" dirty="0">
                <a:solidFill>
                  <a:srgbClr val="003366"/>
                </a:solidFill>
                <a:latin typeface="Arial Unicode MS" pitchFamily="34" charset="-122"/>
                <a:ea typeface="黑体" pitchFamily="49" charset="-122"/>
              </a:rPr>
              <a:t>等生成缔合物，可制备对阴离子有选择性的电极。</a:t>
            </a:r>
          </a:p>
          <a:p>
            <a:pPr eaLnBrk="1" hangingPunct="1">
              <a:lnSpc>
                <a:spcPct val="130000"/>
              </a:lnSpc>
              <a:spcBef>
                <a:spcPct val="40000"/>
              </a:spcBef>
            </a:pPr>
            <a:r>
              <a:rPr lang="zh-CN" altLang="en-US" sz="2600" b="0" dirty="0">
                <a:solidFill>
                  <a:srgbClr val="003366"/>
                </a:solidFill>
                <a:latin typeface="Arial Unicode MS" pitchFamily="34" charset="-122"/>
                <a:ea typeface="黑体" pitchFamily="49" charset="-122"/>
              </a:rPr>
              <a:t>     (5) 中性载体(有机大分子)液膜电极，中空结构，仅与适当离子配合，高选择性，如颉氨霉素（36个环的环状缩酚酞）对钾离子有很高选择性，</a:t>
            </a:r>
            <a:r>
              <a:rPr lang="en-US" altLang="zh-CN" sz="2600" b="0" i="1" dirty="0" err="1">
                <a:solidFill>
                  <a:srgbClr val="003366"/>
                </a:solidFill>
                <a:latin typeface="Arial Unicode MS" pitchFamily="34" charset="-122"/>
                <a:ea typeface="黑体" pitchFamily="49" charset="-122"/>
              </a:rPr>
              <a:t>K</a:t>
            </a:r>
            <a:r>
              <a:rPr lang="en-US" altLang="zh-CN" sz="2600" b="0" baseline="-25000" dirty="0" err="1">
                <a:solidFill>
                  <a:srgbClr val="003366"/>
                </a:solidFill>
                <a:latin typeface="Arial Unicode MS" pitchFamily="34" charset="-122"/>
                <a:ea typeface="黑体" pitchFamily="49" charset="-122"/>
              </a:rPr>
              <a:t>K,Na</a:t>
            </a:r>
            <a:r>
              <a:rPr lang="en-US" altLang="zh-CN" sz="2600" b="0" dirty="0">
                <a:solidFill>
                  <a:srgbClr val="003366"/>
                </a:solidFill>
                <a:latin typeface="Arial Unicode MS" pitchFamily="34" charset="-122"/>
                <a:ea typeface="黑体" pitchFamily="49" charset="-122"/>
              </a:rPr>
              <a:t>=3.1×10</a:t>
            </a:r>
            <a:r>
              <a:rPr lang="en-US" altLang="zh-CN" sz="2600" b="0" baseline="30000" dirty="0">
                <a:solidFill>
                  <a:srgbClr val="003366"/>
                </a:solidFill>
                <a:latin typeface="Arial Unicode MS" pitchFamily="34" charset="-122"/>
                <a:ea typeface="黑体" pitchFamily="49" charset="-122"/>
              </a:rPr>
              <a:t>-3</a:t>
            </a:r>
            <a:r>
              <a:rPr lang="en-US" altLang="zh-CN" sz="2600" b="0" dirty="0">
                <a:solidFill>
                  <a:srgbClr val="003366"/>
                </a:solidFill>
                <a:latin typeface="Arial Unicode MS" pitchFamily="34" charset="-122"/>
                <a:ea typeface="黑体" pitchFamily="49" charset="-122"/>
              </a:rPr>
              <a:t>。</a:t>
            </a:r>
          </a:p>
          <a:p>
            <a:pPr eaLnBrk="1" hangingPunct="1">
              <a:lnSpc>
                <a:spcPct val="130000"/>
              </a:lnSpc>
              <a:spcBef>
                <a:spcPct val="40000"/>
              </a:spcBef>
            </a:pPr>
            <a:r>
              <a:rPr lang="zh-CN" altLang="en-US" sz="2600" b="0" dirty="0">
                <a:solidFill>
                  <a:srgbClr val="003366"/>
                </a:solidFill>
                <a:latin typeface="Arial Unicode MS" pitchFamily="34" charset="-122"/>
                <a:ea typeface="黑体" pitchFamily="49" charset="-122"/>
              </a:rPr>
              <a:t>     (6) 冠醚化合物也可用作为中性载体。</a:t>
            </a:r>
          </a:p>
        </p:txBody>
      </p:sp>
    </p:spTree>
    <p:extLst>
      <p:ext uri="{BB962C8B-B14F-4D97-AF65-F5344CB8AC3E}">
        <p14:creationId xmlns:p14="http://schemas.microsoft.com/office/powerpoint/2010/main" val="1436037978"/>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4146">
                                            <p:txEl>
                                              <p:pRg st="0" end="0"/>
                                            </p:txEl>
                                          </p:spTgt>
                                        </p:tgtEl>
                                        <p:attrNameLst>
                                          <p:attrName>style.visibility</p:attrName>
                                        </p:attrNameLst>
                                      </p:cBhvr>
                                      <p:to>
                                        <p:strVal val="visible"/>
                                      </p:to>
                                    </p:set>
                                    <p:animEffect transition="in" filter="wipe(left)">
                                      <p:cBhvr>
                                        <p:cTn id="7" dur="500"/>
                                        <p:tgtEl>
                                          <p:spTgt spid="1341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4147">
                                            <p:txEl>
                                              <p:pRg st="0" end="0"/>
                                            </p:txEl>
                                          </p:spTgt>
                                        </p:tgtEl>
                                        <p:attrNameLst>
                                          <p:attrName>style.visibility</p:attrName>
                                        </p:attrNameLst>
                                      </p:cBhvr>
                                      <p:to>
                                        <p:strVal val="visible"/>
                                      </p:to>
                                    </p:set>
                                    <p:animEffect transition="in" filter="wipe(up)">
                                      <p:cBhvr>
                                        <p:cTn id="12" dur="500"/>
                                        <p:tgtEl>
                                          <p:spTgt spid="13414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34147">
                                            <p:txEl>
                                              <p:pRg st="1" end="1"/>
                                            </p:txEl>
                                          </p:spTgt>
                                        </p:tgtEl>
                                        <p:attrNameLst>
                                          <p:attrName>style.visibility</p:attrName>
                                        </p:attrNameLst>
                                      </p:cBhvr>
                                      <p:to>
                                        <p:strVal val="visible"/>
                                      </p:to>
                                    </p:set>
                                    <p:animEffect transition="in" filter="wipe(up)">
                                      <p:cBhvr>
                                        <p:cTn id="17" dur="500"/>
                                        <p:tgtEl>
                                          <p:spTgt spid="13414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34147">
                                            <p:txEl>
                                              <p:pRg st="2" end="2"/>
                                            </p:txEl>
                                          </p:spTgt>
                                        </p:tgtEl>
                                        <p:attrNameLst>
                                          <p:attrName>style.visibility</p:attrName>
                                        </p:attrNameLst>
                                      </p:cBhvr>
                                      <p:to>
                                        <p:strVal val="visible"/>
                                      </p:to>
                                    </p:set>
                                    <p:animEffect transition="in" filter="wipe(up)">
                                      <p:cBhvr>
                                        <p:cTn id="22" dur="500"/>
                                        <p:tgtEl>
                                          <p:spTgt spid="134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build="p" autoUpdateAnimBg="0" advAuto="0"/>
      <p:bldP spid="134147"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533400" y="457200"/>
            <a:ext cx="7772400" cy="533400"/>
          </a:xfrm>
        </p:spPr>
        <p:txBody>
          <a:bodyPr/>
          <a:lstStyle/>
          <a:p>
            <a:r>
              <a:rPr lang="zh-CN" altLang="en-US" sz="3200">
                <a:latin typeface="宋体" charset="-122"/>
              </a:rPr>
              <a:t>液膜电极中不同离子载体的化学结构 </a:t>
            </a:r>
          </a:p>
        </p:txBody>
      </p:sp>
      <p:pic>
        <p:nvPicPr>
          <p:cNvPr id="144390" name="Picture 6" descr="液膜电极中的离子载体结构"/>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404813"/>
            <a:ext cx="7162800" cy="5903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913789"/>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4386">
                                            <p:txEl>
                                              <p:pRg st="0" end="0"/>
                                            </p:txEl>
                                          </p:spTgt>
                                        </p:tgtEl>
                                        <p:attrNameLst>
                                          <p:attrName>style.visibility</p:attrName>
                                        </p:attrNameLst>
                                      </p:cBhvr>
                                      <p:to>
                                        <p:strVal val="visible"/>
                                      </p:to>
                                    </p:set>
                                    <p:animEffect transition="in" filter="wipe(left)">
                                      <p:cBhvr>
                                        <p:cTn id="7" dur="500"/>
                                        <p:tgtEl>
                                          <p:spTgt spid="1443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44390"/>
                                        </p:tgtEl>
                                        <p:attrNameLst>
                                          <p:attrName>style.visibility</p:attrName>
                                        </p:attrNameLst>
                                      </p:cBhvr>
                                      <p:to>
                                        <p:strVal val="visible"/>
                                      </p:to>
                                    </p:set>
                                    <p:animEffect transition="in" filter="wipe(down)">
                                      <p:cBhvr>
                                        <p:cTn id="12" dur="1000"/>
                                        <p:tgtEl>
                                          <p:spTgt spid="144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build="p" autoUpdateAnimBg="0" advAuto="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179512" y="762000"/>
            <a:ext cx="2030288" cy="1295400"/>
          </a:xfrm>
        </p:spPr>
        <p:txBody>
          <a:bodyPr/>
          <a:lstStyle/>
          <a:p>
            <a:r>
              <a:rPr lang="zh-CN" altLang="en-US" sz="2800" dirty="0">
                <a:solidFill>
                  <a:srgbClr val="003366"/>
                </a:solidFill>
                <a:latin typeface="黑体" pitchFamily="49" charset="-122"/>
                <a:ea typeface="黑体" pitchFamily="49" charset="-122"/>
              </a:rPr>
              <a:t>液膜电极应用一览表</a:t>
            </a:r>
            <a:endParaRPr lang="zh-CN" altLang="en-US" sz="2800" b="0" dirty="0">
              <a:solidFill>
                <a:srgbClr val="003366"/>
              </a:solidFill>
              <a:latin typeface="黑体" pitchFamily="49" charset="-122"/>
              <a:ea typeface="黑体" pitchFamily="49" charset="-122"/>
            </a:endParaRPr>
          </a:p>
        </p:txBody>
      </p:sp>
      <p:graphicFrame>
        <p:nvGraphicFramePr>
          <p:cNvPr id="118788" name="Object 4"/>
          <p:cNvGraphicFramePr>
            <a:graphicFrameLocks noChangeAspect="1"/>
          </p:cNvGraphicFramePr>
          <p:nvPr/>
        </p:nvGraphicFramePr>
        <p:xfrm>
          <a:off x="2438400" y="381000"/>
          <a:ext cx="6400800" cy="5932488"/>
        </p:xfrm>
        <a:graphic>
          <a:graphicData uri="http://schemas.openxmlformats.org/presentationml/2006/ole">
            <mc:AlternateContent xmlns:mc="http://schemas.openxmlformats.org/markup-compatibility/2006">
              <mc:Choice xmlns:v="urn:schemas-microsoft-com:vml" Requires="v">
                <p:oleObj spid="_x0000_s71707" name="BMP 图象" r:id="rId3" imgW="3258005" imgH="3019048" progId="Paint.Picture">
                  <p:embed/>
                </p:oleObj>
              </mc:Choice>
              <mc:Fallback>
                <p:oleObj name="BMP 图象" r:id="rId3" imgW="3258005" imgH="301904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81000"/>
                        <a:ext cx="6400800" cy="5932488"/>
                      </a:xfrm>
                      <a:prstGeom prst="rect">
                        <a:avLst/>
                      </a:prstGeom>
                      <a:noFill/>
                      <a:ln w="9525">
                        <a:solidFill>
                          <a:srgbClr val="F8240E"/>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97967867"/>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8786"/>
                                        </p:tgtEl>
                                        <p:attrNameLst>
                                          <p:attrName>style.visibility</p:attrName>
                                        </p:attrNameLst>
                                      </p:cBhvr>
                                      <p:to>
                                        <p:strVal val="visible"/>
                                      </p:to>
                                    </p:set>
                                    <p:animEffect transition="in" filter="wipe(left)">
                                      <p:cBhvr>
                                        <p:cTn id="7" dur="500"/>
                                        <p:tgtEl>
                                          <p:spTgt spid="118786"/>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18788"/>
                                        </p:tgtEl>
                                        <p:attrNameLst>
                                          <p:attrName>style.visibility</p:attrName>
                                        </p:attrNameLst>
                                      </p:cBhvr>
                                      <p:to>
                                        <p:strVal val="visible"/>
                                      </p:to>
                                    </p:set>
                                    <p:animEffect transition="in" filter="wipe(up)">
                                      <p:cBhvr>
                                        <p:cTn id="11" dur="500"/>
                                        <p:tgtEl>
                                          <p:spTgt spid="118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228600" y="381000"/>
            <a:ext cx="5105400" cy="609600"/>
          </a:xfrm>
        </p:spPr>
        <p:txBody>
          <a:bodyPr/>
          <a:lstStyle/>
          <a:p>
            <a:r>
              <a:rPr lang="zh-CN" altLang="en-US" sz="3200" dirty="0">
                <a:solidFill>
                  <a:srgbClr val="800000"/>
                </a:solidFill>
                <a:effectLst/>
                <a:latin typeface="黑体" pitchFamily="49" charset="-122"/>
                <a:ea typeface="黑体" pitchFamily="49" charset="-122"/>
              </a:rPr>
              <a:t>4.敏化电极</a:t>
            </a:r>
          </a:p>
        </p:txBody>
      </p:sp>
      <p:sp>
        <p:nvSpPr>
          <p:cNvPr id="119811" name="Text Box 3"/>
          <p:cNvSpPr txBox="1">
            <a:spLocks noChangeArrowheads="1"/>
          </p:cNvSpPr>
          <p:nvPr/>
        </p:nvSpPr>
        <p:spPr bwMode="auto">
          <a:xfrm>
            <a:off x="381000" y="1143000"/>
            <a:ext cx="3962400" cy="140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10000"/>
              </a:lnSpc>
              <a:spcBef>
                <a:spcPct val="50000"/>
              </a:spcBef>
            </a:pPr>
            <a:r>
              <a:rPr lang="zh-CN" altLang="en-US" sz="2600" b="0" dirty="0">
                <a:solidFill>
                  <a:schemeClr val="tx1"/>
                </a:solidFill>
                <a:latin typeface="黑体" pitchFamily="49" charset="-122"/>
                <a:ea typeface="黑体" pitchFamily="49" charset="-122"/>
              </a:rPr>
              <a:t>    </a:t>
            </a:r>
            <a:r>
              <a:rPr lang="zh-CN" altLang="en-US" sz="2600" b="0" dirty="0" smtClean="0">
                <a:solidFill>
                  <a:srgbClr val="003366"/>
                </a:solidFill>
                <a:latin typeface="黑体" pitchFamily="49" charset="-122"/>
                <a:ea typeface="黑体" pitchFamily="49" charset="-122"/>
              </a:rPr>
              <a:t>敏化</a:t>
            </a:r>
            <a:r>
              <a:rPr lang="zh-CN" altLang="en-US" sz="2600" b="0" dirty="0">
                <a:solidFill>
                  <a:srgbClr val="003366"/>
                </a:solidFill>
                <a:latin typeface="黑体" pitchFamily="49" charset="-122"/>
                <a:ea typeface="黑体" pitchFamily="49" charset="-122"/>
              </a:rPr>
              <a:t>电极是指气敏电极、酶电极、细菌电极及生物电极等。</a:t>
            </a:r>
          </a:p>
        </p:txBody>
      </p:sp>
      <p:sp>
        <p:nvSpPr>
          <p:cNvPr id="119815" name="Text Box 7"/>
          <p:cNvSpPr txBox="1">
            <a:spLocks noChangeArrowheads="1"/>
          </p:cNvSpPr>
          <p:nvPr/>
        </p:nvSpPr>
        <p:spPr bwMode="auto">
          <a:xfrm>
            <a:off x="304800" y="2590800"/>
            <a:ext cx="3810000" cy="163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10000"/>
              </a:lnSpc>
              <a:spcBef>
                <a:spcPct val="50000"/>
              </a:spcBef>
            </a:pPr>
            <a:r>
              <a:rPr lang="zh-CN" altLang="en-US" sz="2800" dirty="0">
                <a:solidFill>
                  <a:srgbClr val="0000FF"/>
                </a:solidFill>
                <a:latin typeface="黑体" pitchFamily="49" charset="-122"/>
                <a:ea typeface="黑体" pitchFamily="49" charset="-122"/>
              </a:rPr>
              <a:t>（1）气敏电极</a:t>
            </a:r>
          </a:p>
          <a:p>
            <a:pPr eaLnBrk="1" hangingPunct="1">
              <a:lnSpc>
                <a:spcPct val="110000"/>
              </a:lnSpc>
              <a:spcBef>
                <a:spcPct val="50000"/>
              </a:spcBef>
            </a:pPr>
            <a:r>
              <a:rPr lang="zh-CN" altLang="en-US" sz="2600" b="0" dirty="0">
                <a:solidFill>
                  <a:srgbClr val="0033CC"/>
                </a:solidFill>
                <a:latin typeface="黑体" pitchFamily="49" charset="-122"/>
                <a:ea typeface="黑体" pitchFamily="49" charset="-122"/>
              </a:rPr>
              <a:t> </a:t>
            </a:r>
            <a:r>
              <a:rPr lang="zh-CN" altLang="en-US" sz="2600" b="0" dirty="0" smtClean="0">
                <a:solidFill>
                  <a:srgbClr val="0033CC"/>
                </a:solidFill>
                <a:latin typeface="黑体" pitchFamily="49" charset="-122"/>
                <a:ea typeface="黑体" pitchFamily="49" charset="-122"/>
              </a:rPr>
              <a:t>   </a:t>
            </a:r>
            <a:r>
              <a:rPr lang="zh-CN" altLang="en-US" sz="2600" b="0" dirty="0" smtClean="0">
                <a:solidFill>
                  <a:srgbClr val="003366"/>
                </a:solidFill>
                <a:latin typeface="黑体" pitchFamily="49" charset="-122"/>
                <a:ea typeface="黑体" pitchFamily="49" charset="-122"/>
              </a:rPr>
              <a:t>基于</a:t>
            </a:r>
            <a:r>
              <a:rPr lang="zh-CN" altLang="en-US" sz="2600" b="0" dirty="0">
                <a:solidFill>
                  <a:srgbClr val="003366"/>
                </a:solidFill>
                <a:latin typeface="黑体" pitchFamily="49" charset="-122"/>
                <a:ea typeface="黑体" pitchFamily="49" charset="-122"/>
              </a:rPr>
              <a:t>界面化学反应的敏化电极。</a:t>
            </a:r>
          </a:p>
        </p:txBody>
      </p:sp>
      <p:sp>
        <p:nvSpPr>
          <p:cNvPr id="119816" name="Text Box 8"/>
          <p:cNvSpPr txBox="1">
            <a:spLocks noChangeArrowheads="1"/>
          </p:cNvSpPr>
          <p:nvPr/>
        </p:nvSpPr>
        <p:spPr bwMode="auto">
          <a:xfrm>
            <a:off x="228600" y="4724400"/>
            <a:ext cx="8686800" cy="1481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10000"/>
              </a:lnSpc>
              <a:spcBef>
                <a:spcPct val="50000"/>
              </a:spcBef>
            </a:pPr>
            <a:r>
              <a:rPr lang="zh-CN" altLang="en-US" sz="2600" b="0" dirty="0">
                <a:solidFill>
                  <a:srgbClr val="0033CC"/>
                </a:solidFill>
                <a:latin typeface="黑体" pitchFamily="49" charset="-122"/>
                <a:ea typeface="黑体" pitchFamily="49" charset="-122"/>
              </a:rPr>
              <a:t>       </a:t>
            </a:r>
            <a:r>
              <a:rPr lang="zh-CN" altLang="en-US" sz="2600" b="0" dirty="0">
                <a:solidFill>
                  <a:srgbClr val="F8240E"/>
                </a:solidFill>
                <a:latin typeface="黑体" pitchFamily="49" charset="-122"/>
                <a:ea typeface="黑体" pitchFamily="49" charset="-122"/>
              </a:rPr>
              <a:t>结构特点</a:t>
            </a:r>
            <a:r>
              <a:rPr lang="zh-CN" altLang="en-US" sz="2600" b="0" dirty="0">
                <a:solidFill>
                  <a:srgbClr val="003366"/>
                </a:solidFill>
                <a:latin typeface="黑体" pitchFamily="49" charset="-122"/>
                <a:ea typeface="黑体" pitchFamily="49" charset="-122"/>
              </a:rPr>
              <a:t>：在原电极上覆盖一层膜或物质，使得电极的选择性提高。</a:t>
            </a:r>
          </a:p>
          <a:p>
            <a:pPr eaLnBrk="1" hangingPunct="1">
              <a:lnSpc>
                <a:spcPct val="80000"/>
              </a:lnSpc>
              <a:spcBef>
                <a:spcPct val="50000"/>
              </a:spcBef>
            </a:pPr>
            <a:r>
              <a:rPr lang="zh-CN" altLang="en-US" sz="2600" b="0" dirty="0">
                <a:solidFill>
                  <a:srgbClr val="F8240E"/>
                </a:solidFill>
                <a:latin typeface="黑体" pitchFamily="49" charset="-122"/>
                <a:ea typeface="黑体" pitchFamily="49" charset="-122"/>
              </a:rPr>
              <a:t>       对电极</a:t>
            </a:r>
            <a:r>
              <a:rPr lang="zh-CN" altLang="en-US" sz="2600" b="0" dirty="0">
                <a:solidFill>
                  <a:srgbClr val="003366"/>
                </a:solidFill>
                <a:latin typeface="黑体" pitchFamily="49" charset="-122"/>
                <a:ea typeface="黑体" pitchFamily="49" charset="-122"/>
              </a:rPr>
              <a:t>：指示电极与参比电极组装在一起。</a:t>
            </a:r>
          </a:p>
        </p:txBody>
      </p:sp>
      <p:pic>
        <p:nvPicPr>
          <p:cNvPr id="119817" name="Picture 9" descr="气敏电极结构"/>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457200"/>
            <a:ext cx="3640138"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219915"/>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9810">
                                            <p:txEl>
                                              <p:pRg st="0" end="0"/>
                                            </p:txEl>
                                          </p:spTgt>
                                        </p:tgtEl>
                                        <p:attrNameLst>
                                          <p:attrName>style.visibility</p:attrName>
                                        </p:attrNameLst>
                                      </p:cBhvr>
                                      <p:to>
                                        <p:strVal val="visible"/>
                                      </p:to>
                                    </p:set>
                                    <p:animEffect transition="in" filter="wipe(left)">
                                      <p:cBhvr>
                                        <p:cTn id="7" dur="500"/>
                                        <p:tgtEl>
                                          <p:spTgt spid="119810">
                                            <p:txEl>
                                              <p:pRg st="0" end="0"/>
                                            </p:txEl>
                                          </p:spTgt>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119817"/>
                                        </p:tgtEl>
                                        <p:attrNameLst>
                                          <p:attrName>style.visibility</p:attrName>
                                        </p:attrNameLst>
                                      </p:cBhvr>
                                      <p:to>
                                        <p:strVal val="visible"/>
                                      </p:to>
                                    </p:set>
                                    <p:animEffect transition="in" filter="wipe(down)">
                                      <p:cBhvr>
                                        <p:cTn id="11" dur="1000"/>
                                        <p:tgtEl>
                                          <p:spTgt spid="11981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9811">
                                            <p:txEl>
                                              <p:pRg st="0" end="0"/>
                                            </p:txEl>
                                          </p:spTgt>
                                        </p:tgtEl>
                                        <p:attrNameLst>
                                          <p:attrName>style.visibility</p:attrName>
                                        </p:attrNameLst>
                                      </p:cBhvr>
                                      <p:to>
                                        <p:strVal val="visible"/>
                                      </p:to>
                                    </p:set>
                                    <p:animEffect transition="in" filter="wipe(left)">
                                      <p:cBhvr>
                                        <p:cTn id="16" dur="500"/>
                                        <p:tgtEl>
                                          <p:spTgt spid="119811">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19815">
                                            <p:txEl>
                                              <p:pRg st="0" end="0"/>
                                            </p:txEl>
                                          </p:spTgt>
                                        </p:tgtEl>
                                        <p:attrNameLst>
                                          <p:attrName>style.visibility</p:attrName>
                                        </p:attrNameLst>
                                      </p:cBhvr>
                                      <p:to>
                                        <p:strVal val="visible"/>
                                      </p:to>
                                    </p:set>
                                    <p:animEffect transition="in" filter="wipe(left)">
                                      <p:cBhvr>
                                        <p:cTn id="21" dur="500"/>
                                        <p:tgtEl>
                                          <p:spTgt spid="119815">
                                            <p:txEl>
                                              <p:pRg st="0" end="0"/>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19815">
                                            <p:txEl>
                                              <p:pRg st="1" end="1"/>
                                            </p:txEl>
                                          </p:spTgt>
                                        </p:tgtEl>
                                        <p:attrNameLst>
                                          <p:attrName>style.visibility</p:attrName>
                                        </p:attrNameLst>
                                      </p:cBhvr>
                                      <p:to>
                                        <p:strVal val="visible"/>
                                      </p:to>
                                    </p:set>
                                    <p:animEffect transition="in" filter="wipe(left)">
                                      <p:cBhvr>
                                        <p:cTn id="26" dur="500"/>
                                        <p:tgtEl>
                                          <p:spTgt spid="119815">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19816">
                                            <p:txEl>
                                              <p:pRg st="0" end="0"/>
                                            </p:txEl>
                                          </p:spTgt>
                                        </p:tgtEl>
                                        <p:attrNameLst>
                                          <p:attrName>style.visibility</p:attrName>
                                        </p:attrNameLst>
                                      </p:cBhvr>
                                      <p:to>
                                        <p:strVal val="visible"/>
                                      </p:to>
                                    </p:set>
                                    <p:animEffect transition="in" filter="wipe(left)">
                                      <p:cBhvr>
                                        <p:cTn id="31" dur="500"/>
                                        <p:tgtEl>
                                          <p:spTgt spid="119816">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19816">
                                            <p:txEl>
                                              <p:pRg st="1" end="1"/>
                                            </p:txEl>
                                          </p:spTgt>
                                        </p:tgtEl>
                                        <p:attrNameLst>
                                          <p:attrName>style.visibility</p:attrName>
                                        </p:attrNameLst>
                                      </p:cBhvr>
                                      <p:to>
                                        <p:strVal val="visible"/>
                                      </p:to>
                                    </p:set>
                                    <p:animEffect transition="in" filter="wipe(left)">
                                      <p:cBhvr>
                                        <p:cTn id="36" dur="500"/>
                                        <p:tgtEl>
                                          <p:spTgt spid="1198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 grpId="0" build="p" autoUpdateAnimBg="0" advAuto="0"/>
      <p:bldP spid="119811" grpId="0" build="p" autoUpdateAnimBg="0"/>
      <p:bldP spid="119815" grpId="0" build="p" autoUpdateAnimBg="0"/>
      <p:bldP spid="119816"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304800" y="457200"/>
            <a:ext cx="5105400" cy="609600"/>
          </a:xfrm>
        </p:spPr>
        <p:txBody>
          <a:bodyPr/>
          <a:lstStyle/>
          <a:p>
            <a:r>
              <a:rPr lang="zh-CN" altLang="en-US" sz="3200" dirty="0">
                <a:solidFill>
                  <a:srgbClr val="800000"/>
                </a:solidFill>
                <a:latin typeface="黑体" pitchFamily="49" charset="-122"/>
                <a:ea typeface="黑体" pitchFamily="49" charset="-122"/>
              </a:rPr>
              <a:t>气敏电极原理：</a:t>
            </a:r>
          </a:p>
        </p:txBody>
      </p:sp>
      <p:sp>
        <p:nvSpPr>
          <p:cNvPr id="163844" name="Text Box 4"/>
          <p:cNvSpPr txBox="1">
            <a:spLocks noChangeArrowheads="1"/>
          </p:cNvSpPr>
          <p:nvPr/>
        </p:nvSpPr>
        <p:spPr bwMode="auto">
          <a:xfrm>
            <a:off x="304800" y="1143000"/>
            <a:ext cx="4800600" cy="457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spcBef>
                <a:spcPct val="50000"/>
              </a:spcBef>
            </a:pPr>
            <a:r>
              <a:rPr lang="zh-CN" altLang="en-US" sz="2600" b="0" dirty="0">
                <a:solidFill>
                  <a:schemeClr val="tx1"/>
                </a:solidFill>
                <a:latin typeface="Times New Roman" pitchFamily="18" charset="0"/>
                <a:ea typeface="黑体" pitchFamily="2" charset="-122"/>
              </a:rPr>
              <a:t>       </a:t>
            </a:r>
            <a:r>
              <a:rPr lang="zh-CN" altLang="en-US" sz="2600" dirty="0">
                <a:solidFill>
                  <a:srgbClr val="003366"/>
                </a:solidFill>
                <a:latin typeface="黑体" pitchFamily="49" charset="-122"/>
                <a:ea typeface="黑体" pitchFamily="49" charset="-122"/>
              </a:rPr>
              <a:t>试样中待测组分气体扩散通过透气膜，进入离子选择电极的敏感膜与透气膜之间的极薄液层内，使液层内离子选择电极敏感的离子活度变化，则离子选择电极膜电位改变，故电池电动势也发生变化。</a:t>
            </a:r>
          </a:p>
          <a:p>
            <a:pPr eaLnBrk="1" hangingPunct="1">
              <a:lnSpc>
                <a:spcPct val="120000"/>
              </a:lnSpc>
              <a:spcBef>
                <a:spcPct val="50000"/>
              </a:spcBef>
            </a:pPr>
            <a:r>
              <a:rPr lang="zh-CN" altLang="en-US" sz="2600" dirty="0">
                <a:solidFill>
                  <a:srgbClr val="003366"/>
                </a:solidFill>
                <a:latin typeface="黑体" pitchFamily="49" charset="-122"/>
                <a:ea typeface="黑体" pitchFamily="49" charset="-122"/>
              </a:rPr>
              <a:t>   </a:t>
            </a:r>
            <a:r>
              <a:rPr lang="zh-CN" altLang="en-US" sz="2600" dirty="0" smtClean="0">
                <a:solidFill>
                  <a:srgbClr val="003366"/>
                </a:solidFill>
                <a:latin typeface="黑体" pitchFamily="49" charset="-122"/>
                <a:ea typeface="黑体" pitchFamily="49" charset="-122"/>
              </a:rPr>
              <a:t>气敏电极</a:t>
            </a:r>
            <a:r>
              <a:rPr lang="zh-CN" altLang="en-US" sz="2600" dirty="0">
                <a:solidFill>
                  <a:srgbClr val="003366"/>
                </a:solidFill>
                <a:latin typeface="黑体" pitchFamily="49" charset="-122"/>
                <a:ea typeface="黑体" pitchFamily="49" charset="-122"/>
              </a:rPr>
              <a:t>也被称为探头、探测器、传感器。</a:t>
            </a:r>
          </a:p>
        </p:txBody>
      </p:sp>
      <p:pic>
        <p:nvPicPr>
          <p:cNvPr id="163847" name="Picture 7" descr="气敏电极结构"/>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371600"/>
            <a:ext cx="37719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622695"/>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3842">
                                            <p:txEl>
                                              <p:pRg st="0" end="0"/>
                                            </p:txEl>
                                          </p:spTgt>
                                        </p:tgtEl>
                                        <p:attrNameLst>
                                          <p:attrName>style.visibility</p:attrName>
                                        </p:attrNameLst>
                                      </p:cBhvr>
                                      <p:to>
                                        <p:strVal val="visible"/>
                                      </p:to>
                                    </p:set>
                                    <p:animEffect transition="in" filter="wipe(left)">
                                      <p:cBhvr>
                                        <p:cTn id="7" dur="500"/>
                                        <p:tgtEl>
                                          <p:spTgt spid="163842">
                                            <p:txEl>
                                              <p:pRg st="0" end="0"/>
                                            </p:txEl>
                                          </p:spTgt>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163847"/>
                                        </p:tgtEl>
                                        <p:attrNameLst>
                                          <p:attrName>style.visibility</p:attrName>
                                        </p:attrNameLst>
                                      </p:cBhvr>
                                      <p:to>
                                        <p:strVal val="visible"/>
                                      </p:to>
                                    </p:set>
                                    <p:animEffect transition="in" filter="wipe(down)">
                                      <p:cBhvr>
                                        <p:cTn id="11" dur="1000"/>
                                        <p:tgtEl>
                                          <p:spTgt spid="16384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63844">
                                            <p:txEl>
                                              <p:pRg st="0" end="0"/>
                                            </p:txEl>
                                          </p:spTgt>
                                        </p:tgtEl>
                                        <p:attrNameLst>
                                          <p:attrName>style.visibility</p:attrName>
                                        </p:attrNameLst>
                                      </p:cBhvr>
                                      <p:to>
                                        <p:strVal val="visible"/>
                                      </p:to>
                                    </p:set>
                                    <p:animEffect transition="in" filter="wipe(left)">
                                      <p:cBhvr>
                                        <p:cTn id="16" dur="500"/>
                                        <p:tgtEl>
                                          <p:spTgt spid="163844">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63844">
                                            <p:txEl>
                                              <p:pRg st="1" end="1"/>
                                            </p:txEl>
                                          </p:spTgt>
                                        </p:tgtEl>
                                        <p:attrNameLst>
                                          <p:attrName>style.visibility</p:attrName>
                                        </p:attrNameLst>
                                      </p:cBhvr>
                                      <p:to>
                                        <p:strVal val="visible"/>
                                      </p:to>
                                    </p:set>
                                    <p:animEffect transition="in" filter="wipe(left)">
                                      <p:cBhvr>
                                        <p:cTn id="21" dur="500"/>
                                        <p:tgtEl>
                                          <p:spTgt spid="16384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2" grpId="0" build="p" autoUpdateAnimBg="0" advAuto="0"/>
      <p:bldP spid="163844"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533400" y="304800"/>
            <a:ext cx="7772400" cy="685800"/>
          </a:xfrm>
        </p:spPr>
        <p:txBody>
          <a:bodyPr/>
          <a:lstStyle/>
          <a:p>
            <a:r>
              <a:rPr lang="zh-CN" altLang="en-US" sz="3200" dirty="0">
                <a:solidFill>
                  <a:srgbClr val="800000"/>
                </a:solidFill>
                <a:latin typeface="黑体" pitchFamily="49" charset="-122"/>
                <a:ea typeface="黑体" pitchFamily="49" charset="-122"/>
              </a:rPr>
              <a:t>气敏电极一览表</a:t>
            </a:r>
          </a:p>
        </p:txBody>
      </p:sp>
      <p:pic>
        <p:nvPicPr>
          <p:cNvPr id="12083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125538"/>
            <a:ext cx="8280400" cy="504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361756"/>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0834"/>
                                        </p:tgtEl>
                                        <p:attrNameLst>
                                          <p:attrName>style.visibility</p:attrName>
                                        </p:attrNameLst>
                                      </p:cBhvr>
                                      <p:to>
                                        <p:strVal val="visible"/>
                                      </p:to>
                                    </p:set>
                                    <p:animEffect transition="in" filter="wipe(left)">
                                      <p:cBhvr>
                                        <p:cTn id="7" dur="500"/>
                                        <p:tgtEl>
                                          <p:spTgt spid="120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p:cNvSpPr txBox="1">
            <a:spLocks noChangeArrowheads="1"/>
          </p:cNvSpPr>
          <p:nvPr/>
        </p:nvSpPr>
        <p:spPr>
          <a:xfrm>
            <a:off x="457200" y="304800"/>
            <a:ext cx="7772400" cy="6096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r>
              <a:rPr lang="en-US" altLang="zh-CN" sz="3600" b="1" dirty="0" smtClean="0">
                <a:solidFill>
                  <a:srgbClr val="CC0000"/>
                </a:solidFill>
                <a:latin typeface="黑体" pitchFamily="49" charset="-122"/>
                <a:ea typeface="黑体" pitchFamily="49" charset="-122"/>
              </a:rPr>
              <a:t>8</a:t>
            </a:r>
            <a:r>
              <a:rPr lang="zh-CN" altLang="en-US" sz="3600" b="1" dirty="0" smtClean="0">
                <a:solidFill>
                  <a:srgbClr val="CC0000"/>
                </a:solidFill>
                <a:latin typeface="黑体" pitchFamily="49" charset="-122"/>
                <a:ea typeface="黑体" pitchFamily="49" charset="-122"/>
              </a:rPr>
              <a:t>.</a:t>
            </a:r>
            <a:r>
              <a:rPr lang="en-US" altLang="zh-CN" sz="3600" b="1" dirty="0" smtClean="0">
                <a:solidFill>
                  <a:srgbClr val="CC0000"/>
                </a:solidFill>
                <a:latin typeface="黑体" pitchFamily="49" charset="-122"/>
                <a:ea typeface="黑体" pitchFamily="49" charset="-122"/>
              </a:rPr>
              <a:t>2</a:t>
            </a:r>
            <a:r>
              <a:rPr lang="zh-CN" altLang="en-US" sz="3600" b="1" dirty="0" smtClean="0">
                <a:solidFill>
                  <a:srgbClr val="CC0000"/>
                </a:solidFill>
                <a:latin typeface="黑体" pitchFamily="49" charset="-122"/>
                <a:ea typeface="黑体" pitchFamily="49" charset="-122"/>
              </a:rPr>
              <a:t> </a:t>
            </a:r>
            <a:r>
              <a:rPr lang="zh-CN" altLang="en-US" sz="3600" b="1" dirty="0">
                <a:solidFill>
                  <a:srgbClr val="CC0000"/>
                </a:solidFill>
                <a:latin typeface="黑体" pitchFamily="49" charset="-122"/>
                <a:ea typeface="黑体" pitchFamily="49" charset="-122"/>
              </a:rPr>
              <a:t>电化学分析法的特点</a:t>
            </a:r>
          </a:p>
        </p:txBody>
      </p:sp>
      <p:sp>
        <p:nvSpPr>
          <p:cNvPr id="6" name="Text Box 3"/>
          <p:cNvSpPr txBox="1">
            <a:spLocks noChangeArrowheads="1"/>
          </p:cNvSpPr>
          <p:nvPr/>
        </p:nvSpPr>
        <p:spPr bwMode="auto">
          <a:xfrm>
            <a:off x="381000" y="917575"/>
            <a:ext cx="8458200" cy="533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lang="zh-CN" altLang="en-US" sz="2600" b="0" dirty="0">
                <a:solidFill>
                  <a:srgbClr val="003300"/>
                </a:solidFill>
                <a:latin typeface="Times New Roman" pitchFamily="18" charset="0"/>
                <a:ea typeface="黑体" pitchFamily="2" charset="-122"/>
              </a:rPr>
              <a:t>（1）灵敏度、准确度高，选择性好</a:t>
            </a:r>
          </a:p>
          <a:p>
            <a:pPr algn="just">
              <a:lnSpc>
                <a:spcPct val="120000"/>
              </a:lnSpc>
            </a:pPr>
            <a:r>
              <a:rPr lang="zh-CN" altLang="en-US" sz="2600" b="0" dirty="0">
                <a:solidFill>
                  <a:srgbClr val="000066"/>
                </a:solidFill>
                <a:latin typeface="Times New Roman" pitchFamily="18" charset="0"/>
                <a:ea typeface="黑体" pitchFamily="2" charset="-122"/>
              </a:rPr>
              <a:t>         被测物质的最低量可以达到10</a:t>
            </a:r>
            <a:r>
              <a:rPr lang="zh-CN" altLang="en-US" sz="2600" b="0" baseline="30000" dirty="0">
                <a:solidFill>
                  <a:srgbClr val="000066"/>
                </a:solidFill>
                <a:latin typeface="Times New Roman" pitchFamily="18" charset="0"/>
                <a:ea typeface="黑体" pitchFamily="2" charset="-122"/>
              </a:rPr>
              <a:t>-12</a:t>
            </a:r>
            <a:r>
              <a:rPr lang="en-US" altLang="zh-CN" sz="2600" b="0" dirty="0" err="1">
                <a:solidFill>
                  <a:srgbClr val="000066"/>
                </a:solidFill>
                <a:latin typeface="Times New Roman" pitchFamily="18" charset="0"/>
                <a:ea typeface="黑体" pitchFamily="2" charset="-122"/>
              </a:rPr>
              <a:t>mol·L</a:t>
            </a:r>
            <a:r>
              <a:rPr lang="zh-CN" altLang="en-US" sz="2600" b="0" baseline="30000" dirty="0">
                <a:solidFill>
                  <a:srgbClr val="000066"/>
                </a:solidFill>
                <a:latin typeface="Times New Roman" pitchFamily="18" charset="0"/>
                <a:ea typeface="黑体" pitchFamily="2" charset="-122"/>
              </a:rPr>
              <a:t>-1</a:t>
            </a:r>
            <a:r>
              <a:rPr lang="zh-CN" altLang="en-US" sz="2600" b="0" dirty="0">
                <a:solidFill>
                  <a:srgbClr val="000066"/>
                </a:solidFill>
                <a:latin typeface="Times New Roman" pitchFamily="18" charset="0"/>
                <a:ea typeface="黑体" pitchFamily="2" charset="-122"/>
              </a:rPr>
              <a:t>数量级。</a:t>
            </a:r>
          </a:p>
          <a:p>
            <a:pPr algn="just">
              <a:lnSpc>
                <a:spcPct val="120000"/>
              </a:lnSpc>
            </a:pPr>
            <a:r>
              <a:rPr lang="zh-CN" altLang="en-US" sz="2600" dirty="0">
                <a:solidFill>
                  <a:srgbClr val="003300"/>
                </a:solidFill>
                <a:latin typeface="Times New Roman" pitchFamily="18" charset="0"/>
                <a:ea typeface="黑体" pitchFamily="2" charset="-122"/>
              </a:rPr>
              <a:t>（2）电化学仪器装置较为简单，操作方便</a:t>
            </a:r>
          </a:p>
          <a:p>
            <a:pPr algn="just">
              <a:lnSpc>
                <a:spcPct val="120000"/>
              </a:lnSpc>
            </a:pPr>
            <a:r>
              <a:rPr lang="zh-CN" altLang="en-US" sz="2600" b="0" dirty="0">
                <a:solidFill>
                  <a:schemeClr val="folHlink"/>
                </a:solidFill>
                <a:latin typeface="Times New Roman" pitchFamily="18" charset="0"/>
                <a:ea typeface="黑体" pitchFamily="2" charset="-122"/>
              </a:rPr>
              <a:t>         </a:t>
            </a:r>
            <a:r>
              <a:rPr lang="zh-CN" altLang="en-US" sz="2600" dirty="0">
                <a:solidFill>
                  <a:srgbClr val="000066"/>
                </a:solidFill>
                <a:latin typeface="Times New Roman" pitchFamily="18" charset="0"/>
                <a:ea typeface="黑体" pitchFamily="2" charset="-122"/>
              </a:rPr>
              <a:t>直接得到电信号，易传递，尤其适合于化工生产中的自动控制和在线分析。</a:t>
            </a:r>
          </a:p>
          <a:p>
            <a:pPr algn="just">
              <a:lnSpc>
                <a:spcPct val="120000"/>
              </a:lnSpc>
            </a:pPr>
            <a:r>
              <a:rPr lang="zh-CN" altLang="en-US" sz="2600" dirty="0">
                <a:solidFill>
                  <a:srgbClr val="003300"/>
                </a:solidFill>
                <a:latin typeface="Times New Roman" pitchFamily="18" charset="0"/>
                <a:ea typeface="黑体" pitchFamily="2" charset="-122"/>
              </a:rPr>
              <a:t>（3）应用广泛</a:t>
            </a:r>
          </a:p>
          <a:p>
            <a:pPr algn="just">
              <a:lnSpc>
                <a:spcPct val="120000"/>
              </a:lnSpc>
            </a:pPr>
            <a:r>
              <a:rPr lang="zh-CN" altLang="en-US" sz="2600" b="0" dirty="0">
                <a:solidFill>
                  <a:schemeClr val="tx1"/>
                </a:solidFill>
                <a:latin typeface="Times New Roman" pitchFamily="18" charset="0"/>
                <a:ea typeface="黑体" pitchFamily="2" charset="-122"/>
              </a:rPr>
              <a:t>         </a:t>
            </a:r>
            <a:r>
              <a:rPr lang="zh-CN" altLang="en-US" sz="2600" dirty="0">
                <a:solidFill>
                  <a:srgbClr val="000066"/>
                </a:solidFill>
                <a:latin typeface="Times New Roman" pitchFamily="18" charset="0"/>
                <a:ea typeface="黑体" pitchFamily="2" charset="-122"/>
              </a:rPr>
              <a:t>传统电化学分析：无机离子的分析。 </a:t>
            </a:r>
          </a:p>
          <a:p>
            <a:pPr algn="just">
              <a:lnSpc>
                <a:spcPct val="120000"/>
              </a:lnSpc>
            </a:pPr>
            <a:r>
              <a:rPr lang="zh-CN" altLang="en-US" sz="2600" dirty="0">
                <a:solidFill>
                  <a:srgbClr val="000066"/>
                </a:solidFill>
                <a:latin typeface="Times New Roman" pitchFamily="18" charset="0"/>
                <a:ea typeface="黑体" pitchFamily="2" charset="-122"/>
              </a:rPr>
              <a:t>         测定有机化合物也日益广泛：</a:t>
            </a:r>
          </a:p>
          <a:p>
            <a:pPr algn="just">
              <a:lnSpc>
                <a:spcPct val="120000"/>
              </a:lnSpc>
            </a:pPr>
            <a:r>
              <a:rPr lang="zh-CN" altLang="en-US" sz="2600" dirty="0">
                <a:solidFill>
                  <a:srgbClr val="000066"/>
                </a:solidFill>
                <a:latin typeface="Times New Roman" pitchFamily="18" charset="0"/>
                <a:ea typeface="黑体" pitchFamily="2" charset="-122"/>
              </a:rPr>
              <a:t>         有机电化学分析、药物分析。</a:t>
            </a:r>
          </a:p>
          <a:p>
            <a:pPr algn="just">
              <a:lnSpc>
                <a:spcPct val="120000"/>
              </a:lnSpc>
            </a:pPr>
            <a:r>
              <a:rPr lang="zh-CN" altLang="en-US" sz="2600" dirty="0">
                <a:solidFill>
                  <a:srgbClr val="000066"/>
                </a:solidFill>
                <a:latin typeface="Times New Roman" pitchFamily="18" charset="0"/>
                <a:ea typeface="黑体" pitchFamily="2" charset="-122"/>
              </a:rPr>
              <a:t>         电化学分析在药物分析中也有较多应用。</a:t>
            </a:r>
          </a:p>
          <a:p>
            <a:pPr algn="just">
              <a:lnSpc>
                <a:spcPct val="120000"/>
              </a:lnSpc>
            </a:pPr>
            <a:r>
              <a:rPr lang="zh-CN" altLang="en-US" sz="2600" dirty="0">
                <a:solidFill>
                  <a:srgbClr val="000066"/>
                </a:solidFill>
                <a:latin typeface="Times New Roman" pitchFamily="18" charset="0"/>
                <a:ea typeface="黑体" pitchFamily="2" charset="-122"/>
              </a:rPr>
              <a:t>         活体分析。</a:t>
            </a:r>
          </a:p>
        </p:txBody>
      </p:sp>
      <p:graphicFrame>
        <p:nvGraphicFramePr>
          <p:cNvPr id="7" name="Object 4"/>
          <p:cNvGraphicFramePr>
            <a:graphicFrameLocks noChangeAspect="1"/>
          </p:cNvGraphicFramePr>
          <p:nvPr/>
        </p:nvGraphicFramePr>
        <p:xfrm>
          <a:off x="6629400" y="3200400"/>
          <a:ext cx="2209800" cy="1695450"/>
        </p:xfrm>
        <a:graphic>
          <a:graphicData uri="http://schemas.openxmlformats.org/presentationml/2006/ole">
            <mc:AlternateContent xmlns:mc="http://schemas.openxmlformats.org/markup-compatibility/2006">
              <mc:Choice xmlns:v="urn:schemas-microsoft-com:vml" Requires="v">
                <p:oleObj spid="_x0000_s57376" name="BMP 图象" r:id="rId3" imgW="3715269" imgH="2847619" progId="Paint.Picture">
                  <p:embed/>
                </p:oleObj>
              </mc:Choice>
              <mc:Fallback>
                <p:oleObj name="BMP 图象" r:id="rId3" imgW="3715269" imgH="284761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3200400"/>
                        <a:ext cx="2209800" cy="1695450"/>
                      </a:xfrm>
                      <a:prstGeom prst="rect">
                        <a:avLst/>
                      </a:prstGeom>
                      <a:noFill/>
                      <a:ln w="9525">
                        <a:solidFill>
                          <a:srgbClr val="F8240E"/>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500"/>
                                        <p:tgtEl>
                                          <p:spTgt spid="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wipe(left)">
                                      <p:cBhvr>
                                        <p:cTn id="21" dur="500"/>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wipe(left)">
                                      <p:cBhvr>
                                        <p:cTn id="26" dur="500"/>
                                        <p:tgtEl>
                                          <p:spTgt spid="6">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Effect transition="in" filter="wipe(left)">
                                      <p:cBhvr>
                                        <p:cTn id="31" dur="500"/>
                                        <p:tgtEl>
                                          <p:spTgt spid="6">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
                                            <p:txEl>
                                              <p:pRg st="4" end="4"/>
                                            </p:txEl>
                                          </p:spTgt>
                                        </p:tgtEl>
                                        <p:attrNameLst>
                                          <p:attrName>style.visibility</p:attrName>
                                        </p:attrNameLst>
                                      </p:cBhvr>
                                      <p:to>
                                        <p:strVal val="visible"/>
                                      </p:to>
                                    </p:set>
                                    <p:animEffect transition="in" filter="wipe(left)">
                                      <p:cBhvr>
                                        <p:cTn id="36" dur="500"/>
                                        <p:tgtEl>
                                          <p:spTgt spid="6">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animEffect transition="in" filter="wipe(left)">
                                      <p:cBhvr>
                                        <p:cTn id="41" dur="500"/>
                                        <p:tgtEl>
                                          <p:spTgt spid="6">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6">
                                            <p:txEl>
                                              <p:pRg st="6" end="6"/>
                                            </p:txEl>
                                          </p:spTgt>
                                        </p:tgtEl>
                                        <p:attrNameLst>
                                          <p:attrName>style.visibility</p:attrName>
                                        </p:attrNameLst>
                                      </p:cBhvr>
                                      <p:to>
                                        <p:strVal val="visible"/>
                                      </p:to>
                                    </p:set>
                                    <p:animEffect transition="in" filter="wipe(left)">
                                      <p:cBhvr>
                                        <p:cTn id="46" dur="500"/>
                                        <p:tgtEl>
                                          <p:spTgt spid="6">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6">
                                            <p:txEl>
                                              <p:pRg st="7" end="7"/>
                                            </p:txEl>
                                          </p:spTgt>
                                        </p:tgtEl>
                                        <p:attrNameLst>
                                          <p:attrName>style.visibility</p:attrName>
                                        </p:attrNameLst>
                                      </p:cBhvr>
                                      <p:to>
                                        <p:strVal val="visible"/>
                                      </p:to>
                                    </p:set>
                                    <p:animEffect transition="in" filter="wipe(left)">
                                      <p:cBhvr>
                                        <p:cTn id="51" dur="500"/>
                                        <p:tgtEl>
                                          <p:spTgt spid="6">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6">
                                            <p:txEl>
                                              <p:pRg st="8" end="8"/>
                                            </p:txEl>
                                          </p:spTgt>
                                        </p:tgtEl>
                                        <p:attrNameLst>
                                          <p:attrName>style.visibility</p:attrName>
                                        </p:attrNameLst>
                                      </p:cBhvr>
                                      <p:to>
                                        <p:strVal val="visible"/>
                                      </p:to>
                                    </p:set>
                                    <p:animEffect transition="in" filter="wipe(left)">
                                      <p:cBhvr>
                                        <p:cTn id="56" dur="500"/>
                                        <p:tgtEl>
                                          <p:spTgt spid="6">
                                            <p:txEl>
                                              <p:pRg st="8" end="8"/>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6">
                                            <p:txEl>
                                              <p:pRg st="9" end="9"/>
                                            </p:txEl>
                                          </p:spTgt>
                                        </p:tgtEl>
                                        <p:attrNameLst>
                                          <p:attrName>style.visibility</p:attrName>
                                        </p:attrNameLst>
                                      </p:cBhvr>
                                      <p:to>
                                        <p:strVal val="visible"/>
                                      </p:to>
                                    </p:set>
                                    <p:animEffect transition="in" filter="wipe(left)">
                                      <p:cBhvr>
                                        <p:cTn id="61"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advAuto="0"/>
      <p:bldP spid="6"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381000" y="381000"/>
            <a:ext cx="7772400" cy="609600"/>
          </a:xfrm>
        </p:spPr>
        <p:txBody>
          <a:bodyPr/>
          <a:lstStyle/>
          <a:p>
            <a:r>
              <a:rPr lang="zh-CN" altLang="en-US" sz="3200" dirty="0">
                <a:solidFill>
                  <a:srgbClr val="800000"/>
                </a:solidFill>
                <a:latin typeface="黑体" pitchFamily="49" charset="-122"/>
                <a:ea typeface="黑体" pitchFamily="49" charset="-122"/>
              </a:rPr>
              <a:t>（2）酶电极</a:t>
            </a:r>
          </a:p>
        </p:txBody>
      </p:sp>
      <p:sp>
        <p:nvSpPr>
          <p:cNvPr id="135171" name="Text Box 3"/>
          <p:cNvSpPr txBox="1">
            <a:spLocks noChangeArrowheads="1"/>
          </p:cNvSpPr>
          <p:nvPr/>
        </p:nvSpPr>
        <p:spPr bwMode="auto">
          <a:xfrm>
            <a:off x="381000" y="1219200"/>
            <a:ext cx="3581400" cy="368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5000"/>
              </a:lnSpc>
              <a:spcBef>
                <a:spcPct val="30000"/>
              </a:spcBef>
            </a:pPr>
            <a:r>
              <a:rPr lang="zh-CN" altLang="en-US" sz="2600" b="0" dirty="0">
                <a:solidFill>
                  <a:srgbClr val="0033CC"/>
                </a:solidFill>
                <a:latin typeface="Times New Roman" pitchFamily="18" charset="0"/>
                <a:ea typeface="黑体" pitchFamily="2" charset="-122"/>
              </a:rPr>
              <a:t>     </a:t>
            </a:r>
            <a:r>
              <a:rPr lang="zh-CN" altLang="en-US" sz="2600" b="0" dirty="0">
                <a:solidFill>
                  <a:srgbClr val="003366"/>
                </a:solidFill>
                <a:latin typeface="Times New Roman" pitchFamily="18" charset="0"/>
                <a:ea typeface="黑体" pitchFamily="2" charset="-122"/>
              </a:rPr>
              <a:t>基于界面</a:t>
            </a:r>
            <a:r>
              <a:rPr lang="zh-CN" altLang="en-US" sz="2600" b="0" dirty="0">
                <a:solidFill>
                  <a:srgbClr val="F8240E"/>
                </a:solidFill>
                <a:latin typeface="Times New Roman" pitchFamily="18" charset="0"/>
                <a:ea typeface="黑体" pitchFamily="2" charset="-122"/>
              </a:rPr>
              <a:t>酶催化</a:t>
            </a:r>
            <a:r>
              <a:rPr lang="zh-CN" altLang="en-US" sz="2600" b="0" dirty="0">
                <a:solidFill>
                  <a:srgbClr val="003366"/>
                </a:solidFill>
                <a:latin typeface="Times New Roman" pitchFamily="18" charset="0"/>
                <a:ea typeface="黑体" pitchFamily="2" charset="-122"/>
              </a:rPr>
              <a:t>化学反应的敏化电极。</a:t>
            </a:r>
          </a:p>
          <a:p>
            <a:pPr eaLnBrk="1" hangingPunct="1">
              <a:lnSpc>
                <a:spcPct val="125000"/>
              </a:lnSpc>
              <a:spcBef>
                <a:spcPct val="30000"/>
              </a:spcBef>
            </a:pPr>
            <a:r>
              <a:rPr lang="zh-CN" altLang="en-US" sz="2600" b="0" dirty="0">
                <a:solidFill>
                  <a:srgbClr val="F8240E"/>
                </a:solidFill>
                <a:latin typeface="Times New Roman" pitchFamily="18" charset="0"/>
                <a:ea typeface="黑体" pitchFamily="2" charset="-122"/>
              </a:rPr>
              <a:t>     酶特性</a:t>
            </a:r>
            <a:r>
              <a:rPr lang="zh-CN" altLang="en-US" sz="2600" dirty="0">
                <a:solidFill>
                  <a:srgbClr val="003366"/>
                </a:solidFill>
                <a:latin typeface="Times New Roman" pitchFamily="18" charset="0"/>
                <a:ea typeface="黑体" pitchFamily="2" charset="-122"/>
              </a:rPr>
              <a:t>：酶是具有特殊生物活性的催化剂，对反应的选择性强，催化效率高，可使反应在常温、常压下进行。</a:t>
            </a:r>
          </a:p>
        </p:txBody>
      </p:sp>
      <p:sp>
        <p:nvSpPr>
          <p:cNvPr id="135172" name="Text Box 4"/>
          <p:cNvSpPr txBox="1">
            <a:spLocks noChangeArrowheads="1"/>
          </p:cNvSpPr>
          <p:nvPr/>
        </p:nvSpPr>
        <p:spPr bwMode="auto">
          <a:xfrm>
            <a:off x="533400" y="5029200"/>
            <a:ext cx="8153400"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40000"/>
              </a:lnSpc>
              <a:spcBef>
                <a:spcPct val="50000"/>
              </a:spcBef>
            </a:pPr>
            <a:r>
              <a:rPr lang="zh-CN" altLang="en-US" sz="2400" b="0" dirty="0">
                <a:solidFill>
                  <a:srgbClr val="F8240E"/>
                </a:solidFill>
                <a:latin typeface="Times New Roman" pitchFamily="18" charset="0"/>
              </a:rPr>
              <a:t>    </a:t>
            </a:r>
            <a:r>
              <a:rPr lang="zh-CN" altLang="en-US" sz="2600" b="0" dirty="0">
                <a:solidFill>
                  <a:srgbClr val="F8240E"/>
                </a:solidFill>
                <a:latin typeface="Times New Roman" pitchFamily="18" charset="0"/>
                <a:ea typeface="黑体" pitchFamily="2" charset="-122"/>
              </a:rPr>
              <a:t>可被现有离子选择性电极检测的常见的酶催化产物</a:t>
            </a:r>
            <a:r>
              <a:rPr lang="zh-CN" altLang="en-US" sz="2600" b="0" dirty="0">
                <a:solidFill>
                  <a:schemeClr val="hlink"/>
                </a:solidFill>
                <a:latin typeface="Times New Roman" pitchFamily="18" charset="0"/>
                <a:ea typeface="黑体" pitchFamily="2" charset="-122"/>
              </a:rPr>
              <a:t>：</a:t>
            </a:r>
          </a:p>
          <a:p>
            <a:pPr eaLnBrk="1" hangingPunct="1">
              <a:lnSpc>
                <a:spcPct val="90000"/>
              </a:lnSpc>
              <a:spcBef>
                <a:spcPct val="50000"/>
              </a:spcBef>
            </a:pPr>
            <a:r>
              <a:rPr lang="en-US" altLang="zh-CN" sz="2600" b="0" dirty="0">
                <a:solidFill>
                  <a:srgbClr val="0033CC"/>
                </a:solidFill>
                <a:latin typeface="Times New Roman" pitchFamily="18" charset="0"/>
                <a:ea typeface="黑体" pitchFamily="2" charset="-122"/>
              </a:rPr>
              <a:t>        </a:t>
            </a:r>
            <a:r>
              <a:rPr lang="en-US" altLang="zh-CN" sz="2600" dirty="0">
                <a:solidFill>
                  <a:srgbClr val="003366"/>
                </a:solidFill>
                <a:latin typeface="Times New Roman" pitchFamily="18" charset="0"/>
                <a:ea typeface="黑体" pitchFamily="2" charset="-122"/>
              </a:rPr>
              <a:t>CO</a:t>
            </a:r>
            <a:r>
              <a:rPr lang="en-US" altLang="zh-CN" sz="2600" baseline="-25000" dirty="0">
                <a:solidFill>
                  <a:srgbClr val="003366"/>
                </a:solidFill>
                <a:latin typeface="Times New Roman" pitchFamily="18" charset="0"/>
                <a:ea typeface="黑体" pitchFamily="2" charset="-122"/>
              </a:rPr>
              <a:t>2</a:t>
            </a:r>
            <a:r>
              <a:rPr lang="en-US" altLang="zh-CN" sz="2600" dirty="0">
                <a:solidFill>
                  <a:srgbClr val="003366"/>
                </a:solidFill>
                <a:latin typeface="Times New Roman" pitchFamily="18" charset="0"/>
                <a:ea typeface="黑体" pitchFamily="2" charset="-122"/>
              </a:rPr>
              <a:t>，NH</a:t>
            </a:r>
            <a:r>
              <a:rPr lang="en-US" altLang="zh-CN" sz="2600" baseline="-25000" dirty="0">
                <a:solidFill>
                  <a:srgbClr val="003366"/>
                </a:solidFill>
                <a:latin typeface="Times New Roman" pitchFamily="18" charset="0"/>
                <a:ea typeface="黑体" pitchFamily="2" charset="-122"/>
              </a:rPr>
              <a:t>3</a:t>
            </a:r>
            <a:r>
              <a:rPr lang="en-US" altLang="zh-CN" sz="2600" dirty="0">
                <a:solidFill>
                  <a:srgbClr val="003366"/>
                </a:solidFill>
                <a:latin typeface="Times New Roman" pitchFamily="18" charset="0"/>
                <a:ea typeface="黑体" pitchFamily="2" charset="-122"/>
              </a:rPr>
              <a:t>，NH</a:t>
            </a:r>
            <a:r>
              <a:rPr lang="en-US" altLang="zh-CN" sz="2600" baseline="-25000" dirty="0">
                <a:solidFill>
                  <a:srgbClr val="003366"/>
                </a:solidFill>
                <a:latin typeface="Times New Roman" pitchFamily="18" charset="0"/>
                <a:ea typeface="黑体" pitchFamily="2" charset="-122"/>
              </a:rPr>
              <a:t>4</a:t>
            </a:r>
            <a:r>
              <a:rPr lang="en-US" altLang="zh-CN" sz="2600" baseline="30000" dirty="0">
                <a:solidFill>
                  <a:srgbClr val="003366"/>
                </a:solidFill>
                <a:latin typeface="Times New Roman" pitchFamily="18" charset="0"/>
                <a:ea typeface="黑体" pitchFamily="2" charset="-122"/>
              </a:rPr>
              <a:t>+</a:t>
            </a:r>
            <a:r>
              <a:rPr lang="en-US" altLang="zh-CN" sz="2600" dirty="0">
                <a:solidFill>
                  <a:srgbClr val="003366"/>
                </a:solidFill>
                <a:latin typeface="Times New Roman" pitchFamily="18" charset="0"/>
                <a:ea typeface="黑体" pitchFamily="2" charset="-122"/>
              </a:rPr>
              <a:t>，CN</a:t>
            </a:r>
            <a:r>
              <a:rPr lang="en-US" altLang="zh-CN" sz="2600" baseline="30000" dirty="0">
                <a:solidFill>
                  <a:srgbClr val="003366"/>
                </a:solidFill>
                <a:latin typeface="Times New Roman" pitchFamily="18" charset="0"/>
                <a:ea typeface="黑体" pitchFamily="2" charset="-122"/>
              </a:rPr>
              <a:t>-</a:t>
            </a:r>
            <a:r>
              <a:rPr lang="en-US" altLang="zh-CN" sz="2600" dirty="0">
                <a:solidFill>
                  <a:srgbClr val="003366"/>
                </a:solidFill>
                <a:latin typeface="Times New Roman" pitchFamily="18" charset="0"/>
                <a:ea typeface="黑体" pitchFamily="2" charset="-122"/>
              </a:rPr>
              <a:t>，F</a:t>
            </a:r>
            <a:r>
              <a:rPr lang="en-US" altLang="zh-CN" sz="2600" baseline="30000" dirty="0">
                <a:solidFill>
                  <a:srgbClr val="003366"/>
                </a:solidFill>
                <a:latin typeface="Times New Roman" pitchFamily="18" charset="0"/>
                <a:ea typeface="黑体" pitchFamily="2" charset="-122"/>
              </a:rPr>
              <a:t>-</a:t>
            </a:r>
            <a:r>
              <a:rPr lang="en-US" altLang="zh-CN" sz="2600" dirty="0">
                <a:solidFill>
                  <a:srgbClr val="003366"/>
                </a:solidFill>
                <a:latin typeface="Times New Roman" pitchFamily="18" charset="0"/>
                <a:ea typeface="黑体" pitchFamily="2" charset="-122"/>
              </a:rPr>
              <a:t>，S</a:t>
            </a:r>
            <a:r>
              <a:rPr lang="en-US" altLang="zh-CN" sz="2600" baseline="30000" dirty="0">
                <a:solidFill>
                  <a:srgbClr val="003366"/>
                </a:solidFill>
                <a:latin typeface="Times New Roman" pitchFamily="18" charset="0"/>
                <a:ea typeface="黑体" pitchFamily="2" charset="-122"/>
              </a:rPr>
              <a:t>2-</a:t>
            </a:r>
            <a:r>
              <a:rPr lang="en-US" altLang="zh-CN" sz="2600" dirty="0">
                <a:solidFill>
                  <a:srgbClr val="003366"/>
                </a:solidFill>
                <a:latin typeface="Times New Roman" pitchFamily="18" charset="0"/>
                <a:ea typeface="黑体" pitchFamily="2" charset="-122"/>
              </a:rPr>
              <a:t>，I</a:t>
            </a:r>
            <a:r>
              <a:rPr lang="en-US" altLang="zh-CN" sz="2600" baseline="30000" dirty="0">
                <a:solidFill>
                  <a:srgbClr val="003366"/>
                </a:solidFill>
                <a:latin typeface="Times New Roman" pitchFamily="18" charset="0"/>
                <a:ea typeface="黑体" pitchFamily="2" charset="-122"/>
              </a:rPr>
              <a:t>-</a:t>
            </a:r>
            <a:r>
              <a:rPr lang="en-US" altLang="zh-CN" sz="2600" dirty="0">
                <a:solidFill>
                  <a:srgbClr val="003366"/>
                </a:solidFill>
                <a:latin typeface="Times New Roman" pitchFamily="18" charset="0"/>
                <a:ea typeface="黑体" pitchFamily="2" charset="-122"/>
              </a:rPr>
              <a:t>，NO</a:t>
            </a:r>
            <a:r>
              <a:rPr lang="en-US" altLang="zh-CN" sz="2600" baseline="-25000" dirty="0">
                <a:solidFill>
                  <a:srgbClr val="003366"/>
                </a:solidFill>
                <a:latin typeface="Times New Roman" pitchFamily="18" charset="0"/>
                <a:ea typeface="黑体" pitchFamily="2" charset="-122"/>
              </a:rPr>
              <a:t>2</a:t>
            </a:r>
            <a:r>
              <a:rPr lang="en-US" altLang="zh-CN" sz="2600" baseline="30000" dirty="0">
                <a:solidFill>
                  <a:srgbClr val="003366"/>
                </a:solidFill>
                <a:latin typeface="Times New Roman" pitchFamily="18" charset="0"/>
                <a:ea typeface="黑体" pitchFamily="2" charset="-122"/>
              </a:rPr>
              <a:t>-</a:t>
            </a:r>
            <a:endParaRPr lang="en-US" altLang="zh-CN" sz="2600" dirty="0">
              <a:solidFill>
                <a:srgbClr val="003366"/>
              </a:solidFill>
              <a:latin typeface="Times New Roman" pitchFamily="18" charset="0"/>
              <a:ea typeface="黑体" pitchFamily="2" charset="-122"/>
            </a:endParaRPr>
          </a:p>
        </p:txBody>
      </p:sp>
      <p:graphicFrame>
        <p:nvGraphicFramePr>
          <p:cNvPr id="135173" name="Object 5"/>
          <p:cNvGraphicFramePr>
            <a:graphicFrameLocks noChangeAspect="1"/>
          </p:cNvGraphicFramePr>
          <p:nvPr/>
        </p:nvGraphicFramePr>
        <p:xfrm>
          <a:off x="4267200" y="1371600"/>
          <a:ext cx="4572000" cy="2649538"/>
        </p:xfrm>
        <a:graphic>
          <a:graphicData uri="http://schemas.openxmlformats.org/presentationml/2006/ole">
            <mc:AlternateContent xmlns:mc="http://schemas.openxmlformats.org/markup-compatibility/2006">
              <mc:Choice xmlns:v="urn:schemas-microsoft-com:vml" Requires="v">
                <p:oleObj spid="_x0000_s72731" name="BMP 图象" r:id="rId3" imgW="4505954" imgH="2610214" progId="Paint.Picture">
                  <p:embed/>
                </p:oleObj>
              </mc:Choice>
              <mc:Fallback>
                <p:oleObj name="BMP 图象" r:id="rId3" imgW="4505954" imgH="261021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0" y="1371600"/>
                        <a:ext cx="4572000" cy="2649538"/>
                      </a:xfrm>
                      <a:prstGeom prst="rect">
                        <a:avLst/>
                      </a:prstGeom>
                      <a:noFill/>
                      <a:ln w="9525">
                        <a:solidFill>
                          <a:srgbClr val="F8240E"/>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75187327"/>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5170"/>
                                        </p:tgtEl>
                                        <p:attrNameLst>
                                          <p:attrName>style.visibility</p:attrName>
                                        </p:attrNameLst>
                                      </p:cBhvr>
                                      <p:to>
                                        <p:strVal val="visible"/>
                                      </p:to>
                                    </p:set>
                                    <p:animEffect transition="in" filter="wipe(left)">
                                      <p:cBhvr>
                                        <p:cTn id="7" dur="500"/>
                                        <p:tgtEl>
                                          <p:spTgt spid="135170"/>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35173"/>
                                        </p:tgtEl>
                                        <p:attrNameLst>
                                          <p:attrName>style.visibility</p:attrName>
                                        </p:attrNameLst>
                                      </p:cBhvr>
                                      <p:to>
                                        <p:strVal val="visible"/>
                                      </p:to>
                                    </p:set>
                                    <p:animEffect transition="in" filter="wipe(left)">
                                      <p:cBhvr>
                                        <p:cTn id="11" dur="500"/>
                                        <p:tgtEl>
                                          <p:spTgt spid="13517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35171">
                                            <p:txEl>
                                              <p:pRg st="0" end="0"/>
                                            </p:txEl>
                                          </p:spTgt>
                                        </p:tgtEl>
                                        <p:attrNameLst>
                                          <p:attrName>style.visibility</p:attrName>
                                        </p:attrNameLst>
                                      </p:cBhvr>
                                      <p:to>
                                        <p:strVal val="visible"/>
                                      </p:to>
                                    </p:set>
                                    <p:animEffect transition="in" filter="wipe(left)">
                                      <p:cBhvr>
                                        <p:cTn id="16" dur="500"/>
                                        <p:tgtEl>
                                          <p:spTgt spid="135171">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5171">
                                            <p:txEl>
                                              <p:pRg st="1" end="1"/>
                                            </p:txEl>
                                          </p:spTgt>
                                        </p:tgtEl>
                                        <p:attrNameLst>
                                          <p:attrName>style.visibility</p:attrName>
                                        </p:attrNameLst>
                                      </p:cBhvr>
                                      <p:to>
                                        <p:strVal val="visible"/>
                                      </p:to>
                                    </p:set>
                                    <p:animEffect transition="in" filter="wipe(left)">
                                      <p:cBhvr>
                                        <p:cTn id="21" dur="500"/>
                                        <p:tgtEl>
                                          <p:spTgt spid="135171">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35172">
                                            <p:txEl>
                                              <p:pRg st="0" end="0"/>
                                            </p:txEl>
                                          </p:spTgt>
                                        </p:tgtEl>
                                        <p:attrNameLst>
                                          <p:attrName>style.visibility</p:attrName>
                                        </p:attrNameLst>
                                      </p:cBhvr>
                                      <p:to>
                                        <p:strVal val="visible"/>
                                      </p:to>
                                    </p:set>
                                    <p:animEffect transition="in" filter="wipe(left)">
                                      <p:cBhvr>
                                        <p:cTn id="26" dur="500"/>
                                        <p:tgtEl>
                                          <p:spTgt spid="135172">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35172">
                                            <p:txEl>
                                              <p:pRg st="1" end="1"/>
                                            </p:txEl>
                                          </p:spTgt>
                                        </p:tgtEl>
                                        <p:attrNameLst>
                                          <p:attrName>style.visibility</p:attrName>
                                        </p:attrNameLst>
                                      </p:cBhvr>
                                      <p:to>
                                        <p:strVal val="visible"/>
                                      </p:to>
                                    </p:set>
                                    <p:animEffect transition="in" filter="wipe(left)">
                                      <p:cBhvr>
                                        <p:cTn id="31" dur="500"/>
                                        <p:tgtEl>
                                          <p:spTgt spid="13517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0" grpId="0" autoUpdateAnimBg="0"/>
      <p:bldP spid="135171" grpId="0" build="p" autoUpdateAnimBg="0"/>
      <p:bldP spid="135172"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533400" y="609600"/>
            <a:ext cx="7772400" cy="609600"/>
          </a:xfrm>
        </p:spPr>
        <p:txBody>
          <a:bodyPr/>
          <a:lstStyle/>
          <a:p>
            <a:r>
              <a:rPr kumimoji="0" lang="zh-CN" altLang="en-US" sz="3200" dirty="0">
                <a:solidFill>
                  <a:srgbClr val="F8240E"/>
                </a:solidFill>
                <a:effectLst/>
                <a:latin typeface="Times New Roman" pitchFamily="18" charset="0"/>
              </a:rPr>
              <a:t> </a:t>
            </a:r>
            <a:r>
              <a:rPr lang="zh-CN" altLang="en-US" sz="2600" kern="1200" dirty="0">
                <a:solidFill>
                  <a:srgbClr val="F8240E"/>
                </a:solidFill>
                <a:latin typeface="Times New Roman" pitchFamily="18" charset="0"/>
                <a:ea typeface="黑体" pitchFamily="2" charset="-122"/>
                <a:cs typeface="+mn-cs"/>
              </a:rPr>
              <a:t>酶催化</a:t>
            </a:r>
            <a:r>
              <a:rPr lang="zh-CN" altLang="en-US" sz="2600" kern="1200" dirty="0" smtClean="0">
                <a:solidFill>
                  <a:srgbClr val="F8240E"/>
                </a:solidFill>
                <a:latin typeface="Times New Roman" pitchFamily="18" charset="0"/>
                <a:ea typeface="黑体" pitchFamily="2" charset="-122"/>
                <a:cs typeface="+mn-cs"/>
              </a:rPr>
              <a:t>反应</a:t>
            </a:r>
            <a:endParaRPr lang="zh-CN" altLang="en-US" sz="2600" kern="1200" dirty="0">
              <a:solidFill>
                <a:srgbClr val="F8240E"/>
              </a:solidFill>
              <a:latin typeface="Times New Roman" pitchFamily="18" charset="0"/>
              <a:ea typeface="黑体" pitchFamily="2" charset="-122"/>
              <a:cs typeface="+mn-cs"/>
            </a:endParaRPr>
          </a:p>
        </p:txBody>
      </p:sp>
      <p:sp>
        <p:nvSpPr>
          <p:cNvPr id="121862" name="Text Box 6"/>
          <p:cNvSpPr txBox="1">
            <a:spLocks noChangeArrowheads="1"/>
          </p:cNvSpPr>
          <p:nvPr/>
        </p:nvSpPr>
        <p:spPr bwMode="auto">
          <a:xfrm>
            <a:off x="609600" y="1447800"/>
            <a:ext cx="8534400" cy="1298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80000"/>
              </a:lnSpc>
              <a:spcBef>
                <a:spcPct val="50000"/>
              </a:spcBef>
            </a:pPr>
            <a:endParaRPr lang="zh-CN" altLang="en-US" sz="2000" b="0" dirty="0">
              <a:solidFill>
                <a:srgbClr val="0000FF"/>
              </a:solidFill>
              <a:latin typeface="Times New Roman" pitchFamily="18" charset="0"/>
            </a:endParaRPr>
          </a:p>
          <a:p>
            <a:pPr eaLnBrk="1" hangingPunct="1">
              <a:lnSpc>
                <a:spcPct val="80000"/>
              </a:lnSpc>
              <a:spcBef>
                <a:spcPct val="50000"/>
              </a:spcBef>
            </a:pPr>
            <a:r>
              <a:rPr lang="en-US" altLang="zh-CN" sz="2000" b="0" dirty="0">
                <a:solidFill>
                  <a:srgbClr val="0000FF"/>
                </a:solidFill>
                <a:latin typeface="Times New Roman" pitchFamily="18" charset="0"/>
              </a:rPr>
              <a:t> </a:t>
            </a:r>
            <a:r>
              <a:rPr lang="en-US" altLang="zh-CN" sz="2400" dirty="0">
                <a:solidFill>
                  <a:srgbClr val="0033CC"/>
                </a:solidFill>
                <a:latin typeface="Times New Roman" pitchFamily="18" charset="0"/>
              </a:rPr>
              <a:t>CO(NH</a:t>
            </a:r>
            <a:r>
              <a:rPr lang="en-US" altLang="zh-CN" sz="2400" baseline="-25000" dirty="0">
                <a:solidFill>
                  <a:srgbClr val="0033CC"/>
                </a:solidFill>
                <a:latin typeface="Times New Roman" pitchFamily="18" charset="0"/>
              </a:rPr>
              <a:t>2</a:t>
            </a:r>
            <a:r>
              <a:rPr lang="en-US" altLang="zh-CN" sz="2400" dirty="0">
                <a:solidFill>
                  <a:srgbClr val="0033CC"/>
                </a:solidFill>
                <a:latin typeface="Times New Roman" pitchFamily="18" charset="0"/>
              </a:rPr>
              <a:t> )</a:t>
            </a:r>
            <a:r>
              <a:rPr lang="en-US" altLang="zh-CN" sz="2400" baseline="-25000" dirty="0">
                <a:solidFill>
                  <a:srgbClr val="0033CC"/>
                </a:solidFill>
                <a:latin typeface="Times New Roman" pitchFamily="18" charset="0"/>
              </a:rPr>
              <a:t>2</a:t>
            </a:r>
            <a:r>
              <a:rPr lang="en-US" altLang="zh-CN" sz="2400" dirty="0">
                <a:solidFill>
                  <a:srgbClr val="0033CC"/>
                </a:solidFill>
                <a:latin typeface="Times New Roman" pitchFamily="18" charset="0"/>
              </a:rPr>
              <a:t>  +  H</a:t>
            </a:r>
            <a:r>
              <a:rPr lang="en-US" altLang="zh-CN" sz="2400" baseline="-25000" dirty="0">
                <a:solidFill>
                  <a:srgbClr val="0033CC"/>
                </a:solidFill>
                <a:latin typeface="Times New Roman" pitchFamily="18" charset="0"/>
              </a:rPr>
              <a:t>2</a:t>
            </a:r>
            <a:r>
              <a:rPr lang="en-US" altLang="zh-CN" sz="2400" dirty="0">
                <a:solidFill>
                  <a:srgbClr val="0033CC"/>
                </a:solidFill>
                <a:latin typeface="Times New Roman" pitchFamily="18" charset="0"/>
              </a:rPr>
              <a:t>O </a:t>
            </a:r>
            <a:r>
              <a:rPr lang="en-US" altLang="zh-CN" sz="2400" dirty="0" smtClean="0">
                <a:solidFill>
                  <a:srgbClr val="0033CC"/>
                </a:solidFill>
                <a:latin typeface="Times New Roman" pitchFamily="18" charset="0"/>
              </a:rPr>
              <a:t>                2NH</a:t>
            </a:r>
            <a:r>
              <a:rPr lang="en-US" altLang="zh-CN" sz="2400" baseline="-25000" dirty="0" smtClean="0">
                <a:solidFill>
                  <a:srgbClr val="0033CC"/>
                </a:solidFill>
                <a:latin typeface="Times New Roman" pitchFamily="18" charset="0"/>
              </a:rPr>
              <a:t>3</a:t>
            </a:r>
            <a:r>
              <a:rPr lang="en-US" altLang="zh-CN" sz="2400" dirty="0" smtClean="0">
                <a:solidFill>
                  <a:srgbClr val="0033CC"/>
                </a:solidFill>
                <a:latin typeface="Times New Roman" pitchFamily="18" charset="0"/>
              </a:rPr>
              <a:t>   </a:t>
            </a:r>
            <a:r>
              <a:rPr lang="en-US" altLang="zh-CN" sz="2400" dirty="0">
                <a:solidFill>
                  <a:srgbClr val="0033CC"/>
                </a:solidFill>
                <a:latin typeface="Times New Roman" pitchFamily="18" charset="0"/>
              </a:rPr>
              <a:t>+  CO</a:t>
            </a:r>
            <a:r>
              <a:rPr lang="en-US" altLang="zh-CN" sz="2400" baseline="-25000" dirty="0">
                <a:solidFill>
                  <a:srgbClr val="0033CC"/>
                </a:solidFill>
                <a:latin typeface="Times New Roman" pitchFamily="18" charset="0"/>
              </a:rPr>
              <a:t>2</a:t>
            </a:r>
            <a:r>
              <a:rPr lang="en-US" altLang="zh-CN" sz="2400" b="0" baseline="-25000" dirty="0">
                <a:solidFill>
                  <a:srgbClr val="0033CC"/>
                </a:solidFill>
                <a:latin typeface="Times New Roman" pitchFamily="18" charset="0"/>
              </a:rPr>
              <a:t>                                   </a:t>
            </a:r>
          </a:p>
          <a:p>
            <a:pPr eaLnBrk="1" hangingPunct="1">
              <a:lnSpc>
                <a:spcPct val="80000"/>
              </a:lnSpc>
              <a:spcBef>
                <a:spcPct val="50000"/>
              </a:spcBef>
            </a:pPr>
            <a:r>
              <a:rPr lang="en-US" altLang="zh-CN" sz="2400" b="0" baseline="-25000" dirty="0">
                <a:solidFill>
                  <a:srgbClr val="0033CC"/>
                </a:solidFill>
                <a:latin typeface="Times New Roman" pitchFamily="18" charset="0"/>
              </a:rPr>
              <a:t>                                                                                                                     </a:t>
            </a:r>
            <a:r>
              <a:rPr lang="zh-CN" altLang="zh-CN" sz="2400" b="0" dirty="0">
                <a:solidFill>
                  <a:srgbClr val="F8240E"/>
                </a:solidFill>
                <a:latin typeface="Times New Roman" pitchFamily="18" charset="0"/>
              </a:rPr>
              <a:t>氨电极检测</a:t>
            </a:r>
            <a:endParaRPr lang="zh-CN" altLang="en-US" sz="2400" b="0" dirty="0">
              <a:solidFill>
                <a:srgbClr val="0033CC"/>
              </a:solidFill>
              <a:latin typeface="Times New Roman" pitchFamily="18" charset="0"/>
            </a:endParaRPr>
          </a:p>
        </p:txBody>
      </p:sp>
      <p:sp>
        <p:nvSpPr>
          <p:cNvPr id="121863" name="Text Box 7"/>
          <p:cNvSpPr txBox="1">
            <a:spLocks noChangeArrowheads="1"/>
          </p:cNvSpPr>
          <p:nvPr/>
        </p:nvSpPr>
        <p:spPr bwMode="auto">
          <a:xfrm>
            <a:off x="3491880" y="1600200"/>
            <a:ext cx="685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40000"/>
              </a:lnSpc>
              <a:spcBef>
                <a:spcPct val="50000"/>
              </a:spcBef>
            </a:pPr>
            <a:r>
              <a:rPr lang="zh-CN" altLang="zh-CN" sz="1400" b="0" dirty="0">
                <a:solidFill>
                  <a:srgbClr val="F8240E"/>
                </a:solidFill>
                <a:latin typeface="Times New Roman" pitchFamily="18" charset="0"/>
              </a:rPr>
              <a:t>尿酶</a:t>
            </a:r>
            <a:endParaRPr lang="zh-CN" altLang="en-US" sz="2000" b="0" dirty="0">
              <a:solidFill>
                <a:srgbClr val="F8240E"/>
              </a:solidFill>
              <a:latin typeface="Times New Roman" pitchFamily="18" charset="0"/>
            </a:endParaRPr>
          </a:p>
        </p:txBody>
      </p:sp>
      <p:sp>
        <p:nvSpPr>
          <p:cNvPr id="121864" name="Text Box 8"/>
          <p:cNvSpPr txBox="1">
            <a:spLocks noChangeArrowheads="1"/>
          </p:cNvSpPr>
          <p:nvPr/>
        </p:nvSpPr>
        <p:spPr bwMode="auto">
          <a:xfrm>
            <a:off x="3505200" y="2514600"/>
            <a:ext cx="13716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40000"/>
              </a:lnSpc>
              <a:spcBef>
                <a:spcPct val="50000"/>
              </a:spcBef>
            </a:pPr>
            <a:r>
              <a:rPr lang="zh-CN" altLang="en-US" sz="1400" b="0">
                <a:solidFill>
                  <a:srgbClr val="F8240E"/>
                </a:solidFill>
                <a:latin typeface="Times New Roman" pitchFamily="18" charset="0"/>
              </a:rPr>
              <a:t>葡萄糖氧化</a:t>
            </a:r>
            <a:r>
              <a:rPr lang="zh-CN" altLang="zh-CN" sz="1400" b="0">
                <a:solidFill>
                  <a:srgbClr val="F8240E"/>
                </a:solidFill>
                <a:latin typeface="Times New Roman" pitchFamily="18" charset="0"/>
              </a:rPr>
              <a:t>酶</a:t>
            </a:r>
            <a:endParaRPr lang="zh-CN" altLang="en-US" sz="1600" b="0">
              <a:latin typeface="Times New Roman" pitchFamily="18" charset="0"/>
            </a:endParaRPr>
          </a:p>
        </p:txBody>
      </p:sp>
      <p:sp>
        <p:nvSpPr>
          <p:cNvPr id="121865" name="Text Box 9"/>
          <p:cNvSpPr txBox="1">
            <a:spLocks noChangeArrowheads="1"/>
          </p:cNvSpPr>
          <p:nvPr/>
        </p:nvSpPr>
        <p:spPr bwMode="auto">
          <a:xfrm>
            <a:off x="4724400" y="3810000"/>
            <a:ext cx="14478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40000"/>
              </a:lnSpc>
              <a:spcBef>
                <a:spcPct val="50000"/>
              </a:spcBef>
            </a:pPr>
            <a:r>
              <a:rPr lang="zh-CN" altLang="en-US" sz="1400" b="0">
                <a:solidFill>
                  <a:srgbClr val="F8240E"/>
                </a:solidFill>
                <a:latin typeface="Times New Roman" pitchFamily="18" charset="0"/>
              </a:rPr>
              <a:t>氨基酸氧化</a:t>
            </a:r>
            <a:r>
              <a:rPr lang="zh-CN" altLang="zh-CN" sz="1400" b="0">
                <a:solidFill>
                  <a:srgbClr val="F8240E"/>
                </a:solidFill>
                <a:latin typeface="Times New Roman" pitchFamily="18" charset="0"/>
              </a:rPr>
              <a:t>酶</a:t>
            </a:r>
            <a:endParaRPr lang="zh-CN" altLang="en-US" sz="1400" b="0">
              <a:latin typeface="Times New Roman" pitchFamily="18" charset="0"/>
            </a:endParaRPr>
          </a:p>
        </p:txBody>
      </p:sp>
      <p:sp>
        <p:nvSpPr>
          <p:cNvPr id="121866" name="Text Box 10"/>
          <p:cNvSpPr txBox="1">
            <a:spLocks noChangeArrowheads="1"/>
          </p:cNvSpPr>
          <p:nvPr/>
        </p:nvSpPr>
        <p:spPr bwMode="auto">
          <a:xfrm>
            <a:off x="609600" y="2438400"/>
            <a:ext cx="8534400" cy="1298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80000"/>
              </a:lnSpc>
              <a:spcBef>
                <a:spcPct val="50000"/>
              </a:spcBef>
            </a:pPr>
            <a:endParaRPr lang="zh-CN" altLang="en-US" sz="2000" b="0" dirty="0">
              <a:solidFill>
                <a:srgbClr val="0000FF"/>
              </a:solidFill>
              <a:latin typeface="Times New Roman" pitchFamily="18" charset="0"/>
            </a:endParaRPr>
          </a:p>
          <a:p>
            <a:pPr eaLnBrk="1" hangingPunct="1">
              <a:lnSpc>
                <a:spcPct val="80000"/>
              </a:lnSpc>
              <a:spcBef>
                <a:spcPct val="50000"/>
              </a:spcBef>
            </a:pPr>
            <a:r>
              <a:rPr lang="zh-CN" altLang="en-US" sz="2400" dirty="0">
                <a:solidFill>
                  <a:srgbClr val="0033CC"/>
                </a:solidFill>
                <a:latin typeface="Times New Roman" pitchFamily="18" charset="0"/>
              </a:rPr>
              <a:t>葡萄糖 +  </a:t>
            </a:r>
            <a:r>
              <a:rPr lang="en-US" altLang="zh-CN" sz="2400" dirty="0">
                <a:solidFill>
                  <a:srgbClr val="0033CC"/>
                </a:solidFill>
                <a:latin typeface="Times New Roman" pitchFamily="18" charset="0"/>
              </a:rPr>
              <a:t>O</a:t>
            </a:r>
            <a:r>
              <a:rPr lang="en-US" altLang="zh-CN" sz="2400" baseline="-25000" dirty="0">
                <a:solidFill>
                  <a:srgbClr val="0033CC"/>
                </a:solidFill>
                <a:latin typeface="Times New Roman" pitchFamily="18" charset="0"/>
              </a:rPr>
              <a:t>2</a:t>
            </a:r>
            <a:r>
              <a:rPr lang="en-US" altLang="zh-CN" sz="2400" dirty="0">
                <a:solidFill>
                  <a:srgbClr val="0033CC"/>
                </a:solidFill>
                <a:latin typeface="Times New Roman" pitchFamily="18" charset="0"/>
              </a:rPr>
              <a:t>  + H</a:t>
            </a:r>
            <a:r>
              <a:rPr lang="en-US" altLang="zh-CN" sz="2400" baseline="-25000" dirty="0">
                <a:solidFill>
                  <a:srgbClr val="0033CC"/>
                </a:solidFill>
                <a:latin typeface="Times New Roman" pitchFamily="18" charset="0"/>
              </a:rPr>
              <a:t>2</a:t>
            </a:r>
            <a:r>
              <a:rPr lang="en-US" altLang="zh-CN" sz="2400" dirty="0">
                <a:solidFill>
                  <a:srgbClr val="0033CC"/>
                </a:solidFill>
                <a:latin typeface="Times New Roman" pitchFamily="18" charset="0"/>
              </a:rPr>
              <a:t>O </a:t>
            </a:r>
            <a:r>
              <a:rPr lang="en-US" altLang="zh-CN" sz="2400" dirty="0" smtClean="0">
                <a:solidFill>
                  <a:srgbClr val="0033CC"/>
                </a:solidFill>
                <a:latin typeface="Times New Roman" pitchFamily="18" charset="0"/>
              </a:rPr>
              <a:t>                    </a:t>
            </a:r>
            <a:r>
              <a:rPr lang="zh-CN" altLang="en-US" sz="2400" dirty="0" smtClean="0">
                <a:solidFill>
                  <a:srgbClr val="0033CC"/>
                </a:solidFill>
                <a:latin typeface="Times New Roman" pitchFamily="18" charset="0"/>
              </a:rPr>
              <a:t>葡萄糖</a:t>
            </a:r>
            <a:r>
              <a:rPr lang="zh-CN" altLang="en-US" sz="2400" dirty="0">
                <a:solidFill>
                  <a:srgbClr val="0033CC"/>
                </a:solidFill>
                <a:latin typeface="Times New Roman" pitchFamily="18" charset="0"/>
              </a:rPr>
              <a:t>酸  +  </a:t>
            </a:r>
            <a:r>
              <a:rPr lang="en-US" altLang="zh-CN" sz="2400" dirty="0">
                <a:solidFill>
                  <a:srgbClr val="0033CC"/>
                </a:solidFill>
                <a:latin typeface="Times New Roman" pitchFamily="18" charset="0"/>
              </a:rPr>
              <a:t>H</a:t>
            </a:r>
            <a:r>
              <a:rPr lang="en-US" altLang="zh-CN" sz="2400" baseline="-25000" dirty="0">
                <a:solidFill>
                  <a:srgbClr val="0033CC"/>
                </a:solidFill>
                <a:latin typeface="Times New Roman" pitchFamily="18" charset="0"/>
              </a:rPr>
              <a:t>2</a:t>
            </a:r>
            <a:r>
              <a:rPr lang="en-US" altLang="zh-CN" sz="2400" dirty="0">
                <a:solidFill>
                  <a:srgbClr val="0033CC"/>
                </a:solidFill>
                <a:latin typeface="Times New Roman" pitchFamily="18" charset="0"/>
              </a:rPr>
              <a:t> O</a:t>
            </a:r>
            <a:r>
              <a:rPr lang="en-US" altLang="zh-CN" sz="2400" baseline="-25000" dirty="0">
                <a:solidFill>
                  <a:srgbClr val="0033CC"/>
                </a:solidFill>
                <a:latin typeface="Times New Roman" pitchFamily="18" charset="0"/>
              </a:rPr>
              <a:t>2</a:t>
            </a:r>
            <a:r>
              <a:rPr lang="en-US" altLang="zh-CN" sz="2400" b="0" baseline="-25000" dirty="0">
                <a:solidFill>
                  <a:srgbClr val="0033CC"/>
                </a:solidFill>
                <a:latin typeface="Times New Roman" pitchFamily="18" charset="0"/>
              </a:rPr>
              <a:t>              </a:t>
            </a:r>
          </a:p>
          <a:p>
            <a:pPr eaLnBrk="1" hangingPunct="1">
              <a:lnSpc>
                <a:spcPct val="80000"/>
              </a:lnSpc>
              <a:spcBef>
                <a:spcPct val="50000"/>
              </a:spcBef>
            </a:pPr>
            <a:r>
              <a:rPr lang="en-US" altLang="zh-CN" sz="2400" b="0" baseline="-25000" dirty="0">
                <a:solidFill>
                  <a:srgbClr val="0033CC"/>
                </a:solidFill>
                <a:latin typeface="Times New Roman" pitchFamily="18" charset="0"/>
              </a:rPr>
              <a:t>                                                                                                                     </a:t>
            </a:r>
            <a:r>
              <a:rPr lang="zh-CN" altLang="zh-CN" sz="2400" b="0" dirty="0">
                <a:solidFill>
                  <a:srgbClr val="F8240E"/>
                </a:solidFill>
                <a:latin typeface="Times New Roman" pitchFamily="18" charset="0"/>
              </a:rPr>
              <a:t>氧电极检测</a:t>
            </a:r>
            <a:endParaRPr lang="zh-CN" altLang="en-US" sz="2400" b="0" dirty="0">
              <a:solidFill>
                <a:srgbClr val="0033CC"/>
              </a:solidFill>
              <a:latin typeface="Times New Roman" pitchFamily="18" charset="0"/>
            </a:endParaRPr>
          </a:p>
        </p:txBody>
      </p:sp>
      <p:sp>
        <p:nvSpPr>
          <p:cNvPr id="121867" name="Text Box 11"/>
          <p:cNvSpPr txBox="1">
            <a:spLocks noChangeArrowheads="1"/>
          </p:cNvSpPr>
          <p:nvPr/>
        </p:nvSpPr>
        <p:spPr bwMode="auto">
          <a:xfrm>
            <a:off x="609600" y="3657600"/>
            <a:ext cx="8305800" cy="250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80000"/>
              </a:lnSpc>
              <a:spcBef>
                <a:spcPct val="50000"/>
              </a:spcBef>
            </a:pPr>
            <a:endParaRPr lang="zh-CN" altLang="en-US" sz="2000" b="0" dirty="0">
              <a:solidFill>
                <a:srgbClr val="0000FF"/>
              </a:solidFill>
              <a:latin typeface="Times New Roman" pitchFamily="18" charset="0"/>
            </a:endParaRPr>
          </a:p>
          <a:p>
            <a:pPr eaLnBrk="1" hangingPunct="1">
              <a:lnSpc>
                <a:spcPct val="80000"/>
              </a:lnSpc>
              <a:spcBef>
                <a:spcPct val="50000"/>
              </a:spcBef>
            </a:pPr>
            <a:r>
              <a:rPr lang="en-US" altLang="zh-CN" sz="2400" dirty="0">
                <a:solidFill>
                  <a:srgbClr val="0033CC"/>
                </a:solidFill>
                <a:latin typeface="Times New Roman" pitchFamily="18" charset="0"/>
              </a:rPr>
              <a:t>R—CHNH</a:t>
            </a:r>
            <a:r>
              <a:rPr lang="en-US" altLang="zh-CN" sz="2400" baseline="-25000" dirty="0">
                <a:solidFill>
                  <a:srgbClr val="0033CC"/>
                </a:solidFill>
                <a:latin typeface="Times New Roman" pitchFamily="18" charset="0"/>
              </a:rPr>
              <a:t>2</a:t>
            </a:r>
            <a:r>
              <a:rPr lang="en-US" altLang="zh-CN" sz="2400" dirty="0">
                <a:solidFill>
                  <a:srgbClr val="0033CC"/>
                </a:solidFill>
                <a:latin typeface="Times New Roman" pitchFamily="18" charset="0"/>
              </a:rPr>
              <a:t> COO</a:t>
            </a:r>
            <a:r>
              <a:rPr lang="en-US" altLang="zh-CN" sz="2400" baseline="30000" dirty="0">
                <a:solidFill>
                  <a:srgbClr val="0033CC"/>
                </a:solidFill>
                <a:latin typeface="Times New Roman" pitchFamily="18" charset="0"/>
              </a:rPr>
              <a:t>-</a:t>
            </a:r>
            <a:r>
              <a:rPr lang="en-US" altLang="zh-CN" sz="2400" dirty="0">
                <a:solidFill>
                  <a:srgbClr val="0033CC"/>
                </a:solidFill>
                <a:latin typeface="Times New Roman" pitchFamily="18" charset="0"/>
              </a:rPr>
              <a:t>  +O</a:t>
            </a:r>
            <a:r>
              <a:rPr lang="en-US" altLang="zh-CN" sz="2400" baseline="-25000" dirty="0">
                <a:solidFill>
                  <a:srgbClr val="0033CC"/>
                </a:solidFill>
                <a:latin typeface="Times New Roman" pitchFamily="18" charset="0"/>
              </a:rPr>
              <a:t>2</a:t>
            </a:r>
            <a:r>
              <a:rPr lang="en-US" altLang="zh-CN" sz="2400" dirty="0">
                <a:solidFill>
                  <a:srgbClr val="0033CC"/>
                </a:solidFill>
                <a:latin typeface="Times New Roman" pitchFamily="18" charset="0"/>
              </a:rPr>
              <a:t>    +H</a:t>
            </a:r>
            <a:r>
              <a:rPr lang="en-US" altLang="zh-CN" sz="2400" baseline="-25000" dirty="0">
                <a:solidFill>
                  <a:srgbClr val="0033CC"/>
                </a:solidFill>
                <a:latin typeface="Times New Roman" pitchFamily="18" charset="0"/>
              </a:rPr>
              <a:t>2</a:t>
            </a:r>
            <a:r>
              <a:rPr lang="en-US" altLang="zh-CN" sz="2400" dirty="0">
                <a:solidFill>
                  <a:srgbClr val="0033CC"/>
                </a:solidFill>
                <a:latin typeface="Times New Roman" pitchFamily="18" charset="0"/>
              </a:rPr>
              <a:t> </a:t>
            </a:r>
            <a:r>
              <a:rPr lang="en-US" altLang="zh-CN" sz="2400" dirty="0" smtClean="0">
                <a:solidFill>
                  <a:srgbClr val="0033CC"/>
                </a:solidFill>
                <a:latin typeface="Times New Roman" pitchFamily="18" charset="0"/>
              </a:rPr>
              <a:t>O</a:t>
            </a:r>
            <a:endParaRPr lang="en-US" altLang="zh-CN" sz="2400" dirty="0">
              <a:solidFill>
                <a:srgbClr val="0033CC"/>
              </a:solidFill>
              <a:latin typeface="Times New Roman" pitchFamily="18" charset="0"/>
            </a:endParaRPr>
          </a:p>
          <a:p>
            <a:pPr eaLnBrk="1" hangingPunct="1">
              <a:lnSpc>
                <a:spcPct val="120000"/>
              </a:lnSpc>
              <a:spcBef>
                <a:spcPct val="50000"/>
              </a:spcBef>
            </a:pPr>
            <a:r>
              <a:rPr lang="en-US" altLang="zh-CN" sz="2400" b="0" dirty="0">
                <a:solidFill>
                  <a:srgbClr val="0033CC"/>
                </a:solidFill>
                <a:latin typeface="Times New Roman" pitchFamily="18" charset="0"/>
              </a:rPr>
              <a:t>                                                    </a:t>
            </a:r>
            <a:r>
              <a:rPr lang="en-US" altLang="zh-CN" sz="2400" dirty="0">
                <a:solidFill>
                  <a:srgbClr val="0033CC"/>
                </a:solidFill>
                <a:latin typeface="Times New Roman" pitchFamily="18" charset="0"/>
              </a:rPr>
              <a:t>R—COCOO</a:t>
            </a:r>
            <a:r>
              <a:rPr lang="en-US" altLang="zh-CN" sz="2400" baseline="30000" dirty="0">
                <a:solidFill>
                  <a:srgbClr val="0033CC"/>
                </a:solidFill>
                <a:latin typeface="Times New Roman" pitchFamily="18" charset="0"/>
              </a:rPr>
              <a:t>-</a:t>
            </a:r>
            <a:r>
              <a:rPr lang="en-US" altLang="zh-CN" sz="2400" dirty="0">
                <a:solidFill>
                  <a:srgbClr val="0033CC"/>
                </a:solidFill>
                <a:latin typeface="Times New Roman" pitchFamily="18" charset="0"/>
              </a:rPr>
              <a:t>  +NH</a:t>
            </a:r>
            <a:r>
              <a:rPr lang="en-US" altLang="zh-CN" sz="2400" baseline="-25000" dirty="0">
                <a:solidFill>
                  <a:srgbClr val="0033CC"/>
                </a:solidFill>
                <a:latin typeface="Times New Roman" pitchFamily="18" charset="0"/>
              </a:rPr>
              <a:t>4</a:t>
            </a:r>
            <a:r>
              <a:rPr lang="en-US" altLang="zh-CN" sz="2400" baseline="30000" dirty="0">
                <a:solidFill>
                  <a:srgbClr val="0033CC"/>
                </a:solidFill>
                <a:latin typeface="Times New Roman" pitchFamily="18" charset="0"/>
              </a:rPr>
              <a:t>+</a:t>
            </a:r>
            <a:r>
              <a:rPr lang="en-US" altLang="zh-CN" sz="2400" dirty="0">
                <a:solidFill>
                  <a:srgbClr val="0033CC"/>
                </a:solidFill>
                <a:latin typeface="Times New Roman" pitchFamily="18" charset="0"/>
              </a:rPr>
              <a:t>  +H</a:t>
            </a:r>
            <a:r>
              <a:rPr lang="en-US" altLang="zh-CN" sz="2400" baseline="-25000" dirty="0">
                <a:solidFill>
                  <a:srgbClr val="0033CC"/>
                </a:solidFill>
                <a:latin typeface="Times New Roman" pitchFamily="18" charset="0"/>
              </a:rPr>
              <a:t>2</a:t>
            </a:r>
            <a:r>
              <a:rPr lang="en-US" altLang="zh-CN" sz="2400" dirty="0">
                <a:solidFill>
                  <a:srgbClr val="0033CC"/>
                </a:solidFill>
                <a:latin typeface="Times New Roman" pitchFamily="18" charset="0"/>
              </a:rPr>
              <a:t> O</a:t>
            </a:r>
            <a:r>
              <a:rPr lang="en-US" altLang="zh-CN" sz="2400" baseline="-25000" dirty="0">
                <a:solidFill>
                  <a:srgbClr val="0033CC"/>
                </a:solidFill>
                <a:latin typeface="Times New Roman" pitchFamily="18" charset="0"/>
              </a:rPr>
              <a:t>2</a:t>
            </a:r>
            <a:r>
              <a:rPr lang="en-US" altLang="zh-CN" sz="2400" dirty="0">
                <a:solidFill>
                  <a:srgbClr val="0033CC"/>
                </a:solidFill>
                <a:latin typeface="Times New Roman" pitchFamily="18" charset="0"/>
              </a:rPr>
              <a:t> </a:t>
            </a:r>
          </a:p>
          <a:p>
            <a:pPr eaLnBrk="1" hangingPunct="1">
              <a:lnSpc>
                <a:spcPct val="110000"/>
              </a:lnSpc>
              <a:spcBef>
                <a:spcPct val="50000"/>
              </a:spcBef>
            </a:pPr>
            <a:r>
              <a:rPr lang="zh-CN" altLang="en-US" sz="2400" dirty="0">
                <a:solidFill>
                  <a:srgbClr val="0033CC"/>
                </a:solidFill>
                <a:latin typeface="Times New Roman" pitchFamily="18" charset="0"/>
              </a:rPr>
              <a:t>        </a:t>
            </a:r>
            <a:r>
              <a:rPr lang="zh-CN" altLang="en-US" sz="2600" b="0" dirty="0">
                <a:solidFill>
                  <a:srgbClr val="003366"/>
                </a:solidFill>
                <a:latin typeface="Times New Roman" pitchFamily="18" charset="0"/>
                <a:ea typeface="黑体" pitchFamily="2" charset="-122"/>
              </a:rPr>
              <a:t>氨基酸通过以上反应后检测，或进一步氧化放出</a:t>
            </a:r>
            <a:r>
              <a:rPr lang="en-US" altLang="zh-CN" sz="2600" b="0" dirty="0">
                <a:solidFill>
                  <a:srgbClr val="003366"/>
                </a:solidFill>
                <a:latin typeface="Times New Roman" pitchFamily="18" charset="0"/>
                <a:ea typeface="黑体" pitchFamily="2" charset="-122"/>
              </a:rPr>
              <a:t>CO</a:t>
            </a:r>
            <a:r>
              <a:rPr lang="en-US" altLang="zh-CN" sz="2600" b="0" baseline="-25000" dirty="0">
                <a:solidFill>
                  <a:srgbClr val="003366"/>
                </a:solidFill>
                <a:latin typeface="Times New Roman" pitchFamily="18" charset="0"/>
                <a:ea typeface="黑体" pitchFamily="2" charset="-122"/>
              </a:rPr>
              <a:t>2</a:t>
            </a:r>
            <a:r>
              <a:rPr lang="zh-CN" altLang="en-US" sz="2600" b="0" dirty="0">
                <a:solidFill>
                  <a:srgbClr val="003366"/>
                </a:solidFill>
                <a:latin typeface="Times New Roman" pitchFamily="18" charset="0"/>
                <a:ea typeface="黑体" pitchFamily="2" charset="-122"/>
              </a:rPr>
              <a:t> ，用气敏电极检测。</a:t>
            </a:r>
          </a:p>
        </p:txBody>
      </p:sp>
      <p:cxnSp>
        <p:nvCxnSpPr>
          <p:cNvPr id="3" name="直接箭头连接符 2"/>
          <p:cNvCxnSpPr/>
          <p:nvPr/>
        </p:nvCxnSpPr>
        <p:spPr bwMode="auto">
          <a:xfrm>
            <a:off x="3419872" y="2060848"/>
            <a:ext cx="779512" cy="0"/>
          </a:xfrm>
          <a:prstGeom prst="straightConnector1">
            <a:avLst/>
          </a:prstGeom>
          <a:solidFill>
            <a:schemeClr val="accent1"/>
          </a:solidFill>
          <a:ln w="28575" cap="flat" cmpd="sng" algn="ctr">
            <a:solidFill>
              <a:schemeClr val="accent6">
                <a:lumMod val="60000"/>
                <a:lumOff val="40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p:cNvCxnSpPr/>
          <p:nvPr/>
        </p:nvCxnSpPr>
        <p:spPr bwMode="auto">
          <a:xfrm>
            <a:off x="3608464" y="3033528"/>
            <a:ext cx="1124692" cy="0"/>
          </a:xfrm>
          <a:prstGeom prst="straightConnector1">
            <a:avLst/>
          </a:prstGeom>
          <a:solidFill>
            <a:schemeClr val="accent1"/>
          </a:solidFill>
          <a:ln w="28575" cap="flat" cmpd="sng" algn="ctr">
            <a:solidFill>
              <a:schemeClr val="accent6">
                <a:lumMod val="60000"/>
                <a:lumOff val="40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p:cNvCxnSpPr/>
          <p:nvPr/>
        </p:nvCxnSpPr>
        <p:spPr bwMode="auto">
          <a:xfrm>
            <a:off x="4821936" y="4293096"/>
            <a:ext cx="1124692" cy="0"/>
          </a:xfrm>
          <a:prstGeom prst="straightConnector1">
            <a:avLst/>
          </a:prstGeom>
          <a:solidFill>
            <a:schemeClr val="accent1"/>
          </a:solidFill>
          <a:ln w="28575" cap="flat" cmpd="sng" algn="ctr">
            <a:solidFill>
              <a:schemeClr val="accent6">
                <a:lumMod val="60000"/>
                <a:lumOff val="40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94807437"/>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1858">
                                            <p:txEl>
                                              <p:pRg st="0" end="0"/>
                                            </p:txEl>
                                          </p:spTgt>
                                        </p:tgtEl>
                                        <p:attrNameLst>
                                          <p:attrName>style.visibility</p:attrName>
                                        </p:attrNameLst>
                                      </p:cBhvr>
                                      <p:to>
                                        <p:strVal val="visible"/>
                                      </p:to>
                                    </p:set>
                                    <p:animEffect transition="in" filter="wipe(left)">
                                      <p:cBhvr>
                                        <p:cTn id="7" dur="500"/>
                                        <p:tgtEl>
                                          <p:spTgt spid="12185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1863">
                                            <p:txEl>
                                              <p:pRg st="0" end="0"/>
                                            </p:txEl>
                                          </p:spTgt>
                                        </p:tgtEl>
                                        <p:attrNameLst>
                                          <p:attrName>style.visibility</p:attrName>
                                        </p:attrNameLst>
                                      </p:cBhvr>
                                      <p:to>
                                        <p:strVal val="visible"/>
                                      </p:to>
                                    </p:set>
                                    <p:animEffect transition="in" filter="wipe(left)">
                                      <p:cBhvr>
                                        <p:cTn id="12" dur="500"/>
                                        <p:tgtEl>
                                          <p:spTgt spid="12186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1864">
                                            <p:txEl>
                                              <p:pRg st="0" end="0"/>
                                            </p:txEl>
                                          </p:spTgt>
                                        </p:tgtEl>
                                        <p:attrNameLst>
                                          <p:attrName>style.visibility</p:attrName>
                                        </p:attrNameLst>
                                      </p:cBhvr>
                                      <p:to>
                                        <p:strVal val="visible"/>
                                      </p:to>
                                    </p:set>
                                    <p:animEffect transition="in" filter="wipe(left)">
                                      <p:cBhvr>
                                        <p:cTn id="17" dur="500"/>
                                        <p:tgtEl>
                                          <p:spTgt spid="12186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1865">
                                            <p:txEl>
                                              <p:pRg st="0" end="0"/>
                                            </p:txEl>
                                          </p:spTgt>
                                        </p:tgtEl>
                                        <p:attrNameLst>
                                          <p:attrName>style.visibility</p:attrName>
                                        </p:attrNameLst>
                                      </p:cBhvr>
                                      <p:to>
                                        <p:strVal val="visible"/>
                                      </p:to>
                                    </p:set>
                                    <p:animEffect transition="in" filter="wipe(left)">
                                      <p:cBhvr>
                                        <p:cTn id="22" dur="500"/>
                                        <p:tgtEl>
                                          <p:spTgt spid="121865">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1862">
                                            <p:txEl>
                                              <p:pRg st="1" end="1"/>
                                            </p:txEl>
                                          </p:spTgt>
                                        </p:tgtEl>
                                        <p:attrNameLst>
                                          <p:attrName>style.visibility</p:attrName>
                                        </p:attrNameLst>
                                      </p:cBhvr>
                                      <p:to>
                                        <p:strVal val="visible"/>
                                      </p:to>
                                    </p:set>
                                    <p:animEffect transition="in" filter="wipe(left)">
                                      <p:cBhvr>
                                        <p:cTn id="27" dur="500"/>
                                        <p:tgtEl>
                                          <p:spTgt spid="121862">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1862">
                                            <p:txEl>
                                              <p:pRg st="2" end="2"/>
                                            </p:txEl>
                                          </p:spTgt>
                                        </p:tgtEl>
                                        <p:attrNameLst>
                                          <p:attrName>style.visibility</p:attrName>
                                        </p:attrNameLst>
                                      </p:cBhvr>
                                      <p:to>
                                        <p:strVal val="visible"/>
                                      </p:to>
                                    </p:set>
                                    <p:animEffect transition="in" filter="wipe(left)">
                                      <p:cBhvr>
                                        <p:cTn id="32" dur="500"/>
                                        <p:tgtEl>
                                          <p:spTgt spid="121862">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1866">
                                            <p:txEl>
                                              <p:pRg st="1" end="1"/>
                                            </p:txEl>
                                          </p:spTgt>
                                        </p:tgtEl>
                                        <p:attrNameLst>
                                          <p:attrName>style.visibility</p:attrName>
                                        </p:attrNameLst>
                                      </p:cBhvr>
                                      <p:to>
                                        <p:strVal val="visible"/>
                                      </p:to>
                                    </p:set>
                                    <p:animEffect transition="in" filter="wipe(left)">
                                      <p:cBhvr>
                                        <p:cTn id="37" dur="500"/>
                                        <p:tgtEl>
                                          <p:spTgt spid="121866">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1866">
                                            <p:txEl>
                                              <p:pRg st="2" end="2"/>
                                            </p:txEl>
                                          </p:spTgt>
                                        </p:tgtEl>
                                        <p:attrNameLst>
                                          <p:attrName>style.visibility</p:attrName>
                                        </p:attrNameLst>
                                      </p:cBhvr>
                                      <p:to>
                                        <p:strVal val="visible"/>
                                      </p:to>
                                    </p:set>
                                    <p:animEffect transition="in" filter="wipe(left)">
                                      <p:cBhvr>
                                        <p:cTn id="42" dur="500"/>
                                        <p:tgtEl>
                                          <p:spTgt spid="121866">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1867">
                                            <p:txEl>
                                              <p:pRg st="1" end="1"/>
                                            </p:txEl>
                                          </p:spTgt>
                                        </p:tgtEl>
                                        <p:attrNameLst>
                                          <p:attrName>style.visibility</p:attrName>
                                        </p:attrNameLst>
                                      </p:cBhvr>
                                      <p:to>
                                        <p:strVal val="visible"/>
                                      </p:to>
                                    </p:set>
                                    <p:animEffect transition="in" filter="wipe(left)">
                                      <p:cBhvr>
                                        <p:cTn id="47" dur="500"/>
                                        <p:tgtEl>
                                          <p:spTgt spid="121867">
                                            <p:txEl>
                                              <p:pRg st="1" end="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21867">
                                            <p:txEl>
                                              <p:pRg st="2" end="2"/>
                                            </p:txEl>
                                          </p:spTgt>
                                        </p:tgtEl>
                                        <p:attrNameLst>
                                          <p:attrName>style.visibility</p:attrName>
                                        </p:attrNameLst>
                                      </p:cBhvr>
                                      <p:to>
                                        <p:strVal val="visible"/>
                                      </p:to>
                                    </p:set>
                                    <p:animEffect transition="in" filter="wipe(left)">
                                      <p:cBhvr>
                                        <p:cTn id="52" dur="500"/>
                                        <p:tgtEl>
                                          <p:spTgt spid="121867">
                                            <p:txEl>
                                              <p:pRg st="2" end="2"/>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1867">
                                            <p:txEl>
                                              <p:pRg st="3" end="3"/>
                                            </p:txEl>
                                          </p:spTgt>
                                        </p:tgtEl>
                                        <p:attrNameLst>
                                          <p:attrName>style.visibility</p:attrName>
                                        </p:attrNameLst>
                                      </p:cBhvr>
                                      <p:to>
                                        <p:strVal val="visible"/>
                                      </p:to>
                                    </p:set>
                                    <p:animEffect transition="in" filter="wipe(left)">
                                      <p:cBhvr>
                                        <p:cTn id="57" dur="500"/>
                                        <p:tgtEl>
                                          <p:spTgt spid="1218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build="p" autoUpdateAnimBg="0" advAuto="0"/>
      <p:bldP spid="121862" grpId="0" build="p" autoUpdateAnimBg="0"/>
      <p:bldP spid="121863" grpId="0" build="p" autoUpdateAnimBg="0"/>
      <p:bldP spid="121864" grpId="0" build="p" autoUpdateAnimBg="0"/>
      <p:bldP spid="121865" grpId="0" build="p" autoUpdateAnimBg="0"/>
      <p:bldP spid="121866" grpId="0" build="p" autoUpdateAnimBg="0"/>
      <p:bldP spid="121867"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228600" y="381000"/>
            <a:ext cx="7772400" cy="609600"/>
          </a:xfrm>
        </p:spPr>
        <p:txBody>
          <a:bodyPr/>
          <a:lstStyle/>
          <a:p>
            <a:r>
              <a:rPr lang="zh-CN" altLang="en-US" sz="3200" dirty="0">
                <a:solidFill>
                  <a:srgbClr val="800000"/>
                </a:solidFill>
                <a:latin typeface="黑体" pitchFamily="49" charset="-122"/>
                <a:ea typeface="黑体" pitchFamily="49" charset="-122"/>
              </a:rPr>
              <a:t>（3）组织电极</a:t>
            </a:r>
          </a:p>
        </p:txBody>
      </p:sp>
      <p:sp>
        <p:nvSpPr>
          <p:cNvPr id="122884" name="Text Box 4"/>
          <p:cNvSpPr txBox="1">
            <a:spLocks noChangeArrowheads="1"/>
          </p:cNvSpPr>
          <p:nvPr/>
        </p:nvSpPr>
        <p:spPr bwMode="auto">
          <a:xfrm>
            <a:off x="304800" y="1219200"/>
            <a:ext cx="8458200" cy="501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10000"/>
              </a:lnSpc>
              <a:spcBef>
                <a:spcPct val="20000"/>
              </a:spcBef>
            </a:pPr>
            <a:r>
              <a:rPr lang="zh-CN" altLang="en-US" sz="2600" b="0" dirty="0">
                <a:solidFill>
                  <a:srgbClr val="F8240E"/>
                </a:solidFill>
                <a:latin typeface="Times New Roman" pitchFamily="18" charset="0"/>
                <a:ea typeface="黑体" pitchFamily="2" charset="-122"/>
              </a:rPr>
              <a:t>      特性</a:t>
            </a:r>
            <a:r>
              <a:rPr lang="zh-CN" altLang="en-US" sz="2600" b="0" dirty="0">
                <a:solidFill>
                  <a:srgbClr val="003366"/>
                </a:solidFill>
                <a:latin typeface="Times New Roman" pitchFamily="18" charset="0"/>
                <a:ea typeface="黑体" pitchFamily="2" charset="-122"/>
              </a:rPr>
              <a:t>：以动植物组织为敏感膜。</a:t>
            </a:r>
          </a:p>
          <a:p>
            <a:pPr eaLnBrk="1" hangingPunct="1">
              <a:lnSpc>
                <a:spcPct val="110000"/>
              </a:lnSpc>
              <a:spcBef>
                <a:spcPct val="20000"/>
              </a:spcBef>
            </a:pPr>
            <a:r>
              <a:rPr lang="zh-CN" altLang="en-US" sz="2600" b="0" dirty="0">
                <a:solidFill>
                  <a:srgbClr val="F8240E"/>
                </a:solidFill>
                <a:latin typeface="Times New Roman" pitchFamily="18" charset="0"/>
                <a:ea typeface="黑体" pitchFamily="2" charset="-122"/>
              </a:rPr>
              <a:t>      优点</a:t>
            </a:r>
            <a:r>
              <a:rPr lang="zh-CN" altLang="en-US" sz="2600" b="0" dirty="0">
                <a:solidFill>
                  <a:srgbClr val="003366"/>
                </a:solidFill>
                <a:latin typeface="Times New Roman" pitchFamily="18" charset="0"/>
                <a:ea typeface="黑体" pitchFamily="2" charset="-122"/>
              </a:rPr>
              <a:t>：</a:t>
            </a:r>
          </a:p>
          <a:p>
            <a:pPr eaLnBrk="1" hangingPunct="1">
              <a:lnSpc>
                <a:spcPct val="110000"/>
              </a:lnSpc>
              <a:spcBef>
                <a:spcPct val="20000"/>
              </a:spcBef>
            </a:pPr>
            <a:r>
              <a:rPr lang="en-US" altLang="zh-CN" sz="2600" b="0" dirty="0">
                <a:solidFill>
                  <a:srgbClr val="003366"/>
                </a:solidFill>
                <a:latin typeface="Times New Roman" pitchFamily="18" charset="0"/>
                <a:ea typeface="黑体" pitchFamily="2" charset="-122"/>
              </a:rPr>
              <a:t>   a.  </a:t>
            </a:r>
            <a:r>
              <a:rPr lang="zh-CN" altLang="en-US" sz="2600" b="0" dirty="0">
                <a:solidFill>
                  <a:srgbClr val="003366"/>
                </a:solidFill>
                <a:latin typeface="Times New Roman" pitchFamily="18" charset="0"/>
                <a:ea typeface="黑体" pitchFamily="2" charset="-122"/>
              </a:rPr>
              <a:t>来源丰富，许多组织中含有大量的酶；</a:t>
            </a:r>
          </a:p>
          <a:p>
            <a:pPr eaLnBrk="1" hangingPunct="1">
              <a:lnSpc>
                <a:spcPct val="110000"/>
              </a:lnSpc>
              <a:spcBef>
                <a:spcPct val="20000"/>
              </a:spcBef>
            </a:pPr>
            <a:r>
              <a:rPr lang="en-US" altLang="zh-CN" sz="2600" b="0" dirty="0">
                <a:solidFill>
                  <a:srgbClr val="003366"/>
                </a:solidFill>
                <a:latin typeface="Times New Roman" pitchFamily="18" charset="0"/>
                <a:ea typeface="黑体" pitchFamily="2" charset="-122"/>
              </a:rPr>
              <a:t>   b. </a:t>
            </a:r>
            <a:r>
              <a:rPr lang="zh-CN" altLang="en-US" sz="2600" b="0" dirty="0">
                <a:solidFill>
                  <a:srgbClr val="003366"/>
                </a:solidFill>
                <a:latin typeface="Times New Roman" pitchFamily="18" charset="0"/>
                <a:ea typeface="黑体" pitchFamily="2" charset="-122"/>
              </a:rPr>
              <a:t>性质稳定，组织细胞中的酶处于天然状态，可发挥较佳功效；</a:t>
            </a:r>
          </a:p>
          <a:p>
            <a:pPr eaLnBrk="1" hangingPunct="1">
              <a:lnSpc>
                <a:spcPct val="110000"/>
              </a:lnSpc>
              <a:spcBef>
                <a:spcPct val="20000"/>
              </a:spcBef>
            </a:pPr>
            <a:r>
              <a:rPr lang="en-US" altLang="zh-CN" sz="2600" b="0" dirty="0">
                <a:solidFill>
                  <a:srgbClr val="003366"/>
                </a:solidFill>
                <a:latin typeface="Times New Roman" pitchFamily="18" charset="0"/>
                <a:ea typeface="黑体" pitchFamily="2" charset="-122"/>
              </a:rPr>
              <a:t>   c. </a:t>
            </a:r>
            <a:r>
              <a:rPr lang="zh-CN" altLang="en-US" sz="2600" b="0" dirty="0">
                <a:solidFill>
                  <a:srgbClr val="003366"/>
                </a:solidFill>
                <a:latin typeface="Times New Roman" pitchFamily="18" charset="0"/>
                <a:ea typeface="黑体" pitchFamily="2" charset="-122"/>
              </a:rPr>
              <a:t>专属性强；</a:t>
            </a:r>
          </a:p>
          <a:p>
            <a:pPr eaLnBrk="1" hangingPunct="1">
              <a:lnSpc>
                <a:spcPct val="110000"/>
              </a:lnSpc>
              <a:spcBef>
                <a:spcPct val="20000"/>
              </a:spcBef>
            </a:pPr>
            <a:r>
              <a:rPr lang="en-US" altLang="zh-CN" sz="2600" b="0" dirty="0">
                <a:solidFill>
                  <a:srgbClr val="003366"/>
                </a:solidFill>
                <a:latin typeface="Times New Roman" pitchFamily="18" charset="0"/>
                <a:ea typeface="黑体" pitchFamily="2" charset="-122"/>
              </a:rPr>
              <a:t>   d. </a:t>
            </a:r>
            <a:r>
              <a:rPr lang="zh-CN" altLang="en-US" sz="2600" b="0" dirty="0">
                <a:solidFill>
                  <a:srgbClr val="003366"/>
                </a:solidFill>
                <a:latin typeface="Times New Roman" pitchFamily="18" charset="0"/>
                <a:ea typeface="黑体" pitchFamily="2" charset="-122"/>
              </a:rPr>
              <a:t>寿命较长；</a:t>
            </a:r>
          </a:p>
          <a:p>
            <a:pPr eaLnBrk="1" hangingPunct="1">
              <a:lnSpc>
                <a:spcPct val="110000"/>
              </a:lnSpc>
              <a:spcBef>
                <a:spcPct val="20000"/>
              </a:spcBef>
            </a:pPr>
            <a:r>
              <a:rPr lang="en-US" altLang="zh-CN" sz="2600" b="0" dirty="0">
                <a:solidFill>
                  <a:srgbClr val="003366"/>
                </a:solidFill>
                <a:latin typeface="Times New Roman" pitchFamily="18" charset="0"/>
                <a:ea typeface="黑体" pitchFamily="2" charset="-122"/>
              </a:rPr>
              <a:t>   e. </a:t>
            </a:r>
            <a:r>
              <a:rPr lang="zh-CN" altLang="en-US" sz="2600" b="0" dirty="0">
                <a:solidFill>
                  <a:srgbClr val="003366"/>
                </a:solidFill>
                <a:latin typeface="Times New Roman" pitchFamily="18" charset="0"/>
                <a:ea typeface="黑体" pitchFamily="2" charset="-122"/>
              </a:rPr>
              <a:t>制作简便、经济，生物组织具有一定的机械性能。</a:t>
            </a:r>
          </a:p>
          <a:p>
            <a:pPr eaLnBrk="1" hangingPunct="1">
              <a:lnSpc>
                <a:spcPct val="110000"/>
              </a:lnSpc>
              <a:spcBef>
                <a:spcPct val="20000"/>
              </a:spcBef>
            </a:pPr>
            <a:r>
              <a:rPr lang="zh-CN" altLang="en-US" sz="2600" b="0" dirty="0">
                <a:solidFill>
                  <a:srgbClr val="F8240E"/>
                </a:solidFill>
                <a:latin typeface="Times New Roman" pitchFamily="18" charset="0"/>
                <a:ea typeface="黑体" pitchFamily="2" charset="-122"/>
              </a:rPr>
              <a:t>       制作关键</a:t>
            </a:r>
            <a:r>
              <a:rPr lang="zh-CN" altLang="en-US" sz="2600" b="0" dirty="0">
                <a:solidFill>
                  <a:srgbClr val="003366"/>
                </a:solidFill>
                <a:latin typeface="Times New Roman" pitchFamily="18" charset="0"/>
                <a:ea typeface="黑体" pitchFamily="2" charset="-122"/>
              </a:rPr>
              <a:t>：生物组织膜的固定，通常采用的方法有物理吸附、共价附着、交联、包埋等。</a:t>
            </a:r>
          </a:p>
        </p:txBody>
      </p:sp>
      <p:pic>
        <p:nvPicPr>
          <p:cNvPr id="122885" name="Picture 5" descr="香蕉电极"/>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381000"/>
            <a:ext cx="225107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991683"/>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882"/>
                                        </p:tgtEl>
                                        <p:attrNameLst>
                                          <p:attrName>style.visibility</p:attrName>
                                        </p:attrNameLst>
                                      </p:cBhvr>
                                      <p:to>
                                        <p:strVal val="visible"/>
                                      </p:to>
                                    </p:set>
                                    <p:animEffect transition="in" filter="wipe(left)">
                                      <p:cBhvr>
                                        <p:cTn id="7" dur="500"/>
                                        <p:tgtEl>
                                          <p:spTgt spid="12288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2884">
                                            <p:txEl>
                                              <p:pRg st="0" end="0"/>
                                            </p:txEl>
                                          </p:spTgt>
                                        </p:tgtEl>
                                        <p:attrNameLst>
                                          <p:attrName>style.visibility</p:attrName>
                                        </p:attrNameLst>
                                      </p:cBhvr>
                                      <p:to>
                                        <p:strVal val="visible"/>
                                      </p:to>
                                    </p:set>
                                    <p:animEffect transition="in" filter="wipe(left)">
                                      <p:cBhvr>
                                        <p:cTn id="11" dur="500"/>
                                        <p:tgtEl>
                                          <p:spTgt spid="122884">
                                            <p:txEl>
                                              <p:pRg st="0" end="0"/>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2884">
                                            <p:txEl>
                                              <p:pRg st="1" end="1"/>
                                            </p:txEl>
                                          </p:spTgt>
                                        </p:tgtEl>
                                        <p:attrNameLst>
                                          <p:attrName>style.visibility</p:attrName>
                                        </p:attrNameLst>
                                      </p:cBhvr>
                                      <p:to>
                                        <p:strVal val="visible"/>
                                      </p:to>
                                    </p:set>
                                    <p:animEffect transition="in" filter="wipe(left)">
                                      <p:cBhvr>
                                        <p:cTn id="15" dur="500"/>
                                        <p:tgtEl>
                                          <p:spTgt spid="122884">
                                            <p:txEl>
                                              <p:pRg st="1" end="1"/>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22884">
                                            <p:txEl>
                                              <p:pRg st="2" end="2"/>
                                            </p:txEl>
                                          </p:spTgt>
                                        </p:tgtEl>
                                        <p:attrNameLst>
                                          <p:attrName>style.visibility</p:attrName>
                                        </p:attrNameLst>
                                      </p:cBhvr>
                                      <p:to>
                                        <p:strVal val="visible"/>
                                      </p:to>
                                    </p:set>
                                    <p:animEffect transition="in" filter="wipe(left)">
                                      <p:cBhvr>
                                        <p:cTn id="19" dur="500"/>
                                        <p:tgtEl>
                                          <p:spTgt spid="122884">
                                            <p:txEl>
                                              <p:pRg st="2" end="2"/>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2884">
                                            <p:txEl>
                                              <p:pRg st="3" end="3"/>
                                            </p:txEl>
                                          </p:spTgt>
                                        </p:tgtEl>
                                        <p:attrNameLst>
                                          <p:attrName>style.visibility</p:attrName>
                                        </p:attrNameLst>
                                      </p:cBhvr>
                                      <p:to>
                                        <p:strVal val="visible"/>
                                      </p:to>
                                    </p:set>
                                    <p:animEffect transition="in" filter="wipe(left)">
                                      <p:cBhvr>
                                        <p:cTn id="23" dur="500"/>
                                        <p:tgtEl>
                                          <p:spTgt spid="122884">
                                            <p:txEl>
                                              <p:pRg st="3" end="3"/>
                                            </p:txEl>
                                          </p:spTgt>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22884">
                                            <p:txEl>
                                              <p:pRg st="4" end="4"/>
                                            </p:txEl>
                                          </p:spTgt>
                                        </p:tgtEl>
                                        <p:attrNameLst>
                                          <p:attrName>style.visibility</p:attrName>
                                        </p:attrNameLst>
                                      </p:cBhvr>
                                      <p:to>
                                        <p:strVal val="visible"/>
                                      </p:to>
                                    </p:set>
                                    <p:animEffect transition="in" filter="wipe(left)">
                                      <p:cBhvr>
                                        <p:cTn id="27" dur="500"/>
                                        <p:tgtEl>
                                          <p:spTgt spid="122884">
                                            <p:txEl>
                                              <p:pRg st="4" end="4"/>
                                            </p:txEl>
                                          </p:spTgt>
                                        </p:tgtEl>
                                      </p:cBhvr>
                                    </p:animEffec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22884">
                                            <p:txEl>
                                              <p:pRg st="5" end="5"/>
                                            </p:txEl>
                                          </p:spTgt>
                                        </p:tgtEl>
                                        <p:attrNameLst>
                                          <p:attrName>style.visibility</p:attrName>
                                        </p:attrNameLst>
                                      </p:cBhvr>
                                      <p:to>
                                        <p:strVal val="visible"/>
                                      </p:to>
                                    </p:set>
                                    <p:animEffect transition="in" filter="wipe(left)">
                                      <p:cBhvr>
                                        <p:cTn id="31" dur="500"/>
                                        <p:tgtEl>
                                          <p:spTgt spid="122884">
                                            <p:txEl>
                                              <p:pRg st="5" end="5"/>
                                            </p:txEl>
                                          </p:spTgt>
                                        </p:tgtEl>
                                      </p:cBhvr>
                                    </p:animEffect>
                                  </p:childTnLst>
                                </p:cTn>
                              </p:par>
                            </p:childTnLst>
                          </p:cTn>
                        </p:par>
                        <p:par>
                          <p:cTn id="32" fill="hold" nodeType="afterGroup">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22884">
                                            <p:txEl>
                                              <p:pRg st="6" end="6"/>
                                            </p:txEl>
                                          </p:spTgt>
                                        </p:tgtEl>
                                        <p:attrNameLst>
                                          <p:attrName>style.visibility</p:attrName>
                                        </p:attrNameLst>
                                      </p:cBhvr>
                                      <p:to>
                                        <p:strVal val="visible"/>
                                      </p:to>
                                    </p:set>
                                    <p:animEffect transition="in" filter="wipe(left)">
                                      <p:cBhvr>
                                        <p:cTn id="35" dur="500"/>
                                        <p:tgtEl>
                                          <p:spTgt spid="122884">
                                            <p:txEl>
                                              <p:pRg st="6" end="6"/>
                                            </p:txEl>
                                          </p:spTgt>
                                        </p:tgtEl>
                                      </p:cBhvr>
                                    </p:animEffect>
                                  </p:childTnLst>
                                </p:cTn>
                              </p:par>
                            </p:childTnLst>
                          </p:cTn>
                        </p:par>
                        <p:par>
                          <p:cTn id="36" fill="hold" nodeType="afterGroup">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22884">
                                            <p:txEl>
                                              <p:pRg st="7" end="7"/>
                                            </p:txEl>
                                          </p:spTgt>
                                        </p:tgtEl>
                                        <p:attrNameLst>
                                          <p:attrName>style.visibility</p:attrName>
                                        </p:attrNameLst>
                                      </p:cBhvr>
                                      <p:to>
                                        <p:strVal val="visible"/>
                                      </p:to>
                                    </p:set>
                                    <p:animEffect transition="in" filter="wipe(left)">
                                      <p:cBhvr>
                                        <p:cTn id="39" dur="500"/>
                                        <p:tgtEl>
                                          <p:spTgt spid="12288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autoUpdateAnimBg="0"/>
      <p:bldP spid="122884" grpId="0" build="p" autoUpdateAnimBg="0" advAuto="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533400" y="304800"/>
            <a:ext cx="7772400" cy="609600"/>
          </a:xfrm>
        </p:spPr>
        <p:txBody>
          <a:bodyPr/>
          <a:lstStyle/>
          <a:p>
            <a:r>
              <a:rPr lang="zh-CN" altLang="en-US" sz="3200" dirty="0">
                <a:solidFill>
                  <a:srgbClr val="800000"/>
                </a:solidFill>
                <a:latin typeface="黑体" pitchFamily="49" charset="-122"/>
                <a:ea typeface="黑体" pitchFamily="49" charset="-122"/>
              </a:rPr>
              <a:t>组织电极的酶源与测定对象一览表</a:t>
            </a:r>
          </a:p>
        </p:txBody>
      </p:sp>
      <p:pic>
        <p:nvPicPr>
          <p:cNvPr id="124179" name="Picture 2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981075"/>
            <a:ext cx="8207375" cy="523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135604"/>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3906"/>
                                        </p:tgtEl>
                                        <p:attrNameLst>
                                          <p:attrName>style.visibility</p:attrName>
                                        </p:attrNameLst>
                                      </p:cBhvr>
                                      <p:to>
                                        <p:strVal val="visible"/>
                                      </p:to>
                                    </p:set>
                                    <p:animEffect transition="in" filter="wipe(left)">
                                      <p:cBhvr>
                                        <p:cTn id="7" dur="500"/>
                                        <p:tgtEl>
                                          <p:spTgt spid="123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6"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304800" y="533400"/>
            <a:ext cx="7772400" cy="1143000"/>
          </a:xfrm>
        </p:spPr>
        <p:txBody>
          <a:bodyPr/>
          <a:lstStyle/>
          <a:p>
            <a:pPr algn="l">
              <a:lnSpc>
                <a:spcPct val="120000"/>
              </a:lnSpc>
            </a:pPr>
            <a:r>
              <a:rPr lang="zh-CN" altLang="en-US" sz="3200" kern="1200" dirty="0" smtClean="0">
                <a:solidFill>
                  <a:srgbClr val="003300"/>
                </a:solidFill>
                <a:latin typeface="黑体" pitchFamily="49" charset="-122"/>
                <a:ea typeface="黑体" pitchFamily="49" charset="-122"/>
              </a:rPr>
              <a:t>离子选择电极</a:t>
            </a:r>
            <a:r>
              <a:rPr lang="zh-CN" altLang="en-US" sz="3200" kern="1200" dirty="0">
                <a:solidFill>
                  <a:srgbClr val="003300"/>
                </a:solidFill>
                <a:latin typeface="黑体" pitchFamily="49" charset="-122"/>
                <a:ea typeface="黑体" pitchFamily="49" charset="-122"/>
              </a:rPr>
              <a:t>的特性</a:t>
            </a:r>
            <a:r>
              <a:rPr lang="zh-CN" altLang="en-US" sz="3600" dirty="0">
                <a:latin typeface="Times New Roman" pitchFamily="18" charset="0"/>
              </a:rPr>
              <a:t/>
            </a:r>
            <a:br>
              <a:rPr lang="zh-CN" altLang="en-US" sz="3600" dirty="0">
                <a:latin typeface="Times New Roman" pitchFamily="18" charset="0"/>
              </a:rPr>
            </a:br>
            <a:r>
              <a:rPr kumimoji="0" lang="zh-CN" altLang="en-US" sz="3200" dirty="0">
                <a:solidFill>
                  <a:srgbClr val="800000"/>
                </a:solidFill>
                <a:effectLst/>
                <a:latin typeface="黑体" pitchFamily="2" charset="-122"/>
                <a:ea typeface="黑体" pitchFamily="2" charset="-122"/>
              </a:rPr>
              <a:t>1．膜电位及其选择性</a:t>
            </a:r>
          </a:p>
        </p:txBody>
      </p:sp>
      <p:sp>
        <p:nvSpPr>
          <p:cNvPr id="126979" name="Text Box 3"/>
          <p:cNvSpPr txBox="1">
            <a:spLocks noChangeArrowheads="1"/>
          </p:cNvSpPr>
          <p:nvPr/>
        </p:nvSpPr>
        <p:spPr bwMode="auto">
          <a:xfrm>
            <a:off x="228600" y="3429000"/>
            <a:ext cx="8610600" cy="163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pPr>
            <a:r>
              <a:rPr lang="zh-CN" altLang="en-US" sz="2000" dirty="0">
                <a:latin typeface="Times New Roman" pitchFamily="18" charset="0"/>
              </a:rPr>
              <a:t>           </a:t>
            </a:r>
            <a:r>
              <a:rPr lang="zh-CN" altLang="en-US" sz="2600" dirty="0">
                <a:solidFill>
                  <a:srgbClr val="F8240E"/>
                </a:solidFill>
                <a:latin typeface="Arial Unicode MS" pitchFamily="34" charset="-122"/>
                <a:ea typeface="黑体" pitchFamily="49" charset="-122"/>
              </a:rPr>
              <a:t>共存的其他离子对膜电位的产生有贡献吗?</a:t>
            </a:r>
          </a:p>
          <a:p>
            <a:pPr algn="just">
              <a:lnSpc>
                <a:spcPct val="130000"/>
              </a:lnSpc>
            </a:pPr>
            <a:r>
              <a:rPr lang="zh-CN" altLang="en-US" sz="2600" dirty="0">
                <a:latin typeface="Arial Unicode MS" pitchFamily="34" charset="-122"/>
                <a:ea typeface="黑体" pitchFamily="49" charset="-122"/>
              </a:rPr>
              <a:t>    </a:t>
            </a:r>
            <a:r>
              <a:rPr lang="zh-CN" altLang="en-US" sz="2600" dirty="0">
                <a:solidFill>
                  <a:schemeClr val="hlink"/>
                </a:solidFill>
                <a:latin typeface="Arial Unicode MS" pitchFamily="34" charset="-122"/>
                <a:ea typeface="黑体" pitchFamily="49" charset="-122"/>
              </a:rPr>
              <a:t>若测定离子为</a:t>
            </a:r>
            <a:r>
              <a:rPr lang="en-US" altLang="zh-CN" sz="2600" dirty="0">
                <a:solidFill>
                  <a:schemeClr val="hlink"/>
                </a:solidFill>
                <a:latin typeface="Arial Unicode MS" pitchFamily="34" charset="-122"/>
                <a:ea typeface="黑体" pitchFamily="49" charset="-122"/>
              </a:rPr>
              <a:t>i，</a:t>
            </a:r>
            <a:r>
              <a:rPr lang="zh-CN" altLang="en-US" sz="2600" dirty="0">
                <a:solidFill>
                  <a:schemeClr val="hlink"/>
                </a:solidFill>
                <a:latin typeface="Arial Unicode MS" pitchFamily="34" charset="-122"/>
                <a:ea typeface="黑体" pitchFamily="49" charset="-122"/>
              </a:rPr>
              <a:t>电荷为</a:t>
            </a:r>
            <a:r>
              <a:rPr lang="en-US" altLang="zh-CN" sz="2600" dirty="0" err="1">
                <a:solidFill>
                  <a:schemeClr val="hlink"/>
                </a:solidFill>
                <a:latin typeface="Arial Unicode MS" pitchFamily="34" charset="-122"/>
                <a:ea typeface="黑体" pitchFamily="49" charset="-122"/>
              </a:rPr>
              <a:t>z</a:t>
            </a:r>
            <a:r>
              <a:rPr lang="en-US" altLang="zh-CN" sz="2600" baseline="-25000" dirty="0" err="1">
                <a:solidFill>
                  <a:schemeClr val="hlink"/>
                </a:solidFill>
                <a:latin typeface="Arial Unicode MS" pitchFamily="34" charset="-122"/>
                <a:ea typeface="黑体" pitchFamily="49" charset="-122"/>
              </a:rPr>
              <a:t>i</a:t>
            </a:r>
            <a:r>
              <a:rPr lang="en-US" altLang="zh-CN" sz="2600" dirty="0">
                <a:solidFill>
                  <a:schemeClr val="hlink"/>
                </a:solidFill>
                <a:latin typeface="Arial Unicode MS" pitchFamily="34" charset="-122"/>
                <a:ea typeface="黑体" pitchFamily="49" charset="-122"/>
              </a:rPr>
              <a:t>；</a:t>
            </a:r>
            <a:r>
              <a:rPr lang="zh-CN" altLang="en-US" sz="2600" dirty="0">
                <a:solidFill>
                  <a:schemeClr val="hlink"/>
                </a:solidFill>
                <a:latin typeface="Arial Unicode MS" pitchFamily="34" charset="-122"/>
                <a:ea typeface="黑体" pitchFamily="49" charset="-122"/>
              </a:rPr>
              <a:t>干扰离子为</a:t>
            </a:r>
            <a:r>
              <a:rPr lang="en-US" altLang="zh-CN" sz="2600" dirty="0">
                <a:solidFill>
                  <a:schemeClr val="hlink"/>
                </a:solidFill>
                <a:latin typeface="Arial Unicode MS" pitchFamily="34" charset="-122"/>
                <a:ea typeface="黑体" pitchFamily="49" charset="-122"/>
              </a:rPr>
              <a:t>j，</a:t>
            </a:r>
            <a:r>
              <a:rPr lang="zh-CN" altLang="en-US" sz="2600" dirty="0">
                <a:solidFill>
                  <a:schemeClr val="hlink"/>
                </a:solidFill>
                <a:latin typeface="Arial Unicode MS" pitchFamily="34" charset="-122"/>
                <a:ea typeface="黑体" pitchFamily="49" charset="-122"/>
              </a:rPr>
              <a:t>电荷为</a:t>
            </a:r>
            <a:r>
              <a:rPr lang="en-US" altLang="zh-CN" sz="2600" dirty="0" err="1">
                <a:solidFill>
                  <a:schemeClr val="hlink"/>
                </a:solidFill>
                <a:latin typeface="Arial Unicode MS" pitchFamily="34" charset="-122"/>
                <a:ea typeface="黑体" pitchFamily="49" charset="-122"/>
              </a:rPr>
              <a:t>z</a:t>
            </a:r>
            <a:r>
              <a:rPr lang="en-US" altLang="zh-CN" sz="2600" baseline="-25000" dirty="0" err="1">
                <a:solidFill>
                  <a:schemeClr val="hlink"/>
                </a:solidFill>
                <a:latin typeface="Arial Unicode MS" pitchFamily="34" charset="-122"/>
                <a:ea typeface="黑体" pitchFamily="49" charset="-122"/>
              </a:rPr>
              <a:t>j</a:t>
            </a:r>
            <a:r>
              <a:rPr lang="en-US" altLang="zh-CN" sz="2600" dirty="0">
                <a:solidFill>
                  <a:schemeClr val="hlink"/>
                </a:solidFill>
                <a:latin typeface="Arial Unicode MS" pitchFamily="34" charset="-122"/>
                <a:ea typeface="黑体" pitchFamily="49" charset="-122"/>
              </a:rPr>
              <a:t>。</a:t>
            </a:r>
            <a:r>
              <a:rPr lang="zh-CN" altLang="en-US" sz="2600" dirty="0">
                <a:solidFill>
                  <a:schemeClr val="hlink"/>
                </a:solidFill>
                <a:latin typeface="Arial Unicode MS" pitchFamily="34" charset="-122"/>
                <a:ea typeface="黑体" pitchFamily="49" charset="-122"/>
              </a:rPr>
              <a:t>考虑到共存离子产生的电位，膜电位的一般式可写成为：</a:t>
            </a:r>
          </a:p>
        </p:txBody>
      </p:sp>
      <p:graphicFrame>
        <p:nvGraphicFramePr>
          <p:cNvPr id="126980" name="Object 4"/>
          <p:cNvGraphicFramePr>
            <a:graphicFrameLocks noChangeAspect="1"/>
          </p:cNvGraphicFramePr>
          <p:nvPr/>
        </p:nvGraphicFramePr>
        <p:xfrm>
          <a:off x="2819400" y="1676400"/>
          <a:ext cx="2717800" cy="776288"/>
        </p:xfrm>
        <a:graphic>
          <a:graphicData uri="http://schemas.openxmlformats.org/presentationml/2006/ole">
            <mc:AlternateContent xmlns:mc="http://schemas.openxmlformats.org/markup-compatibility/2006">
              <mc:Choice xmlns:v="urn:schemas-microsoft-com:vml" Requires="v">
                <p:oleObj spid="_x0000_s73805" name="Equation" r:id="rId3" imgW="1371600" imgH="393480" progId="Equation.3">
                  <p:embed/>
                </p:oleObj>
              </mc:Choice>
              <mc:Fallback>
                <p:oleObj name="Equation" r:id="rId3" imgW="137160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1676400"/>
                        <a:ext cx="2717800" cy="776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6981" name="Object 5"/>
          <p:cNvGraphicFramePr>
            <a:graphicFrameLocks noChangeAspect="1"/>
          </p:cNvGraphicFramePr>
          <p:nvPr/>
        </p:nvGraphicFramePr>
        <p:xfrm>
          <a:off x="2187575" y="5181600"/>
          <a:ext cx="3563938" cy="1004888"/>
        </p:xfrm>
        <a:graphic>
          <a:graphicData uri="http://schemas.openxmlformats.org/presentationml/2006/ole">
            <mc:AlternateContent xmlns:mc="http://schemas.openxmlformats.org/markup-compatibility/2006">
              <mc:Choice xmlns:v="urn:schemas-microsoft-com:vml" Requires="v">
                <p:oleObj spid="_x0000_s73806" name="公式" r:id="rId5" imgW="1981080" imgH="558720" progId="Equation.3">
                  <p:embed/>
                </p:oleObj>
              </mc:Choice>
              <mc:Fallback>
                <p:oleObj name="公式" r:id="rId5" imgW="1981080" imgH="5587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87575" y="5181600"/>
                        <a:ext cx="3563938" cy="1004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6982" name="Object 6"/>
          <p:cNvGraphicFramePr>
            <a:graphicFrameLocks noChangeAspect="1"/>
          </p:cNvGraphicFramePr>
          <p:nvPr/>
        </p:nvGraphicFramePr>
        <p:xfrm>
          <a:off x="2819400" y="2590800"/>
          <a:ext cx="2792413" cy="796925"/>
        </p:xfrm>
        <a:graphic>
          <a:graphicData uri="http://schemas.openxmlformats.org/presentationml/2006/ole">
            <mc:AlternateContent xmlns:mc="http://schemas.openxmlformats.org/markup-compatibility/2006">
              <mc:Choice xmlns:v="urn:schemas-microsoft-com:vml" Requires="v">
                <p:oleObj spid="_x0000_s73807" name="Equation" r:id="rId7" imgW="1371600" imgH="393480" progId="Equation.3">
                  <p:embed/>
                </p:oleObj>
              </mc:Choice>
              <mc:Fallback>
                <p:oleObj name="Equation" r:id="rId7" imgW="1371600" imgH="3934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2590800"/>
                        <a:ext cx="2792413" cy="79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58825728"/>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6978">
                                            <p:txEl>
                                              <p:pRg st="0" end="0"/>
                                            </p:txEl>
                                          </p:spTgt>
                                        </p:tgtEl>
                                        <p:attrNameLst>
                                          <p:attrName>style.visibility</p:attrName>
                                        </p:attrNameLst>
                                      </p:cBhvr>
                                      <p:to>
                                        <p:strVal val="visible"/>
                                      </p:to>
                                    </p:set>
                                    <p:animEffect transition="in" filter="wipe(up)">
                                      <p:cBhvr>
                                        <p:cTn id="7" dur="500"/>
                                        <p:tgtEl>
                                          <p:spTgt spid="1269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6980"/>
                                        </p:tgtEl>
                                        <p:attrNameLst>
                                          <p:attrName>style.visibility</p:attrName>
                                        </p:attrNameLst>
                                      </p:cBhvr>
                                      <p:to>
                                        <p:strVal val="visible"/>
                                      </p:to>
                                    </p:set>
                                    <p:animEffect transition="in" filter="wipe(left)">
                                      <p:cBhvr>
                                        <p:cTn id="12" dur="500"/>
                                        <p:tgtEl>
                                          <p:spTgt spid="1269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6982"/>
                                        </p:tgtEl>
                                        <p:attrNameLst>
                                          <p:attrName>style.visibility</p:attrName>
                                        </p:attrNameLst>
                                      </p:cBhvr>
                                      <p:to>
                                        <p:strVal val="visible"/>
                                      </p:to>
                                    </p:set>
                                    <p:animEffect transition="in" filter="wipe(left)">
                                      <p:cBhvr>
                                        <p:cTn id="17" dur="500"/>
                                        <p:tgtEl>
                                          <p:spTgt spid="1269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6979">
                                            <p:txEl>
                                              <p:pRg st="0" end="0"/>
                                            </p:txEl>
                                          </p:spTgt>
                                        </p:tgtEl>
                                        <p:attrNameLst>
                                          <p:attrName>style.visibility</p:attrName>
                                        </p:attrNameLst>
                                      </p:cBhvr>
                                      <p:to>
                                        <p:strVal val="visible"/>
                                      </p:to>
                                    </p:set>
                                    <p:animEffect transition="in" filter="wipe(left)">
                                      <p:cBhvr>
                                        <p:cTn id="22" dur="500"/>
                                        <p:tgtEl>
                                          <p:spTgt spid="12697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6979">
                                            <p:txEl>
                                              <p:pRg st="1" end="1"/>
                                            </p:txEl>
                                          </p:spTgt>
                                        </p:tgtEl>
                                        <p:attrNameLst>
                                          <p:attrName>style.visibility</p:attrName>
                                        </p:attrNameLst>
                                      </p:cBhvr>
                                      <p:to>
                                        <p:strVal val="visible"/>
                                      </p:to>
                                    </p:set>
                                    <p:animEffect transition="in" filter="wipe(left)">
                                      <p:cBhvr>
                                        <p:cTn id="27" dur="500"/>
                                        <p:tgtEl>
                                          <p:spTgt spid="126979">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26981"/>
                                        </p:tgtEl>
                                        <p:attrNameLst>
                                          <p:attrName>style.visibility</p:attrName>
                                        </p:attrNameLst>
                                      </p:cBhvr>
                                      <p:to>
                                        <p:strVal val="visible"/>
                                      </p:to>
                                    </p:set>
                                    <p:animEffect transition="in" filter="wipe(left)">
                                      <p:cBhvr>
                                        <p:cTn id="32" dur="500"/>
                                        <p:tgtEl>
                                          <p:spTgt spid="126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 grpId="0" build="p" autoUpdateAnimBg="0" advAuto="0"/>
      <p:bldP spid="126979"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430088" y="877888"/>
            <a:ext cx="7772400" cy="609600"/>
          </a:xfrm>
        </p:spPr>
        <p:txBody>
          <a:bodyPr/>
          <a:lstStyle/>
          <a:p>
            <a:pPr algn="l"/>
            <a:r>
              <a:rPr kumimoji="0" lang="zh-CN" altLang="en-US" sz="3200" dirty="0">
                <a:solidFill>
                  <a:srgbClr val="0000FF"/>
                </a:solidFill>
                <a:effectLst/>
                <a:latin typeface="黑体" pitchFamily="2" charset="-122"/>
                <a:ea typeface="黑体" pitchFamily="2" charset="-122"/>
              </a:rPr>
              <a:t>讨论：</a:t>
            </a:r>
          </a:p>
        </p:txBody>
      </p:sp>
      <p:sp>
        <p:nvSpPr>
          <p:cNvPr id="128003" name="Text Box 3"/>
          <p:cNvSpPr txBox="1">
            <a:spLocks noChangeArrowheads="1"/>
          </p:cNvSpPr>
          <p:nvPr/>
        </p:nvSpPr>
        <p:spPr bwMode="auto">
          <a:xfrm>
            <a:off x="430088" y="1763688"/>
            <a:ext cx="8534400" cy="416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40000"/>
              </a:lnSpc>
              <a:spcBef>
                <a:spcPct val="15000"/>
              </a:spcBef>
            </a:pPr>
            <a:r>
              <a:rPr lang="en-US" altLang="zh-CN" sz="2600" b="0" dirty="0">
                <a:solidFill>
                  <a:srgbClr val="003366"/>
                </a:solidFill>
                <a:latin typeface="Times New Roman" pitchFamily="18" charset="0"/>
                <a:ea typeface="黑体" pitchFamily="2" charset="-122"/>
              </a:rPr>
              <a:t>        a.   </a:t>
            </a:r>
            <a:r>
              <a:rPr lang="zh-CN" altLang="en-US" sz="2600" b="0" dirty="0">
                <a:solidFill>
                  <a:srgbClr val="003366"/>
                </a:solidFill>
                <a:latin typeface="Times New Roman" pitchFamily="18" charset="0"/>
                <a:ea typeface="黑体" pitchFamily="2" charset="-122"/>
              </a:rPr>
              <a:t>对</a:t>
            </a:r>
            <a:r>
              <a:rPr lang="zh-CN" altLang="en-US" sz="2600" b="0" dirty="0">
                <a:solidFill>
                  <a:srgbClr val="F8240E"/>
                </a:solidFill>
                <a:latin typeface="Times New Roman" pitchFamily="18" charset="0"/>
                <a:ea typeface="黑体" pitchFamily="2" charset="-122"/>
              </a:rPr>
              <a:t>阳离子</a:t>
            </a:r>
            <a:r>
              <a:rPr lang="zh-CN" altLang="en-US" sz="2600" b="0" dirty="0">
                <a:solidFill>
                  <a:srgbClr val="003366"/>
                </a:solidFill>
                <a:latin typeface="Times New Roman" pitchFamily="18" charset="0"/>
                <a:ea typeface="黑体" pitchFamily="2" charset="-122"/>
              </a:rPr>
              <a:t>响应的电极，</a:t>
            </a:r>
            <a:r>
              <a:rPr lang="en-US" altLang="zh-CN" sz="2600" b="0" i="1" dirty="0">
                <a:solidFill>
                  <a:srgbClr val="F8240E"/>
                </a:solidFill>
                <a:latin typeface="Times New Roman" pitchFamily="18" charset="0"/>
                <a:ea typeface="黑体" pitchFamily="2" charset="-122"/>
              </a:rPr>
              <a:t>K </a:t>
            </a:r>
            <a:r>
              <a:rPr lang="zh-CN" altLang="en-US" sz="2600" b="0" dirty="0">
                <a:solidFill>
                  <a:srgbClr val="003366"/>
                </a:solidFill>
                <a:latin typeface="Times New Roman" pitchFamily="18" charset="0"/>
                <a:ea typeface="黑体" pitchFamily="2" charset="-122"/>
              </a:rPr>
              <a:t>后取</a:t>
            </a:r>
            <a:r>
              <a:rPr lang="zh-CN" altLang="en-US" sz="2600" b="0" dirty="0">
                <a:solidFill>
                  <a:srgbClr val="F8240E"/>
                </a:solidFill>
                <a:latin typeface="Times New Roman" pitchFamily="18" charset="0"/>
                <a:ea typeface="黑体" pitchFamily="2" charset="-122"/>
              </a:rPr>
              <a:t>正号</a:t>
            </a:r>
            <a:r>
              <a:rPr lang="zh-CN" altLang="en-US" sz="2600" dirty="0">
                <a:solidFill>
                  <a:srgbClr val="003366"/>
                </a:solidFill>
                <a:latin typeface="Times New Roman" pitchFamily="18" charset="0"/>
                <a:ea typeface="黑体" pitchFamily="2" charset="-122"/>
              </a:rPr>
              <a:t>；对</a:t>
            </a:r>
            <a:r>
              <a:rPr lang="zh-CN" altLang="en-US" sz="2600" b="0" dirty="0">
                <a:solidFill>
                  <a:srgbClr val="F8240E"/>
                </a:solidFill>
                <a:latin typeface="Times New Roman" pitchFamily="18" charset="0"/>
                <a:ea typeface="黑体" pitchFamily="2" charset="-122"/>
              </a:rPr>
              <a:t>负离子</a:t>
            </a:r>
            <a:r>
              <a:rPr lang="zh-CN" altLang="en-US" sz="2600" dirty="0">
                <a:solidFill>
                  <a:srgbClr val="003366"/>
                </a:solidFill>
                <a:latin typeface="Times New Roman" pitchFamily="18" charset="0"/>
                <a:ea typeface="黑体" pitchFamily="2" charset="-122"/>
              </a:rPr>
              <a:t>响应的电极，</a:t>
            </a:r>
            <a:r>
              <a:rPr lang="en-US" altLang="zh-CN" sz="2600" b="0" i="1" dirty="0">
                <a:solidFill>
                  <a:srgbClr val="F8240E"/>
                </a:solidFill>
                <a:latin typeface="Times New Roman" pitchFamily="18" charset="0"/>
                <a:ea typeface="黑体" pitchFamily="2" charset="-122"/>
              </a:rPr>
              <a:t>K </a:t>
            </a:r>
            <a:r>
              <a:rPr lang="zh-CN" altLang="en-US" sz="2600" dirty="0">
                <a:solidFill>
                  <a:srgbClr val="003366"/>
                </a:solidFill>
                <a:latin typeface="Times New Roman" pitchFamily="18" charset="0"/>
                <a:ea typeface="黑体" pitchFamily="2" charset="-122"/>
              </a:rPr>
              <a:t>后取</a:t>
            </a:r>
            <a:r>
              <a:rPr lang="zh-CN" altLang="en-US" sz="2600" b="0" dirty="0">
                <a:solidFill>
                  <a:srgbClr val="F8240E"/>
                </a:solidFill>
                <a:latin typeface="Times New Roman" pitchFamily="18" charset="0"/>
                <a:ea typeface="黑体" pitchFamily="2" charset="-122"/>
              </a:rPr>
              <a:t>负号。</a:t>
            </a:r>
          </a:p>
          <a:p>
            <a:pPr eaLnBrk="1" hangingPunct="1">
              <a:lnSpc>
                <a:spcPct val="140000"/>
              </a:lnSpc>
              <a:spcBef>
                <a:spcPct val="15000"/>
              </a:spcBef>
            </a:pPr>
            <a:r>
              <a:rPr lang="en-US" altLang="zh-CN" sz="2600" b="0" dirty="0">
                <a:solidFill>
                  <a:srgbClr val="FF0000"/>
                </a:solidFill>
                <a:latin typeface="Arial Unicode MS" pitchFamily="34" charset="-122"/>
                <a:ea typeface="Arial Unicode MS" pitchFamily="34" charset="-122"/>
                <a:cs typeface="Arial Unicode MS" pitchFamily="34" charset="-122"/>
              </a:rPr>
              <a:t>        b.   </a:t>
            </a:r>
            <a:r>
              <a:rPr lang="en-US" altLang="zh-CN" sz="2600" b="0" i="1" dirty="0">
                <a:solidFill>
                  <a:srgbClr val="FF0000"/>
                </a:solidFill>
                <a:latin typeface="Arial Unicode MS" pitchFamily="34" charset="-122"/>
                <a:ea typeface="Arial Unicode MS" pitchFamily="34" charset="-122"/>
                <a:cs typeface="Arial Unicode MS" pitchFamily="34" charset="-122"/>
              </a:rPr>
              <a:t>K</a:t>
            </a:r>
            <a:r>
              <a:rPr lang="en-US" altLang="zh-CN" sz="2600" b="0" baseline="-25000" dirty="0">
                <a:solidFill>
                  <a:srgbClr val="FF0000"/>
                </a:solidFill>
                <a:latin typeface="Arial Unicode MS" pitchFamily="34" charset="-122"/>
                <a:ea typeface="Arial Unicode MS" pitchFamily="34" charset="-122"/>
                <a:cs typeface="Arial Unicode MS" pitchFamily="34" charset="-122"/>
              </a:rPr>
              <a:t>i J</a:t>
            </a:r>
            <a:r>
              <a:rPr lang="zh-CN" altLang="en-US" sz="2600" dirty="0">
                <a:solidFill>
                  <a:srgbClr val="003366"/>
                </a:solidFill>
                <a:latin typeface="Times New Roman" pitchFamily="18" charset="0"/>
                <a:ea typeface="黑体" pitchFamily="2" charset="-122"/>
              </a:rPr>
              <a:t>称之为</a:t>
            </a:r>
            <a:r>
              <a:rPr lang="zh-CN" altLang="en-US" sz="2600" b="0" dirty="0">
                <a:solidFill>
                  <a:srgbClr val="F8240E"/>
                </a:solidFill>
                <a:latin typeface="Times New Roman" pitchFamily="18" charset="0"/>
                <a:ea typeface="黑体" pitchFamily="2" charset="-122"/>
              </a:rPr>
              <a:t>电极的选择性系数。</a:t>
            </a:r>
            <a:endParaRPr lang="zh-CN" altLang="en-US" sz="2600" b="0" dirty="0">
              <a:solidFill>
                <a:schemeClr val="hlink"/>
              </a:solidFill>
              <a:latin typeface="Times New Roman" pitchFamily="18" charset="0"/>
              <a:ea typeface="黑体" pitchFamily="2" charset="-122"/>
            </a:endParaRPr>
          </a:p>
          <a:p>
            <a:pPr eaLnBrk="1" hangingPunct="1">
              <a:lnSpc>
                <a:spcPct val="140000"/>
              </a:lnSpc>
              <a:spcBef>
                <a:spcPct val="15000"/>
              </a:spcBef>
            </a:pPr>
            <a:r>
              <a:rPr lang="zh-CN" altLang="en-US" sz="2600" b="0" dirty="0">
                <a:solidFill>
                  <a:srgbClr val="0033CC"/>
                </a:solidFill>
                <a:latin typeface="Times New Roman" pitchFamily="18" charset="0"/>
                <a:ea typeface="黑体" pitchFamily="2" charset="-122"/>
              </a:rPr>
              <a:t>        </a:t>
            </a:r>
            <a:r>
              <a:rPr lang="zh-CN" altLang="en-US" sz="2600" dirty="0">
                <a:solidFill>
                  <a:srgbClr val="003366"/>
                </a:solidFill>
                <a:latin typeface="Times New Roman" pitchFamily="18" charset="0"/>
                <a:ea typeface="黑体" pitchFamily="2" charset="-122"/>
              </a:rPr>
              <a:t>其意义为：在相同的测定条件下，待测离子和干扰离子产生相同电位时待测离子的活度</a:t>
            </a:r>
            <a:r>
              <a:rPr lang="en-US" altLang="zh-CN" sz="2600" b="0" i="1" dirty="0" err="1">
                <a:solidFill>
                  <a:srgbClr val="FF0000"/>
                </a:solidFill>
                <a:latin typeface="Times New Roman" pitchFamily="18" charset="0"/>
                <a:ea typeface="黑体" pitchFamily="2" charset="-122"/>
              </a:rPr>
              <a:t>a</a:t>
            </a:r>
            <a:r>
              <a:rPr lang="en-US" altLang="zh-CN" sz="2600" b="0" baseline="-25000" dirty="0" err="1">
                <a:solidFill>
                  <a:srgbClr val="FF0000"/>
                </a:solidFill>
                <a:latin typeface="Times New Roman" pitchFamily="18" charset="0"/>
                <a:ea typeface="黑体" pitchFamily="2" charset="-122"/>
              </a:rPr>
              <a:t>i</a:t>
            </a:r>
            <a:r>
              <a:rPr lang="zh-CN" altLang="en-US" sz="2600" dirty="0">
                <a:solidFill>
                  <a:srgbClr val="003366"/>
                </a:solidFill>
                <a:latin typeface="Times New Roman" pitchFamily="18" charset="0"/>
                <a:ea typeface="黑体" pitchFamily="2" charset="-122"/>
              </a:rPr>
              <a:t>与干扰离子活度</a:t>
            </a:r>
            <a:r>
              <a:rPr lang="en-US" altLang="zh-CN" sz="2600" b="0" i="1" dirty="0" err="1">
                <a:solidFill>
                  <a:srgbClr val="FF0000"/>
                </a:solidFill>
                <a:latin typeface="Times New Roman" pitchFamily="18" charset="0"/>
                <a:ea typeface="黑体" pitchFamily="2" charset="-122"/>
              </a:rPr>
              <a:t>a</a:t>
            </a:r>
            <a:r>
              <a:rPr lang="en-US" altLang="zh-CN" sz="2600" b="0" i="1" baseline="-25000" dirty="0" err="1">
                <a:solidFill>
                  <a:srgbClr val="FF0000"/>
                </a:solidFill>
                <a:latin typeface="Times New Roman" pitchFamily="18" charset="0"/>
                <a:ea typeface="黑体" pitchFamily="2" charset="-122"/>
              </a:rPr>
              <a:t>j</a:t>
            </a:r>
            <a:r>
              <a:rPr lang="zh-CN" altLang="en-US" sz="2600" dirty="0">
                <a:solidFill>
                  <a:srgbClr val="003366"/>
                </a:solidFill>
                <a:latin typeface="Times New Roman" pitchFamily="18" charset="0"/>
                <a:ea typeface="黑体" pitchFamily="2" charset="-122"/>
              </a:rPr>
              <a:t>的比值：</a:t>
            </a:r>
          </a:p>
          <a:p>
            <a:pPr eaLnBrk="1" hangingPunct="1">
              <a:lnSpc>
                <a:spcPct val="140000"/>
              </a:lnSpc>
              <a:spcBef>
                <a:spcPct val="15000"/>
              </a:spcBef>
            </a:pPr>
            <a:r>
              <a:rPr lang="zh-CN" altLang="en-US" sz="2600" b="0" dirty="0">
                <a:latin typeface="Times New Roman" pitchFamily="18" charset="0"/>
                <a:ea typeface="黑体" pitchFamily="2" charset="-122"/>
              </a:rPr>
              <a:t>                       </a:t>
            </a:r>
            <a:r>
              <a:rPr lang="en-US" altLang="zh-CN" sz="2600" i="1" dirty="0">
                <a:solidFill>
                  <a:srgbClr val="0000FF"/>
                </a:solidFill>
                <a:latin typeface="Times New Roman" pitchFamily="18" charset="0"/>
                <a:ea typeface="黑体" pitchFamily="2" charset="-122"/>
              </a:rPr>
              <a:t>K</a:t>
            </a:r>
            <a:r>
              <a:rPr lang="en-US" altLang="zh-CN" sz="2600" i="1" baseline="-25000" dirty="0">
                <a:solidFill>
                  <a:srgbClr val="0000FF"/>
                </a:solidFill>
                <a:latin typeface="Times New Roman" pitchFamily="18" charset="0"/>
                <a:ea typeface="黑体" pitchFamily="2" charset="-122"/>
              </a:rPr>
              <a:t>i j</a:t>
            </a:r>
            <a:r>
              <a:rPr lang="en-US" altLang="zh-CN" sz="2600" dirty="0">
                <a:solidFill>
                  <a:srgbClr val="0000FF"/>
                </a:solidFill>
                <a:latin typeface="Times New Roman" pitchFamily="18" charset="0"/>
                <a:ea typeface="黑体" pitchFamily="2" charset="-122"/>
              </a:rPr>
              <a:t> = </a:t>
            </a:r>
            <a:r>
              <a:rPr lang="en-US" altLang="zh-CN" sz="2600" i="1" dirty="0" err="1">
                <a:solidFill>
                  <a:srgbClr val="0000FF"/>
                </a:solidFill>
                <a:latin typeface="Times New Roman" pitchFamily="18" charset="0"/>
                <a:ea typeface="黑体" pitchFamily="2" charset="-122"/>
              </a:rPr>
              <a:t>a</a:t>
            </a:r>
            <a:r>
              <a:rPr lang="en-US" altLang="zh-CN" sz="2600" i="1" baseline="-25000" dirty="0" err="1">
                <a:solidFill>
                  <a:srgbClr val="0000FF"/>
                </a:solidFill>
                <a:latin typeface="Times New Roman" pitchFamily="18" charset="0"/>
                <a:ea typeface="黑体" pitchFamily="2" charset="-122"/>
              </a:rPr>
              <a:t>i</a:t>
            </a:r>
            <a:r>
              <a:rPr lang="en-US" altLang="zh-CN" sz="2600" baseline="-25000" dirty="0">
                <a:solidFill>
                  <a:srgbClr val="0000FF"/>
                </a:solidFill>
                <a:latin typeface="Times New Roman" pitchFamily="18" charset="0"/>
                <a:ea typeface="黑体" pitchFamily="2" charset="-122"/>
              </a:rPr>
              <a:t> </a:t>
            </a:r>
            <a:r>
              <a:rPr lang="en-US" altLang="zh-CN" sz="2600" dirty="0">
                <a:solidFill>
                  <a:srgbClr val="0000FF"/>
                </a:solidFill>
                <a:latin typeface="Times New Roman" pitchFamily="18" charset="0"/>
                <a:ea typeface="黑体" pitchFamily="2" charset="-122"/>
              </a:rPr>
              <a:t> /</a:t>
            </a:r>
            <a:r>
              <a:rPr lang="en-US" altLang="zh-CN" sz="2600" i="1" dirty="0">
                <a:solidFill>
                  <a:srgbClr val="0000FF"/>
                </a:solidFill>
                <a:latin typeface="Times New Roman" pitchFamily="18" charset="0"/>
                <a:ea typeface="黑体" pitchFamily="2" charset="-122"/>
              </a:rPr>
              <a:t>a</a:t>
            </a:r>
            <a:r>
              <a:rPr lang="en-US" altLang="zh-CN" sz="2600" baseline="-25000" dirty="0">
                <a:solidFill>
                  <a:srgbClr val="0000FF"/>
                </a:solidFill>
                <a:latin typeface="Times New Roman" pitchFamily="18" charset="0"/>
                <a:ea typeface="黑体" pitchFamily="2" charset="-122"/>
              </a:rPr>
              <a:t> </a:t>
            </a:r>
            <a:r>
              <a:rPr lang="en-US" altLang="zh-CN" sz="2600" i="1" baseline="-25000" dirty="0">
                <a:solidFill>
                  <a:srgbClr val="0000FF"/>
                </a:solidFill>
                <a:latin typeface="Times New Roman" pitchFamily="18" charset="0"/>
                <a:ea typeface="黑体" pitchFamily="2" charset="-122"/>
              </a:rPr>
              <a:t>j</a:t>
            </a:r>
            <a:endParaRPr lang="en-US" altLang="zh-CN" sz="2600" i="1" dirty="0">
              <a:solidFill>
                <a:srgbClr val="0000FF"/>
              </a:solidFill>
              <a:latin typeface="Times New Roman" pitchFamily="18" charset="0"/>
              <a:ea typeface="黑体" pitchFamily="2" charset="-122"/>
            </a:endParaRPr>
          </a:p>
        </p:txBody>
      </p:sp>
      <p:graphicFrame>
        <p:nvGraphicFramePr>
          <p:cNvPr id="128004" name="Object 4"/>
          <p:cNvGraphicFramePr>
            <a:graphicFrameLocks noChangeAspect="1"/>
          </p:cNvGraphicFramePr>
          <p:nvPr>
            <p:extLst>
              <p:ext uri="{D42A27DB-BD31-4B8C-83A1-F6EECF244321}">
                <p14:modId xmlns:p14="http://schemas.microsoft.com/office/powerpoint/2010/main" val="2193887010"/>
              </p:ext>
            </p:extLst>
          </p:nvPr>
        </p:nvGraphicFramePr>
        <p:xfrm>
          <a:off x="2231901" y="620688"/>
          <a:ext cx="4156075" cy="1171575"/>
        </p:xfrm>
        <a:graphic>
          <a:graphicData uri="http://schemas.openxmlformats.org/presentationml/2006/ole">
            <mc:AlternateContent xmlns:mc="http://schemas.openxmlformats.org/markup-compatibility/2006">
              <mc:Choice xmlns:v="urn:schemas-microsoft-com:vml" Requires="v">
                <p:oleObj spid="_x0000_s74779" name="公式" r:id="rId3" imgW="1981080" imgH="558720" progId="Equation.3">
                  <p:embed/>
                </p:oleObj>
              </mc:Choice>
              <mc:Fallback>
                <p:oleObj name="公式" r:id="rId3" imgW="1981080" imgH="5587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1901" y="620688"/>
                        <a:ext cx="4156075" cy="1171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96311260"/>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8004"/>
                                        </p:tgtEl>
                                        <p:attrNameLst>
                                          <p:attrName>style.visibility</p:attrName>
                                        </p:attrNameLst>
                                      </p:cBhvr>
                                      <p:to>
                                        <p:strVal val="visible"/>
                                      </p:to>
                                    </p:set>
                                    <p:animEffect transition="in" filter="wipe(left)">
                                      <p:cBhvr>
                                        <p:cTn id="7" dur="500"/>
                                        <p:tgtEl>
                                          <p:spTgt spid="1280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8003">
                                            <p:txEl>
                                              <p:pRg st="0" end="0"/>
                                            </p:txEl>
                                          </p:spTgt>
                                        </p:tgtEl>
                                        <p:attrNameLst>
                                          <p:attrName>style.visibility</p:attrName>
                                        </p:attrNameLst>
                                      </p:cBhvr>
                                      <p:to>
                                        <p:strVal val="visible"/>
                                      </p:to>
                                    </p:set>
                                    <p:animEffect transition="in" filter="wipe(left)">
                                      <p:cBhvr>
                                        <p:cTn id="12" dur="500"/>
                                        <p:tgtEl>
                                          <p:spTgt spid="12800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8003">
                                            <p:txEl>
                                              <p:pRg st="1" end="1"/>
                                            </p:txEl>
                                          </p:spTgt>
                                        </p:tgtEl>
                                        <p:attrNameLst>
                                          <p:attrName>style.visibility</p:attrName>
                                        </p:attrNameLst>
                                      </p:cBhvr>
                                      <p:to>
                                        <p:strVal val="visible"/>
                                      </p:to>
                                    </p:set>
                                    <p:animEffect transition="in" filter="wipe(left)">
                                      <p:cBhvr>
                                        <p:cTn id="17" dur="500"/>
                                        <p:tgtEl>
                                          <p:spTgt spid="12800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8003">
                                            <p:txEl>
                                              <p:pRg st="2" end="2"/>
                                            </p:txEl>
                                          </p:spTgt>
                                        </p:tgtEl>
                                        <p:attrNameLst>
                                          <p:attrName>style.visibility</p:attrName>
                                        </p:attrNameLst>
                                      </p:cBhvr>
                                      <p:to>
                                        <p:strVal val="visible"/>
                                      </p:to>
                                    </p:set>
                                    <p:animEffect transition="in" filter="wipe(left)">
                                      <p:cBhvr>
                                        <p:cTn id="22" dur="500"/>
                                        <p:tgtEl>
                                          <p:spTgt spid="12800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8003">
                                            <p:txEl>
                                              <p:pRg st="3" end="3"/>
                                            </p:txEl>
                                          </p:spTgt>
                                        </p:tgtEl>
                                        <p:attrNameLst>
                                          <p:attrName>style.visibility</p:attrName>
                                        </p:attrNameLst>
                                      </p:cBhvr>
                                      <p:to>
                                        <p:strVal val="visible"/>
                                      </p:to>
                                    </p:set>
                                    <p:animEffect transition="in" filter="wipe(left)">
                                      <p:cBhvr>
                                        <p:cTn id="27" dur="500"/>
                                        <p:tgtEl>
                                          <p:spTgt spid="1280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457200" y="803176"/>
            <a:ext cx="7772400" cy="609600"/>
          </a:xfrm>
        </p:spPr>
        <p:txBody>
          <a:bodyPr/>
          <a:lstStyle/>
          <a:p>
            <a:pPr algn="l"/>
            <a:r>
              <a:rPr kumimoji="0" lang="zh-CN" altLang="en-US" sz="3200" dirty="0">
                <a:solidFill>
                  <a:srgbClr val="0000FF"/>
                </a:solidFill>
                <a:effectLst/>
                <a:latin typeface="黑体" pitchFamily="2" charset="-122"/>
                <a:ea typeface="黑体" pitchFamily="2" charset="-122"/>
              </a:rPr>
              <a:t>讨论：</a:t>
            </a:r>
          </a:p>
        </p:txBody>
      </p:sp>
      <p:sp>
        <p:nvSpPr>
          <p:cNvPr id="137219" name="Text Box 3"/>
          <p:cNvSpPr txBox="1">
            <a:spLocks noChangeArrowheads="1"/>
          </p:cNvSpPr>
          <p:nvPr/>
        </p:nvSpPr>
        <p:spPr bwMode="auto">
          <a:xfrm>
            <a:off x="381000" y="1752600"/>
            <a:ext cx="8458200" cy="410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30000"/>
              </a:lnSpc>
              <a:spcBef>
                <a:spcPct val="50000"/>
              </a:spcBef>
            </a:pPr>
            <a:r>
              <a:rPr lang="en-US" altLang="zh-CN" sz="2600" b="0" dirty="0">
                <a:solidFill>
                  <a:srgbClr val="000066"/>
                </a:solidFill>
                <a:latin typeface="Times New Roman" pitchFamily="18" charset="0"/>
                <a:ea typeface="黑体" pitchFamily="2" charset="-122"/>
              </a:rPr>
              <a:t>        c.  </a:t>
            </a:r>
            <a:r>
              <a:rPr lang="zh-CN" altLang="en-US" sz="2600" b="0" dirty="0">
                <a:solidFill>
                  <a:srgbClr val="000066"/>
                </a:solidFill>
                <a:latin typeface="Times New Roman" pitchFamily="18" charset="0"/>
                <a:ea typeface="黑体" pitchFamily="2" charset="-122"/>
              </a:rPr>
              <a:t>通常</a:t>
            </a:r>
            <a:r>
              <a:rPr lang="en-US" altLang="zh-CN" sz="2600" b="0" i="1" dirty="0">
                <a:solidFill>
                  <a:srgbClr val="F8240E"/>
                </a:solidFill>
                <a:latin typeface="Times New Roman" pitchFamily="18" charset="0"/>
                <a:ea typeface="黑体" pitchFamily="2" charset="-122"/>
              </a:rPr>
              <a:t>K</a:t>
            </a:r>
            <a:r>
              <a:rPr lang="en-US" altLang="zh-CN" sz="2600" b="0" i="1" baseline="-25000" dirty="0">
                <a:solidFill>
                  <a:srgbClr val="F8240E"/>
                </a:solidFill>
                <a:latin typeface="Times New Roman" pitchFamily="18" charset="0"/>
                <a:ea typeface="黑体" pitchFamily="2" charset="-122"/>
              </a:rPr>
              <a:t>i </a:t>
            </a:r>
            <a:r>
              <a:rPr lang="en-US" altLang="zh-CN" sz="2600" b="0" baseline="-25000" dirty="0">
                <a:solidFill>
                  <a:srgbClr val="F8240E"/>
                </a:solidFill>
                <a:latin typeface="Times New Roman" pitchFamily="18" charset="0"/>
                <a:ea typeface="黑体" pitchFamily="2" charset="-122"/>
              </a:rPr>
              <a:t> </a:t>
            </a:r>
            <a:r>
              <a:rPr lang="en-US" altLang="zh-CN" sz="2600" b="0" i="1" baseline="-25000" dirty="0">
                <a:solidFill>
                  <a:srgbClr val="F8240E"/>
                </a:solidFill>
                <a:latin typeface="Times New Roman" pitchFamily="18" charset="0"/>
                <a:ea typeface="黑体" pitchFamily="2" charset="-122"/>
              </a:rPr>
              <a:t>j</a:t>
            </a:r>
            <a:r>
              <a:rPr lang="en-US" altLang="zh-CN" sz="2600" b="0" dirty="0">
                <a:solidFill>
                  <a:srgbClr val="F8240E"/>
                </a:solidFill>
                <a:latin typeface="Times New Roman" pitchFamily="18" charset="0"/>
                <a:ea typeface="黑体" pitchFamily="2" charset="-122"/>
              </a:rPr>
              <a:t> &lt;&lt; 1</a:t>
            </a:r>
            <a:r>
              <a:rPr lang="en-US" altLang="zh-CN" sz="2600" b="0" dirty="0">
                <a:latin typeface="Times New Roman" pitchFamily="18" charset="0"/>
                <a:ea typeface="黑体" pitchFamily="2" charset="-122"/>
              </a:rPr>
              <a:t>, </a:t>
            </a:r>
            <a:r>
              <a:rPr lang="en-US" altLang="zh-CN" sz="2600" b="0" i="1" dirty="0">
                <a:solidFill>
                  <a:srgbClr val="F8240E"/>
                </a:solidFill>
                <a:latin typeface="Times New Roman" pitchFamily="18" charset="0"/>
                <a:ea typeface="黑体" pitchFamily="2" charset="-122"/>
              </a:rPr>
              <a:t>K</a:t>
            </a:r>
            <a:r>
              <a:rPr lang="en-US" altLang="zh-CN" sz="2600" b="0" i="1" baseline="-25000" dirty="0">
                <a:solidFill>
                  <a:srgbClr val="F8240E"/>
                </a:solidFill>
                <a:latin typeface="Times New Roman" pitchFamily="18" charset="0"/>
                <a:ea typeface="黑体" pitchFamily="2" charset="-122"/>
              </a:rPr>
              <a:t>i  j</a:t>
            </a:r>
            <a:r>
              <a:rPr lang="zh-CN" altLang="en-US" sz="2600" b="0" dirty="0">
                <a:solidFill>
                  <a:srgbClr val="F8240E"/>
                </a:solidFill>
                <a:latin typeface="Times New Roman" pitchFamily="18" charset="0"/>
                <a:ea typeface="黑体" pitchFamily="2" charset="-122"/>
              </a:rPr>
              <a:t>值越小，表明电极的选择性越高</a:t>
            </a:r>
            <a:r>
              <a:rPr lang="zh-CN" altLang="en-US" sz="2600" b="0" dirty="0">
                <a:solidFill>
                  <a:schemeClr val="hlink"/>
                </a:solidFill>
                <a:latin typeface="Times New Roman" pitchFamily="18" charset="0"/>
                <a:ea typeface="黑体" pitchFamily="2" charset="-122"/>
              </a:rPr>
              <a:t>。</a:t>
            </a:r>
            <a:r>
              <a:rPr lang="zh-CN" altLang="en-US" sz="2600" b="0" dirty="0">
                <a:solidFill>
                  <a:srgbClr val="000066"/>
                </a:solidFill>
                <a:latin typeface="Times New Roman" pitchFamily="18" charset="0"/>
                <a:ea typeface="黑体" pitchFamily="2" charset="-122"/>
              </a:rPr>
              <a:t>例如： </a:t>
            </a:r>
            <a:r>
              <a:rPr lang="en-US" altLang="zh-CN" sz="2600" b="0" i="1" dirty="0">
                <a:solidFill>
                  <a:srgbClr val="000066"/>
                </a:solidFill>
                <a:latin typeface="Times New Roman" pitchFamily="18" charset="0"/>
                <a:ea typeface="黑体" pitchFamily="2" charset="-122"/>
              </a:rPr>
              <a:t>K</a:t>
            </a:r>
            <a:r>
              <a:rPr lang="en-US" altLang="zh-CN" sz="2600" b="0" baseline="-25000" dirty="0">
                <a:solidFill>
                  <a:srgbClr val="000066"/>
                </a:solidFill>
                <a:latin typeface="Times New Roman" pitchFamily="18" charset="0"/>
                <a:ea typeface="黑体" pitchFamily="2" charset="-122"/>
              </a:rPr>
              <a:t>i  j</a:t>
            </a:r>
            <a:r>
              <a:rPr lang="en-US" altLang="zh-CN" sz="2600" b="0" dirty="0">
                <a:solidFill>
                  <a:srgbClr val="000066"/>
                </a:solidFill>
                <a:latin typeface="Times New Roman" pitchFamily="18" charset="0"/>
                <a:ea typeface="黑体" pitchFamily="2" charset="-122"/>
              </a:rPr>
              <a:t> = 0.001</a:t>
            </a:r>
            <a:r>
              <a:rPr lang="zh-CN" altLang="en-US" sz="2600" b="0" dirty="0">
                <a:solidFill>
                  <a:srgbClr val="000066"/>
                </a:solidFill>
                <a:latin typeface="Times New Roman" pitchFamily="18" charset="0"/>
                <a:ea typeface="黑体" pitchFamily="2" charset="-122"/>
              </a:rPr>
              <a:t>时, 意味着干扰离子</a:t>
            </a:r>
            <a:r>
              <a:rPr lang="en-US" altLang="zh-CN" sz="2600" b="0" i="1" dirty="0">
                <a:solidFill>
                  <a:srgbClr val="000066"/>
                </a:solidFill>
                <a:latin typeface="Times New Roman" pitchFamily="18" charset="0"/>
                <a:ea typeface="黑体" pitchFamily="2" charset="-122"/>
              </a:rPr>
              <a:t>j</a:t>
            </a:r>
            <a:r>
              <a:rPr lang="en-US" altLang="zh-CN" sz="2600" b="0" dirty="0">
                <a:solidFill>
                  <a:srgbClr val="000066"/>
                </a:solidFill>
                <a:latin typeface="Times New Roman" pitchFamily="18" charset="0"/>
                <a:ea typeface="黑体" pitchFamily="2" charset="-122"/>
              </a:rPr>
              <a:t>  </a:t>
            </a:r>
            <a:r>
              <a:rPr lang="zh-CN" altLang="en-US" sz="2600" b="0" dirty="0">
                <a:solidFill>
                  <a:srgbClr val="000066"/>
                </a:solidFill>
                <a:latin typeface="Times New Roman" pitchFamily="18" charset="0"/>
                <a:ea typeface="黑体" pitchFamily="2" charset="-122"/>
              </a:rPr>
              <a:t>的活度比待测离子</a:t>
            </a:r>
            <a:r>
              <a:rPr lang="zh-CN" altLang="en-US" sz="2600" b="0" i="1" dirty="0">
                <a:solidFill>
                  <a:srgbClr val="000066"/>
                </a:solidFill>
                <a:latin typeface="Times New Roman" pitchFamily="18" charset="0"/>
                <a:ea typeface="黑体" pitchFamily="2" charset="-122"/>
              </a:rPr>
              <a:t> </a:t>
            </a:r>
            <a:r>
              <a:rPr lang="en-US" altLang="zh-CN" sz="2600" b="0" i="1" dirty="0">
                <a:solidFill>
                  <a:srgbClr val="000066"/>
                </a:solidFill>
                <a:latin typeface="Times New Roman" pitchFamily="18" charset="0"/>
                <a:ea typeface="黑体" pitchFamily="2" charset="-122"/>
              </a:rPr>
              <a:t>i</a:t>
            </a:r>
            <a:r>
              <a:rPr lang="en-US" altLang="zh-CN" sz="2600" b="0" dirty="0">
                <a:solidFill>
                  <a:srgbClr val="000066"/>
                </a:solidFill>
                <a:latin typeface="Times New Roman" pitchFamily="18" charset="0"/>
                <a:ea typeface="黑体" pitchFamily="2" charset="-122"/>
              </a:rPr>
              <a:t> </a:t>
            </a:r>
            <a:r>
              <a:rPr lang="zh-CN" altLang="en-US" sz="2600" b="0" dirty="0">
                <a:solidFill>
                  <a:srgbClr val="000066"/>
                </a:solidFill>
                <a:latin typeface="Times New Roman" pitchFamily="18" charset="0"/>
                <a:ea typeface="黑体" pitchFamily="2" charset="-122"/>
              </a:rPr>
              <a:t>的活度大1000倍 时，两者产生相同的电位。</a:t>
            </a:r>
          </a:p>
          <a:p>
            <a:pPr algn="just">
              <a:lnSpc>
                <a:spcPct val="130000"/>
              </a:lnSpc>
              <a:spcBef>
                <a:spcPct val="50000"/>
              </a:spcBef>
            </a:pPr>
            <a:r>
              <a:rPr lang="en-US" altLang="zh-CN" sz="2600" b="0" dirty="0">
                <a:solidFill>
                  <a:srgbClr val="000066"/>
                </a:solidFill>
                <a:latin typeface="Times New Roman" pitchFamily="18" charset="0"/>
                <a:ea typeface="黑体" pitchFamily="2" charset="-122"/>
              </a:rPr>
              <a:t>        d.  </a:t>
            </a:r>
            <a:r>
              <a:rPr lang="zh-CN" altLang="en-US" sz="2600" b="0" dirty="0">
                <a:solidFill>
                  <a:srgbClr val="000066"/>
                </a:solidFill>
                <a:latin typeface="Times New Roman" pitchFamily="18" charset="0"/>
                <a:ea typeface="黑体" pitchFamily="2" charset="-122"/>
              </a:rPr>
              <a:t>选择性系数严格来说不是一个常数，在不同离子活度条件下测定的选择性系数值各不相同。 </a:t>
            </a:r>
          </a:p>
          <a:p>
            <a:pPr algn="just">
              <a:lnSpc>
                <a:spcPct val="130000"/>
              </a:lnSpc>
              <a:spcBef>
                <a:spcPct val="50000"/>
              </a:spcBef>
            </a:pPr>
            <a:r>
              <a:rPr lang="en-US" altLang="zh-CN" sz="2600" b="0" dirty="0">
                <a:solidFill>
                  <a:srgbClr val="000066"/>
                </a:solidFill>
                <a:latin typeface="Times New Roman" pitchFamily="18" charset="0"/>
                <a:ea typeface="黑体" pitchFamily="2" charset="-122"/>
              </a:rPr>
              <a:t>        e.  </a:t>
            </a:r>
            <a:r>
              <a:rPr lang="en-US" altLang="zh-CN" sz="2600" b="0" i="1" dirty="0" err="1">
                <a:solidFill>
                  <a:srgbClr val="000066"/>
                </a:solidFill>
                <a:latin typeface="Times New Roman" pitchFamily="18" charset="0"/>
                <a:ea typeface="黑体" pitchFamily="2" charset="-122"/>
              </a:rPr>
              <a:t>K</a:t>
            </a:r>
            <a:r>
              <a:rPr lang="en-US" altLang="zh-CN" sz="2600" b="0" i="1" baseline="-25000" dirty="0" err="1">
                <a:solidFill>
                  <a:srgbClr val="000066"/>
                </a:solidFill>
                <a:latin typeface="Times New Roman" pitchFamily="18" charset="0"/>
                <a:ea typeface="黑体" pitchFamily="2" charset="-122"/>
              </a:rPr>
              <a:t>ij</a:t>
            </a:r>
            <a:r>
              <a:rPr lang="zh-CN" altLang="en-US" sz="2600" b="0" dirty="0">
                <a:solidFill>
                  <a:srgbClr val="000066"/>
                </a:solidFill>
                <a:latin typeface="Times New Roman" pitchFamily="18" charset="0"/>
                <a:ea typeface="黑体" pitchFamily="2" charset="-122"/>
              </a:rPr>
              <a:t>仅能用来</a:t>
            </a:r>
            <a:r>
              <a:rPr lang="zh-CN" altLang="en-US" sz="2600" b="0" dirty="0">
                <a:solidFill>
                  <a:srgbClr val="F8240E"/>
                </a:solidFill>
                <a:latin typeface="Times New Roman" pitchFamily="18" charset="0"/>
                <a:ea typeface="黑体" pitchFamily="2" charset="-122"/>
              </a:rPr>
              <a:t>估计干扰离子存在时产生的测定误差</a:t>
            </a:r>
            <a:r>
              <a:rPr lang="zh-CN" altLang="en-US" sz="2600" b="0" dirty="0">
                <a:solidFill>
                  <a:srgbClr val="000066"/>
                </a:solidFill>
                <a:latin typeface="Times New Roman" pitchFamily="18" charset="0"/>
                <a:ea typeface="黑体" pitchFamily="2" charset="-122"/>
              </a:rPr>
              <a:t>或确定电极的适用范围。</a:t>
            </a:r>
          </a:p>
        </p:txBody>
      </p:sp>
      <p:graphicFrame>
        <p:nvGraphicFramePr>
          <p:cNvPr id="137220" name="Object 4"/>
          <p:cNvGraphicFramePr>
            <a:graphicFrameLocks noChangeAspect="1"/>
          </p:cNvGraphicFramePr>
          <p:nvPr/>
        </p:nvGraphicFramePr>
        <p:xfrm>
          <a:off x="2362200" y="609600"/>
          <a:ext cx="3962400" cy="1131888"/>
        </p:xfrm>
        <a:graphic>
          <a:graphicData uri="http://schemas.openxmlformats.org/presentationml/2006/ole">
            <mc:AlternateContent xmlns:mc="http://schemas.openxmlformats.org/markup-compatibility/2006">
              <mc:Choice xmlns:v="urn:schemas-microsoft-com:vml" Requires="v">
                <p:oleObj spid="_x0000_s75803" name="Equation" r:id="rId3" imgW="1955520" imgH="558720" progId="Equation.3">
                  <p:embed/>
                </p:oleObj>
              </mc:Choice>
              <mc:Fallback>
                <p:oleObj name="Equation" r:id="rId3" imgW="1955520" imgH="5587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609600"/>
                        <a:ext cx="3962400" cy="1131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79934651"/>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7220"/>
                                        </p:tgtEl>
                                        <p:attrNameLst>
                                          <p:attrName>style.visibility</p:attrName>
                                        </p:attrNameLst>
                                      </p:cBhvr>
                                      <p:to>
                                        <p:strVal val="visible"/>
                                      </p:to>
                                    </p:set>
                                    <p:animEffect transition="in" filter="wipe(left)">
                                      <p:cBhvr>
                                        <p:cTn id="7" dur="500"/>
                                        <p:tgtEl>
                                          <p:spTgt spid="1372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7219">
                                            <p:txEl>
                                              <p:pRg st="0" end="0"/>
                                            </p:txEl>
                                          </p:spTgt>
                                        </p:tgtEl>
                                        <p:attrNameLst>
                                          <p:attrName>style.visibility</p:attrName>
                                        </p:attrNameLst>
                                      </p:cBhvr>
                                      <p:to>
                                        <p:strVal val="visible"/>
                                      </p:to>
                                    </p:set>
                                    <p:animEffect transition="in" filter="wipe(left)">
                                      <p:cBhvr>
                                        <p:cTn id="12" dur="500"/>
                                        <p:tgtEl>
                                          <p:spTgt spid="13721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7219">
                                            <p:txEl>
                                              <p:pRg st="1" end="1"/>
                                            </p:txEl>
                                          </p:spTgt>
                                        </p:tgtEl>
                                        <p:attrNameLst>
                                          <p:attrName>style.visibility</p:attrName>
                                        </p:attrNameLst>
                                      </p:cBhvr>
                                      <p:to>
                                        <p:strVal val="visible"/>
                                      </p:to>
                                    </p:set>
                                    <p:animEffect transition="in" filter="wipe(left)">
                                      <p:cBhvr>
                                        <p:cTn id="17" dur="500"/>
                                        <p:tgtEl>
                                          <p:spTgt spid="13721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7219">
                                            <p:txEl>
                                              <p:pRg st="2" end="2"/>
                                            </p:txEl>
                                          </p:spTgt>
                                        </p:tgtEl>
                                        <p:attrNameLst>
                                          <p:attrName>style.visibility</p:attrName>
                                        </p:attrNameLst>
                                      </p:cBhvr>
                                      <p:to>
                                        <p:strVal val="visible"/>
                                      </p:to>
                                    </p:set>
                                    <p:animEffect transition="in" filter="wipe(left)">
                                      <p:cBhvr>
                                        <p:cTn id="22" dur="500"/>
                                        <p:tgtEl>
                                          <p:spTgt spid="137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533400" y="304800"/>
            <a:ext cx="7772400" cy="609600"/>
          </a:xfrm>
        </p:spPr>
        <p:txBody>
          <a:bodyPr/>
          <a:lstStyle/>
          <a:p>
            <a:pPr algn="l"/>
            <a:r>
              <a:rPr lang="zh-CN" altLang="en-US" sz="3200" dirty="0">
                <a:solidFill>
                  <a:srgbClr val="800000"/>
                </a:solidFill>
                <a:effectLst/>
                <a:latin typeface="黑体" pitchFamily="2" charset="-122"/>
                <a:ea typeface="黑体" pitchFamily="2" charset="-122"/>
              </a:rPr>
              <a:t>2．线性范围和检出限</a:t>
            </a:r>
          </a:p>
        </p:txBody>
      </p:sp>
      <p:sp>
        <p:nvSpPr>
          <p:cNvPr id="130051" name="Text Box 3"/>
          <p:cNvSpPr txBox="1">
            <a:spLocks noChangeArrowheads="1"/>
          </p:cNvSpPr>
          <p:nvPr/>
        </p:nvSpPr>
        <p:spPr bwMode="auto">
          <a:xfrm>
            <a:off x="250825" y="981075"/>
            <a:ext cx="4572000" cy="175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40000"/>
              </a:lnSpc>
            </a:pPr>
            <a:r>
              <a:rPr lang="zh-CN" altLang="zh-CN" sz="2600" dirty="0">
                <a:solidFill>
                  <a:srgbClr val="0000FF"/>
                </a:solidFill>
                <a:latin typeface="Times New Roman" pitchFamily="18" charset="0"/>
                <a:ea typeface="黑体" pitchFamily="2" charset="-122"/>
              </a:rPr>
              <a:t>      </a:t>
            </a:r>
            <a:r>
              <a:rPr lang="zh-CN" altLang="zh-CN" sz="2600" dirty="0">
                <a:solidFill>
                  <a:srgbClr val="000066"/>
                </a:solidFill>
                <a:latin typeface="Times New Roman" pitchFamily="18" charset="0"/>
                <a:ea typeface="黑体" pitchFamily="2" charset="-122"/>
              </a:rPr>
              <a:t>①</a:t>
            </a:r>
            <a:r>
              <a:rPr lang="zh-CN" altLang="en-US" sz="2600" dirty="0">
                <a:solidFill>
                  <a:srgbClr val="000066"/>
                </a:solidFill>
                <a:latin typeface="Times New Roman" pitchFamily="18" charset="0"/>
                <a:ea typeface="黑体" pitchFamily="2" charset="-122"/>
              </a:rPr>
              <a:t>线性范围</a:t>
            </a:r>
            <a:r>
              <a:rPr lang="zh-CN" altLang="en-US" sz="2600" b="0" dirty="0">
                <a:solidFill>
                  <a:srgbClr val="000066"/>
                </a:solidFill>
                <a:latin typeface="Times New Roman" pitchFamily="18" charset="0"/>
                <a:ea typeface="黑体" pitchFamily="2" charset="-122"/>
              </a:rPr>
              <a:t>  </a:t>
            </a:r>
          </a:p>
          <a:p>
            <a:pPr eaLnBrk="1" hangingPunct="1">
              <a:lnSpc>
                <a:spcPct val="140000"/>
              </a:lnSpc>
            </a:pPr>
            <a:r>
              <a:rPr lang="zh-CN" altLang="en-US" sz="2600" b="0" dirty="0">
                <a:solidFill>
                  <a:srgbClr val="000066"/>
                </a:solidFill>
                <a:latin typeface="Times New Roman" pitchFamily="18" charset="0"/>
                <a:ea typeface="黑体" pitchFamily="2" charset="-122"/>
              </a:rPr>
              <a:t>        </a:t>
            </a:r>
            <a:r>
              <a:rPr lang="en-US" altLang="zh-CN" sz="2600" b="0" i="1" dirty="0">
                <a:solidFill>
                  <a:srgbClr val="000066"/>
                </a:solidFill>
                <a:latin typeface="Times New Roman" pitchFamily="18" charset="0"/>
                <a:ea typeface="黑体" pitchFamily="2" charset="-122"/>
              </a:rPr>
              <a:t>AB</a:t>
            </a:r>
            <a:r>
              <a:rPr lang="zh-CN" altLang="en-US" sz="2600" b="0" dirty="0">
                <a:solidFill>
                  <a:srgbClr val="000066"/>
                </a:solidFill>
                <a:latin typeface="Times New Roman" pitchFamily="18" charset="0"/>
                <a:ea typeface="黑体" pitchFamily="2" charset="-122"/>
              </a:rPr>
              <a:t>段对应的检测离子的活度（或浓度）范围。</a:t>
            </a:r>
          </a:p>
        </p:txBody>
      </p:sp>
      <p:sp>
        <p:nvSpPr>
          <p:cNvPr id="130055" name="Text Box 7"/>
          <p:cNvSpPr txBox="1">
            <a:spLocks noChangeArrowheads="1"/>
          </p:cNvSpPr>
          <p:nvPr/>
        </p:nvSpPr>
        <p:spPr bwMode="auto">
          <a:xfrm>
            <a:off x="323850" y="2924175"/>
            <a:ext cx="8610600" cy="342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40000"/>
              </a:lnSpc>
            </a:pPr>
            <a:r>
              <a:rPr lang="zh-CN" altLang="zh-CN" sz="2400" dirty="0">
                <a:solidFill>
                  <a:srgbClr val="0000FF"/>
                </a:solidFill>
                <a:latin typeface="Times New Roman" pitchFamily="18" charset="0"/>
              </a:rPr>
              <a:t>      </a:t>
            </a:r>
            <a:r>
              <a:rPr lang="zh-CN" altLang="zh-CN" sz="2600" dirty="0">
                <a:solidFill>
                  <a:srgbClr val="000066"/>
                </a:solidFill>
                <a:latin typeface="Times New Roman" pitchFamily="18" charset="0"/>
                <a:ea typeface="黑体" pitchFamily="2" charset="-122"/>
              </a:rPr>
              <a:t>② </a:t>
            </a:r>
            <a:r>
              <a:rPr lang="zh-CN" altLang="en-US" sz="2600" dirty="0">
                <a:solidFill>
                  <a:srgbClr val="000066"/>
                </a:solidFill>
                <a:latin typeface="Times New Roman" pitchFamily="18" charset="0"/>
                <a:ea typeface="黑体" pitchFamily="2" charset="-122"/>
              </a:rPr>
              <a:t>级差</a:t>
            </a:r>
          </a:p>
          <a:p>
            <a:pPr eaLnBrk="1" hangingPunct="1">
              <a:lnSpc>
                <a:spcPct val="140000"/>
              </a:lnSpc>
            </a:pPr>
            <a:r>
              <a:rPr lang="en-US" altLang="zh-CN" sz="2600" b="0" dirty="0">
                <a:solidFill>
                  <a:srgbClr val="000066"/>
                </a:solidFill>
                <a:latin typeface="Times New Roman" pitchFamily="18" charset="0"/>
                <a:ea typeface="黑体" pitchFamily="2" charset="-122"/>
              </a:rPr>
              <a:t>        </a:t>
            </a:r>
            <a:r>
              <a:rPr lang="en-US" altLang="zh-CN" sz="2600" b="0" i="1" dirty="0">
                <a:solidFill>
                  <a:srgbClr val="000066"/>
                </a:solidFill>
                <a:latin typeface="Times New Roman" pitchFamily="18" charset="0"/>
                <a:ea typeface="黑体" pitchFamily="2" charset="-122"/>
              </a:rPr>
              <a:t>AB</a:t>
            </a:r>
            <a:r>
              <a:rPr lang="zh-CN" altLang="en-US" sz="2600" b="0" dirty="0">
                <a:solidFill>
                  <a:srgbClr val="000066"/>
                </a:solidFill>
                <a:latin typeface="Times New Roman" pitchFamily="18" charset="0"/>
                <a:ea typeface="黑体" pitchFamily="2" charset="-122"/>
              </a:rPr>
              <a:t>段的斜率： 即活度相差一数量级时，电位改变的数值，用</a:t>
            </a:r>
            <a:r>
              <a:rPr lang="en-US" altLang="zh-CN" sz="2600" b="0" i="1" dirty="0">
                <a:solidFill>
                  <a:srgbClr val="000066"/>
                </a:solidFill>
                <a:latin typeface="Times New Roman" pitchFamily="18" charset="0"/>
                <a:ea typeface="黑体" pitchFamily="2" charset="-122"/>
              </a:rPr>
              <a:t>S</a:t>
            </a:r>
            <a:r>
              <a:rPr lang="zh-CN" altLang="en-US" sz="2600" b="0" dirty="0">
                <a:solidFill>
                  <a:srgbClr val="000066"/>
                </a:solidFill>
                <a:latin typeface="Times New Roman" pitchFamily="18" charset="0"/>
                <a:ea typeface="黑体" pitchFamily="2" charset="-122"/>
              </a:rPr>
              <a:t>表示。理论上 </a:t>
            </a:r>
            <a:r>
              <a:rPr lang="en-US" altLang="zh-CN" sz="2600" b="0" i="1" dirty="0">
                <a:solidFill>
                  <a:srgbClr val="000066"/>
                </a:solidFill>
                <a:latin typeface="Times New Roman" pitchFamily="18" charset="0"/>
                <a:ea typeface="黑体" pitchFamily="2" charset="-122"/>
              </a:rPr>
              <a:t>S </a:t>
            </a:r>
            <a:r>
              <a:rPr lang="en-US" altLang="zh-CN" sz="2600" b="0" dirty="0">
                <a:solidFill>
                  <a:srgbClr val="000066"/>
                </a:solidFill>
                <a:latin typeface="Times New Roman" pitchFamily="18" charset="0"/>
                <a:ea typeface="黑体" pitchFamily="2" charset="-122"/>
              </a:rPr>
              <a:t>= 2.303 </a:t>
            </a:r>
            <a:r>
              <a:rPr lang="en-US" altLang="zh-CN" sz="2600" b="0" i="1" dirty="0">
                <a:solidFill>
                  <a:srgbClr val="000066"/>
                </a:solidFill>
                <a:latin typeface="Times New Roman" pitchFamily="18" charset="0"/>
                <a:ea typeface="黑体" pitchFamily="2" charset="-122"/>
              </a:rPr>
              <a:t>RT </a:t>
            </a:r>
            <a:r>
              <a:rPr lang="en-US" altLang="zh-CN" sz="2600" b="0" dirty="0">
                <a:solidFill>
                  <a:srgbClr val="000066"/>
                </a:solidFill>
                <a:latin typeface="Times New Roman" pitchFamily="18" charset="0"/>
                <a:ea typeface="黑体" pitchFamily="2" charset="-122"/>
              </a:rPr>
              <a:t>/ </a:t>
            </a:r>
            <a:r>
              <a:rPr lang="en-US" altLang="zh-CN" sz="2600" b="0" i="1" dirty="0" err="1">
                <a:solidFill>
                  <a:srgbClr val="000066"/>
                </a:solidFill>
                <a:latin typeface="Times New Roman" pitchFamily="18" charset="0"/>
                <a:ea typeface="黑体" pitchFamily="2" charset="-122"/>
              </a:rPr>
              <a:t>nF</a:t>
            </a:r>
            <a:r>
              <a:rPr lang="en-US" altLang="zh-CN" sz="2600" b="0" dirty="0">
                <a:solidFill>
                  <a:srgbClr val="000066"/>
                </a:solidFill>
                <a:latin typeface="Times New Roman" pitchFamily="18" charset="0"/>
                <a:ea typeface="黑体" pitchFamily="2" charset="-122"/>
              </a:rPr>
              <a:t>  </a:t>
            </a:r>
            <a:r>
              <a:rPr lang="zh-CN" altLang="en-US" sz="2600" b="0" dirty="0">
                <a:solidFill>
                  <a:srgbClr val="000066"/>
                </a:solidFill>
                <a:latin typeface="Times New Roman" pitchFamily="18" charset="0"/>
                <a:ea typeface="黑体" pitchFamily="2" charset="-122"/>
              </a:rPr>
              <a:t>， </a:t>
            </a:r>
            <a:r>
              <a:rPr lang="en-US" altLang="zh-CN" sz="2600" b="0" dirty="0">
                <a:solidFill>
                  <a:srgbClr val="000066"/>
                </a:solidFill>
                <a:latin typeface="Times New Roman" pitchFamily="18" charset="0"/>
                <a:ea typeface="黑体" pitchFamily="2" charset="-122"/>
              </a:rPr>
              <a:t>25℃</a:t>
            </a:r>
            <a:r>
              <a:rPr lang="zh-CN" altLang="en-US" sz="2600" b="0" dirty="0">
                <a:solidFill>
                  <a:srgbClr val="000066"/>
                </a:solidFill>
                <a:latin typeface="Times New Roman" pitchFamily="18" charset="0"/>
                <a:ea typeface="黑体" pitchFamily="2" charset="-122"/>
              </a:rPr>
              <a:t>时，一价离子</a:t>
            </a:r>
            <a:r>
              <a:rPr lang="en-US" altLang="zh-CN" sz="2600" b="0" i="1" dirty="0">
                <a:solidFill>
                  <a:srgbClr val="000066"/>
                </a:solidFill>
                <a:latin typeface="Times New Roman" pitchFamily="18" charset="0"/>
                <a:ea typeface="黑体" pitchFamily="2" charset="-122"/>
              </a:rPr>
              <a:t>S</a:t>
            </a:r>
            <a:r>
              <a:rPr lang="en-US" altLang="zh-CN" sz="2600" b="0" dirty="0">
                <a:solidFill>
                  <a:srgbClr val="000066"/>
                </a:solidFill>
                <a:latin typeface="Times New Roman" pitchFamily="18" charset="0"/>
                <a:ea typeface="黑体" pitchFamily="2" charset="-122"/>
              </a:rPr>
              <a:t>=0.0592 V</a:t>
            </a:r>
            <a:r>
              <a:rPr lang="zh-CN" altLang="en-US" sz="2600" b="0" dirty="0">
                <a:solidFill>
                  <a:srgbClr val="000066"/>
                </a:solidFill>
                <a:latin typeface="Times New Roman" pitchFamily="18" charset="0"/>
                <a:ea typeface="黑体" pitchFamily="2" charset="-122"/>
              </a:rPr>
              <a:t>，二价离子</a:t>
            </a:r>
            <a:r>
              <a:rPr lang="en-US" altLang="zh-CN" sz="2600" b="0" i="1" dirty="0">
                <a:solidFill>
                  <a:srgbClr val="000066"/>
                </a:solidFill>
                <a:latin typeface="Times New Roman" pitchFamily="18" charset="0"/>
                <a:ea typeface="黑体" pitchFamily="2" charset="-122"/>
              </a:rPr>
              <a:t>S</a:t>
            </a:r>
            <a:r>
              <a:rPr lang="en-US" altLang="zh-CN" sz="2600" b="0" dirty="0">
                <a:solidFill>
                  <a:srgbClr val="000066"/>
                </a:solidFill>
                <a:latin typeface="Times New Roman" pitchFamily="18" charset="0"/>
                <a:ea typeface="黑体" pitchFamily="2" charset="-122"/>
              </a:rPr>
              <a:t>=0.0296 V。</a:t>
            </a:r>
            <a:r>
              <a:rPr lang="zh-CN" altLang="en-US" sz="2600" b="0" dirty="0">
                <a:solidFill>
                  <a:srgbClr val="000066"/>
                </a:solidFill>
                <a:latin typeface="Times New Roman" pitchFamily="18" charset="0"/>
                <a:ea typeface="黑体" pitchFamily="2" charset="-122"/>
              </a:rPr>
              <a:t>离子电荷数越大，级差越小，测定灵敏度也越低，</a:t>
            </a:r>
            <a:r>
              <a:rPr lang="zh-CN" altLang="en-US" sz="2600" b="0" dirty="0">
                <a:solidFill>
                  <a:srgbClr val="F8240E"/>
                </a:solidFill>
                <a:latin typeface="Times New Roman" pitchFamily="18" charset="0"/>
                <a:ea typeface="黑体" pitchFamily="2" charset="-122"/>
              </a:rPr>
              <a:t>电位法多用于低价离子测定</a:t>
            </a:r>
            <a:r>
              <a:rPr lang="zh-CN" altLang="en-US" sz="2600" b="0" dirty="0">
                <a:solidFill>
                  <a:schemeClr val="hlink"/>
                </a:solidFill>
                <a:latin typeface="Times New Roman" pitchFamily="18" charset="0"/>
                <a:ea typeface="黑体" pitchFamily="2" charset="-122"/>
              </a:rPr>
              <a:t>。</a:t>
            </a:r>
          </a:p>
        </p:txBody>
      </p:sp>
      <p:pic>
        <p:nvPicPr>
          <p:cNvPr id="13005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338" y="476250"/>
            <a:ext cx="3960812"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806815"/>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0050"/>
                                        </p:tgtEl>
                                        <p:attrNameLst>
                                          <p:attrName>style.visibility</p:attrName>
                                        </p:attrNameLst>
                                      </p:cBhvr>
                                      <p:to>
                                        <p:strVal val="visible"/>
                                      </p:to>
                                    </p:set>
                                    <p:animEffect transition="in" filter="wipe(left)">
                                      <p:cBhvr>
                                        <p:cTn id="7" dur="500"/>
                                        <p:tgtEl>
                                          <p:spTgt spid="1300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0058"/>
                                        </p:tgtEl>
                                        <p:attrNameLst>
                                          <p:attrName>style.visibility</p:attrName>
                                        </p:attrNameLst>
                                      </p:cBhvr>
                                      <p:to>
                                        <p:strVal val="visible"/>
                                      </p:to>
                                    </p:set>
                                    <p:animEffect transition="in" filter="wipe(left)">
                                      <p:cBhvr>
                                        <p:cTn id="12" dur="1000"/>
                                        <p:tgtEl>
                                          <p:spTgt spid="1300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0051">
                                            <p:txEl>
                                              <p:pRg st="0" end="0"/>
                                            </p:txEl>
                                          </p:spTgt>
                                        </p:tgtEl>
                                        <p:attrNameLst>
                                          <p:attrName>style.visibility</p:attrName>
                                        </p:attrNameLst>
                                      </p:cBhvr>
                                      <p:to>
                                        <p:strVal val="visible"/>
                                      </p:to>
                                    </p:set>
                                    <p:animEffect transition="in" filter="wipe(left)">
                                      <p:cBhvr>
                                        <p:cTn id="17" dur="500"/>
                                        <p:tgtEl>
                                          <p:spTgt spid="13005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0051">
                                            <p:txEl>
                                              <p:pRg st="1" end="1"/>
                                            </p:txEl>
                                          </p:spTgt>
                                        </p:tgtEl>
                                        <p:attrNameLst>
                                          <p:attrName>style.visibility</p:attrName>
                                        </p:attrNameLst>
                                      </p:cBhvr>
                                      <p:to>
                                        <p:strVal val="visible"/>
                                      </p:to>
                                    </p:set>
                                    <p:animEffect transition="in" filter="wipe(left)">
                                      <p:cBhvr>
                                        <p:cTn id="22" dur="500"/>
                                        <p:tgtEl>
                                          <p:spTgt spid="130051">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30055"/>
                                        </p:tgtEl>
                                        <p:attrNameLst>
                                          <p:attrName>style.visibility</p:attrName>
                                        </p:attrNameLst>
                                      </p:cBhvr>
                                      <p:to>
                                        <p:strVal val="visible"/>
                                      </p:to>
                                    </p:set>
                                    <p:animEffect transition="in" filter="wipe(up)">
                                      <p:cBhvr>
                                        <p:cTn id="27" dur="500"/>
                                        <p:tgtEl>
                                          <p:spTgt spid="130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0" grpId="0" autoUpdateAnimBg="0"/>
      <p:bldP spid="130051" grpId="0" build="p" autoUpdateAnimBg="0"/>
      <p:bldP spid="130055"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533400" y="304800"/>
            <a:ext cx="7772400" cy="609600"/>
          </a:xfrm>
        </p:spPr>
        <p:txBody>
          <a:bodyPr/>
          <a:lstStyle/>
          <a:p>
            <a:r>
              <a:rPr lang="en-US" altLang="zh-CN" sz="3200" dirty="0" smtClean="0">
                <a:solidFill>
                  <a:srgbClr val="800000"/>
                </a:solidFill>
                <a:latin typeface="黑体" pitchFamily="2" charset="-122"/>
                <a:ea typeface="黑体" pitchFamily="2" charset="-122"/>
              </a:rPr>
              <a:t>3</a:t>
            </a:r>
            <a:r>
              <a:rPr lang="zh-CN" altLang="en-US" sz="3200" dirty="0" smtClean="0">
                <a:solidFill>
                  <a:srgbClr val="800000"/>
                </a:solidFill>
                <a:latin typeface="黑体" pitchFamily="2" charset="-122"/>
                <a:ea typeface="黑体" pitchFamily="2" charset="-122"/>
              </a:rPr>
              <a:t> </a:t>
            </a:r>
            <a:r>
              <a:rPr lang="zh-CN" altLang="en-US" sz="3200" dirty="0">
                <a:solidFill>
                  <a:srgbClr val="800000"/>
                </a:solidFill>
                <a:latin typeface="黑体" pitchFamily="2" charset="-122"/>
                <a:ea typeface="黑体" pitchFamily="2" charset="-122"/>
              </a:rPr>
              <a:t>检测下限</a:t>
            </a:r>
          </a:p>
        </p:txBody>
      </p:sp>
      <p:sp>
        <p:nvSpPr>
          <p:cNvPr id="138245" name="Text Box 5"/>
          <p:cNvSpPr txBox="1">
            <a:spLocks noChangeArrowheads="1"/>
          </p:cNvSpPr>
          <p:nvPr/>
        </p:nvSpPr>
        <p:spPr bwMode="auto">
          <a:xfrm>
            <a:off x="381000" y="990600"/>
            <a:ext cx="4572000" cy="318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30000"/>
              </a:lnSpc>
            </a:pPr>
            <a:r>
              <a:rPr lang="zh-CN" altLang="en-US" sz="2600" b="0" dirty="0">
                <a:solidFill>
                  <a:srgbClr val="000066"/>
                </a:solidFill>
                <a:latin typeface="Times New Roman" pitchFamily="18" charset="0"/>
                <a:ea typeface="黑体" pitchFamily="2" charset="-122"/>
              </a:rPr>
              <a:t>       图中</a:t>
            </a:r>
            <a:r>
              <a:rPr lang="en-US" altLang="zh-CN" sz="2600" b="0" i="1" dirty="0">
                <a:solidFill>
                  <a:srgbClr val="000066"/>
                </a:solidFill>
                <a:latin typeface="Times New Roman" pitchFamily="18" charset="0"/>
                <a:ea typeface="黑体" pitchFamily="2" charset="-122"/>
              </a:rPr>
              <a:t>M</a:t>
            </a:r>
            <a:r>
              <a:rPr lang="zh-CN" altLang="en-US" sz="2600" b="0" dirty="0">
                <a:solidFill>
                  <a:srgbClr val="000066"/>
                </a:solidFill>
                <a:latin typeface="Times New Roman" pitchFamily="18" charset="0"/>
                <a:ea typeface="黑体" pitchFamily="2" charset="-122"/>
              </a:rPr>
              <a:t>所对应的测定离子的活度(或浓度) 。离子选择性电极一般不用于测定高浓度试液（1.0 </a:t>
            </a:r>
            <a:r>
              <a:rPr lang="en-US" altLang="zh-CN" sz="2600" b="0" dirty="0">
                <a:solidFill>
                  <a:srgbClr val="000066"/>
                </a:solidFill>
                <a:latin typeface="Times New Roman" pitchFamily="18" charset="0"/>
                <a:ea typeface="黑体" pitchFamily="2" charset="-122"/>
              </a:rPr>
              <a:t>mol·L</a:t>
            </a:r>
            <a:r>
              <a:rPr lang="en-US" altLang="zh-CN" sz="2600" b="0" baseline="30000" dirty="0">
                <a:solidFill>
                  <a:srgbClr val="000066"/>
                </a:solidFill>
                <a:latin typeface="Times New Roman" pitchFamily="18" charset="0"/>
                <a:ea typeface="黑体" pitchFamily="2" charset="-122"/>
              </a:rPr>
              <a:t>-1</a:t>
            </a:r>
            <a:r>
              <a:rPr lang="en-US" altLang="zh-CN" sz="2600" b="0" dirty="0">
                <a:solidFill>
                  <a:srgbClr val="000066"/>
                </a:solidFill>
                <a:latin typeface="Times New Roman" pitchFamily="18" charset="0"/>
                <a:ea typeface="黑体" pitchFamily="2" charset="-122"/>
              </a:rPr>
              <a:t>），</a:t>
            </a:r>
            <a:r>
              <a:rPr lang="zh-CN" altLang="en-US" sz="2600" b="0" dirty="0">
                <a:solidFill>
                  <a:srgbClr val="000066"/>
                </a:solidFill>
                <a:latin typeface="Times New Roman" pitchFamily="18" charset="0"/>
                <a:ea typeface="黑体" pitchFamily="2" charset="-122"/>
              </a:rPr>
              <a:t>高浓度溶液对敏感膜腐蚀溶解严重，也不易获得稳定的液接电位。</a:t>
            </a:r>
          </a:p>
        </p:txBody>
      </p:sp>
      <p:sp>
        <p:nvSpPr>
          <p:cNvPr id="138247" name="Text Box 7"/>
          <p:cNvSpPr txBox="1">
            <a:spLocks noChangeArrowheads="1"/>
          </p:cNvSpPr>
          <p:nvPr/>
        </p:nvSpPr>
        <p:spPr bwMode="auto">
          <a:xfrm>
            <a:off x="381000" y="4191000"/>
            <a:ext cx="8305800" cy="175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30000"/>
              </a:lnSpc>
            </a:pPr>
            <a:r>
              <a:rPr kumimoji="1" lang="zh-CN" altLang="en-US" sz="3200" dirty="0">
                <a:solidFill>
                  <a:srgbClr val="800000"/>
                </a:solidFill>
                <a:latin typeface="黑体" pitchFamily="2" charset="-122"/>
                <a:ea typeface="黑体" pitchFamily="2" charset="-122"/>
              </a:rPr>
              <a:t>  3.响应时间</a:t>
            </a:r>
          </a:p>
          <a:p>
            <a:pPr eaLnBrk="1" hangingPunct="1">
              <a:lnSpc>
                <a:spcPct val="130000"/>
              </a:lnSpc>
            </a:pPr>
            <a:r>
              <a:rPr lang="zh-CN" altLang="en-US" sz="2400" dirty="0">
                <a:solidFill>
                  <a:schemeClr val="hlink"/>
                </a:solidFill>
              </a:rPr>
              <a:t>    </a:t>
            </a:r>
            <a:r>
              <a:rPr lang="zh-CN" altLang="en-US" sz="2600" b="0" dirty="0">
                <a:solidFill>
                  <a:srgbClr val="000066"/>
                </a:solidFill>
                <a:latin typeface="Times New Roman" pitchFamily="18" charset="0"/>
                <a:ea typeface="黑体" pitchFamily="2" charset="-122"/>
              </a:rPr>
              <a:t>指参比电极与离子选择电极一起接触到试液起直到电极电位值达到稳定值的95%所需的时间。</a:t>
            </a:r>
          </a:p>
        </p:txBody>
      </p:sp>
      <p:pic>
        <p:nvPicPr>
          <p:cNvPr id="13824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908050"/>
            <a:ext cx="3960812"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231563"/>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8242"/>
                                        </p:tgtEl>
                                        <p:attrNameLst>
                                          <p:attrName>style.visibility</p:attrName>
                                        </p:attrNameLst>
                                      </p:cBhvr>
                                      <p:to>
                                        <p:strVal val="visible"/>
                                      </p:to>
                                    </p:set>
                                    <p:animEffect transition="in" filter="wipe(left)">
                                      <p:cBhvr>
                                        <p:cTn id="7" dur="500"/>
                                        <p:tgtEl>
                                          <p:spTgt spid="138242"/>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38245"/>
                                        </p:tgtEl>
                                        <p:attrNameLst>
                                          <p:attrName>style.visibility</p:attrName>
                                        </p:attrNameLst>
                                      </p:cBhvr>
                                      <p:to>
                                        <p:strVal val="visible"/>
                                      </p:to>
                                    </p:set>
                                    <p:animEffect transition="in" filter="wipe(up)">
                                      <p:cBhvr>
                                        <p:cTn id="11" dur="500"/>
                                        <p:tgtEl>
                                          <p:spTgt spid="13824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38247">
                                            <p:txEl>
                                              <p:pRg st="0" end="0"/>
                                            </p:txEl>
                                          </p:spTgt>
                                        </p:tgtEl>
                                        <p:attrNameLst>
                                          <p:attrName>style.visibility</p:attrName>
                                        </p:attrNameLst>
                                      </p:cBhvr>
                                      <p:to>
                                        <p:strVal val="visible"/>
                                      </p:to>
                                    </p:set>
                                    <p:animEffect transition="in" filter="wipe(left)">
                                      <p:cBhvr>
                                        <p:cTn id="16" dur="500"/>
                                        <p:tgtEl>
                                          <p:spTgt spid="138247">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8247">
                                            <p:txEl>
                                              <p:pRg st="1" end="1"/>
                                            </p:txEl>
                                          </p:spTgt>
                                        </p:tgtEl>
                                        <p:attrNameLst>
                                          <p:attrName>style.visibility</p:attrName>
                                        </p:attrNameLst>
                                      </p:cBhvr>
                                      <p:to>
                                        <p:strVal val="visible"/>
                                      </p:to>
                                    </p:set>
                                    <p:animEffect transition="in" filter="wipe(left)">
                                      <p:cBhvr>
                                        <p:cTn id="21" dur="500"/>
                                        <p:tgtEl>
                                          <p:spTgt spid="1382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2" grpId="0" autoUpdateAnimBg="0"/>
      <p:bldP spid="138245" grpId="0" autoUpdateAnimBg="0"/>
      <p:bldP spid="138247"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533400" y="381000"/>
            <a:ext cx="5410200" cy="609600"/>
          </a:xfrm>
        </p:spPr>
        <p:txBody>
          <a:bodyPr/>
          <a:lstStyle/>
          <a:p>
            <a:pPr>
              <a:lnSpc>
                <a:spcPct val="80000"/>
              </a:lnSpc>
            </a:pPr>
            <a:r>
              <a:rPr lang="en-US" altLang="zh-CN" sz="3600" dirty="0">
                <a:latin typeface="黑体" pitchFamily="49" charset="-122"/>
                <a:ea typeface="黑体" pitchFamily="49" charset="-122"/>
              </a:rPr>
              <a:t>2.2.4 </a:t>
            </a:r>
            <a:r>
              <a:rPr lang="zh-CN" altLang="en-US" sz="3600" dirty="0">
                <a:latin typeface="黑体" pitchFamily="49" charset="-122"/>
                <a:ea typeface="黑体" pitchFamily="49" charset="-122"/>
              </a:rPr>
              <a:t>电位分析法的应用</a:t>
            </a:r>
            <a:endParaRPr lang="en-US" altLang="zh-CN" sz="2800" dirty="0">
              <a:solidFill>
                <a:srgbClr val="FF0000"/>
              </a:solidFill>
              <a:effectLst/>
              <a:latin typeface="黑体" pitchFamily="49" charset="-122"/>
              <a:ea typeface="黑体" pitchFamily="49" charset="-122"/>
            </a:endParaRPr>
          </a:p>
        </p:txBody>
      </p:sp>
      <p:sp>
        <p:nvSpPr>
          <p:cNvPr id="146435" name="Text Box 3"/>
          <p:cNvSpPr txBox="1">
            <a:spLocks noChangeArrowheads="1"/>
          </p:cNvSpPr>
          <p:nvPr/>
        </p:nvSpPr>
        <p:spPr bwMode="auto">
          <a:xfrm>
            <a:off x="381000" y="1066800"/>
            <a:ext cx="5334000" cy="127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spcBef>
                <a:spcPct val="20000"/>
              </a:spcBef>
            </a:pPr>
            <a:r>
              <a:rPr lang="zh-CN" altLang="en-US" sz="3200">
                <a:solidFill>
                  <a:srgbClr val="800000"/>
                </a:solidFill>
                <a:latin typeface="Times New Roman" pitchFamily="18" charset="0"/>
                <a:ea typeface="黑体" pitchFamily="2" charset="-122"/>
              </a:rPr>
              <a:t> 1．</a:t>
            </a:r>
            <a:r>
              <a:rPr lang="zh-CN" altLang="en-US" sz="3200">
                <a:solidFill>
                  <a:srgbClr val="800000"/>
                </a:solidFill>
                <a:latin typeface="黑体" pitchFamily="2" charset="-122"/>
                <a:ea typeface="黑体" pitchFamily="2" charset="-122"/>
              </a:rPr>
              <a:t>直接电位法</a:t>
            </a:r>
          </a:p>
          <a:p>
            <a:pPr eaLnBrk="1" hangingPunct="1">
              <a:lnSpc>
                <a:spcPct val="120000"/>
              </a:lnSpc>
              <a:spcBef>
                <a:spcPct val="20000"/>
              </a:spcBef>
            </a:pPr>
            <a:r>
              <a:rPr lang="en-US" altLang="zh-CN" sz="2800">
                <a:solidFill>
                  <a:srgbClr val="0000FF"/>
                </a:solidFill>
                <a:latin typeface="Times New Roman" pitchFamily="18" charset="0"/>
                <a:ea typeface="黑体" pitchFamily="2" charset="-122"/>
              </a:rPr>
              <a:t>  （1）pH</a:t>
            </a:r>
            <a:r>
              <a:rPr lang="zh-CN" altLang="en-US" sz="2800">
                <a:solidFill>
                  <a:srgbClr val="0000FF"/>
                </a:solidFill>
                <a:latin typeface="黑体" pitchFamily="2" charset="-122"/>
                <a:ea typeface="黑体" pitchFamily="2" charset="-122"/>
              </a:rPr>
              <a:t>测定原理与方法</a:t>
            </a:r>
            <a:endParaRPr lang="zh-CN" altLang="en-US" sz="2400">
              <a:solidFill>
                <a:srgbClr val="0000FF"/>
              </a:solidFill>
            </a:endParaRPr>
          </a:p>
        </p:txBody>
      </p:sp>
      <p:graphicFrame>
        <p:nvGraphicFramePr>
          <p:cNvPr id="146436" name="Object 4"/>
          <p:cNvGraphicFramePr>
            <a:graphicFrameLocks noChangeAspect="1"/>
          </p:cNvGraphicFramePr>
          <p:nvPr/>
        </p:nvGraphicFramePr>
        <p:xfrm>
          <a:off x="5943600" y="381000"/>
          <a:ext cx="2819400" cy="2160588"/>
        </p:xfrm>
        <a:graphic>
          <a:graphicData uri="http://schemas.openxmlformats.org/presentationml/2006/ole">
            <mc:AlternateContent xmlns:mc="http://schemas.openxmlformats.org/markup-compatibility/2006">
              <mc:Choice xmlns:v="urn:schemas-microsoft-com:vml" Requires="v">
                <p:oleObj spid="_x0000_s78922" name="BMP 图象" r:id="rId3" imgW="3715269" imgH="2847619" progId="Paint.Picture">
                  <p:embed/>
                </p:oleObj>
              </mc:Choice>
              <mc:Fallback>
                <p:oleObj name="BMP 图象" r:id="rId3" imgW="3715269" imgH="284761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381000"/>
                        <a:ext cx="2819400" cy="216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6437" name="Text Box 5"/>
          <p:cNvSpPr txBox="1">
            <a:spLocks noChangeArrowheads="1"/>
          </p:cNvSpPr>
          <p:nvPr/>
        </p:nvSpPr>
        <p:spPr bwMode="auto">
          <a:xfrm>
            <a:off x="457200" y="2514600"/>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en-US" altLang="en-US" sz="2000">
                <a:solidFill>
                  <a:srgbClr val="800000"/>
                </a:solidFill>
                <a:latin typeface="Times New Roman" pitchFamily="18" charset="0"/>
              </a:rPr>
              <a:t>Ag, AgCl</a:t>
            </a:r>
            <a:r>
              <a:rPr kumimoji="1" lang="en-US" altLang="en-US" sz="2400">
                <a:solidFill>
                  <a:srgbClr val="800000"/>
                </a:solidFill>
                <a:latin typeface="Times New Roman" pitchFamily="18" charset="0"/>
              </a:rPr>
              <a:t> | </a:t>
            </a:r>
            <a:r>
              <a:rPr kumimoji="1" lang="en-US" altLang="en-US" sz="2000">
                <a:solidFill>
                  <a:srgbClr val="800000"/>
                </a:solidFill>
                <a:latin typeface="Times New Roman" pitchFamily="18" charset="0"/>
              </a:rPr>
              <a:t>HCl</a:t>
            </a:r>
            <a:r>
              <a:rPr kumimoji="1" lang="en-US" altLang="en-US" sz="2400">
                <a:solidFill>
                  <a:srgbClr val="800000"/>
                </a:solidFill>
                <a:latin typeface="Times New Roman" pitchFamily="18" charset="0"/>
              </a:rPr>
              <a:t> | </a:t>
            </a:r>
            <a:r>
              <a:rPr kumimoji="1" lang="zh-CN" altLang="en-US" sz="2000">
                <a:solidFill>
                  <a:srgbClr val="800000"/>
                </a:solidFill>
                <a:latin typeface="Times New Roman" pitchFamily="18" charset="0"/>
              </a:rPr>
              <a:t>玻璃膜</a:t>
            </a:r>
            <a:r>
              <a:rPr kumimoji="1" lang="zh-CN" altLang="en-US" sz="2400">
                <a:solidFill>
                  <a:srgbClr val="800000"/>
                </a:solidFill>
                <a:latin typeface="Times New Roman" pitchFamily="18" charset="0"/>
              </a:rPr>
              <a:t> | </a:t>
            </a:r>
            <a:r>
              <a:rPr kumimoji="1" lang="zh-CN" altLang="zh-CN" sz="2000">
                <a:solidFill>
                  <a:srgbClr val="800000"/>
                </a:solidFill>
                <a:latin typeface="Times New Roman" pitchFamily="18" charset="0"/>
              </a:rPr>
              <a:t>试液</a:t>
            </a:r>
            <a:r>
              <a:rPr kumimoji="1" lang="zh-CN" altLang="en-US" sz="2000">
                <a:solidFill>
                  <a:srgbClr val="800000"/>
                </a:solidFill>
                <a:latin typeface="Times New Roman" pitchFamily="18" charset="0"/>
              </a:rPr>
              <a:t>溶液</a:t>
            </a:r>
            <a:r>
              <a:rPr kumimoji="1" lang="zh-CN" altLang="en-US" sz="2400">
                <a:solidFill>
                  <a:srgbClr val="800000"/>
                </a:solidFill>
                <a:latin typeface="Times New Roman" pitchFamily="18" charset="0"/>
              </a:rPr>
              <a:t> </a:t>
            </a:r>
            <a:r>
              <a:rPr kumimoji="1" lang="zh-CN" altLang="en-US" sz="2400" b="0">
                <a:solidFill>
                  <a:srgbClr val="800000"/>
                </a:solidFill>
                <a:latin typeface="Times New Roman" pitchFamily="18" charset="0"/>
                <a:sym typeface="Symbol" pitchFamily="18" charset="2"/>
              </a:rPr>
              <a:t></a:t>
            </a:r>
            <a:r>
              <a:rPr kumimoji="1" lang="zh-CN" altLang="en-US" sz="2400">
                <a:solidFill>
                  <a:srgbClr val="800000"/>
                </a:solidFill>
                <a:latin typeface="Times New Roman" pitchFamily="18" charset="0"/>
                <a:sym typeface="MS LineDraw" pitchFamily="49" charset="2"/>
              </a:rPr>
              <a:t>  </a:t>
            </a:r>
            <a:r>
              <a:rPr kumimoji="1" lang="en-US" altLang="en-US" sz="2000">
                <a:solidFill>
                  <a:srgbClr val="800000"/>
                </a:solidFill>
                <a:latin typeface="Times New Roman" pitchFamily="18" charset="0"/>
                <a:sym typeface="MS LineDraw" pitchFamily="49" charset="2"/>
              </a:rPr>
              <a:t>KCl</a:t>
            </a:r>
            <a:r>
              <a:rPr kumimoji="1" lang="en-US" altLang="en-US" sz="1600">
                <a:solidFill>
                  <a:srgbClr val="800000"/>
                </a:solidFill>
                <a:latin typeface="Times New Roman" pitchFamily="18" charset="0"/>
                <a:sym typeface="MS LineDraw" pitchFamily="49" charset="2"/>
              </a:rPr>
              <a:t>(</a:t>
            </a:r>
            <a:r>
              <a:rPr kumimoji="1" lang="zh-CN" altLang="en-US" sz="1600">
                <a:solidFill>
                  <a:srgbClr val="800000"/>
                </a:solidFill>
                <a:latin typeface="Times New Roman" pitchFamily="18" charset="0"/>
                <a:sym typeface="MS LineDraw" pitchFamily="49" charset="2"/>
              </a:rPr>
              <a:t>饱和）</a:t>
            </a:r>
            <a:r>
              <a:rPr kumimoji="1" lang="zh-CN" altLang="en-US" sz="2400">
                <a:solidFill>
                  <a:srgbClr val="800000"/>
                </a:solidFill>
                <a:latin typeface="Times New Roman" pitchFamily="18" charset="0"/>
                <a:sym typeface="MS LineDraw" pitchFamily="49" charset="2"/>
              </a:rPr>
              <a:t> </a:t>
            </a:r>
            <a:r>
              <a:rPr kumimoji="1" lang="zh-CN" altLang="en-US" sz="2400">
                <a:solidFill>
                  <a:srgbClr val="800000"/>
                </a:solidFill>
                <a:latin typeface="Times New Roman" pitchFamily="18" charset="0"/>
              </a:rPr>
              <a:t>| </a:t>
            </a:r>
            <a:r>
              <a:rPr kumimoji="1" lang="en-US" altLang="en-US" sz="2000">
                <a:solidFill>
                  <a:srgbClr val="800000"/>
                </a:solidFill>
                <a:latin typeface="Times New Roman" pitchFamily="18" charset="0"/>
              </a:rPr>
              <a:t>Hg</a:t>
            </a:r>
            <a:r>
              <a:rPr kumimoji="1" lang="en-US" altLang="en-US" sz="2000" baseline="-25000">
                <a:solidFill>
                  <a:srgbClr val="800000"/>
                </a:solidFill>
                <a:latin typeface="Times New Roman" pitchFamily="18" charset="0"/>
              </a:rPr>
              <a:t>2</a:t>
            </a:r>
            <a:r>
              <a:rPr kumimoji="1" lang="en-US" altLang="en-US" sz="2000">
                <a:solidFill>
                  <a:srgbClr val="800000"/>
                </a:solidFill>
                <a:latin typeface="Times New Roman" pitchFamily="18" charset="0"/>
              </a:rPr>
              <a:t>Cl</a:t>
            </a:r>
            <a:r>
              <a:rPr kumimoji="1" lang="en-US" altLang="en-US" sz="2000" baseline="-25000">
                <a:solidFill>
                  <a:srgbClr val="800000"/>
                </a:solidFill>
                <a:latin typeface="Times New Roman" pitchFamily="18" charset="0"/>
              </a:rPr>
              <a:t>2</a:t>
            </a:r>
            <a:r>
              <a:rPr kumimoji="1" lang="en-US" altLang="zh-CN" sz="1400">
                <a:solidFill>
                  <a:srgbClr val="800000"/>
                </a:solidFill>
                <a:latin typeface="Times New Roman" pitchFamily="18" charset="0"/>
              </a:rPr>
              <a:t>（</a:t>
            </a:r>
            <a:r>
              <a:rPr kumimoji="1" lang="zh-CN" altLang="en-US" sz="1400">
                <a:solidFill>
                  <a:srgbClr val="800000"/>
                </a:solidFill>
                <a:latin typeface="Times New Roman" pitchFamily="18" charset="0"/>
              </a:rPr>
              <a:t>固），</a:t>
            </a:r>
            <a:r>
              <a:rPr kumimoji="1" lang="zh-CN" altLang="en-US" sz="2400">
                <a:solidFill>
                  <a:srgbClr val="800000"/>
                </a:solidFill>
                <a:latin typeface="Times New Roman" pitchFamily="18" charset="0"/>
              </a:rPr>
              <a:t> </a:t>
            </a:r>
            <a:r>
              <a:rPr kumimoji="1" lang="en-US" altLang="en-US" sz="2000">
                <a:solidFill>
                  <a:srgbClr val="800000"/>
                </a:solidFill>
                <a:latin typeface="Times New Roman" pitchFamily="18" charset="0"/>
              </a:rPr>
              <a:t>Hg</a:t>
            </a:r>
            <a:endParaRPr kumimoji="1" lang="zh-CN" altLang="en-US" sz="2000">
              <a:solidFill>
                <a:srgbClr val="800000"/>
              </a:solidFill>
              <a:latin typeface="Times New Roman" pitchFamily="18" charset="0"/>
            </a:endParaRPr>
          </a:p>
        </p:txBody>
      </p:sp>
      <p:sp>
        <p:nvSpPr>
          <p:cNvPr id="146438" name="AutoShape 6"/>
          <p:cNvSpPr>
            <a:spLocks/>
          </p:cNvSpPr>
          <p:nvPr/>
        </p:nvSpPr>
        <p:spPr bwMode="auto">
          <a:xfrm rot="-5400000">
            <a:off x="2171700" y="1714500"/>
            <a:ext cx="152400" cy="2667000"/>
          </a:xfrm>
          <a:prstGeom prst="leftBrace">
            <a:avLst>
              <a:gd name="adj1" fmla="val 145833"/>
              <a:gd name="adj2" fmla="val 49940"/>
            </a:avLst>
          </a:prstGeom>
          <a:noFill/>
          <a:ln w="9525">
            <a:solidFill>
              <a:srgbClr val="F8240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1" hangingPunct="1"/>
            <a:endParaRPr lang="zh-CN" altLang="en-US" sz="2400">
              <a:solidFill>
                <a:srgbClr val="0000FF"/>
              </a:solidFill>
              <a:sym typeface="Symbol" pitchFamily="18" charset="2"/>
            </a:endParaRPr>
          </a:p>
          <a:p>
            <a:pPr algn="ctr" eaLnBrk="1" hangingPunct="1"/>
            <a:r>
              <a:rPr lang="zh-CN" altLang="en-US" sz="2400" i="1">
                <a:solidFill>
                  <a:srgbClr val="0000FF"/>
                </a:solidFill>
                <a:sym typeface="Symbol" pitchFamily="18" charset="2"/>
              </a:rPr>
              <a:t></a:t>
            </a:r>
            <a:r>
              <a:rPr lang="zh-CN" altLang="en-US" sz="2000" baseline="-25000">
                <a:solidFill>
                  <a:srgbClr val="0000FF"/>
                </a:solidFill>
                <a:latin typeface="Times New Roman" pitchFamily="18" charset="0"/>
                <a:sym typeface="Symbol" pitchFamily="18" charset="2"/>
              </a:rPr>
              <a:t>玻璃</a:t>
            </a:r>
          </a:p>
        </p:txBody>
      </p:sp>
      <p:sp>
        <p:nvSpPr>
          <p:cNvPr id="146439" name="AutoShape 7"/>
          <p:cNvSpPr>
            <a:spLocks/>
          </p:cNvSpPr>
          <p:nvPr/>
        </p:nvSpPr>
        <p:spPr bwMode="auto">
          <a:xfrm rot="-5362111">
            <a:off x="4533900" y="2705100"/>
            <a:ext cx="230188" cy="763588"/>
          </a:xfrm>
          <a:prstGeom prst="leftBrace">
            <a:avLst>
              <a:gd name="adj1" fmla="val 27644"/>
              <a:gd name="adj2" fmla="val 50000"/>
            </a:avLst>
          </a:prstGeom>
          <a:noFill/>
          <a:ln w="9525">
            <a:solidFill>
              <a:srgbClr val="F8240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1" hangingPunct="1"/>
            <a:endParaRPr lang="zh-CN" altLang="en-US" sz="2400">
              <a:solidFill>
                <a:srgbClr val="0000FF"/>
              </a:solidFill>
              <a:sym typeface="Symbol" pitchFamily="18" charset="2"/>
            </a:endParaRPr>
          </a:p>
          <a:p>
            <a:pPr algn="ctr" eaLnBrk="1" hangingPunct="1"/>
            <a:r>
              <a:rPr lang="zh-CN" altLang="en-US" sz="2400" i="1">
                <a:solidFill>
                  <a:srgbClr val="0000FF"/>
                </a:solidFill>
                <a:sym typeface="Symbol" pitchFamily="18" charset="2"/>
              </a:rPr>
              <a:t></a:t>
            </a:r>
            <a:r>
              <a:rPr lang="zh-CN" altLang="en-US" sz="2000" baseline="-25000">
                <a:solidFill>
                  <a:srgbClr val="0000FF"/>
                </a:solidFill>
                <a:latin typeface="Times New Roman" pitchFamily="18" charset="0"/>
                <a:sym typeface="Symbol" pitchFamily="18" charset="2"/>
              </a:rPr>
              <a:t>液接</a:t>
            </a:r>
          </a:p>
        </p:txBody>
      </p:sp>
      <p:sp>
        <p:nvSpPr>
          <p:cNvPr id="146440" name="AutoShape 8"/>
          <p:cNvSpPr>
            <a:spLocks/>
          </p:cNvSpPr>
          <p:nvPr/>
        </p:nvSpPr>
        <p:spPr bwMode="auto">
          <a:xfrm rot="-5400000">
            <a:off x="6705600" y="1828800"/>
            <a:ext cx="152400" cy="2590800"/>
          </a:xfrm>
          <a:prstGeom prst="leftBrace">
            <a:avLst>
              <a:gd name="adj1" fmla="val 141667"/>
              <a:gd name="adj2" fmla="val 49940"/>
            </a:avLst>
          </a:prstGeom>
          <a:noFill/>
          <a:ln w="9525">
            <a:solidFill>
              <a:srgbClr val="F8240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eaLnBrk="1" hangingPunct="1"/>
            <a:endParaRPr lang="zh-CN" altLang="en-US" sz="2400">
              <a:solidFill>
                <a:srgbClr val="0000FF"/>
              </a:solidFill>
              <a:sym typeface="Symbol" pitchFamily="18" charset="2"/>
            </a:endParaRPr>
          </a:p>
          <a:p>
            <a:pPr algn="ctr" eaLnBrk="1" hangingPunct="1"/>
            <a:r>
              <a:rPr lang="zh-CN" altLang="en-US" sz="2400" i="1">
                <a:solidFill>
                  <a:srgbClr val="0000FF"/>
                </a:solidFill>
                <a:sym typeface="Symbol" pitchFamily="18" charset="2"/>
              </a:rPr>
              <a:t></a:t>
            </a:r>
            <a:r>
              <a:rPr lang="zh-CN" altLang="en-US" sz="2000" baseline="-25000">
                <a:solidFill>
                  <a:srgbClr val="0000FF"/>
                </a:solidFill>
                <a:latin typeface="Times New Roman" pitchFamily="18" charset="0"/>
                <a:sym typeface="Symbol" pitchFamily="18" charset="2"/>
              </a:rPr>
              <a:t>甘汞</a:t>
            </a:r>
          </a:p>
        </p:txBody>
      </p:sp>
      <p:sp>
        <p:nvSpPr>
          <p:cNvPr id="146441" name="Text Box 9"/>
          <p:cNvSpPr txBox="1">
            <a:spLocks noChangeArrowheads="1"/>
          </p:cNvSpPr>
          <p:nvPr/>
        </p:nvSpPr>
        <p:spPr bwMode="auto">
          <a:xfrm>
            <a:off x="457200" y="3505200"/>
            <a:ext cx="2438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000">
                <a:solidFill>
                  <a:schemeClr val="hlink"/>
                </a:solidFill>
              </a:rPr>
              <a:t>电池电动势为：</a:t>
            </a:r>
            <a:endParaRPr lang="zh-CN" altLang="zh-CN" sz="2400" baseline="-25000">
              <a:solidFill>
                <a:schemeClr val="hlink"/>
              </a:solidFill>
              <a:latin typeface="Times New Roman" pitchFamily="18" charset="0"/>
              <a:sym typeface="Symbol" pitchFamily="18" charset="2"/>
            </a:endParaRPr>
          </a:p>
        </p:txBody>
      </p:sp>
      <p:sp>
        <p:nvSpPr>
          <p:cNvPr id="146442" name="Text Box 10"/>
          <p:cNvSpPr txBox="1">
            <a:spLocks noChangeArrowheads="1"/>
          </p:cNvSpPr>
          <p:nvPr/>
        </p:nvSpPr>
        <p:spPr bwMode="auto">
          <a:xfrm>
            <a:off x="457200" y="4495800"/>
            <a:ext cx="1600200" cy="1590675"/>
          </a:xfrm>
          <a:prstGeom prst="rect">
            <a:avLst/>
          </a:prstGeom>
          <a:noFill/>
          <a:ln w="9525">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1400">
                <a:solidFill>
                  <a:srgbClr val="0000FF"/>
                </a:solidFill>
                <a:latin typeface="Times New Roman" pitchFamily="18" charset="0"/>
              </a:rPr>
              <a:t>常数</a:t>
            </a:r>
            <a:r>
              <a:rPr lang="en-US" altLang="zh-CN" sz="1400" i="1">
                <a:solidFill>
                  <a:srgbClr val="0000FF"/>
                </a:solidFill>
                <a:latin typeface="Times New Roman" pitchFamily="18" charset="0"/>
              </a:rPr>
              <a:t>K</a:t>
            </a:r>
            <a:r>
              <a:rPr lang="zh-CN" altLang="en-US" sz="1400">
                <a:latin typeface="Times New Roman" pitchFamily="18" charset="0"/>
              </a:rPr>
              <a:t>´</a:t>
            </a:r>
            <a:r>
              <a:rPr lang="zh-CN" altLang="en-US" sz="1400">
                <a:solidFill>
                  <a:srgbClr val="0000FF"/>
                </a:solidFill>
                <a:latin typeface="Times New Roman" pitchFamily="18" charset="0"/>
              </a:rPr>
              <a:t>包括：</a:t>
            </a:r>
          </a:p>
          <a:p>
            <a:pPr eaLnBrk="1" hangingPunct="1">
              <a:spcBef>
                <a:spcPct val="50000"/>
              </a:spcBef>
            </a:pPr>
            <a:r>
              <a:rPr lang="zh-CN" altLang="en-US" sz="1400">
                <a:solidFill>
                  <a:srgbClr val="F8240E"/>
                </a:solidFill>
              </a:rPr>
              <a:t>外参比电极电位</a:t>
            </a:r>
          </a:p>
          <a:p>
            <a:pPr eaLnBrk="1" hangingPunct="1">
              <a:spcBef>
                <a:spcPct val="50000"/>
              </a:spcBef>
            </a:pPr>
            <a:r>
              <a:rPr lang="zh-CN" altLang="en-US" sz="1400">
                <a:solidFill>
                  <a:srgbClr val="F8240E"/>
                </a:solidFill>
              </a:rPr>
              <a:t>内参比电极电位</a:t>
            </a:r>
          </a:p>
          <a:p>
            <a:pPr eaLnBrk="1" hangingPunct="1">
              <a:spcBef>
                <a:spcPct val="50000"/>
              </a:spcBef>
            </a:pPr>
            <a:r>
              <a:rPr lang="zh-CN" altLang="en-US" sz="1400">
                <a:solidFill>
                  <a:srgbClr val="F8240E"/>
                </a:solidFill>
              </a:rPr>
              <a:t>不对称电位</a:t>
            </a:r>
          </a:p>
          <a:p>
            <a:pPr eaLnBrk="1" hangingPunct="1">
              <a:spcBef>
                <a:spcPct val="50000"/>
              </a:spcBef>
            </a:pPr>
            <a:r>
              <a:rPr lang="zh-CN" altLang="en-US" sz="1400">
                <a:solidFill>
                  <a:srgbClr val="F8240E"/>
                </a:solidFill>
              </a:rPr>
              <a:t>液接电位</a:t>
            </a:r>
            <a:endParaRPr lang="zh-CN" altLang="en-US" sz="1400"/>
          </a:p>
        </p:txBody>
      </p:sp>
      <p:graphicFrame>
        <p:nvGraphicFramePr>
          <p:cNvPr id="146443" name="Object 11"/>
          <p:cNvGraphicFramePr>
            <a:graphicFrameLocks noChangeAspect="1"/>
          </p:cNvGraphicFramePr>
          <p:nvPr/>
        </p:nvGraphicFramePr>
        <p:xfrm>
          <a:off x="2601913" y="3581400"/>
          <a:ext cx="5691187" cy="1697038"/>
        </p:xfrm>
        <a:graphic>
          <a:graphicData uri="http://schemas.openxmlformats.org/presentationml/2006/ole">
            <mc:AlternateContent xmlns:mc="http://schemas.openxmlformats.org/markup-compatibility/2006">
              <mc:Choice xmlns:v="urn:schemas-microsoft-com:vml" Requires="v">
                <p:oleObj spid="_x0000_s78923" name="公式" r:id="rId5" imgW="2984400" imgH="888840" progId="Equation.3">
                  <p:embed/>
                </p:oleObj>
              </mc:Choice>
              <mc:Fallback>
                <p:oleObj name="公式" r:id="rId5" imgW="2984400" imgH="8888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1913" y="3581400"/>
                        <a:ext cx="5691187" cy="169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6446" name="Object 14"/>
          <p:cNvGraphicFramePr>
            <a:graphicFrameLocks noChangeAspect="1"/>
          </p:cNvGraphicFramePr>
          <p:nvPr/>
        </p:nvGraphicFramePr>
        <p:xfrm>
          <a:off x="2144713" y="5192713"/>
          <a:ext cx="3255962" cy="1069975"/>
        </p:xfrm>
        <a:graphic>
          <a:graphicData uri="http://schemas.openxmlformats.org/presentationml/2006/ole">
            <mc:AlternateContent xmlns:mc="http://schemas.openxmlformats.org/markup-compatibility/2006">
              <mc:Choice xmlns:v="urn:schemas-microsoft-com:vml" Requires="v">
                <p:oleObj spid="_x0000_s78924" name="公式" r:id="rId7" imgW="1892160" imgH="622080" progId="Equation.3">
                  <p:embed/>
                </p:oleObj>
              </mc:Choice>
              <mc:Fallback>
                <p:oleObj name="公式" r:id="rId7" imgW="1892160" imgH="6220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44713" y="5192713"/>
                        <a:ext cx="3255962" cy="1069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97816584"/>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6434"/>
                                        </p:tgtEl>
                                        <p:attrNameLst>
                                          <p:attrName>style.visibility</p:attrName>
                                        </p:attrNameLst>
                                      </p:cBhvr>
                                      <p:to>
                                        <p:strVal val="visible"/>
                                      </p:to>
                                    </p:set>
                                    <p:animEffect transition="in" filter="wipe(left)">
                                      <p:cBhvr>
                                        <p:cTn id="7" dur="500"/>
                                        <p:tgtEl>
                                          <p:spTgt spid="1464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6435">
                                            <p:txEl>
                                              <p:pRg st="0" end="0"/>
                                            </p:txEl>
                                          </p:spTgt>
                                        </p:tgtEl>
                                        <p:attrNameLst>
                                          <p:attrName>style.visibility</p:attrName>
                                        </p:attrNameLst>
                                      </p:cBhvr>
                                      <p:to>
                                        <p:strVal val="visible"/>
                                      </p:to>
                                    </p:set>
                                    <p:animEffect transition="in" filter="wipe(left)">
                                      <p:cBhvr>
                                        <p:cTn id="12" dur="500"/>
                                        <p:tgtEl>
                                          <p:spTgt spid="14643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6435">
                                            <p:txEl>
                                              <p:pRg st="1" end="1"/>
                                            </p:txEl>
                                          </p:spTgt>
                                        </p:tgtEl>
                                        <p:attrNameLst>
                                          <p:attrName>style.visibility</p:attrName>
                                        </p:attrNameLst>
                                      </p:cBhvr>
                                      <p:to>
                                        <p:strVal val="visible"/>
                                      </p:to>
                                    </p:set>
                                    <p:animEffect transition="in" filter="wipe(left)">
                                      <p:cBhvr>
                                        <p:cTn id="17" dur="500"/>
                                        <p:tgtEl>
                                          <p:spTgt spid="14643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6437">
                                            <p:txEl>
                                              <p:pRg st="0" end="0"/>
                                            </p:txEl>
                                          </p:spTgt>
                                        </p:tgtEl>
                                        <p:attrNameLst>
                                          <p:attrName>style.visibility</p:attrName>
                                        </p:attrNameLst>
                                      </p:cBhvr>
                                      <p:to>
                                        <p:strVal val="visible"/>
                                      </p:to>
                                    </p:set>
                                    <p:animEffect transition="in" filter="wipe(left)">
                                      <p:cBhvr>
                                        <p:cTn id="22" dur="500"/>
                                        <p:tgtEl>
                                          <p:spTgt spid="14643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46438"/>
                                        </p:tgtEl>
                                        <p:attrNameLst>
                                          <p:attrName>style.visibility</p:attrName>
                                        </p:attrNameLst>
                                      </p:cBhvr>
                                      <p:to>
                                        <p:strVal val="visible"/>
                                      </p:to>
                                    </p:set>
                                    <p:animEffect transition="in" filter="slide(fromBottom)">
                                      <p:cBhvr>
                                        <p:cTn id="27" dur="500"/>
                                        <p:tgtEl>
                                          <p:spTgt spid="146438"/>
                                        </p:tgtEl>
                                      </p:cBhvr>
                                    </p:animEffect>
                                  </p:childTnLst>
                                </p:cTn>
                              </p:par>
                            </p:childTnLst>
                          </p:cTn>
                        </p:par>
                        <p:par>
                          <p:cTn id="28" fill="hold" nodeType="afterGroup">
                            <p:stCondLst>
                              <p:cond delay="500"/>
                            </p:stCondLst>
                            <p:childTnLst>
                              <p:par>
                                <p:cTn id="29" presetID="12" presetClass="entr" presetSubtype="4" fill="hold" grpId="0" nodeType="afterEffect">
                                  <p:stCondLst>
                                    <p:cond delay="0"/>
                                  </p:stCondLst>
                                  <p:childTnLst>
                                    <p:set>
                                      <p:cBhvr>
                                        <p:cTn id="30" dur="1" fill="hold">
                                          <p:stCondLst>
                                            <p:cond delay="0"/>
                                          </p:stCondLst>
                                        </p:cTn>
                                        <p:tgtEl>
                                          <p:spTgt spid="146440"/>
                                        </p:tgtEl>
                                        <p:attrNameLst>
                                          <p:attrName>style.visibility</p:attrName>
                                        </p:attrNameLst>
                                      </p:cBhvr>
                                      <p:to>
                                        <p:strVal val="visible"/>
                                      </p:to>
                                    </p:set>
                                    <p:animEffect transition="in" filter="slide(fromBottom)">
                                      <p:cBhvr>
                                        <p:cTn id="31" dur="500"/>
                                        <p:tgtEl>
                                          <p:spTgt spid="146440"/>
                                        </p:tgtEl>
                                      </p:cBhvr>
                                    </p:animEffect>
                                  </p:childTnLst>
                                </p:cTn>
                              </p:par>
                            </p:childTnLst>
                          </p:cTn>
                        </p:par>
                        <p:par>
                          <p:cTn id="32" fill="hold" nodeType="afterGroup">
                            <p:stCondLst>
                              <p:cond delay="1000"/>
                            </p:stCondLst>
                            <p:childTnLst>
                              <p:par>
                                <p:cTn id="33" presetID="12" presetClass="entr" presetSubtype="4" fill="hold" grpId="0" nodeType="afterEffect">
                                  <p:stCondLst>
                                    <p:cond delay="0"/>
                                  </p:stCondLst>
                                  <p:childTnLst>
                                    <p:set>
                                      <p:cBhvr>
                                        <p:cTn id="34" dur="1" fill="hold">
                                          <p:stCondLst>
                                            <p:cond delay="0"/>
                                          </p:stCondLst>
                                        </p:cTn>
                                        <p:tgtEl>
                                          <p:spTgt spid="146439"/>
                                        </p:tgtEl>
                                        <p:attrNameLst>
                                          <p:attrName>style.visibility</p:attrName>
                                        </p:attrNameLst>
                                      </p:cBhvr>
                                      <p:to>
                                        <p:strVal val="visible"/>
                                      </p:to>
                                    </p:set>
                                    <p:animEffect transition="in" filter="slide(fromBottom)">
                                      <p:cBhvr>
                                        <p:cTn id="35" dur="500"/>
                                        <p:tgtEl>
                                          <p:spTgt spid="14643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46441">
                                            <p:txEl>
                                              <p:pRg st="0" end="0"/>
                                            </p:txEl>
                                          </p:spTgt>
                                        </p:tgtEl>
                                        <p:attrNameLst>
                                          <p:attrName>style.visibility</p:attrName>
                                        </p:attrNameLst>
                                      </p:cBhvr>
                                      <p:to>
                                        <p:strVal val="visible"/>
                                      </p:to>
                                    </p:set>
                                    <p:animEffect transition="in" filter="wipe(left)">
                                      <p:cBhvr>
                                        <p:cTn id="40" dur="500"/>
                                        <p:tgtEl>
                                          <p:spTgt spid="146441">
                                            <p:txEl>
                                              <p:pRg st="0" end="0"/>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146443"/>
                                        </p:tgtEl>
                                        <p:attrNameLst>
                                          <p:attrName>style.visibility</p:attrName>
                                        </p:attrNameLst>
                                      </p:cBhvr>
                                      <p:to>
                                        <p:strVal val="visible"/>
                                      </p:to>
                                    </p:set>
                                    <p:animEffect transition="in" filter="wipe(up)">
                                      <p:cBhvr>
                                        <p:cTn id="45" dur="500"/>
                                        <p:tgtEl>
                                          <p:spTgt spid="146443"/>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146446"/>
                                        </p:tgtEl>
                                        <p:attrNameLst>
                                          <p:attrName>style.visibility</p:attrName>
                                        </p:attrNameLst>
                                      </p:cBhvr>
                                      <p:to>
                                        <p:strVal val="visible"/>
                                      </p:to>
                                    </p:set>
                                    <p:animEffect transition="in" filter="wipe(left)">
                                      <p:cBhvr>
                                        <p:cTn id="50" dur="500"/>
                                        <p:tgtEl>
                                          <p:spTgt spid="146446"/>
                                        </p:tgtEl>
                                      </p:cBhvr>
                                    </p:animEffect>
                                  </p:childTnLst>
                                </p:cTn>
                              </p:par>
                            </p:childTnLst>
                          </p:cTn>
                        </p:par>
                        <p:par>
                          <p:cTn id="51" fill="hold" nodeType="afterGroup">
                            <p:stCondLst>
                              <p:cond delay="500"/>
                            </p:stCondLst>
                            <p:childTnLst>
                              <p:par>
                                <p:cTn id="52" presetID="22" presetClass="entr" presetSubtype="8" fill="hold" grpId="0" nodeType="afterEffect">
                                  <p:stCondLst>
                                    <p:cond delay="0"/>
                                  </p:stCondLst>
                                  <p:childTnLst>
                                    <p:set>
                                      <p:cBhvr>
                                        <p:cTn id="53" dur="1" fill="hold">
                                          <p:stCondLst>
                                            <p:cond delay="0"/>
                                          </p:stCondLst>
                                        </p:cTn>
                                        <p:tgtEl>
                                          <p:spTgt spid="146442">
                                            <p:bg/>
                                          </p:spTgt>
                                        </p:tgtEl>
                                        <p:attrNameLst>
                                          <p:attrName>style.visibility</p:attrName>
                                        </p:attrNameLst>
                                      </p:cBhvr>
                                      <p:to>
                                        <p:strVal val="visible"/>
                                      </p:to>
                                    </p:set>
                                    <p:animEffect transition="in" filter="wipe(left)">
                                      <p:cBhvr>
                                        <p:cTn id="54" dur="500"/>
                                        <p:tgtEl>
                                          <p:spTgt spid="146442">
                                            <p:bg/>
                                          </p:spTgt>
                                        </p:tgtEl>
                                      </p:cBhvr>
                                    </p:animEffect>
                                  </p:childTnLst>
                                </p:cTn>
                              </p:par>
                            </p:childTnLst>
                          </p:cTn>
                        </p:par>
                        <p:par>
                          <p:cTn id="55" fill="hold" nodeType="afterGroup">
                            <p:stCondLst>
                              <p:cond delay="1000"/>
                            </p:stCondLst>
                            <p:childTnLst>
                              <p:par>
                                <p:cTn id="56" presetID="22" presetClass="entr" presetSubtype="8" fill="hold" grpId="0" nodeType="afterEffect">
                                  <p:stCondLst>
                                    <p:cond delay="0"/>
                                  </p:stCondLst>
                                  <p:childTnLst>
                                    <p:set>
                                      <p:cBhvr>
                                        <p:cTn id="57" dur="1" fill="hold">
                                          <p:stCondLst>
                                            <p:cond delay="0"/>
                                          </p:stCondLst>
                                        </p:cTn>
                                        <p:tgtEl>
                                          <p:spTgt spid="146442">
                                            <p:txEl>
                                              <p:pRg st="0" end="0"/>
                                            </p:txEl>
                                          </p:spTgt>
                                        </p:tgtEl>
                                        <p:attrNameLst>
                                          <p:attrName>style.visibility</p:attrName>
                                        </p:attrNameLst>
                                      </p:cBhvr>
                                      <p:to>
                                        <p:strVal val="visible"/>
                                      </p:to>
                                    </p:set>
                                    <p:animEffect transition="in" filter="wipe(left)">
                                      <p:cBhvr>
                                        <p:cTn id="58" dur="500"/>
                                        <p:tgtEl>
                                          <p:spTgt spid="146442">
                                            <p:txEl>
                                              <p:pRg st="0" end="0"/>
                                            </p:txEl>
                                          </p:spTgt>
                                        </p:tgtEl>
                                      </p:cBhvr>
                                    </p:animEffect>
                                  </p:childTnLst>
                                </p:cTn>
                              </p:par>
                            </p:childTnLst>
                          </p:cTn>
                        </p:par>
                        <p:par>
                          <p:cTn id="59" fill="hold" nodeType="afterGroup">
                            <p:stCondLst>
                              <p:cond delay="1500"/>
                            </p:stCondLst>
                            <p:childTnLst>
                              <p:par>
                                <p:cTn id="60" presetID="22" presetClass="entr" presetSubtype="8" fill="hold" grpId="0" nodeType="afterEffect">
                                  <p:stCondLst>
                                    <p:cond delay="0"/>
                                  </p:stCondLst>
                                  <p:childTnLst>
                                    <p:set>
                                      <p:cBhvr>
                                        <p:cTn id="61" dur="1" fill="hold">
                                          <p:stCondLst>
                                            <p:cond delay="0"/>
                                          </p:stCondLst>
                                        </p:cTn>
                                        <p:tgtEl>
                                          <p:spTgt spid="146442">
                                            <p:txEl>
                                              <p:pRg st="1" end="1"/>
                                            </p:txEl>
                                          </p:spTgt>
                                        </p:tgtEl>
                                        <p:attrNameLst>
                                          <p:attrName>style.visibility</p:attrName>
                                        </p:attrNameLst>
                                      </p:cBhvr>
                                      <p:to>
                                        <p:strVal val="visible"/>
                                      </p:to>
                                    </p:set>
                                    <p:animEffect transition="in" filter="wipe(left)">
                                      <p:cBhvr>
                                        <p:cTn id="62" dur="500"/>
                                        <p:tgtEl>
                                          <p:spTgt spid="146442">
                                            <p:txEl>
                                              <p:pRg st="1" end="1"/>
                                            </p:txEl>
                                          </p:spTgt>
                                        </p:tgtEl>
                                      </p:cBhvr>
                                    </p:animEffect>
                                  </p:childTnLst>
                                </p:cTn>
                              </p:par>
                            </p:childTnLst>
                          </p:cTn>
                        </p:par>
                        <p:par>
                          <p:cTn id="63" fill="hold" nodeType="afterGroup">
                            <p:stCondLst>
                              <p:cond delay="2000"/>
                            </p:stCondLst>
                            <p:childTnLst>
                              <p:par>
                                <p:cTn id="64" presetID="22" presetClass="entr" presetSubtype="8" fill="hold" grpId="0" nodeType="afterEffect">
                                  <p:stCondLst>
                                    <p:cond delay="0"/>
                                  </p:stCondLst>
                                  <p:childTnLst>
                                    <p:set>
                                      <p:cBhvr>
                                        <p:cTn id="65" dur="1" fill="hold">
                                          <p:stCondLst>
                                            <p:cond delay="0"/>
                                          </p:stCondLst>
                                        </p:cTn>
                                        <p:tgtEl>
                                          <p:spTgt spid="146442">
                                            <p:txEl>
                                              <p:pRg st="2" end="2"/>
                                            </p:txEl>
                                          </p:spTgt>
                                        </p:tgtEl>
                                        <p:attrNameLst>
                                          <p:attrName>style.visibility</p:attrName>
                                        </p:attrNameLst>
                                      </p:cBhvr>
                                      <p:to>
                                        <p:strVal val="visible"/>
                                      </p:to>
                                    </p:set>
                                    <p:animEffect transition="in" filter="wipe(left)">
                                      <p:cBhvr>
                                        <p:cTn id="66" dur="500"/>
                                        <p:tgtEl>
                                          <p:spTgt spid="146442">
                                            <p:txEl>
                                              <p:pRg st="2" end="2"/>
                                            </p:txEl>
                                          </p:spTgt>
                                        </p:tgtEl>
                                      </p:cBhvr>
                                    </p:animEffect>
                                  </p:childTnLst>
                                </p:cTn>
                              </p:par>
                            </p:childTnLst>
                          </p:cTn>
                        </p:par>
                        <p:par>
                          <p:cTn id="67" fill="hold" nodeType="afterGroup">
                            <p:stCondLst>
                              <p:cond delay="2500"/>
                            </p:stCondLst>
                            <p:childTnLst>
                              <p:par>
                                <p:cTn id="68" presetID="22" presetClass="entr" presetSubtype="8" fill="hold" grpId="0" nodeType="afterEffect">
                                  <p:stCondLst>
                                    <p:cond delay="0"/>
                                  </p:stCondLst>
                                  <p:childTnLst>
                                    <p:set>
                                      <p:cBhvr>
                                        <p:cTn id="69" dur="1" fill="hold">
                                          <p:stCondLst>
                                            <p:cond delay="0"/>
                                          </p:stCondLst>
                                        </p:cTn>
                                        <p:tgtEl>
                                          <p:spTgt spid="146442">
                                            <p:txEl>
                                              <p:pRg st="3" end="3"/>
                                            </p:txEl>
                                          </p:spTgt>
                                        </p:tgtEl>
                                        <p:attrNameLst>
                                          <p:attrName>style.visibility</p:attrName>
                                        </p:attrNameLst>
                                      </p:cBhvr>
                                      <p:to>
                                        <p:strVal val="visible"/>
                                      </p:to>
                                    </p:set>
                                    <p:animEffect transition="in" filter="wipe(left)">
                                      <p:cBhvr>
                                        <p:cTn id="70" dur="500"/>
                                        <p:tgtEl>
                                          <p:spTgt spid="146442">
                                            <p:txEl>
                                              <p:pRg st="3" end="3"/>
                                            </p:txEl>
                                          </p:spTgt>
                                        </p:tgtEl>
                                      </p:cBhvr>
                                    </p:animEffect>
                                  </p:childTnLst>
                                </p:cTn>
                              </p:par>
                            </p:childTnLst>
                          </p:cTn>
                        </p:par>
                        <p:par>
                          <p:cTn id="71" fill="hold" nodeType="afterGroup">
                            <p:stCondLst>
                              <p:cond delay="3000"/>
                            </p:stCondLst>
                            <p:childTnLst>
                              <p:par>
                                <p:cTn id="72" presetID="22" presetClass="entr" presetSubtype="8" fill="hold" grpId="0" nodeType="afterEffect">
                                  <p:stCondLst>
                                    <p:cond delay="0"/>
                                  </p:stCondLst>
                                  <p:childTnLst>
                                    <p:set>
                                      <p:cBhvr>
                                        <p:cTn id="73" dur="1" fill="hold">
                                          <p:stCondLst>
                                            <p:cond delay="0"/>
                                          </p:stCondLst>
                                        </p:cTn>
                                        <p:tgtEl>
                                          <p:spTgt spid="146442">
                                            <p:txEl>
                                              <p:pRg st="4" end="4"/>
                                            </p:txEl>
                                          </p:spTgt>
                                        </p:tgtEl>
                                        <p:attrNameLst>
                                          <p:attrName>style.visibility</p:attrName>
                                        </p:attrNameLst>
                                      </p:cBhvr>
                                      <p:to>
                                        <p:strVal val="visible"/>
                                      </p:to>
                                    </p:set>
                                    <p:animEffect transition="in" filter="wipe(left)">
                                      <p:cBhvr>
                                        <p:cTn id="74" dur="500"/>
                                        <p:tgtEl>
                                          <p:spTgt spid="14644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autoUpdateAnimBg="0"/>
      <p:bldP spid="146435" grpId="0" build="p" autoUpdateAnimBg="0"/>
      <p:bldP spid="146437" grpId="0" build="p" autoUpdateAnimBg="0"/>
      <p:bldP spid="146438" grpId="0" animBg="1" autoUpdateAnimBg="0"/>
      <p:bldP spid="146439" grpId="0" animBg="1" autoUpdateAnimBg="0"/>
      <p:bldP spid="146440" grpId="0" animBg="1" autoUpdateAnimBg="0"/>
      <p:bldP spid="146441" grpId="0" build="p" autoUpdateAnimBg="0"/>
      <p:bldP spid="146442" grpId="0" build="p" animBg="1" autoUpdateAnimBg="0"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400" y="304800"/>
            <a:ext cx="7772400" cy="6858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nSpc>
                <a:spcPct val="90000"/>
              </a:lnSpc>
            </a:pPr>
            <a:r>
              <a:rPr lang="en-US" altLang="zh-CN" sz="3600" b="1" dirty="0" smtClean="0">
                <a:solidFill>
                  <a:srgbClr val="CC0000"/>
                </a:solidFill>
                <a:latin typeface="黑体" pitchFamily="49" charset="-122"/>
                <a:ea typeface="黑体" pitchFamily="49" charset="-122"/>
              </a:rPr>
              <a:t>8</a:t>
            </a:r>
            <a:r>
              <a:rPr lang="zh-CN" altLang="en-US" sz="3600" b="1" dirty="0" smtClean="0">
                <a:solidFill>
                  <a:srgbClr val="CC0000"/>
                </a:solidFill>
                <a:latin typeface="黑体" pitchFamily="49" charset="-122"/>
                <a:ea typeface="黑体" pitchFamily="49" charset="-122"/>
              </a:rPr>
              <a:t>.</a:t>
            </a:r>
            <a:r>
              <a:rPr lang="en-US" altLang="zh-CN" sz="3600" b="1" dirty="0" smtClean="0">
                <a:solidFill>
                  <a:srgbClr val="CC0000"/>
                </a:solidFill>
                <a:latin typeface="黑体" pitchFamily="49" charset="-122"/>
                <a:ea typeface="黑体" pitchFamily="49" charset="-122"/>
              </a:rPr>
              <a:t>3</a:t>
            </a:r>
            <a:r>
              <a:rPr lang="zh-CN" altLang="en-US" sz="3600" b="1" dirty="0" smtClean="0">
                <a:solidFill>
                  <a:srgbClr val="CC0000"/>
                </a:solidFill>
                <a:latin typeface="黑体" pitchFamily="49" charset="-122"/>
                <a:ea typeface="黑体" pitchFamily="49" charset="-122"/>
              </a:rPr>
              <a:t> </a:t>
            </a:r>
            <a:r>
              <a:rPr lang="zh-CN" altLang="en-US" sz="3600" b="1" dirty="0">
                <a:solidFill>
                  <a:srgbClr val="CC0000"/>
                </a:solidFill>
                <a:latin typeface="黑体" pitchFamily="49" charset="-122"/>
                <a:ea typeface="黑体" pitchFamily="49" charset="-122"/>
              </a:rPr>
              <a:t>电化学分析法的类别</a:t>
            </a:r>
          </a:p>
        </p:txBody>
      </p:sp>
      <p:sp>
        <p:nvSpPr>
          <p:cNvPr id="3" name="Text Box 3"/>
          <p:cNvSpPr txBox="1">
            <a:spLocks noChangeArrowheads="1"/>
          </p:cNvSpPr>
          <p:nvPr/>
        </p:nvSpPr>
        <p:spPr bwMode="auto">
          <a:xfrm>
            <a:off x="304800" y="1143000"/>
            <a:ext cx="8610600" cy="271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40000"/>
              </a:spcBef>
            </a:pPr>
            <a:r>
              <a:rPr lang="zh-CN" altLang="en-US" sz="2600" b="0" dirty="0">
                <a:solidFill>
                  <a:schemeClr val="hlink"/>
                </a:solidFill>
                <a:latin typeface="Times New Roman" pitchFamily="18" charset="0"/>
                <a:ea typeface="黑体" pitchFamily="2" charset="-122"/>
              </a:rPr>
              <a:t>    </a:t>
            </a:r>
            <a:r>
              <a:rPr lang="zh-CN" altLang="en-US" sz="2600" b="0" dirty="0">
                <a:solidFill>
                  <a:srgbClr val="003366"/>
                </a:solidFill>
                <a:latin typeface="Times New Roman" pitchFamily="18" charset="0"/>
                <a:ea typeface="黑体" pitchFamily="2" charset="-122"/>
              </a:rPr>
              <a:t>电化学分析的分类方法</a:t>
            </a:r>
          </a:p>
          <a:p>
            <a:pPr algn="just">
              <a:spcBef>
                <a:spcPct val="40000"/>
              </a:spcBef>
            </a:pPr>
            <a:r>
              <a:rPr lang="zh-CN" altLang="en-US" sz="2600" b="0" dirty="0">
                <a:solidFill>
                  <a:srgbClr val="800000"/>
                </a:solidFill>
                <a:latin typeface="Times New Roman" pitchFamily="18" charset="0"/>
                <a:ea typeface="黑体" pitchFamily="2" charset="-122"/>
              </a:rPr>
              <a:t>    按</a:t>
            </a:r>
            <a:r>
              <a:rPr lang="en-US" altLang="zh-CN" sz="2600" b="0" dirty="0">
                <a:solidFill>
                  <a:srgbClr val="800000"/>
                </a:solidFill>
                <a:latin typeface="Times New Roman" pitchFamily="18" charset="0"/>
                <a:ea typeface="黑体" pitchFamily="2" charset="-122"/>
              </a:rPr>
              <a:t>IUPAC</a:t>
            </a:r>
            <a:r>
              <a:rPr lang="zh-CN" altLang="en-US" sz="2600" b="0" dirty="0">
                <a:solidFill>
                  <a:srgbClr val="800000"/>
                </a:solidFill>
                <a:latin typeface="Times New Roman" pitchFamily="18" charset="0"/>
                <a:ea typeface="黑体" pitchFamily="2" charset="-122"/>
              </a:rPr>
              <a:t>的推荐，可分为三类：</a:t>
            </a:r>
          </a:p>
          <a:p>
            <a:pPr algn="just">
              <a:spcBef>
                <a:spcPct val="40000"/>
              </a:spcBef>
            </a:pPr>
            <a:r>
              <a:rPr lang="zh-CN" altLang="en-US" sz="2600" dirty="0">
                <a:solidFill>
                  <a:srgbClr val="003366"/>
                </a:solidFill>
                <a:latin typeface="Times New Roman" pitchFamily="18" charset="0"/>
                <a:ea typeface="黑体" pitchFamily="2" charset="-122"/>
              </a:rPr>
              <a:t>(1)不涉及双电层，也不涉及电极反应。如电导分析。</a:t>
            </a:r>
          </a:p>
          <a:p>
            <a:pPr algn="just">
              <a:spcBef>
                <a:spcPct val="40000"/>
              </a:spcBef>
            </a:pPr>
            <a:r>
              <a:rPr lang="zh-CN" altLang="en-US" sz="2600" dirty="0">
                <a:solidFill>
                  <a:srgbClr val="003366"/>
                </a:solidFill>
                <a:latin typeface="Times New Roman" pitchFamily="18" charset="0"/>
                <a:ea typeface="黑体" pitchFamily="2" charset="-122"/>
              </a:rPr>
              <a:t>(2)涉及双电层，但不涉及电极反应。如电位分析。</a:t>
            </a:r>
          </a:p>
          <a:p>
            <a:pPr algn="just">
              <a:spcBef>
                <a:spcPct val="40000"/>
              </a:spcBef>
            </a:pPr>
            <a:r>
              <a:rPr lang="zh-CN" altLang="en-US" sz="2600" dirty="0">
                <a:solidFill>
                  <a:srgbClr val="003366"/>
                </a:solidFill>
                <a:latin typeface="Times New Roman" pitchFamily="18" charset="0"/>
                <a:ea typeface="黑体" pitchFamily="2" charset="-122"/>
              </a:rPr>
              <a:t>(3)涉及电极反应，如电解、库仑、极谱、伏安分析等。</a:t>
            </a:r>
          </a:p>
        </p:txBody>
      </p:sp>
      <p:graphicFrame>
        <p:nvGraphicFramePr>
          <p:cNvPr id="4" name="Object 5"/>
          <p:cNvGraphicFramePr>
            <a:graphicFrameLocks noChangeAspect="1"/>
          </p:cNvGraphicFramePr>
          <p:nvPr/>
        </p:nvGraphicFramePr>
        <p:xfrm>
          <a:off x="228600" y="4343400"/>
          <a:ext cx="1981200" cy="1519238"/>
        </p:xfrm>
        <a:graphic>
          <a:graphicData uri="http://schemas.openxmlformats.org/presentationml/2006/ole">
            <mc:AlternateContent xmlns:mc="http://schemas.openxmlformats.org/markup-compatibility/2006">
              <mc:Choice xmlns:v="urn:schemas-microsoft-com:vml" Requires="v">
                <p:oleObj spid="_x0000_s58457" name="BMP 图象" r:id="rId3" imgW="3715269" imgH="2847619" progId="Paint.Picture">
                  <p:embed/>
                </p:oleObj>
              </mc:Choice>
              <mc:Fallback>
                <p:oleObj name="BMP 图象" r:id="rId3" imgW="3715269" imgH="284761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343400"/>
                        <a:ext cx="1981200" cy="1519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6"/>
          <p:cNvGraphicFramePr>
            <a:graphicFrameLocks noChangeAspect="1"/>
          </p:cNvGraphicFramePr>
          <p:nvPr/>
        </p:nvGraphicFramePr>
        <p:xfrm>
          <a:off x="2438400" y="4419600"/>
          <a:ext cx="1828800" cy="1409700"/>
        </p:xfrm>
        <a:graphic>
          <a:graphicData uri="http://schemas.openxmlformats.org/presentationml/2006/ole">
            <mc:AlternateContent xmlns:mc="http://schemas.openxmlformats.org/markup-compatibility/2006">
              <mc:Choice xmlns:v="urn:schemas-microsoft-com:vml" Requires="v">
                <p:oleObj spid="_x0000_s58458" name="BMP 图象" r:id="rId5" imgW="2991268" imgH="2305372" progId="Paint.Picture">
                  <p:embed/>
                </p:oleObj>
              </mc:Choice>
              <mc:Fallback>
                <p:oleObj name="BMP 图象" r:id="rId5" imgW="2991268" imgH="2305372"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4419600"/>
                        <a:ext cx="182880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7"/>
          <p:cNvGraphicFramePr>
            <a:graphicFrameLocks noChangeAspect="1"/>
          </p:cNvGraphicFramePr>
          <p:nvPr/>
        </p:nvGraphicFramePr>
        <p:xfrm>
          <a:off x="4495800" y="4419600"/>
          <a:ext cx="1981200" cy="1404938"/>
        </p:xfrm>
        <a:graphic>
          <a:graphicData uri="http://schemas.openxmlformats.org/presentationml/2006/ole">
            <mc:AlternateContent xmlns:mc="http://schemas.openxmlformats.org/markup-compatibility/2006">
              <mc:Choice xmlns:v="urn:schemas-microsoft-com:vml" Requires="v">
                <p:oleObj spid="_x0000_s58459" name="BMP 图象" r:id="rId7" imgW="3076190" imgH="2180952" progId="Paint.Picture">
                  <p:embed/>
                </p:oleObj>
              </mc:Choice>
              <mc:Fallback>
                <p:oleObj name="BMP 图象" r:id="rId7" imgW="3076190" imgH="2180952" progId="Paint.Pictur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95800" y="4419600"/>
                        <a:ext cx="1981200" cy="140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 name="Picture 8" descr="Cy2D0700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629400" y="4419600"/>
            <a:ext cx="2209800" cy="139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108671"/>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left)">
                                      <p:cBhvr>
                                        <p:cTn id="32" dur="500"/>
                                        <p:tgtEl>
                                          <p:spTgt spid="3">
                                            <p:txEl>
                                              <p:pRg st="4" end="4"/>
                                            </p:txEl>
                                          </p:spTgt>
                                        </p:tgtEl>
                                      </p:cBhvr>
                                    </p:animEffect>
                                  </p:childTnLst>
                                </p:cTn>
                              </p:par>
                            </p:childTnLst>
                          </p:cTn>
                        </p:par>
                        <p:par>
                          <p:cTn id="33" fill="hold">
                            <p:stCondLst>
                              <p:cond delay="500"/>
                            </p:stCondLst>
                            <p:childTnLst>
                              <p:par>
                                <p:cTn id="34" presetID="3" presetClass="entr" presetSubtype="10" fill="hold" nodeType="after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blinds(horizontal)">
                                      <p:cBhvr>
                                        <p:cTn id="36" dur="500"/>
                                        <p:tgtEl>
                                          <p:spTgt spid="4"/>
                                        </p:tgtEl>
                                      </p:cBhvr>
                                    </p:animEffect>
                                  </p:childTnLst>
                                </p:cTn>
                              </p:par>
                            </p:childTnLst>
                          </p:cTn>
                        </p:par>
                        <p:par>
                          <p:cTn id="37" fill="hold">
                            <p:stCondLst>
                              <p:cond delay="1000"/>
                            </p:stCondLst>
                            <p:childTnLst>
                              <p:par>
                                <p:cTn id="38" presetID="2" presetClass="entr" presetSubtype="2" fill="hold" nodeType="after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additive="base">
                                        <p:cTn id="40" dur="500" fill="hold"/>
                                        <p:tgtEl>
                                          <p:spTgt spid="5"/>
                                        </p:tgtEl>
                                        <p:attrNameLst>
                                          <p:attrName>ppt_x</p:attrName>
                                        </p:attrNameLst>
                                      </p:cBhvr>
                                      <p:tavLst>
                                        <p:tav tm="0">
                                          <p:val>
                                            <p:strVal val="1+#ppt_w/2"/>
                                          </p:val>
                                        </p:tav>
                                        <p:tav tm="100000">
                                          <p:val>
                                            <p:strVal val="#ppt_x"/>
                                          </p:val>
                                        </p:tav>
                                      </p:tavLst>
                                    </p:anim>
                                    <p:anim calcmode="lin" valueType="num">
                                      <p:cBhvr additive="base">
                                        <p:cTn id="41" dur="500" fill="hold"/>
                                        <p:tgtEl>
                                          <p:spTgt spid="5"/>
                                        </p:tgtEl>
                                        <p:attrNameLst>
                                          <p:attrName>ppt_y</p:attrName>
                                        </p:attrNameLst>
                                      </p:cBhvr>
                                      <p:tavLst>
                                        <p:tav tm="0">
                                          <p:val>
                                            <p:strVal val="#ppt_y"/>
                                          </p:val>
                                        </p:tav>
                                        <p:tav tm="100000">
                                          <p:val>
                                            <p:strVal val="#ppt_y"/>
                                          </p:val>
                                        </p:tav>
                                      </p:tavLst>
                                    </p:anim>
                                  </p:childTnLst>
                                </p:cTn>
                              </p:par>
                            </p:childTnLst>
                          </p:cTn>
                        </p:par>
                        <p:par>
                          <p:cTn id="42" fill="hold">
                            <p:stCondLst>
                              <p:cond delay="1500"/>
                            </p:stCondLst>
                            <p:childTnLst>
                              <p:par>
                                <p:cTn id="43" presetID="22" presetClass="entr" presetSubtype="1" fill="hold" nodeType="after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up)">
                                      <p:cBhvr>
                                        <p:cTn id="45" dur="500"/>
                                        <p:tgtEl>
                                          <p:spTgt spid="6"/>
                                        </p:tgtEl>
                                      </p:cBhvr>
                                    </p:animEffect>
                                  </p:childTnLst>
                                </p:cTn>
                              </p:par>
                            </p:childTnLst>
                          </p:cTn>
                        </p:par>
                        <p:par>
                          <p:cTn id="46" fill="hold">
                            <p:stCondLst>
                              <p:cond delay="2000"/>
                            </p:stCondLst>
                            <p:childTnLst>
                              <p:par>
                                <p:cTn id="47" presetID="2" presetClass="entr" presetSubtype="8" fill="hold" nodeType="after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0-#ppt_w/2"/>
                                          </p:val>
                                        </p:tav>
                                        <p:tav tm="100000">
                                          <p:val>
                                            <p:strVal val="#ppt_x"/>
                                          </p:val>
                                        </p:tav>
                                      </p:tavLst>
                                    </p:anim>
                                    <p:anim calcmode="lin" valueType="num">
                                      <p:cBhvr additive="base">
                                        <p:cTn id="5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advAuto="0"/>
      <p:bldP spid="3"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323850" y="404813"/>
            <a:ext cx="8770938" cy="685800"/>
          </a:xfrm>
        </p:spPr>
        <p:txBody>
          <a:bodyPr/>
          <a:lstStyle/>
          <a:p>
            <a:r>
              <a:rPr lang="en-US" altLang="zh-CN" sz="3200" dirty="0">
                <a:latin typeface="Arial Unicode MS" pitchFamily="34" charset="-122"/>
                <a:ea typeface="黑体" pitchFamily="49" charset="-122"/>
              </a:rPr>
              <a:t>pH</a:t>
            </a:r>
            <a:r>
              <a:rPr lang="zh-CN" altLang="en-US" sz="3200" dirty="0">
                <a:latin typeface="Arial Unicode MS" pitchFamily="34" charset="-122"/>
                <a:ea typeface="黑体" pitchFamily="49" charset="-122"/>
              </a:rPr>
              <a:t>的实用定义（比较法来确定待测溶液的</a:t>
            </a:r>
            <a:r>
              <a:rPr lang="en-US" altLang="zh-CN" sz="3200" dirty="0">
                <a:latin typeface="Arial Unicode MS" pitchFamily="34" charset="-122"/>
                <a:ea typeface="黑体" pitchFamily="49" charset="-122"/>
              </a:rPr>
              <a:t>pH）</a:t>
            </a:r>
            <a:endParaRPr lang="zh-CN" altLang="en-US" sz="3200" b="0" dirty="0">
              <a:latin typeface="Arial Unicode MS" pitchFamily="34" charset="-122"/>
              <a:ea typeface="黑体" pitchFamily="49" charset="-122"/>
            </a:endParaRPr>
          </a:p>
        </p:txBody>
      </p:sp>
      <p:sp>
        <p:nvSpPr>
          <p:cNvPr id="147459" name="Text Box 3"/>
          <p:cNvSpPr txBox="1">
            <a:spLocks noChangeArrowheads="1"/>
          </p:cNvSpPr>
          <p:nvPr/>
        </p:nvSpPr>
        <p:spPr bwMode="auto">
          <a:xfrm>
            <a:off x="457200" y="1143000"/>
            <a:ext cx="8382000" cy="96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pPr>
            <a:r>
              <a:rPr lang="zh-CN" altLang="en-US" sz="2000" dirty="0">
                <a:solidFill>
                  <a:srgbClr val="0000FF"/>
                </a:solidFill>
              </a:rPr>
              <a:t>     </a:t>
            </a:r>
            <a:r>
              <a:rPr lang="zh-CN" altLang="en-US" sz="2600" b="0" dirty="0">
                <a:solidFill>
                  <a:srgbClr val="000066"/>
                </a:solidFill>
                <a:latin typeface="Times New Roman" pitchFamily="18" charset="0"/>
                <a:ea typeface="黑体" pitchFamily="2" charset="-122"/>
              </a:rPr>
              <a:t>两种溶液，</a:t>
            </a:r>
            <a:r>
              <a:rPr lang="en-US" altLang="zh-CN" sz="2600" b="0" dirty="0">
                <a:solidFill>
                  <a:srgbClr val="F8240E"/>
                </a:solidFill>
                <a:latin typeface="Times New Roman" pitchFamily="18" charset="0"/>
                <a:ea typeface="黑体" pitchFamily="2" charset="-122"/>
              </a:rPr>
              <a:t>pH</a:t>
            </a:r>
            <a:r>
              <a:rPr lang="zh-CN" altLang="en-US" sz="2600" b="0" dirty="0">
                <a:solidFill>
                  <a:srgbClr val="F8240E"/>
                </a:solidFill>
                <a:latin typeface="Times New Roman" pitchFamily="18" charset="0"/>
                <a:ea typeface="黑体" pitchFamily="2" charset="-122"/>
              </a:rPr>
              <a:t>已知的标准缓冲溶液</a:t>
            </a:r>
            <a:r>
              <a:rPr lang="en-US" altLang="zh-CN" sz="2600" b="0" i="1" dirty="0">
                <a:solidFill>
                  <a:srgbClr val="F8240E"/>
                </a:solidFill>
                <a:latin typeface="Times New Roman" pitchFamily="18" charset="0"/>
                <a:ea typeface="黑体" pitchFamily="2" charset="-122"/>
              </a:rPr>
              <a:t>s</a:t>
            </a:r>
            <a:r>
              <a:rPr lang="zh-CN" altLang="en-US" sz="2600" b="0" dirty="0">
                <a:solidFill>
                  <a:srgbClr val="000066"/>
                </a:solidFill>
                <a:latin typeface="Times New Roman" pitchFamily="18" charset="0"/>
                <a:ea typeface="黑体" pitchFamily="2" charset="-122"/>
              </a:rPr>
              <a:t>和</a:t>
            </a:r>
            <a:r>
              <a:rPr lang="en-US" altLang="zh-CN" sz="2600" b="0" dirty="0">
                <a:solidFill>
                  <a:srgbClr val="FF0000"/>
                </a:solidFill>
                <a:latin typeface="Times New Roman" pitchFamily="18" charset="0"/>
                <a:ea typeface="黑体" pitchFamily="2" charset="-122"/>
              </a:rPr>
              <a:t>pH</a:t>
            </a:r>
            <a:r>
              <a:rPr lang="zh-CN" altLang="en-US" sz="2600" b="0" dirty="0">
                <a:solidFill>
                  <a:srgbClr val="FF0000"/>
                </a:solidFill>
                <a:latin typeface="Times New Roman" pitchFamily="18" charset="0"/>
                <a:ea typeface="黑体" pitchFamily="2" charset="-122"/>
              </a:rPr>
              <a:t>待测的试液</a:t>
            </a:r>
            <a:r>
              <a:rPr lang="en-US" altLang="zh-CN" sz="2600" b="0" i="1" dirty="0">
                <a:solidFill>
                  <a:srgbClr val="FF0000"/>
                </a:solidFill>
                <a:latin typeface="Times New Roman" pitchFamily="18" charset="0"/>
                <a:ea typeface="黑体" pitchFamily="2" charset="-122"/>
              </a:rPr>
              <a:t>x</a:t>
            </a:r>
            <a:r>
              <a:rPr lang="en-US" altLang="zh-CN" sz="2600" b="0" dirty="0">
                <a:solidFill>
                  <a:schemeClr val="hlink"/>
                </a:solidFill>
                <a:latin typeface="Times New Roman" pitchFamily="18" charset="0"/>
                <a:ea typeface="黑体" pitchFamily="2" charset="-122"/>
              </a:rPr>
              <a:t>。</a:t>
            </a:r>
            <a:r>
              <a:rPr lang="zh-CN" altLang="en-US" sz="2600" b="0" dirty="0">
                <a:solidFill>
                  <a:srgbClr val="000066"/>
                </a:solidFill>
                <a:latin typeface="Times New Roman" pitchFamily="18" charset="0"/>
                <a:ea typeface="黑体" pitchFamily="2" charset="-122"/>
              </a:rPr>
              <a:t>测定各自的电动势为：</a:t>
            </a:r>
          </a:p>
        </p:txBody>
      </p:sp>
      <p:sp>
        <p:nvSpPr>
          <p:cNvPr id="147460" name="Text Box 4"/>
          <p:cNvSpPr txBox="1">
            <a:spLocks noChangeArrowheads="1"/>
          </p:cNvSpPr>
          <p:nvPr/>
        </p:nvSpPr>
        <p:spPr bwMode="auto">
          <a:xfrm>
            <a:off x="381000" y="3200400"/>
            <a:ext cx="8229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600" b="0" dirty="0">
                <a:solidFill>
                  <a:srgbClr val="000066"/>
                </a:solidFill>
                <a:latin typeface="Times New Roman" pitchFamily="18" charset="0"/>
                <a:ea typeface="黑体" pitchFamily="2" charset="-122"/>
              </a:rPr>
              <a:t>若测定条件完全一致，则</a:t>
            </a:r>
            <a:r>
              <a:rPr lang="en-US" altLang="zh-CN" sz="2600" b="0" i="1" dirty="0">
                <a:solidFill>
                  <a:srgbClr val="000066"/>
                </a:solidFill>
                <a:latin typeface="Times New Roman" pitchFamily="18" charset="0"/>
                <a:ea typeface="黑体" pitchFamily="2" charset="-122"/>
              </a:rPr>
              <a:t>K</a:t>
            </a:r>
            <a:r>
              <a:rPr lang="en-US" altLang="zh-CN" sz="2600" b="0" i="1" dirty="0">
                <a:solidFill>
                  <a:srgbClr val="000066"/>
                </a:solidFill>
                <a:latin typeface="Times New Roman" pitchFamily="18" charset="0"/>
                <a:ea typeface="黑体" pitchFamily="2" charset="-122"/>
                <a:cs typeface="Times New Roman" pitchFamily="18" charset="0"/>
              </a:rPr>
              <a:t>'</a:t>
            </a:r>
            <a:r>
              <a:rPr lang="en-US" altLang="zh-CN" sz="2600" b="0" i="1" baseline="-25000" dirty="0">
                <a:solidFill>
                  <a:srgbClr val="000066"/>
                </a:solidFill>
                <a:latin typeface="Times New Roman" pitchFamily="18" charset="0"/>
                <a:ea typeface="黑体" pitchFamily="2" charset="-122"/>
              </a:rPr>
              <a:t>s</a:t>
            </a:r>
            <a:r>
              <a:rPr lang="en-US" altLang="zh-CN" sz="2600" b="0" dirty="0">
                <a:solidFill>
                  <a:srgbClr val="000066"/>
                </a:solidFill>
                <a:latin typeface="Times New Roman" pitchFamily="18" charset="0"/>
                <a:ea typeface="黑体" pitchFamily="2" charset="-122"/>
              </a:rPr>
              <a:t> = </a:t>
            </a:r>
            <a:r>
              <a:rPr lang="en-US" altLang="zh-CN" sz="2600" b="0" i="1" dirty="0" err="1">
                <a:solidFill>
                  <a:srgbClr val="000066"/>
                </a:solidFill>
                <a:latin typeface="Times New Roman" pitchFamily="18" charset="0"/>
                <a:ea typeface="黑体" pitchFamily="2" charset="-122"/>
              </a:rPr>
              <a:t>K'</a:t>
            </a:r>
            <a:r>
              <a:rPr lang="en-US" altLang="zh-CN" sz="2600" b="0" i="1" baseline="-25000" dirty="0" err="1">
                <a:solidFill>
                  <a:srgbClr val="000066"/>
                </a:solidFill>
                <a:latin typeface="Times New Roman" pitchFamily="18" charset="0"/>
                <a:ea typeface="黑体" pitchFamily="2" charset="-122"/>
              </a:rPr>
              <a:t>x</a:t>
            </a:r>
            <a:r>
              <a:rPr lang="en-US" altLang="zh-CN" sz="2600" b="0" dirty="0">
                <a:solidFill>
                  <a:srgbClr val="000066"/>
                </a:solidFill>
                <a:latin typeface="Times New Roman" pitchFamily="18" charset="0"/>
                <a:ea typeface="黑体" pitchFamily="2" charset="-122"/>
              </a:rPr>
              <a:t> ,  </a:t>
            </a:r>
            <a:r>
              <a:rPr lang="zh-CN" altLang="en-US" sz="2600" b="0" dirty="0">
                <a:solidFill>
                  <a:srgbClr val="000066"/>
                </a:solidFill>
                <a:latin typeface="Times New Roman" pitchFamily="18" charset="0"/>
                <a:ea typeface="黑体" pitchFamily="2" charset="-122"/>
              </a:rPr>
              <a:t>两式相减得：</a:t>
            </a:r>
          </a:p>
        </p:txBody>
      </p:sp>
      <p:sp>
        <p:nvSpPr>
          <p:cNvPr id="147461" name="Text Box 5"/>
          <p:cNvSpPr txBox="1">
            <a:spLocks noChangeArrowheads="1"/>
          </p:cNvSpPr>
          <p:nvPr/>
        </p:nvSpPr>
        <p:spPr bwMode="auto">
          <a:xfrm>
            <a:off x="179388" y="4885456"/>
            <a:ext cx="8915400" cy="163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30000"/>
              </a:lnSpc>
              <a:spcBef>
                <a:spcPct val="30000"/>
              </a:spcBef>
            </a:pPr>
            <a:r>
              <a:rPr lang="zh-CN" altLang="en-US" sz="2000" dirty="0"/>
              <a:t>     </a:t>
            </a:r>
            <a:r>
              <a:rPr lang="zh-CN" altLang="en-US" sz="2600" b="0" dirty="0">
                <a:solidFill>
                  <a:srgbClr val="000066"/>
                </a:solidFill>
                <a:latin typeface="Times New Roman" pitchFamily="18" charset="0"/>
                <a:ea typeface="黑体" pitchFamily="2" charset="-122"/>
              </a:rPr>
              <a:t>式中</a:t>
            </a:r>
            <a:r>
              <a:rPr lang="en-US" altLang="zh-CN" sz="2600" b="0" dirty="0" err="1">
                <a:solidFill>
                  <a:srgbClr val="000066"/>
                </a:solidFill>
                <a:latin typeface="Times New Roman" pitchFamily="18" charset="0"/>
                <a:ea typeface="黑体" pitchFamily="2" charset="-122"/>
              </a:rPr>
              <a:t>pH</a:t>
            </a:r>
            <a:r>
              <a:rPr lang="en-US" altLang="zh-CN" sz="2600" b="0" baseline="-25000" dirty="0" err="1">
                <a:solidFill>
                  <a:srgbClr val="000066"/>
                </a:solidFill>
                <a:latin typeface="Times New Roman" pitchFamily="18" charset="0"/>
                <a:ea typeface="黑体" pitchFamily="2" charset="-122"/>
              </a:rPr>
              <a:t>s</a:t>
            </a:r>
            <a:r>
              <a:rPr lang="zh-CN" altLang="en-US" sz="2600" b="0" dirty="0">
                <a:solidFill>
                  <a:srgbClr val="000066"/>
                </a:solidFill>
                <a:latin typeface="Times New Roman" pitchFamily="18" charset="0"/>
                <a:ea typeface="黑体" pitchFamily="2" charset="-122"/>
              </a:rPr>
              <a:t>已知，实验测出</a:t>
            </a:r>
            <a:r>
              <a:rPr lang="en-US" altLang="zh-CN" sz="2600" b="0" i="1" dirty="0" err="1">
                <a:solidFill>
                  <a:srgbClr val="000066"/>
                </a:solidFill>
                <a:latin typeface="Times New Roman" pitchFamily="18" charset="0"/>
                <a:ea typeface="黑体" pitchFamily="2" charset="-122"/>
              </a:rPr>
              <a:t>E</a:t>
            </a:r>
            <a:r>
              <a:rPr lang="en-US" altLang="zh-CN" sz="2600" b="0" i="1" baseline="-25000" dirty="0" err="1">
                <a:solidFill>
                  <a:srgbClr val="000066"/>
                </a:solidFill>
                <a:latin typeface="Times New Roman" pitchFamily="18" charset="0"/>
                <a:ea typeface="黑体" pitchFamily="2" charset="-122"/>
              </a:rPr>
              <a:t>s</a:t>
            </a:r>
            <a:r>
              <a:rPr lang="zh-CN" altLang="en-US" sz="2600" b="0" dirty="0">
                <a:solidFill>
                  <a:srgbClr val="000066"/>
                </a:solidFill>
                <a:latin typeface="Times New Roman" pitchFamily="18" charset="0"/>
                <a:ea typeface="黑体" pitchFamily="2" charset="-122"/>
              </a:rPr>
              <a:t>和</a:t>
            </a:r>
            <a:r>
              <a:rPr lang="en-US" altLang="zh-CN" sz="2600" b="0" i="1" dirty="0">
                <a:solidFill>
                  <a:srgbClr val="000066"/>
                </a:solidFill>
                <a:latin typeface="Times New Roman" pitchFamily="18" charset="0"/>
                <a:ea typeface="黑体" pitchFamily="2" charset="-122"/>
              </a:rPr>
              <a:t>E</a:t>
            </a:r>
            <a:r>
              <a:rPr lang="en-US" altLang="zh-CN" sz="2600" b="0" i="1" baseline="-25000" dirty="0">
                <a:solidFill>
                  <a:srgbClr val="000066"/>
                </a:solidFill>
                <a:latin typeface="Times New Roman" pitchFamily="18" charset="0"/>
                <a:ea typeface="黑体" pitchFamily="2" charset="-122"/>
              </a:rPr>
              <a:t>x</a:t>
            </a:r>
            <a:r>
              <a:rPr lang="zh-CN" altLang="en-US" sz="2600" b="0" dirty="0">
                <a:solidFill>
                  <a:srgbClr val="000066"/>
                </a:solidFill>
                <a:latin typeface="Times New Roman" pitchFamily="18" charset="0"/>
                <a:ea typeface="黑体" pitchFamily="2" charset="-122"/>
              </a:rPr>
              <a:t>后，即可计算出试液的</a:t>
            </a:r>
            <a:r>
              <a:rPr lang="en-US" altLang="zh-CN" sz="2600" b="0" dirty="0" err="1">
                <a:solidFill>
                  <a:srgbClr val="000066"/>
                </a:solidFill>
                <a:latin typeface="Times New Roman" pitchFamily="18" charset="0"/>
                <a:ea typeface="黑体" pitchFamily="2" charset="-122"/>
              </a:rPr>
              <a:t>pH</a:t>
            </a:r>
            <a:r>
              <a:rPr lang="en-US" altLang="zh-CN" sz="2600" b="0" baseline="-25000" dirty="0" err="1">
                <a:solidFill>
                  <a:srgbClr val="000066"/>
                </a:solidFill>
                <a:latin typeface="Times New Roman" pitchFamily="18" charset="0"/>
                <a:ea typeface="黑体" pitchFamily="2" charset="-122"/>
              </a:rPr>
              <a:t>x</a:t>
            </a:r>
            <a:r>
              <a:rPr lang="en-US" altLang="zh-CN" sz="2600" b="0" dirty="0">
                <a:solidFill>
                  <a:srgbClr val="000066"/>
                </a:solidFill>
                <a:latin typeface="Times New Roman" pitchFamily="18" charset="0"/>
                <a:ea typeface="黑体" pitchFamily="2" charset="-122"/>
              </a:rPr>
              <a:t> ，IUPAC</a:t>
            </a:r>
            <a:r>
              <a:rPr lang="zh-CN" altLang="en-US" sz="2600" b="0" dirty="0">
                <a:solidFill>
                  <a:srgbClr val="000066"/>
                </a:solidFill>
                <a:latin typeface="Times New Roman" pitchFamily="18" charset="0"/>
                <a:ea typeface="黑体" pitchFamily="2" charset="-122"/>
              </a:rPr>
              <a:t>推荐上式作为</a:t>
            </a:r>
            <a:r>
              <a:rPr lang="en-US" altLang="zh-CN" sz="2600" b="0" dirty="0">
                <a:solidFill>
                  <a:srgbClr val="000066"/>
                </a:solidFill>
                <a:latin typeface="Times New Roman" pitchFamily="18" charset="0"/>
                <a:ea typeface="黑体" pitchFamily="2" charset="-122"/>
              </a:rPr>
              <a:t>pH</a:t>
            </a:r>
            <a:r>
              <a:rPr lang="zh-CN" altLang="en-US" sz="2600" b="0" dirty="0">
                <a:solidFill>
                  <a:srgbClr val="000066"/>
                </a:solidFill>
                <a:latin typeface="Times New Roman" pitchFamily="18" charset="0"/>
                <a:ea typeface="黑体" pitchFamily="2" charset="-122"/>
              </a:rPr>
              <a:t>的实用定义。</a:t>
            </a:r>
            <a:r>
              <a:rPr lang="zh-CN" altLang="en-US" sz="2600" b="0" dirty="0">
                <a:solidFill>
                  <a:srgbClr val="F8240E"/>
                </a:solidFill>
                <a:latin typeface="Times New Roman" pitchFamily="18" charset="0"/>
                <a:ea typeface="黑体" pitchFamily="2" charset="-122"/>
              </a:rPr>
              <a:t>使用时，尽量使温度保持恒定并选用与待测溶液</a:t>
            </a:r>
            <a:r>
              <a:rPr lang="en-US" altLang="zh-CN" sz="2600" b="0" dirty="0">
                <a:solidFill>
                  <a:srgbClr val="F8240E"/>
                </a:solidFill>
                <a:latin typeface="Times New Roman" pitchFamily="18" charset="0"/>
                <a:ea typeface="黑体" pitchFamily="2" charset="-122"/>
              </a:rPr>
              <a:t>pH</a:t>
            </a:r>
            <a:r>
              <a:rPr lang="zh-CN" altLang="en-US" sz="2600" b="0" dirty="0">
                <a:solidFill>
                  <a:srgbClr val="F8240E"/>
                </a:solidFill>
                <a:latin typeface="Times New Roman" pitchFamily="18" charset="0"/>
                <a:ea typeface="黑体" pitchFamily="2" charset="-122"/>
              </a:rPr>
              <a:t>接近的标准缓冲溶液。</a:t>
            </a:r>
          </a:p>
        </p:txBody>
      </p:sp>
      <p:graphicFrame>
        <p:nvGraphicFramePr>
          <p:cNvPr id="147462" name="Object 6"/>
          <p:cNvGraphicFramePr>
            <a:graphicFrameLocks noChangeAspect="1"/>
          </p:cNvGraphicFramePr>
          <p:nvPr/>
        </p:nvGraphicFramePr>
        <p:xfrm>
          <a:off x="971550" y="2349500"/>
          <a:ext cx="7612063" cy="846138"/>
        </p:xfrm>
        <a:graphic>
          <a:graphicData uri="http://schemas.openxmlformats.org/presentationml/2006/ole">
            <mc:AlternateContent xmlns:mc="http://schemas.openxmlformats.org/markup-compatibility/2006">
              <mc:Choice xmlns:v="urn:schemas-microsoft-com:vml" Requires="v">
                <p:oleObj spid="_x0000_s79922" name="Equation" r:id="rId3" imgW="3644640" imgH="406080" progId="Equation.3">
                  <p:embed/>
                </p:oleObj>
              </mc:Choice>
              <mc:Fallback>
                <p:oleObj name="Equation" r:id="rId3" imgW="3644640" imgH="4060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349500"/>
                        <a:ext cx="7612063" cy="846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463" name="Object 7"/>
          <p:cNvGraphicFramePr>
            <a:graphicFrameLocks noChangeAspect="1"/>
          </p:cNvGraphicFramePr>
          <p:nvPr/>
        </p:nvGraphicFramePr>
        <p:xfrm>
          <a:off x="2160588" y="3822700"/>
          <a:ext cx="3613150" cy="831850"/>
        </p:xfrm>
        <a:graphic>
          <a:graphicData uri="http://schemas.openxmlformats.org/presentationml/2006/ole">
            <mc:AlternateContent xmlns:mc="http://schemas.openxmlformats.org/markup-compatibility/2006">
              <mc:Choice xmlns:v="urn:schemas-microsoft-com:vml" Requires="v">
                <p:oleObj spid="_x0000_s79923" name="公式" r:id="rId5" imgW="1701720" imgH="393480" progId="Equation.3">
                  <p:embed/>
                </p:oleObj>
              </mc:Choice>
              <mc:Fallback>
                <p:oleObj name="公式" r:id="rId5" imgW="170172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0588" y="3822700"/>
                        <a:ext cx="3613150" cy="83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96586183"/>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wipe(left)">
                                      <p:cBhvr>
                                        <p:cTn id="7" dur="500"/>
                                        <p:tgtEl>
                                          <p:spTgt spid="147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7462"/>
                                        </p:tgtEl>
                                        <p:attrNameLst>
                                          <p:attrName>style.visibility</p:attrName>
                                        </p:attrNameLst>
                                      </p:cBhvr>
                                      <p:to>
                                        <p:strVal val="visible"/>
                                      </p:to>
                                    </p:set>
                                    <p:animEffect transition="in" filter="wipe(left)">
                                      <p:cBhvr>
                                        <p:cTn id="12" dur="500"/>
                                        <p:tgtEl>
                                          <p:spTgt spid="1474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7460">
                                            <p:txEl>
                                              <p:pRg st="0" end="0"/>
                                            </p:txEl>
                                          </p:spTgt>
                                        </p:tgtEl>
                                        <p:attrNameLst>
                                          <p:attrName>style.visibility</p:attrName>
                                        </p:attrNameLst>
                                      </p:cBhvr>
                                      <p:to>
                                        <p:strVal val="visible"/>
                                      </p:to>
                                    </p:set>
                                    <p:animEffect transition="in" filter="wipe(left)">
                                      <p:cBhvr>
                                        <p:cTn id="17" dur="500"/>
                                        <p:tgtEl>
                                          <p:spTgt spid="147460">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7463"/>
                                        </p:tgtEl>
                                        <p:attrNameLst>
                                          <p:attrName>style.visibility</p:attrName>
                                        </p:attrNameLst>
                                      </p:cBhvr>
                                      <p:to>
                                        <p:strVal val="visible"/>
                                      </p:to>
                                    </p:set>
                                    <p:animEffect transition="in" filter="wipe(left)">
                                      <p:cBhvr>
                                        <p:cTn id="22" dur="500"/>
                                        <p:tgtEl>
                                          <p:spTgt spid="1474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7461"/>
                                        </p:tgtEl>
                                        <p:attrNameLst>
                                          <p:attrName>style.visibility</p:attrName>
                                        </p:attrNameLst>
                                      </p:cBhvr>
                                      <p:to>
                                        <p:strVal val="visible"/>
                                      </p:to>
                                    </p:set>
                                    <p:animEffect transition="in" filter="wipe(left)">
                                      <p:cBhvr>
                                        <p:cTn id="27" dur="500"/>
                                        <p:tgtEl>
                                          <p:spTgt spid="147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autoUpdateAnimBg="0"/>
      <p:bldP spid="147460" grpId="0" build="p" autoUpdateAnimBg="0"/>
      <p:bldP spid="147461"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2195736" y="692696"/>
            <a:ext cx="4279900" cy="463550"/>
          </a:xfrm>
        </p:spPr>
        <p:txBody>
          <a:bodyPr/>
          <a:lstStyle/>
          <a:p>
            <a:r>
              <a:rPr lang="zh-CN" altLang="en-US" sz="3200" dirty="0">
                <a:latin typeface="Arial Unicode MS" pitchFamily="34" charset="-122"/>
                <a:ea typeface="黑体" pitchFamily="49" charset="-122"/>
              </a:rPr>
              <a:t>标准</a:t>
            </a:r>
            <a:r>
              <a:rPr lang="en-US" altLang="zh-CN" sz="3200" dirty="0" smtClean="0">
                <a:latin typeface="Arial Unicode MS" pitchFamily="34" charset="-122"/>
                <a:ea typeface="黑体" pitchFamily="49" charset="-122"/>
              </a:rPr>
              <a:t>pH</a:t>
            </a:r>
            <a:r>
              <a:rPr lang="zh-CN" altLang="en-US" sz="3200" dirty="0" smtClean="0">
                <a:latin typeface="Arial Unicode MS" pitchFamily="34" charset="-122"/>
                <a:ea typeface="黑体" pitchFamily="49" charset="-122"/>
              </a:rPr>
              <a:t>溶液</a:t>
            </a:r>
            <a:endParaRPr lang="zh-CN" altLang="en-US" sz="3200" b="0" dirty="0">
              <a:latin typeface="Arial Unicode MS" pitchFamily="34" charset="-122"/>
              <a:ea typeface="黑体" pitchFamily="49" charset="-122"/>
            </a:endParaRPr>
          </a:p>
        </p:txBody>
      </p:sp>
      <p:graphicFrame>
        <p:nvGraphicFramePr>
          <p:cNvPr id="2" name="对象 1"/>
          <p:cNvGraphicFramePr>
            <a:graphicFrameLocks noChangeAspect="1"/>
          </p:cNvGraphicFramePr>
          <p:nvPr/>
        </p:nvGraphicFramePr>
        <p:xfrm>
          <a:off x="755650" y="1412875"/>
          <a:ext cx="8826500" cy="4318000"/>
        </p:xfrm>
        <a:graphic>
          <a:graphicData uri="http://schemas.openxmlformats.org/presentationml/2006/ole">
            <mc:AlternateContent xmlns:mc="http://schemas.openxmlformats.org/markup-compatibility/2006">
              <mc:Choice xmlns:v="urn:schemas-microsoft-com:vml" Requires="v">
                <p:oleObj spid="_x0000_s88072" name="文档" r:id="rId4" imgW="7976616" imgH="3904869" progId="Word.Document.8">
                  <p:embed/>
                </p:oleObj>
              </mc:Choice>
              <mc:Fallback>
                <p:oleObj name="文档" r:id="rId4" imgW="7976616" imgH="3904869" progId="Word.Document.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1412875"/>
                        <a:ext cx="8826500" cy="431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99519953"/>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381000" y="533400"/>
            <a:ext cx="8229600" cy="533400"/>
          </a:xfrm>
        </p:spPr>
        <p:txBody>
          <a:bodyPr/>
          <a:lstStyle/>
          <a:p>
            <a:r>
              <a:rPr lang="zh-CN" altLang="en-US" sz="2800">
                <a:solidFill>
                  <a:srgbClr val="0000FF"/>
                </a:solidFill>
                <a:effectLst/>
                <a:latin typeface="黑体" pitchFamily="2" charset="-122"/>
                <a:ea typeface="黑体" pitchFamily="2" charset="-122"/>
              </a:rPr>
              <a:t>　（2）离子活度(或浓度)的测定原理与方法</a:t>
            </a:r>
          </a:p>
        </p:txBody>
      </p:sp>
      <p:sp>
        <p:nvSpPr>
          <p:cNvPr id="149507" name="Text Box 3"/>
          <p:cNvSpPr txBox="1">
            <a:spLocks noChangeArrowheads="1"/>
          </p:cNvSpPr>
          <p:nvPr/>
        </p:nvSpPr>
        <p:spPr bwMode="auto">
          <a:xfrm>
            <a:off x="304800" y="1219200"/>
            <a:ext cx="8610600" cy="1146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40000"/>
              </a:lnSpc>
              <a:spcBef>
                <a:spcPct val="50000"/>
              </a:spcBef>
            </a:pPr>
            <a:r>
              <a:rPr lang="zh-CN" altLang="en-US" sz="2600" b="0" dirty="0">
                <a:solidFill>
                  <a:schemeClr val="tx1"/>
                </a:solidFill>
                <a:latin typeface="Times New Roman" pitchFamily="18" charset="0"/>
                <a:ea typeface="黑体" pitchFamily="2" charset="-122"/>
              </a:rPr>
              <a:t>       </a:t>
            </a:r>
            <a:r>
              <a:rPr lang="zh-CN" altLang="en-US" sz="2600" b="0" dirty="0">
                <a:solidFill>
                  <a:srgbClr val="000066"/>
                </a:solidFill>
                <a:latin typeface="Times New Roman" pitchFamily="18" charset="0"/>
                <a:ea typeface="黑体" pitchFamily="2" charset="-122"/>
              </a:rPr>
              <a:t>将离子选择性电极（指示电极）和参比电极插入试液可以组成测定各种离子活度的电池，</a:t>
            </a:r>
            <a:r>
              <a:rPr lang="zh-CN" altLang="en-US" sz="2600" b="0" dirty="0">
                <a:solidFill>
                  <a:srgbClr val="F8240E"/>
                </a:solidFill>
                <a:latin typeface="Times New Roman" pitchFamily="18" charset="0"/>
                <a:ea typeface="黑体" pitchFamily="2" charset="-122"/>
              </a:rPr>
              <a:t>电池电动势为</a:t>
            </a:r>
            <a:r>
              <a:rPr lang="zh-CN" altLang="en-US" sz="2600" b="0" dirty="0">
                <a:solidFill>
                  <a:schemeClr val="hlink"/>
                </a:solidFill>
                <a:latin typeface="Times New Roman" pitchFamily="18" charset="0"/>
                <a:ea typeface="黑体" pitchFamily="2" charset="-122"/>
              </a:rPr>
              <a:t>：</a:t>
            </a:r>
          </a:p>
        </p:txBody>
      </p:sp>
      <p:sp>
        <p:nvSpPr>
          <p:cNvPr id="149508" name="Text Box 4"/>
          <p:cNvSpPr txBox="1">
            <a:spLocks noChangeArrowheads="1"/>
          </p:cNvSpPr>
          <p:nvPr/>
        </p:nvSpPr>
        <p:spPr bwMode="auto">
          <a:xfrm>
            <a:off x="457200" y="4191000"/>
            <a:ext cx="784860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600" b="0" dirty="0">
                <a:solidFill>
                  <a:srgbClr val="000066"/>
                </a:solidFill>
                <a:latin typeface="Times New Roman" pitchFamily="18" charset="0"/>
                <a:ea typeface="黑体" pitchFamily="2" charset="-122"/>
              </a:rPr>
              <a:t>离子选择性电极作正极时：</a:t>
            </a:r>
          </a:p>
          <a:p>
            <a:pPr eaLnBrk="1" hangingPunct="1">
              <a:spcBef>
                <a:spcPct val="50000"/>
              </a:spcBef>
            </a:pPr>
            <a:r>
              <a:rPr lang="zh-CN" altLang="en-US" sz="2600" b="0" dirty="0">
                <a:solidFill>
                  <a:srgbClr val="F8240E"/>
                </a:solidFill>
                <a:latin typeface="Times New Roman" pitchFamily="18" charset="0"/>
                <a:ea typeface="黑体" pitchFamily="2" charset="-122"/>
              </a:rPr>
              <a:t>       对阳离子响应的电极，取正号；</a:t>
            </a:r>
          </a:p>
          <a:p>
            <a:pPr eaLnBrk="1" hangingPunct="1">
              <a:spcBef>
                <a:spcPct val="50000"/>
              </a:spcBef>
            </a:pPr>
            <a:r>
              <a:rPr lang="zh-CN" altLang="en-US" sz="2600" b="0" dirty="0">
                <a:solidFill>
                  <a:srgbClr val="F8240E"/>
                </a:solidFill>
                <a:latin typeface="Times New Roman" pitchFamily="18" charset="0"/>
                <a:ea typeface="黑体" pitchFamily="2" charset="-122"/>
              </a:rPr>
              <a:t>       对 阴离子响应的电极，取负号。</a:t>
            </a:r>
          </a:p>
        </p:txBody>
      </p:sp>
      <p:graphicFrame>
        <p:nvGraphicFramePr>
          <p:cNvPr id="149509" name="Object 5"/>
          <p:cNvGraphicFramePr>
            <a:graphicFrameLocks noChangeAspect="1"/>
          </p:cNvGraphicFramePr>
          <p:nvPr/>
        </p:nvGraphicFramePr>
        <p:xfrm>
          <a:off x="2057400" y="2667000"/>
          <a:ext cx="3962400" cy="1071563"/>
        </p:xfrm>
        <a:graphic>
          <a:graphicData uri="http://schemas.openxmlformats.org/presentationml/2006/ole">
            <mc:AlternateContent xmlns:mc="http://schemas.openxmlformats.org/markup-compatibility/2006">
              <mc:Choice xmlns:v="urn:schemas-microsoft-com:vml" Requires="v">
                <p:oleObj spid="_x0000_s80922" name="Equation" r:id="rId3" imgW="1498320" imgH="406080" progId="Equation.3">
                  <p:embed/>
                </p:oleObj>
              </mc:Choice>
              <mc:Fallback>
                <p:oleObj name="Equation" r:id="rId3" imgW="1498320" imgH="4060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667000"/>
                        <a:ext cx="3962400" cy="1071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47864214"/>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9506"/>
                                        </p:tgtEl>
                                        <p:attrNameLst>
                                          <p:attrName>style.visibility</p:attrName>
                                        </p:attrNameLst>
                                      </p:cBhvr>
                                      <p:to>
                                        <p:strVal val="visible"/>
                                      </p:to>
                                    </p:set>
                                    <p:animEffect transition="in" filter="wipe(left)">
                                      <p:cBhvr>
                                        <p:cTn id="7" dur="500"/>
                                        <p:tgtEl>
                                          <p:spTgt spid="1495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9507"/>
                                        </p:tgtEl>
                                        <p:attrNameLst>
                                          <p:attrName>style.visibility</p:attrName>
                                        </p:attrNameLst>
                                      </p:cBhvr>
                                      <p:to>
                                        <p:strVal val="visible"/>
                                      </p:to>
                                    </p:set>
                                    <p:animEffect transition="in" filter="wipe(left)">
                                      <p:cBhvr>
                                        <p:cTn id="12" dur="500"/>
                                        <p:tgtEl>
                                          <p:spTgt spid="1495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9509"/>
                                        </p:tgtEl>
                                        <p:attrNameLst>
                                          <p:attrName>style.visibility</p:attrName>
                                        </p:attrNameLst>
                                      </p:cBhvr>
                                      <p:to>
                                        <p:strVal val="visible"/>
                                      </p:to>
                                    </p:set>
                                    <p:animEffect transition="in" filter="wipe(left)">
                                      <p:cBhvr>
                                        <p:cTn id="17" dur="500"/>
                                        <p:tgtEl>
                                          <p:spTgt spid="149509"/>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49508">
                                            <p:txEl>
                                              <p:pRg st="0" end="0"/>
                                            </p:txEl>
                                          </p:spTgt>
                                        </p:tgtEl>
                                        <p:attrNameLst>
                                          <p:attrName>style.visibility</p:attrName>
                                        </p:attrNameLst>
                                      </p:cBhvr>
                                      <p:to>
                                        <p:strVal val="visible"/>
                                      </p:to>
                                    </p:set>
                                    <p:animEffect transition="in" filter="wipe(left)">
                                      <p:cBhvr>
                                        <p:cTn id="21" dur="500"/>
                                        <p:tgtEl>
                                          <p:spTgt spid="149508">
                                            <p:txEl>
                                              <p:pRg st="0" end="0"/>
                                            </p:txEl>
                                          </p:spTgt>
                                        </p:tgtEl>
                                      </p:cBhvr>
                                    </p:animEffect>
                                  </p:childTnLst>
                                </p:cTn>
                              </p:par>
                            </p:childTnLst>
                          </p:cTn>
                        </p:par>
                        <p:par>
                          <p:cTn id="22" fill="hold" nodeType="afterGroup">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49508">
                                            <p:txEl>
                                              <p:pRg st="1" end="1"/>
                                            </p:txEl>
                                          </p:spTgt>
                                        </p:tgtEl>
                                        <p:attrNameLst>
                                          <p:attrName>style.visibility</p:attrName>
                                        </p:attrNameLst>
                                      </p:cBhvr>
                                      <p:to>
                                        <p:strVal val="visible"/>
                                      </p:to>
                                    </p:set>
                                    <p:animEffect transition="in" filter="wipe(left)">
                                      <p:cBhvr>
                                        <p:cTn id="25" dur="500"/>
                                        <p:tgtEl>
                                          <p:spTgt spid="149508">
                                            <p:txEl>
                                              <p:pRg st="1" end="1"/>
                                            </p:txEl>
                                          </p:spTgt>
                                        </p:tgtEl>
                                      </p:cBhvr>
                                    </p:animEffect>
                                  </p:childTnLst>
                                </p:cTn>
                              </p:par>
                            </p:childTnLst>
                          </p:cTn>
                        </p:par>
                        <p:par>
                          <p:cTn id="26" fill="hold" nodeType="afterGroup">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149508">
                                            <p:txEl>
                                              <p:pRg st="2" end="2"/>
                                            </p:txEl>
                                          </p:spTgt>
                                        </p:tgtEl>
                                        <p:attrNameLst>
                                          <p:attrName>style.visibility</p:attrName>
                                        </p:attrNameLst>
                                      </p:cBhvr>
                                      <p:to>
                                        <p:strVal val="visible"/>
                                      </p:to>
                                    </p:set>
                                    <p:animEffect transition="in" filter="wipe(left)">
                                      <p:cBhvr>
                                        <p:cTn id="29" dur="500"/>
                                        <p:tgtEl>
                                          <p:spTgt spid="14950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6" grpId="0" autoUpdateAnimBg="0"/>
      <p:bldP spid="149507" grpId="0" autoUpdateAnimBg="0"/>
      <p:bldP spid="149508" grpId="0" build="p" autoUpdateAnimBg="0" advAuto="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381000" y="609600"/>
            <a:ext cx="7772400" cy="465138"/>
          </a:xfrm>
        </p:spPr>
        <p:txBody>
          <a:bodyPr/>
          <a:lstStyle/>
          <a:p>
            <a:r>
              <a:rPr kumimoji="0" lang="zh-CN" altLang="en-US" sz="3200" dirty="0">
                <a:solidFill>
                  <a:srgbClr val="0000FF"/>
                </a:solidFill>
                <a:effectLst/>
                <a:latin typeface="黑体" pitchFamily="49" charset="-122"/>
                <a:ea typeface="黑体" pitchFamily="49" charset="-122"/>
              </a:rPr>
              <a:t>标准曲线法</a:t>
            </a:r>
          </a:p>
        </p:txBody>
      </p:sp>
      <p:sp>
        <p:nvSpPr>
          <p:cNvPr id="150531" name="Text Box 3"/>
          <p:cNvSpPr txBox="1">
            <a:spLocks noChangeArrowheads="1"/>
          </p:cNvSpPr>
          <p:nvPr/>
        </p:nvSpPr>
        <p:spPr bwMode="auto">
          <a:xfrm>
            <a:off x="457200" y="1219200"/>
            <a:ext cx="5943600" cy="364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5000"/>
              </a:lnSpc>
              <a:spcBef>
                <a:spcPct val="20000"/>
              </a:spcBef>
            </a:pPr>
            <a:r>
              <a:rPr lang="zh-CN" altLang="en-US" sz="2600" b="0" dirty="0">
                <a:solidFill>
                  <a:srgbClr val="0000FF"/>
                </a:solidFill>
                <a:latin typeface="Times New Roman" pitchFamily="18" charset="0"/>
                <a:ea typeface="黑体" pitchFamily="2" charset="-122"/>
              </a:rPr>
              <a:t>         </a:t>
            </a:r>
            <a:r>
              <a:rPr lang="zh-CN" altLang="en-US" sz="2600" b="0" dirty="0">
                <a:solidFill>
                  <a:srgbClr val="000066"/>
                </a:solidFill>
                <a:latin typeface="Times New Roman" pitchFamily="18" charset="0"/>
                <a:ea typeface="黑体" pitchFamily="2" charset="-122"/>
              </a:rPr>
              <a:t>用测定离子的纯物质配制一系列不同浓度的标准溶液，并用</a:t>
            </a:r>
            <a:r>
              <a:rPr lang="zh-CN" altLang="en-US" sz="2600" b="0" dirty="0">
                <a:solidFill>
                  <a:srgbClr val="F8240E"/>
                </a:solidFill>
                <a:latin typeface="Times New Roman" pitchFamily="18" charset="0"/>
                <a:ea typeface="黑体" pitchFamily="2" charset="-122"/>
              </a:rPr>
              <a:t>总离子强度调节缓冲溶液</a:t>
            </a:r>
            <a:r>
              <a:rPr lang="zh-CN" altLang="en-US" sz="2600" b="0" dirty="0">
                <a:solidFill>
                  <a:srgbClr val="000066"/>
                </a:solidFill>
                <a:latin typeface="Times New Roman" pitchFamily="18" charset="0"/>
                <a:ea typeface="黑体" pitchFamily="2" charset="-122"/>
              </a:rPr>
              <a:t>（</a:t>
            </a:r>
            <a:r>
              <a:rPr lang="en-US" altLang="zh-CN" sz="2600" b="0" dirty="0" err="1">
                <a:solidFill>
                  <a:srgbClr val="000066"/>
                </a:solidFill>
                <a:latin typeface="Times New Roman" pitchFamily="18" charset="0"/>
                <a:ea typeface="黑体" pitchFamily="2" charset="-122"/>
              </a:rPr>
              <a:t>Totle</a:t>
            </a:r>
            <a:r>
              <a:rPr lang="en-US" altLang="zh-CN" sz="2600" b="0" dirty="0">
                <a:solidFill>
                  <a:srgbClr val="000066"/>
                </a:solidFill>
                <a:latin typeface="Times New Roman" pitchFamily="18" charset="0"/>
                <a:ea typeface="黑体" pitchFamily="2" charset="-122"/>
              </a:rPr>
              <a:t> Ionic Strength Adjustment Buffer</a:t>
            </a:r>
            <a:r>
              <a:rPr lang="zh-CN" altLang="en-US" sz="2600" b="0" dirty="0">
                <a:solidFill>
                  <a:srgbClr val="000066"/>
                </a:solidFill>
                <a:latin typeface="Times New Roman" pitchFamily="18" charset="0"/>
                <a:ea typeface="黑体" pitchFamily="2" charset="-122"/>
              </a:rPr>
              <a:t>，简称</a:t>
            </a:r>
            <a:r>
              <a:rPr lang="en-US" altLang="zh-CN" sz="2600" b="0" dirty="0">
                <a:solidFill>
                  <a:srgbClr val="F8240E"/>
                </a:solidFill>
                <a:latin typeface="Times New Roman" pitchFamily="18" charset="0"/>
                <a:ea typeface="黑体" pitchFamily="2" charset="-122"/>
              </a:rPr>
              <a:t>TISAB</a:t>
            </a:r>
            <a:r>
              <a:rPr lang="en-US" altLang="zh-CN" sz="2600" b="0" dirty="0">
                <a:solidFill>
                  <a:srgbClr val="000066"/>
                </a:solidFill>
                <a:latin typeface="Times New Roman" pitchFamily="18" charset="0"/>
                <a:ea typeface="黑体" pitchFamily="2" charset="-122"/>
              </a:rPr>
              <a:t>）</a:t>
            </a:r>
            <a:r>
              <a:rPr lang="zh-CN" altLang="en-US" sz="2600" b="0" dirty="0">
                <a:solidFill>
                  <a:srgbClr val="000066"/>
                </a:solidFill>
                <a:latin typeface="Times New Roman" pitchFamily="18" charset="0"/>
                <a:ea typeface="黑体" pitchFamily="2" charset="-122"/>
              </a:rPr>
              <a:t>保持溶液的离子强度相对稳定，分别测定各溶液的电位值，并绘制</a:t>
            </a:r>
          </a:p>
          <a:p>
            <a:pPr eaLnBrk="1" hangingPunct="1">
              <a:lnSpc>
                <a:spcPct val="125000"/>
              </a:lnSpc>
              <a:spcBef>
                <a:spcPct val="20000"/>
              </a:spcBef>
            </a:pPr>
            <a:r>
              <a:rPr lang="zh-CN" altLang="en-US" sz="2600" b="0" dirty="0">
                <a:solidFill>
                  <a:schemeClr val="hlink"/>
                </a:solidFill>
                <a:latin typeface="Times New Roman" pitchFamily="18" charset="0"/>
                <a:ea typeface="黑体" pitchFamily="2" charset="-122"/>
              </a:rPr>
              <a:t>         </a:t>
            </a:r>
            <a:r>
              <a:rPr lang="en-US" altLang="zh-CN" sz="2600" b="0" i="1" dirty="0">
                <a:solidFill>
                  <a:srgbClr val="0000FF"/>
                </a:solidFill>
                <a:latin typeface="Times New Roman" pitchFamily="18" charset="0"/>
                <a:ea typeface="黑体" pitchFamily="2" charset="-122"/>
              </a:rPr>
              <a:t>E</a:t>
            </a:r>
            <a:r>
              <a:rPr lang="en-US" altLang="zh-CN" sz="2600" b="0" dirty="0">
                <a:solidFill>
                  <a:srgbClr val="0000FF"/>
                </a:solidFill>
                <a:latin typeface="Times New Roman" pitchFamily="18" charset="0"/>
                <a:ea typeface="黑体" pitchFamily="2" charset="-122"/>
              </a:rPr>
              <a:t> - </a:t>
            </a:r>
            <a:r>
              <a:rPr lang="en-US" altLang="zh-CN" sz="2600" b="0" dirty="0" err="1">
                <a:solidFill>
                  <a:srgbClr val="0000FF"/>
                </a:solidFill>
                <a:latin typeface="Times New Roman" pitchFamily="18" charset="0"/>
                <a:ea typeface="黑体" pitchFamily="2" charset="-122"/>
              </a:rPr>
              <a:t>lg</a:t>
            </a:r>
            <a:r>
              <a:rPr lang="en-US" altLang="zh-CN" sz="2600" b="0" dirty="0">
                <a:solidFill>
                  <a:srgbClr val="0000FF"/>
                </a:solidFill>
                <a:latin typeface="Times New Roman" pitchFamily="18" charset="0"/>
                <a:ea typeface="黑体" pitchFamily="2" charset="-122"/>
              </a:rPr>
              <a:t> </a:t>
            </a:r>
            <a:r>
              <a:rPr lang="en-US" altLang="zh-CN" sz="2600" b="0" i="1" dirty="0">
                <a:solidFill>
                  <a:srgbClr val="0000FF"/>
                </a:solidFill>
                <a:latin typeface="Times New Roman" pitchFamily="18" charset="0"/>
                <a:ea typeface="黑体" pitchFamily="2" charset="-122"/>
              </a:rPr>
              <a:t>c</a:t>
            </a:r>
            <a:r>
              <a:rPr lang="en-US" altLang="zh-CN" sz="2600" b="0" i="1" baseline="-25000" dirty="0">
                <a:solidFill>
                  <a:srgbClr val="0000FF"/>
                </a:solidFill>
                <a:latin typeface="Times New Roman" pitchFamily="18" charset="0"/>
                <a:ea typeface="黑体" pitchFamily="2" charset="-122"/>
              </a:rPr>
              <a:t>i</a:t>
            </a:r>
            <a:r>
              <a:rPr lang="en-US" altLang="zh-CN" sz="2600" b="0" baseline="-25000" dirty="0">
                <a:solidFill>
                  <a:srgbClr val="0000FF"/>
                </a:solidFill>
                <a:latin typeface="Times New Roman" pitchFamily="18" charset="0"/>
                <a:ea typeface="黑体" pitchFamily="2" charset="-122"/>
              </a:rPr>
              <a:t> </a:t>
            </a:r>
            <a:r>
              <a:rPr lang="en-US" altLang="zh-CN" sz="2600" b="0" dirty="0">
                <a:solidFill>
                  <a:srgbClr val="0000FF"/>
                </a:solidFill>
                <a:latin typeface="Times New Roman" pitchFamily="18" charset="0"/>
                <a:ea typeface="黑体" pitchFamily="2" charset="-122"/>
              </a:rPr>
              <a:t> </a:t>
            </a:r>
            <a:r>
              <a:rPr lang="zh-CN" altLang="en-US" sz="2600" b="0" dirty="0">
                <a:solidFill>
                  <a:srgbClr val="0000FF"/>
                </a:solidFill>
                <a:latin typeface="Times New Roman" pitchFamily="18" charset="0"/>
                <a:ea typeface="黑体" pitchFamily="2" charset="-122"/>
              </a:rPr>
              <a:t>关系曲线</a:t>
            </a:r>
            <a:r>
              <a:rPr lang="zh-CN" altLang="en-US" sz="2600" b="0" dirty="0">
                <a:solidFill>
                  <a:schemeClr val="hlink"/>
                </a:solidFill>
                <a:latin typeface="Times New Roman" pitchFamily="18" charset="0"/>
                <a:ea typeface="黑体" pitchFamily="2" charset="-122"/>
              </a:rPr>
              <a:t>。</a:t>
            </a:r>
          </a:p>
        </p:txBody>
      </p:sp>
      <p:sp>
        <p:nvSpPr>
          <p:cNvPr id="150532" name="Text Box 4"/>
          <p:cNvSpPr txBox="1">
            <a:spLocks noChangeArrowheads="1"/>
          </p:cNvSpPr>
          <p:nvPr/>
        </p:nvSpPr>
        <p:spPr bwMode="auto">
          <a:xfrm>
            <a:off x="533400" y="5105400"/>
            <a:ext cx="8305800" cy="1146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40000"/>
              </a:lnSpc>
              <a:spcBef>
                <a:spcPct val="50000"/>
              </a:spcBef>
            </a:pPr>
            <a:r>
              <a:rPr lang="zh-CN" altLang="en-US" sz="2400" dirty="0">
                <a:solidFill>
                  <a:srgbClr val="F8240E"/>
                </a:solidFill>
              </a:rPr>
              <a:t>    </a:t>
            </a:r>
            <a:r>
              <a:rPr lang="zh-CN" altLang="en-US" sz="2600" b="0" dirty="0">
                <a:solidFill>
                  <a:srgbClr val="F8240E"/>
                </a:solidFill>
                <a:latin typeface="Times New Roman" pitchFamily="18" charset="0"/>
                <a:ea typeface="黑体" pitchFamily="2" charset="-122"/>
              </a:rPr>
              <a:t>注意：</a:t>
            </a:r>
            <a:r>
              <a:rPr lang="zh-CN" altLang="en-US" sz="2600" b="0" dirty="0">
                <a:solidFill>
                  <a:srgbClr val="000066"/>
                </a:solidFill>
                <a:latin typeface="Times New Roman" pitchFamily="18" charset="0"/>
                <a:ea typeface="黑体" pitchFamily="2" charset="-122"/>
              </a:rPr>
              <a:t>离子活度系数保持不变时，膜电位才与</a:t>
            </a:r>
            <a:r>
              <a:rPr lang="en-US" altLang="zh-CN" sz="2600" b="0" dirty="0" err="1">
                <a:solidFill>
                  <a:srgbClr val="000066"/>
                </a:solidFill>
                <a:latin typeface="Times New Roman" pitchFamily="18" charset="0"/>
                <a:ea typeface="黑体" pitchFamily="2" charset="-122"/>
              </a:rPr>
              <a:t>lg</a:t>
            </a:r>
            <a:r>
              <a:rPr lang="en-US" altLang="zh-CN" sz="2600" b="0" dirty="0">
                <a:solidFill>
                  <a:srgbClr val="000066"/>
                </a:solidFill>
                <a:latin typeface="Times New Roman" pitchFamily="18" charset="0"/>
                <a:ea typeface="黑体" pitchFamily="2" charset="-122"/>
              </a:rPr>
              <a:t> </a:t>
            </a:r>
            <a:r>
              <a:rPr lang="en-US" altLang="zh-CN" sz="2600" b="0" i="1" dirty="0">
                <a:solidFill>
                  <a:srgbClr val="000066"/>
                </a:solidFill>
                <a:latin typeface="Times New Roman" pitchFamily="18" charset="0"/>
                <a:ea typeface="黑体" pitchFamily="2" charset="-122"/>
              </a:rPr>
              <a:t>c</a:t>
            </a:r>
            <a:r>
              <a:rPr lang="en-US" altLang="zh-CN" sz="2600" b="0" i="1" baseline="-25000" dirty="0">
                <a:solidFill>
                  <a:srgbClr val="000066"/>
                </a:solidFill>
                <a:latin typeface="Times New Roman" pitchFamily="18" charset="0"/>
                <a:ea typeface="黑体" pitchFamily="2" charset="-122"/>
              </a:rPr>
              <a:t>i</a:t>
            </a:r>
            <a:r>
              <a:rPr lang="zh-CN" altLang="en-US" sz="2600" b="0" dirty="0">
                <a:solidFill>
                  <a:srgbClr val="000066"/>
                </a:solidFill>
                <a:latin typeface="Times New Roman" pitchFamily="18" charset="0"/>
                <a:ea typeface="黑体" pitchFamily="2" charset="-122"/>
              </a:rPr>
              <a:t>呈线性关系。</a:t>
            </a:r>
          </a:p>
        </p:txBody>
      </p:sp>
      <p:pic>
        <p:nvPicPr>
          <p:cNvPr id="150545"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25" y="908050"/>
            <a:ext cx="2571750" cy="338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9566709"/>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0530">
                                            <p:txEl>
                                              <p:pRg st="0" end="0"/>
                                            </p:txEl>
                                          </p:spTgt>
                                        </p:tgtEl>
                                        <p:attrNameLst>
                                          <p:attrName>style.visibility</p:attrName>
                                        </p:attrNameLst>
                                      </p:cBhvr>
                                      <p:to>
                                        <p:strVal val="visible"/>
                                      </p:to>
                                    </p:set>
                                    <p:animEffect transition="in" filter="wipe(left)">
                                      <p:cBhvr>
                                        <p:cTn id="7" dur="500"/>
                                        <p:tgtEl>
                                          <p:spTgt spid="1505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50545"/>
                                        </p:tgtEl>
                                        <p:attrNameLst>
                                          <p:attrName>style.visibility</p:attrName>
                                        </p:attrNameLst>
                                      </p:cBhvr>
                                      <p:to>
                                        <p:strVal val="visible"/>
                                      </p:to>
                                    </p:set>
                                    <p:animEffect transition="in" filter="wipe(left)">
                                      <p:cBhvr>
                                        <p:cTn id="12" dur="1000"/>
                                        <p:tgtEl>
                                          <p:spTgt spid="1505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0531">
                                            <p:txEl>
                                              <p:pRg st="0" end="0"/>
                                            </p:txEl>
                                          </p:spTgt>
                                        </p:tgtEl>
                                        <p:attrNameLst>
                                          <p:attrName>style.visibility</p:attrName>
                                        </p:attrNameLst>
                                      </p:cBhvr>
                                      <p:to>
                                        <p:strVal val="visible"/>
                                      </p:to>
                                    </p:set>
                                    <p:animEffect transition="in" filter="wipe(up)">
                                      <p:cBhvr>
                                        <p:cTn id="17" dur="500"/>
                                        <p:tgtEl>
                                          <p:spTgt spid="15053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50531">
                                            <p:txEl>
                                              <p:pRg st="1" end="1"/>
                                            </p:txEl>
                                          </p:spTgt>
                                        </p:tgtEl>
                                        <p:attrNameLst>
                                          <p:attrName>style.visibility</p:attrName>
                                        </p:attrNameLst>
                                      </p:cBhvr>
                                      <p:to>
                                        <p:strVal val="visible"/>
                                      </p:to>
                                    </p:set>
                                    <p:animEffect transition="in" filter="wipe(up)">
                                      <p:cBhvr>
                                        <p:cTn id="22" dur="500"/>
                                        <p:tgtEl>
                                          <p:spTgt spid="150531">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0532">
                                            <p:txEl>
                                              <p:pRg st="0" end="0"/>
                                            </p:txEl>
                                          </p:spTgt>
                                        </p:tgtEl>
                                        <p:attrNameLst>
                                          <p:attrName>style.visibility</p:attrName>
                                        </p:attrNameLst>
                                      </p:cBhvr>
                                      <p:to>
                                        <p:strVal val="visible"/>
                                      </p:to>
                                    </p:set>
                                    <p:animEffect transition="in" filter="wipe(left)">
                                      <p:cBhvr>
                                        <p:cTn id="27" dur="500"/>
                                        <p:tgtEl>
                                          <p:spTgt spid="1505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0" grpId="0" build="p" autoUpdateAnimBg="0" advAuto="0"/>
      <p:bldP spid="150531" grpId="0" build="p" autoUpdateAnimBg="0"/>
      <p:bldP spid="150532"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381000" y="533400"/>
            <a:ext cx="7772400" cy="530225"/>
          </a:xfrm>
        </p:spPr>
        <p:txBody>
          <a:bodyPr/>
          <a:lstStyle/>
          <a:p>
            <a:r>
              <a:rPr lang="zh-CN" altLang="en-US" sz="3600" dirty="0">
                <a:latin typeface="Arial Unicode MS" pitchFamily="34" charset="-122"/>
                <a:ea typeface="黑体" pitchFamily="49" charset="-122"/>
              </a:rPr>
              <a:t>总离子强度调节缓冲溶液</a:t>
            </a:r>
            <a:endParaRPr lang="zh-CN" altLang="en-US" sz="3600" b="0" dirty="0">
              <a:latin typeface="Arial Unicode MS" pitchFamily="34" charset="-122"/>
              <a:ea typeface="黑体" pitchFamily="49" charset="-122"/>
            </a:endParaRPr>
          </a:p>
        </p:txBody>
      </p:sp>
      <p:sp>
        <p:nvSpPr>
          <p:cNvPr id="151555" name="Text Box 3"/>
          <p:cNvSpPr txBox="1">
            <a:spLocks noChangeArrowheads="1"/>
          </p:cNvSpPr>
          <p:nvPr/>
        </p:nvSpPr>
        <p:spPr bwMode="auto">
          <a:xfrm>
            <a:off x="304800" y="1143000"/>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400" dirty="0">
                <a:latin typeface="Arial Unicode MS" pitchFamily="34" charset="-122"/>
                <a:ea typeface="黑体" pitchFamily="49" charset="-122"/>
              </a:rPr>
              <a:t>（</a:t>
            </a:r>
            <a:r>
              <a:rPr lang="en-US" altLang="zh-CN" sz="2400" dirty="0" err="1">
                <a:solidFill>
                  <a:srgbClr val="F8240E"/>
                </a:solidFill>
                <a:latin typeface="Arial Unicode MS" pitchFamily="34" charset="-122"/>
                <a:ea typeface="黑体" pitchFamily="49" charset="-122"/>
              </a:rPr>
              <a:t>Totle</a:t>
            </a:r>
            <a:r>
              <a:rPr lang="en-US" altLang="zh-CN" sz="2400" dirty="0">
                <a:solidFill>
                  <a:srgbClr val="F8240E"/>
                </a:solidFill>
                <a:latin typeface="Arial Unicode MS" pitchFamily="34" charset="-122"/>
                <a:ea typeface="黑体" pitchFamily="49" charset="-122"/>
              </a:rPr>
              <a:t> Ionic Strength Adjustment Buffer</a:t>
            </a:r>
            <a:r>
              <a:rPr lang="zh-CN" altLang="en-US" sz="2400" dirty="0">
                <a:solidFill>
                  <a:srgbClr val="F8240E"/>
                </a:solidFill>
                <a:latin typeface="Arial Unicode MS" pitchFamily="34" charset="-122"/>
                <a:ea typeface="黑体" pitchFamily="49" charset="-122"/>
              </a:rPr>
              <a:t>，</a:t>
            </a:r>
            <a:r>
              <a:rPr lang="zh-CN" altLang="en-US" sz="2400" dirty="0">
                <a:solidFill>
                  <a:srgbClr val="000066"/>
                </a:solidFill>
                <a:latin typeface="Arial Unicode MS" pitchFamily="34" charset="-122"/>
                <a:ea typeface="黑体" pitchFamily="49" charset="-122"/>
              </a:rPr>
              <a:t>简称</a:t>
            </a:r>
            <a:r>
              <a:rPr lang="en-US" altLang="zh-CN" sz="2400" dirty="0">
                <a:solidFill>
                  <a:srgbClr val="F8240E"/>
                </a:solidFill>
                <a:latin typeface="Arial Unicode MS" pitchFamily="34" charset="-122"/>
                <a:ea typeface="黑体" pitchFamily="49" charset="-122"/>
              </a:rPr>
              <a:t>TISAB</a:t>
            </a:r>
            <a:r>
              <a:rPr lang="en-US" altLang="zh-CN" sz="2400" dirty="0">
                <a:latin typeface="Arial Unicode MS" pitchFamily="34" charset="-122"/>
                <a:ea typeface="黑体" pitchFamily="49" charset="-122"/>
              </a:rPr>
              <a:t>）</a:t>
            </a:r>
            <a:endParaRPr lang="zh-CN" altLang="en-US" sz="2000" dirty="0">
              <a:latin typeface="Arial Unicode MS" pitchFamily="34" charset="-122"/>
              <a:ea typeface="黑体" pitchFamily="49" charset="-122"/>
            </a:endParaRPr>
          </a:p>
        </p:txBody>
      </p:sp>
      <p:sp>
        <p:nvSpPr>
          <p:cNvPr id="151556" name="Text Box 4"/>
          <p:cNvSpPr txBox="1">
            <a:spLocks noChangeArrowheads="1"/>
          </p:cNvSpPr>
          <p:nvPr/>
        </p:nvSpPr>
        <p:spPr bwMode="auto">
          <a:xfrm>
            <a:off x="381000" y="1600200"/>
            <a:ext cx="8458200" cy="457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pPr>
            <a:r>
              <a:rPr lang="en-US" altLang="zh-CN" sz="2800" dirty="0">
                <a:solidFill>
                  <a:srgbClr val="F8240E"/>
                </a:solidFill>
                <a:latin typeface="Arial Unicode MS" pitchFamily="34" charset="-122"/>
                <a:ea typeface="黑体" pitchFamily="49" charset="-122"/>
              </a:rPr>
              <a:t>        TISAB</a:t>
            </a:r>
            <a:r>
              <a:rPr lang="zh-CN" altLang="en-US" sz="2800" dirty="0">
                <a:solidFill>
                  <a:srgbClr val="F8240E"/>
                </a:solidFill>
                <a:latin typeface="Arial Unicode MS" pitchFamily="34" charset="-122"/>
                <a:ea typeface="黑体" pitchFamily="49" charset="-122"/>
              </a:rPr>
              <a:t>的作用</a:t>
            </a:r>
            <a:r>
              <a:rPr lang="zh-CN" altLang="en-US" sz="2400" dirty="0">
                <a:latin typeface="Arial Unicode MS" pitchFamily="34" charset="-122"/>
                <a:ea typeface="黑体" pitchFamily="49" charset="-122"/>
              </a:rPr>
              <a:t>：</a:t>
            </a:r>
          </a:p>
          <a:p>
            <a:pPr algn="just">
              <a:lnSpc>
                <a:spcPct val="140000"/>
              </a:lnSpc>
            </a:pPr>
            <a:r>
              <a:rPr lang="zh-CN" altLang="en-US" sz="2600" b="0" dirty="0">
                <a:solidFill>
                  <a:srgbClr val="000066"/>
                </a:solidFill>
                <a:latin typeface="Arial Unicode MS" pitchFamily="34" charset="-122"/>
                <a:ea typeface="黑体" pitchFamily="49" charset="-122"/>
              </a:rPr>
              <a:t>①保持较大且相对稳定的离子强度，使活度系数恒定；</a:t>
            </a:r>
          </a:p>
          <a:p>
            <a:pPr algn="just">
              <a:lnSpc>
                <a:spcPct val="140000"/>
              </a:lnSpc>
            </a:pPr>
            <a:r>
              <a:rPr lang="zh-CN" altLang="en-US" sz="2600" b="0" dirty="0">
                <a:solidFill>
                  <a:srgbClr val="000066"/>
                </a:solidFill>
                <a:latin typeface="Arial Unicode MS" pitchFamily="34" charset="-122"/>
                <a:ea typeface="黑体" pitchFamily="49" charset="-122"/>
              </a:rPr>
              <a:t>②维持溶液在适宜的</a:t>
            </a:r>
            <a:r>
              <a:rPr lang="en-US" altLang="zh-CN" sz="2600" b="0" dirty="0">
                <a:solidFill>
                  <a:srgbClr val="000066"/>
                </a:solidFill>
                <a:latin typeface="Arial Unicode MS" pitchFamily="34" charset="-122"/>
                <a:ea typeface="黑体" pitchFamily="49" charset="-122"/>
              </a:rPr>
              <a:t>pH</a:t>
            </a:r>
            <a:r>
              <a:rPr lang="zh-CN" altLang="en-US" sz="2600" b="0" dirty="0">
                <a:solidFill>
                  <a:srgbClr val="000066"/>
                </a:solidFill>
                <a:latin typeface="Arial Unicode MS" pitchFamily="34" charset="-122"/>
                <a:ea typeface="黑体" pitchFamily="49" charset="-122"/>
              </a:rPr>
              <a:t>范围内，满足离子电极的要求；</a:t>
            </a:r>
          </a:p>
          <a:p>
            <a:pPr algn="just">
              <a:lnSpc>
                <a:spcPct val="140000"/>
              </a:lnSpc>
            </a:pPr>
            <a:r>
              <a:rPr lang="zh-CN" altLang="en-US" sz="2600" b="0" dirty="0">
                <a:solidFill>
                  <a:srgbClr val="000066"/>
                </a:solidFill>
                <a:latin typeface="Arial Unicode MS" pitchFamily="34" charset="-122"/>
                <a:ea typeface="黑体" pitchFamily="49" charset="-122"/>
              </a:rPr>
              <a:t>③掩蔽干扰离子。</a:t>
            </a:r>
          </a:p>
          <a:p>
            <a:pPr algn="just">
              <a:lnSpc>
                <a:spcPct val="140000"/>
              </a:lnSpc>
            </a:pPr>
            <a:r>
              <a:rPr lang="zh-CN" altLang="en-US" sz="2600" b="0" dirty="0">
                <a:solidFill>
                  <a:srgbClr val="F8240E"/>
                </a:solidFill>
                <a:latin typeface="Arial Unicode MS" pitchFamily="34" charset="-122"/>
                <a:ea typeface="黑体" pitchFamily="49" charset="-122"/>
              </a:rPr>
              <a:t>      测</a:t>
            </a:r>
            <a:r>
              <a:rPr lang="en-US" altLang="zh-CN" sz="2600" b="0" dirty="0">
                <a:solidFill>
                  <a:srgbClr val="F8240E"/>
                </a:solidFill>
                <a:latin typeface="Arial Unicode MS" pitchFamily="34" charset="-122"/>
                <a:ea typeface="黑体" pitchFamily="49" charset="-122"/>
              </a:rPr>
              <a:t>F</a:t>
            </a:r>
            <a:r>
              <a:rPr lang="en-US" altLang="zh-CN" sz="2600" b="0" baseline="30000" dirty="0">
                <a:solidFill>
                  <a:srgbClr val="F8240E"/>
                </a:solidFill>
                <a:latin typeface="Arial Unicode MS" pitchFamily="34" charset="-122"/>
                <a:ea typeface="黑体" pitchFamily="49" charset="-122"/>
              </a:rPr>
              <a:t>-</a:t>
            </a:r>
            <a:r>
              <a:rPr lang="zh-CN" altLang="en-US" sz="2600" b="0" dirty="0">
                <a:solidFill>
                  <a:srgbClr val="F8240E"/>
                </a:solidFill>
                <a:latin typeface="Arial Unicode MS" pitchFamily="34" charset="-122"/>
                <a:ea typeface="黑体" pitchFamily="49" charset="-122"/>
              </a:rPr>
              <a:t>过程所使用的</a:t>
            </a:r>
            <a:r>
              <a:rPr lang="en-US" altLang="zh-CN" sz="2600" b="0" dirty="0">
                <a:solidFill>
                  <a:srgbClr val="F8240E"/>
                </a:solidFill>
                <a:latin typeface="Arial Unicode MS" pitchFamily="34" charset="-122"/>
                <a:ea typeface="黑体" pitchFamily="49" charset="-122"/>
              </a:rPr>
              <a:t>TISAB</a:t>
            </a:r>
            <a:r>
              <a:rPr lang="zh-CN" altLang="en-US" sz="2600" b="0" dirty="0">
                <a:solidFill>
                  <a:srgbClr val="F8240E"/>
                </a:solidFill>
                <a:latin typeface="Arial Unicode MS" pitchFamily="34" charset="-122"/>
                <a:ea typeface="黑体" pitchFamily="49" charset="-122"/>
              </a:rPr>
              <a:t>典型组成</a:t>
            </a:r>
            <a:r>
              <a:rPr lang="zh-CN" altLang="en-US" sz="2600" b="0" dirty="0">
                <a:solidFill>
                  <a:srgbClr val="000066"/>
                </a:solidFill>
                <a:latin typeface="Arial Unicode MS" pitchFamily="34" charset="-122"/>
                <a:ea typeface="黑体" pitchFamily="49" charset="-122"/>
              </a:rPr>
              <a:t>：1 </a:t>
            </a:r>
            <a:r>
              <a:rPr lang="en-US" altLang="zh-CN" sz="2600" b="0" dirty="0">
                <a:solidFill>
                  <a:srgbClr val="000066"/>
                </a:solidFill>
                <a:latin typeface="Arial Unicode MS" pitchFamily="34" charset="-122"/>
                <a:ea typeface="黑体" pitchFamily="49" charset="-122"/>
              </a:rPr>
              <a:t>mol</a:t>
            </a:r>
            <a:r>
              <a:rPr lang="en-US" altLang="zh-CN" sz="2600" b="0" dirty="0">
                <a:solidFill>
                  <a:srgbClr val="000066"/>
                </a:solidFill>
                <a:latin typeface="Arial Unicode MS" pitchFamily="34" charset="-122"/>
                <a:ea typeface="黑体" pitchFamily="49" charset="-122"/>
                <a:cs typeface="Times New Roman" pitchFamily="18" charset="0"/>
              </a:rPr>
              <a:t>·</a:t>
            </a:r>
            <a:r>
              <a:rPr lang="en-US" altLang="zh-CN" sz="2600" b="0" dirty="0">
                <a:solidFill>
                  <a:srgbClr val="000066"/>
                </a:solidFill>
                <a:latin typeface="Arial Unicode MS" pitchFamily="34" charset="-122"/>
                <a:ea typeface="黑体" pitchFamily="49" charset="-122"/>
              </a:rPr>
              <a:t>L</a:t>
            </a:r>
            <a:r>
              <a:rPr lang="en-US" altLang="zh-CN" sz="2600" b="0" baseline="30000" dirty="0">
                <a:solidFill>
                  <a:srgbClr val="000066"/>
                </a:solidFill>
                <a:latin typeface="Arial Unicode MS" pitchFamily="34" charset="-122"/>
                <a:ea typeface="黑体" pitchFamily="49" charset="-122"/>
              </a:rPr>
              <a:t>-1</a:t>
            </a:r>
            <a:r>
              <a:rPr lang="zh-CN" altLang="en-US" sz="2600" b="0" dirty="0">
                <a:solidFill>
                  <a:srgbClr val="000066"/>
                </a:solidFill>
                <a:latin typeface="Arial Unicode MS" pitchFamily="34" charset="-122"/>
                <a:ea typeface="黑体" pitchFamily="49" charset="-122"/>
              </a:rPr>
              <a:t>的</a:t>
            </a:r>
            <a:r>
              <a:rPr lang="en-US" altLang="zh-CN" sz="2600" dirty="0" err="1">
                <a:solidFill>
                  <a:srgbClr val="F8240E"/>
                </a:solidFill>
                <a:latin typeface="Arial Unicode MS" pitchFamily="34" charset="-122"/>
                <a:ea typeface="黑体" pitchFamily="49" charset="-122"/>
              </a:rPr>
              <a:t>NaCl</a:t>
            </a:r>
            <a:r>
              <a:rPr lang="en-US" altLang="zh-CN" sz="2600" b="0" dirty="0">
                <a:solidFill>
                  <a:schemeClr val="hlink"/>
                </a:solidFill>
                <a:latin typeface="Arial Unicode MS" pitchFamily="34" charset="-122"/>
                <a:ea typeface="黑体" pitchFamily="49" charset="-122"/>
              </a:rPr>
              <a:t>，</a:t>
            </a:r>
            <a:r>
              <a:rPr lang="zh-CN" altLang="en-US" sz="2600" b="0" dirty="0">
                <a:solidFill>
                  <a:srgbClr val="000066"/>
                </a:solidFill>
                <a:latin typeface="Arial Unicode MS" pitchFamily="34" charset="-122"/>
                <a:ea typeface="黑体" pitchFamily="49" charset="-122"/>
              </a:rPr>
              <a:t>使溶液保持较大稳定的离子强度；0.25 </a:t>
            </a:r>
            <a:r>
              <a:rPr lang="en-US" altLang="zh-CN" sz="2600" b="0" dirty="0">
                <a:solidFill>
                  <a:srgbClr val="000066"/>
                </a:solidFill>
                <a:latin typeface="Arial Unicode MS" pitchFamily="34" charset="-122"/>
                <a:ea typeface="黑体" pitchFamily="49" charset="-122"/>
              </a:rPr>
              <a:t>mol</a:t>
            </a:r>
            <a:r>
              <a:rPr lang="en-US" altLang="zh-CN" sz="2600" b="0" dirty="0">
                <a:solidFill>
                  <a:srgbClr val="000066"/>
                </a:solidFill>
                <a:latin typeface="Arial Unicode MS" pitchFamily="34" charset="-122"/>
                <a:ea typeface="黑体" pitchFamily="49" charset="-122"/>
                <a:cs typeface="Times New Roman" pitchFamily="18" charset="0"/>
              </a:rPr>
              <a:t>·</a:t>
            </a:r>
            <a:r>
              <a:rPr lang="en-US" altLang="zh-CN" sz="2600" b="0" dirty="0">
                <a:solidFill>
                  <a:srgbClr val="000066"/>
                </a:solidFill>
                <a:latin typeface="Arial Unicode MS" pitchFamily="34" charset="-122"/>
                <a:ea typeface="黑体" pitchFamily="49" charset="-122"/>
              </a:rPr>
              <a:t>L</a:t>
            </a:r>
            <a:r>
              <a:rPr lang="en-US" altLang="zh-CN" sz="2600" b="0" baseline="30000" dirty="0">
                <a:solidFill>
                  <a:srgbClr val="000066"/>
                </a:solidFill>
                <a:latin typeface="Arial Unicode MS" pitchFamily="34" charset="-122"/>
                <a:ea typeface="黑体" pitchFamily="49" charset="-122"/>
              </a:rPr>
              <a:t>-1</a:t>
            </a:r>
            <a:r>
              <a:rPr lang="zh-CN" altLang="en-US" sz="2600" b="0" dirty="0">
                <a:solidFill>
                  <a:srgbClr val="000066"/>
                </a:solidFill>
                <a:latin typeface="Arial Unicode MS" pitchFamily="34" charset="-122"/>
                <a:ea typeface="黑体" pitchFamily="49" charset="-122"/>
              </a:rPr>
              <a:t>的</a:t>
            </a:r>
            <a:r>
              <a:rPr lang="en-US" altLang="zh-CN" sz="2600" dirty="0" err="1">
                <a:solidFill>
                  <a:srgbClr val="F8240E"/>
                </a:solidFill>
                <a:latin typeface="Arial Unicode MS" pitchFamily="34" charset="-122"/>
                <a:ea typeface="黑体" pitchFamily="49" charset="-122"/>
              </a:rPr>
              <a:t>HAc</a:t>
            </a:r>
            <a:r>
              <a:rPr lang="zh-CN" altLang="en-US" sz="2600" b="0" dirty="0">
                <a:solidFill>
                  <a:srgbClr val="000066"/>
                </a:solidFill>
                <a:latin typeface="Arial Unicode MS" pitchFamily="34" charset="-122"/>
                <a:ea typeface="黑体" pitchFamily="49" charset="-122"/>
              </a:rPr>
              <a:t>和0.75 </a:t>
            </a:r>
            <a:r>
              <a:rPr lang="en-US" altLang="zh-CN" sz="2600" b="0" dirty="0">
                <a:solidFill>
                  <a:srgbClr val="000066"/>
                </a:solidFill>
                <a:latin typeface="Arial Unicode MS" pitchFamily="34" charset="-122"/>
                <a:ea typeface="黑体" pitchFamily="49" charset="-122"/>
              </a:rPr>
              <a:t>mol</a:t>
            </a:r>
            <a:r>
              <a:rPr lang="en-US" altLang="zh-CN" sz="2600" b="0" dirty="0">
                <a:solidFill>
                  <a:srgbClr val="000066"/>
                </a:solidFill>
                <a:latin typeface="Arial Unicode MS" pitchFamily="34" charset="-122"/>
                <a:ea typeface="黑体" pitchFamily="49" charset="-122"/>
                <a:cs typeface="Times New Roman" pitchFamily="18" charset="0"/>
              </a:rPr>
              <a:t>·</a:t>
            </a:r>
            <a:r>
              <a:rPr lang="en-US" altLang="zh-CN" sz="2600" b="0" dirty="0">
                <a:solidFill>
                  <a:srgbClr val="000066"/>
                </a:solidFill>
                <a:latin typeface="Arial Unicode MS" pitchFamily="34" charset="-122"/>
                <a:ea typeface="黑体" pitchFamily="49" charset="-122"/>
              </a:rPr>
              <a:t>L</a:t>
            </a:r>
            <a:r>
              <a:rPr lang="en-US" altLang="zh-CN" sz="2600" b="0" baseline="30000" dirty="0">
                <a:solidFill>
                  <a:srgbClr val="000066"/>
                </a:solidFill>
                <a:latin typeface="Arial Unicode MS" pitchFamily="34" charset="-122"/>
                <a:ea typeface="黑体" pitchFamily="49" charset="-122"/>
              </a:rPr>
              <a:t>-1</a:t>
            </a:r>
            <a:r>
              <a:rPr lang="zh-CN" altLang="en-US" sz="2600" b="0" dirty="0">
                <a:solidFill>
                  <a:srgbClr val="000066"/>
                </a:solidFill>
                <a:latin typeface="Arial Unicode MS" pitchFamily="34" charset="-122"/>
                <a:ea typeface="黑体" pitchFamily="49" charset="-122"/>
              </a:rPr>
              <a:t>的</a:t>
            </a:r>
            <a:r>
              <a:rPr lang="en-US" altLang="zh-CN" sz="2600" dirty="0" err="1">
                <a:solidFill>
                  <a:srgbClr val="F8240E"/>
                </a:solidFill>
                <a:latin typeface="Arial Unicode MS" pitchFamily="34" charset="-122"/>
                <a:ea typeface="黑体" pitchFamily="49" charset="-122"/>
              </a:rPr>
              <a:t>NaAc</a:t>
            </a:r>
            <a:r>
              <a:rPr lang="en-US" altLang="zh-CN" sz="2600" b="0" dirty="0">
                <a:solidFill>
                  <a:srgbClr val="000066"/>
                </a:solidFill>
                <a:latin typeface="Arial Unicode MS" pitchFamily="34" charset="-122"/>
                <a:ea typeface="黑体" pitchFamily="49" charset="-122"/>
              </a:rPr>
              <a:t>, </a:t>
            </a:r>
            <a:r>
              <a:rPr lang="zh-CN" altLang="en-US" sz="2600" b="0" dirty="0">
                <a:solidFill>
                  <a:srgbClr val="000066"/>
                </a:solidFill>
                <a:latin typeface="Arial Unicode MS" pitchFamily="34" charset="-122"/>
                <a:ea typeface="黑体" pitchFamily="49" charset="-122"/>
              </a:rPr>
              <a:t>使溶液</a:t>
            </a:r>
            <a:r>
              <a:rPr lang="en-US" altLang="zh-CN" sz="2600" b="0" dirty="0">
                <a:solidFill>
                  <a:srgbClr val="000066"/>
                </a:solidFill>
                <a:latin typeface="Arial Unicode MS" pitchFamily="34" charset="-122"/>
                <a:ea typeface="黑体" pitchFamily="49" charset="-122"/>
              </a:rPr>
              <a:t>pH</a:t>
            </a:r>
            <a:r>
              <a:rPr lang="zh-CN" altLang="en-US" sz="2600" b="0" dirty="0">
                <a:solidFill>
                  <a:srgbClr val="000066"/>
                </a:solidFill>
                <a:latin typeface="Arial Unicode MS" pitchFamily="34" charset="-122"/>
                <a:ea typeface="黑体" pitchFamily="49" charset="-122"/>
              </a:rPr>
              <a:t>在5左右；0.001 </a:t>
            </a:r>
            <a:r>
              <a:rPr lang="en-US" altLang="zh-CN" sz="2600" b="0" dirty="0">
                <a:solidFill>
                  <a:srgbClr val="000066"/>
                </a:solidFill>
                <a:latin typeface="Arial Unicode MS" pitchFamily="34" charset="-122"/>
                <a:ea typeface="黑体" pitchFamily="49" charset="-122"/>
              </a:rPr>
              <a:t>mol</a:t>
            </a:r>
            <a:r>
              <a:rPr lang="en-US" altLang="zh-CN" sz="2600" b="0" dirty="0">
                <a:solidFill>
                  <a:srgbClr val="000066"/>
                </a:solidFill>
                <a:latin typeface="Arial Unicode MS" pitchFamily="34" charset="-122"/>
                <a:ea typeface="黑体" pitchFamily="49" charset="-122"/>
                <a:cs typeface="Times New Roman" pitchFamily="18" charset="0"/>
              </a:rPr>
              <a:t>·</a:t>
            </a:r>
            <a:r>
              <a:rPr lang="en-US" altLang="zh-CN" sz="2600" b="0" dirty="0">
                <a:solidFill>
                  <a:srgbClr val="000066"/>
                </a:solidFill>
                <a:latin typeface="Arial Unicode MS" pitchFamily="34" charset="-122"/>
                <a:ea typeface="黑体" pitchFamily="49" charset="-122"/>
              </a:rPr>
              <a:t>L</a:t>
            </a:r>
            <a:r>
              <a:rPr lang="en-US" altLang="zh-CN" sz="2600" b="0" baseline="30000" dirty="0">
                <a:solidFill>
                  <a:srgbClr val="000066"/>
                </a:solidFill>
                <a:latin typeface="Arial Unicode MS" pitchFamily="34" charset="-122"/>
                <a:ea typeface="黑体" pitchFamily="49" charset="-122"/>
              </a:rPr>
              <a:t>-1</a:t>
            </a:r>
            <a:r>
              <a:rPr lang="zh-CN" altLang="en-US" sz="2600" b="0" dirty="0">
                <a:solidFill>
                  <a:srgbClr val="000066"/>
                </a:solidFill>
                <a:latin typeface="Arial Unicode MS" pitchFamily="34" charset="-122"/>
                <a:ea typeface="黑体" pitchFamily="49" charset="-122"/>
              </a:rPr>
              <a:t>的</a:t>
            </a:r>
            <a:r>
              <a:rPr lang="zh-CN" altLang="en-US" sz="2600" dirty="0">
                <a:solidFill>
                  <a:srgbClr val="F8240E"/>
                </a:solidFill>
                <a:latin typeface="Arial Unicode MS" pitchFamily="34" charset="-122"/>
                <a:ea typeface="黑体" pitchFamily="49" charset="-122"/>
              </a:rPr>
              <a:t>柠檬酸钠</a:t>
            </a:r>
            <a:r>
              <a:rPr lang="zh-CN" altLang="en-US" sz="2600" b="0" dirty="0">
                <a:solidFill>
                  <a:srgbClr val="000066"/>
                </a:solidFill>
                <a:latin typeface="Arial Unicode MS" pitchFamily="34" charset="-122"/>
                <a:ea typeface="黑体" pitchFamily="49" charset="-122"/>
              </a:rPr>
              <a:t>，掩蔽</a:t>
            </a:r>
            <a:r>
              <a:rPr lang="en-US" altLang="zh-CN" sz="2600" b="0" dirty="0">
                <a:solidFill>
                  <a:srgbClr val="000066"/>
                </a:solidFill>
                <a:latin typeface="Arial Unicode MS" pitchFamily="34" charset="-122"/>
                <a:ea typeface="黑体" pitchFamily="49" charset="-122"/>
              </a:rPr>
              <a:t>Fe</a:t>
            </a:r>
            <a:r>
              <a:rPr lang="en-US" altLang="zh-CN" sz="2600" b="0" baseline="30000" dirty="0">
                <a:solidFill>
                  <a:srgbClr val="000066"/>
                </a:solidFill>
                <a:latin typeface="Arial Unicode MS" pitchFamily="34" charset="-122"/>
                <a:ea typeface="黑体" pitchFamily="49" charset="-122"/>
              </a:rPr>
              <a:t>3+</a:t>
            </a:r>
            <a:r>
              <a:rPr lang="zh-CN" altLang="en-US" sz="2600" b="0" dirty="0">
                <a:solidFill>
                  <a:srgbClr val="000066"/>
                </a:solidFill>
                <a:latin typeface="Arial Unicode MS" pitchFamily="34" charset="-122"/>
                <a:ea typeface="黑体" pitchFamily="49" charset="-122"/>
              </a:rPr>
              <a:t>，</a:t>
            </a:r>
            <a:r>
              <a:rPr lang="en-US" altLang="zh-CN" sz="2600" b="0" dirty="0">
                <a:solidFill>
                  <a:srgbClr val="000066"/>
                </a:solidFill>
                <a:latin typeface="Arial Unicode MS" pitchFamily="34" charset="-122"/>
                <a:ea typeface="黑体" pitchFamily="49" charset="-122"/>
              </a:rPr>
              <a:t>Al</a:t>
            </a:r>
            <a:r>
              <a:rPr lang="en-US" altLang="zh-CN" sz="2600" b="0" baseline="30000" dirty="0">
                <a:solidFill>
                  <a:srgbClr val="000066"/>
                </a:solidFill>
                <a:latin typeface="Arial Unicode MS" pitchFamily="34" charset="-122"/>
                <a:ea typeface="黑体" pitchFamily="49" charset="-122"/>
              </a:rPr>
              <a:t>3+</a:t>
            </a:r>
            <a:r>
              <a:rPr lang="zh-CN" altLang="en-US" sz="2600" b="0" dirty="0">
                <a:solidFill>
                  <a:srgbClr val="000066"/>
                </a:solidFill>
                <a:latin typeface="Arial Unicode MS" pitchFamily="34" charset="-122"/>
                <a:ea typeface="黑体" pitchFamily="49" charset="-122"/>
              </a:rPr>
              <a:t>等干扰离子。</a:t>
            </a:r>
          </a:p>
        </p:txBody>
      </p:sp>
    </p:spTree>
    <p:extLst>
      <p:ext uri="{BB962C8B-B14F-4D97-AF65-F5344CB8AC3E}">
        <p14:creationId xmlns:p14="http://schemas.microsoft.com/office/powerpoint/2010/main" val="4097476482"/>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wipe(left)">
                                      <p:cBhvr>
                                        <p:cTn id="7" dur="500"/>
                                        <p:tgtEl>
                                          <p:spTgt spid="151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1556">
                                            <p:txEl>
                                              <p:pRg st="0" end="0"/>
                                            </p:txEl>
                                          </p:spTgt>
                                        </p:tgtEl>
                                        <p:attrNameLst>
                                          <p:attrName>style.visibility</p:attrName>
                                        </p:attrNameLst>
                                      </p:cBhvr>
                                      <p:to>
                                        <p:strVal val="visible"/>
                                      </p:to>
                                    </p:set>
                                    <p:animEffect transition="in" filter="wipe(left)">
                                      <p:cBhvr>
                                        <p:cTn id="12" dur="500"/>
                                        <p:tgtEl>
                                          <p:spTgt spid="15155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1556">
                                            <p:txEl>
                                              <p:pRg st="1" end="1"/>
                                            </p:txEl>
                                          </p:spTgt>
                                        </p:tgtEl>
                                        <p:attrNameLst>
                                          <p:attrName>style.visibility</p:attrName>
                                        </p:attrNameLst>
                                      </p:cBhvr>
                                      <p:to>
                                        <p:strVal val="visible"/>
                                      </p:to>
                                    </p:set>
                                    <p:animEffect transition="in" filter="wipe(left)">
                                      <p:cBhvr>
                                        <p:cTn id="17" dur="500"/>
                                        <p:tgtEl>
                                          <p:spTgt spid="15155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1556">
                                            <p:txEl>
                                              <p:pRg st="2" end="2"/>
                                            </p:txEl>
                                          </p:spTgt>
                                        </p:tgtEl>
                                        <p:attrNameLst>
                                          <p:attrName>style.visibility</p:attrName>
                                        </p:attrNameLst>
                                      </p:cBhvr>
                                      <p:to>
                                        <p:strVal val="visible"/>
                                      </p:to>
                                    </p:set>
                                    <p:animEffect transition="in" filter="wipe(left)">
                                      <p:cBhvr>
                                        <p:cTn id="22" dur="500"/>
                                        <p:tgtEl>
                                          <p:spTgt spid="151556">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1556">
                                            <p:txEl>
                                              <p:pRg st="3" end="3"/>
                                            </p:txEl>
                                          </p:spTgt>
                                        </p:tgtEl>
                                        <p:attrNameLst>
                                          <p:attrName>style.visibility</p:attrName>
                                        </p:attrNameLst>
                                      </p:cBhvr>
                                      <p:to>
                                        <p:strVal val="visible"/>
                                      </p:to>
                                    </p:set>
                                    <p:animEffect transition="in" filter="wipe(left)">
                                      <p:cBhvr>
                                        <p:cTn id="27" dur="500"/>
                                        <p:tgtEl>
                                          <p:spTgt spid="151556">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1556">
                                            <p:txEl>
                                              <p:pRg st="4" end="4"/>
                                            </p:txEl>
                                          </p:spTgt>
                                        </p:tgtEl>
                                        <p:attrNameLst>
                                          <p:attrName>style.visibility</p:attrName>
                                        </p:attrNameLst>
                                      </p:cBhvr>
                                      <p:to>
                                        <p:strVal val="visible"/>
                                      </p:to>
                                    </p:set>
                                    <p:animEffect transition="in" filter="wipe(left)">
                                      <p:cBhvr>
                                        <p:cTn id="32" dur="500"/>
                                        <p:tgtEl>
                                          <p:spTgt spid="15155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autoUpdateAnimBg="0"/>
      <p:bldP spid="151556"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304800" y="381000"/>
            <a:ext cx="7772400" cy="596900"/>
          </a:xfrm>
        </p:spPr>
        <p:txBody>
          <a:bodyPr/>
          <a:lstStyle/>
          <a:p>
            <a:r>
              <a:rPr lang="zh-CN" altLang="en-US" sz="3200" dirty="0">
                <a:solidFill>
                  <a:srgbClr val="0000FF"/>
                </a:solidFill>
                <a:effectLst/>
                <a:latin typeface="黑体" pitchFamily="49" charset="-122"/>
                <a:ea typeface="黑体" pitchFamily="49" charset="-122"/>
              </a:rPr>
              <a:t>标准加入法</a:t>
            </a:r>
          </a:p>
        </p:txBody>
      </p:sp>
      <p:sp>
        <p:nvSpPr>
          <p:cNvPr id="152579" name="Text Box 3"/>
          <p:cNvSpPr txBox="1">
            <a:spLocks noChangeArrowheads="1"/>
          </p:cNvSpPr>
          <p:nvPr/>
        </p:nvSpPr>
        <p:spPr bwMode="auto">
          <a:xfrm>
            <a:off x="381000" y="1066800"/>
            <a:ext cx="5791200" cy="175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40000"/>
              </a:lnSpc>
              <a:spcBef>
                <a:spcPct val="50000"/>
              </a:spcBef>
            </a:pPr>
            <a:r>
              <a:rPr lang="zh-CN" altLang="en-US" sz="2400" b="0" dirty="0">
                <a:solidFill>
                  <a:schemeClr val="tx1"/>
                </a:solidFill>
              </a:rPr>
              <a:t>    </a:t>
            </a:r>
            <a:r>
              <a:rPr lang="zh-CN" altLang="en-US" sz="2600" b="0" dirty="0">
                <a:solidFill>
                  <a:srgbClr val="000066"/>
                </a:solidFill>
                <a:latin typeface="Times New Roman" pitchFamily="18" charset="0"/>
                <a:ea typeface="黑体" pitchFamily="2" charset="-122"/>
              </a:rPr>
              <a:t>设某一试液体积为</a:t>
            </a:r>
            <a:r>
              <a:rPr lang="en-US" altLang="zh-CN" sz="2600" b="0" i="1" dirty="0">
                <a:solidFill>
                  <a:srgbClr val="000066"/>
                </a:solidFill>
                <a:latin typeface="Times New Roman" pitchFamily="18" charset="0"/>
                <a:ea typeface="黑体" pitchFamily="2" charset="-122"/>
              </a:rPr>
              <a:t>V</a:t>
            </a:r>
            <a:r>
              <a:rPr lang="en-US" altLang="zh-CN" sz="2600" b="0" baseline="-25000" dirty="0">
                <a:solidFill>
                  <a:srgbClr val="000066"/>
                </a:solidFill>
                <a:latin typeface="Times New Roman" pitchFamily="18" charset="0"/>
                <a:ea typeface="黑体" pitchFamily="2" charset="-122"/>
              </a:rPr>
              <a:t>0</a:t>
            </a:r>
            <a:r>
              <a:rPr lang="en-US" altLang="zh-CN" sz="2600" b="0" dirty="0">
                <a:solidFill>
                  <a:srgbClr val="000066"/>
                </a:solidFill>
                <a:latin typeface="Times New Roman" pitchFamily="18" charset="0"/>
                <a:ea typeface="黑体" pitchFamily="2" charset="-122"/>
              </a:rPr>
              <a:t>，</a:t>
            </a:r>
            <a:r>
              <a:rPr lang="zh-CN" altLang="en-US" sz="2600" b="0" dirty="0">
                <a:solidFill>
                  <a:srgbClr val="000066"/>
                </a:solidFill>
                <a:latin typeface="Times New Roman" pitchFamily="18" charset="0"/>
                <a:ea typeface="黑体" pitchFamily="2" charset="-122"/>
              </a:rPr>
              <a:t>其待测离子的浓度为</a:t>
            </a:r>
            <a:r>
              <a:rPr lang="en-US" altLang="zh-CN" sz="2600" b="0" i="1" dirty="0">
                <a:solidFill>
                  <a:srgbClr val="000066"/>
                </a:solidFill>
                <a:latin typeface="Times New Roman" pitchFamily="18" charset="0"/>
                <a:ea typeface="黑体" pitchFamily="2" charset="-122"/>
              </a:rPr>
              <a:t>c</a:t>
            </a:r>
            <a:r>
              <a:rPr lang="en-US" altLang="zh-CN" sz="2600" b="0" i="1" baseline="-25000" dirty="0">
                <a:solidFill>
                  <a:srgbClr val="000066"/>
                </a:solidFill>
                <a:latin typeface="Times New Roman" pitchFamily="18" charset="0"/>
                <a:ea typeface="黑体" pitchFamily="2" charset="-122"/>
              </a:rPr>
              <a:t>x</a:t>
            </a:r>
            <a:r>
              <a:rPr lang="en-US" altLang="zh-CN" sz="2600" b="0" dirty="0">
                <a:solidFill>
                  <a:srgbClr val="000066"/>
                </a:solidFill>
                <a:latin typeface="Times New Roman" pitchFamily="18" charset="0"/>
                <a:ea typeface="黑体" pitchFamily="2" charset="-122"/>
              </a:rPr>
              <a:t>，</a:t>
            </a:r>
            <a:r>
              <a:rPr lang="zh-CN" altLang="en-US" sz="2600" b="0" dirty="0">
                <a:solidFill>
                  <a:srgbClr val="000066"/>
                </a:solidFill>
                <a:latin typeface="Times New Roman" pitchFamily="18" charset="0"/>
                <a:ea typeface="黑体" pitchFamily="2" charset="-122"/>
              </a:rPr>
              <a:t>测定的工作电池电动势为</a:t>
            </a:r>
            <a:r>
              <a:rPr lang="en-US" altLang="zh-CN" sz="2600" b="0" i="1" dirty="0">
                <a:solidFill>
                  <a:srgbClr val="000066"/>
                </a:solidFill>
                <a:latin typeface="Times New Roman" pitchFamily="18" charset="0"/>
                <a:ea typeface="黑体" pitchFamily="2" charset="-122"/>
              </a:rPr>
              <a:t>E</a:t>
            </a:r>
            <a:r>
              <a:rPr lang="en-US" altLang="zh-CN" sz="2600" b="0" baseline="-15000" dirty="0">
                <a:solidFill>
                  <a:srgbClr val="000066"/>
                </a:solidFill>
                <a:latin typeface="Times New Roman" pitchFamily="18" charset="0"/>
                <a:ea typeface="黑体" pitchFamily="2" charset="-122"/>
              </a:rPr>
              <a:t>1</a:t>
            </a:r>
            <a:r>
              <a:rPr lang="en-US" altLang="zh-CN" sz="2600" b="0" dirty="0">
                <a:solidFill>
                  <a:srgbClr val="000066"/>
                </a:solidFill>
                <a:latin typeface="Times New Roman" pitchFamily="18" charset="0"/>
                <a:ea typeface="黑体" pitchFamily="2" charset="-122"/>
              </a:rPr>
              <a:t>，</a:t>
            </a:r>
            <a:r>
              <a:rPr lang="zh-CN" altLang="en-US" sz="2600" b="0" dirty="0">
                <a:solidFill>
                  <a:srgbClr val="000066"/>
                </a:solidFill>
                <a:latin typeface="Times New Roman" pitchFamily="18" charset="0"/>
                <a:ea typeface="黑体" pitchFamily="2" charset="-122"/>
              </a:rPr>
              <a:t>则</a:t>
            </a:r>
          </a:p>
        </p:txBody>
      </p:sp>
      <p:sp>
        <p:nvSpPr>
          <p:cNvPr id="152580" name="Text Box 4"/>
          <p:cNvSpPr txBox="1">
            <a:spLocks noChangeArrowheads="1"/>
          </p:cNvSpPr>
          <p:nvPr/>
        </p:nvSpPr>
        <p:spPr bwMode="auto">
          <a:xfrm>
            <a:off x="381000" y="3124200"/>
            <a:ext cx="8534400"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spcBef>
                <a:spcPct val="10000"/>
              </a:spcBef>
            </a:pPr>
            <a:r>
              <a:rPr lang="zh-CN" altLang="en-US" sz="2600" b="0" dirty="0">
                <a:solidFill>
                  <a:srgbClr val="000066"/>
                </a:solidFill>
                <a:latin typeface="Times New Roman" pitchFamily="18" charset="0"/>
                <a:ea typeface="黑体" pitchFamily="2" charset="-122"/>
              </a:rPr>
              <a:t>式中，</a:t>
            </a:r>
            <a:r>
              <a:rPr lang="en-US" altLang="zh-CN" sz="2600" b="0" i="1" dirty="0" err="1">
                <a:solidFill>
                  <a:srgbClr val="000066"/>
                </a:solidFill>
                <a:latin typeface="Times New Roman" pitchFamily="18" charset="0"/>
                <a:ea typeface="黑体" pitchFamily="2" charset="-122"/>
              </a:rPr>
              <a:t>χ</a:t>
            </a:r>
            <a:r>
              <a:rPr lang="en-US" altLang="zh-CN" sz="2600" b="0" i="1" baseline="-25000" dirty="0" err="1">
                <a:solidFill>
                  <a:srgbClr val="000066"/>
                </a:solidFill>
                <a:latin typeface="Times New Roman" pitchFamily="18" charset="0"/>
                <a:ea typeface="黑体" pitchFamily="2" charset="-122"/>
              </a:rPr>
              <a:t>i</a:t>
            </a:r>
            <a:r>
              <a:rPr lang="zh-CN" altLang="en-US" sz="2600" b="0" dirty="0">
                <a:solidFill>
                  <a:srgbClr val="000066"/>
                </a:solidFill>
                <a:latin typeface="Times New Roman" pitchFamily="18" charset="0"/>
                <a:ea typeface="黑体" pitchFamily="2" charset="-122"/>
              </a:rPr>
              <a:t>为游离态待测离子占总浓度的分数；</a:t>
            </a:r>
            <a:r>
              <a:rPr lang="en-US" altLang="zh-CN" sz="2600" b="0" i="1" dirty="0" err="1">
                <a:solidFill>
                  <a:srgbClr val="000066"/>
                </a:solidFill>
                <a:latin typeface="Times New Roman" pitchFamily="18" charset="0"/>
                <a:ea typeface="黑体" pitchFamily="2" charset="-122"/>
              </a:rPr>
              <a:t>γ</a:t>
            </a:r>
            <a:r>
              <a:rPr lang="en-US" altLang="zh-CN" sz="2600" b="0" i="1" baseline="-25000" dirty="0" err="1">
                <a:solidFill>
                  <a:srgbClr val="000066"/>
                </a:solidFill>
                <a:latin typeface="Times New Roman" pitchFamily="18" charset="0"/>
                <a:ea typeface="黑体" pitchFamily="2" charset="-122"/>
              </a:rPr>
              <a:t>i</a:t>
            </a:r>
            <a:r>
              <a:rPr lang="zh-CN" altLang="en-US" sz="2600" b="0" dirty="0">
                <a:solidFill>
                  <a:srgbClr val="000066"/>
                </a:solidFill>
                <a:latin typeface="Times New Roman" pitchFamily="18" charset="0"/>
                <a:ea typeface="黑体" pitchFamily="2" charset="-122"/>
              </a:rPr>
              <a:t>是活度系数； </a:t>
            </a:r>
            <a:r>
              <a:rPr lang="en-US" altLang="zh-CN" sz="2600" b="0" i="1" dirty="0">
                <a:solidFill>
                  <a:srgbClr val="000066"/>
                </a:solidFill>
                <a:latin typeface="Times New Roman" pitchFamily="18" charset="0"/>
                <a:ea typeface="黑体" pitchFamily="2" charset="-122"/>
              </a:rPr>
              <a:t>c</a:t>
            </a:r>
            <a:r>
              <a:rPr lang="en-US" altLang="zh-CN" sz="2600" b="0" i="1" baseline="-25000" dirty="0">
                <a:solidFill>
                  <a:srgbClr val="000066"/>
                </a:solidFill>
                <a:latin typeface="Times New Roman" pitchFamily="18" charset="0"/>
                <a:ea typeface="黑体" pitchFamily="2" charset="-122"/>
              </a:rPr>
              <a:t>x</a:t>
            </a:r>
            <a:r>
              <a:rPr lang="en-US" altLang="zh-CN" sz="2600" b="0" baseline="-25000" dirty="0">
                <a:solidFill>
                  <a:srgbClr val="000066"/>
                </a:solidFill>
                <a:latin typeface="Times New Roman" pitchFamily="18" charset="0"/>
                <a:ea typeface="黑体" pitchFamily="2" charset="-122"/>
              </a:rPr>
              <a:t> </a:t>
            </a:r>
            <a:r>
              <a:rPr lang="zh-CN" altLang="en-US" sz="2600" b="0" dirty="0">
                <a:solidFill>
                  <a:srgbClr val="000066"/>
                </a:solidFill>
                <a:latin typeface="Times New Roman" pitchFamily="18" charset="0"/>
                <a:ea typeface="黑体" pitchFamily="2" charset="-122"/>
              </a:rPr>
              <a:t>是待测离子的总浓度。</a:t>
            </a:r>
          </a:p>
          <a:p>
            <a:pPr algn="just">
              <a:lnSpc>
                <a:spcPct val="120000"/>
              </a:lnSpc>
              <a:spcBef>
                <a:spcPct val="10000"/>
              </a:spcBef>
            </a:pPr>
            <a:r>
              <a:rPr lang="zh-CN" altLang="en-US" sz="2600" b="0" dirty="0">
                <a:solidFill>
                  <a:srgbClr val="000066"/>
                </a:solidFill>
                <a:latin typeface="Times New Roman" pitchFamily="18" charset="0"/>
                <a:ea typeface="黑体" pitchFamily="2" charset="-122"/>
              </a:rPr>
              <a:t>        往试液中准确加入一</a:t>
            </a:r>
            <a:r>
              <a:rPr lang="zh-CN" altLang="en-US" sz="2600" b="0" dirty="0">
                <a:solidFill>
                  <a:srgbClr val="F8240E"/>
                </a:solidFill>
                <a:latin typeface="Times New Roman" pitchFamily="18" charset="0"/>
                <a:ea typeface="黑体" pitchFamily="2" charset="-122"/>
              </a:rPr>
              <a:t>小体积</a:t>
            </a:r>
            <a:r>
              <a:rPr lang="en-US" altLang="zh-CN" sz="2600" b="0" i="1" dirty="0" err="1">
                <a:solidFill>
                  <a:srgbClr val="F8240E"/>
                </a:solidFill>
                <a:latin typeface="Times New Roman" pitchFamily="18" charset="0"/>
                <a:ea typeface="黑体" pitchFamily="2" charset="-122"/>
              </a:rPr>
              <a:t>V</a:t>
            </a:r>
            <a:r>
              <a:rPr lang="en-US" altLang="zh-CN" sz="2600" b="0" i="1" baseline="-25000" dirty="0" err="1">
                <a:solidFill>
                  <a:srgbClr val="F8240E"/>
                </a:solidFill>
                <a:latin typeface="Times New Roman" pitchFamily="18" charset="0"/>
                <a:ea typeface="黑体" pitchFamily="2" charset="-122"/>
              </a:rPr>
              <a:t>s</a:t>
            </a:r>
            <a:r>
              <a:rPr lang="en-US" altLang="zh-CN" sz="2600" b="0" dirty="0">
                <a:solidFill>
                  <a:srgbClr val="000066"/>
                </a:solidFill>
                <a:latin typeface="Times New Roman" pitchFamily="18" charset="0"/>
                <a:ea typeface="黑体" pitchFamily="2" charset="-122"/>
              </a:rPr>
              <a:t>(</a:t>
            </a:r>
            <a:r>
              <a:rPr lang="zh-CN" altLang="en-US" sz="2600" b="0" dirty="0">
                <a:solidFill>
                  <a:srgbClr val="000066"/>
                </a:solidFill>
                <a:latin typeface="Times New Roman" pitchFamily="18" charset="0"/>
                <a:ea typeface="黑体" pitchFamily="2" charset="-122"/>
              </a:rPr>
              <a:t>大约为</a:t>
            </a:r>
            <a:r>
              <a:rPr lang="en-US" altLang="zh-CN" sz="2600" b="0" i="1" dirty="0">
                <a:solidFill>
                  <a:srgbClr val="000066"/>
                </a:solidFill>
                <a:latin typeface="Times New Roman" pitchFamily="18" charset="0"/>
                <a:ea typeface="黑体" pitchFamily="2" charset="-122"/>
              </a:rPr>
              <a:t>V</a:t>
            </a:r>
            <a:r>
              <a:rPr lang="en-US" altLang="zh-CN" sz="2600" b="0" baseline="-25000" dirty="0">
                <a:solidFill>
                  <a:srgbClr val="000066"/>
                </a:solidFill>
                <a:latin typeface="Times New Roman" pitchFamily="18" charset="0"/>
                <a:ea typeface="黑体" pitchFamily="2" charset="-122"/>
              </a:rPr>
              <a:t>0</a:t>
            </a:r>
            <a:r>
              <a:rPr lang="zh-CN" altLang="en-US" sz="2600" b="0" dirty="0">
                <a:solidFill>
                  <a:srgbClr val="000066"/>
                </a:solidFill>
                <a:latin typeface="Times New Roman" pitchFamily="18" charset="0"/>
                <a:ea typeface="黑体" pitchFamily="2" charset="-122"/>
              </a:rPr>
              <a:t>的</a:t>
            </a:r>
            <a:r>
              <a:rPr lang="zh-CN" altLang="en-US" sz="2600" b="0" dirty="0">
                <a:solidFill>
                  <a:srgbClr val="F8240E"/>
                </a:solidFill>
                <a:latin typeface="Times New Roman" pitchFamily="18" charset="0"/>
                <a:ea typeface="黑体" pitchFamily="2" charset="-122"/>
              </a:rPr>
              <a:t>1/100</a:t>
            </a:r>
            <a:r>
              <a:rPr lang="zh-CN" altLang="en-US" sz="2600" b="0" dirty="0">
                <a:solidFill>
                  <a:srgbClr val="000066"/>
                </a:solidFill>
                <a:latin typeface="Times New Roman" pitchFamily="18" charset="0"/>
                <a:ea typeface="黑体" pitchFamily="2" charset="-122"/>
              </a:rPr>
              <a:t>)的用待测离子的纯物质配制的</a:t>
            </a:r>
            <a:r>
              <a:rPr lang="zh-CN" altLang="en-US" sz="2600" b="0" dirty="0">
                <a:solidFill>
                  <a:srgbClr val="F8240E"/>
                </a:solidFill>
                <a:latin typeface="Times New Roman" pitchFamily="18" charset="0"/>
                <a:ea typeface="黑体" pitchFamily="2" charset="-122"/>
              </a:rPr>
              <a:t>标准溶液</a:t>
            </a:r>
            <a:r>
              <a:rPr lang="zh-CN" altLang="en-US" sz="2600" b="0" dirty="0">
                <a:solidFill>
                  <a:srgbClr val="000066"/>
                </a:solidFill>
                <a:latin typeface="Times New Roman" pitchFamily="18" charset="0"/>
                <a:ea typeface="黑体" pitchFamily="2" charset="-122"/>
              </a:rPr>
              <a:t>, 浓度为</a:t>
            </a:r>
            <a:r>
              <a:rPr lang="en-US" altLang="zh-CN" sz="2600" b="0" i="1" dirty="0" err="1">
                <a:solidFill>
                  <a:srgbClr val="000066"/>
                </a:solidFill>
                <a:latin typeface="Times New Roman" pitchFamily="18" charset="0"/>
                <a:ea typeface="黑体" pitchFamily="2" charset="-122"/>
              </a:rPr>
              <a:t>c</a:t>
            </a:r>
            <a:r>
              <a:rPr lang="en-US" altLang="zh-CN" sz="2600" b="0" i="1" baseline="-25000" dirty="0" err="1">
                <a:solidFill>
                  <a:srgbClr val="000066"/>
                </a:solidFill>
                <a:latin typeface="Times New Roman" pitchFamily="18" charset="0"/>
                <a:ea typeface="黑体" pitchFamily="2" charset="-122"/>
              </a:rPr>
              <a:t>s</a:t>
            </a:r>
            <a:r>
              <a:rPr lang="en-US" altLang="zh-CN" sz="2600" b="0" dirty="0">
                <a:solidFill>
                  <a:srgbClr val="000066"/>
                </a:solidFill>
                <a:latin typeface="Times New Roman" pitchFamily="18" charset="0"/>
                <a:ea typeface="黑体" pitchFamily="2" charset="-122"/>
              </a:rPr>
              <a:t>(</a:t>
            </a:r>
            <a:r>
              <a:rPr lang="zh-CN" altLang="en-US" sz="2600" b="0" dirty="0">
                <a:solidFill>
                  <a:srgbClr val="000066"/>
                </a:solidFill>
                <a:latin typeface="Times New Roman" pitchFamily="18" charset="0"/>
                <a:ea typeface="黑体" pitchFamily="2" charset="-122"/>
              </a:rPr>
              <a:t>约为</a:t>
            </a:r>
            <a:r>
              <a:rPr lang="en-US" altLang="zh-CN" sz="2600" b="0" i="1" dirty="0">
                <a:solidFill>
                  <a:srgbClr val="000066"/>
                </a:solidFill>
                <a:latin typeface="Times New Roman" pitchFamily="18" charset="0"/>
                <a:ea typeface="黑体" pitchFamily="2" charset="-122"/>
              </a:rPr>
              <a:t>c</a:t>
            </a:r>
            <a:r>
              <a:rPr lang="en-US" altLang="zh-CN" sz="2600" b="0" i="1" baseline="-25000" dirty="0">
                <a:solidFill>
                  <a:srgbClr val="000066"/>
                </a:solidFill>
                <a:latin typeface="Times New Roman" pitchFamily="18" charset="0"/>
                <a:ea typeface="黑体" pitchFamily="2" charset="-122"/>
              </a:rPr>
              <a:t>x</a:t>
            </a:r>
            <a:r>
              <a:rPr lang="zh-CN" altLang="en-US" sz="2600" b="0" dirty="0">
                <a:solidFill>
                  <a:srgbClr val="000066"/>
                </a:solidFill>
                <a:latin typeface="Times New Roman" pitchFamily="18" charset="0"/>
                <a:ea typeface="黑体" pitchFamily="2" charset="-122"/>
              </a:rPr>
              <a:t>的</a:t>
            </a:r>
            <a:r>
              <a:rPr lang="zh-CN" altLang="en-US" sz="2600" b="0" dirty="0">
                <a:solidFill>
                  <a:srgbClr val="F8240E"/>
                </a:solidFill>
                <a:latin typeface="Times New Roman" pitchFamily="18" charset="0"/>
                <a:ea typeface="黑体" pitchFamily="2" charset="-122"/>
              </a:rPr>
              <a:t>100倍</a:t>
            </a:r>
            <a:r>
              <a:rPr lang="zh-CN" altLang="en-US" sz="2600" b="0" dirty="0">
                <a:solidFill>
                  <a:srgbClr val="000066"/>
                </a:solidFill>
                <a:latin typeface="Times New Roman" pitchFamily="18" charset="0"/>
                <a:ea typeface="黑体" pitchFamily="2" charset="-122"/>
              </a:rPr>
              <a:t>)。由于</a:t>
            </a:r>
            <a:r>
              <a:rPr lang="en-US" altLang="zh-CN" sz="2600" b="0" i="1" dirty="0">
                <a:solidFill>
                  <a:srgbClr val="F8240E"/>
                </a:solidFill>
                <a:latin typeface="Times New Roman" pitchFamily="18" charset="0"/>
                <a:ea typeface="黑体" pitchFamily="2" charset="-122"/>
              </a:rPr>
              <a:t>V</a:t>
            </a:r>
            <a:r>
              <a:rPr lang="en-US" altLang="zh-CN" sz="2600" b="0" baseline="-25000" dirty="0">
                <a:solidFill>
                  <a:srgbClr val="F8240E"/>
                </a:solidFill>
                <a:latin typeface="Times New Roman" pitchFamily="18" charset="0"/>
                <a:ea typeface="黑体" pitchFamily="2" charset="-122"/>
              </a:rPr>
              <a:t>0</a:t>
            </a:r>
            <a:r>
              <a:rPr lang="en-US" altLang="zh-CN" sz="2600" b="0" dirty="0">
                <a:solidFill>
                  <a:srgbClr val="F8240E"/>
                </a:solidFill>
                <a:latin typeface="Times New Roman" pitchFamily="18" charset="0"/>
                <a:ea typeface="黑体" pitchFamily="2" charset="-122"/>
              </a:rPr>
              <a:t>&gt;&gt;</a:t>
            </a:r>
            <a:r>
              <a:rPr lang="en-US" altLang="zh-CN" sz="2600" b="0" i="1" dirty="0" err="1">
                <a:solidFill>
                  <a:srgbClr val="F8240E"/>
                </a:solidFill>
                <a:latin typeface="Times New Roman" pitchFamily="18" charset="0"/>
                <a:ea typeface="黑体" pitchFamily="2" charset="-122"/>
              </a:rPr>
              <a:t>V</a:t>
            </a:r>
            <a:r>
              <a:rPr lang="en-US" altLang="zh-CN" sz="2600" b="0" i="1" baseline="-25000" dirty="0" err="1">
                <a:solidFill>
                  <a:srgbClr val="F8240E"/>
                </a:solidFill>
                <a:latin typeface="Times New Roman" pitchFamily="18" charset="0"/>
                <a:ea typeface="黑体" pitchFamily="2" charset="-122"/>
              </a:rPr>
              <a:t>s</a:t>
            </a:r>
            <a:r>
              <a:rPr lang="en-US" altLang="zh-CN" sz="2600" b="0" dirty="0">
                <a:solidFill>
                  <a:srgbClr val="000066"/>
                </a:solidFill>
                <a:latin typeface="Times New Roman" pitchFamily="18" charset="0"/>
                <a:ea typeface="黑体" pitchFamily="2" charset="-122"/>
              </a:rPr>
              <a:t>，</a:t>
            </a:r>
            <a:r>
              <a:rPr lang="zh-CN" altLang="en-US" sz="2600" b="0" dirty="0">
                <a:solidFill>
                  <a:srgbClr val="000066"/>
                </a:solidFill>
                <a:latin typeface="Times New Roman" pitchFamily="18" charset="0"/>
                <a:ea typeface="黑体" pitchFamily="2" charset="-122"/>
              </a:rPr>
              <a:t>可认为溶液体积基本不变。</a:t>
            </a:r>
          </a:p>
          <a:p>
            <a:pPr algn="just">
              <a:lnSpc>
                <a:spcPct val="120000"/>
              </a:lnSpc>
              <a:spcBef>
                <a:spcPct val="10000"/>
              </a:spcBef>
            </a:pPr>
            <a:r>
              <a:rPr lang="zh-CN" altLang="en-US" sz="2600" b="0" dirty="0">
                <a:latin typeface="Times New Roman" pitchFamily="18" charset="0"/>
                <a:ea typeface="黑体" pitchFamily="2" charset="-122"/>
              </a:rPr>
              <a:t>    </a:t>
            </a:r>
            <a:r>
              <a:rPr lang="zh-CN" altLang="en-US" sz="2600" b="0" dirty="0">
                <a:solidFill>
                  <a:srgbClr val="F8240E"/>
                </a:solidFill>
                <a:latin typeface="Times New Roman" pitchFamily="18" charset="0"/>
                <a:ea typeface="黑体" pitchFamily="2" charset="-122"/>
              </a:rPr>
              <a:t>浓度增量：</a:t>
            </a:r>
            <a:r>
              <a:rPr lang="zh-CN" altLang="en-US" sz="2600" dirty="0">
                <a:solidFill>
                  <a:srgbClr val="0000FF"/>
                </a:solidFill>
                <a:latin typeface="Times New Roman" pitchFamily="18" charset="0"/>
                <a:ea typeface="黑体" pitchFamily="2" charset="-122"/>
                <a:cs typeface="Times New Roman" pitchFamily="18" charset="0"/>
              </a:rPr>
              <a:t>∆</a:t>
            </a:r>
            <a:r>
              <a:rPr lang="en-US" altLang="zh-CN" sz="2600" i="1" dirty="0">
                <a:solidFill>
                  <a:srgbClr val="0000FF"/>
                </a:solidFill>
                <a:latin typeface="Times New Roman" pitchFamily="18" charset="0"/>
                <a:ea typeface="黑体" pitchFamily="2" charset="-122"/>
              </a:rPr>
              <a:t>c</a:t>
            </a:r>
            <a:r>
              <a:rPr lang="en-US" altLang="zh-CN" sz="2600" dirty="0">
                <a:solidFill>
                  <a:srgbClr val="0000FF"/>
                </a:solidFill>
                <a:latin typeface="Times New Roman" pitchFamily="18" charset="0"/>
                <a:ea typeface="黑体" pitchFamily="2" charset="-122"/>
              </a:rPr>
              <a:t> = </a:t>
            </a:r>
            <a:r>
              <a:rPr lang="en-US" altLang="zh-CN" sz="2600" i="1" dirty="0" err="1">
                <a:solidFill>
                  <a:srgbClr val="0000FF"/>
                </a:solidFill>
                <a:latin typeface="Times New Roman" pitchFamily="18" charset="0"/>
                <a:ea typeface="黑体" pitchFamily="2" charset="-122"/>
              </a:rPr>
              <a:t>c</a:t>
            </a:r>
            <a:r>
              <a:rPr lang="en-US" altLang="zh-CN" sz="2600" i="1" baseline="-25000" dirty="0" err="1">
                <a:solidFill>
                  <a:srgbClr val="0000FF"/>
                </a:solidFill>
                <a:latin typeface="Times New Roman" pitchFamily="18" charset="0"/>
                <a:ea typeface="黑体" pitchFamily="2" charset="-122"/>
              </a:rPr>
              <a:t>s</a:t>
            </a:r>
            <a:r>
              <a:rPr lang="en-US" altLang="zh-CN" sz="2600" dirty="0">
                <a:solidFill>
                  <a:srgbClr val="0000FF"/>
                </a:solidFill>
                <a:latin typeface="Times New Roman" pitchFamily="18" charset="0"/>
                <a:ea typeface="黑体" pitchFamily="2" charset="-122"/>
              </a:rPr>
              <a:t> </a:t>
            </a:r>
            <a:r>
              <a:rPr lang="en-US" altLang="zh-CN" sz="2600" i="1" dirty="0" err="1">
                <a:solidFill>
                  <a:srgbClr val="0000FF"/>
                </a:solidFill>
                <a:latin typeface="Times New Roman" pitchFamily="18" charset="0"/>
                <a:ea typeface="黑体" pitchFamily="2" charset="-122"/>
              </a:rPr>
              <a:t>V</a:t>
            </a:r>
            <a:r>
              <a:rPr lang="en-US" altLang="zh-CN" sz="2600" i="1" baseline="-25000" dirty="0" err="1">
                <a:solidFill>
                  <a:srgbClr val="0000FF"/>
                </a:solidFill>
                <a:latin typeface="Times New Roman" pitchFamily="18" charset="0"/>
                <a:ea typeface="黑体" pitchFamily="2" charset="-122"/>
              </a:rPr>
              <a:t>s</a:t>
            </a:r>
            <a:r>
              <a:rPr lang="en-US" altLang="zh-CN" sz="2600" dirty="0">
                <a:solidFill>
                  <a:srgbClr val="0000FF"/>
                </a:solidFill>
                <a:latin typeface="Times New Roman" pitchFamily="18" charset="0"/>
                <a:ea typeface="黑体" pitchFamily="2" charset="-122"/>
              </a:rPr>
              <a:t> / </a:t>
            </a:r>
            <a:r>
              <a:rPr lang="en-US" altLang="zh-CN" sz="2600" i="1" dirty="0">
                <a:solidFill>
                  <a:srgbClr val="0000FF"/>
                </a:solidFill>
                <a:latin typeface="Times New Roman" pitchFamily="18" charset="0"/>
                <a:ea typeface="黑体" pitchFamily="2" charset="-122"/>
              </a:rPr>
              <a:t>V</a:t>
            </a:r>
            <a:r>
              <a:rPr lang="en-US" altLang="zh-CN" sz="2600" baseline="-25000" dirty="0">
                <a:solidFill>
                  <a:srgbClr val="0000FF"/>
                </a:solidFill>
                <a:latin typeface="Times New Roman" pitchFamily="18" charset="0"/>
                <a:ea typeface="黑体" pitchFamily="2" charset="-122"/>
              </a:rPr>
              <a:t>0</a:t>
            </a:r>
          </a:p>
        </p:txBody>
      </p:sp>
      <p:graphicFrame>
        <p:nvGraphicFramePr>
          <p:cNvPr id="152581" name="Object 5"/>
          <p:cNvGraphicFramePr>
            <a:graphicFrameLocks noChangeAspect="1"/>
          </p:cNvGraphicFramePr>
          <p:nvPr/>
        </p:nvGraphicFramePr>
        <p:xfrm>
          <a:off x="6324600" y="609600"/>
          <a:ext cx="2590800" cy="1903413"/>
        </p:xfrm>
        <a:graphic>
          <a:graphicData uri="http://schemas.openxmlformats.org/presentationml/2006/ole">
            <mc:AlternateContent xmlns:mc="http://schemas.openxmlformats.org/markup-compatibility/2006">
              <mc:Choice xmlns:v="urn:schemas-microsoft-com:vml" Requires="v">
                <p:oleObj spid="_x0000_s81970" name="BMP 图象" r:id="rId3" imgW="4304762" imgH="3161905" progId="Paint.Picture">
                  <p:embed/>
                </p:oleObj>
              </mc:Choice>
              <mc:Fallback>
                <p:oleObj name="BMP 图象" r:id="rId3" imgW="4304762" imgH="3161905"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609600"/>
                        <a:ext cx="2590800" cy="190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2582" name="Object 6"/>
          <p:cNvGraphicFramePr>
            <a:graphicFrameLocks noChangeAspect="1"/>
          </p:cNvGraphicFramePr>
          <p:nvPr/>
        </p:nvGraphicFramePr>
        <p:xfrm>
          <a:off x="2057400" y="2362200"/>
          <a:ext cx="3467100" cy="750888"/>
        </p:xfrm>
        <a:graphic>
          <a:graphicData uri="http://schemas.openxmlformats.org/presentationml/2006/ole">
            <mc:AlternateContent xmlns:mc="http://schemas.openxmlformats.org/markup-compatibility/2006">
              <mc:Choice xmlns:v="urn:schemas-microsoft-com:vml" Requires="v">
                <p:oleObj spid="_x0000_s81971" name="公式" r:id="rId5" imgW="1866600" imgH="406080" progId="Equation.3">
                  <p:embed/>
                </p:oleObj>
              </mc:Choice>
              <mc:Fallback>
                <p:oleObj name="公式" r:id="rId5" imgW="1866600" imgH="4060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2362200"/>
                        <a:ext cx="3467100" cy="750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91121236"/>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152581"/>
                                        </p:tgtEl>
                                        <p:attrNameLst>
                                          <p:attrName>style.visibility</p:attrName>
                                        </p:attrNameLst>
                                      </p:cBhvr>
                                      <p:to>
                                        <p:strVal val="visible"/>
                                      </p:to>
                                    </p:set>
                                    <p:anim calcmode="lin" valueType="num">
                                      <p:cBhvr additive="base">
                                        <p:cTn id="7" dur="500" fill="hold"/>
                                        <p:tgtEl>
                                          <p:spTgt spid="152581"/>
                                        </p:tgtEl>
                                        <p:attrNameLst>
                                          <p:attrName>ppt_x</p:attrName>
                                        </p:attrNameLst>
                                      </p:cBhvr>
                                      <p:tavLst>
                                        <p:tav tm="0">
                                          <p:val>
                                            <p:strVal val="1+#ppt_w/2"/>
                                          </p:val>
                                        </p:tav>
                                        <p:tav tm="100000">
                                          <p:val>
                                            <p:strVal val="#ppt_x"/>
                                          </p:val>
                                        </p:tav>
                                      </p:tavLst>
                                    </p:anim>
                                    <p:anim calcmode="lin" valueType="num">
                                      <p:cBhvr additive="base">
                                        <p:cTn id="8" dur="500" fill="hold"/>
                                        <p:tgtEl>
                                          <p:spTgt spid="15258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52579">
                                            <p:txEl>
                                              <p:pRg st="0" end="0"/>
                                            </p:txEl>
                                          </p:spTgt>
                                        </p:tgtEl>
                                        <p:attrNameLst>
                                          <p:attrName>style.visibility</p:attrName>
                                        </p:attrNameLst>
                                      </p:cBhvr>
                                      <p:to>
                                        <p:strVal val="visible"/>
                                      </p:to>
                                    </p:set>
                                    <p:animEffect transition="in" filter="wipe(left)">
                                      <p:cBhvr>
                                        <p:cTn id="13" dur="500"/>
                                        <p:tgtEl>
                                          <p:spTgt spid="152579">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52582"/>
                                        </p:tgtEl>
                                        <p:attrNameLst>
                                          <p:attrName>style.visibility</p:attrName>
                                        </p:attrNameLst>
                                      </p:cBhvr>
                                      <p:to>
                                        <p:strVal val="visible"/>
                                      </p:to>
                                    </p:set>
                                    <p:animEffect transition="in" filter="wipe(left)">
                                      <p:cBhvr>
                                        <p:cTn id="18" dur="500"/>
                                        <p:tgtEl>
                                          <p:spTgt spid="15258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52580">
                                            <p:txEl>
                                              <p:pRg st="0" end="0"/>
                                            </p:txEl>
                                          </p:spTgt>
                                        </p:tgtEl>
                                        <p:attrNameLst>
                                          <p:attrName>style.visibility</p:attrName>
                                        </p:attrNameLst>
                                      </p:cBhvr>
                                      <p:to>
                                        <p:strVal val="visible"/>
                                      </p:to>
                                    </p:set>
                                    <p:animEffect transition="in" filter="wipe(left)">
                                      <p:cBhvr>
                                        <p:cTn id="23" dur="500"/>
                                        <p:tgtEl>
                                          <p:spTgt spid="152580">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52580">
                                            <p:txEl>
                                              <p:pRg st="1" end="1"/>
                                            </p:txEl>
                                          </p:spTgt>
                                        </p:tgtEl>
                                        <p:attrNameLst>
                                          <p:attrName>style.visibility</p:attrName>
                                        </p:attrNameLst>
                                      </p:cBhvr>
                                      <p:to>
                                        <p:strVal val="visible"/>
                                      </p:to>
                                    </p:set>
                                    <p:animEffect transition="in" filter="wipe(left)">
                                      <p:cBhvr>
                                        <p:cTn id="28" dur="500"/>
                                        <p:tgtEl>
                                          <p:spTgt spid="152580">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52580">
                                            <p:txEl>
                                              <p:pRg st="2" end="2"/>
                                            </p:txEl>
                                          </p:spTgt>
                                        </p:tgtEl>
                                        <p:attrNameLst>
                                          <p:attrName>style.visibility</p:attrName>
                                        </p:attrNameLst>
                                      </p:cBhvr>
                                      <p:to>
                                        <p:strVal val="visible"/>
                                      </p:to>
                                    </p:set>
                                    <p:animEffect transition="in" filter="wipe(left)">
                                      <p:cBhvr>
                                        <p:cTn id="33" dur="500"/>
                                        <p:tgtEl>
                                          <p:spTgt spid="15258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autoUpdateAnimBg="0"/>
      <p:bldP spid="152580"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533400" y="304800"/>
            <a:ext cx="7772400" cy="596900"/>
          </a:xfrm>
        </p:spPr>
        <p:txBody>
          <a:bodyPr/>
          <a:lstStyle/>
          <a:p>
            <a:r>
              <a:rPr lang="zh-CN" altLang="en-US" sz="3200" dirty="0">
                <a:latin typeface="Arial Unicode MS" pitchFamily="34" charset="-122"/>
                <a:ea typeface="黑体" pitchFamily="49" charset="-122"/>
              </a:rPr>
              <a:t>标准加入法</a:t>
            </a:r>
            <a:endParaRPr lang="zh-CN" altLang="en-US" sz="2400" b="0" dirty="0">
              <a:latin typeface="Arial Unicode MS" pitchFamily="34" charset="-122"/>
              <a:ea typeface="黑体" pitchFamily="49" charset="-122"/>
            </a:endParaRPr>
          </a:p>
        </p:txBody>
      </p:sp>
      <p:sp>
        <p:nvSpPr>
          <p:cNvPr id="153603" name="Text Box 3"/>
          <p:cNvSpPr txBox="1">
            <a:spLocks noChangeArrowheads="1"/>
          </p:cNvSpPr>
          <p:nvPr/>
        </p:nvSpPr>
        <p:spPr bwMode="auto">
          <a:xfrm>
            <a:off x="914400" y="1143000"/>
            <a:ext cx="5410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600" dirty="0">
                <a:solidFill>
                  <a:srgbClr val="C00000"/>
                </a:solidFill>
                <a:latin typeface="Arial Unicode MS" pitchFamily="34" charset="-122"/>
                <a:ea typeface="黑体" pitchFamily="49" charset="-122"/>
              </a:rPr>
              <a:t>再次测定工作电池的电动势为</a:t>
            </a:r>
            <a:r>
              <a:rPr lang="en-US" altLang="zh-CN" sz="2600" i="1" dirty="0">
                <a:solidFill>
                  <a:srgbClr val="C00000"/>
                </a:solidFill>
                <a:latin typeface="Arial Unicode MS" pitchFamily="34" charset="-122"/>
                <a:ea typeface="黑体" pitchFamily="49" charset="-122"/>
              </a:rPr>
              <a:t>E</a:t>
            </a:r>
            <a:r>
              <a:rPr lang="en-US" altLang="zh-CN" sz="2600" baseline="-15000" dirty="0">
                <a:solidFill>
                  <a:srgbClr val="C00000"/>
                </a:solidFill>
                <a:latin typeface="Arial Unicode MS" pitchFamily="34" charset="-122"/>
                <a:ea typeface="黑体" pitchFamily="49" charset="-122"/>
              </a:rPr>
              <a:t>2</a:t>
            </a:r>
            <a:r>
              <a:rPr lang="en-US" altLang="zh-CN" sz="2600" dirty="0">
                <a:solidFill>
                  <a:srgbClr val="C00000"/>
                </a:solidFill>
                <a:latin typeface="Arial Unicode MS" pitchFamily="34" charset="-122"/>
                <a:ea typeface="黑体" pitchFamily="49" charset="-122"/>
              </a:rPr>
              <a:t>：</a:t>
            </a:r>
            <a:endParaRPr lang="zh-CN" altLang="en-US" sz="2600" b="0" dirty="0">
              <a:solidFill>
                <a:srgbClr val="C00000"/>
              </a:solidFill>
              <a:latin typeface="Arial Unicode MS" pitchFamily="34" charset="-122"/>
              <a:ea typeface="黑体" pitchFamily="49" charset="-122"/>
            </a:endParaRPr>
          </a:p>
        </p:txBody>
      </p:sp>
      <p:sp>
        <p:nvSpPr>
          <p:cNvPr id="153604" name="Text Box 4"/>
          <p:cNvSpPr txBox="1">
            <a:spLocks noChangeArrowheads="1"/>
          </p:cNvSpPr>
          <p:nvPr/>
        </p:nvSpPr>
        <p:spPr bwMode="auto">
          <a:xfrm>
            <a:off x="914400" y="2438400"/>
            <a:ext cx="6172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600" dirty="0">
                <a:solidFill>
                  <a:srgbClr val="C00000"/>
                </a:solidFill>
                <a:latin typeface="Arial Unicode MS" pitchFamily="34" charset="-122"/>
                <a:ea typeface="黑体" pitchFamily="49" charset="-122"/>
              </a:rPr>
              <a:t>可以认为</a:t>
            </a:r>
            <a:r>
              <a:rPr lang="en-US" altLang="zh-CN" sz="2600" i="1" dirty="0">
                <a:solidFill>
                  <a:srgbClr val="C00000"/>
                </a:solidFill>
                <a:latin typeface="Arial Unicode MS" pitchFamily="34" charset="-122"/>
                <a:ea typeface="黑体" pitchFamily="49" charset="-122"/>
              </a:rPr>
              <a:t>γ</a:t>
            </a:r>
            <a:r>
              <a:rPr lang="en-US" altLang="zh-CN" sz="2600" baseline="-15000" dirty="0">
                <a:solidFill>
                  <a:srgbClr val="C00000"/>
                </a:solidFill>
                <a:latin typeface="Arial Unicode MS" pitchFamily="34" charset="-122"/>
                <a:ea typeface="黑体" pitchFamily="49" charset="-122"/>
              </a:rPr>
              <a:t>2</a:t>
            </a:r>
            <a:r>
              <a:rPr lang="en-US" altLang="zh-CN" sz="2600" dirty="0">
                <a:solidFill>
                  <a:srgbClr val="C00000"/>
                </a:solidFill>
                <a:latin typeface="Arial Unicode MS" pitchFamily="34" charset="-122"/>
                <a:ea typeface="黑体" pitchFamily="49" charset="-122"/>
              </a:rPr>
              <a:t>≈</a:t>
            </a:r>
            <a:r>
              <a:rPr lang="en-US" altLang="zh-CN" sz="2600" i="1" dirty="0">
                <a:solidFill>
                  <a:srgbClr val="C00000"/>
                </a:solidFill>
                <a:latin typeface="Arial Unicode MS" pitchFamily="34" charset="-122"/>
                <a:ea typeface="黑体" pitchFamily="49" charset="-122"/>
              </a:rPr>
              <a:t>γ</a:t>
            </a:r>
            <a:r>
              <a:rPr lang="en-US" altLang="zh-CN" sz="2600" baseline="-15000" dirty="0">
                <a:solidFill>
                  <a:srgbClr val="C00000"/>
                </a:solidFill>
                <a:latin typeface="Arial Unicode MS" pitchFamily="34" charset="-122"/>
                <a:ea typeface="黑体" pitchFamily="49" charset="-122"/>
              </a:rPr>
              <a:t>1</a:t>
            </a:r>
            <a:r>
              <a:rPr lang="en-US" altLang="zh-CN" sz="2600" dirty="0">
                <a:solidFill>
                  <a:srgbClr val="C00000"/>
                </a:solidFill>
                <a:latin typeface="Arial Unicode MS" pitchFamily="34" charset="-122"/>
                <a:ea typeface="黑体" pitchFamily="49" charset="-122"/>
              </a:rPr>
              <a:t>，</a:t>
            </a:r>
            <a:r>
              <a:rPr lang="en-US" altLang="zh-CN" sz="2600" i="1" dirty="0">
                <a:solidFill>
                  <a:srgbClr val="C00000"/>
                </a:solidFill>
                <a:latin typeface="Arial Unicode MS" pitchFamily="34" charset="-122"/>
                <a:ea typeface="黑体" pitchFamily="49" charset="-122"/>
              </a:rPr>
              <a:t>χ</a:t>
            </a:r>
            <a:r>
              <a:rPr lang="en-US" altLang="zh-CN" sz="2600" baseline="-15000" dirty="0">
                <a:solidFill>
                  <a:srgbClr val="C00000"/>
                </a:solidFill>
                <a:latin typeface="Arial Unicode MS" pitchFamily="34" charset="-122"/>
                <a:ea typeface="黑体" pitchFamily="49" charset="-122"/>
              </a:rPr>
              <a:t>2</a:t>
            </a:r>
            <a:r>
              <a:rPr lang="en-US" altLang="zh-CN" sz="2600" dirty="0">
                <a:solidFill>
                  <a:srgbClr val="C00000"/>
                </a:solidFill>
                <a:latin typeface="Arial Unicode MS" pitchFamily="34" charset="-122"/>
                <a:ea typeface="黑体" pitchFamily="49" charset="-122"/>
              </a:rPr>
              <a:t>≈</a:t>
            </a:r>
            <a:r>
              <a:rPr lang="en-US" altLang="zh-CN" sz="2600" i="1" dirty="0">
                <a:solidFill>
                  <a:srgbClr val="C00000"/>
                </a:solidFill>
                <a:latin typeface="Arial Unicode MS" pitchFamily="34" charset="-122"/>
                <a:ea typeface="黑体" pitchFamily="49" charset="-122"/>
              </a:rPr>
              <a:t>χ</a:t>
            </a:r>
            <a:r>
              <a:rPr lang="en-US" altLang="zh-CN" sz="2600" baseline="-15000" dirty="0">
                <a:solidFill>
                  <a:srgbClr val="C00000"/>
                </a:solidFill>
                <a:latin typeface="Arial Unicode MS" pitchFamily="34" charset="-122"/>
                <a:ea typeface="黑体" pitchFamily="49" charset="-122"/>
              </a:rPr>
              <a:t>1</a:t>
            </a:r>
            <a:r>
              <a:rPr lang="en-US" altLang="zh-CN" sz="2600" dirty="0">
                <a:solidFill>
                  <a:srgbClr val="C00000"/>
                </a:solidFill>
                <a:latin typeface="Arial Unicode MS" pitchFamily="34" charset="-122"/>
                <a:ea typeface="黑体" pitchFamily="49" charset="-122"/>
              </a:rPr>
              <a:t>。</a:t>
            </a:r>
            <a:r>
              <a:rPr lang="zh-CN" altLang="en-US" sz="2600" dirty="0">
                <a:solidFill>
                  <a:srgbClr val="C00000"/>
                </a:solidFill>
                <a:latin typeface="Arial Unicode MS" pitchFamily="34" charset="-122"/>
                <a:ea typeface="黑体" pitchFamily="49" charset="-122"/>
              </a:rPr>
              <a:t>则：</a:t>
            </a:r>
            <a:endParaRPr kumimoji="1" lang="zh-CN" altLang="en-US" sz="2600" b="0" dirty="0">
              <a:solidFill>
                <a:srgbClr val="C00000"/>
              </a:solidFill>
              <a:latin typeface="Arial Unicode MS" pitchFamily="34" charset="-122"/>
              <a:ea typeface="黑体" pitchFamily="49" charset="-122"/>
            </a:endParaRPr>
          </a:p>
        </p:txBody>
      </p:sp>
      <p:graphicFrame>
        <p:nvGraphicFramePr>
          <p:cNvPr id="153605" name="Object 5"/>
          <p:cNvGraphicFramePr>
            <a:graphicFrameLocks noChangeAspect="1"/>
          </p:cNvGraphicFramePr>
          <p:nvPr>
            <p:extLst>
              <p:ext uri="{D42A27DB-BD31-4B8C-83A1-F6EECF244321}">
                <p14:modId xmlns:p14="http://schemas.microsoft.com/office/powerpoint/2010/main" val="216940847"/>
              </p:ext>
            </p:extLst>
          </p:nvPr>
        </p:nvGraphicFramePr>
        <p:xfrm>
          <a:off x="6934200" y="457200"/>
          <a:ext cx="1905000" cy="1398588"/>
        </p:xfrm>
        <a:graphic>
          <a:graphicData uri="http://schemas.openxmlformats.org/presentationml/2006/ole">
            <mc:AlternateContent xmlns:mc="http://schemas.openxmlformats.org/markup-compatibility/2006">
              <mc:Choice xmlns:v="urn:schemas-microsoft-com:vml" Requires="v">
                <p:oleObj spid="_x0000_s83042" name="BMP 图象" r:id="rId3" imgW="4304762" imgH="3161905" progId="Paint.Picture">
                  <p:embed/>
                </p:oleObj>
              </mc:Choice>
              <mc:Fallback>
                <p:oleObj name="BMP 图象" r:id="rId3" imgW="4304762" imgH="3161905"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4200" y="457200"/>
                        <a:ext cx="1905000" cy="139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06" name="Object 6"/>
          <p:cNvGraphicFramePr>
            <a:graphicFrameLocks noChangeAspect="1"/>
          </p:cNvGraphicFramePr>
          <p:nvPr>
            <p:extLst>
              <p:ext uri="{D42A27DB-BD31-4B8C-83A1-F6EECF244321}">
                <p14:modId xmlns:p14="http://schemas.microsoft.com/office/powerpoint/2010/main" val="3106122102"/>
              </p:ext>
            </p:extLst>
          </p:nvPr>
        </p:nvGraphicFramePr>
        <p:xfrm>
          <a:off x="1752600" y="1752600"/>
          <a:ext cx="4624388" cy="750888"/>
        </p:xfrm>
        <a:graphic>
          <a:graphicData uri="http://schemas.openxmlformats.org/presentationml/2006/ole">
            <mc:AlternateContent xmlns:mc="http://schemas.openxmlformats.org/markup-compatibility/2006">
              <mc:Choice xmlns:v="urn:schemas-microsoft-com:vml" Requires="v">
                <p:oleObj spid="_x0000_s83043" name="公式" r:id="rId5" imgW="2489040" imgH="406080" progId="Equation.3">
                  <p:embed/>
                </p:oleObj>
              </mc:Choice>
              <mc:Fallback>
                <p:oleObj name="公式" r:id="rId5" imgW="2489040" imgH="4060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1752600"/>
                        <a:ext cx="4624388" cy="750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07" name="Object 7"/>
          <p:cNvGraphicFramePr>
            <a:graphicFrameLocks noChangeAspect="1"/>
          </p:cNvGraphicFramePr>
          <p:nvPr>
            <p:extLst>
              <p:ext uri="{D42A27DB-BD31-4B8C-83A1-F6EECF244321}">
                <p14:modId xmlns:p14="http://schemas.microsoft.com/office/powerpoint/2010/main" val="3590175416"/>
              </p:ext>
            </p:extLst>
          </p:nvPr>
        </p:nvGraphicFramePr>
        <p:xfrm>
          <a:off x="1828800" y="3048000"/>
          <a:ext cx="4343400" cy="839788"/>
        </p:xfrm>
        <a:graphic>
          <a:graphicData uri="http://schemas.openxmlformats.org/presentationml/2006/ole">
            <mc:AlternateContent xmlns:mc="http://schemas.openxmlformats.org/markup-compatibility/2006">
              <mc:Choice xmlns:v="urn:schemas-microsoft-com:vml" Requires="v">
                <p:oleObj spid="_x0000_s83044" name="公式" r:id="rId7" imgW="2286000" imgH="444240" progId="Equation.3">
                  <p:embed/>
                </p:oleObj>
              </mc:Choice>
              <mc:Fallback>
                <p:oleObj name="公式" r:id="rId7" imgW="2286000" imgH="4442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3048000"/>
                        <a:ext cx="4343400" cy="839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8"/>
          <p:cNvGraphicFramePr>
            <a:graphicFrameLocks noChangeAspect="1"/>
          </p:cNvGraphicFramePr>
          <p:nvPr>
            <p:extLst>
              <p:ext uri="{D42A27DB-BD31-4B8C-83A1-F6EECF244321}">
                <p14:modId xmlns:p14="http://schemas.microsoft.com/office/powerpoint/2010/main" val="3970150730"/>
              </p:ext>
            </p:extLst>
          </p:nvPr>
        </p:nvGraphicFramePr>
        <p:xfrm>
          <a:off x="1258887" y="4076700"/>
          <a:ext cx="3743325" cy="2301875"/>
        </p:xfrm>
        <a:graphic>
          <a:graphicData uri="http://schemas.openxmlformats.org/presentationml/2006/ole">
            <mc:AlternateContent xmlns:mc="http://schemas.openxmlformats.org/markup-compatibility/2006">
              <mc:Choice xmlns:v="urn:schemas-microsoft-com:vml" Requires="v">
                <p:oleObj spid="_x0000_s83045" name="公式" r:id="rId9" imgW="1266704" imgH="771525" progId="Equation.3">
                  <p:embed/>
                </p:oleObj>
              </mc:Choice>
              <mc:Fallback>
                <p:oleObj name="公式" r:id="rId9" imgW="1266704" imgH="77152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8887" y="4076700"/>
                        <a:ext cx="3743325" cy="230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9"/>
          <p:cNvSpPr txBox="1">
            <a:spLocks noChangeArrowheads="1"/>
          </p:cNvSpPr>
          <p:nvPr/>
        </p:nvSpPr>
        <p:spPr bwMode="auto">
          <a:xfrm>
            <a:off x="5003303" y="4271818"/>
            <a:ext cx="3313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400" b="1" dirty="0">
                <a:solidFill>
                  <a:srgbClr val="EA0000"/>
                </a:solidFill>
                <a:latin typeface="仿宋_GB2312" pitchFamily="49" charset="-122"/>
                <a:ea typeface="仿宋_GB2312" pitchFamily="49" charset="-122"/>
              </a:rPr>
              <a:t>S</a:t>
            </a:r>
            <a:r>
              <a:rPr lang="zh-CN" altLang="en-US" sz="2400" b="1" dirty="0">
                <a:solidFill>
                  <a:srgbClr val="EA0000"/>
                </a:solidFill>
                <a:latin typeface="仿宋_GB2312" pitchFamily="49" charset="-122"/>
                <a:ea typeface="仿宋_GB2312" pitchFamily="49" charset="-122"/>
              </a:rPr>
              <a:t>称为电极响应斜率</a:t>
            </a:r>
            <a:endParaRPr lang="en-US" altLang="zh-CN" sz="2400" b="1" dirty="0">
              <a:solidFill>
                <a:srgbClr val="EA0000"/>
              </a:solidFill>
              <a:latin typeface="仿宋_GB2312" pitchFamily="49" charset="-122"/>
              <a:ea typeface="仿宋_GB2312" pitchFamily="49" charset="-122"/>
            </a:endParaRPr>
          </a:p>
        </p:txBody>
      </p:sp>
    </p:spTree>
    <p:extLst>
      <p:ext uri="{BB962C8B-B14F-4D97-AF65-F5344CB8AC3E}">
        <p14:creationId xmlns:p14="http://schemas.microsoft.com/office/powerpoint/2010/main" val="622126576"/>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153605"/>
                                        </p:tgtEl>
                                        <p:attrNameLst>
                                          <p:attrName>style.visibility</p:attrName>
                                        </p:attrNameLst>
                                      </p:cBhvr>
                                      <p:to>
                                        <p:strVal val="visible"/>
                                      </p:to>
                                    </p:set>
                                    <p:anim calcmode="lin" valueType="num">
                                      <p:cBhvr additive="base">
                                        <p:cTn id="7" dur="500" fill="hold"/>
                                        <p:tgtEl>
                                          <p:spTgt spid="153605"/>
                                        </p:tgtEl>
                                        <p:attrNameLst>
                                          <p:attrName>ppt_x</p:attrName>
                                        </p:attrNameLst>
                                      </p:cBhvr>
                                      <p:tavLst>
                                        <p:tav tm="0">
                                          <p:val>
                                            <p:strVal val="1+#ppt_w/2"/>
                                          </p:val>
                                        </p:tav>
                                        <p:tav tm="100000">
                                          <p:val>
                                            <p:strVal val="#ppt_x"/>
                                          </p:val>
                                        </p:tav>
                                      </p:tavLst>
                                    </p:anim>
                                    <p:anim calcmode="lin" valueType="num">
                                      <p:cBhvr additive="base">
                                        <p:cTn id="8" dur="500" fill="hold"/>
                                        <p:tgtEl>
                                          <p:spTgt spid="15360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53603">
                                            <p:txEl>
                                              <p:pRg st="0" end="0"/>
                                            </p:txEl>
                                          </p:spTgt>
                                        </p:tgtEl>
                                        <p:attrNameLst>
                                          <p:attrName>style.visibility</p:attrName>
                                        </p:attrNameLst>
                                      </p:cBhvr>
                                      <p:to>
                                        <p:strVal val="visible"/>
                                      </p:to>
                                    </p:set>
                                    <p:animEffect transition="in" filter="wipe(left)">
                                      <p:cBhvr>
                                        <p:cTn id="13" dur="500"/>
                                        <p:tgtEl>
                                          <p:spTgt spid="153603">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53606"/>
                                        </p:tgtEl>
                                        <p:attrNameLst>
                                          <p:attrName>style.visibility</p:attrName>
                                        </p:attrNameLst>
                                      </p:cBhvr>
                                      <p:to>
                                        <p:strVal val="visible"/>
                                      </p:to>
                                    </p:set>
                                    <p:animEffect transition="in" filter="wipe(left)">
                                      <p:cBhvr>
                                        <p:cTn id="18" dur="500"/>
                                        <p:tgtEl>
                                          <p:spTgt spid="15360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53604">
                                            <p:txEl>
                                              <p:pRg st="0" end="0"/>
                                            </p:txEl>
                                          </p:spTgt>
                                        </p:tgtEl>
                                        <p:attrNameLst>
                                          <p:attrName>style.visibility</p:attrName>
                                        </p:attrNameLst>
                                      </p:cBhvr>
                                      <p:to>
                                        <p:strVal val="visible"/>
                                      </p:to>
                                    </p:set>
                                    <p:animEffect transition="in" filter="wipe(left)">
                                      <p:cBhvr>
                                        <p:cTn id="23" dur="500"/>
                                        <p:tgtEl>
                                          <p:spTgt spid="153604">
                                            <p:txEl>
                                              <p:pRg st="0" end="0"/>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53607"/>
                                        </p:tgtEl>
                                        <p:attrNameLst>
                                          <p:attrName>style.visibility</p:attrName>
                                        </p:attrNameLst>
                                      </p:cBhvr>
                                      <p:to>
                                        <p:strVal val="visible"/>
                                      </p:to>
                                    </p:set>
                                    <p:animEffect transition="in" filter="wipe(left)">
                                      <p:cBhvr>
                                        <p:cTn id="28" dur="500"/>
                                        <p:tgtEl>
                                          <p:spTgt spid="15360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up)">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autoUpdateAnimBg="0"/>
      <p:bldP spid="153604"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228600" y="381000"/>
            <a:ext cx="7772400" cy="596900"/>
          </a:xfrm>
        </p:spPr>
        <p:txBody>
          <a:bodyPr/>
          <a:lstStyle/>
          <a:p>
            <a:r>
              <a:rPr lang="zh-CN" altLang="en-US" sz="3200" dirty="0">
                <a:solidFill>
                  <a:srgbClr val="0000FF"/>
                </a:solidFill>
                <a:effectLst/>
                <a:latin typeface="黑体" pitchFamily="2" charset="-122"/>
                <a:ea typeface="黑体" pitchFamily="2" charset="-122"/>
              </a:rPr>
              <a:t>（3）影响电位测定准确性的因素</a:t>
            </a:r>
          </a:p>
        </p:txBody>
      </p:sp>
      <p:sp>
        <p:nvSpPr>
          <p:cNvPr id="5" name="Text Box 3"/>
          <p:cNvSpPr txBox="1">
            <a:spLocks noChangeArrowheads="1"/>
          </p:cNvSpPr>
          <p:nvPr/>
        </p:nvSpPr>
        <p:spPr bwMode="auto">
          <a:xfrm>
            <a:off x="395536" y="1066800"/>
            <a:ext cx="8278813" cy="5072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spcBef>
                <a:spcPct val="50000"/>
              </a:spcBef>
              <a:buFont typeface="Webdings" pitchFamily="18" charset="2"/>
              <a:buNone/>
            </a:pPr>
            <a:r>
              <a:rPr lang="en-US" altLang="zh-CN" sz="2400" b="1" dirty="0">
                <a:solidFill>
                  <a:srgbClr val="0000FF"/>
                </a:solidFill>
                <a:latin typeface="黑体" pitchFamily="49" charset="-122"/>
                <a:ea typeface="黑体" pitchFamily="49" charset="-122"/>
              </a:rPr>
              <a:t>1 </a:t>
            </a:r>
            <a:r>
              <a:rPr lang="zh-CN" altLang="en-US" sz="2400" b="1" dirty="0">
                <a:solidFill>
                  <a:srgbClr val="0000FF"/>
                </a:solidFill>
                <a:latin typeface="黑体" pitchFamily="49" charset="-122"/>
                <a:ea typeface="黑体" pitchFamily="49" charset="-122"/>
              </a:rPr>
              <a:t>测量温度</a:t>
            </a:r>
            <a:endParaRPr lang="zh-CN" altLang="en-US" sz="2400" dirty="0">
              <a:solidFill>
                <a:srgbClr val="0000FF"/>
              </a:solidFill>
              <a:latin typeface="黑体" pitchFamily="49" charset="-122"/>
              <a:ea typeface="黑体" pitchFamily="49" charset="-122"/>
            </a:endParaRPr>
          </a:p>
          <a:p>
            <a:pPr eaLnBrk="1" hangingPunct="1">
              <a:lnSpc>
                <a:spcPct val="120000"/>
              </a:lnSpc>
              <a:spcBef>
                <a:spcPct val="50000"/>
              </a:spcBef>
              <a:buFont typeface="Webdings" pitchFamily="18" charset="2"/>
              <a:buNone/>
            </a:pPr>
            <a:r>
              <a:rPr lang="zh-CN" altLang="en-US" sz="2000" b="1" dirty="0">
                <a:latin typeface="黑体" pitchFamily="49" charset="-122"/>
                <a:ea typeface="黑体" pitchFamily="49" charset="-122"/>
              </a:rPr>
              <a:t>    温度的波动可以使离子活度变化而影响电位测定的准确性。在测量过程中应尽量</a:t>
            </a:r>
            <a:r>
              <a:rPr lang="zh-CN" altLang="en-US" sz="2000" b="1" dirty="0">
                <a:solidFill>
                  <a:srgbClr val="F8240E"/>
                </a:solidFill>
                <a:latin typeface="黑体" pitchFamily="49" charset="-122"/>
                <a:ea typeface="黑体" pitchFamily="49" charset="-122"/>
              </a:rPr>
              <a:t>保持温度恒定</a:t>
            </a:r>
            <a:r>
              <a:rPr lang="zh-CN" altLang="en-US" sz="2000" b="1" dirty="0">
                <a:latin typeface="黑体" pitchFamily="49" charset="-122"/>
                <a:ea typeface="黑体" pitchFamily="49" charset="-122"/>
              </a:rPr>
              <a:t>。</a:t>
            </a:r>
          </a:p>
          <a:p>
            <a:pPr eaLnBrk="1" hangingPunct="1">
              <a:lnSpc>
                <a:spcPct val="120000"/>
              </a:lnSpc>
              <a:spcBef>
                <a:spcPct val="50000"/>
              </a:spcBef>
              <a:buFont typeface="Webdings" pitchFamily="18" charset="2"/>
              <a:buNone/>
            </a:pPr>
            <a:r>
              <a:rPr lang="en-US" altLang="zh-CN" sz="2400" b="1" dirty="0">
                <a:solidFill>
                  <a:srgbClr val="0000FF"/>
                </a:solidFill>
                <a:latin typeface="黑体" pitchFamily="49" charset="-122"/>
                <a:ea typeface="黑体" pitchFamily="49" charset="-122"/>
              </a:rPr>
              <a:t>2 </a:t>
            </a:r>
            <a:r>
              <a:rPr lang="zh-CN" altLang="en-US" sz="2400" b="1" dirty="0">
                <a:solidFill>
                  <a:srgbClr val="0000FF"/>
                </a:solidFill>
                <a:latin typeface="黑体" pitchFamily="49" charset="-122"/>
                <a:ea typeface="黑体" pitchFamily="49" charset="-122"/>
              </a:rPr>
              <a:t>电动势测量</a:t>
            </a:r>
          </a:p>
          <a:p>
            <a:pPr eaLnBrk="1" hangingPunct="1">
              <a:lnSpc>
                <a:spcPct val="120000"/>
              </a:lnSpc>
              <a:spcBef>
                <a:spcPct val="50000"/>
              </a:spcBef>
              <a:buFont typeface="Webdings" pitchFamily="18" charset="2"/>
              <a:buNone/>
            </a:pPr>
            <a:r>
              <a:rPr lang="zh-CN" altLang="en-US" sz="2000" b="1" dirty="0">
                <a:solidFill>
                  <a:schemeClr val="bg2"/>
                </a:solidFill>
                <a:latin typeface="黑体" pitchFamily="49" charset="-122"/>
                <a:ea typeface="黑体" pitchFamily="49" charset="-122"/>
              </a:rPr>
              <a:t>    </a:t>
            </a:r>
            <a:r>
              <a:rPr lang="zh-CN" altLang="en-US" sz="2000" b="1" dirty="0" smtClean="0">
                <a:latin typeface="黑体" pitchFamily="49" charset="-122"/>
                <a:ea typeface="黑体" pitchFamily="49" charset="-122"/>
              </a:rPr>
              <a:t>％</a:t>
            </a:r>
            <a:r>
              <a:rPr lang="zh-CN" altLang="en-US" sz="2000" b="1" dirty="0">
                <a:latin typeface="黑体" pitchFamily="49" charset="-122"/>
                <a:ea typeface="黑体" pitchFamily="49" charset="-122"/>
              </a:rPr>
              <a:t>相对误差＝△</a:t>
            </a:r>
            <a:r>
              <a:rPr lang="en-US" altLang="zh-CN" sz="2000" b="1" dirty="0">
                <a:latin typeface="黑体" pitchFamily="49" charset="-122"/>
                <a:ea typeface="黑体" pitchFamily="49" charset="-122"/>
              </a:rPr>
              <a:t>c/c ×100</a:t>
            </a:r>
            <a:r>
              <a:rPr lang="zh-CN" altLang="en-US" sz="2000" b="1" dirty="0">
                <a:latin typeface="黑体" pitchFamily="49" charset="-122"/>
                <a:ea typeface="黑体" pitchFamily="49" charset="-122"/>
              </a:rPr>
              <a:t>％</a:t>
            </a:r>
            <a:r>
              <a:rPr lang="en-US" altLang="zh-CN" sz="2000" b="1" dirty="0">
                <a:latin typeface="黑体" pitchFamily="49" charset="-122"/>
                <a:ea typeface="黑体" pitchFamily="49" charset="-122"/>
              </a:rPr>
              <a:t>= n</a:t>
            </a:r>
            <a:r>
              <a:rPr lang="zh-CN" altLang="en-US" sz="2000" b="1" dirty="0">
                <a:latin typeface="黑体" pitchFamily="49" charset="-122"/>
                <a:ea typeface="黑体" pitchFamily="49" charset="-122"/>
              </a:rPr>
              <a:t>△</a:t>
            </a:r>
            <a:r>
              <a:rPr lang="en-US" altLang="zh-CN" sz="2000" b="1" dirty="0">
                <a:latin typeface="黑体" pitchFamily="49" charset="-122"/>
                <a:ea typeface="黑体" pitchFamily="49" charset="-122"/>
              </a:rPr>
              <a:t>E/0.2568 </a:t>
            </a:r>
            <a:r>
              <a:rPr lang="zh-CN" altLang="en-US" sz="2000" b="1" dirty="0">
                <a:latin typeface="黑体" pitchFamily="49" charset="-122"/>
                <a:ea typeface="黑体" pitchFamily="49" charset="-122"/>
              </a:rPr>
              <a:t>≈</a:t>
            </a:r>
            <a:r>
              <a:rPr lang="en-US" altLang="zh-CN" sz="2000" b="1" dirty="0">
                <a:latin typeface="黑体" pitchFamily="49" charset="-122"/>
                <a:ea typeface="黑体" pitchFamily="49" charset="-122"/>
              </a:rPr>
              <a:t>4n</a:t>
            </a:r>
            <a:r>
              <a:rPr lang="zh-CN" altLang="en-US" sz="2000" b="1" dirty="0">
                <a:latin typeface="黑体" pitchFamily="49" charset="-122"/>
                <a:ea typeface="黑体" pitchFamily="49" charset="-122"/>
              </a:rPr>
              <a:t>△</a:t>
            </a:r>
            <a:r>
              <a:rPr lang="en-US" altLang="zh-CN" sz="2000" b="1" dirty="0">
                <a:latin typeface="黑体" pitchFamily="49" charset="-122"/>
                <a:ea typeface="黑体" pitchFamily="49" charset="-122"/>
              </a:rPr>
              <a:t>E,</a:t>
            </a:r>
            <a:r>
              <a:rPr lang="zh-CN" altLang="en-US" sz="2000" b="1" dirty="0">
                <a:latin typeface="黑体" pitchFamily="49" charset="-122"/>
                <a:ea typeface="黑体" pitchFamily="49" charset="-122"/>
              </a:rPr>
              <a:t>这说明用直接电位法测定，误差一般比较大，对价数较高的离子尤为严重。所以离子电极一般适用于低价离子的测定</a:t>
            </a:r>
            <a:r>
              <a:rPr lang="zh-CN" altLang="en-US" sz="2000" b="1" dirty="0" smtClean="0">
                <a:latin typeface="黑体" pitchFamily="49" charset="-122"/>
                <a:ea typeface="黑体" pitchFamily="49" charset="-122"/>
              </a:rPr>
              <a:t>。</a:t>
            </a:r>
            <a:endParaRPr lang="en-US" altLang="zh-CN" sz="2000" b="1" dirty="0" smtClean="0">
              <a:latin typeface="黑体" pitchFamily="49" charset="-122"/>
              <a:ea typeface="黑体" pitchFamily="49" charset="-122"/>
            </a:endParaRPr>
          </a:p>
          <a:p>
            <a:pPr eaLnBrk="1" hangingPunct="1">
              <a:lnSpc>
                <a:spcPct val="150000"/>
              </a:lnSpc>
              <a:buFont typeface="Webdings" pitchFamily="18" charset="2"/>
              <a:buNone/>
            </a:pPr>
            <a:r>
              <a:rPr lang="en-US" altLang="zh-CN" sz="2400" b="1" dirty="0">
                <a:solidFill>
                  <a:srgbClr val="0000FF"/>
                </a:solidFill>
                <a:latin typeface="黑体" pitchFamily="49" charset="-122"/>
                <a:ea typeface="黑体" pitchFamily="49" charset="-122"/>
              </a:rPr>
              <a:t>3 </a:t>
            </a:r>
            <a:r>
              <a:rPr lang="zh-CN" altLang="en-US" sz="2400" b="1" dirty="0">
                <a:solidFill>
                  <a:srgbClr val="0000FF"/>
                </a:solidFill>
                <a:latin typeface="黑体" pitchFamily="49" charset="-122"/>
                <a:ea typeface="黑体" pitchFamily="49" charset="-122"/>
              </a:rPr>
              <a:t>干扰离子</a:t>
            </a:r>
            <a:endParaRPr lang="zh-CN" altLang="en-US" sz="2000" b="1" dirty="0">
              <a:solidFill>
                <a:schemeClr val="bg2"/>
              </a:solidFill>
              <a:latin typeface="黑体" pitchFamily="49" charset="-122"/>
              <a:ea typeface="黑体" pitchFamily="49" charset="-122"/>
            </a:endParaRPr>
          </a:p>
          <a:p>
            <a:pPr eaLnBrk="1" hangingPunct="1">
              <a:lnSpc>
                <a:spcPct val="130000"/>
              </a:lnSpc>
              <a:buFont typeface="Webdings" pitchFamily="18" charset="2"/>
              <a:buNone/>
            </a:pPr>
            <a:r>
              <a:rPr lang="zh-CN" altLang="en-US" sz="2000" b="1" dirty="0">
                <a:solidFill>
                  <a:srgbClr val="F8240E"/>
                </a:solidFill>
                <a:latin typeface="黑体" pitchFamily="49" charset="-122"/>
                <a:ea typeface="黑体" pitchFamily="49" charset="-122"/>
              </a:rPr>
              <a:t>    </a:t>
            </a:r>
            <a:r>
              <a:rPr lang="zh-CN" altLang="en-US" sz="2000" b="1" dirty="0" smtClean="0">
                <a:solidFill>
                  <a:srgbClr val="F8240E"/>
                </a:solidFill>
                <a:latin typeface="黑体" pitchFamily="49" charset="-122"/>
                <a:ea typeface="黑体" pitchFamily="49" charset="-122"/>
              </a:rPr>
              <a:t>干扰</a:t>
            </a:r>
            <a:r>
              <a:rPr lang="zh-CN" altLang="en-US" sz="2000" b="1" dirty="0">
                <a:solidFill>
                  <a:srgbClr val="F8240E"/>
                </a:solidFill>
                <a:latin typeface="黑体" pitchFamily="49" charset="-122"/>
                <a:ea typeface="黑体" pitchFamily="49" charset="-122"/>
              </a:rPr>
              <a:t>离子的影响表现在两个方面</a:t>
            </a:r>
            <a:r>
              <a:rPr lang="zh-CN" altLang="en-US" sz="2000" b="1" dirty="0">
                <a:latin typeface="黑体" pitchFamily="49" charset="-122"/>
                <a:ea typeface="黑体" pitchFamily="49" charset="-122"/>
              </a:rPr>
              <a:t>：一是能使电极产生一定响应，二是干扰离子与待测离子发生络合或沉淀反应。从而给测定带来误差，并且使电极响应时间增加</a:t>
            </a:r>
            <a:r>
              <a:rPr lang="zh-CN" altLang="en-US" sz="2000" b="1" dirty="0" smtClean="0">
                <a:latin typeface="黑体" pitchFamily="49" charset="-122"/>
                <a:ea typeface="黑体" pitchFamily="49" charset="-122"/>
              </a:rPr>
              <a:t>。</a:t>
            </a:r>
            <a:endParaRPr lang="zh-CN" altLang="en-US" sz="2000" b="1" dirty="0">
              <a:latin typeface="黑体" pitchFamily="49" charset="-122"/>
              <a:ea typeface="黑体" pitchFamily="49" charset="-122"/>
            </a:endParaRPr>
          </a:p>
        </p:txBody>
      </p:sp>
    </p:spTree>
    <p:extLst>
      <p:ext uri="{BB962C8B-B14F-4D97-AF65-F5344CB8AC3E}">
        <p14:creationId xmlns:p14="http://schemas.microsoft.com/office/powerpoint/2010/main" val="699511936"/>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4626"/>
                                        </p:tgtEl>
                                        <p:attrNameLst>
                                          <p:attrName>style.visibility</p:attrName>
                                        </p:attrNameLst>
                                      </p:cBhvr>
                                      <p:to>
                                        <p:strVal val="visible"/>
                                      </p:to>
                                    </p:set>
                                    <p:animEffect transition="in" filter="wipe(left)">
                                      <p:cBhvr>
                                        <p:cTn id="7" dur="500"/>
                                        <p:tgtEl>
                                          <p:spTgt spid="1546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left)">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left)">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left)">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wipe(left)">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wipe(left)">
                                      <p:cBhvr>
                                        <p:cTn id="3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6" grpId="0" autoUpdateAnimBg="0"/>
      <p:bldP spid="5"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Text Box 3"/>
          <p:cNvSpPr txBox="1">
            <a:spLocks noChangeArrowheads="1"/>
          </p:cNvSpPr>
          <p:nvPr/>
        </p:nvSpPr>
        <p:spPr bwMode="auto">
          <a:xfrm>
            <a:off x="611188" y="496831"/>
            <a:ext cx="8208962" cy="3251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30000"/>
              </a:lnSpc>
              <a:buFont typeface="Webdings" pitchFamily="18" charset="2"/>
              <a:buNone/>
            </a:pPr>
            <a:r>
              <a:rPr lang="en-US" altLang="zh-CN" sz="2000" b="1" dirty="0" smtClean="0">
                <a:solidFill>
                  <a:srgbClr val="0000FF"/>
                </a:solidFill>
                <a:latin typeface="Arial Unicode MS" pitchFamily="34" charset="-122"/>
                <a:ea typeface="黑体" pitchFamily="49" charset="-122"/>
              </a:rPr>
              <a:t>4 </a:t>
            </a:r>
            <a:r>
              <a:rPr lang="zh-CN" altLang="en-US" sz="2000" b="1" dirty="0">
                <a:solidFill>
                  <a:srgbClr val="0000FF"/>
                </a:solidFill>
                <a:latin typeface="Arial Unicode MS" pitchFamily="34" charset="-122"/>
                <a:ea typeface="黑体" pitchFamily="49" charset="-122"/>
              </a:rPr>
              <a:t>溶液的</a:t>
            </a:r>
            <a:r>
              <a:rPr lang="en-US" altLang="zh-CN" sz="2000" b="1" dirty="0">
                <a:solidFill>
                  <a:srgbClr val="0000FF"/>
                </a:solidFill>
                <a:latin typeface="Arial Unicode MS" pitchFamily="34" charset="-122"/>
                <a:ea typeface="黑体" pitchFamily="49" charset="-122"/>
              </a:rPr>
              <a:t>pH</a:t>
            </a:r>
            <a:endParaRPr lang="en-US" altLang="zh-CN" sz="2000" dirty="0">
              <a:solidFill>
                <a:srgbClr val="0000FF"/>
              </a:solidFill>
              <a:latin typeface="Arial Unicode MS" pitchFamily="34" charset="-122"/>
              <a:ea typeface="黑体" pitchFamily="49" charset="-122"/>
            </a:endParaRPr>
          </a:p>
          <a:p>
            <a:pPr eaLnBrk="1" hangingPunct="1">
              <a:lnSpc>
                <a:spcPct val="130000"/>
              </a:lnSpc>
              <a:buFont typeface="Webdings" pitchFamily="18" charset="2"/>
              <a:buNone/>
            </a:pPr>
            <a:r>
              <a:rPr lang="zh-CN" altLang="en-US" sz="2000" b="1" dirty="0">
                <a:solidFill>
                  <a:srgbClr val="F8240E"/>
                </a:solidFill>
                <a:latin typeface="Arial Unicode MS" pitchFamily="34" charset="-122"/>
                <a:ea typeface="黑体" pitchFamily="49" charset="-122"/>
              </a:rPr>
              <a:t>    因为</a:t>
            </a:r>
            <a:r>
              <a:rPr lang="en-US" altLang="zh-CN" sz="2000" b="1" dirty="0">
                <a:solidFill>
                  <a:srgbClr val="F8240E"/>
                </a:solidFill>
                <a:latin typeface="Arial Unicode MS" pitchFamily="34" charset="-122"/>
                <a:ea typeface="黑体" pitchFamily="49" charset="-122"/>
              </a:rPr>
              <a:t>H</a:t>
            </a:r>
            <a:r>
              <a:rPr lang="en-US" altLang="zh-CN" sz="2000" b="1" baseline="30000" dirty="0">
                <a:solidFill>
                  <a:srgbClr val="F8240E"/>
                </a:solidFill>
                <a:latin typeface="Arial Unicode MS" pitchFamily="34" charset="-122"/>
                <a:ea typeface="黑体" pitchFamily="49" charset="-122"/>
              </a:rPr>
              <a:t>+</a:t>
            </a:r>
            <a:r>
              <a:rPr lang="zh-CN" altLang="en-US" sz="2000" b="1" dirty="0">
                <a:solidFill>
                  <a:srgbClr val="F8240E"/>
                </a:solidFill>
                <a:latin typeface="Arial Unicode MS" pitchFamily="34" charset="-122"/>
                <a:ea typeface="黑体" pitchFamily="49" charset="-122"/>
              </a:rPr>
              <a:t>和</a:t>
            </a:r>
            <a:r>
              <a:rPr lang="en-US" altLang="zh-CN" sz="2000" b="1" dirty="0">
                <a:solidFill>
                  <a:srgbClr val="F8240E"/>
                </a:solidFill>
                <a:latin typeface="Arial Unicode MS" pitchFamily="34" charset="-122"/>
                <a:ea typeface="黑体" pitchFamily="49" charset="-122"/>
              </a:rPr>
              <a:t>OH</a:t>
            </a:r>
            <a:r>
              <a:rPr lang="en-US" altLang="zh-CN" sz="2000" b="1" baseline="30000" dirty="0">
                <a:solidFill>
                  <a:srgbClr val="F8240E"/>
                </a:solidFill>
                <a:latin typeface="Arial Unicode MS" pitchFamily="34" charset="-122"/>
                <a:ea typeface="黑体" pitchFamily="49" charset="-122"/>
              </a:rPr>
              <a:t>-</a:t>
            </a:r>
            <a:r>
              <a:rPr lang="zh-CN" altLang="en-US" sz="2000" b="1" dirty="0">
                <a:solidFill>
                  <a:srgbClr val="F8240E"/>
                </a:solidFill>
                <a:latin typeface="Arial Unicode MS" pitchFamily="34" charset="-122"/>
                <a:ea typeface="黑体" pitchFamily="49" charset="-122"/>
              </a:rPr>
              <a:t>离子能影响某些测定，必须时使用缓冲液来维持一个恒定的</a:t>
            </a:r>
            <a:r>
              <a:rPr lang="en-US" altLang="zh-CN" sz="2000" b="1" dirty="0">
                <a:solidFill>
                  <a:srgbClr val="F8240E"/>
                </a:solidFill>
                <a:latin typeface="Arial Unicode MS" pitchFamily="34" charset="-122"/>
                <a:ea typeface="黑体" pitchFamily="49" charset="-122"/>
              </a:rPr>
              <a:t>pH</a:t>
            </a:r>
            <a:r>
              <a:rPr lang="zh-CN" altLang="en-US" sz="2000" b="1" dirty="0">
                <a:solidFill>
                  <a:srgbClr val="F8240E"/>
                </a:solidFill>
                <a:latin typeface="Arial Unicode MS" pitchFamily="34" charset="-122"/>
                <a:ea typeface="黑体" pitchFamily="49" charset="-122"/>
              </a:rPr>
              <a:t>范围。</a:t>
            </a:r>
          </a:p>
          <a:p>
            <a:pPr eaLnBrk="1" hangingPunct="1">
              <a:lnSpc>
                <a:spcPct val="130000"/>
              </a:lnSpc>
              <a:buFont typeface="Webdings" pitchFamily="18" charset="2"/>
              <a:buNone/>
            </a:pPr>
            <a:r>
              <a:rPr lang="en-US" altLang="zh-CN" sz="2000" b="1" dirty="0">
                <a:solidFill>
                  <a:srgbClr val="0000FF"/>
                </a:solidFill>
                <a:latin typeface="Arial Unicode MS" pitchFamily="34" charset="-122"/>
                <a:ea typeface="黑体" pitchFamily="49" charset="-122"/>
              </a:rPr>
              <a:t>5 </a:t>
            </a:r>
            <a:r>
              <a:rPr lang="zh-CN" altLang="en-US" sz="2000" b="1" dirty="0">
                <a:solidFill>
                  <a:srgbClr val="0000FF"/>
                </a:solidFill>
                <a:latin typeface="Arial Unicode MS" pitchFamily="34" charset="-122"/>
                <a:ea typeface="黑体" pitchFamily="49" charset="-122"/>
              </a:rPr>
              <a:t>被测离子浓度</a:t>
            </a:r>
          </a:p>
          <a:p>
            <a:pPr eaLnBrk="1" hangingPunct="1">
              <a:lnSpc>
                <a:spcPct val="130000"/>
              </a:lnSpc>
              <a:buFont typeface="Webdings" pitchFamily="18" charset="2"/>
              <a:buNone/>
            </a:pPr>
            <a:r>
              <a:rPr lang="zh-CN" altLang="en-US" sz="2000" b="1" dirty="0">
                <a:solidFill>
                  <a:srgbClr val="0000FF"/>
                </a:solidFill>
                <a:latin typeface="Arial Unicode MS" pitchFamily="34" charset="-122"/>
                <a:ea typeface="黑体" pitchFamily="49" charset="-122"/>
              </a:rPr>
              <a:t>      </a:t>
            </a:r>
            <a:r>
              <a:rPr lang="zh-CN" altLang="en-US" sz="2000" b="1" dirty="0">
                <a:latin typeface="Arial Unicode MS" pitchFamily="34" charset="-122"/>
                <a:ea typeface="黑体" pitchFamily="49" charset="-122"/>
              </a:rPr>
              <a:t>使用离子选择性电极可以检测的线性范围一般为</a:t>
            </a:r>
            <a:r>
              <a:rPr lang="en-US" altLang="zh-CN" sz="2000" b="1" dirty="0">
                <a:latin typeface="Arial Unicode MS" pitchFamily="34" charset="-122"/>
                <a:ea typeface="黑体" pitchFamily="49" charset="-122"/>
              </a:rPr>
              <a:t>10</a:t>
            </a:r>
            <a:r>
              <a:rPr lang="zh-CN" altLang="en-US" sz="2000" b="1" baseline="30000" dirty="0">
                <a:latin typeface="Arial Unicode MS" pitchFamily="34" charset="-122"/>
                <a:ea typeface="黑体" pitchFamily="49" charset="-122"/>
              </a:rPr>
              <a:t>－</a:t>
            </a:r>
            <a:r>
              <a:rPr lang="en-US" altLang="zh-CN" sz="2000" b="1" baseline="30000" dirty="0">
                <a:latin typeface="Arial Unicode MS" pitchFamily="34" charset="-122"/>
                <a:ea typeface="黑体" pitchFamily="49" charset="-122"/>
              </a:rPr>
              <a:t>1</a:t>
            </a:r>
            <a:r>
              <a:rPr lang="zh-CN" altLang="en-US" sz="2000" b="1" dirty="0">
                <a:latin typeface="Arial Unicode MS" pitchFamily="34" charset="-122"/>
                <a:ea typeface="黑体" pitchFamily="49" charset="-122"/>
              </a:rPr>
              <a:t>－</a:t>
            </a:r>
            <a:r>
              <a:rPr lang="en-US" altLang="zh-CN" sz="2000" b="1" dirty="0">
                <a:latin typeface="Arial Unicode MS" pitchFamily="34" charset="-122"/>
                <a:ea typeface="黑体" pitchFamily="49" charset="-122"/>
              </a:rPr>
              <a:t>10</a:t>
            </a:r>
            <a:r>
              <a:rPr lang="zh-CN" altLang="en-US" sz="2000" b="1" baseline="30000" dirty="0">
                <a:latin typeface="Arial Unicode MS" pitchFamily="34" charset="-122"/>
                <a:ea typeface="黑体" pitchFamily="49" charset="-122"/>
              </a:rPr>
              <a:t>－</a:t>
            </a:r>
            <a:r>
              <a:rPr lang="en-US" altLang="zh-CN" sz="2000" b="1" baseline="30000" dirty="0">
                <a:latin typeface="Arial Unicode MS" pitchFamily="34" charset="-122"/>
                <a:ea typeface="黑体" pitchFamily="49" charset="-122"/>
              </a:rPr>
              <a:t>6</a:t>
            </a:r>
            <a:r>
              <a:rPr lang="en-US" altLang="zh-CN" sz="2000" b="1" dirty="0">
                <a:latin typeface="Arial Unicode MS" pitchFamily="34" charset="-122"/>
                <a:ea typeface="黑体" pitchFamily="49" charset="-122"/>
              </a:rPr>
              <a:t>mol/L</a:t>
            </a:r>
            <a:r>
              <a:rPr lang="zh-CN" altLang="en-US" sz="2000" b="1" dirty="0">
                <a:latin typeface="Arial Unicode MS" pitchFamily="34" charset="-122"/>
                <a:ea typeface="黑体" pitchFamily="49" charset="-122"/>
              </a:rPr>
              <a:t>。其下限主要决定于组成电极膜的活性物质的性质。例如沉淀膜电极所能测定的离子活度不能低于沉淀本身溶解而产生的离子活度。测量不同浓度试液时，应由</a:t>
            </a:r>
            <a:r>
              <a:rPr lang="zh-CN" altLang="en-US" sz="2000" b="1" dirty="0">
                <a:solidFill>
                  <a:srgbClr val="EA0000"/>
                </a:solidFill>
                <a:latin typeface="Arial Unicode MS" pitchFamily="34" charset="-122"/>
                <a:ea typeface="黑体" pitchFamily="49" charset="-122"/>
              </a:rPr>
              <a:t>低到高测量</a:t>
            </a:r>
            <a:r>
              <a:rPr lang="zh-CN" altLang="en-US" sz="2000" b="1" dirty="0" smtClean="0">
                <a:latin typeface="Arial Unicode MS" pitchFamily="34" charset="-122"/>
                <a:ea typeface="黑体" pitchFamily="49" charset="-122"/>
              </a:rPr>
              <a:t>。</a:t>
            </a:r>
            <a:endParaRPr lang="zh-CN" altLang="en-US" sz="2000" b="1" dirty="0">
              <a:latin typeface="Arial Unicode MS" pitchFamily="34" charset="-122"/>
              <a:ea typeface="黑体" pitchFamily="49" charset="-122"/>
            </a:endParaRPr>
          </a:p>
        </p:txBody>
      </p:sp>
      <p:sp>
        <p:nvSpPr>
          <p:cNvPr id="3" name="Text Box 4"/>
          <p:cNvSpPr txBox="1">
            <a:spLocks noChangeArrowheads="1"/>
          </p:cNvSpPr>
          <p:nvPr/>
        </p:nvSpPr>
        <p:spPr bwMode="auto">
          <a:xfrm>
            <a:off x="611560" y="3881207"/>
            <a:ext cx="8077200" cy="163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30000"/>
              </a:lnSpc>
              <a:buFont typeface="Webdings" pitchFamily="18" charset="2"/>
              <a:buNone/>
            </a:pPr>
            <a:r>
              <a:rPr lang="en-US" altLang="zh-CN" sz="2000" b="1" dirty="0" smtClean="0">
                <a:solidFill>
                  <a:srgbClr val="0000FF"/>
                </a:solidFill>
                <a:latin typeface="Arial Unicode MS" pitchFamily="34" charset="-122"/>
                <a:ea typeface="黑体" pitchFamily="49" charset="-122"/>
              </a:rPr>
              <a:t>6 </a:t>
            </a:r>
            <a:r>
              <a:rPr lang="zh-CN" altLang="en-US" sz="2000" b="1" dirty="0">
                <a:solidFill>
                  <a:srgbClr val="0000FF"/>
                </a:solidFill>
                <a:latin typeface="Arial Unicode MS" pitchFamily="34" charset="-122"/>
                <a:ea typeface="黑体" pitchFamily="49" charset="-122"/>
              </a:rPr>
              <a:t>迟滞效应</a:t>
            </a:r>
          </a:p>
          <a:p>
            <a:pPr eaLnBrk="1" hangingPunct="1">
              <a:lnSpc>
                <a:spcPct val="130000"/>
              </a:lnSpc>
              <a:buFont typeface="Webdings" pitchFamily="18" charset="2"/>
              <a:buNone/>
            </a:pPr>
            <a:r>
              <a:rPr lang="zh-CN" altLang="en-US" sz="2000" b="1" dirty="0">
                <a:solidFill>
                  <a:srgbClr val="F8240E"/>
                </a:solidFill>
                <a:latin typeface="Arial Unicode MS" pitchFamily="34" charset="-122"/>
                <a:ea typeface="黑体" pitchFamily="49" charset="-122"/>
              </a:rPr>
              <a:t>    </a:t>
            </a:r>
            <a:r>
              <a:rPr lang="zh-CN" altLang="en-US" sz="2000" b="1" dirty="0">
                <a:latin typeface="Arial Unicode MS" pitchFamily="34" charset="-122"/>
                <a:ea typeface="黑体" pitchFamily="49" charset="-122"/>
              </a:rPr>
              <a:t>这是与电位响应时间相关的一个现象，即对同一活度值的离子试液，测出的电位值与电极在测定前接触的试液成分有关。又称为存储效应。</a:t>
            </a:r>
            <a:r>
              <a:rPr lang="zh-CN" altLang="en-US" sz="2000" b="1" dirty="0">
                <a:solidFill>
                  <a:srgbClr val="EA0000"/>
                </a:solidFill>
                <a:latin typeface="Arial Unicode MS" pitchFamily="34" charset="-122"/>
                <a:ea typeface="黑体" pitchFamily="49" charset="-122"/>
              </a:rPr>
              <a:t>避免此误差的办法是固定电极的测定前预处理条件。</a:t>
            </a:r>
          </a:p>
        </p:txBody>
      </p:sp>
    </p:spTree>
    <p:extLst>
      <p:ext uri="{BB962C8B-B14F-4D97-AF65-F5344CB8AC3E}">
        <p14:creationId xmlns:p14="http://schemas.microsoft.com/office/powerpoint/2010/main" val="1424519876"/>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8355">
                                            <p:txEl>
                                              <p:pRg st="0" end="0"/>
                                            </p:txEl>
                                          </p:spTgt>
                                        </p:tgtEl>
                                        <p:attrNameLst>
                                          <p:attrName>style.visibility</p:attrName>
                                        </p:attrNameLst>
                                      </p:cBhvr>
                                      <p:to>
                                        <p:strVal val="visible"/>
                                      </p:to>
                                    </p:set>
                                    <p:animEffect transition="in" filter="wipe(left)">
                                      <p:cBhvr>
                                        <p:cTn id="7" dur="500"/>
                                        <p:tgtEl>
                                          <p:spTgt spid="2283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8355">
                                            <p:txEl>
                                              <p:pRg st="1" end="1"/>
                                            </p:txEl>
                                          </p:spTgt>
                                        </p:tgtEl>
                                        <p:attrNameLst>
                                          <p:attrName>style.visibility</p:attrName>
                                        </p:attrNameLst>
                                      </p:cBhvr>
                                      <p:to>
                                        <p:strVal val="visible"/>
                                      </p:to>
                                    </p:set>
                                    <p:animEffect transition="in" filter="wipe(left)">
                                      <p:cBhvr>
                                        <p:cTn id="12" dur="500"/>
                                        <p:tgtEl>
                                          <p:spTgt spid="2283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8355">
                                            <p:txEl>
                                              <p:pRg st="2" end="2"/>
                                            </p:txEl>
                                          </p:spTgt>
                                        </p:tgtEl>
                                        <p:attrNameLst>
                                          <p:attrName>style.visibility</p:attrName>
                                        </p:attrNameLst>
                                      </p:cBhvr>
                                      <p:to>
                                        <p:strVal val="visible"/>
                                      </p:to>
                                    </p:set>
                                    <p:animEffect transition="in" filter="wipe(left)">
                                      <p:cBhvr>
                                        <p:cTn id="17" dur="500"/>
                                        <p:tgtEl>
                                          <p:spTgt spid="2283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8355">
                                            <p:txEl>
                                              <p:pRg st="3" end="3"/>
                                            </p:txEl>
                                          </p:spTgt>
                                        </p:tgtEl>
                                        <p:attrNameLst>
                                          <p:attrName>style.visibility</p:attrName>
                                        </p:attrNameLst>
                                      </p:cBhvr>
                                      <p:to>
                                        <p:strVal val="visible"/>
                                      </p:to>
                                    </p:set>
                                    <p:animEffect transition="in" filter="wipe(left)">
                                      <p:cBhvr>
                                        <p:cTn id="22" dur="500"/>
                                        <p:tgtEl>
                                          <p:spTgt spid="2283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wipe(left)">
                                      <p:cBhvr>
                                        <p:cTn id="27" dur="5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wipe(left)">
                                      <p:cBhvr>
                                        <p:cTn id="3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build="p" autoUpdateAnimBg="0"/>
      <p:bldP spid="3"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Text Box 2"/>
          <p:cNvSpPr txBox="1">
            <a:spLocks noChangeArrowheads="1"/>
          </p:cNvSpPr>
          <p:nvPr/>
        </p:nvSpPr>
        <p:spPr bwMode="auto">
          <a:xfrm>
            <a:off x="539750" y="188913"/>
            <a:ext cx="8077200" cy="509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50000"/>
              </a:lnSpc>
              <a:buFont typeface="Webdings" pitchFamily="18" charset="2"/>
              <a:buNone/>
            </a:pPr>
            <a:r>
              <a:rPr lang="en-US" altLang="zh-CN" sz="2800" b="1" dirty="0" smtClean="0">
                <a:solidFill>
                  <a:srgbClr val="0000FF"/>
                </a:solidFill>
                <a:latin typeface="Arial Unicode MS" pitchFamily="34" charset="-122"/>
                <a:ea typeface="黑体" pitchFamily="49" charset="-122"/>
              </a:rPr>
              <a:t>7 </a:t>
            </a:r>
            <a:r>
              <a:rPr lang="zh-CN" altLang="en-US" sz="2800" b="1" dirty="0">
                <a:solidFill>
                  <a:srgbClr val="0000FF"/>
                </a:solidFill>
                <a:latin typeface="Arial Unicode MS" pitchFamily="34" charset="-122"/>
                <a:ea typeface="黑体" pitchFamily="49" charset="-122"/>
              </a:rPr>
              <a:t>响应时间</a:t>
            </a:r>
            <a:endParaRPr lang="zh-CN" altLang="en-US" sz="2000" b="1" dirty="0">
              <a:solidFill>
                <a:schemeClr val="bg2"/>
              </a:solidFill>
              <a:latin typeface="Arial Unicode MS" pitchFamily="34" charset="-122"/>
              <a:ea typeface="黑体" pitchFamily="49" charset="-122"/>
            </a:endParaRPr>
          </a:p>
          <a:p>
            <a:pPr eaLnBrk="1" hangingPunct="1">
              <a:lnSpc>
                <a:spcPct val="130000"/>
              </a:lnSpc>
              <a:buFont typeface="Webdings" pitchFamily="18" charset="2"/>
              <a:buNone/>
            </a:pPr>
            <a:r>
              <a:rPr lang="zh-CN" altLang="en-US" sz="2400" b="1" dirty="0">
                <a:solidFill>
                  <a:srgbClr val="0033CC"/>
                </a:solidFill>
                <a:latin typeface="Arial Unicode MS" pitchFamily="34" charset="-122"/>
                <a:ea typeface="黑体" pitchFamily="49" charset="-122"/>
              </a:rPr>
              <a:t>    </a:t>
            </a:r>
            <a:r>
              <a:rPr lang="zh-CN" altLang="en-US" sz="2400" b="1" dirty="0">
                <a:latin typeface="Arial Unicode MS" pitchFamily="34" charset="-122"/>
                <a:ea typeface="黑体" pitchFamily="49" charset="-122"/>
              </a:rPr>
              <a:t>电极浸入试液后达到稳定的电位所需的时间 。一般用达到稳定电位的</a:t>
            </a:r>
            <a:r>
              <a:rPr lang="en-US" altLang="zh-CN" sz="2400" b="1" dirty="0">
                <a:latin typeface="Arial Unicode MS" pitchFamily="34" charset="-122"/>
                <a:ea typeface="黑体" pitchFamily="49" charset="-122"/>
              </a:rPr>
              <a:t>95</a:t>
            </a:r>
            <a:r>
              <a:rPr lang="zh-CN" altLang="en-US" sz="2400" b="1" dirty="0">
                <a:latin typeface="Arial Unicode MS" pitchFamily="34" charset="-122"/>
                <a:ea typeface="黑体" pitchFamily="49" charset="-122"/>
              </a:rPr>
              <a:t>％所需时间表示，它与以下几个因素有关：</a:t>
            </a:r>
          </a:p>
          <a:p>
            <a:pPr eaLnBrk="1" hangingPunct="1">
              <a:lnSpc>
                <a:spcPct val="130000"/>
              </a:lnSpc>
              <a:buFont typeface="Webdings" pitchFamily="18" charset="2"/>
              <a:buNone/>
            </a:pPr>
            <a:r>
              <a:rPr lang="zh-CN" altLang="en-US" sz="2400" b="1" dirty="0">
                <a:latin typeface="Arial Unicode MS" pitchFamily="34" charset="-122"/>
                <a:ea typeface="黑体" pitchFamily="49" charset="-122"/>
              </a:rPr>
              <a:t>（</a:t>
            </a:r>
            <a:r>
              <a:rPr lang="en-US" altLang="zh-CN" sz="2400" b="1" dirty="0">
                <a:latin typeface="Arial Unicode MS" pitchFamily="34" charset="-122"/>
                <a:ea typeface="黑体" pitchFamily="49" charset="-122"/>
              </a:rPr>
              <a:t>1</a:t>
            </a:r>
            <a:r>
              <a:rPr lang="zh-CN" altLang="en-US" sz="2400" b="1" dirty="0">
                <a:latin typeface="Arial Unicode MS" pitchFamily="34" charset="-122"/>
                <a:ea typeface="黑体" pitchFamily="49" charset="-122"/>
              </a:rPr>
              <a:t>）与待测离子到达电极表面的速率有关。</a:t>
            </a:r>
            <a:r>
              <a:rPr lang="zh-CN" altLang="en-US" sz="2400" b="1" dirty="0">
                <a:solidFill>
                  <a:srgbClr val="EA0000"/>
                </a:solidFill>
                <a:latin typeface="Arial Unicode MS" pitchFamily="34" charset="-122"/>
                <a:ea typeface="黑体" pitchFamily="49" charset="-122"/>
              </a:rPr>
              <a:t>搅拌溶液可以加速响应时间。</a:t>
            </a:r>
          </a:p>
          <a:p>
            <a:pPr eaLnBrk="1" hangingPunct="1">
              <a:lnSpc>
                <a:spcPct val="130000"/>
              </a:lnSpc>
              <a:buFont typeface="Webdings" pitchFamily="18" charset="2"/>
              <a:buNone/>
            </a:pPr>
            <a:r>
              <a:rPr lang="zh-CN" altLang="en-US" sz="2400" b="1" dirty="0">
                <a:latin typeface="Arial Unicode MS" pitchFamily="34" charset="-122"/>
                <a:ea typeface="黑体" pitchFamily="49" charset="-122"/>
              </a:rPr>
              <a:t>（</a:t>
            </a:r>
            <a:r>
              <a:rPr lang="en-US" altLang="zh-CN" sz="2400" b="1" dirty="0">
                <a:latin typeface="Arial Unicode MS" pitchFamily="34" charset="-122"/>
                <a:ea typeface="黑体" pitchFamily="49" charset="-122"/>
              </a:rPr>
              <a:t>2</a:t>
            </a:r>
            <a:r>
              <a:rPr lang="zh-CN" altLang="en-US" sz="2400" b="1" dirty="0">
                <a:latin typeface="Arial Unicode MS" pitchFamily="34" charset="-122"/>
                <a:ea typeface="黑体" pitchFamily="49" charset="-122"/>
              </a:rPr>
              <a:t>）</a:t>
            </a:r>
            <a:r>
              <a:rPr lang="zh-CN" altLang="en-US" sz="2000" b="1" dirty="0">
                <a:latin typeface="Arial Unicode MS" pitchFamily="34" charset="-122"/>
                <a:ea typeface="黑体" pitchFamily="49" charset="-122"/>
              </a:rPr>
              <a:t>与待测离子的活度有关。</a:t>
            </a:r>
            <a:r>
              <a:rPr lang="zh-CN" altLang="en-US" sz="2000" b="1" dirty="0">
                <a:solidFill>
                  <a:srgbClr val="EA0000"/>
                </a:solidFill>
                <a:latin typeface="Arial Unicode MS" pitchFamily="34" charset="-122"/>
                <a:ea typeface="黑体" pitchFamily="49" charset="-122"/>
              </a:rPr>
              <a:t>测定的活度越小，响应时间越长。</a:t>
            </a:r>
          </a:p>
          <a:p>
            <a:pPr eaLnBrk="1" hangingPunct="1">
              <a:lnSpc>
                <a:spcPct val="130000"/>
              </a:lnSpc>
              <a:buFont typeface="Webdings" pitchFamily="18" charset="2"/>
              <a:buNone/>
            </a:pPr>
            <a:r>
              <a:rPr lang="zh-CN" altLang="en-US" sz="2000" b="1" dirty="0">
                <a:latin typeface="Arial Unicode MS" pitchFamily="34" charset="-122"/>
                <a:ea typeface="黑体" pitchFamily="49" charset="-122"/>
              </a:rPr>
              <a:t>（</a:t>
            </a:r>
            <a:r>
              <a:rPr lang="en-US" altLang="zh-CN" sz="2000" b="1" dirty="0">
                <a:latin typeface="Arial Unicode MS" pitchFamily="34" charset="-122"/>
                <a:ea typeface="黑体" pitchFamily="49" charset="-122"/>
              </a:rPr>
              <a:t>3</a:t>
            </a:r>
            <a:r>
              <a:rPr lang="zh-CN" altLang="en-US" sz="2000" b="1" dirty="0">
                <a:latin typeface="Arial Unicode MS" pitchFamily="34" charset="-122"/>
                <a:ea typeface="黑体" pitchFamily="49" charset="-122"/>
              </a:rPr>
              <a:t>）与介质的离子强度有关。通常情况下，</a:t>
            </a:r>
            <a:r>
              <a:rPr lang="zh-CN" altLang="en-US" sz="2000" b="1" dirty="0">
                <a:solidFill>
                  <a:srgbClr val="EA0000"/>
                </a:solidFill>
                <a:latin typeface="Arial Unicode MS" pitchFamily="34" charset="-122"/>
                <a:ea typeface="黑体" pitchFamily="49" charset="-122"/>
              </a:rPr>
              <a:t>含有大量非干扰离子的响应时间较快。</a:t>
            </a:r>
          </a:p>
          <a:p>
            <a:pPr eaLnBrk="1" hangingPunct="1">
              <a:lnSpc>
                <a:spcPct val="130000"/>
              </a:lnSpc>
              <a:buFont typeface="Webdings" pitchFamily="18" charset="2"/>
              <a:buNone/>
            </a:pPr>
            <a:r>
              <a:rPr lang="zh-CN" altLang="en-US" sz="2000" b="1" dirty="0">
                <a:latin typeface="Arial Unicode MS" pitchFamily="34" charset="-122"/>
                <a:ea typeface="黑体" pitchFamily="49" charset="-122"/>
              </a:rPr>
              <a:t>（</a:t>
            </a:r>
            <a:r>
              <a:rPr lang="en-US" altLang="zh-CN" sz="2000" b="1" dirty="0">
                <a:latin typeface="Arial Unicode MS" pitchFamily="34" charset="-122"/>
                <a:ea typeface="黑体" pitchFamily="49" charset="-122"/>
              </a:rPr>
              <a:t>4</a:t>
            </a:r>
            <a:r>
              <a:rPr lang="zh-CN" altLang="en-US" sz="2000" b="1" dirty="0">
                <a:latin typeface="Arial Unicode MS" pitchFamily="34" charset="-122"/>
                <a:ea typeface="黑体" pitchFamily="49" charset="-122"/>
              </a:rPr>
              <a:t>）共存离子的存在对响应时间有影响。</a:t>
            </a:r>
            <a:r>
              <a:rPr lang="en-US" altLang="zh-CN" sz="2000" b="1" dirty="0">
                <a:latin typeface="Arial Unicode MS" pitchFamily="34" charset="-122"/>
                <a:ea typeface="黑体" pitchFamily="49" charset="-122"/>
              </a:rPr>
              <a:t>Ba</a:t>
            </a:r>
            <a:r>
              <a:rPr lang="en-US" altLang="zh-CN" sz="2000" b="1" baseline="30000" dirty="0">
                <a:latin typeface="Arial Unicode MS" pitchFamily="34" charset="-122"/>
                <a:ea typeface="黑体" pitchFamily="49" charset="-122"/>
              </a:rPr>
              <a:t>2</a:t>
            </a:r>
            <a:r>
              <a:rPr lang="zh-CN" altLang="en-US" sz="2000" b="1" baseline="30000" dirty="0">
                <a:latin typeface="Arial Unicode MS" pitchFamily="34" charset="-122"/>
                <a:ea typeface="黑体" pitchFamily="49" charset="-122"/>
              </a:rPr>
              <a:t>＋</a:t>
            </a:r>
            <a:r>
              <a:rPr lang="zh-CN" altLang="en-US" sz="2000" b="1" dirty="0">
                <a:latin typeface="Arial Unicode MS" pitchFamily="34" charset="-122"/>
                <a:ea typeface="黑体" pitchFamily="49" charset="-122"/>
              </a:rPr>
              <a:t>，</a:t>
            </a:r>
            <a:r>
              <a:rPr lang="en-US" altLang="zh-CN" sz="2000" b="1" dirty="0">
                <a:latin typeface="Arial Unicode MS" pitchFamily="34" charset="-122"/>
                <a:ea typeface="黑体" pitchFamily="49" charset="-122"/>
              </a:rPr>
              <a:t>Mg</a:t>
            </a:r>
            <a:r>
              <a:rPr lang="en-US" altLang="zh-CN" sz="2000" b="1" baseline="30000" dirty="0">
                <a:latin typeface="Arial Unicode MS" pitchFamily="34" charset="-122"/>
                <a:ea typeface="黑体" pitchFamily="49" charset="-122"/>
              </a:rPr>
              <a:t>2</a:t>
            </a:r>
            <a:r>
              <a:rPr lang="zh-CN" altLang="en-US" sz="2000" b="1" baseline="30000" dirty="0">
                <a:latin typeface="Arial Unicode MS" pitchFamily="34" charset="-122"/>
                <a:ea typeface="黑体" pitchFamily="49" charset="-122"/>
              </a:rPr>
              <a:t>＋</a:t>
            </a:r>
            <a:r>
              <a:rPr lang="zh-CN" altLang="en-US" sz="2000" b="1" dirty="0">
                <a:latin typeface="Arial Unicode MS" pitchFamily="34" charset="-122"/>
                <a:ea typeface="黑体" pitchFamily="49" charset="-122"/>
              </a:rPr>
              <a:t>等共存时，</a:t>
            </a:r>
            <a:r>
              <a:rPr lang="zh-CN" altLang="en-US" sz="2000" b="1" dirty="0">
                <a:solidFill>
                  <a:srgbClr val="EA0000"/>
                </a:solidFill>
                <a:latin typeface="Arial Unicode MS" pitchFamily="34" charset="-122"/>
                <a:ea typeface="黑体" pitchFamily="49" charset="-122"/>
              </a:rPr>
              <a:t>活动载体钙电极的响应时间要延长。</a:t>
            </a:r>
          </a:p>
          <a:p>
            <a:pPr eaLnBrk="1" hangingPunct="1">
              <a:lnSpc>
                <a:spcPct val="130000"/>
              </a:lnSpc>
              <a:buFont typeface="Webdings" pitchFamily="18" charset="2"/>
              <a:buNone/>
            </a:pPr>
            <a:r>
              <a:rPr lang="zh-CN" altLang="en-US" sz="2000" b="1" dirty="0">
                <a:solidFill>
                  <a:srgbClr val="0033CC"/>
                </a:solidFill>
                <a:latin typeface="Arial Unicode MS" pitchFamily="34" charset="-122"/>
                <a:ea typeface="黑体" pitchFamily="49" charset="-122"/>
              </a:rPr>
              <a:t>（</a:t>
            </a:r>
            <a:r>
              <a:rPr lang="en-US" altLang="zh-CN" sz="2000" b="1" dirty="0">
                <a:solidFill>
                  <a:srgbClr val="0033CC"/>
                </a:solidFill>
                <a:latin typeface="Arial Unicode MS" pitchFamily="34" charset="-122"/>
                <a:ea typeface="黑体" pitchFamily="49" charset="-122"/>
              </a:rPr>
              <a:t>5</a:t>
            </a:r>
            <a:r>
              <a:rPr lang="zh-CN" altLang="en-US" sz="2000" b="1" dirty="0">
                <a:solidFill>
                  <a:srgbClr val="0033CC"/>
                </a:solidFill>
                <a:latin typeface="Arial Unicode MS" pitchFamily="34" charset="-122"/>
                <a:ea typeface="黑体" pitchFamily="49" charset="-122"/>
              </a:rPr>
              <a:t>）与膜的厚度，表面光洁度有关。</a:t>
            </a:r>
            <a:r>
              <a:rPr lang="zh-CN" altLang="en-US" sz="2000" b="1" dirty="0">
                <a:solidFill>
                  <a:srgbClr val="EA0000"/>
                </a:solidFill>
                <a:latin typeface="Arial Unicode MS" pitchFamily="34" charset="-122"/>
                <a:ea typeface="黑体" pitchFamily="49" charset="-122"/>
              </a:rPr>
              <a:t>越薄，越光洁，响应越快。</a:t>
            </a:r>
            <a:endParaRPr lang="zh-CN" altLang="en-US" sz="2400" b="1" dirty="0">
              <a:solidFill>
                <a:srgbClr val="EA0000"/>
              </a:solidFill>
              <a:latin typeface="Arial Unicode MS" pitchFamily="34" charset="-122"/>
              <a:ea typeface="黑体" pitchFamily="49" charset="-122"/>
            </a:endParaRPr>
          </a:p>
        </p:txBody>
      </p:sp>
    </p:spTree>
    <p:extLst>
      <p:ext uri="{BB962C8B-B14F-4D97-AF65-F5344CB8AC3E}">
        <p14:creationId xmlns:p14="http://schemas.microsoft.com/office/powerpoint/2010/main" val="653543538"/>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9378">
                                            <p:txEl>
                                              <p:pRg st="0" end="0"/>
                                            </p:txEl>
                                          </p:spTgt>
                                        </p:tgtEl>
                                        <p:attrNameLst>
                                          <p:attrName>style.visibility</p:attrName>
                                        </p:attrNameLst>
                                      </p:cBhvr>
                                      <p:to>
                                        <p:strVal val="visible"/>
                                      </p:to>
                                    </p:set>
                                    <p:animEffect transition="in" filter="wipe(left)">
                                      <p:cBhvr>
                                        <p:cTn id="7" dur="500"/>
                                        <p:tgtEl>
                                          <p:spTgt spid="2293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9378">
                                            <p:txEl>
                                              <p:pRg st="1" end="1"/>
                                            </p:txEl>
                                          </p:spTgt>
                                        </p:tgtEl>
                                        <p:attrNameLst>
                                          <p:attrName>style.visibility</p:attrName>
                                        </p:attrNameLst>
                                      </p:cBhvr>
                                      <p:to>
                                        <p:strVal val="visible"/>
                                      </p:to>
                                    </p:set>
                                    <p:animEffect transition="in" filter="wipe(left)">
                                      <p:cBhvr>
                                        <p:cTn id="12" dur="500"/>
                                        <p:tgtEl>
                                          <p:spTgt spid="22937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9378">
                                            <p:txEl>
                                              <p:pRg st="2" end="2"/>
                                            </p:txEl>
                                          </p:spTgt>
                                        </p:tgtEl>
                                        <p:attrNameLst>
                                          <p:attrName>style.visibility</p:attrName>
                                        </p:attrNameLst>
                                      </p:cBhvr>
                                      <p:to>
                                        <p:strVal val="visible"/>
                                      </p:to>
                                    </p:set>
                                    <p:animEffect transition="in" filter="wipe(left)">
                                      <p:cBhvr>
                                        <p:cTn id="17" dur="500"/>
                                        <p:tgtEl>
                                          <p:spTgt spid="22937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9378">
                                            <p:txEl>
                                              <p:pRg st="3" end="3"/>
                                            </p:txEl>
                                          </p:spTgt>
                                        </p:tgtEl>
                                        <p:attrNameLst>
                                          <p:attrName>style.visibility</p:attrName>
                                        </p:attrNameLst>
                                      </p:cBhvr>
                                      <p:to>
                                        <p:strVal val="visible"/>
                                      </p:to>
                                    </p:set>
                                    <p:animEffect transition="in" filter="wipe(left)">
                                      <p:cBhvr>
                                        <p:cTn id="22" dur="500"/>
                                        <p:tgtEl>
                                          <p:spTgt spid="22937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9378">
                                            <p:txEl>
                                              <p:pRg st="4" end="4"/>
                                            </p:txEl>
                                          </p:spTgt>
                                        </p:tgtEl>
                                        <p:attrNameLst>
                                          <p:attrName>style.visibility</p:attrName>
                                        </p:attrNameLst>
                                      </p:cBhvr>
                                      <p:to>
                                        <p:strVal val="visible"/>
                                      </p:to>
                                    </p:set>
                                    <p:animEffect transition="in" filter="wipe(left)">
                                      <p:cBhvr>
                                        <p:cTn id="27" dur="500"/>
                                        <p:tgtEl>
                                          <p:spTgt spid="22937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9378">
                                            <p:txEl>
                                              <p:pRg st="5" end="5"/>
                                            </p:txEl>
                                          </p:spTgt>
                                        </p:tgtEl>
                                        <p:attrNameLst>
                                          <p:attrName>style.visibility</p:attrName>
                                        </p:attrNameLst>
                                      </p:cBhvr>
                                      <p:to>
                                        <p:strVal val="visible"/>
                                      </p:to>
                                    </p:set>
                                    <p:animEffect transition="in" filter="wipe(left)">
                                      <p:cBhvr>
                                        <p:cTn id="32" dur="500"/>
                                        <p:tgtEl>
                                          <p:spTgt spid="22937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9378">
                                            <p:txEl>
                                              <p:pRg st="6" end="6"/>
                                            </p:txEl>
                                          </p:spTgt>
                                        </p:tgtEl>
                                        <p:attrNameLst>
                                          <p:attrName>style.visibility</p:attrName>
                                        </p:attrNameLst>
                                      </p:cBhvr>
                                      <p:to>
                                        <p:strVal val="visible"/>
                                      </p:to>
                                    </p:set>
                                    <p:animEffect transition="in" filter="wipe(left)">
                                      <p:cBhvr>
                                        <p:cTn id="37" dur="500"/>
                                        <p:tgtEl>
                                          <p:spTgt spid="22937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8"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3" name="Text Box 5"/>
          <p:cNvSpPr txBox="1">
            <a:spLocks noChangeArrowheads="1"/>
          </p:cNvSpPr>
          <p:nvPr/>
        </p:nvSpPr>
        <p:spPr bwMode="auto">
          <a:xfrm>
            <a:off x="381000" y="1295400"/>
            <a:ext cx="86106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lnSpc>
                <a:spcPct val="120000"/>
              </a:lnSpc>
              <a:spcBef>
                <a:spcPct val="40000"/>
              </a:spcBef>
            </a:pPr>
            <a:r>
              <a:rPr lang="zh-CN" altLang="en-US" sz="2600" dirty="0">
                <a:solidFill>
                  <a:srgbClr val="003366"/>
                </a:solidFill>
                <a:latin typeface="Times New Roman" pitchFamily="18" charset="0"/>
                <a:ea typeface="黑体" pitchFamily="2" charset="-122"/>
              </a:rPr>
              <a:t>(1)电导分析法：测量电导值；</a:t>
            </a:r>
          </a:p>
          <a:p>
            <a:pPr algn="just">
              <a:lnSpc>
                <a:spcPct val="120000"/>
              </a:lnSpc>
              <a:spcBef>
                <a:spcPct val="40000"/>
              </a:spcBef>
            </a:pPr>
            <a:r>
              <a:rPr lang="zh-CN" altLang="en-US" sz="2600" dirty="0">
                <a:solidFill>
                  <a:srgbClr val="003366"/>
                </a:solidFill>
                <a:latin typeface="Times New Roman" pitchFamily="18" charset="0"/>
                <a:ea typeface="黑体" pitchFamily="2" charset="-122"/>
              </a:rPr>
              <a:t>(2)电位分析法：测量电动势；</a:t>
            </a:r>
          </a:p>
          <a:p>
            <a:pPr algn="just">
              <a:lnSpc>
                <a:spcPct val="120000"/>
              </a:lnSpc>
              <a:spcBef>
                <a:spcPct val="40000"/>
              </a:spcBef>
            </a:pPr>
            <a:r>
              <a:rPr lang="zh-CN" altLang="en-US" sz="2600" dirty="0">
                <a:solidFill>
                  <a:srgbClr val="003366"/>
                </a:solidFill>
                <a:latin typeface="Times New Roman" pitchFamily="18" charset="0"/>
                <a:ea typeface="黑体" pitchFamily="2" charset="-122"/>
              </a:rPr>
              <a:t>(3)电解分析法：测量电解过程电极上析出物质量；</a:t>
            </a:r>
          </a:p>
          <a:p>
            <a:pPr algn="just">
              <a:lnSpc>
                <a:spcPct val="120000"/>
              </a:lnSpc>
              <a:spcBef>
                <a:spcPct val="40000"/>
              </a:spcBef>
            </a:pPr>
            <a:r>
              <a:rPr lang="zh-CN" altLang="en-US" sz="2600" dirty="0">
                <a:solidFill>
                  <a:srgbClr val="003366"/>
                </a:solidFill>
                <a:latin typeface="Times New Roman" pitchFamily="18" charset="0"/>
                <a:ea typeface="黑体" pitchFamily="2" charset="-122"/>
              </a:rPr>
              <a:t>(4)库仑分析法：测量电解过程中的电荷量；</a:t>
            </a:r>
          </a:p>
          <a:p>
            <a:pPr algn="just">
              <a:lnSpc>
                <a:spcPct val="120000"/>
              </a:lnSpc>
              <a:spcBef>
                <a:spcPct val="40000"/>
              </a:spcBef>
            </a:pPr>
            <a:r>
              <a:rPr lang="zh-CN" altLang="en-US" sz="2600" dirty="0">
                <a:solidFill>
                  <a:srgbClr val="003366"/>
                </a:solidFill>
                <a:latin typeface="Times New Roman" pitchFamily="18" charset="0"/>
                <a:ea typeface="黑体" pitchFamily="2" charset="-122"/>
              </a:rPr>
              <a:t>(5)伏安分析：测量电流与电位变化曲线；</a:t>
            </a:r>
          </a:p>
          <a:p>
            <a:pPr algn="just">
              <a:lnSpc>
                <a:spcPct val="120000"/>
              </a:lnSpc>
              <a:spcBef>
                <a:spcPct val="40000"/>
              </a:spcBef>
            </a:pPr>
            <a:r>
              <a:rPr lang="zh-CN" altLang="en-US" sz="2600" dirty="0">
                <a:solidFill>
                  <a:srgbClr val="003366"/>
                </a:solidFill>
                <a:latin typeface="Times New Roman" pitchFamily="18" charset="0"/>
                <a:ea typeface="黑体" pitchFamily="2" charset="-122"/>
              </a:rPr>
              <a:t>(6)极谱分析：使用滴汞电极时的伏安分析。</a:t>
            </a:r>
          </a:p>
        </p:txBody>
      </p:sp>
      <p:sp>
        <p:nvSpPr>
          <p:cNvPr id="94214" name="Rectangle 6"/>
          <p:cNvSpPr>
            <a:spLocks noChangeArrowheads="1"/>
          </p:cNvSpPr>
          <p:nvPr/>
        </p:nvSpPr>
        <p:spPr bwMode="auto">
          <a:xfrm>
            <a:off x="304800" y="381000"/>
            <a:ext cx="77724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b"/>
          <a:lstStyle/>
          <a:p>
            <a:pPr algn="ctr">
              <a:lnSpc>
                <a:spcPct val="90000"/>
              </a:lnSpc>
            </a:pPr>
            <a:r>
              <a:rPr lang="zh-CN" altLang="en-US" sz="3600" b="1" dirty="0">
                <a:solidFill>
                  <a:srgbClr val="CC0000"/>
                </a:solidFill>
                <a:latin typeface="黑体" pitchFamily="49" charset="-122"/>
                <a:ea typeface="黑体" pitchFamily="49" charset="-122"/>
                <a:cs typeface="+mj-cs"/>
              </a:rPr>
              <a:t> </a:t>
            </a:r>
            <a:r>
              <a:rPr lang="en-US" altLang="zh-CN" sz="3600" b="1" dirty="0" smtClean="0">
                <a:solidFill>
                  <a:srgbClr val="CC0000"/>
                </a:solidFill>
                <a:latin typeface="黑体" pitchFamily="49" charset="-122"/>
                <a:ea typeface="黑体" pitchFamily="49" charset="-122"/>
                <a:cs typeface="+mj-cs"/>
              </a:rPr>
              <a:t>8.4</a:t>
            </a:r>
            <a:r>
              <a:rPr lang="zh-CN" altLang="en-US" sz="3600" b="1" dirty="0" smtClean="0">
                <a:solidFill>
                  <a:srgbClr val="CC0000"/>
                </a:solidFill>
                <a:latin typeface="黑体" pitchFamily="49" charset="-122"/>
                <a:ea typeface="黑体" pitchFamily="49" charset="-122"/>
                <a:cs typeface="+mj-cs"/>
              </a:rPr>
              <a:t>习惯</a:t>
            </a:r>
            <a:r>
              <a:rPr lang="zh-CN" altLang="en-US" sz="3600" b="1" dirty="0">
                <a:solidFill>
                  <a:srgbClr val="CC0000"/>
                </a:solidFill>
                <a:latin typeface="黑体" pitchFamily="49" charset="-122"/>
                <a:ea typeface="黑体" pitchFamily="49" charset="-122"/>
                <a:cs typeface="+mj-cs"/>
              </a:rPr>
              <a:t>分类方法（按测量参数分类）</a:t>
            </a: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213">
                                            <p:txEl>
                                              <p:pRg st="0" end="0"/>
                                            </p:txEl>
                                          </p:spTgt>
                                        </p:tgtEl>
                                        <p:attrNameLst>
                                          <p:attrName>style.visibility</p:attrName>
                                        </p:attrNameLst>
                                      </p:cBhvr>
                                      <p:to>
                                        <p:strVal val="visible"/>
                                      </p:to>
                                    </p:set>
                                    <p:animEffect transition="in" filter="wipe(left)">
                                      <p:cBhvr>
                                        <p:cTn id="7" dur="500"/>
                                        <p:tgtEl>
                                          <p:spTgt spid="9421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4213">
                                            <p:txEl>
                                              <p:pRg st="1" end="1"/>
                                            </p:txEl>
                                          </p:spTgt>
                                        </p:tgtEl>
                                        <p:attrNameLst>
                                          <p:attrName>style.visibility</p:attrName>
                                        </p:attrNameLst>
                                      </p:cBhvr>
                                      <p:to>
                                        <p:strVal val="visible"/>
                                      </p:to>
                                    </p:set>
                                    <p:animEffect transition="in" filter="wipe(left)">
                                      <p:cBhvr>
                                        <p:cTn id="12" dur="500"/>
                                        <p:tgtEl>
                                          <p:spTgt spid="9421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4213">
                                            <p:txEl>
                                              <p:pRg st="2" end="2"/>
                                            </p:txEl>
                                          </p:spTgt>
                                        </p:tgtEl>
                                        <p:attrNameLst>
                                          <p:attrName>style.visibility</p:attrName>
                                        </p:attrNameLst>
                                      </p:cBhvr>
                                      <p:to>
                                        <p:strVal val="visible"/>
                                      </p:to>
                                    </p:set>
                                    <p:animEffect transition="in" filter="wipe(left)">
                                      <p:cBhvr>
                                        <p:cTn id="17" dur="500"/>
                                        <p:tgtEl>
                                          <p:spTgt spid="9421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4213">
                                            <p:txEl>
                                              <p:pRg st="3" end="3"/>
                                            </p:txEl>
                                          </p:spTgt>
                                        </p:tgtEl>
                                        <p:attrNameLst>
                                          <p:attrName>style.visibility</p:attrName>
                                        </p:attrNameLst>
                                      </p:cBhvr>
                                      <p:to>
                                        <p:strVal val="visible"/>
                                      </p:to>
                                    </p:set>
                                    <p:animEffect transition="in" filter="wipe(left)">
                                      <p:cBhvr>
                                        <p:cTn id="22" dur="500"/>
                                        <p:tgtEl>
                                          <p:spTgt spid="9421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4213">
                                            <p:txEl>
                                              <p:pRg st="4" end="4"/>
                                            </p:txEl>
                                          </p:spTgt>
                                        </p:tgtEl>
                                        <p:attrNameLst>
                                          <p:attrName>style.visibility</p:attrName>
                                        </p:attrNameLst>
                                      </p:cBhvr>
                                      <p:to>
                                        <p:strVal val="visible"/>
                                      </p:to>
                                    </p:set>
                                    <p:animEffect transition="in" filter="wipe(left)">
                                      <p:cBhvr>
                                        <p:cTn id="27" dur="500"/>
                                        <p:tgtEl>
                                          <p:spTgt spid="9421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4213">
                                            <p:txEl>
                                              <p:pRg st="5" end="5"/>
                                            </p:txEl>
                                          </p:spTgt>
                                        </p:tgtEl>
                                        <p:attrNameLst>
                                          <p:attrName>style.visibility</p:attrName>
                                        </p:attrNameLst>
                                      </p:cBhvr>
                                      <p:to>
                                        <p:strVal val="visible"/>
                                      </p:to>
                                    </p:set>
                                    <p:animEffect transition="in" filter="wipe(left)">
                                      <p:cBhvr>
                                        <p:cTn id="32" dur="500"/>
                                        <p:tgtEl>
                                          <p:spTgt spid="94213">
                                            <p:txEl>
                                              <p:pRg st="5" end="5"/>
                                            </p:txEl>
                                          </p:spTgt>
                                        </p:tgtEl>
                                      </p:cBhvr>
                                    </p:animEffect>
                                  </p:childTnLst>
                                </p:cTn>
                              </p:par>
                            </p:childTnLst>
                          </p:cTn>
                        </p:par>
                        <p:par>
                          <p:cTn id="33" fill="hold" nodeType="afterGroup">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94214">
                                            <p:txEl>
                                              <p:pRg st="0" end="0"/>
                                            </p:txEl>
                                          </p:spTgt>
                                        </p:tgtEl>
                                        <p:attrNameLst>
                                          <p:attrName>style.visibility</p:attrName>
                                        </p:attrNameLst>
                                      </p:cBhvr>
                                      <p:to>
                                        <p:strVal val="visible"/>
                                      </p:to>
                                    </p:set>
                                    <p:animEffect transition="in" filter="wipe(left)">
                                      <p:cBhvr>
                                        <p:cTn id="36" dur="500"/>
                                        <p:tgtEl>
                                          <p:spTgt spid="942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3" grpId="0" build="p" autoUpdateAnimBg="0"/>
      <p:bldP spid="94214" grpId="0" build="p" autoUpdateAnimBg="0" advAuto="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7394" name="Rectangle 2"/>
          <p:cNvSpPr>
            <a:spLocks noGrp="1" noChangeArrowheads="1"/>
          </p:cNvSpPr>
          <p:nvPr>
            <p:ph type="title" idx="4294967295"/>
          </p:nvPr>
        </p:nvSpPr>
        <p:spPr>
          <a:xfrm>
            <a:off x="323850" y="404813"/>
            <a:ext cx="4356100" cy="663575"/>
          </a:xfrm>
        </p:spPr>
        <p:txBody>
          <a:bodyPr/>
          <a:lstStyle/>
          <a:p>
            <a:pPr eaLnBrk="1" hangingPunct="1">
              <a:lnSpc>
                <a:spcPct val="80000"/>
              </a:lnSpc>
            </a:pPr>
            <a:r>
              <a:rPr lang="en-US" altLang="zh-CN" sz="3600" dirty="0" smtClean="0">
                <a:solidFill>
                  <a:srgbClr val="0000FF"/>
                </a:solidFill>
                <a:latin typeface="黑体" pitchFamily="49" charset="-122"/>
                <a:ea typeface="黑体" pitchFamily="49" charset="-122"/>
              </a:rPr>
              <a:t>2</a:t>
            </a:r>
            <a:r>
              <a:rPr lang="zh-CN" altLang="en-US" sz="3600" dirty="0" smtClean="0">
                <a:solidFill>
                  <a:srgbClr val="0000FF"/>
                </a:solidFill>
                <a:latin typeface="黑体" pitchFamily="49" charset="-122"/>
                <a:ea typeface="黑体" pitchFamily="49" charset="-122"/>
              </a:rPr>
              <a:t>、电位滴定分析法</a:t>
            </a:r>
            <a:endParaRPr lang="zh-CN" altLang="en-US" sz="2800" dirty="0" smtClean="0">
              <a:solidFill>
                <a:srgbClr val="FF0000"/>
              </a:solidFill>
              <a:latin typeface="黑体" pitchFamily="49" charset="-122"/>
              <a:ea typeface="黑体" pitchFamily="49" charset="-122"/>
            </a:endParaRPr>
          </a:p>
        </p:txBody>
      </p:sp>
      <p:sp>
        <p:nvSpPr>
          <p:cNvPr id="187395" name="Text Box 3"/>
          <p:cNvSpPr txBox="1">
            <a:spLocks noChangeArrowheads="1"/>
          </p:cNvSpPr>
          <p:nvPr/>
        </p:nvSpPr>
        <p:spPr bwMode="auto">
          <a:xfrm>
            <a:off x="323850" y="1196975"/>
            <a:ext cx="4724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lang="zh-CN" altLang="en-US" sz="2800" b="1">
                <a:solidFill>
                  <a:srgbClr val="800000"/>
                </a:solidFill>
                <a:latin typeface="黑体" pitchFamily="49" charset="-122"/>
                <a:ea typeface="黑体" pitchFamily="49" charset="-122"/>
              </a:rPr>
              <a:t>1.电位滴定装置与滴定曲线</a:t>
            </a:r>
            <a:endParaRPr lang="zh-CN" altLang="en-US" sz="2800">
              <a:solidFill>
                <a:srgbClr val="800000"/>
              </a:solidFill>
              <a:latin typeface="黑体" pitchFamily="49" charset="-122"/>
              <a:ea typeface="黑体" pitchFamily="49" charset="-122"/>
            </a:endParaRPr>
          </a:p>
        </p:txBody>
      </p:sp>
      <p:sp>
        <p:nvSpPr>
          <p:cNvPr id="187399" name="Text Box 7"/>
          <p:cNvSpPr txBox="1">
            <a:spLocks noChangeArrowheads="1"/>
          </p:cNvSpPr>
          <p:nvPr/>
        </p:nvSpPr>
        <p:spPr bwMode="auto">
          <a:xfrm>
            <a:off x="323850" y="1844675"/>
            <a:ext cx="5040313" cy="465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lnSpc>
                <a:spcPct val="170000"/>
              </a:lnSpc>
            </a:pPr>
            <a:r>
              <a:rPr lang="zh-CN" altLang="en-US" sz="2200" b="1" dirty="0">
                <a:latin typeface="黑体" pitchFamily="49" charset="-122"/>
                <a:ea typeface="黑体" pitchFamily="49" charset="-122"/>
              </a:rPr>
              <a:t>    随着滴定剂的加入，被测离子与滴定剂发生化学反应，离子浓度的改变引起电位的变化。测量电动势的变化就可以确定滴定的终点。在化学计量点附近，电位（或电动势）发生突跃，由此确定滴定的终点。因此电位滴定法与一般滴定分析法的根本不同是确定终点的 方法不同。</a:t>
            </a:r>
          </a:p>
        </p:txBody>
      </p:sp>
      <p:pic>
        <p:nvPicPr>
          <p:cNvPr id="55301" name="Picture 9" descr="tu217[1]"/>
          <p:cNvPicPr>
            <a:picLocks noChangeAspect="1" noChangeArrowheads="1"/>
          </p:cNvPicPr>
          <p:nvPr/>
        </p:nvPicPr>
        <p:blipFill>
          <a:blip r:embed="rId2">
            <a:extLst>
              <a:ext uri="{28A0092B-C50C-407E-A947-70E740481C1C}">
                <a14:useLocalDpi xmlns:a14="http://schemas.microsoft.com/office/drawing/2010/main" val="0"/>
              </a:ext>
            </a:extLst>
          </a:blip>
          <a:srcRect b="9683"/>
          <a:stretch>
            <a:fillRect/>
          </a:stretch>
        </p:blipFill>
        <p:spPr bwMode="auto">
          <a:xfrm>
            <a:off x="5435600" y="1916113"/>
            <a:ext cx="3543300" cy="3457575"/>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7394"/>
                                        </p:tgtEl>
                                        <p:attrNameLst>
                                          <p:attrName>style.visibility</p:attrName>
                                        </p:attrNameLst>
                                      </p:cBhvr>
                                      <p:to>
                                        <p:strVal val="visible"/>
                                      </p:to>
                                    </p:set>
                                    <p:animEffect transition="in" filter="wipe(left)">
                                      <p:cBhvr>
                                        <p:cTn id="7" dur="500"/>
                                        <p:tgtEl>
                                          <p:spTgt spid="18739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87395"/>
                                        </p:tgtEl>
                                        <p:attrNameLst>
                                          <p:attrName>style.visibility</p:attrName>
                                        </p:attrNameLst>
                                      </p:cBhvr>
                                      <p:to>
                                        <p:strVal val="visible"/>
                                      </p:to>
                                    </p:set>
                                    <p:animEffect transition="in" filter="wipe(left)">
                                      <p:cBhvr>
                                        <p:cTn id="11" dur="500"/>
                                        <p:tgtEl>
                                          <p:spTgt spid="18739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7399">
                                            <p:txEl>
                                              <p:pRg st="0" end="0"/>
                                            </p:txEl>
                                          </p:spTgt>
                                        </p:tgtEl>
                                        <p:attrNameLst>
                                          <p:attrName>style.visibility</p:attrName>
                                        </p:attrNameLst>
                                      </p:cBhvr>
                                      <p:to>
                                        <p:strVal val="visible"/>
                                      </p:to>
                                    </p:set>
                                    <p:animEffect transition="in" filter="wipe(left)">
                                      <p:cBhvr>
                                        <p:cTn id="16" dur="500"/>
                                        <p:tgtEl>
                                          <p:spTgt spid="1873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4" grpId="0" autoUpdateAnimBg="0"/>
      <p:bldP spid="187395" grpId="0" autoUpdateAnimBg="0"/>
      <p:bldP spid="187399"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8" name="Rectangle 2"/>
          <p:cNvSpPr>
            <a:spLocks noGrp="1" noChangeArrowheads="1"/>
          </p:cNvSpPr>
          <p:nvPr>
            <p:ph type="title" idx="4294967295"/>
          </p:nvPr>
        </p:nvSpPr>
        <p:spPr>
          <a:xfrm>
            <a:off x="611188" y="44450"/>
            <a:ext cx="4568825" cy="695325"/>
          </a:xfrm>
        </p:spPr>
        <p:txBody>
          <a:bodyPr/>
          <a:lstStyle/>
          <a:p>
            <a:pPr algn="l" eaLnBrk="1" hangingPunct="1"/>
            <a:r>
              <a:rPr lang="zh-CN" altLang="en-US" sz="2800" b="1" smtClean="0">
                <a:solidFill>
                  <a:srgbClr val="800000"/>
                </a:solidFill>
                <a:latin typeface="Arial Unicode MS" pitchFamily="34" charset="-122"/>
                <a:ea typeface="黑体" pitchFamily="49" charset="-122"/>
              </a:rPr>
              <a:t>2.电位滴定终点确定方法</a:t>
            </a:r>
          </a:p>
        </p:txBody>
      </p:sp>
      <p:sp>
        <p:nvSpPr>
          <p:cNvPr id="188419" name="Text Box 3"/>
          <p:cNvSpPr txBox="1">
            <a:spLocks noChangeArrowheads="1"/>
          </p:cNvSpPr>
          <p:nvPr/>
        </p:nvSpPr>
        <p:spPr bwMode="auto">
          <a:xfrm>
            <a:off x="323850" y="777875"/>
            <a:ext cx="4724400" cy="151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8240E"/>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lnSpc>
                <a:spcPct val="130000"/>
              </a:lnSpc>
            </a:pPr>
            <a:r>
              <a:rPr lang="en-US" altLang="zh-CN" sz="2400" b="1" dirty="0">
                <a:solidFill>
                  <a:srgbClr val="F8240E"/>
                </a:solidFill>
                <a:latin typeface="Arial Unicode MS" pitchFamily="34" charset="-122"/>
                <a:ea typeface="黑体" pitchFamily="49" charset="-122"/>
              </a:rPr>
              <a:t>(1)</a:t>
            </a:r>
            <a:r>
              <a:rPr lang="en-US" altLang="zh-CN" sz="2400" b="1" i="1" dirty="0">
                <a:solidFill>
                  <a:srgbClr val="F8240E"/>
                </a:solidFill>
                <a:latin typeface="Arial Unicode MS" pitchFamily="34" charset="-122"/>
                <a:ea typeface="黑体" pitchFamily="49" charset="-122"/>
              </a:rPr>
              <a:t>E</a:t>
            </a:r>
            <a:r>
              <a:rPr lang="en-US" altLang="zh-CN" sz="2400" b="1" dirty="0">
                <a:solidFill>
                  <a:srgbClr val="F8240E"/>
                </a:solidFill>
                <a:latin typeface="Arial Unicode MS" pitchFamily="34" charset="-122"/>
                <a:ea typeface="黑体" pitchFamily="49" charset="-122"/>
              </a:rPr>
              <a:t>-</a:t>
            </a:r>
            <a:r>
              <a:rPr lang="en-US" altLang="zh-CN" sz="2400" b="1" i="1" dirty="0">
                <a:solidFill>
                  <a:srgbClr val="F8240E"/>
                </a:solidFill>
                <a:latin typeface="Arial Unicode MS" pitchFamily="34" charset="-122"/>
                <a:ea typeface="黑体" pitchFamily="49" charset="-122"/>
              </a:rPr>
              <a:t>V</a:t>
            </a:r>
            <a:r>
              <a:rPr lang="zh-CN" altLang="en-US" sz="2400" b="1" dirty="0">
                <a:solidFill>
                  <a:srgbClr val="F8240E"/>
                </a:solidFill>
                <a:latin typeface="Arial Unicode MS" pitchFamily="34" charset="-122"/>
                <a:ea typeface="黑体" pitchFamily="49" charset="-122"/>
              </a:rPr>
              <a:t>曲线法</a:t>
            </a:r>
            <a:r>
              <a:rPr lang="zh-CN" altLang="en-US" sz="2400" dirty="0">
                <a:solidFill>
                  <a:srgbClr val="F8240E"/>
                </a:solidFill>
                <a:latin typeface="Arial Unicode MS" pitchFamily="34" charset="-122"/>
                <a:ea typeface="黑体" pitchFamily="49" charset="-122"/>
              </a:rPr>
              <a:t>：</a:t>
            </a:r>
            <a:r>
              <a:rPr lang="zh-CN" altLang="en-US" sz="2400" b="1" dirty="0">
                <a:latin typeface="Arial Unicode MS" pitchFamily="34" charset="-122"/>
                <a:ea typeface="黑体" pitchFamily="49" charset="-122"/>
              </a:rPr>
              <a:t>图</a:t>
            </a:r>
            <a:r>
              <a:rPr lang="en-US" altLang="zh-CN" sz="2400" b="1" dirty="0">
                <a:latin typeface="Arial Unicode MS" pitchFamily="34" charset="-122"/>
                <a:ea typeface="黑体" pitchFamily="49" charset="-122"/>
              </a:rPr>
              <a:t>（a）</a:t>
            </a:r>
            <a:endParaRPr lang="zh-CN" altLang="en-US" sz="2800" dirty="0">
              <a:latin typeface="Arial Unicode MS" pitchFamily="34" charset="-122"/>
              <a:ea typeface="黑体" pitchFamily="49" charset="-122"/>
            </a:endParaRPr>
          </a:p>
          <a:p>
            <a:pPr algn="just">
              <a:lnSpc>
                <a:spcPct val="130000"/>
              </a:lnSpc>
            </a:pPr>
            <a:r>
              <a:rPr lang="zh-CN" altLang="en-US" sz="2400" b="1" dirty="0">
                <a:latin typeface="Arial Unicode MS" pitchFamily="34" charset="-122"/>
                <a:ea typeface="黑体" pitchFamily="49" charset="-122"/>
              </a:rPr>
              <a:t>简单，准确性稍差（等分线与曲线交点所对应的体积为终点）。</a:t>
            </a:r>
          </a:p>
        </p:txBody>
      </p:sp>
      <p:sp>
        <p:nvSpPr>
          <p:cNvPr id="188420" name="Text Box 4"/>
          <p:cNvSpPr txBox="1">
            <a:spLocks noChangeArrowheads="1"/>
          </p:cNvSpPr>
          <p:nvPr/>
        </p:nvSpPr>
        <p:spPr bwMode="auto">
          <a:xfrm>
            <a:off x="395288" y="2276475"/>
            <a:ext cx="5113337"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20000"/>
              </a:lnSpc>
            </a:pPr>
            <a:r>
              <a:rPr lang="en-US" altLang="zh-CN" sz="2400" b="1">
                <a:solidFill>
                  <a:srgbClr val="F8240E"/>
                </a:solidFill>
                <a:latin typeface="Arial Unicode MS" pitchFamily="34" charset="-122"/>
                <a:ea typeface="黑体" pitchFamily="49" charset="-122"/>
              </a:rPr>
              <a:t>(2)ΔE/ΔV - V</a:t>
            </a:r>
            <a:r>
              <a:rPr lang="zh-CN" altLang="en-US" sz="2400" b="1">
                <a:solidFill>
                  <a:srgbClr val="F8240E"/>
                </a:solidFill>
                <a:latin typeface="Arial Unicode MS" pitchFamily="34" charset="-122"/>
                <a:ea typeface="黑体" pitchFamily="49" charset="-122"/>
              </a:rPr>
              <a:t>曲线法：</a:t>
            </a:r>
            <a:r>
              <a:rPr lang="zh-CN" altLang="en-US" sz="2400" b="1">
                <a:latin typeface="Arial Unicode MS" pitchFamily="34" charset="-122"/>
                <a:ea typeface="黑体" pitchFamily="49" charset="-122"/>
              </a:rPr>
              <a:t>图（</a:t>
            </a:r>
            <a:r>
              <a:rPr lang="en-US" altLang="zh-CN" sz="2400" b="1">
                <a:latin typeface="Arial Unicode MS" pitchFamily="34" charset="-122"/>
                <a:ea typeface="黑体" pitchFamily="49" charset="-122"/>
              </a:rPr>
              <a:t>b）</a:t>
            </a:r>
            <a:endParaRPr lang="zh-CN" altLang="en-US" sz="2400" b="1">
              <a:latin typeface="Arial Unicode MS" pitchFamily="34" charset="-122"/>
              <a:ea typeface="黑体" pitchFamily="49" charset="-122"/>
            </a:endParaRPr>
          </a:p>
          <a:p>
            <a:pPr>
              <a:lnSpc>
                <a:spcPct val="120000"/>
              </a:lnSpc>
            </a:pPr>
            <a:r>
              <a:rPr lang="zh-CN" altLang="en-US" sz="2400" b="1">
                <a:latin typeface="Arial Unicode MS" pitchFamily="34" charset="-122"/>
                <a:ea typeface="黑体" pitchFamily="49" charset="-122"/>
              </a:rPr>
              <a:t>    一阶微商法 </a:t>
            </a:r>
          </a:p>
          <a:p>
            <a:pPr>
              <a:lnSpc>
                <a:spcPct val="120000"/>
              </a:lnSpc>
            </a:pPr>
            <a:r>
              <a:rPr lang="zh-CN" altLang="en-US" sz="2400" b="1">
                <a:latin typeface="Arial Unicode MS" pitchFamily="34" charset="-122"/>
                <a:ea typeface="黑体" pitchFamily="49" charset="-122"/>
              </a:rPr>
              <a:t>曲线的极大处所对应的体积为终点。</a:t>
            </a:r>
          </a:p>
        </p:txBody>
      </p:sp>
      <p:sp>
        <p:nvSpPr>
          <p:cNvPr id="188421" name="Text Box 5"/>
          <p:cNvSpPr txBox="1">
            <a:spLocks noChangeArrowheads="1"/>
          </p:cNvSpPr>
          <p:nvPr/>
        </p:nvSpPr>
        <p:spPr bwMode="auto">
          <a:xfrm>
            <a:off x="395288" y="3860800"/>
            <a:ext cx="48768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400" b="1">
                <a:solidFill>
                  <a:srgbClr val="F8240E"/>
                </a:solidFill>
                <a:latin typeface="Arial Unicode MS" pitchFamily="34" charset="-122"/>
                <a:ea typeface="黑体" pitchFamily="49" charset="-122"/>
              </a:rPr>
              <a:t>(3)Δ</a:t>
            </a:r>
            <a:r>
              <a:rPr lang="en-US" altLang="zh-CN" sz="2400" b="1" baseline="30000">
                <a:solidFill>
                  <a:srgbClr val="F8240E"/>
                </a:solidFill>
                <a:latin typeface="Arial Unicode MS" pitchFamily="34" charset="-122"/>
                <a:ea typeface="黑体" pitchFamily="49" charset="-122"/>
              </a:rPr>
              <a:t>2</a:t>
            </a:r>
            <a:r>
              <a:rPr lang="en-US" altLang="zh-CN" sz="2400" b="1">
                <a:solidFill>
                  <a:srgbClr val="F8240E"/>
                </a:solidFill>
                <a:latin typeface="Arial Unicode MS" pitchFamily="34" charset="-122"/>
                <a:ea typeface="黑体" pitchFamily="49" charset="-122"/>
              </a:rPr>
              <a:t>E/ΔV </a:t>
            </a:r>
            <a:r>
              <a:rPr lang="en-US" altLang="zh-CN" sz="2400" b="1" baseline="30000">
                <a:solidFill>
                  <a:srgbClr val="F8240E"/>
                </a:solidFill>
                <a:latin typeface="Arial Unicode MS" pitchFamily="34" charset="-122"/>
                <a:ea typeface="黑体" pitchFamily="49" charset="-122"/>
              </a:rPr>
              <a:t>2</a:t>
            </a:r>
            <a:r>
              <a:rPr lang="en-US" altLang="zh-CN" sz="2400" b="1">
                <a:solidFill>
                  <a:srgbClr val="F8240E"/>
                </a:solidFill>
                <a:latin typeface="Arial Unicode MS" pitchFamily="34" charset="-122"/>
                <a:ea typeface="黑体" pitchFamily="49" charset="-122"/>
              </a:rPr>
              <a:t> - V</a:t>
            </a:r>
            <a:r>
              <a:rPr lang="zh-CN" altLang="en-US" sz="2400" b="1">
                <a:solidFill>
                  <a:srgbClr val="F8240E"/>
                </a:solidFill>
                <a:latin typeface="Arial Unicode MS" pitchFamily="34" charset="-122"/>
                <a:ea typeface="黑体" pitchFamily="49" charset="-122"/>
              </a:rPr>
              <a:t>曲线法：</a:t>
            </a:r>
            <a:r>
              <a:rPr lang="zh-CN" altLang="en-US" sz="2400" b="1">
                <a:latin typeface="Arial Unicode MS" pitchFamily="34" charset="-122"/>
                <a:ea typeface="黑体" pitchFamily="49" charset="-122"/>
              </a:rPr>
              <a:t>图（</a:t>
            </a:r>
            <a:r>
              <a:rPr lang="en-US" altLang="zh-CN" sz="2400" b="1">
                <a:latin typeface="Arial Unicode MS" pitchFamily="34" charset="-122"/>
                <a:ea typeface="黑体" pitchFamily="49" charset="-122"/>
              </a:rPr>
              <a:t>c）</a:t>
            </a:r>
            <a:endParaRPr lang="zh-CN" altLang="en-US" sz="2400" b="1">
              <a:latin typeface="Arial Unicode MS" pitchFamily="34" charset="-122"/>
              <a:ea typeface="黑体" pitchFamily="49" charset="-122"/>
            </a:endParaRPr>
          </a:p>
          <a:p>
            <a:r>
              <a:rPr lang="zh-CN" altLang="en-US" sz="2400" b="1">
                <a:latin typeface="Arial Unicode MS" pitchFamily="34" charset="-122"/>
                <a:ea typeface="黑体" pitchFamily="49" charset="-122"/>
              </a:rPr>
              <a:t>     </a:t>
            </a:r>
            <a:r>
              <a:rPr lang="en-US" altLang="zh-CN" sz="2400" b="1">
                <a:latin typeface="Arial Unicode MS" pitchFamily="34" charset="-122"/>
                <a:ea typeface="黑体" pitchFamily="49" charset="-122"/>
              </a:rPr>
              <a:t>Δ</a:t>
            </a:r>
            <a:r>
              <a:rPr lang="en-US" altLang="zh-CN" sz="2400" b="1" baseline="30000">
                <a:latin typeface="Arial Unicode MS" pitchFamily="34" charset="-122"/>
                <a:ea typeface="黑体" pitchFamily="49" charset="-122"/>
              </a:rPr>
              <a:t>2</a:t>
            </a:r>
            <a:r>
              <a:rPr lang="en-US" altLang="zh-CN" sz="2400" b="1">
                <a:latin typeface="Arial Unicode MS" pitchFamily="34" charset="-122"/>
                <a:ea typeface="黑体" pitchFamily="49" charset="-122"/>
              </a:rPr>
              <a:t>E/ΔV</a:t>
            </a:r>
            <a:r>
              <a:rPr lang="en-US" altLang="zh-CN" sz="2400" b="1" baseline="30000">
                <a:latin typeface="Arial Unicode MS" pitchFamily="34" charset="-122"/>
                <a:ea typeface="黑体" pitchFamily="49" charset="-122"/>
              </a:rPr>
              <a:t>2</a:t>
            </a:r>
            <a:r>
              <a:rPr lang="zh-CN" altLang="en-US" sz="2400" b="1">
                <a:latin typeface="Arial Unicode MS" pitchFamily="34" charset="-122"/>
                <a:ea typeface="黑体" pitchFamily="49" charset="-122"/>
              </a:rPr>
              <a:t>二阶微商。</a:t>
            </a:r>
          </a:p>
          <a:p>
            <a:r>
              <a:rPr lang="zh-CN" altLang="en-US" sz="2400" b="1">
                <a:latin typeface="Arial Unicode MS" pitchFamily="34" charset="-122"/>
                <a:ea typeface="黑体" pitchFamily="49" charset="-122"/>
              </a:rPr>
              <a:t>二阶微商等于零的点所对应的体积即为终点。</a:t>
            </a:r>
          </a:p>
          <a:p>
            <a:endParaRPr lang="zh-CN" altLang="en-US" sz="2400" b="1">
              <a:latin typeface="Arial Unicode MS" pitchFamily="34" charset="-122"/>
              <a:ea typeface="黑体" pitchFamily="49" charset="-122"/>
            </a:endParaRPr>
          </a:p>
        </p:txBody>
      </p:sp>
      <p:graphicFrame>
        <p:nvGraphicFramePr>
          <p:cNvPr id="188423" name="Object 7"/>
          <p:cNvGraphicFramePr>
            <a:graphicFrameLocks noChangeAspect="1"/>
          </p:cNvGraphicFramePr>
          <p:nvPr/>
        </p:nvGraphicFramePr>
        <p:xfrm>
          <a:off x="5562600" y="457200"/>
          <a:ext cx="3124200" cy="1724025"/>
        </p:xfrm>
        <a:graphic>
          <a:graphicData uri="http://schemas.openxmlformats.org/presentationml/2006/ole">
            <mc:AlternateContent xmlns:mc="http://schemas.openxmlformats.org/markup-compatibility/2006">
              <mc:Choice xmlns:v="urn:schemas-microsoft-com:vml" Requires="v">
                <p:oleObj spid="_x0000_s56458" name="BMP 图象" r:id="rId3" imgW="4057143" imgH="2238687" progId="Paint.Picture">
                  <p:embed/>
                </p:oleObj>
              </mc:Choice>
              <mc:Fallback>
                <p:oleObj name="BMP 图象" r:id="rId3" imgW="4057143" imgH="2238687" progId="Paint.Picture">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457200"/>
                        <a:ext cx="3124200" cy="1724025"/>
                      </a:xfrm>
                      <a:prstGeom prst="rect">
                        <a:avLst/>
                      </a:prstGeom>
                      <a:noFill/>
                      <a:ln w="9525">
                        <a:solidFill>
                          <a:srgbClr val="F8240E"/>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8424" name="Object 8"/>
          <p:cNvGraphicFramePr>
            <a:graphicFrameLocks noChangeAspect="1"/>
          </p:cNvGraphicFramePr>
          <p:nvPr/>
        </p:nvGraphicFramePr>
        <p:xfrm>
          <a:off x="5562600" y="2209800"/>
          <a:ext cx="3124200" cy="1698625"/>
        </p:xfrm>
        <a:graphic>
          <a:graphicData uri="http://schemas.openxmlformats.org/presentationml/2006/ole">
            <mc:AlternateContent xmlns:mc="http://schemas.openxmlformats.org/markup-compatibility/2006">
              <mc:Choice xmlns:v="urn:schemas-microsoft-com:vml" Requires="v">
                <p:oleObj spid="_x0000_s56459" name="BMP 图象" r:id="rId5" imgW="4153480" imgH="2257740" progId="Paint.Picture">
                  <p:embed/>
                </p:oleObj>
              </mc:Choice>
              <mc:Fallback>
                <p:oleObj name="BMP 图象" r:id="rId5" imgW="4153480" imgH="2257740" progId="Paint.Picture">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62600" y="2209800"/>
                        <a:ext cx="3124200" cy="1698625"/>
                      </a:xfrm>
                      <a:prstGeom prst="rect">
                        <a:avLst/>
                      </a:prstGeom>
                      <a:noFill/>
                      <a:ln w="9525">
                        <a:solidFill>
                          <a:srgbClr val="F8240E"/>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8425" name="Object 9"/>
          <p:cNvGraphicFramePr>
            <a:graphicFrameLocks noChangeAspect="1"/>
          </p:cNvGraphicFramePr>
          <p:nvPr/>
        </p:nvGraphicFramePr>
        <p:xfrm>
          <a:off x="5562600" y="3886200"/>
          <a:ext cx="3124200" cy="1930400"/>
        </p:xfrm>
        <a:graphic>
          <a:graphicData uri="http://schemas.openxmlformats.org/presentationml/2006/ole">
            <mc:AlternateContent xmlns:mc="http://schemas.openxmlformats.org/markup-compatibility/2006">
              <mc:Choice xmlns:v="urn:schemas-microsoft-com:vml" Requires="v">
                <p:oleObj spid="_x0000_s56460" name="BMP 图象" r:id="rId7" imgW="4086795" imgH="2523810" progId="Paint.Picture">
                  <p:embed/>
                </p:oleObj>
              </mc:Choice>
              <mc:Fallback>
                <p:oleObj name="BMP 图象" r:id="rId7" imgW="4086795" imgH="2523810" progId="Paint.Picture">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2600" y="3886200"/>
                        <a:ext cx="3124200" cy="1930400"/>
                      </a:xfrm>
                      <a:prstGeom prst="rect">
                        <a:avLst/>
                      </a:prstGeom>
                      <a:noFill/>
                      <a:ln w="9525">
                        <a:solidFill>
                          <a:srgbClr val="F8240E"/>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8426" name="Object 10"/>
          <p:cNvGraphicFramePr>
            <a:graphicFrameLocks noChangeAspect="1"/>
          </p:cNvGraphicFramePr>
          <p:nvPr>
            <p:extLst>
              <p:ext uri="{D42A27DB-BD31-4B8C-83A1-F6EECF244321}">
                <p14:modId xmlns:p14="http://schemas.microsoft.com/office/powerpoint/2010/main" val="4250576397"/>
              </p:ext>
            </p:extLst>
          </p:nvPr>
        </p:nvGraphicFramePr>
        <p:xfrm>
          <a:off x="1547813" y="5589588"/>
          <a:ext cx="2438400" cy="922337"/>
        </p:xfrm>
        <a:graphic>
          <a:graphicData uri="http://schemas.openxmlformats.org/presentationml/2006/ole">
            <mc:AlternateContent xmlns:mc="http://schemas.openxmlformats.org/markup-compatibility/2006">
              <mc:Choice xmlns:v="urn:schemas-microsoft-com:vml" Requires="v">
                <p:oleObj spid="_x0000_s56461" name="公式" r:id="rId9" imgW="1495457" imgH="552314" progId="Equation.3">
                  <p:embed/>
                </p:oleObj>
              </mc:Choice>
              <mc:Fallback>
                <p:oleObj name="公式" r:id="rId9" imgW="1495457" imgH="552314"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813" y="5589588"/>
                        <a:ext cx="2438400" cy="922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8418"/>
                                        </p:tgtEl>
                                        <p:attrNameLst>
                                          <p:attrName>style.visibility</p:attrName>
                                        </p:attrNameLst>
                                      </p:cBhvr>
                                      <p:to>
                                        <p:strVal val="visible"/>
                                      </p:to>
                                    </p:set>
                                    <p:animEffect transition="in" filter="wipe(left)">
                                      <p:cBhvr>
                                        <p:cTn id="7" dur="500"/>
                                        <p:tgtEl>
                                          <p:spTgt spid="1884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8419"/>
                                        </p:tgtEl>
                                        <p:attrNameLst>
                                          <p:attrName>style.visibility</p:attrName>
                                        </p:attrNameLst>
                                      </p:cBhvr>
                                      <p:to>
                                        <p:strVal val="visible"/>
                                      </p:to>
                                    </p:set>
                                    <p:animEffect transition="in" filter="wipe(left)">
                                      <p:cBhvr>
                                        <p:cTn id="12" dur="500"/>
                                        <p:tgtEl>
                                          <p:spTgt spid="188419"/>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188423"/>
                                        </p:tgtEl>
                                        <p:attrNameLst>
                                          <p:attrName>style.visibility</p:attrName>
                                        </p:attrNameLst>
                                      </p:cBhvr>
                                      <p:to>
                                        <p:strVal val="visible"/>
                                      </p:to>
                                    </p:set>
                                    <p:animEffect transition="in" filter="wipe(left)">
                                      <p:cBhvr>
                                        <p:cTn id="16" dur="500"/>
                                        <p:tgtEl>
                                          <p:spTgt spid="18842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88420"/>
                                        </p:tgtEl>
                                        <p:attrNameLst>
                                          <p:attrName>style.visibility</p:attrName>
                                        </p:attrNameLst>
                                      </p:cBhvr>
                                      <p:to>
                                        <p:strVal val="visible"/>
                                      </p:to>
                                    </p:set>
                                    <p:animEffect transition="in" filter="wipe(left)">
                                      <p:cBhvr>
                                        <p:cTn id="21" dur="500"/>
                                        <p:tgtEl>
                                          <p:spTgt spid="188420"/>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188424"/>
                                        </p:tgtEl>
                                        <p:attrNameLst>
                                          <p:attrName>style.visibility</p:attrName>
                                        </p:attrNameLst>
                                      </p:cBhvr>
                                      <p:to>
                                        <p:strVal val="visible"/>
                                      </p:to>
                                    </p:set>
                                    <p:animEffect transition="in" filter="wipe(left)">
                                      <p:cBhvr>
                                        <p:cTn id="25" dur="500"/>
                                        <p:tgtEl>
                                          <p:spTgt spid="18842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88421"/>
                                        </p:tgtEl>
                                        <p:attrNameLst>
                                          <p:attrName>style.visibility</p:attrName>
                                        </p:attrNameLst>
                                      </p:cBhvr>
                                      <p:to>
                                        <p:strVal val="visible"/>
                                      </p:to>
                                    </p:set>
                                    <p:animEffect transition="in" filter="wipe(left)">
                                      <p:cBhvr>
                                        <p:cTn id="30" dur="500"/>
                                        <p:tgtEl>
                                          <p:spTgt spid="188421"/>
                                        </p:tgtEl>
                                      </p:cBhvr>
                                    </p:animEffect>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188425"/>
                                        </p:tgtEl>
                                        <p:attrNameLst>
                                          <p:attrName>style.visibility</p:attrName>
                                        </p:attrNameLst>
                                      </p:cBhvr>
                                      <p:to>
                                        <p:strVal val="visible"/>
                                      </p:to>
                                    </p:set>
                                    <p:animEffect transition="in" filter="wipe(left)">
                                      <p:cBhvr>
                                        <p:cTn id="34" dur="500"/>
                                        <p:tgtEl>
                                          <p:spTgt spid="188425"/>
                                        </p:tgtEl>
                                      </p:cBhvr>
                                    </p:animEffect>
                                  </p:childTnLst>
                                </p:cTn>
                              </p:par>
                            </p:childTnLst>
                          </p:cTn>
                        </p:par>
                        <p:par>
                          <p:cTn id="35" fill="hold" nodeType="afterGroup">
                            <p:stCondLst>
                              <p:cond delay="1000"/>
                            </p:stCondLst>
                            <p:childTnLst>
                              <p:par>
                                <p:cTn id="36" presetID="22" presetClass="entr" presetSubtype="8" fill="hold" nodeType="afterEffect">
                                  <p:stCondLst>
                                    <p:cond delay="0"/>
                                  </p:stCondLst>
                                  <p:childTnLst>
                                    <p:set>
                                      <p:cBhvr>
                                        <p:cTn id="37" dur="1" fill="hold">
                                          <p:stCondLst>
                                            <p:cond delay="0"/>
                                          </p:stCondLst>
                                        </p:cTn>
                                        <p:tgtEl>
                                          <p:spTgt spid="188426"/>
                                        </p:tgtEl>
                                        <p:attrNameLst>
                                          <p:attrName>style.visibility</p:attrName>
                                        </p:attrNameLst>
                                      </p:cBhvr>
                                      <p:to>
                                        <p:strVal val="visible"/>
                                      </p:to>
                                    </p:set>
                                    <p:animEffect transition="in" filter="wipe(left)">
                                      <p:cBhvr>
                                        <p:cTn id="38" dur="500"/>
                                        <p:tgtEl>
                                          <p:spTgt spid="188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8" grpId="0" autoUpdateAnimBg="0"/>
      <p:bldP spid="188419" grpId="0" autoUpdateAnimBg="0"/>
      <p:bldP spid="188420" grpId="0" autoUpdateAnimBg="0"/>
      <p:bldP spid="188421"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Text Box 3"/>
          <p:cNvSpPr txBox="1">
            <a:spLocks noChangeArrowheads="1"/>
          </p:cNvSpPr>
          <p:nvPr/>
        </p:nvSpPr>
        <p:spPr bwMode="auto">
          <a:xfrm>
            <a:off x="250825" y="404664"/>
            <a:ext cx="8642350" cy="613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pPr>
            <a:r>
              <a:rPr lang="zh-CN" altLang="en-US" sz="2400" b="0" dirty="0">
                <a:solidFill>
                  <a:schemeClr val="tx1"/>
                </a:solidFill>
                <a:latin typeface="Arial Unicode MS" pitchFamily="34" charset="-122"/>
                <a:ea typeface="黑体" pitchFamily="49" charset="-122"/>
              </a:rPr>
              <a:t>       </a:t>
            </a:r>
            <a:r>
              <a:rPr lang="zh-CN" altLang="en-US" sz="2400" dirty="0" smtClean="0">
                <a:solidFill>
                  <a:srgbClr val="000066"/>
                </a:solidFill>
                <a:latin typeface="Arial Unicode MS" pitchFamily="34" charset="-122"/>
                <a:ea typeface="黑体" pitchFamily="49" charset="-122"/>
              </a:rPr>
              <a:t>将钙离子选择电极和饱和甘汞电极插入</a:t>
            </a:r>
            <a:r>
              <a:rPr lang="zh-CN" altLang="en-US" sz="2400" dirty="0">
                <a:solidFill>
                  <a:srgbClr val="000066"/>
                </a:solidFill>
                <a:latin typeface="Arial Unicode MS" pitchFamily="34" charset="-122"/>
                <a:ea typeface="黑体" pitchFamily="49" charset="-122"/>
              </a:rPr>
              <a:t>100.00 </a:t>
            </a:r>
            <a:r>
              <a:rPr lang="en-US" altLang="zh-CN" sz="2400" dirty="0">
                <a:solidFill>
                  <a:srgbClr val="000066"/>
                </a:solidFill>
                <a:latin typeface="Arial Unicode MS" pitchFamily="34" charset="-122"/>
                <a:ea typeface="黑体" pitchFamily="49" charset="-122"/>
              </a:rPr>
              <a:t>mL</a:t>
            </a:r>
            <a:r>
              <a:rPr lang="zh-CN" altLang="en-US" sz="2400" dirty="0">
                <a:solidFill>
                  <a:srgbClr val="000066"/>
                </a:solidFill>
                <a:latin typeface="Arial Unicode MS" pitchFamily="34" charset="-122"/>
                <a:ea typeface="黑体" pitchFamily="49" charset="-122"/>
              </a:rPr>
              <a:t>水样中，用直接电位法测定水样中的</a:t>
            </a:r>
            <a:r>
              <a:rPr lang="en-US" altLang="zh-CN" sz="2400" dirty="0">
                <a:solidFill>
                  <a:srgbClr val="000066"/>
                </a:solidFill>
                <a:latin typeface="Arial Unicode MS" pitchFamily="34" charset="-122"/>
                <a:ea typeface="黑体" pitchFamily="49" charset="-122"/>
              </a:rPr>
              <a:t>Ca</a:t>
            </a:r>
            <a:r>
              <a:rPr lang="en-US" altLang="zh-CN" sz="2400" baseline="30000" dirty="0">
                <a:solidFill>
                  <a:srgbClr val="000066"/>
                </a:solidFill>
                <a:latin typeface="Arial Unicode MS" pitchFamily="34" charset="-122"/>
                <a:ea typeface="黑体" pitchFamily="49" charset="-122"/>
              </a:rPr>
              <a:t>2+</a:t>
            </a:r>
            <a:r>
              <a:rPr lang="en-US" altLang="zh-CN" sz="2400" dirty="0">
                <a:solidFill>
                  <a:srgbClr val="000066"/>
                </a:solidFill>
                <a:latin typeface="Arial Unicode MS" pitchFamily="34" charset="-122"/>
                <a:ea typeface="黑体" pitchFamily="49" charset="-122"/>
              </a:rPr>
              <a:t> 。25℃</a:t>
            </a:r>
            <a:r>
              <a:rPr lang="zh-CN" altLang="en-US" sz="2400" dirty="0">
                <a:solidFill>
                  <a:srgbClr val="000066"/>
                </a:solidFill>
                <a:latin typeface="Arial Unicode MS" pitchFamily="34" charset="-122"/>
                <a:ea typeface="黑体" pitchFamily="49" charset="-122"/>
              </a:rPr>
              <a:t>时，测得钙离子电极电位为</a:t>
            </a:r>
            <a:r>
              <a:rPr lang="en-US" altLang="zh-CN" sz="2400" dirty="0">
                <a:solidFill>
                  <a:srgbClr val="000066"/>
                </a:solidFill>
                <a:latin typeface="Arial Unicode MS" pitchFamily="34" charset="-122"/>
                <a:ea typeface="黑体" pitchFamily="49" charset="-122"/>
              </a:rPr>
              <a:t>-0.0619 V(</a:t>
            </a:r>
            <a:r>
              <a:rPr lang="zh-CN" altLang="en-US" sz="2400" dirty="0">
                <a:solidFill>
                  <a:srgbClr val="000066"/>
                </a:solidFill>
                <a:latin typeface="Arial Unicode MS" pitchFamily="34" charset="-122"/>
                <a:ea typeface="黑体" pitchFamily="49" charset="-122"/>
              </a:rPr>
              <a:t>对</a:t>
            </a:r>
            <a:r>
              <a:rPr lang="en-US" altLang="zh-CN" sz="2400" dirty="0">
                <a:solidFill>
                  <a:srgbClr val="000066"/>
                </a:solidFill>
                <a:latin typeface="Arial Unicode MS" pitchFamily="34" charset="-122"/>
                <a:ea typeface="黑体" pitchFamily="49" charset="-122"/>
              </a:rPr>
              <a:t>SCE)，</a:t>
            </a:r>
            <a:r>
              <a:rPr lang="zh-CN" altLang="en-US" sz="2400" dirty="0">
                <a:solidFill>
                  <a:srgbClr val="000066"/>
                </a:solidFill>
                <a:latin typeface="Arial Unicode MS" pitchFamily="34" charset="-122"/>
                <a:ea typeface="黑体" pitchFamily="49" charset="-122"/>
              </a:rPr>
              <a:t>加入0.0731 </a:t>
            </a:r>
            <a:r>
              <a:rPr lang="en-US" altLang="zh-CN" sz="2400" dirty="0">
                <a:solidFill>
                  <a:srgbClr val="000066"/>
                </a:solidFill>
                <a:latin typeface="Arial Unicode MS" pitchFamily="34" charset="-122"/>
                <a:ea typeface="黑体" pitchFamily="49" charset="-122"/>
              </a:rPr>
              <a:t>mol</a:t>
            </a:r>
            <a:r>
              <a:rPr lang="en-US" altLang="zh-CN" sz="2400" dirty="0">
                <a:solidFill>
                  <a:srgbClr val="000066"/>
                </a:solidFill>
                <a:latin typeface="Arial Unicode MS" pitchFamily="34" charset="-122"/>
                <a:ea typeface="黑体" pitchFamily="49" charset="-122"/>
                <a:cs typeface="Times New Roman" pitchFamily="18" charset="0"/>
              </a:rPr>
              <a:t>·</a:t>
            </a:r>
            <a:r>
              <a:rPr lang="en-US" altLang="zh-CN" sz="2400" dirty="0">
                <a:solidFill>
                  <a:srgbClr val="000066"/>
                </a:solidFill>
                <a:latin typeface="Arial Unicode MS" pitchFamily="34" charset="-122"/>
                <a:ea typeface="黑体" pitchFamily="49" charset="-122"/>
              </a:rPr>
              <a:t>L</a:t>
            </a:r>
            <a:r>
              <a:rPr lang="en-US" altLang="zh-CN" sz="2400" baseline="30000" dirty="0">
                <a:solidFill>
                  <a:srgbClr val="000066"/>
                </a:solidFill>
                <a:latin typeface="Arial Unicode MS" pitchFamily="34" charset="-122"/>
                <a:ea typeface="黑体" pitchFamily="49" charset="-122"/>
              </a:rPr>
              <a:t>-1</a:t>
            </a:r>
            <a:r>
              <a:rPr lang="zh-CN" altLang="en-US" sz="2400" dirty="0">
                <a:solidFill>
                  <a:srgbClr val="000066"/>
                </a:solidFill>
                <a:latin typeface="Arial Unicode MS" pitchFamily="34" charset="-122"/>
                <a:ea typeface="黑体" pitchFamily="49" charset="-122"/>
              </a:rPr>
              <a:t>的</a:t>
            </a:r>
            <a:r>
              <a:rPr lang="en-US" altLang="zh-CN" sz="2400" dirty="0" err="1">
                <a:solidFill>
                  <a:srgbClr val="000066"/>
                </a:solidFill>
                <a:latin typeface="Arial Unicode MS" pitchFamily="34" charset="-122"/>
                <a:ea typeface="黑体" pitchFamily="49" charset="-122"/>
              </a:rPr>
              <a:t>Ca</a:t>
            </a:r>
            <a:r>
              <a:rPr lang="en-US" altLang="zh-CN" sz="2400" dirty="0">
                <a:solidFill>
                  <a:srgbClr val="000066"/>
                </a:solidFill>
                <a:latin typeface="Arial Unicode MS" pitchFamily="34" charset="-122"/>
                <a:ea typeface="黑体" pitchFamily="49" charset="-122"/>
              </a:rPr>
              <a:t>(NO</a:t>
            </a:r>
            <a:r>
              <a:rPr lang="en-US" altLang="zh-CN" sz="2400" baseline="-25000" dirty="0">
                <a:solidFill>
                  <a:srgbClr val="000066"/>
                </a:solidFill>
                <a:latin typeface="Arial Unicode MS" pitchFamily="34" charset="-122"/>
                <a:ea typeface="黑体" pitchFamily="49" charset="-122"/>
              </a:rPr>
              <a:t>3</a:t>
            </a:r>
            <a:r>
              <a:rPr lang="en-US" altLang="zh-CN" sz="2400" dirty="0">
                <a:solidFill>
                  <a:srgbClr val="000066"/>
                </a:solidFill>
                <a:latin typeface="Arial Unicode MS" pitchFamily="34" charset="-122"/>
                <a:ea typeface="黑体" pitchFamily="49" charset="-122"/>
              </a:rPr>
              <a:t>)</a:t>
            </a:r>
            <a:r>
              <a:rPr lang="en-US" altLang="zh-CN" sz="2400" baseline="-25000" dirty="0">
                <a:solidFill>
                  <a:srgbClr val="000066"/>
                </a:solidFill>
                <a:latin typeface="Arial Unicode MS" pitchFamily="34" charset="-122"/>
                <a:ea typeface="黑体" pitchFamily="49" charset="-122"/>
              </a:rPr>
              <a:t>2</a:t>
            </a:r>
            <a:r>
              <a:rPr lang="zh-CN" altLang="en-US" sz="2400" dirty="0">
                <a:solidFill>
                  <a:srgbClr val="000066"/>
                </a:solidFill>
                <a:latin typeface="Arial Unicode MS" pitchFamily="34" charset="-122"/>
                <a:ea typeface="黑体" pitchFamily="49" charset="-122"/>
              </a:rPr>
              <a:t>标准溶液</a:t>
            </a:r>
            <a:r>
              <a:rPr lang="en-US" altLang="zh-CN" sz="2400" dirty="0">
                <a:solidFill>
                  <a:srgbClr val="000066"/>
                </a:solidFill>
                <a:latin typeface="Arial Unicode MS" pitchFamily="34" charset="-122"/>
                <a:ea typeface="黑体" pitchFamily="49" charset="-122"/>
              </a:rPr>
              <a:t>1.00 mL，</a:t>
            </a:r>
            <a:r>
              <a:rPr lang="zh-CN" altLang="en-US" sz="2400" dirty="0">
                <a:solidFill>
                  <a:srgbClr val="000066"/>
                </a:solidFill>
                <a:latin typeface="Arial Unicode MS" pitchFamily="34" charset="-122"/>
                <a:ea typeface="黑体" pitchFamily="49" charset="-122"/>
              </a:rPr>
              <a:t>搅拌平衡后,测得钙离子电极电位为</a:t>
            </a:r>
            <a:r>
              <a:rPr lang="en-US" altLang="zh-CN" sz="2400" dirty="0">
                <a:solidFill>
                  <a:srgbClr val="000066"/>
                </a:solidFill>
                <a:latin typeface="Arial Unicode MS" pitchFamily="34" charset="-122"/>
                <a:ea typeface="黑体" pitchFamily="49" charset="-122"/>
              </a:rPr>
              <a:t>-0.0483V(</a:t>
            </a:r>
            <a:r>
              <a:rPr lang="zh-CN" altLang="en-US" sz="2400" dirty="0">
                <a:solidFill>
                  <a:srgbClr val="000066"/>
                </a:solidFill>
                <a:latin typeface="Arial Unicode MS" pitchFamily="34" charset="-122"/>
                <a:ea typeface="黑体" pitchFamily="49" charset="-122"/>
              </a:rPr>
              <a:t>对</a:t>
            </a:r>
            <a:r>
              <a:rPr lang="en-US" altLang="zh-CN" sz="2400" dirty="0">
                <a:solidFill>
                  <a:srgbClr val="000066"/>
                </a:solidFill>
                <a:latin typeface="Arial Unicode MS" pitchFamily="34" charset="-122"/>
                <a:ea typeface="黑体" pitchFamily="49" charset="-122"/>
              </a:rPr>
              <a:t>SCE)。</a:t>
            </a:r>
            <a:r>
              <a:rPr lang="zh-CN" altLang="en-US" sz="2400" dirty="0">
                <a:solidFill>
                  <a:srgbClr val="000066"/>
                </a:solidFill>
                <a:latin typeface="Arial Unicode MS" pitchFamily="34" charset="-122"/>
                <a:ea typeface="黑体" pitchFamily="49" charset="-122"/>
              </a:rPr>
              <a:t>试计算原水样中</a:t>
            </a:r>
            <a:r>
              <a:rPr lang="en-US" altLang="zh-CN" sz="2400" dirty="0">
                <a:solidFill>
                  <a:srgbClr val="000066"/>
                </a:solidFill>
                <a:latin typeface="Arial Unicode MS" pitchFamily="34" charset="-122"/>
                <a:ea typeface="黑体" pitchFamily="49" charset="-122"/>
              </a:rPr>
              <a:t>Ca</a:t>
            </a:r>
            <a:r>
              <a:rPr lang="en-US" altLang="zh-CN" sz="2400" baseline="30000" dirty="0">
                <a:solidFill>
                  <a:srgbClr val="000066"/>
                </a:solidFill>
                <a:latin typeface="Arial Unicode MS" pitchFamily="34" charset="-122"/>
                <a:ea typeface="黑体" pitchFamily="49" charset="-122"/>
              </a:rPr>
              <a:t>2+</a:t>
            </a:r>
            <a:r>
              <a:rPr lang="zh-CN" altLang="en-US" sz="2400" dirty="0">
                <a:solidFill>
                  <a:srgbClr val="000066"/>
                </a:solidFill>
                <a:latin typeface="Arial Unicode MS" pitchFamily="34" charset="-122"/>
                <a:ea typeface="黑体" pitchFamily="49" charset="-122"/>
              </a:rPr>
              <a:t>的浓度。</a:t>
            </a:r>
            <a:endParaRPr lang="zh-CN" altLang="en-US" sz="2800" dirty="0">
              <a:solidFill>
                <a:srgbClr val="000066"/>
              </a:solidFill>
              <a:latin typeface="Arial Unicode MS" pitchFamily="34" charset="-122"/>
              <a:ea typeface="黑体" pitchFamily="49" charset="-122"/>
            </a:endParaRPr>
          </a:p>
          <a:p>
            <a:pPr algn="just">
              <a:lnSpc>
                <a:spcPct val="150000"/>
              </a:lnSpc>
            </a:pPr>
            <a:r>
              <a:rPr lang="zh-CN" altLang="en-US" sz="2400" dirty="0">
                <a:solidFill>
                  <a:srgbClr val="0000FF"/>
                </a:solidFill>
                <a:latin typeface="Arial Unicode MS" pitchFamily="34" charset="-122"/>
                <a:ea typeface="黑体" pitchFamily="49" charset="-122"/>
              </a:rPr>
              <a:t>解：由标准加入法计算公式</a:t>
            </a:r>
          </a:p>
          <a:p>
            <a:pPr algn="just">
              <a:lnSpc>
                <a:spcPct val="140000"/>
              </a:lnSpc>
            </a:pPr>
            <a:r>
              <a:rPr lang="zh-CN" altLang="en-US" sz="2400" dirty="0">
                <a:solidFill>
                  <a:srgbClr val="0000FF"/>
                </a:solidFill>
                <a:latin typeface="Arial Unicode MS" pitchFamily="34" charset="-122"/>
                <a:ea typeface="黑体" pitchFamily="49" charset="-122"/>
              </a:rPr>
              <a:t>    </a:t>
            </a:r>
            <a:r>
              <a:rPr lang="en-US" altLang="zh-CN" sz="2400" i="1" dirty="0">
                <a:solidFill>
                  <a:srgbClr val="0000FF"/>
                </a:solidFill>
                <a:latin typeface="Arial Unicode MS" pitchFamily="34" charset="-122"/>
                <a:ea typeface="黑体" pitchFamily="49" charset="-122"/>
              </a:rPr>
              <a:t>S </a:t>
            </a:r>
            <a:r>
              <a:rPr lang="en-US" altLang="zh-CN" sz="2400" dirty="0">
                <a:solidFill>
                  <a:srgbClr val="0000FF"/>
                </a:solidFill>
                <a:latin typeface="Arial Unicode MS" pitchFamily="34" charset="-122"/>
                <a:ea typeface="黑体" pitchFamily="49" charset="-122"/>
              </a:rPr>
              <a:t>=0.059 / 2</a:t>
            </a:r>
          </a:p>
          <a:p>
            <a:pPr algn="just">
              <a:lnSpc>
                <a:spcPct val="140000"/>
              </a:lnSpc>
            </a:pPr>
            <a:r>
              <a:rPr lang="en-US" altLang="zh-CN" sz="2400" dirty="0">
                <a:solidFill>
                  <a:srgbClr val="0000FF"/>
                </a:solidFill>
                <a:latin typeface="Arial Unicode MS" pitchFamily="34" charset="-122"/>
                <a:ea typeface="黑体" pitchFamily="49" charset="-122"/>
              </a:rPr>
              <a:t>    </a:t>
            </a:r>
            <a:r>
              <a:rPr lang="en-US" altLang="zh-CN" sz="2400" dirty="0" err="1">
                <a:solidFill>
                  <a:srgbClr val="0000FF"/>
                </a:solidFill>
                <a:latin typeface="Arial Unicode MS" pitchFamily="34" charset="-122"/>
                <a:ea typeface="黑体" pitchFamily="49" charset="-122"/>
              </a:rPr>
              <a:t>Δ</a:t>
            </a:r>
            <a:r>
              <a:rPr lang="en-US" altLang="zh-CN" sz="2400" i="1" dirty="0" err="1">
                <a:solidFill>
                  <a:srgbClr val="0000FF"/>
                </a:solidFill>
                <a:latin typeface="Arial Unicode MS" pitchFamily="34" charset="-122"/>
                <a:ea typeface="黑体" pitchFamily="49" charset="-122"/>
              </a:rPr>
              <a:t>c</a:t>
            </a:r>
            <a:r>
              <a:rPr lang="en-US" altLang="zh-CN" sz="2400" i="1" dirty="0">
                <a:solidFill>
                  <a:srgbClr val="0000FF"/>
                </a:solidFill>
                <a:latin typeface="Arial Unicode MS" pitchFamily="34" charset="-122"/>
                <a:ea typeface="黑体" pitchFamily="49" charset="-122"/>
              </a:rPr>
              <a:t> </a:t>
            </a:r>
            <a:r>
              <a:rPr lang="en-US" altLang="zh-CN" sz="2400" dirty="0">
                <a:solidFill>
                  <a:srgbClr val="0000FF"/>
                </a:solidFill>
                <a:latin typeface="Arial Unicode MS" pitchFamily="34" charset="-122"/>
                <a:ea typeface="黑体" pitchFamily="49" charset="-122"/>
              </a:rPr>
              <a:t>= (</a:t>
            </a:r>
            <a:r>
              <a:rPr lang="en-US" altLang="zh-CN" sz="2400" i="1" dirty="0" err="1">
                <a:solidFill>
                  <a:srgbClr val="0000FF"/>
                </a:solidFill>
                <a:latin typeface="Arial Unicode MS" pitchFamily="34" charset="-122"/>
                <a:ea typeface="黑体" pitchFamily="49" charset="-122"/>
              </a:rPr>
              <a:t>V</a:t>
            </a:r>
            <a:r>
              <a:rPr lang="en-US" altLang="zh-CN" sz="2400" i="1" baseline="-25000" dirty="0" err="1">
                <a:solidFill>
                  <a:srgbClr val="0000FF"/>
                </a:solidFill>
                <a:latin typeface="Arial Unicode MS" pitchFamily="34" charset="-122"/>
                <a:ea typeface="黑体" pitchFamily="49" charset="-122"/>
              </a:rPr>
              <a:t>s</a:t>
            </a:r>
            <a:r>
              <a:rPr lang="en-US" altLang="zh-CN" sz="2400" dirty="0">
                <a:solidFill>
                  <a:srgbClr val="0000FF"/>
                </a:solidFill>
                <a:latin typeface="Arial Unicode MS" pitchFamily="34" charset="-122"/>
                <a:ea typeface="黑体" pitchFamily="49" charset="-122"/>
              </a:rPr>
              <a:t> </a:t>
            </a:r>
            <a:r>
              <a:rPr lang="en-US" altLang="zh-CN" sz="2400" i="1" dirty="0" err="1">
                <a:solidFill>
                  <a:srgbClr val="0000FF"/>
                </a:solidFill>
                <a:latin typeface="Arial Unicode MS" pitchFamily="34" charset="-122"/>
                <a:ea typeface="黑体" pitchFamily="49" charset="-122"/>
              </a:rPr>
              <a:t>c</a:t>
            </a:r>
            <a:r>
              <a:rPr lang="en-US" altLang="zh-CN" sz="2400" i="1" baseline="-25000" dirty="0" err="1">
                <a:solidFill>
                  <a:srgbClr val="0000FF"/>
                </a:solidFill>
                <a:latin typeface="Arial Unicode MS" pitchFamily="34" charset="-122"/>
                <a:ea typeface="黑体" pitchFamily="49" charset="-122"/>
              </a:rPr>
              <a:t>s</a:t>
            </a:r>
            <a:r>
              <a:rPr lang="en-US" altLang="zh-CN" sz="2400" dirty="0">
                <a:solidFill>
                  <a:srgbClr val="0000FF"/>
                </a:solidFill>
                <a:latin typeface="Arial Unicode MS" pitchFamily="34" charset="-122"/>
                <a:ea typeface="黑体" pitchFamily="49" charset="-122"/>
              </a:rPr>
              <a:t>)/</a:t>
            </a:r>
            <a:r>
              <a:rPr lang="en-US" altLang="zh-CN" sz="2400" i="1" dirty="0">
                <a:solidFill>
                  <a:srgbClr val="0000FF"/>
                </a:solidFill>
                <a:latin typeface="Arial Unicode MS" pitchFamily="34" charset="-122"/>
                <a:ea typeface="黑体" pitchFamily="49" charset="-122"/>
              </a:rPr>
              <a:t>V</a:t>
            </a:r>
            <a:r>
              <a:rPr lang="en-US" altLang="zh-CN" sz="2400" baseline="-25000" dirty="0">
                <a:solidFill>
                  <a:srgbClr val="0000FF"/>
                </a:solidFill>
                <a:latin typeface="Arial Unicode MS" pitchFamily="34" charset="-122"/>
                <a:ea typeface="黑体" pitchFamily="49" charset="-122"/>
              </a:rPr>
              <a:t>o </a:t>
            </a:r>
            <a:r>
              <a:rPr lang="en-US" altLang="zh-CN" sz="2400" dirty="0">
                <a:solidFill>
                  <a:srgbClr val="0000FF"/>
                </a:solidFill>
                <a:latin typeface="Arial Unicode MS" pitchFamily="34" charset="-122"/>
                <a:ea typeface="黑体" pitchFamily="49" charset="-122"/>
              </a:rPr>
              <a:t>= 1.00×0.0731 / 100=7.31×10</a:t>
            </a:r>
            <a:r>
              <a:rPr lang="en-US" altLang="zh-CN" sz="2400" baseline="30000" dirty="0">
                <a:solidFill>
                  <a:srgbClr val="0000FF"/>
                </a:solidFill>
                <a:latin typeface="Arial Unicode MS" pitchFamily="34" charset="-122"/>
                <a:ea typeface="黑体" pitchFamily="49" charset="-122"/>
              </a:rPr>
              <a:t>-4  </a:t>
            </a:r>
            <a:r>
              <a:rPr lang="en-US" altLang="zh-CN" sz="2400" dirty="0">
                <a:solidFill>
                  <a:srgbClr val="0000FF"/>
                </a:solidFill>
                <a:latin typeface="Arial Unicode MS" pitchFamily="34" charset="-122"/>
                <a:ea typeface="黑体" pitchFamily="49" charset="-122"/>
              </a:rPr>
              <a:t>mol</a:t>
            </a:r>
            <a:r>
              <a:rPr lang="en-US" altLang="zh-CN" sz="2400" dirty="0">
                <a:solidFill>
                  <a:srgbClr val="0000FF"/>
                </a:solidFill>
                <a:latin typeface="Arial Unicode MS" pitchFamily="34" charset="-122"/>
                <a:ea typeface="黑体" pitchFamily="49" charset="-122"/>
                <a:cs typeface="Times New Roman" pitchFamily="18" charset="0"/>
              </a:rPr>
              <a:t>·</a:t>
            </a:r>
            <a:r>
              <a:rPr lang="en-US" altLang="zh-CN" sz="2400" dirty="0">
                <a:solidFill>
                  <a:srgbClr val="0000FF"/>
                </a:solidFill>
                <a:latin typeface="Arial Unicode MS" pitchFamily="34" charset="-122"/>
                <a:ea typeface="黑体" pitchFamily="49" charset="-122"/>
              </a:rPr>
              <a:t>L</a:t>
            </a:r>
            <a:r>
              <a:rPr lang="en-US" altLang="zh-CN" sz="2400" baseline="30000" dirty="0">
                <a:solidFill>
                  <a:srgbClr val="0000FF"/>
                </a:solidFill>
                <a:latin typeface="Arial Unicode MS" pitchFamily="34" charset="-122"/>
                <a:ea typeface="黑体" pitchFamily="49" charset="-122"/>
              </a:rPr>
              <a:t>-1</a:t>
            </a:r>
            <a:r>
              <a:rPr lang="en-US" altLang="zh-CN" sz="2400" dirty="0">
                <a:solidFill>
                  <a:srgbClr val="0000FF"/>
                </a:solidFill>
                <a:latin typeface="Arial Unicode MS" pitchFamily="34" charset="-122"/>
                <a:ea typeface="黑体" pitchFamily="49" charset="-122"/>
              </a:rPr>
              <a:t> </a:t>
            </a:r>
          </a:p>
          <a:p>
            <a:pPr algn="just">
              <a:lnSpc>
                <a:spcPct val="140000"/>
              </a:lnSpc>
            </a:pPr>
            <a:r>
              <a:rPr lang="en-US" altLang="zh-CN" sz="2400" dirty="0">
                <a:solidFill>
                  <a:srgbClr val="0000FF"/>
                </a:solidFill>
                <a:latin typeface="Arial Unicode MS" pitchFamily="34" charset="-122"/>
                <a:ea typeface="黑体" pitchFamily="49" charset="-122"/>
              </a:rPr>
              <a:t>    Δ</a:t>
            </a:r>
            <a:r>
              <a:rPr lang="en-US" altLang="zh-CN" sz="2400" i="1" dirty="0">
                <a:solidFill>
                  <a:srgbClr val="0000FF"/>
                </a:solidFill>
                <a:latin typeface="Arial Unicode MS" pitchFamily="34" charset="-122"/>
                <a:ea typeface="黑体" pitchFamily="49" charset="-122"/>
              </a:rPr>
              <a:t>E</a:t>
            </a:r>
            <a:r>
              <a:rPr lang="en-US" altLang="zh-CN" sz="2400" dirty="0">
                <a:solidFill>
                  <a:srgbClr val="0000FF"/>
                </a:solidFill>
                <a:latin typeface="Arial Unicode MS" pitchFamily="34" charset="-122"/>
                <a:ea typeface="黑体" pitchFamily="49" charset="-122"/>
              </a:rPr>
              <a:t>= </a:t>
            </a:r>
            <a:r>
              <a:rPr lang="en-US" altLang="zh-CN" sz="2400" dirty="0">
                <a:solidFill>
                  <a:srgbClr val="0000FF"/>
                </a:solidFill>
                <a:latin typeface="Arial Unicode MS" pitchFamily="34" charset="-122"/>
                <a:ea typeface="黑体" pitchFamily="49" charset="-122"/>
                <a:cs typeface="Times New Roman" pitchFamily="18" charset="0"/>
              </a:rPr>
              <a:t>–</a:t>
            </a:r>
            <a:r>
              <a:rPr lang="en-US" altLang="zh-CN" sz="2400" dirty="0">
                <a:solidFill>
                  <a:srgbClr val="0000FF"/>
                </a:solidFill>
                <a:latin typeface="Arial Unicode MS" pitchFamily="34" charset="-122"/>
                <a:ea typeface="黑体" pitchFamily="49" charset="-122"/>
              </a:rPr>
              <a:t>0.0483 </a:t>
            </a:r>
            <a:r>
              <a:rPr lang="en-US" altLang="zh-CN" sz="2400" dirty="0">
                <a:solidFill>
                  <a:srgbClr val="0000FF"/>
                </a:solidFill>
                <a:latin typeface="Arial Unicode MS" pitchFamily="34" charset="-122"/>
                <a:ea typeface="黑体" pitchFamily="49" charset="-122"/>
                <a:cs typeface="Times New Roman" pitchFamily="18" charset="0"/>
              </a:rPr>
              <a:t>–</a:t>
            </a:r>
            <a:r>
              <a:rPr lang="en-US" altLang="zh-CN" sz="2400" dirty="0">
                <a:solidFill>
                  <a:srgbClr val="0000FF"/>
                </a:solidFill>
                <a:latin typeface="Arial Unicode MS" pitchFamily="34" charset="-122"/>
                <a:ea typeface="黑体" pitchFamily="49" charset="-122"/>
              </a:rPr>
              <a:t>(</a:t>
            </a:r>
            <a:r>
              <a:rPr lang="en-US" altLang="zh-CN" sz="2400" dirty="0">
                <a:solidFill>
                  <a:srgbClr val="0000FF"/>
                </a:solidFill>
                <a:latin typeface="Arial Unicode MS" pitchFamily="34" charset="-122"/>
                <a:ea typeface="黑体" pitchFamily="49" charset="-122"/>
                <a:cs typeface="Times New Roman" pitchFamily="18" charset="0"/>
              </a:rPr>
              <a:t>–</a:t>
            </a:r>
            <a:r>
              <a:rPr lang="en-US" altLang="zh-CN" sz="2400" dirty="0">
                <a:solidFill>
                  <a:srgbClr val="0000FF"/>
                </a:solidFill>
                <a:latin typeface="Arial Unicode MS" pitchFamily="34" charset="-122"/>
                <a:ea typeface="黑体" pitchFamily="49" charset="-122"/>
              </a:rPr>
              <a:t> 0.0619) = 0.0619 </a:t>
            </a:r>
            <a:r>
              <a:rPr lang="en-US" altLang="zh-CN" sz="2400" dirty="0">
                <a:solidFill>
                  <a:srgbClr val="0000FF"/>
                </a:solidFill>
                <a:latin typeface="Arial Unicode MS" pitchFamily="34" charset="-122"/>
                <a:ea typeface="黑体" pitchFamily="49" charset="-122"/>
                <a:cs typeface="Times New Roman" pitchFamily="18" charset="0"/>
              </a:rPr>
              <a:t>–</a:t>
            </a:r>
            <a:r>
              <a:rPr lang="en-US" altLang="zh-CN" sz="2400" dirty="0">
                <a:solidFill>
                  <a:srgbClr val="0000FF"/>
                </a:solidFill>
                <a:latin typeface="Arial Unicode MS" pitchFamily="34" charset="-122"/>
                <a:ea typeface="黑体" pitchFamily="49" charset="-122"/>
              </a:rPr>
              <a:t> 0.0483 = 0.0136  V</a:t>
            </a:r>
            <a:endParaRPr lang="zh-CN" altLang="en-US" sz="2400" dirty="0">
              <a:solidFill>
                <a:srgbClr val="0000FF"/>
              </a:solidFill>
              <a:latin typeface="Arial Unicode MS" pitchFamily="34" charset="-122"/>
              <a:ea typeface="黑体" pitchFamily="49" charset="-122"/>
            </a:endParaRPr>
          </a:p>
          <a:p>
            <a:pPr algn="just">
              <a:lnSpc>
                <a:spcPct val="140000"/>
              </a:lnSpc>
            </a:pPr>
            <a:r>
              <a:rPr lang="zh-CN" altLang="zh-CN" sz="2400" dirty="0">
                <a:solidFill>
                  <a:srgbClr val="0000FF"/>
                </a:solidFill>
                <a:latin typeface="Arial Unicode MS" pitchFamily="34" charset="-122"/>
                <a:ea typeface="黑体" pitchFamily="49" charset="-122"/>
              </a:rPr>
              <a:t>    </a:t>
            </a:r>
            <a:r>
              <a:rPr lang="en-US" altLang="zh-CN" sz="2400" i="1" dirty="0" err="1">
                <a:solidFill>
                  <a:srgbClr val="0000FF"/>
                </a:solidFill>
                <a:latin typeface="Arial Unicode MS" pitchFamily="34" charset="-122"/>
                <a:ea typeface="黑体" pitchFamily="49" charset="-122"/>
              </a:rPr>
              <a:t>c</a:t>
            </a:r>
            <a:r>
              <a:rPr lang="en-US" altLang="zh-CN" sz="2400" i="1" baseline="-25000" dirty="0" err="1">
                <a:solidFill>
                  <a:srgbClr val="0000FF"/>
                </a:solidFill>
                <a:latin typeface="Arial Unicode MS" pitchFamily="34" charset="-122"/>
                <a:ea typeface="黑体" pitchFamily="49" charset="-122"/>
              </a:rPr>
              <a:t>x</a:t>
            </a:r>
            <a:r>
              <a:rPr lang="en-US" altLang="zh-CN" sz="2400" dirty="0" err="1">
                <a:solidFill>
                  <a:srgbClr val="0000FF"/>
                </a:solidFill>
                <a:latin typeface="Arial Unicode MS" pitchFamily="34" charset="-122"/>
                <a:ea typeface="黑体" pitchFamily="49" charset="-122"/>
              </a:rPr>
              <a:t>＝Δ</a:t>
            </a:r>
            <a:r>
              <a:rPr lang="en-US" altLang="zh-CN" sz="2400" i="1" dirty="0" err="1">
                <a:solidFill>
                  <a:srgbClr val="0000FF"/>
                </a:solidFill>
                <a:latin typeface="Arial Unicode MS" pitchFamily="34" charset="-122"/>
                <a:ea typeface="黑体" pitchFamily="49" charset="-122"/>
              </a:rPr>
              <a:t>c</a:t>
            </a:r>
            <a:r>
              <a:rPr lang="en-US" altLang="zh-CN" sz="2400" dirty="0">
                <a:solidFill>
                  <a:srgbClr val="0000FF"/>
                </a:solidFill>
                <a:latin typeface="Arial Unicode MS" pitchFamily="34" charset="-122"/>
                <a:ea typeface="黑体" pitchFamily="49" charset="-122"/>
              </a:rPr>
              <a:t>(10</a:t>
            </a:r>
            <a:r>
              <a:rPr lang="en-US" altLang="zh-CN" sz="2400" baseline="30000" dirty="0">
                <a:solidFill>
                  <a:srgbClr val="0000FF"/>
                </a:solidFill>
                <a:latin typeface="Arial Unicode MS" pitchFamily="34" charset="-122"/>
                <a:ea typeface="黑体" pitchFamily="49" charset="-122"/>
              </a:rPr>
              <a:t>Δ</a:t>
            </a:r>
            <a:r>
              <a:rPr lang="en-US" altLang="zh-CN" sz="2400" i="1" baseline="30000" dirty="0">
                <a:solidFill>
                  <a:srgbClr val="0000FF"/>
                </a:solidFill>
                <a:latin typeface="Arial Unicode MS" pitchFamily="34" charset="-122"/>
                <a:ea typeface="黑体" pitchFamily="49" charset="-122"/>
              </a:rPr>
              <a:t>E</a:t>
            </a:r>
            <a:r>
              <a:rPr lang="en-US" altLang="zh-CN" sz="2400" baseline="30000" dirty="0">
                <a:solidFill>
                  <a:srgbClr val="0000FF"/>
                </a:solidFill>
                <a:latin typeface="Arial Unicode MS" pitchFamily="34" charset="-122"/>
                <a:ea typeface="黑体" pitchFamily="49" charset="-122"/>
              </a:rPr>
              <a:t>/</a:t>
            </a:r>
            <a:r>
              <a:rPr lang="en-US" altLang="zh-CN" sz="2400" i="1" baseline="30000" dirty="0">
                <a:solidFill>
                  <a:srgbClr val="0000FF"/>
                </a:solidFill>
                <a:latin typeface="Arial Unicode MS" pitchFamily="34" charset="-122"/>
                <a:ea typeface="黑体" pitchFamily="49" charset="-122"/>
              </a:rPr>
              <a:t>s</a:t>
            </a:r>
            <a:r>
              <a:rPr lang="en-US" altLang="zh-CN" sz="2400" baseline="30000" dirty="0">
                <a:solidFill>
                  <a:srgbClr val="0000FF"/>
                </a:solidFill>
                <a:latin typeface="Arial Unicode MS" pitchFamily="34" charset="-122"/>
                <a:ea typeface="黑体" pitchFamily="49" charset="-122"/>
              </a:rPr>
              <a:t> </a:t>
            </a:r>
            <a:r>
              <a:rPr lang="en-US" altLang="zh-CN" sz="2400" dirty="0">
                <a:solidFill>
                  <a:srgbClr val="0000FF"/>
                </a:solidFill>
                <a:latin typeface="Arial Unicode MS" pitchFamily="34" charset="-122"/>
                <a:ea typeface="黑体" pitchFamily="49" charset="-122"/>
                <a:cs typeface="Times New Roman" pitchFamily="18" charset="0"/>
              </a:rPr>
              <a:t>–</a:t>
            </a:r>
            <a:r>
              <a:rPr lang="en-US" altLang="zh-CN" sz="2400" dirty="0">
                <a:solidFill>
                  <a:srgbClr val="0000FF"/>
                </a:solidFill>
                <a:latin typeface="Arial Unicode MS" pitchFamily="34" charset="-122"/>
                <a:ea typeface="黑体" pitchFamily="49" charset="-122"/>
              </a:rPr>
              <a:t> １) </a:t>
            </a:r>
            <a:r>
              <a:rPr lang="en-US" altLang="zh-CN" sz="2400" baseline="30000" dirty="0">
                <a:solidFill>
                  <a:srgbClr val="0000FF"/>
                </a:solidFill>
                <a:latin typeface="Arial Unicode MS" pitchFamily="34" charset="-122"/>
                <a:ea typeface="黑体" pitchFamily="49" charset="-122"/>
              </a:rPr>
              <a:t>-1 </a:t>
            </a:r>
            <a:r>
              <a:rPr lang="en-US" altLang="zh-CN" sz="2400" dirty="0">
                <a:solidFill>
                  <a:srgbClr val="0000FF"/>
                </a:solidFill>
                <a:latin typeface="Arial Unicode MS" pitchFamily="34" charset="-122"/>
                <a:ea typeface="黑体" pitchFamily="49" charset="-122"/>
              </a:rPr>
              <a:t>＝7.31×10</a:t>
            </a:r>
            <a:r>
              <a:rPr lang="en-US" altLang="zh-CN" sz="2400" baseline="30000" dirty="0">
                <a:solidFill>
                  <a:srgbClr val="0000FF"/>
                </a:solidFill>
                <a:latin typeface="Arial Unicode MS" pitchFamily="34" charset="-122"/>
                <a:ea typeface="黑体" pitchFamily="49" charset="-122"/>
              </a:rPr>
              <a:t>-4</a:t>
            </a:r>
            <a:r>
              <a:rPr lang="en-US" altLang="zh-CN" sz="2400" dirty="0">
                <a:solidFill>
                  <a:srgbClr val="0000FF"/>
                </a:solidFill>
                <a:latin typeface="Arial Unicode MS" pitchFamily="34" charset="-122"/>
                <a:ea typeface="黑体" pitchFamily="49" charset="-122"/>
              </a:rPr>
              <a:t>（10</a:t>
            </a:r>
            <a:r>
              <a:rPr lang="en-US" altLang="zh-CN" sz="2400" baseline="30000" dirty="0">
                <a:solidFill>
                  <a:srgbClr val="0000FF"/>
                </a:solidFill>
                <a:latin typeface="Arial Unicode MS" pitchFamily="34" charset="-122"/>
                <a:ea typeface="黑体" pitchFamily="49" charset="-122"/>
              </a:rPr>
              <a:t>0.461 </a:t>
            </a:r>
            <a:r>
              <a:rPr lang="en-US" altLang="zh-CN" sz="2400" dirty="0">
                <a:solidFill>
                  <a:srgbClr val="0000FF"/>
                </a:solidFill>
                <a:latin typeface="Arial Unicode MS" pitchFamily="34" charset="-122"/>
                <a:ea typeface="黑体" pitchFamily="49" charset="-122"/>
                <a:cs typeface="Times New Roman" pitchFamily="18" charset="0"/>
              </a:rPr>
              <a:t>–</a:t>
            </a:r>
            <a:r>
              <a:rPr lang="en-US" altLang="zh-CN" sz="2400" dirty="0">
                <a:solidFill>
                  <a:srgbClr val="0000FF"/>
                </a:solidFill>
                <a:latin typeface="Arial Unicode MS" pitchFamily="34" charset="-122"/>
                <a:ea typeface="黑体" pitchFamily="49" charset="-122"/>
              </a:rPr>
              <a:t> １) </a:t>
            </a:r>
            <a:r>
              <a:rPr lang="en-US" altLang="zh-CN" sz="2400" baseline="30000" dirty="0">
                <a:solidFill>
                  <a:srgbClr val="0000FF"/>
                </a:solidFill>
                <a:latin typeface="Arial Unicode MS" pitchFamily="34" charset="-122"/>
                <a:ea typeface="黑体" pitchFamily="49" charset="-122"/>
              </a:rPr>
              <a:t>-1</a:t>
            </a:r>
            <a:endParaRPr lang="en-US" altLang="zh-CN" sz="2400" dirty="0">
              <a:solidFill>
                <a:srgbClr val="0000FF"/>
              </a:solidFill>
              <a:latin typeface="Arial Unicode MS" pitchFamily="34" charset="-122"/>
              <a:ea typeface="黑体" pitchFamily="49" charset="-122"/>
            </a:endParaRPr>
          </a:p>
          <a:p>
            <a:pPr algn="just">
              <a:lnSpc>
                <a:spcPct val="140000"/>
              </a:lnSpc>
            </a:pPr>
            <a:r>
              <a:rPr lang="en-US" altLang="zh-CN" sz="2400" dirty="0">
                <a:solidFill>
                  <a:srgbClr val="0000FF"/>
                </a:solidFill>
                <a:latin typeface="Arial Unicode MS" pitchFamily="34" charset="-122"/>
                <a:ea typeface="黑体" pitchFamily="49" charset="-122"/>
              </a:rPr>
              <a:t>       ＝7.31×10</a:t>
            </a:r>
            <a:r>
              <a:rPr lang="en-US" altLang="zh-CN" sz="2400" baseline="30000" dirty="0">
                <a:solidFill>
                  <a:srgbClr val="0000FF"/>
                </a:solidFill>
                <a:latin typeface="Arial Unicode MS" pitchFamily="34" charset="-122"/>
                <a:ea typeface="黑体" pitchFamily="49" charset="-122"/>
              </a:rPr>
              <a:t>-4</a:t>
            </a:r>
            <a:r>
              <a:rPr lang="en-US" altLang="zh-CN" sz="2400" dirty="0">
                <a:solidFill>
                  <a:srgbClr val="0000FF"/>
                </a:solidFill>
                <a:latin typeface="Arial Unicode MS" pitchFamily="34" charset="-122"/>
                <a:ea typeface="黑体" pitchFamily="49" charset="-122"/>
              </a:rPr>
              <a:t>× 0.529＝3.87× 10</a:t>
            </a:r>
            <a:r>
              <a:rPr lang="en-US" altLang="zh-CN" sz="2400" baseline="30000" dirty="0">
                <a:solidFill>
                  <a:srgbClr val="0000FF"/>
                </a:solidFill>
                <a:latin typeface="Arial Unicode MS" pitchFamily="34" charset="-122"/>
                <a:ea typeface="黑体" pitchFamily="49" charset="-122"/>
              </a:rPr>
              <a:t>-4</a:t>
            </a:r>
            <a:r>
              <a:rPr lang="en-US" altLang="zh-CN" sz="2400" dirty="0">
                <a:solidFill>
                  <a:srgbClr val="0000FF"/>
                </a:solidFill>
                <a:latin typeface="Arial Unicode MS" pitchFamily="34" charset="-122"/>
                <a:ea typeface="黑体" pitchFamily="49" charset="-122"/>
              </a:rPr>
              <a:t>  mol</a:t>
            </a:r>
            <a:r>
              <a:rPr lang="en-US" altLang="zh-CN" sz="2400" dirty="0">
                <a:solidFill>
                  <a:srgbClr val="0000FF"/>
                </a:solidFill>
                <a:latin typeface="Arial Unicode MS" pitchFamily="34" charset="-122"/>
                <a:ea typeface="黑体" pitchFamily="49" charset="-122"/>
                <a:cs typeface="Times New Roman" pitchFamily="18" charset="0"/>
              </a:rPr>
              <a:t>·</a:t>
            </a:r>
            <a:r>
              <a:rPr lang="en-US" altLang="zh-CN" sz="2400" dirty="0">
                <a:solidFill>
                  <a:srgbClr val="0000FF"/>
                </a:solidFill>
                <a:latin typeface="Arial Unicode MS" pitchFamily="34" charset="-122"/>
                <a:ea typeface="黑体" pitchFamily="49" charset="-122"/>
              </a:rPr>
              <a:t>L</a:t>
            </a:r>
            <a:r>
              <a:rPr lang="en-US" altLang="zh-CN" sz="2400" baseline="30000" dirty="0">
                <a:solidFill>
                  <a:srgbClr val="0000FF"/>
                </a:solidFill>
                <a:latin typeface="Arial Unicode MS" pitchFamily="34" charset="-122"/>
                <a:ea typeface="黑体" pitchFamily="49" charset="-122"/>
              </a:rPr>
              <a:t>-1</a:t>
            </a:r>
          </a:p>
          <a:p>
            <a:pPr algn="just">
              <a:lnSpc>
                <a:spcPct val="140000"/>
              </a:lnSpc>
              <a:spcBef>
                <a:spcPts val="400"/>
              </a:spcBef>
              <a:spcAft>
                <a:spcPts val="400"/>
              </a:spcAft>
            </a:pPr>
            <a:r>
              <a:rPr lang="zh-CN" altLang="en-US" sz="2400" dirty="0">
                <a:solidFill>
                  <a:srgbClr val="0000FF"/>
                </a:solidFill>
                <a:latin typeface="Arial Unicode MS" pitchFamily="34" charset="-122"/>
                <a:ea typeface="黑体" pitchFamily="49" charset="-122"/>
              </a:rPr>
              <a:t>     试样中</a:t>
            </a:r>
            <a:r>
              <a:rPr lang="en-US" altLang="zh-CN" sz="2400" dirty="0">
                <a:solidFill>
                  <a:srgbClr val="0000FF"/>
                </a:solidFill>
                <a:latin typeface="Arial Unicode MS" pitchFamily="34" charset="-122"/>
                <a:ea typeface="黑体" pitchFamily="49" charset="-122"/>
              </a:rPr>
              <a:t>Ca</a:t>
            </a:r>
            <a:r>
              <a:rPr lang="en-US" altLang="zh-CN" sz="2400" baseline="30000" dirty="0">
                <a:solidFill>
                  <a:srgbClr val="0000FF"/>
                </a:solidFill>
                <a:latin typeface="Arial Unicode MS" pitchFamily="34" charset="-122"/>
                <a:ea typeface="黑体" pitchFamily="49" charset="-122"/>
              </a:rPr>
              <a:t>2+</a:t>
            </a:r>
            <a:r>
              <a:rPr lang="en-US" altLang="zh-CN" sz="2400" dirty="0">
                <a:solidFill>
                  <a:srgbClr val="0000FF"/>
                </a:solidFill>
                <a:latin typeface="Arial Unicode MS" pitchFamily="34" charset="-122"/>
                <a:ea typeface="黑体" pitchFamily="49" charset="-122"/>
              </a:rPr>
              <a:t> </a:t>
            </a:r>
            <a:r>
              <a:rPr lang="zh-CN" altLang="en-US" sz="2400" dirty="0">
                <a:solidFill>
                  <a:srgbClr val="0000FF"/>
                </a:solidFill>
                <a:latin typeface="Arial Unicode MS" pitchFamily="34" charset="-122"/>
                <a:ea typeface="黑体" pitchFamily="49" charset="-122"/>
              </a:rPr>
              <a:t>的浓度为3.87×10</a:t>
            </a:r>
            <a:r>
              <a:rPr lang="zh-CN" altLang="en-US" sz="2400" baseline="30000" dirty="0">
                <a:solidFill>
                  <a:srgbClr val="0000FF"/>
                </a:solidFill>
                <a:latin typeface="Arial Unicode MS" pitchFamily="34" charset="-122"/>
                <a:ea typeface="黑体" pitchFamily="49" charset="-122"/>
              </a:rPr>
              <a:t>－4  </a:t>
            </a:r>
            <a:r>
              <a:rPr lang="en-US" altLang="zh-CN" sz="2400" dirty="0">
                <a:solidFill>
                  <a:srgbClr val="0000FF"/>
                </a:solidFill>
                <a:latin typeface="Arial Unicode MS" pitchFamily="34" charset="-122"/>
                <a:ea typeface="黑体" pitchFamily="49" charset="-122"/>
              </a:rPr>
              <a:t>mol</a:t>
            </a:r>
            <a:r>
              <a:rPr lang="en-US" altLang="zh-CN" sz="2400" dirty="0">
                <a:solidFill>
                  <a:srgbClr val="0000FF"/>
                </a:solidFill>
                <a:latin typeface="Arial Unicode MS" pitchFamily="34" charset="-122"/>
                <a:ea typeface="黑体" pitchFamily="49" charset="-122"/>
                <a:cs typeface="Times New Roman" pitchFamily="18" charset="0"/>
              </a:rPr>
              <a:t>·</a:t>
            </a:r>
            <a:r>
              <a:rPr lang="en-US" altLang="zh-CN" sz="2400" dirty="0">
                <a:solidFill>
                  <a:srgbClr val="0000FF"/>
                </a:solidFill>
                <a:latin typeface="Arial Unicode MS" pitchFamily="34" charset="-122"/>
                <a:ea typeface="黑体" pitchFamily="49" charset="-122"/>
              </a:rPr>
              <a:t>L</a:t>
            </a:r>
            <a:r>
              <a:rPr lang="en-US" altLang="zh-CN" sz="2400" baseline="30000" dirty="0">
                <a:solidFill>
                  <a:srgbClr val="0000FF"/>
                </a:solidFill>
                <a:latin typeface="Arial Unicode MS" pitchFamily="34" charset="-122"/>
                <a:ea typeface="黑体" pitchFamily="49" charset="-122"/>
              </a:rPr>
              <a:t>-1</a:t>
            </a:r>
            <a:r>
              <a:rPr lang="en-US" altLang="zh-CN" sz="2400" dirty="0">
                <a:solidFill>
                  <a:srgbClr val="0000FF"/>
                </a:solidFill>
                <a:latin typeface="Arial Unicode MS" pitchFamily="34" charset="-122"/>
                <a:ea typeface="黑体" pitchFamily="49" charset="-122"/>
              </a:rPr>
              <a:t> 。</a:t>
            </a:r>
            <a:endParaRPr lang="zh-CN" altLang="en-US" sz="2400" dirty="0">
              <a:solidFill>
                <a:srgbClr val="0000FF"/>
              </a:solidFill>
              <a:latin typeface="Arial Unicode MS" pitchFamily="34" charset="-122"/>
              <a:ea typeface="黑体" pitchFamily="49" charset="-122"/>
            </a:endParaRPr>
          </a:p>
        </p:txBody>
      </p:sp>
    </p:spTree>
    <p:extLst>
      <p:ext uri="{BB962C8B-B14F-4D97-AF65-F5344CB8AC3E}">
        <p14:creationId xmlns:p14="http://schemas.microsoft.com/office/powerpoint/2010/main" val="4182068869"/>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Effect transition="in" filter="wipe(left)">
                                      <p:cBhvr>
                                        <p:cTn id="7" dur="500"/>
                                        <p:tgtEl>
                                          <p:spTgt spid="160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0771">
                                            <p:txEl>
                                              <p:pRg st="1" end="1"/>
                                            </p:txEl>
                                          </p:spTgt>
                                        </p:tgtEl>
                                        <p:attrNameLst>
                                          <p:attrName>style.visibility</p:attrName>
                                        </p:attrNameLst>
                                      </p:cBhvr>
                                      <p:to>
                                        <p:strVal val="visible"/>
                                      </p:to>
                                    </p:set>
                                    <p:animEffect transition="in" filter="wipe(left)">
                                      <p:cBhvr>
                                        <p:cTn id="12" dur="500"/>
                                        <p:tgtEl>
                                          <p:spTgt spid="1607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0771">
                                            <p:txEl>
                                              <p:pRg st="2" end="2"/>
                                            </p:txEl>
                                          </p:spTgt>
                                        </p:tgtEl>
                                        <p:attrNameLst>
                                          <p:attrName>style.visibility</p:attrName>
                                        </p:attrNameLst>
                                      </p:cBhvr>
                                      <p:to>
                                        <p:strVal val="visible"/>
                                      </p:to>
                                    </p:set>
                                    <p:animEffect transition="in" filter="wipe(left)">
                                      <p:cBhvr>
                                        <p:cTn id="17" dur="500"/>
                                        <p:tgtEl>
                                          <p:spTgt spid="1607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0771">
                                            <p:txEl>
                                              <p:pRg st="3" end="3"/>
                                            </p:txEl>
                                          </p:spTgt>
                                        </p:tgtEl>
                                        <p:attrNameLst>
                                          <p:attrName>style.visibility</p:attrName>
                                        </p:attrNameLst>
                                      </p:cBhvr>
                                      <p:to>
                                        <p:strVal val="visible"/>
                                      </p:to>
                                    </p:set>
                                    <p:animEffect transition="in" filter="wipe(left)">
                                      <p:cBhvr>
                                        <p:cTn id="22" dur="500"/>
                                        <p:tgtEl>
                                          <p:spTgt spid="1607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0771">
                                            <p:txEl>
                                              <p:pRg st="4" end="4"/>
                                            </p:txEl>
                                          </p:spTgt>
                                        </p:tgtEl>
                                        <p:attrNameLst>
                                          <p:attrName>style.visibility</p:attrName>
                                        </p:attrNameLst>
                                      </p:cBhvr>
                                      <p:to>
                                        <p:strVal val="visible"/>
                                      </p:to>
                                    </p:set>
                                    <p:animEffect transition="in" filter="wipe(left)">
                                      <p:cBhvr>
                                        <p:cTn id="27" dur="500"/>
                                        <p:tgtEl>
                                          <p:spTgt spid="16077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0771">
                                            <p:txEl>
                                              <p:pRg st="5" end="5"/>
                                            </p:txEl>
                                          </p:spTgt>
                                        </p:tgtEl>
                                        <p:attrNameLst>
                                          <p:attrName>style.visibility</p:attrName>
                                        </p:attrNameLst>
                                      </p:cBhvr>
                                      <p:to>
                                        <p:strVal val="visible"/>
                                      </p:to>
                                    </p:set>
                                    <p:animEffect transition="in" filter="wipe(left)">
                                      <p:cBhvr>
                                        <p:cTn id="32" dur="500"/>
                                        <p:tgtEl>
                                          <p:spTgt spid="16077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0771">
                                            <p:txEl>
                                              <p:pRg st="6" end="6"/>
                                            </p:txEl>
                                          </p:spTgt>
                                        </p:tgtEl>
                                        <p:attrNameLst>
                                          <p:attrName>style.visibility</p:attrName>
                                        </p:attrNameLst>
                                      </p:cBhvr>
                                      <p:to>
                                        <p:strVal val="visible"/>
                                      </p:to>
                                    </p:set>
                                    <p:animEffect transition="in" filter="wipe(left)">
                                      <p:cBhvr>
                                        <p:cTn id="37" dur="500"/>
                                        <p:tgtEl>
                                          <p:spTgt spid="16077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0771">
                                            <p:txEl>
                                              <p:pRg st="7" end="7"/>
                                            </p:txEl>
                                          </p:spTgt>
                                        </p:tgtEl>
                                        <p:attrNameLst>
                                          <p:attrName>style.visibility</p:attrName>
                                        </p:attrNameLst>
                                      </p:cBhvr>
                                      <p:to>
                                        <p:strVal val="visible"/>
                                      </p:to>
                                    </p:set>
                                    <p:animEffect transition="in" filter="wipe(left)">
                                      <p:cBhvr>
                                        <p:cTn id="42" dur="500"/>
                                        <p:tgtEl>
                                          <p:spTgt spid="1607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533400" y="434752"/>
            <a:ext cx="7772400" cy="762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nSpc>
                <a:spcPct val="80000"/>
              </a:lnSpc>
            </a:pPr>
            <a:r>
              <a:rPr lang="en-US" altLang="zh-CN" sz="3600" b="1" dirty="0" smtClean="0">
                <a:solidFill>
                  <a:srgbClr val="CC0000"/>
                </a:solidFill>
                <a:latin typeface="黑体" pitchFamily="49" charset="-122"/>
                <a:ea typeface="黑体" pitchFamily="49" charset="-122"/>
              </a:rPr>
              <a:t>8.5</a:t>
            </a:r>
            <a:r>
              <a:rPr lang="zh-CN" altLang="en-US" sz="3600" b="1" dirty="0" smtClean="0">
                <a:solidFill>
                  <a:srgbClr val="CC0000"/>
                </a:solidFill>
                <a:latin typeface="黑体" pitchFamily="49" charset="-122"/>
                <a:ea typeface="黑体" pitchFamily="49" charset="-122"/>
              </a:rPr>
              <a:t> </a:t>
            </a:r>
            <a:r>
              <a:rPr lang="zh-CN" altLang="en-US" sz="3600" b="1" dirty="0">
                <a:solidFill>
                  <a:srgbClr val="CC0000"/>
                </a:solidFill>
                <a:latin typeface="黑体" pitchFamily="49" charset="-122"/>
                <a:ea typeface="黑体" pitchFamily="49" charset="-122"/>
              </a:rPr>
              <a:t>电化学分析的应用领域</a:t>
            </a:r>
          </a:p>
        </p:txBody>
      </p:sp>
      <p:sp>
        <p:nvSpPr>
          <p:cNvPr id="3" name="Text Box 3"/>
          <p:cNvSpPr txBox="1">
            <a:spLocks noChangeArrowheads="1"/>
          </p:cNvSpPr>
          <p:nvPr/>
        </p:nvSpPr>
        <p:spPr bwMode="auto">
          <a:xfrm>
            <a:off x="457200" y="1600200"/>
            <a:ext cx="8229600" cy="349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600" dirty="0">
                <a:solidFill>
                  <a:srgbClr val="003366"/>
                </a:solidFill>
                <a:latin typeface="Times New Roman" pitchFamily="18" charset="0"/>
                <a:ea typeface="黑体" pitchFamily="2" charset="-122"/>
              </a:rPr>
              <a:t>1.化学平衡常数测定</a:t>
            </a:r>
          </a:p>
          <a:p>
            <a:pPr eaLnBrk="1" hangingPunct="1">
              <a:spcBef>
                <a:spcPct val="50000"/>
              </a:spcBef>
            </a:pPr>
            <a:r>
              <a:rPr lang="zh-CN" altLang="en-US" sz="2600" dirty="0">
                <a:solidFill>
                  <a:srgbClr val="003366"/>
                </a:solidFill>
                <a:latin typeface="Times New Roman" pitchFamily="18" charset="0"/>
                <a:ea typeface="黑体" pitchFamily="2" charset="-122"/>
              </a:rPr>
              <a:t>2.化学反应机理研究</a:t>
            </a:r>
          </a:p>
          <a:p>
            <a:pPr eaLnBrk="1" hangingPunct="1">
              <a:spcBef>
                <a:spcPct val="50000"/>
              </a:spcBef>
            </a:pPr>
            <a:r>
              <a:rPr lang="zh-CN" altLang="en-US" sz="2600" dirty="0">
                <a:solidFill>
                  <a:srgbClr val="003366"/>
                </a:solidFill>
                <a:latin typeface="Times New Roman" pitchFamily="18" charset="0"/>
                <a:ea typeface="黑体" pitchFamily="2" charset="-122"/>
              </a:rPr>
              <a:t>3.化学工业生产流程中的监测与自动控制</a:t>
            </a:r>
          </a:p>
          <a:p>
            <a:pPr eaLnBrk="1" hangingPunct="1">
              <a:spcBef>
                <a:spcPct val="50000"/>
              </a:spcBef>
            </a:pPr>
            <a:r>
              <a:rPr lang="zh-CN" altLang="en-US" sz="2600" dirty="0">
                <a:solidFill>
                  <a:srgbClr val="003366"/>
                </a:solidFill>
                <a:latin typeface="Times New Roman" pitchFamily="18" charset="0"/>
                <a:ea typeface="黑体" pitchFamily="2" charset="-122"/>
              </a:rPr>
              <a:t>4.环境监测与环境信息实时发布</a:t>
            </a:r>
          </a:p>
          <a:p>
            <a:pPr eaLnBrk="1" hangingPunct="1">
              <a:spcBef>
                <a:spcPct val="50000"/>
              </a:spcBef>
            </a:pPr>
            <a:r>
              <a:rPr lang="zh-CN" altLang="en-US" sz="2600" dirty="0">
                <a:solidFill>
                  <a:srgbClr val="003366"/>
                </a:solidFill>
                <a:latin typeface="Times New Roman" pitchFamily="18" charset="0"/>
                <a:ea typeface="黑体" pitchFamily="2" charset="-122"/>
              </a:rPr>
              <a:t>5.生物、药物分析</a:t>
            </a:r>
          </a:p>
          <a:p>
            <a:pPr eaLnBrk="1" hangingPunct="1">
              <a:spcBef>
                <a:spcPct val="50000"/>
              </a:spcBef>
            </a:pPr>
            <a:r>
              <a:rPr lang="zh-CN" altLang="en-US" sz="2600" dirty="0">
                <a:solidFill>
                  <a:srgbClr val="003366"/>
                </a:solidFill>
                <a:latin typeface="Times New Roman" pitchFamily="18" charset="0"/>
                <a:ea typeface="黑体" pitchFamily="2" charset="-122"/>
              </a:rPr>
              <a:t>6.活体分析和监测（超微电极直接刺入生物体内）</a:t>
            </a:r>
          </a:p>
        </p:txBody>
      </p:sp>
    </p:spTree>
    <p:extLst>
      <p:ext uri="{BB962C8B-B14F-4D97-AF65-F5344CB8AC3E}">
        <p14:creationId xmlns:p14="http://schemas.microsoft.com/office/powerpoint/2010/main" val="3331281586"/>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left)">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left)">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advAuto="0"/>
      <p:bldP spid="3"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827088" y="44624"/>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ctr"/>
            <a:r>
              <a:rPr lang="zh-CN" altLang="en-US" sz="3600" b="1" dirty="0">
                <a:solidFill>
                  <a:srgbClr val="CC0000"/>
                </a:solidFill>
                <a:latin typeface="黑体" pitchFamily="49" charset="-122"/>
                <a:ea typeface="黑体" pitchFamily="49" charset="-122"/>
                <a:cs typeface="+mj-cs"/>
              </a:rPr>
              <a:t>电极种类</a:t>
            </a:r>
          </a:p>
        </p:txBody>
      </p:sp>
      <p:sp>
        <p:nvSpPr>
          <p:cNvPr id="6147" name="Rectangle 3"/>
          <p:cNvSpPr>
            <a:spLocks noChangeArrowheads="1"/>
          </p:cNvSpPr>
          <p:nvPr/>
        </p:nvSpPr>
        <p:spPr bwMode="auto">
          <a:xfrm>
            <a:off x="107256" y="1339181"/>
            <a:ext cx="4176712" cy="4322067"/>
          </a:xfrm>
          <a:prstGeom prst="rect">
            <a:avLst/>
          </a:prstGeom>
          <a:ln/>
          <a:extLst/>
        </p:spPr>
        <p:style>
          <a:lnRef idx="1">
            <a:schemeClr val="accent6"/>
          </a:lnRef>
          <a:fillRef idx="2">
            <a:schemeClr val="accent6"/>
          </a:fillRef>
          <a:effectRef idx="1">
            <a:schemeClr val="accent6"/>
          </a:effectRef>
          <a:fontRef idx="minor">
            <a:schemeClr val="dk1"/>
          </a:fontRef>
        </p:style>
        <p:txBody>
          <a:bodyPr/>
          <a:lstStyle/>
          <a:p>
            <a:pPr marL="342900" indent="-342900">
              <a:lnSpc>
                <a:spcPct val="90000"/>
              </a:lnSpc>
              <a:spcBef>
                <a:spcPct val="20000"/>
              </a:spcBef>
              <a:buFontTx/>
              <a:buChar char="•"/>
            </a:pPr>
            <a:r>
              <a:rPr lang="zh-CN" altLang="en-US" sz="2000" b="1" dirty="0" smtClean="0">
                <a:solidFill>
                  <a:srgbClr val="EA0000"/>
                </a:solidFill>
                <a:latin typeface="Arial Unicode MS" pitchFamily="34" charset="-122"/>
                <a:ea typeface="黑体" pitchFamily="49" charset="-122"/>
              </a:rPr>
              <a:t>指示电极</a:t>
            </a:r>
            <a:r>
              <a:rPr lang="zh-CN" altLang="en-US" sz="2000" b="1" dirty="0" smtClean="0">
                <a:latin typeface="Arial Unicode MS" pitchFamily="34" charset="-122"/>
                <a:ea typeface="黑体" pitchFamily="49" charset="-122"/>
              </a:rPr>
              <a:t>：</a:t>
            </a:r>
            <a:r>
              <a:rPr lang="zh-CN" altLang="en-US" sz="2000" b="1" dirty="0">
                <a:latin typeface="Arial Unicode MS" pitchFamily="34" charset="-122"/>
                <a:ea typeface="黑体" pitchFamily="49" charset="-122"/>
              </a:rPr>
              <a:t>对平衡体系测量中主体浓度不发生任何可觉察变化的体系</a:t>
            </a:r>
          </a:p>
          <a:p>
            <a:pPr marL="342900" indent="-342900">
              <a:lnSpc>
                <a:spcPct val="90000"/>
              </a:lnSpc>
              <a:spcBef>
                <a:spcPct val="20000"/>
              </a:spcBef>
              <a:buFontTx/>
              <a:buChar char="•"/>
            </a:pPr>
            <a:r>
              <a:rPr lang="zh-CN" altLang="en-US" sz="2000" b="1" dirty="0" smtClean="0">
                <a:solidFill>
                  <a:srgbClr val="EA0000"/>
                </a:solidFill>
                <a:latin typeface="Arial Unicode MS" pitchFamily="34" charset="-122"/>
                <a:ea typeface="黑体" pitchFamily="49" charset="-122"/>
              </a:rPr>
              <a:t>工作电极</a:t>
            </a:r>
            <a:r>
              <a:rPr lang="zh-CN" altLang="en-US" sz="2000" b="1" dirty="0" smtClean="0">
                <a:latin typeface="Arial Unicode MS" pitchFamily="34" charset="-122"/>
                <a:ea typeface="黑体" pitchFamily="49" charset="-122"/>
              </a:rPr>
              <a:t>：</a:t>
            </a:r>
            <a:r>
              <a:rPr lang="zh-CN" altLang="en-US" sz="2000" b="1" dirty="0">
                <a:latin typeface="Arial Unicode MS" pitchFamily="34" charset="-122"/>
                <a:ea typeface="黑体" pitchFamily="49" charset="-122"/>
              </a:rPr>
              <a:t>有较大电流通过，主体浓度发生明显改变的</a:t>
            </a:r>
          </a:p>
          <a:p>
            <a:pPr marL="342900" indent="-342900">
              <a:lnSpc>
                <a:spcPct val="90000"/>
              </a:lnSpc>
              <a:spcBef>
                <a:spcPct val="20000"/>
              </a:spcBef>
            </a:pPr>
            <a:endParaRPr lang="zh-CN" altLang="en-US" sz="2000" b="1" dirty="0">
              <a:latin typeface="Arial Unicode MS" pitchFamily="34" charset="-122"/>
              <a:ea typeface="黑体" pitchFamily="49" charset="-122"/>
            </a:endParaRPr>
          </a:p>
          <a:p>
            <a:pPr marL="342900" indent="-342900">
              <a:spcBef>
                <a:spcPct val="20000"/>
              </a:spcBef>
              <a:buFontTx/>
              <a:buChar char="•"/>
            </a:pPr>
            <a:r>
              <a:rPr lang="zh-CN" altLang="en-US" sz="2000" b="1" dirty="0" smtClean="0">
                <a:solidFill>
                  <a:srgbClr val="EA0000"/>
                </a:solidFill>
                <a:latin typeface="Arial Unicode MS" pitchFamily="34" charset="-122"/>
                <a:ea typeface="黑体" pitchFamily="49" charset="-122"/>
              </a:rPr>
              <a:t>参比电极</a:t>
            </a:r>
            <a:r>
              <a:rPr lang="zh-CN" altLang="en-US" sz="2000" b="1" dirty="0" smtClean="0">
                <a:latin typeface="Arial Unicode MS" pitchFamily="34" charset="-122"/>
                <a:ea typeface="黑体" pitchFamily="49" charset="-122"/>
              </a:rPr>
              <a:t> </a:t>
            </a:r>
            <a:r>
              <a:rPr lang="en-US" altLang="zh-CN" sz="2000" b="1" dirty="0" smtClean="0">
                <a:latin typeface="Arial Unicode MS" pitchFamily="34" charset="-122"/>
                <a:ea typeface="黑体" pitchFamily="49" charset="-122"/>
              </a:rPr>
              <a:t>: </a:t>
            </a:r>
            <a:r>
              <a:rPr lang="zh-CN" altLang="en-US" sz="2000" b="1" dirty="0">
                <a:latin typeface="Arial Unicode MS" pitchFamily="34" charset="-122"/>
                <a:ea typeface="黑体" pitchFamily="49" charset="-122"/>
              </a:rPr>
              <a:t>测量过程，电极电位基本保持不变</a:t>
            </a:r>
          </a:p>
          <a:p>
            <a:pPr marL="342900" indent="-342900">
              <a:spcBef>
                <a:spcPct val="20000"/>
              </a:spcBef>
              <a:buFontTx/>
              <a:buChar char="•"/>
            </a:pPr>
            <a:endParaRPr lang="zh-CN" altLang="en-US" sz="2000" b="1" dirty="0">
              <a:latin typeface="Arial Unicode MS" pitchFamily="34" charset="-122"/>
              <a:ea typeface="黑体" pitchFamily="49" charset="-122"/>
            </a:endParaRPr>
          </a:p>
          <a:p>
            <a:pPr marL="342900" indent="-342900">
              <a:spcBef>
                <a:spcPct val="20000"/>
              </a:spcBef>
              <a:buFontTx/>
              <a:buChar char="•"/>
            </a:pPr>
            <a:r>
              <a:rPr lang="zh-CN" altLang="en-US" sz="2000" b="1" dirty="0">
                <a:solidFill>
                  <a:srgbClr val="EA0000"/>
                </a:solidFill>
                <a:latin typeface="Arial Unicode MS" pitchFamily="34" charset="-122"/>
                <a:ea typeface="黑体" pitchFamily="49" charset="-122"/>
              </a:rPr>
              <a:t>辅助（对）电极</a:t>
            </a:r>
            <a:r>
              <a:rPr lang="zh-CN" altLang="en-US" sz="2000" b="1" dirty="0">
                <a:latin typeface="Arial Unicode MS" pitchFamily="34" charset="-122"/>
                <a:ea typeface="黑体" pitchFamily="49" charset="-122"/>
              </a:rPr>
              <a:t>（</a:t>
            </a:r>
            <a:r>
              <a:rPr lang="en-US" altLang="zh-CN" sz="2000" b="1" dirty="0">
                <a:latin typeface="Arial Unicode MS" pitchFamily="34" charset="-122"/>
                <a:ea typeface="黑体" pitchFamily="49" charset="-122"/>
              </a:rPr>
              <a:t>Counter Electrode</a:t>
            </a:r>
            <a:r>
              <a:rPr lang="zh-CN" altLang="en-US" sz="2000" b="1" dirty="0">
                <a:latin typeface="Arial Unicode MS" pitchFamily="34" charset="-122"/>
                <a:ea typeface="黑体" pitchFamily="49" charset="-122"/>
              </a:rPr>
              <a:t>）：提供电子传递，与工作电极组成电池，形成通路。</a:t>
            </a:r>
          </a:p>
        </p:txBody>
      </p:sp>
      <p:pic>
        <p:nvPicPr>
          <p:cNvPr id="593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38204" y="1074891"/>
            <a:ext cx="2520280" cy="1716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395"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015" r="13880"/>
          <a:stretch/>
        </p:blipFill>
        <p:spPr bwMode="auto">
          <a:xfrm>
            <a:off x="4644288" y="2791703"/>
            <a:ext cx="2520000" cy="1661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39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38204" y="4452835"/>
            <a:ext cx="2520000" cy="1712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397"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l="40667" r="10266"/>
          <a:stretch/>
        </p:blipFill>
        <p:spPr bwMode="auto">
          <a:xfrm rot="10800000">
            <a:off x="7164288" y="1459285"/>
            <a:ext cx="1917742" cy="3908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81000" y="533400"/>
            <a:ext cx="7772400" cy="6096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pPr>
              <a:lnSpc>
                <a:spcPct val="80000"/>
              </a:lnSpc>
            </a:pPr>
            <a:r>
              <a:rPr lang="zh-CN" altLang="en-US" sz="3600" dirty="0" smtClean="0">
                <a:solidFill>
                  <a:srgbClr val="003300"/>
                </a:solidFill>
                <a:latin typeface="黑体" pitchFamily="49" charset="-122"/>
                <a:ea typeface="黑体" pitchFamily="49" charset="-122"/>
              </a:rPr>
              <a:t>电位法基本原理</a:t>
            </a:r>
            <a:endParaRPr lang="zh-CN" altLang="en-US" sz="2400" dirty="0">
              <a:solidFill>
                <a:srgbClr val="003300"/>
              </a:solidFill>
              <a:latin typeface="黑体" pitchFamily="49" charset="-122"/>
              <a:ea typeface="黑体" pitchFamily="49" charset="-122"/>
            </a:endParaRPr>
          </a:p>
        </p:txBody>
      </p:sp>
      <p:sp>
        <p:nvSpPr>
          <p:cNvPr id="3" name="Text Box 3"/>
          <p:cNvSpPr txBox="1">
            <a:spLocks noChangeArrowheads="1"/>
          </p:cNvSpPr>
          <p:nvPr/>
        </p:nvSpPr>
        <p:spPr bwMode="auto">
          <a:xfrm>
            <a:off x="304800" y="1295400"/>
            <a:ext cx="5715000" cy="485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2600" b="0" dirty="0">
                <a:solidFill>
                  <a:srgbClr val="800000"/>
                </a:solidFill>
                <a:latin typeface="Times New Roman" pitchFamily="18" charset="0"/>
                <a:ea typeface="黑体" pitchFamily="2" charset="-122"/>
              </a:rPr>
              <a:t>    </a:t>
            </a:r>
            <a:r>
              <a:rPr lang="zh-CN" altLang="en-US" sz="2600" b="0" dirty="0">
                <a:solidFill>
                  <a:srgbClr val="CC0000"/>
                </a:solidFill>
                <a:latin typeface="Times New Roman" pitchFamily="18" charset="0"/>
                <a:ea typeface="黑体" pitchFamily="2" charset="-122"/>
              </a:rPr>
              <a:t>电位分析</a:t>
            </a:r>
            <a:r>
              <a:rPr lang="zh-CN" altLang="en-US" sz="2600" b="0" dirty="0">
                <a:solidFill>
                  <a:srgbClr val="000066"/>
                </a:solidFill>
                <a:latin typeface="Times New Roman" pitchFamily="18" charset="0"/>
                <a:ea typeface="黑体" pitchFamily="2" charset="-122"/>
              </a:rPr>
              <a:t>是通过在零电流条件下测定两电极间的电位差（电池电动势）所进行的分析测定。</a:t>
            </a:r>
          </a:p>
          <a:p>
            <a:pPr>
              <a:lnSpc>
                <a:spcPct val="120000"/>
              </a:lnSpc>
            </a:pPr>
            <a:r>
              <a:rPr lang="zh-CN" altLang="en-US" sz="2600" b="0" dirty="0">
                <a:solidFill>
                  <a:schemeClr val="hlink"/>
                </a:solidFill>
                <a:latin typeface="Times New Roman" pitchFamily="18" charset="0"/>
                <a:ea typeface="黑体" pitchFamily="2" charset="-122"/>
              </a:rPr>
              <a:t>      </a:t>
            </a:r>
            <a:r>
              <a:rPr lang="en-US" altLang="zh-CN" sz="2600" b="0" dirty="0">
                <a:solidFill>
                  <a:srgbClr val="0000FF"/>
                </a:solidFill>
                <a:latin typeface="Times New Roman" pitchFamily="18" charset="0"/>
                <a:ea typeface="黑体" pitchFamily="2" charset="-122"/>
              </a:rPr>
              <a:t>Δ</a:t>
            </a:r>
            <a:r>
              <a:rPr lang="en-US" altLang="zh-CN" sz="2600" b="0" i="1" dirty="0">
                <a:solidFill>
                  <a:srgbClr val="0000FF"/>
                </a:solidFill>
                <a:latin typeface="Times New Roman" pitchFamily="18" charset="0"/>
                <a:ea typeface="黑体" pitchFamily="2" charset="-122"/>
              </a:rPr>
              <a:t>E</a:t>
            </a:r>
            <a:r>
              <a:rPr lang="en-US" altLang="zh-CN" sz="2600" b="0" dirty="0">
                <a:solidFill>
                  <a:srgbClr val="0000FF"/>
                </a:solidFill>
                <a:latin typeface="Times New Roman" pitchFamily="18" charset="0"/>
                <a:ea typeface="黑体" pitchFamily="2" charset="-122"/>
              </a:rPr>
              <a:t> = </a:t>
            </a:r>
            <a:r>
              <a:rPr lang="en-US" altLang="zh-CN" sz="2600" b="0" i="1" dirty="0">
                <a:solidFill>
                  <a:srgbClr val="0000FF"/>
                </a:solidFill>
                <a:latin typeface="Times New Roman" pitchFamily="18" charset="0"/>
                <a:ea typeface="黑体" pitchFamily="2" charset="-122"/>
                <a:sym typeface="Symbol" pitchFamily="18" charset="2"/>
              </a:rPr>
              <a:t></a:t>
            </a:r>
            <a:r>
              <a:rPr lang="en-US" altLang="zh-CN" sz="2600" b="0" baseline="-25000" dirty="0">
                <a:solidFill>
                  <a:srgbClr val="0000FF"/>
                </a:solidFill>
                <a:latin typeface="Times New Roman" pitchFamily="18" charset="0"/>
                <a:ea typeface="黑体" pitchFamily="2" charset="-122"/>
              </a:rPr>
              <a:t>+</a:t>
            </a:r>
            <a:r>
              <a:rPr lang="en-US" altLang="zh-CN" sz="2600" b="0" dirty="0">
                <a:solidFill>
                  <a:srgbClr val="0000FF"/>
                </a:solidFill>
                <a:latin typeface="Times New Roman" pitchFamily="18" charset="0"/>
                <a:ea typeface="黑体" pitchFamily="2" charset="-122"/>
              </a:rPr>
              <a:t> - </a:t>
            </a:r>
            <a:r>
              <a:rPr lang="en-US" altLang="zh-CN" sz="2600" b="0" i="1" dirty="0">
                <a:solidFill>
                  <a:srgbClr val="0000FF"/>
                </a:solidFill>
                <a:latin typeface="Times New Roman" pitchFamily="18" charset="0"/>
                <a:ea typeface="黑体" pitchFamily="2" charset="-122"/>
                <a:sym typeface="Symbol" pitchFamily="18" charset="2"/>
              </a:rPr>
              <a:t></a:t>
            </a:r>
            <a:r>
              <a:rPr lang="en-US" altLang="zh-CN" sz="2600" b="0" dirty="0">
                <a:solidFill>
                  <a:srgbClr val="0000FF"/>
                </a:solidFill>
                <a:latin typeface="Times New Roman" pitchFamily="18" charset="0"/>
                <a:ea typeface="黑体" pitchFamily="2" charset="-122"/>
              </a:rPr>
              <a:t> </a:t>
            </a:r>
            <a:r>
              <a:rPr lang="en-US" altLang="zh-CN" sz="2600" b="0" baseline="-25000" dirty="0">
                <a:solidFill>
                  <a:srgbClr val="0000FF"/>
                </a:solidFill>
                <a:latin typeface="Times New Roman" pitchFamily="18" charset="0"/>
                <a:ea typeface="黑体" pitchFamily="2" charset="-122"/>
              </a:rPr>
              <a:t>-</a:t>
            </a:r>
            <a:r>
              <a:rPr lang="en-US" altLang="zh-CN" sz="2600" b="0" dirty="0">
                <a:solidFill>
                  <a:srgbClr val="0000FF"/>
                </a:solidFill>
                <a:latin typeface="Times New Roman" pitchFamily="18" charset="0"/>
                <a:ea typeface="黑体" pitchFamily="2" charset="-122"/>
              </a:rPr>
              <a:t> + </a:t>
            </a:r>
            <a:r>
              <a:rPr lang="en-US" altLang="zh-CN" sz="2600" b="0" i="1" dirty="0">
                <a:solidFill>
                  <a:srgbClr val="0000FF"/>
                </a:solidFill>
                <a:latin typeface="Times New Roman" pitchFamily="18" charset="0"/>
                <a:ea typeface="黑体" pitchFamily="2" charset="-122"/>
                <a:sym typeface="Symbol" pitchFamily="18" charset="2"/>
              </a:rPr>
              <a:t></a:t>
            </a:r>
            <a:r>
              <a:rPr lang="en-US" altLang="zh-CN" sz="2600" b="0" dirty="0">
                <a:solidFill>
                  <a:srgbClr val="0000FF"/>
                </a:solidFill>
                <a:latin typeface="Times New Roman" pitchFamily="18" charset="0"/>
                <a:ea typeface="黑体" pitchFamily="2" charset="-122"/>
              </a:rPr>
              <a:t> </a:t>
            </a:r>
            <a:r>
              <a:rPr lang="zh-CN" altLang="en-US" sz="2600" b="0" baseline="-25000" dirty="0">
                <a:solidFill>
                  <a:srgbClr val="0000FF"/>
                </a:solidFill>
                <a:latin typeface="Times New Roman" pitchFamily="18" charset="0"/>
                <a:ea typeface="黑体" pitchFamily="2" charset="-122"/>
              </a:rPr>
              <a:t>液接电位</a:t>
            </a:r>
            <a:endParaRPr lang="zh-CN" altLang="en-US" sz="2600" b="0" dirty="0">
              <a:solidFill>
                <a:srgbClr val="0000FF"/>
              </a:solidFill>
              <a:latin typeface="Times New Roman" pitchFamily="18" charset="0"/>
              <a:ea typeface="黑体" pitchFamily="2" charset="-122"/>
            </a:endParaRPr>
          </a:p>
          <a:p>
            <a:pPr>
              <a:lnSpc>
                <a:spcPct val="120000"/>
              </a:lnSpc>
            </a:pPr>
            <a:r>
              <a:rPr lang="zh-CN" altLang="en-US" sz="2600" b="0" dirty="0">
                <a:solidFill>
                  <a:srgbClr val="0033CC"/>
                </a:solidFill>
                <a:latin typeface="Times New Roman" pitchFamily="18" charset="0"/>
                <a:ea typeface="黑体" pitchFamily="2" charset="-122"/>
              </a:rPr>
              <a:t>    </a:t>
            </a:r>
            <a:r>
              <a:rPr lang="zh-CN" altLang="en-US" sz="2600" dirty="0">
                <a:solidFill>
                  <a:srgbClr val="CC0000"/>
                </a:solidFill>
                <a:latin typeface="Times New Roman" pitchFamily="18" charset="0"/>
                <a:ea typeface="黑体" pitchFamily="2" charset="-122"/>
              </a:rPr>
              <a:t>装置：</a:t>
            </a:r>
            <a:r>
              <a:rPr lang="zh-CN" altLang="en-US" sz="2600" dirty="0">
                <a:solidFill>
                  <a:srgbClr val="000066"/>
                </a:solidFill>
                <a:latin typeface="Times New Roman" pitchFamily="18" charset="0"/>
                <a:ea typeface="黑体" pitchFamily="2" charset="-122"/>
              </a:rPr>
              <a:t>参比电极、指示电极、电位差计。</a:t>
            </a:r>
          </a:p>
          <a:p>
            <a:pPr>
              <a:lnSpc>
                <a:spcPct val="120000"/>
              </a:lnSpc>
            </a:pPr>
            <a:r>
              <a:rPr lang="zh-CN" altLang="en-US" sz="2600" dirty="0">
                <a:solidFill>
                  <a:srgbClr val="000066"/>
                </a:solidFill>
                <a:latin typeface="Times New Roman" pitchFamily="18" charset="0"/>
                <a:ea typeface="黑体" pitchFamily="2" charset="-122"/>
              </a:rPr>
              <a:t>    当测定时，参比电极的电极电位保持不变，电池电动势随指示电极的电极电位而变，而指示电极的电极电位随溶液中待测离子活度而变。</a:t>
            </a:r>
            <a:endParaRPr lang="zh-CN" altLang="zh-CN" sz="2600" dirty="0">
              <a:solidFill>
                <a:srgbClr val="000066"/>
              </a:solidFill>
              <a:latin typeface="Times New Roman" pitchFamily="18" charset="0"/>
              <a:ea typeface="黑体" pitchFamily="2" charset="-122"/>
            </a:endParaRPr>
          </a:p>
        </p:txBody>
      </p:sp>
      <p:graphicFrame>
        <p:nvGraphicFramePr>
          <p:cNvPr id="4" name="Object 4"/>
          <p:cNvGraphicFramePr>
            <a:graphicFrameLocks noChangeAspect="1"/>
          </p:cNvGraphicFramePr>
          <p:nvPr/>
        </p:nvGraphicFramePr>
        <p:xfrm>
          <a:off x="6248400" y="4038600"/>
          <a:ext cx="2743200" cy="2000250"/>
        </p:xfrm>
        <a:graphic>
          <a:graphicData uri="http://schemas.openxmlformats.org/presentationml/2006/ole">
            <mc:AlternateContent xmlns:mc="http://schemas.openxmlformats.org/markup-compatibility/2006">
              <mc:Choice xmlns:v="urn:schemas-microsoft-com:vml" Requires="v">
                <p:oleObj spid="_x0000_s60470" name="BMP 图象" r:id="rId3" imgW="4858428" imgH="3543795" progId="Paint.Picture">
                  <p:embed/>
                </p:oleObj>
              </mc:Choice>
              <mc:Fallback>
                <p:oleObj name="BMP 图象" r:id="rId3" imgW="4858428" imgH="3543795"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4038600"/>
                        <a:ext cx="2743200" cy="2000250"/>
                      </a:xfrm>
                      <a:prstGeom prst="rect">
                        <a:avLst/>
                      </a:prstGeom>
                      <a:noFill/>
                      <a:ln w="9525">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5"/>
          <p:cNvGraphicFramePr>
            <a:graphicFrameLocks noChangeAspect="1"/>
          </p:cNvGraphicFramePr>
          <p:nvPr/>
        </p:nvGraphicFramePr>
        <p:xfrm>
          <a:off x="6248400" y="1524000"/>
          <a:ext cx="2743200" cy="2103438"/>
        </p:xfrm>
        <a:graphic>
          <a:graphicData uri="http://schemas.openxmlformats.org/presentationml/2006/ole">
            <mc:AlternateContent xmlns:mc="http://schemas.openxmlformats.org/markup-compatibility/2006">
              <mc:Choice xmlns:v="urn:schemas-microsoft-com:vml" Requires="v">
                <p:oleObj spid="_x0000_s60471" name="BMP 图象" r:id="rId5" imgW="3715269" imgH="2847619" progId="Paint.Picture">
                  <p:embed/>
                </p:oleObj>
              </mc:Choice>
              <mc:Fallback>
                <p:oleObj name="BMP 图象" r:id="rId5" imgW="3715269" imgH="2847619"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1524000"/>
                        <a:ext cx="2743200" cy="2103438"/>
                      </a:xfrm>
                      <a:prstGeom prst="rect">
                        <a:avLst/>
                      </a:prstGeom>
                      <a:noFill/>
                      <a:ln w="9525">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01202694"/>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par>
                          <p:cTn id="12" fill="hold">
                            <p:stCondLst>
                              <p:cond delay="1000"/>
                            </p:stCondLst>
                            <p:childTnLst>
                              <p:par>
                                <p:cTn id="13" presetID="3" presetClass="entr" presetSubtype="5"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vertical)">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wipe(left)">
                                      <p:cBhvr>
                                        <p:cTn id="20" dur="500"/>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left)">
                                      <p:cBhvr>
                                        <p:cTn id="25" dur="50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wipe(left)">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wipe(left)">
                                      <p:cBhvr>
                                        <p:cTn id="3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advAuto="0"/>
      <p:bldP spid="3"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304800"/>
            <a:ext cx="7772400" cy="6096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r>
              <a:rPr lang="zh-CN" altLang="en-US" sz="3200" dirty="0" smtClean="0">
                <a:solidFill>
                  <a:srgbClr val="003300"/>
                </a:solidFill>
                <a:latin typeface="黑体" pitchFamily="49" charset="-122"/>
                <a:ea typeface="黑体" pitchFamily="49" charset="-122"/>
              </a:rPr>
              <a:t>电位分析的理论基础</a:t>
            </a:r>
            <a:endParaRPr lang="zh-CN" altLang="en-US" sz="3200" dirty="0">
              <a:solidFill>
                <a:srgbClr val="003300"/>
              </a:solidFill>
              <a:latin typeface="黑体" pitchFamily="49" charset="-122"/>
              <a:ea typeface="黑体" pitchFamily="49" charset="-122"/>
            </a:endParaRPr>
          </a:p>
        </p:txBody>
      </p:sp>
      <p:sp>
        <p:nvSpPr>
          <p:cNvPr id="4" name="Text Box 3"/>
          <p:cNvSpPr txBox="1">
            <a:spLocks noChangeArrowheads="1"/>
          </p:cNvSpPr>
          <p:nvPr/>
        </p:nvSpPr>
        <p:spPr bwMode="auto">
          <a:xfrm>
            <a:off x="533400" y="1066800"/>
            <a:ext cx="815340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zh-CN" altLang="en-US" sz="2600" b="0" dirty="0">
                <a:solidFill>
                  <a:schemeClr val="folHlink"/>
                </a:solidFill>
                <a:latin typeface="Times New Roman" pitchFamily="18" charset="0"/>
                <a:ea typeface="黑体" pitchFamily="2" charset="-122"/>
              </a:rPr>
              <a:t>    </a:t>
            </a:r>
            <a:r>
              <a:rPr lang="zh-CN" altLang="en-US" sz="2600" b="0" dirty="0">
                <a:solidFill>
                  <a:srgbClr val="CC0000"/>
                </a:solidFill>
                <a:latin typeface="Times New Roman" pitchFamily="18" charset="0"/>
                <a:ea typeface="黑体" pitchFamily="2" charset="-122"/>
              </a:rPr>
              <a:t>理论基础</a:t>
            </a:r>
            <a:r>
              <a:rPr lang="zh-CN" altLang="en-US" sz="2600" b="0" dirty="0">
                <a:solidFill>
                  <a:srgbClr val="000066"/>
                </a:solidFill>
                <a:latin typeface="Times New Roman" pitchFamily="18" charset="0"/>
                <a:ea typeface="黑体" pitchFamily="2" charset="-122"/>
              </a:rPr>
              <a:t>：能斯特方程（电极电位与溶液中待测离子间的定量关系）。</a:t>
            </a:r>
          </a:p>
          <a:p>
            <a:pPr>
              <a:lnSpc>
                <a:spcPct val="140000"/>
              </a:lnSpc>
            </a:pPr>
            <a:r>
              <a:rPr lang="zh-CN" altLang="en-US" sz="2600" b="0" dirty="0">
                <a:solidFill>
                  <a:srgbClr val="000066"/>
                </a:solidFill>
                <a:latin typeface="Times New Roman" pitchFamily="18" charset="0"/>
                <a:ea typeface="黑体" pitchFamily="2" charset="-122"/>
              </a:rPr>
              <a:t>       对于氧化还原体系：</a:t>
            </a:r>
          </a:p>
          <a:p>
            <a:pPr>
              <a:lnSpc>
                <a:spcPct val="140000"/>
              </a:lnSpc>
            </a:pPr>
            <a:r>
              <a:rPr lang="zh-CN" altLang="en-US" sz="2600" dirty="0">
                <a:solidFill>
                  <a:schemeClr val="hlink"/>
                </a:solidFill>
                <a:latin typeface="Times New Roman" pitchFamily="18" charset="0"/>
              </a:rPr>
              <a:t>              </a:t>
            </a:r>
            <a:r>
              <a:rPr lang="en-US" altLang="zh-CN" sz="2600" dirty="0">
                <a:solidFill>
                  <a:srgbClr val="0000FF"/>
                </a:solidFill>
                <a:latin typeface="Times New Roman" pitchFamily="18" charset="0"/>
              </a:rPr>
              <a:t>Ox  +  </a:t>
            </a:r>
            <a:r>
              <a:rPr lang="en-US" altLang="zh-CN" sz="2600" i="1" dirty="0">
                <a:solidFill>
                  <a:srgbClr val="0000FF"/>
                </a:solidFill>
                <a:latin typeface="Times New Roman" pitchFamily="18" charset="0"/>
              </a:rPr>
              <a:t>n</a:t>
            </a:r>
            <a:r>
              <a:rPr lang="en-US" altLang="zh-CN" sz="2600" dirty="0">
                <a:solidFill>
                  <a:srgbClr val="0000FF"/>
                </a:solidFill>
                <a:latin typeface="Times New Roman" pitchFamily="18" charset="0"/>
              </a:rPr>
              <a:t>e</a:t>
            </a:r>
            <a:r>
              <a:rPr lang="en-US" altLang="zh-CN" sz="2600" baseline="30000" dirty="0">
                <a:solidFill>
                  <a:srgbClr val="0000FF"/>
                </a:solidFill>
                <a:latin typeface="Times New Roman" pitchFamily="18" charset="0"/>
              </a:rPr>
              <a:t>-</a:t>
            </a:r>
            <a:r>
              <a:rPr lang="en-US" altLang="zh-CN" sz="2600" dirty="0">
                <a:solidFill>
                  <a:srgbClr val="0000FF"/>
                </a:solidFill>
                <a:latin typeface="Times New Roman" pitchFamily="18" charset="0"/>
              </a:rPr>
              <a:t>  =  Red</a:t>
            </a:r>
          </a:p>
        </p:txBody>
      </p:sp>
      <p:graphicFrame>
        <p:nvGraphicFramePr>
          <p:cNvPr id="5" name="Object 4"/>
          <p:cNvGraphicFramePr>
            <a:graphicFrameLocks noChangeAspect="1"/>
          </p:cNvGraphicFramePr>
          <p:nvPr/>
        </p:nvGraphicFramePr>
        <p:xfrm>
          <a:off x="1676400" y="3352800"/>
          <a:ext cx="3738563" cy="1089025"/>
        </p:xfrm>
        <a:graphic>
          <a:graphicData uri="http://schemas.openxmlformats.org/presentationml/2006/ole">
            <mc:AlternateContent xmlns:mc="http://schemas.openxmlformats.org/markup-compatibility/2006">
              <mc:Choice xmlns:v="urn:schemas-microsoft-com:vml" Requires="v">
                <p:oleObj spid="_x0000_s61496" name="Equation" r:id="rId3" imgW="1473120" imgH="431640" progId="Equation.3">
                  <p:embed/>
                </p:oleObj>
              </mc:Choice>
              <mc:Fallback>
                <p:oleObj name="Equation" r:id="rId3" imgW="147312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352800"/>
                        <a:ext cx="3738563" cy="10890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5"/>
          <p:cNvSpPr txBox="1">
            <a:spLocks noChangeArrowheads="1"/>
          </p:cNvSpPr>
          <p:nvPr/>
        </p:nvSpPr>
        <p:spPr bwMode="auto">
          <a:xfrm>
            <a:off x="533400" y="4343400"/>
            <a:ext cx="8153400" cy="586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zh-CN" altLang="en-US" sz="2600" b="0" dirty="0">
                <a:solidFill>
                  <a:srgbClr val="000066"/>
                </a:solidFill>
                <a:latin typeface="Times New Roman" pitchFamily="18" charset="0"/>
                <a:ea typeface="黑体" pitchFamily="2" charset="-122"/>
              </a:rPr>
              <a:t>    对于金属电极（还原态为金属，活度定为1）：</a:t>
            </a:r>
            <a:endParaRPr lang="zh-CN" altLang="zh-CN" sz="2600" b="0" dirty="0">
              <a:solidFill>
                <a:srgbClr val="000066"/>
              </a:solidFill>
              <a:latin typeface="Times New Roman" pitchFamily="18" charset="0"/>
              <a:ea typeface="黑体" pitchFamily="2" charset="-122"/>
            </a:endParaRPr>
          </a:p>
        </p:txBody>
      </p:sp>
      <p:graphicFrame>
        <p:nvGraphicFramePr>
          <p:cNvPr id="7" name="Object 6"/>
          <p:cNvGraphicFramePr>
            <a:graphicFrameLocks noChangeAspect="1"/>
          </p:cNvGraphicFramePr>
          <p:nvPr/>
        </p:nvGraphicFramePr>
        <p:xfrm>
          <a:off x="1782763" y="5029200"/>
          <a:ext cx="4046537" cy="1114425"/>
        </p:xfrm>
        <a:graphic>
          <a:graphicData uri="http://schemas.openxmlformats.org/presentationml/2006/ole">
            <mc:AlternateContent xmlns:mc="http://schemas.openxmlformats.org/markup-compatibility/2006">
              <mc:Choice xmlns:v="urn:schemas-microsoft-com:vml" Requires="v">
                <p:oleObj spid="_x0000_s61497" name="公式" r:id="rId5" imgW="1422360" imgH="393480" progId="Equation.3">
                  <p:embed/>
                </p:oleObj>
              </mc:Choice>
              <mc:Fallback>
                <p:oleObj name="公式" r:id="rId5" imgW="1422360" imgH="393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2763" y="5029200"/>
                        <a:ext cx="4046537" cy="11144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13140708"/>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left)">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wipe(left)">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wipe(left)">
                                      <p:cBhvr>
                                        <p:cTn id="32" dur="500"/>
                                        <p:tgtEl>
                                          <p:spTgt spid="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advAuto="0"/>
      <p:bldP spid="4" grpId="0" build="p" autoUpdateAnimBg="0"/>
      <p:bldP spid="6" grpId="0" build="p" autoUpdateAnimBg="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7273</TotalTime>
  <Words>4428</Words>
  <Application>Microsoft Office PowerPoint</Application>
  <PresentationFormat>全屏显示(4:3)</PresentationFormat>
  <Paragraphs>299</Paragraphs>
  <Slides>52</Slides>
  <Notes>0</Notes>
  <HiddenSlides>0</HiddenSlides>
  <MMClips>0</MMClips>
  <ScaleCrop>false</ScaleCrop>
  <HeadingPairs>
    <vt:vector size="6" baseType="variant">
      <vt:variant>
        <vt:lpstr>主题</vt:lpstr>
      </vt:variant>
      <vt:variant>
        <vt:i4>1</vt:i4>
      </vt:variant>
      <vt:variant>
        <vt:lpstr>嵌入 OLE 服务器</vt:lpstr>
      </vt:variant>
      <vt:variant>
        <vt:i4>5</vt:i4>
      </vt:variant>
      <vt:variant>
        <vt:lpstr>幻灯片标题</vt:lpstr>
      </vt:variant>
      <vt:variant>
        <vt:i4>52</vt:i4>
      </vt:variant>
    </vt:vector>
  </HeadingPairs>
  <TitlesOfParts>
    <vt:vector size="58" baseType="lpstr">
      <vt:lpstr>默认设计模板</vt:lpstr>
      <vt:lpstr>BMP 图象</vt:lpstr>
      <vt:lpstr>Equation</vt:lpstr>
      <vt:lpstr>公式</vt:lpstr>
      <vt:lpstr>位图图像</vt:lpstr>
      <vt:lpstr>文档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2.晶体膜电极</vt:lpstr>
      <vt:lpstr>原理:</vt:lpstr>
      <vt:lpstr>3.流动载体膜电极（液膜电极）</vt:lpstr>
      <vt:lpstr>钙电极原理：</vt:lpstr>
      <vt:lpstr>流动载体膜电极（液膜电极）的讨论</vt:lpstr>
      <vt:lpstr>流动载体膜电极（液膜电极）的讨论</vt:lpstr>
      <vt:lpstr>液膜电极中不同离子载体的化学结构 </vt:lpstr>
      <vt:lpstr>液膜电极应用一览表</vt:lpstr>
      <vt:lpstr>4.敏化电极</vt:lpstr>
      <vt:lpstr>气敏电极原理：</vt:lpstr>
      <vt:lpstr>气敏电极一览表</vt:lpstr>
      <vt:lpstr>（2）酶电极</vt:lpstr>
      <vt:lpstr> 酶催化反应</vt:lpstr>
      <vt:lpstr>（3）组织电极</vt:lpstr>
      <vt:lpstr>组织电极的酶源与测定对象一览表</vt:lpstr>
      <vt:lpstr>离子选择电极的特性 1．膜电位及其选择性</vt:lpstr>
      <vt:lpstr>讨论：</vt:lpstr>
      <vt:lpstr>讨论：</vt:lpstr>
      <vt:lpstr>2．线性范围和检出限</vt:lpstr>
      <vt:lpstr>3 检测下限</vt:lpstr>
      <vt:lpstr>2.2.4 电位分析法的应用</vt:lpstr>
      <vt:lpstr>pH的实用定义（比较法来确定待测溶液的pH）</vt:lpstr>
      <vt:lpstr>标准pH溶液</vt:lpstr>
      <vt:lpstr>　（2）离子活度(或浓度)的测定原理与方法</vt:lpstr>
      <vt:lpstr>标准曲线法</vt:lpstr>
      <vt:lpstr>总离子强度调节缓冲溶液</vt:lpstr>
      <vt:lpstr>标准加入法</vt:lpstr>
      <vt:lpstr>标准加入法</vt:lpstr>
      <vt:lpstr>（3）影响电位测定准确性的因素</vt:lpstr>
      <vt:lpstr>PowerPoint 演示文稿</vt:lpstr>
      <vt:lpstr>PowerPoint 演示文稿</vt:lpstr>
      <vt:lpstr>2、电位滴定分析法</vt:lpstr>
      <vt:lpstr>2.电位滴定终点确定方法</vt:lpstr>
      <vt:lpstr>PowerPoint 演示文稿</vt:lpstr>
    </vt:vector>
  </TitlesOfParts>
  <Company>-family-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第四章、电化学分析法</dc:title>
  <dc:creator>-刘志广-</dc:creator>
  <cp:lastModifiedBy>Yang</cp:lastModifiedBy>
  <cp:revision>544</cp:revision>
  <dcterms:created xsi:type="dcterms:W3CDTF">1998-09-01T06:45:06Z</dcterms:created>
  <dcterms:modified xsi:type="dcterms:W3CDTF">2023-03-28T07:27:27Z</dcterms:modified>
</cp:coreProperties>
</file>