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handoutMasterIdLst>
    <p:handoutMasterId r:id="rId28"/>
  </p:handoutMasterIdLst>
  <p:sldIdLst>
    <p:sldId id="388" r:id="rId2"/>
    <p:sldId id="390" r:id="rId3"/>
    <p:sldId id="357" r:id="rId4"/>
    <p:sldId id="423" r:id="rId5"/>
    <p:sldId id="424" r:id="rId6"/>
    <p:sldId id="426" r:id="rId7"/>
    <p:sldId id="393" r:id="rId8"/>
    <p:sldId id="349" r:id="rId9"/>
    <p:sldId id="446" r:id="rId10"/>
    <p:sldId id="394" r:id="rId11"/>
    <p:sldId id="396" r:id="rId12"/>
    <p:sldId id="397" r:id="rId13"/>
    <p:sldId id="398" r:id="rId14"/>
    <p:sldId id="429" r:id="rId15"/>
    <p:sldId id="448" r:id="rId16"/>
    <p:sldId id="449" r:id="rId17"/>
    <p:sldId id="451" r:id="rId18"/>
    <p:sldId id="450" r:id="rId19"/>
    <p:sldId id="452" r:id="rId20"/>
    <p:sldId id="389" r:id="rId21"/>
    <p:sldId id="368" r:id="rId22"/>
    <p:sldId id="434" r:id="rId23"/>
    <p:sldId id="442" r:id="rId24"/>
    <p:sldId id="437" r:id="rId25"/>
    <p:sldId id="439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 baseline="300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00"/>
    <a:srgbClr val="000066"/>
    <a:srgbClr val="A50021"/>
    <a:srgbClr val="0000FF"/>
    <a:srgbClr val="000000"/>
    <a:srgbClr val="FFADFF"/>
    <a:srgbClr val="FFC5F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797" autoAdjust="0"/>
  </p:normalViewPr>
  <p:slideViewPr>
    <p:cSldViewPr>
      <p:cViewPr>
        <p:scale>
          <a:sx n="100" d="100"/>
          <a:sy n="100" d="100"/>
        </p:scale>
        <p:origin x="-1944" y="-2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184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21E91AD0-7078-4D41-9A9E-15F09AF0BB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51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aseline="0">
                <a:latin typeface="Times New Roman" pitchFamily="18" charset="0"/>
              </a:defRPr>
            </a:lvl1pPr>
          </a:lstStyle>
          <a:p>
            <a:pPr>
              <a:defRPr/>
            </a:pPr>
            <a:fld id="{9F4EE44A-3236-429A-83E2-C4518503BC5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18687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0FD1F9-04C4-4352-A88A-D920D95B07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0519783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50FE5-7F91-480C-BCB2-55C5E6EDBCA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481183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7DECE-72C5-4F4B-B5A9-AFBBD0F764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7343514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33D12-9CA6-42FE-80B7-842EDB1977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85234927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701DD-199A-412E-BE84-E9B834C189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2945683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6CE2A4-31AA-49B7-8276-9C005EDBD4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8002117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7E516-6C8E-4712-B415-52398B593F9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417681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515C8-FE39-4E3B-ACE8-95F08BD8FFA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664182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674990-9BF1-46A3-8D5C-CA78DDB5FF5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7138768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99F09-4A90-40E3-BCB1-983A83095F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164697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3E157-4B64-43E5-902F-9E547CE63C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180093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863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aseline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63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aseline="0"/>
            </a:lvl1pPr>
          </a:lstStyle>
          <a:p>
            <a:pPr>
              <a:defRPr/>
            </a:pPr>
            <a:fld id="{9DB1162F-10B0-48EC-9E11-13F39CAAC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ransition spd="med">
    <p:wipe/>
  </p:transition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1835150" y="2349500"/>
            <a:ext cx="56896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baseline="0">
                <a:solidFill>
                  <a:srgbClr val="0000CC"/>
                </a:solidFill>
                <a:ea typeface="华文琥珀" pitchFamily="2" charset="-122"/>
              </a:rPr>
              <a:t>第</a:t>
            </a:r>
            <a:r>
              <a:rPr lang="en-US" altLang="zh-CN" sz="4000" b="1" baseline="0">
                <a:solidFill>
                  <a:srgbClr val="0000CC"/>
                </a:solidFill>
                <a:ea typeface="华文琥珀" pitchFamily="2" charset="-122"/>
              </a:rPr>
              <a:t>6</a:t>
            </a:r>
            <a:r>
              <a:rPr lang="zh-CN" altLang="en-US" sz="4000" b="1" baseline="0">
                <a:solidFill>
                  <a:srgbClr val="0000CC"/>
                </a:solidFill>
                <a:ea typeface="华文琥珀" pitchFamily="2" charset="-122"/>
              </a:rPr>
              <a:t>章</a:t>
            </a:r>
            <a:r>
              <a:rPr lang="zh-CN" altLang="en-US" sz="4000" b="1" baseline="0">
                <a:solidFill>
                  <a:srgbClr val="CC3300"/>
                </a:solidFill>
                <a:ea typeface="华文琥珀" pitchFamily="2" charset="-122"/>
              </a:rPr>
              <a:t> 伏安与极谱分析法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2" name="Rectangle 4"/>
          <p:cNvSpPr>
            <a:spLocks noChangeArrowheads="1"/>
          </p:cNvSpPr>
          <p:nvPr/>
        </p:nvSpPr>
        <p:spPr bwMode="auto">
          <a:xfrm>
            <a:off x="323850" y="333375"/>
            <a:ext cx="7772400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 b="1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三 扩散电流方程式</a:t>
            </a:r>
            <a:r>
              <a:rPr lang="en-US" altLang="zh-CN" sz="3200" b="1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-</a:t>
            </a:r>
            <a:r>
              <a:rPr lang="zh-CN" altLang="en-US" sz="3200" b="1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极谱定量分析基础</a:t>
            </a:r>
            <a:endParaRPr lang="zh-CN" altLang="en-US" sz="2400" b="1" baseline="0">
              <a:solidFill>
                <a:srgbClr val="F8240E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493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80645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3200" b="1" baseline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扩散电流方程</a:t>
            </a:r>
            <a:endParaRPr lang="en-US" altLang="zh-CN" sz="3200" b="1" baseline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pPr algn="just"/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  </a:t>
            </a:r>
          </a:p>
          <a:p>
            <a:pPr algn="just"/>
            <a:r>
              <a:rPr lang="zh-CN" altLang="en-US" sz="2400" b="1" baseline="0">
                <a:solidFill>
                  <a:srgbClr val="003300"/>
                </a:solidFill>
                <a:latin typeface="黑体" pitchFamily="2" charset="-122"/>
                <a:ea typeface="黑体" pitchFamily="2" charset="-122"/>
              </a:rPr>
              <a:t>在一定电位下，受扩散控制的电解电流可表示为：</a:t>
            </a:r>
            <a:endParaRPr lang="zh-CN" altLang="zh-CN" sz="2000" b="1" baseline="0">
              <a:solidFill>
                <a:srgbClr val="0033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3132138" y="2851150"/>
            <a:ext cx="525621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 baseline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(K=607nD</a:t>
            </a:r>
            <a:r>
              <a:rPr lang="en-US" altLang="zh-CN" sz="20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1/2</a:t>
            </a:r>
            <a:r>
              <a:rPr lang="en-US" altLang="zh-CN" sz="2000" b="1" baseline="0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m</a:t>
            </a:r>
            <a:r>
              <a:rPr lang="en-US" altLang="zh-CN" sz="20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2/3 </a:t>
            </a:r>
            <a:r>
              <a:rPr lang="en-US" altLang="zh-CN" sz="2000" b="1" baseline="0">
                <a:latin typeface="Times New Roman" pitchFamily="18" charset="0"/>
                <a:ea typeface="Arial Unicode MS" pitchFamily="34" charset="-122"/>
                <a:cs typeface="Times New Roman" pitchFamily="18" charset="0"/>
                <a:sym typeface="Symbol" pitchFamily="18" charset="2"/>
              </a:rPr>
              <a:t>t </a:t>
            </a:r>
            <a:r>
              <a:rPr lang="en-US" altLang="zh-CN" sz="2000" b="1">
                <a:latin typeface="Times New Roman" pitchFamily="18" charset="0"/>
                <a:ea typeface="Arial Unicode MS" pitchFamily="34" charset="-122"/>
                <a:cs typeface="Times New Roman" pitchFamily="18" charset="0"/>
              </a:rPr>
              <a:t>1/6  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  <a:cs typeface="Times New Roman" pitchFamily="18" charset="0"/>
              </a:rPr>
              <a:t>，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  <a:cs typeface="Times New Roman" pitchFamily="18" charset="0"/>
              </a:rPr>
              <a:t>C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  <a:cs typeface="Times New Roman" pitchFamily="18" charset="0"/>
              </a:rPr>
              <a:t>为溶液本体的浓度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  <a:cs typeface="Times New Roman" pitchFamily="18" charset="0"/>
              </a:rPr>
              <a:t>)</a:t>
            </a:r>
            <a:endParaRPr lang="zh-CN" altLang="en-US" sz="2000" b="1" baseline="0">
              <a:latin typeface="Times New Roman" pitchFamily="18" charset="0"/>
              <a:ea typeface="Arial Unicode MS" pitchFamily="34" charset="-122"/>
              <a:cs typeface="Times New Roman" pitchFamily="18" charset="0"/>
            </a:endParaRPr>
          </a:p>
        </p:txBody>
      </p:sp>
      <p:graphicFrame>
        <p:nvGraphicFramePr>
          <p:cNvPr id="191504" name="Object 16"/>
          <p:cNvGraphicFramePr>
            <a:graphicFrameLocks noChangeAspect="1"/>
          </p:cNvGraphicFramePr>
          <p:nvPr/>
        </p:nvGraphicFramePr>
        <p:xfrm>
          <a:off x="1763713" y="2779713"/>
          <a:ext cx="11525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name="公式" r:id="rId3" imgW="438176" imgH="180867" progId="Equation.3">
                  <p:embed/>
                </p:oleObj>
              </mc:Choice>
              <mc:Fallback>
                <p:oleObj name="公式" r:id="rId3" imgW="438176" imgH="18086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779713"/>
                        <a:ext cx="11525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71550" y="3678238"/>
            <a:ext cx="741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baseline="0">
                <a:latin typeface="Times New Roman" pitchFamily="18" charset="0"/>
              </a:rPr>
              <a:t>  </a:t>
            </a:r>
            <a:r>
              <a:rPr lang="zh-CN" altLang="en-US" sz="2800" b="1" baseline="0">
                <a:solidFill>
                  <a:srgbClr val="0000FF"/>
                </a:solidFill>
                <a:latin typeface="Times New Roman" pitchFamily="18" charset="0"/>
              </a:rPr>
              <a:t>(</a:t>
            </a:r>
            <a:r>
              <a:rPr lang="en-US" altLang="zh-CN" sz="2800" b="1" i="1" baseline="0">
                <a:solidFill>
                  <a:srgbClr val="0000FF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0000FF"/>
                </a:solidFill>
                <a:latin typeface="Times New Roman" pitchFamily="18" charset="0"/>
              </a:rPr>
              <a:t>d</a:t>
            </a:r>
            <a:r>
              <a:rPr lang="en-US" altLang="zh-CN" sz="2800" b="1" baseline="0">
                <a:solidFill>
                  <a:srgbClr val="0000FF"/>
                </a:solidFill>
                <a:latin typeface="Times New Roman" pitchFamily="18" charset="0"/>
              </a:rPr>
              <a:t>)</a:t>
            </a:r>
            <a:r>
              <a:rPr lang="zh-CN" altLang="en-US" sz="2800" b="1" baseline="-25000">
                <a:solidFill>
                  <a:srgbClr val="0000FF"/>
                </a:solidFill>
                <a:latin typeface="Times New Roman" pitchFamily="18" charset="0"/>
              </a:rPr>
              <a:t>平均</a:t>
            </a:r>
            <a:r>
              <a:rPr lang="zh-CN" altLang="en-US" sz="2800" b="1" baseline="0">
                <a:solidFill>
                  <a:srgbClr val="0000FF"/>
                </a:solidFill>
                <a:latin typeface="Times New Roman" pitchFamily="18" charset="0"/>
              </a:rPr>
              <a:t>=</a:t>
            </a:r>
            <a:r>
              <a:rPr lang="en-US" altLang="zh-CN" sz="2800" b="1" baseline="0">
                <a:solidFill>
                  <a:srgbClr val="0000FF"/>
                </a:solidFill>
                <a:latin typeface="Times New Roman" pitchFamily="18" charset="0"/>
              </a:rPr>
              <a:t>607</a:t>
            </a:r>
            <a:r>
              <a:rPr lang="en-US" altLang="zh-CN" sz="2800" b="1" i="1" baseline="0">
                <a:solidFill>
                  <a:srgbClr val="0000FF"/>
                </a:solidFill>
                <a:latin typeface="Times New Roman" pitchFamily="18" charset="0"/>
              </a:rPr>
              <a:t>nD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1/2</a:t>
            </a:r>
            <a:r>
              <a:rPr lang="en-US" altLang="zh-CN" sz="2800" b="1" i="1" baseline="0">
                <a:solidFill>
                  <a:srgbClr val="0000FF"/>
                </a:solidFill>
                <a:latin typeface="Times New Roman" pitchFamily="18" charset="0"/>
              </a:rPr>
              <a:t>m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2/3 </a:t>
            </a:r>
            <a:r>
              <a:rPr lang="en-US" altLang="zh-CN" sz="2000" b="1" i="1" baseline="0">
                <a:solidFill>
                  <a:srgbClr val="0000FF"/>
                </a:solidFill>
                <a:latin typeface="Times New Roman" pitchFamily="18" charset="0"/>
                <a:sym typeface="Symbol" pitchFamily="18" charset="2"/>
              </a:rPr>
              <a:t>t </a:t>
            </a:r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</a:rPr>
              <a:t>1/6</a:t>
            </a:r>
            <a:r>
              <a:rPr lang="en-US" altLang="zh-CN" sz="2800" b="1" i="1" baseline="0">
                <a:solidFill>
                  <a:srgbClr val="0000FF"/>
                </a:solidFill>
                <a:latin typeface="Times New Roman" pitchFamily="18" charset="0"/>
              </a:rPr>
              <a:t>c </a:t>
            </a:r>
            <a:r>
              <a:rPr lang="en-US" altLang="zh-CN" sz="2800" baseline="0">
                <a:latin typeface="黑体" pitchFamily="2" charset="-122"/>
                <a:ea typeface="黑体" pitchFamily="2" charset="-122"/>
              </a:rPr>
              <a:t>（</a:t>
            </a:r>
            <a:r>
              <a:rPr lang="zh-CN" altLang="en-US" sz="2800" baseline="0">
                <a:latin typeface="黑体" pitchFamily="2" charset="-122"/>
                <a:ea typeface="黑体" pitchFamily="2" charset="-122"/>
              </a:rPr>
              <a:t>尤考维奇常方程）</a:t>
            </a:r>
            <a:endParaRPr lang="en-US" altLang="zh-CN" sz="2800" i="1" baseline="0">
              <a:latin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668338" y="4443413"/>
            <a:ext cx="8001000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aseline="0">
                <a:latin typeface="Times New Roman" pitchFamily="18" charset="0"/>
                <a:ea typeface="黑体" pitchFamily="2" charset="-122"/>
              </a:rPr>
              <a:t>(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</a:rPr>
              <a:t>i</a:t>
            </a:r>
            <a:r>
              <a:rPr lang="en-US" altLang="zh-CN" sz="2400" baseline="-25000">
                <a:latin typeface="Times New Roman" pitchFamily="18" charset="0"/>
                <a:ea typeface="黑体" pitchFamily="2" charset="-122"/>
              </a:rPr>
              <a:t>d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</a:rPr>
              <a:t>)</a:t>
            </a:r>
            <a:r>
              <a:rPr lang="zh-CN" altLang="en-US" sz="2400" baseline="-25000">
                <a:latin typeface="Times New Roman" pitchFamily="18" charset="0"/>
                <a:ea typeface="黑体" pitchFamily="2" charset="-122"/>
              </a:rPr>
              <a:t>平均 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</a:rPr>
              <a:t>每滴汞上的平均电流(微安)，代表汞滴自形成至落下过程中汞滴上的平均极限扩散电流；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</a:rPr>
              <a:t>n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</a:rPr>
              <a:t>电极反应中转移的电子数；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</a:rPr>
              <a:t>D 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</a:rPr>
              <a:t>扩散系数； 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m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汞流速度（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mg/s）； 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t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 滴汞周期(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s)； </a:t>
            </a:r>
            <a:r>
              <a:rPr lang="en-US" altLang="zh-CN" sz="2400" i="1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c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 </a:t>
            </a:r>
            <a:r>
              <a:rPr lang="zh-CN" altLang="en-US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待测物原始浓度(</a:t>
            </a:r>
            <a:r>
              <a:rPr lang="en-US" altLang="zh-CN" sz="2400" b="1" baseline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  <a:sym typeface="Symbol" pitchFamily="18" charset="2"/>
              </a:rPr>
              <a:t>mmol/L</a:t>
            </a:r>
            <a:r>
              <a:rPr lang="en-US" altLang="zh-CN" sz="2400" baseline="0">
                <a:latin typeface="Times New Roman" pitchFamily="18" charset="0"/>
                <a:ea typeface="黑体" pitchFamily="2" charset="-122"/>
                <a:sym typeface="Symbol" pitchFamily="18" charset="2"/>
              </a:rPr>
              <a:t>)；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410200" y="3267075"/>
            <a:ext cx="36734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zh-CN" altLang="en-US" sz="2800" b="1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14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14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914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utoUpdateAnimBg="0"/>
      <p:bldP spid="191493" grpId="0" build="p" autoUpdateAnimBg="0"/>
      <p:bldP spid="191502" grpId="0"/>
      <p:bldP spid="8" grpId="0" build="p" autoUpdateAnimBg="0" advAuto="0"/>
      <p:bldP spid="9" grpId="0" build="p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ChangeArrowheads="1"/>
          </p:cNvSpPr>
          <p:nvPr/>
        </p:nvSpPr>
        <p:spPr bwMode="auto">
          <a:xfrm>
            <a:off x="468313" y="404813"/>
            <a:ext cx="4398962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lnSpc>
                <a:spcPct val="90000"/>
              </a:lnSpc>
            </a:pPr>
            <a:r>
              <a:rPr lang="en-US" altLang="zh-CN" sz="3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3</a:t>
            </a:r>
            <a:r>
              <a:rPr lang="zh-CN" altLang="en-US" sz="3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、干扰电流与抑制</a:t>
            </a:r>
            <a:endParaRPr lang="zh-CN" altLang="en-US" sz="2800" baseline="0">
              <a:solidFill>
                <a:srgbClr val="F8240E"/>
              </a:solidFill>
              <a:latin typeface="Arial Unicode MS" pitchFamily="34" charset="-122"/>
              <a:ea typeface="黑体" pitchFamily="2" charset="-122"/>
            </a:endParaRPr>
          </a:p>
        </p:txBody>
      </p:sp>
      <p:sp>
        <p:nvSpPr>
          <p:cNvPr id="193539" name="Text Box 3"/>
          <p:cNvSpPr txBox="1">
            <a:spLocks noChangeArrowheads="1"/>
          </p:cNvSpPr>
          <p:nvPr/>
        </p:nvSpPr>
        <p:spPr bwMode="auto">
          <a:xfrm>
            <a:off x="609600" y="981075"/>
            <a:ext cx="8077200" cy="5300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32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一</a:t>
            </a:r>
            <a:r>
              <a:rPr lang="en-US" altLang="zh-CN" sz="32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.</a:t>
            </a:r>
            <a:r>
              <a:rPr lang="zh-CN" altLang="en-US" sz="32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残余电流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（</a:t>
            </a:r>
            <a:r>
              <a:rPr lang="en-US" altLang="zh-CN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a）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微量杂质等所产生的微弱电流</a:t>
            </a:r>
            <a:endParaRPr lang="en-US" altLang="zh-CN" sz="2400" baseline="0">
              <a:solidFill>
                <a:srgbClr val="0000FF"/>
              </a:solidFill>
              <a:latin typeface="Arial Unicode MS" pitchFamily="34" charset="-122"/>
              <a:ea typeface="黑体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  </a:t>
            </a: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产生的原因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：溶剂及试剂中的微量杂质及微量氧等。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  </a:t>
            </a: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消除方法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：可通过试剂提纯、预电解、除氧等；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（</a:t>
            </a:r>
            <a:r>
              <a:rPr lang="en-US" altLang="zh-CN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b）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充电电流（也称电容电流）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  影响极谱分析灵敏度的主要因素。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   产生的原因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：由于汞滴表面的周期性变化而发生的充电现象所引起的。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汞滴表面积在不断变化，因此充电电流总是存在，较难消除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  充电电流约为10</a:t>
            </a:r>
            <a:r>
              <a:rPr lang="zh-CN" altLang="en-US" sz="240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-7 </a:t>
            </a:r>
            <a:r>
              <a:rPr lang="en-US" altLang="zh-CN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A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的数量级，相当于10</a:t>
            </a:r>
            <a:r>
              <a:rPr lang="zh-CN" altLang="en-US" sz="240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-5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～10</a:t>
            </a:r>
            <a:r>
              <a:rPr lang="zh-CN" altLang="en-US" sz="240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-6</a:t>
            </a:r>
            <a:r>
              <a:rPr lang="en-US" altLang="zh-CN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mol/L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的被测物质产生的扩散电流。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3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3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3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3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3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93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autoUpdateAnimBg="0"/>
      <p:bldP spid="19353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/>
          <p:cNvSpPr>
            <a:spLocks noChangeArrowheads="1"/>
          </p:cNvSpPr>
          <p:nvPr/>
        </p:nvSpPr>
        <p:spPr bwMode="auto">
          <a:xfrm>
            <a:off x="533400" y="304800"/>
            <a:ext cx="2959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baseline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二.迁移电流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4248150" cy="270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产生的原因：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aseline="0">
                <a:latin typeface="黑体" pitchFamily="2" charset="-122"/>
                <a:ea typeface="黑体" pitchFamily="2" charset="-122"/>
              </a:rPr>
              <a:t>    由于带电荷的被测离子（或带极性的分子）在静电场力的作用下运动到电极表面所形成的电流。</a:t>
            </a:r>
          </a:p>
        </p:txBody>
      </p:sp>
      <p:pic>
        <p:nvPicPr>
          <p:cNvPr id="19456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844675"/>
            <a:ext cx="4319588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395288" y="4221163"/>
            <a:ext cx="85693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消除方法：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6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</a:t>
            </a:r>
            <a:r>
              <a:rPr lang="zh-CN" altLang="en-US" sz="2600" baseline="0">
                <a:latin typeface="黑体" pitchFamily="2" charset="-122"/>
                <a:ea typeface="黑体" pitchFamily="2" charset="-122"/>
              </a:rPr>
              <a:t>加入强电解质。加入强电解质后，被测离子所受到的电场力减小。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5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2" grpId="0" autoUpdateAnimBg="0"/>
      <p:bldP spid="194565" grpId="0" build="p" autoUpdateAnimBg="0"/>
      <p:bldP spid="19456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ChangeArrowheads="1"/>
          </p:cNvSpPr>
          <p:nvPr/>
        </p:nvSpPr>
        <p:spPr bwMode="auto">
          <a:xfrm>
            <a:off x="533400" y="304800"/>
            <a:ext cx="26701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aseline="0">
                <a:solidFill>
                  <a:srgbClr val="800000"/>
                </a:solidFill>
                <a:latin typeface="黑体" pitchFamily="2" charset="-122"/>
                <a:ea typeface="黑体" pitchFamily="2" charset="-122"/>
              </a:rPr>
              <a:t>三.极谱极大</a:t>
            </a:r>
          </a:p>
        </p:txBody>
      </p:sp>
      <p:sp>
        <p:nvSpPr>
          <p:cNvPr id="195587" name="Text Box 3"/>
          <p:cNvSpPr txBox="1">
            <a:spLocks noChangeArrowheads="1"/>
          </p:cNvSpPr>
          <p:nvPr/>
        </p:nvSpPr>
        <p:spPr bwMode="auto">
          <a:xfrm>
            <a:off x="533400" y="990600"/>
            <a:ext cx="8153400" cy="242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  <a:spcBef>
                <a:spcPct val="50000"/>
              </a:spcBef>
            </a:pPr>
            <a:r>
              <a:rPr lang="zh-CN" altLang="en-US" sz="20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</a:t>
            </a:r>
            <a:r>
              <a:rPr lang="zh-CN" altLang="en-US" sz="24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在极谱分析过程中产生的</a:t>
            </a: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一种特殊现象</a:t>
            </a:r>
            <a:r>
              <a:rPr lang="zh-CN" altLang="en-US" sz="24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，即在极谱波刚出现时，扩散电流随着滴汞电极电位的降低而迅速增大到一极大值，然后下降稳定在正常的极限扩散电流值上。这种突出的电流峰之为“极谱极大”。</a:t>
            </a:r>
          </a:p>
        </p:txBody>
      </p:sp>
      <p:graphicFrame>
        <p:nvGraphicFramePr>
          <p:cNvPr id="195588" name="Object 4"/>
          <p:cNvGraphicFramePr>
            <a:graphicFrameLocks noChangeAspect="1"/>
          </p:cNvGraphicFramePr>
          <p:nvPr/>
        </p:nvGraphicFramePr>
        <p:xfrm>
          <a:off x="5292725" y="3429000"/>
          <a:ext cx="3429000" cy="307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BMP 图象" r:id="rId3" imgW="2324424" imgH="2085714" progId="Paint.Picture">
                  <p:embed/>
                </p:oleObj>
              </mc:Choice>
              <mc:Fallback>
                <p:oleObj name="BMP 图象" r:id="rId3" imgW="2324424" imgH="208571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3429000"/>
                        <a:ext cx="3429000" cy="30781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89" name="Text Box 5"/>
          <p:cNvSpPr txBox="1">
            <a:spLocks noChangeArrowheads="1"/>
          </p:cNvSpPr>
          <p:nvPr/>
        </p:nvSpPr>
        <p:spPr bwMode="auto">
          <a:xfrm>
            <a:off x="684213" y="4437063"/>
            <a:ext cx="4535487" cy="53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消除方法</a:t>
            </a:r>
            <a:r>
              <a:rPr lang="zh-CN" altLang="en-US" sz="24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：加骨胶，表面活性剂</a:t>
            </a:r>
            <a:endParaRPr lang="zh-CN" altLang="en-US" sz="2000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195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5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 advAuto="0"/>
      <p:bldP spid="195587" grpId="0" build="p" autoUpdateAnimBg="0"/>
      <p:bldP spid="19558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4"/>
          <p:cNvSpPr txBox="1">
            <a:spLocks noChangeArrowheads="1"/>
          </p:cNvSpPr>
          <p:nvPr/>
        </p:nvSpPr>
        <p:spPr bwMode="auto">
          <a:xfrm>
            <a:off x="251520" y="-27384"/>
            <a:ext cx="8135938" cy="1988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3200" baseline="0" dirty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四.氧波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</a:pPr>
            <a:r>
              <a:rPr lang="zh-CN" altLang="en-US" sz="28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     </a:t>
            </a:r>
            <a:r>
              <a:rPr lang="zh-CN" altLang="en-US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室温下，</a:t>
            </a:r>
            <a:r>
              <a:rPr lang="en-US" altLang="zh-CN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O</a:t>
            </a:r>
            <a:r>
              <a:rPr lang="en-US" altLang="zh-CN" sz="2400" baseline="-2500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2</a:t>
            </a:r>
            <a:r>
              <a:rPr lang="zh-CN" altLang="en-US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在水中的溶解度约为</a:t>
            </a:r>
            <a:r>
              <a:rPr lang="en-US" altLang="zh-CN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8mg·L</a:t>
            </a:r>
            <a:r>
              <a:rPr lang="en-US" altLang="zh-CN" sz="240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-1</a:t>
            </a:r>
            <a:r>
              <a:rPr lang="zh-CN" altLang="en-US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。电解后</a:t>
            </a:r>
            <a:r>
              <a:rPr lang="en-US" altLang="zh-CN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,O</a:t>
            </a:r>
            <a:r>
              <a:rPr lang="en-US" altLang="zh-CN" sz="2400" baseline="-2500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2</a:t>
            </a:r>
            <a:r>
              <a:rPr lang="zh-CN" altLang="en-US" sz="24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在电极上两步被还原，产生两个极谱波：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-108197" y="1340768"/>
            <a:ext cx="5688309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>
              <a:buClr>
                <a:srgbClr val="FFCC00"/>
              </a:buClr>
              <a:buSzTx/>
              <a:buFont typeface="Wingdings" pitchFamily="2" charset="2"/>
              <a:buNone/>
              <a:defRPr/>
            </a:pPr>
            <a:endParaRPr lang="en-US" altLang="zh-CN" sz="2000" kern="0" baseline="0" dirty="0" smtClean="0">
              <a:latin typeface="Arial Unicode MS" pitchFamily="34" charset="-122"/>
              <a:ea typeface="黑体" pitchFamily="49" charset="-122"/>
            </a:endParaRPr>
          </a:p>
          <a:p>
            <a:pPr lvl="1">
              <a:buClr>
                <a:srgbClr val="FFCC00"/>
              </a:buClr>
              <a:buSzTx/>
              <a:buFont typeface="Wingdings" pitchFamily="2" charset="2"/>
              <a:buNone/>
              <a:defRPr/>
            </a:pPr>
            <a:endParaRPr lang="en-US" altLang="zh-CN" sz="2000" kern="0" baseline="0" dirty="0">
              <a:latin typeface="Arial Unicode MS" pitchFamily="34" charset="-122"/>
              <a:ea typeface="黑体" pitchFamily="49" charset="-122"/>
            </a:endParaRPr>
          </a:p>
          <a:p>
            <a:pPr lvl="1">
              <a:buClr>
                <a:srgbClr val="FFCC00"/>
              </a:buClr>
              <a:buSzTx/>
              <a:buFont typeface="Wingdings" pitchFamily="2" charset="2"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第一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波：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+2H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+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+2e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  <a:sym typeface="Symbol" pitchFamily="18" charset="2"/>
              </a:rPr>
              <a:t>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      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pH≤7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</a:p>
          <a:p>
            <a:pPr>
              <a:buSzTx/>
              <a:buFontTx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           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O+3e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  <a:sym typeface="Symbol" pitchFamily="18" charset="2"/>
              </a:rPr>
              <a:t>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+2OH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—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pH&gt;7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  <a:endParaRPr lang="en-US" altLang="zh-CN" sz="2000" kern="0" baseline="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SzTx/>
              <a:buFontTx/>
              <a:buNone/>
              <a:defRPr/>
            </a:pPr>
            <a:endParaRPr lang="zh-CN" altLang="en-US" sz="2000" kern="0" baseline="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SzTx/>
              <a:buFontTx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    第二波：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2H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+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+2e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  <a:sym typeface="Symbol" pitchFamily="18" charset="2"/>
              </a:rPr>
              <a:t>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      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pH≤7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</a:p>
          <a:p>
            <a:pPr>
              <a:buSzTx/>
              <a:buFontTx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                     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H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O</a:t>
            </a:r>
            <a:r>
              <a:rPr lang="en-US" altLang="zh-CN" sz="2000" kern="0" baseline="-30000" dirty="0" smtClean="0">
                <a:latin typeface="Arial Unicode MS" pitchFamily="34" charset="-122"/>
                <a:ea typeface="黑体" pitchFamily="49" charset="-122"/>
              </a:rPr>
              <a:t>2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+2e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  <a:sym typeface="Symbol" pitchFamily="18" charset="2"/>
              </a:rPr>
              <a:t>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2OH</a:t>
            </a:r>
            <a:r>
              <a:rPr lang="en-US" altLang="zh-CN" sz="2000" kern="0" dirty="0" smtClean="0">
                <a:latin typeface="Arial Unicode MS" pitchFamily="34" charset="-122"/>
                <a:ea typeface="黑体" pitchFamily="49" charset="-122"/>
              </a:rPr>
              <a:t>—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      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  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smtClean="0">
                <a:latin typeface="Arial Unicode MS" pitchFamily="34" charset="-122"/>
                <a:ea typeface="黑体" pitchFamily="49" charset="-122"/>
              </a:rPr>
              <a:t>pH&gt;7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  <a:endParaRPr lang="en-US" altLang="zh-CN" sz="2000" kern="0" baseline="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SzTx/>
              <a:buFontTx/>
              <a:buNone/>
              <a:defRPr/>
            </a:pPr>
            <a:endParaRPr lang="zh-CN" altLang="en-US" sz="2000" kern="0" baseline="0" dirty="0" smtClean="0">
              <a:latin typeface="Arial Unicode MS" pitchFamily="34" charset="-122"/>
              <a:ea typeface="黑体" pitchFamily="49" charset="-122"/>
            </a:endParaRPr>
          </a:p>
          <a:p>
            <a:pPr>
              <a:buSzTx/>
              <a:buFontTx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第一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波半波电位约</a:t>
            </a:r>
            <a:r>
              <a:rPr lang="en-US" altLang="zh-CN" sz="2000" kern="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-0.2V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err="1" smtClean="0">
                <a:latin typeface="Arial Unicode MS" pitchFamily="34" charset="-122"/>
                <a:ea typeface="黑体" pitchFamily="49" charset="-122"/>
              </a:rPr>
              <a:t>vs.SCE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</a:p>
          <a:p>
            <a:pPr>
              <a:buSzTx/>
              <a:buFontTx/>
              <a:buNone/>
              <a:defRPr/>
            </a:pP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  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  第二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波半波电位约</a:t>
            </a:r>
            <a:r>
              <a:rPr lang="en-US" altLang="zh-CN" sz="2000" kern="0" baseline="0" dirty="0" smtClean="0">
                <a:solidFill>
                  <a:srgbClr val="FF0000"/>
                </a:solidFill>
                <a:latin typeface="Arial Unicode MS" pitchFamily="34" charset="-122"/>
                <a:ea typeface="黑体" pitchFamily="49" charset="-122"/>
              </a:rPr>
              <a:t>-0.9V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（</a:t>
            </a:r>
            <a:r>
              <a:rPr lang="en-US" altLang="zh-CN" sz="2000" kern="0" baseline="0" dirty="0" err="1" smtClean="0">
                <a:latin typeface="Arial Unicode MS" pitchFamily="34" charset="-122"/>
                <a:ea typeface="黑体" pitchFamily="49" charset="-122"/>
              </a:rPr>
              <a:t>vs.SCE</a:t>
            </a:r>
            <a:r>
              <a:rPr lang="zh-CN" altLang="en-US" sz="2000" kern="0" baseline="0" dirty="0" smtClean="0">
                <a:latin typeface="Arial Unicode MS" pitchFamily="34" charset="-122"/>
                <a:ea typeface="黑体" pitchFamily="49" charset="-122"/>
              </a:rPr>
              <a:t>）</a:t>
            </a:r>
          </a:p>
          <a:p>
            <a:pPr>
              <a:buSzTx/>
              <a:buFontTx/>
              <a:buNone/>
              <a:defRPr/>
            </a:pPr>
            <a:endParaRPr lang="en-US" altLang="zh-CN" sz="2000" kern="0" baseline="0" dirty="0" smtClean="0">
              <a:latin typeface="Arial Unicode MS" pitchFamily="34" charset="-122"/>
              <a:ea typeface="黑体" pitchFamily="49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63"/>
          <a:stretch/>
        </p:blipFill>
        <p:spPr bwMode="auto">
          <a:xfrm>
            <a:off x="4848522" y="1772816"/>
            <a:ext cx="4194733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3044" y="5301208"/>
            <a:ext cx="828140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两波均较倾斜，跨度很大，占据了</a:t>
            </a:r>
            <a:r>
              <a:rPr lang="en-US" altLang="zh-CN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0</a:t>
            </a:r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～</a:t>
            </a:r>
            <a:r>
              <a:rPr lang="en-US" altLang="zh-CN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-1.2V</a:t>
            </a:r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极谱分析中最有用的电位区间，干扰很大，因此必须消除。</a:t>
            </a:r>
          </a:p>
          <a:p>
            <a:pPr eaLnBrk="1" hangingPunct="1"/>
            <a:endParaRPr lang="zh-CN" altLang="en-US" sz="2000" baseline="0" dirty="0">
              <a:solidFill>
                <a:srgbClr val="0000FF"/>
              </a:solidFill>
              <a:latin typeface="Arial Unicode MS" pitchFamily="34" charset="-122"/>
              <a:ea typeface="黑体" pitchFamily="2" charset="-122"/>
            </a:endParaRPr>
          </a:p>
          <a:p>
            <a:pPr eaLnBrk="1" hangingPunct="1"/>
            <a:r>
              <a:rPr lang="zh-CN" altLang="en-US" sz="2000" baseline="0" dirty="0">
                <a:latin typeface="Arial Unicode MS" pitchFamily="34" charset="-122"/>
                <a:ea typeface="黑体" pitchFamily="2" charset="-122"/>
              </a:rPr>
              <a:t>方法有：</a:t>
            </a:r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通常通入高纯</a:t>
            </a:r>
            <a:r>
              <a:rPr lang="en-US" altLang="zh-CN" sz="2000" baseline="0" dirty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N</a:t>
            </a:r>
            <a:r>
              <a:rPr lang="en-US" altLang="zh-CN" sz="2000" baseline="-25000" dirty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2</a:t>
            </a:r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气，</a:t>
            </a:r>
            <a:r>
              <a:rPr lang="en-US" altLang="zh-CN" sz="2000" baseline="0" dirty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H</a:t>
            </a:r>
            <a:r>
              <a:rPr lang="en-US" altLang="zh-CN" sz="2000" baseline="-25000" dirty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2</a:t>
            </a:r>
            <a:r>
              <a:rPr lang="zh-CN" altLang="en-US" sz="2000" baseline="0" dirty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气。</a:t>
            </a:r>
            <a:endParaRPr lang="zh-CN" altLang="en-US" sz="2000" baseline="0" dirty="0">
              <a:solidFill>
                <a:srgbClr val="0000FF"/>
              </a:solidFill>
              <a:latin typeface="Arial Unicode MS" pitchFamily="34" charset="-122"/>
              <a:ea typeface="黑体" pitchFamily="2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ChangeArrowheads="1"/>
          </p:cNvSpPr>
          <p:nvPr/>
        </p:nvSpPr>
        <p:spPr bwMode="auto">
          <a:xfrm>
            <a:off x="533400" y="304800"/>
            <a:ext cx="4724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baseline="0" dirty="0">
                <a:solidFill>
                  <a:srgbClr val="800000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定量分析方法</a:t>
            </a:r>
          </a:p>
        </p:txBody>
      </p:sp>
      <p:sp>
        <p:nvSpPr>
          <p:cNvPr id="197637" name="Text Box 5"/>
          <p:cNvSpPr txBox="1">
            <a:spLocks noChangeArrowheads="1"/>
          </p:cNvSpPr>
          <p:nvPr/>
        </p:nvSpPr>
        <p:spPr bwMode="auto">
          <a:xfrm>
            <a:off x="457200" y="1143000"/>
            <a:ext cx="83058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baseline="0">
                <a:solidFill>
                  <a:srgbClr val="0000FF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</a:t>
            </a:r>
            <a:r>
              <a:rPr lang="zh-CN" altLang="en-US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(1) 比较法(完全相同条件)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      </a:t>
            </a:r>
            <a:r>
              <a:rPr lang="en-US" altLang="zh-CN" sz="2400" b="1" i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</a:t>
            </a:r>
            <a:r>
              <a:rPr lang="en-US" altLang="zh-CN" sz="2400" b="1" baseline="-25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; </a:t>
            </a:r>
            <a:r>
              <a:rPr lang="en-US" altLang="zh-CN" sz="2400" b="1" i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h</a:t>
            </a:r>
            <a:r>
              <a:rPr lang="en-US" altLang="zh-CN" sz="2400" b="1" baseline="-2500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s</a:t>
            </a:r>
            <a:r>
              <a:rPr lang="en-US" altLang="zh-CN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标准溶液的浓度和波高;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609600" y="3048000"/>
            <a:ext cx="29718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(2)标准曲线法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baseline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(3) 标准加入法</a:t>
            </a:r>
          </a:p>
        </p:txBody>
      </p:sp>
      <p:graphicFrame>
        <p:nvGraphicFramePr>
          <p:cNvPr id="19763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898394"/>
              </p:ext>
            </p:extLst>
          </p:nvPr>
        </p:nvGraphicFramePr>
        <p:xfrm>
          <a:off x="1524000" y="4119587"/>
          <a:ext cx="3005138" cy="211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公式" r:id="rId3" imgW="1543127" imgH="1066777" progId="Equation.3">
                  <p:embed/>
                </p:oleObj>
              </mc:Choice>
              <mc:Fallback>
                <p:oleObj name="公式" r:id="rId3" imgW="1543127" imgH="106677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119587"/>
                        <a:ext cx="3005138" cy="211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64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4215555"/>
              </p:ext>
            </p:extLst>
          </p:nvPr>
        </p:nvGraphicFramePr>
        <p:xfrm>
          <a:off x="1600200" y="2057400"/>
          <a:ext cx="15240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公式" r:id="rId5" imgW="666776" imgH="400118" progId="Equation.3">
                  <p:embed/>
                </p:oleObj>
              </mc:Choice>
              <mc:Fallback>
                <p:oleObj name="公式" r:id="rId5" imgW="666776" imgH="40011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7400"/>
                        <a:ext cx="15240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5" name="Picture 10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85" b="28815"/>
          <a:stretch>
            <a:fillRect/>
          </a:stretch>
        </p:blipFill>
        <p:spPr bwMode="auto">
          <a:xfrm>
            <a:off x="4499992" y="2276475"/>
            <a:ext cx="4211637" cy="2284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6" name="Text Box 11"/>
          <p:cNvSpPr txBox="1">
            <a:spLocks noChangeArrowheads="1"/>
          </p:cNvSpPr>
          <p:nvPr/>
        </p:nvSpPr>
        <p:spPr bwMode="auto">
          <a:xfrm>
            <a:off x="5508252" y="4581128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baseline="0" dirty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三切线法测量波高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7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7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7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7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76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6" dur="500"/>
                                        <p:tgtEl>
                                          <p:spTgt spid="197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6" grpId="0" autoUpdateAnimBg="0"/>
      <p:bldP spid="197637" grpId="0" build="p" autoUpdateAnimBg="0"/>
      <p:bldP spid="19763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981075"/>
            <a:ext cx="7989887" cy="3673475"/>
          </a:xfrm>
        </p:spPr>
        <p:txBody>
          <a:bodyPr/>
          <a:lstStyle/>
          <a:p>
            <a:pPr algn="just" eaLnBrk="1" hangingPunct="1">
              <a:lnSpc>
                <a:spcPct val="150000"/>
              </a:lnSpc>
            </a:pP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例题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1  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在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0.5mol/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</a:rPr>
              <a:t>LNaOH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溶液中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CrO</a:t>
            </a:r>
            <a:r>
              <a:rPr lang="en-US" altLang="zh-CN" sz="2400" baseline="-250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baseline="30000" dirty="0" smtClean="0">
                <a:latin typeface="Times New Roman" pitchFamily="18" charset="0"/>
                <a:ea typeface="黑体" pitchFamily="49" charset="-122"/>
              </a:rPr>
              <a:t>－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在滴汞电极上还原得一极谱波。当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CrO</a:t>
            </a:r>
            <a:r>
              <a:rPr lang="en-US" altLang="zh-CN" sz="2400" baseline="-250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baseline="30000" dirty="0" smtClean="0">
                <a:latin typeface="Times New Roman" pitchFamily="18" charset="0"/>
                <a:ea typeface="黑体" pitchFamily="49" charset="-122"/>
              </a:rPr>
              <a:t>－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浓度为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2.00×10</a:t>
            </a:r>
            <a:r>
              <a:rPr lang="zh-CN" altLang="en-US" sz="2400" baseline="30000" dirty="0" smtClean="0"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3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mol/L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m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2/3</a:t>
            </a:r>
            <a:r>
              <a:rPr lang="en-US" altLang="zh-CN" sz="2400" i="1" dirty="0" smtClean="0"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1/6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2.00mg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2/3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s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-1/2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，在－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1.10V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（</a:t>
            </a:r>
            <a:r>
              <a:rPr lang="en-US" altLang="zh-CN" sz="2400" dirty="0" err="1" smtClean="0">
                <a:latin typeface="Times New Roman" pitchFamily="18" charset="0"/>
                <a:ea typeface="黑体" pitchFamily="49" charset="-122"/>
              </a:rPr>
              <a:t>vs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 SCE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）时，测得平均极限扩散电流为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23.2μA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，若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CrO</a:t>
            </a:r>
            <a:r>
              <a:rPr lang="en-US" altLang="zh-CN" sz="2400" baseline="-25000" dirty="0" smtClean="0">
                <a:latin typeface="Times New Roman" pitchFamily="18" charset="0"/>
                <a:ea typeface="黑体" pitchFamily="49" charset="-122"/>
              </a:rPr>
              <a:t>4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baseline="30000" dirty="0" smtClean="0">
                <a:latin typeface="Times New Roman" pitchFamily="18" charset="0"/>
                <a:ea typeface="黑体" pitchFamily="49" charset="-122"/>
              </a:rPr>
              <a:t>－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在该溶液中的扩散系数为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1.00×10</a:t>
            </a:r>
            <a:r>
              <a:rPr lang="zh-CN" altLang="en-US" sz="2400" baseline="30000" dirty="0" smtClean="0"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5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cm</a:t>
            </a:r>
            <a:r>
              <a:rPr lang="en-US" altLang="zh-CN" sz="2400" baseline="3000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400" dirty="0" smtClean="0">
                <a:latin typeface="Times New Roman" pitchFamily="18" charset="0"/>
                <a:ea typeface="黑体" pitchFamily="49" charset="-122"/>
              </a:rPr>
              <a:t>/s</a:t>
            </a:r>
            <a:r>
              <a:rPr lang="zh-CN" altLang="en-US" sz="2400" dirty="0" smtClean="0">
                <a:latin typeface="Times New Roman" pitchFamily="18" charset="0"/>
                <a:ea typeface="黑体" pitchFamily="49" charset="-122"/>
              </a:rPr>
              <a:t>试求电极反应的电子得失数。（残余电流可忽略）。</a:t>
            </a:r>
            <a:endParaRPr lang="zh-CN" altLang="en-US" dirty="0" smtClean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899592" y="1289180"/>
            <a:ext cx="4413388" cy="7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44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  <a:cs typeface="+mj-cs"/>
              </a:rPr>
              <a:t>解：由尤考维奇方程得：</a:t>
            </a:r>
            <a:r>
              <a:rPr lang="zh-CN" altLang="en-US" sz="1000" dirty="0">
                <a:latin typeface="Times New Roman" pitchFamily="18" charset="0"/>
              </a:rPr>
              <a:t>：</a:t>
            </a:r>
            <a:endParaRPr lang="zh-CN" altLang="en-US" sz="800" dirty="0"/>
          </a:p>
          <a:p>
            <a:pPr eaLnBrk="0" hangingPunct="0"/>
            <a:endParaRPr lang="zh-CN" altLang="en-US" dirty="0"/>
          </a:p>
        </p:txBody>
      </p:sp>
      <p:graphicFrame>
        <p:nvGraphicFramePr>
          <p:cNvPr id="19459" name="对象 5"/>
          <p:cNvGraphicFramePr>
            <a:graphicFrameLocks noChangeAspect="1"/>
          </p:cNvGraphicFramePr>
          <p:nvPr/>
        </p:nvGraphicFramePr>
        <p:xfrm>
          <a:off x="776288" y="2290763"/>
          <a:ext cx="8255000" cy="306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公式" r:id="rId3" imgW="3581280" imgH="1333440" progId="Equation.3">
                  <p:embed/>
                </p:oleObj>
              </mc:Choice>
              <mc:Fallback>
                <p:oleObj name="公式" r:id="rId3" imgW="3581280" imgH="133344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2290763"/>
                        <a:ext cx="8255000" cy="306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3"/>
          <p:cNvSpPr>
            <a:spLocks noChangeArrowheads="1"/>
          </p:cNvSpPr>
          <p:nvPr/>
        </p:nvSpPr>
        <p:spPr bwMode="auto">
          <a:xfrm>
            <a:off x="0" y="18002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endParaRPr lang="zh-CN" altLang="zh-CN"/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54"/>
          <p:cNvSpPr txBox="1">
            <a:spLocks noChangeArrowheads="1"/>
          </p:cNvSpPr>
          <p:nvPr/>
        </p:nvSpPr>
        <p:spPr bwMode="auto">
          <a:xfrm>
            <a:off x="1116013" y="1052513"/>
            <a:ext cx="727233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/>
          </a:p>
        </p:txBody>
      </p:sp>
      <p:sp>
        <p:nvSpPr>
          <p:cNvPr id="17428" name="Text Box 55"/>
          <p:cNvSpPr txBox="1">
            <a:spLocks noChangeArrowheads="1"/>
          </p:cNvSpPr>
          <p:nvPr/>
        </p:nvSpPr>
        <p:spPr bwMode="auto">
          <a:xfrm>
            <a:off x="468313" y="908050"/>
            <a:ext cx="8351837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ct val="200000"/>
              </a:lnSpc>
              <a:spcAft>
                <a:spcPct val="50000"/>
              </a:spcAft>
              <a:defRPr/>
            </a:pPr>
            <a:r>
              <a:rPr lang="zh-CN" altLang="en-US" sz="2800" baseline="0" dirty="0" smtClean="0">
                <a:latin typeface="Times New Roman" pitchFamily="18" charset="0"/>
                <a:ea typeface="黑体" pitchFamily="49" charset="-122"/>
              </a:rPr>
              <a:t>例</a:t>
            </a:r>
            <a:r>
              <a:rPr lang="en-US" altLang="zh-CN" sz="2800" baseline="0" dirty="0" smtClean="0"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800" baseline="0" dirty="0" smtClean="0">
                <a:latin typeface="Times New Roman" pitchFamily="18" charset="0"/>
                <a:ea typeface="黑体" pitchFamily="49" charset="-122"/>
              </a:rPr>
              <a:t>．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用极谱法测定未知铅溶液。取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25.00 mL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的未知试液，测得扩散电流为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1.86 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  <a:sym typeface="Symbol"/>
              </a:rPr>
              <a:t>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。然后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在同样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实验条件下，加入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2.12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×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10</a:t>
            </a:r>
            <a:r>
              <a:rPr lang="en-US" altLang="zh-CN" sz="2800" kern="100" dirty="0" smtClean="0">
                <a:latin typeface="Times New Roman" pitchFamily="18" charset="0"/>
                <a:ea typeface="黑体" pitchFamily="49" charset="-122"/>
                <a:cs typeface="Times New Roman"/>
              </a:rPr>
              <a:t>-3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kern="100" baseline="0" dirty="0" err="1" smtClean="0">
                <a:latin typeface="Times New Roman" pitchFamily="18" charset="0"/>
                <a:ea typeface="黑体" pitchFamily="49" charset="-122"/>
              </a:rPr>
              <a:t>mol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/L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的铅标准溶液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5.00 mL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，测得其混合液的扩散电流为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5.27 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  <a:sym typeface="Symbol"/>
              </a:rPr>
              <a:t></a:t>
            </a:r>
            <a:r>
              <a:rPr lang="en-US" altLang="zh-CN" sz="2800" kern="100" baseline="0" dirty="0" smtClean="0">
                <a:latin typeface="Times New Roman" pitchFamily="18" charset="0"/>
                <a:ea typeface="黑体" pitchFamily="49" charset="-122"/>
              </a:rPr>
              <a:t>A</a:t>
            </a:r>
            <a:r>
              <a:rPr lang="zh-CN" altLang="zh-CN" sz="2800" kern="100" baseline="0" dirty="0" smtClean="0">
                <a:latin typeface="Times New Roman" pitchFamily="18" charset="0"/>
                <a:ea typeface="黑体" pitchFamily="49" charset="-122"/>
                <a:cs typeface="Times New Roman"/>
              </a:rPr>
              <a:t>。试计算未知铅溶液的浓度。</a:t>
            </a:r>
            <a:endParaRPr lang="zh-CN" altLang="en-US" sz="2800" dirty="0" smtClean="0"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1507" name="对象 2"/>
          <p:cNvGraphicFramePr>
            <a:graphicFrameLocks noChangeAspect="1"/>
          </p:cNvGraphicFramePr>
          <p:nvPr/>
        </p:nvGraphicFramePr>
        <p:xfrm>
          <a:off x="654050" y="1916113"/>
          <a:ext cx="783590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7" name="公式" r:id="rId3" imgW="3327400" imgH="889000" progId="Equation.3">
                  <p:embed/>
                </p:oleObj>
              </mc:Choice>
              <mc:Fallback>
                <p:oleObj name="公式" r:id="rId3" imgW="3327400" imgH="889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1916113"/>
                        <a:ext cx="783590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900113" y="981075"/>
            <a:ext cx="55435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aseline="0" dirty="0">
                <a:latin typeface="黑体" pitchFamily="49" charset="-122"/>
                <a:ea typeface="黑体" pitchFamily="49" charset="-122"/>
              </a:rPr>
              <a:t>解：根据标准加入法公式得：</a:t>
            </a:r>
          </a:p>
          <a:p>
            <a:pPr eaLnBrk="1" hangingPunct="1"/>
            <a:endParaRPr lang="zh-CN" altLang="en-US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7"/>
          <p:cNvSpPr txBox="1">
            <a:spLocks noChangeArrowheads="1"/>
          </p:cNvSpPr>
          <p:nvPr/>
        </p:nvSpPr>
        <p:spPr bwMode="auto">
          <a:xfrm>
            <a:off x="427038" y="765175"/>
            <a:ext cx="5329237" cy="505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600" baseline="0">
                <a:solidFill>
                  <a:srgbClr val="F8240E"/>
                </a:solidFill>
                <a:latin typeface="Times New Roman" pitchFamily="18" charset="0"/>
                <a:ea typeface="黑体" pitchFamily="2" charset="-122"/>
              </a:rPr>
              <a:t>         伏安法和极谱法</a:t>
            </a:r>
            <a:r>
              <a:rPr lang="zh-CN" altLang="en-US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以测定电解过程中的电流-电压曲线为基础的电化学分析方法；与其他电化学方法区别在于使用一个极化电极和一个去极化电极。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sz="2600" baseline="0">
                <a:solidFill>
                  <a:srgbClr val="F8240E"/>
                </a:solidFill>
                <a:latin typeface="Times New Roman" pitchFamily="18" charset="0"/>
                <a:ea typeface="黑体" pitchFamily="2" charset="-122"/>
              </a:rPr>
              <a:t>       伏安法和极谱法的区别</a:t>
            </a:r>
            <a:r>
              <a:rPr lang="zh-CN" altLang="en-US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在于极化电极的不同，凡使用滴汞电极或者表面能够周期性更新的液体电极称为极谱法；凡使用表面静止的液体或者固体电极称为伏安法。</a:t>
            </a:r>
            <a:endParaRPr lang="en-US" altLang="zh-CN" sz="2600" baseline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       极谱法杰克斯洛伐克化学家</a:t>
            </a:r>
            <a:r>
              <a:rPr lang="en-US" altLang="zh-CN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Heyrovóky</a:t>
            </a:r>
            <a:r>
              <a:rPr lang="en-US" altLang="zh-CN" sz="2600" baseline="0">
                <a:solidFill>
                  <a:srgbClr val="F8240E"/>
                </a:solidFill>
                <a:latin typeface="Times New Roman" pitchFamily="18" charset="0"/>
                <a:ea typeface="黑体" pitchFamily="2" charset="-122"/>
              </a:rPr>
              <a:t>(</a:t>
            </a:r>
            <a:r>
              <a:rPr lang="zh-CN" altLang="en-US" sz="2600" baseline="0">
                <a:solidFill>
                  <a:srgbClr val="F8240E"/>
                </a:solidFill>
                <a:latin typeface="Times New Roman" pitchFamily="18" charset="0"/>
                <a:ea typeface="黑体" pitchFamily="2" charset="-122"/>
              </a:rPr>
              <a:t>海洛夫斯基</a:t>
            </a:r>
            <a:r>
              <a:rPr lang="en-US" altLang="zh-CN" sz="2600" baseline="0">
                <a:solidFill>
                  <a:srgbClr val="F8240E"/>
                </a:solidFill>
                <a:latin typeface="Times New Roman" pitchFamily="18" charset="0"/>
                <a:ea typeface="黑体" pitchFamily="2" charset="-122"/>
              </a:rPr>
              <a:t>)</a:t>
            </a:r>
            <a:r>
              <a:rPr lang="en-US" altLang="zh-CN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1922</a:t>
            </a:r>
            <a:r>
              <a:rPr lang="zh-CN" altLang="en-US" sz="2600" baseline="0">
                <a:solidFill>
                  <a:srgbClr val="000066"/>
                </a:solidFill>
                <a:latin typeface="Times New Roman" pitchFamily="18" charset="0"/>
                <a:ea typeface="黑体" pitchFamily="2" charset="-122"/>
              </a:rPr>
              <a:t>年提出。</a:t>
            </a:r>
            <a:endParaRPr lang="en-US" altLang="zh-CN" sz="2600" baseline="0">
              <a:solidFill>
                <a:srgbClr val="000066"/>
              </a:solidFill>
              <a:latin typeface="Times New Roman" pitchFamily="18" charset="0"/>
              <a:ea typeface="黑体" pitchFamily="2" charset="-122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050" y="476250"/>
            <a:ext cx="2743200" cy="550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84213" y="692150"/>
            <a:ext cx="8064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en-US" b="1" i="1" baseline="0">
              <a:solidFill>
                <a:schemeClr val="bg2"/>
              </a:solidFill>
              <a:latin typeface="宋体" pitchFamily="2" charset="-122"/>
            </a:endParaRPr>
          </a:p>
        </p:txBody>
      </p:sp>
      <p:sp>
        <p:nvSpPr>
          <p:cNvPr id="183299" name="Text Box 3"/>
          <p:cNvSpPr txBox="1">
            <a:spLocks noChangeArrowheads="1"/>
          </p:cNvSpPr>
          <p:nvPr/>
        </p:nvSpPr>
        <p:spPr bwMode="auto">
          <a:xfrm>
            <a:off x="684213" y="404813"/>
            <a:ext cx="7705725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3200" b="1" baseline="0" dirty="0">
                <a:solidFill>
                  <a:srgbClr val="F8240E"/>
                </a:solidFill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b="1" baseline="0" dirty="0">
                <a:solidFill>
                  <a:srgbClr val="F8240E"/>
                </a:solidFill>
                <a:latin typeface="Times New Roman" pitchFamily="18" charset="0"/>
                <a:ea typeface="黑体" pitchFamily="49" charset="-122"/>
              </a:rPr>
              <a:t>、</a:t>
            </a:r>
            <a:r>
              <a:rPr lang="zh-CN" altLang="en-US" sz="3200" b="1" baseline="0" dirty="0">
                <a:solidFill>
                  <a:srgbClr val="F8240E"/>
                </a:solidFill>
                <a:latin typeface="Times New Roman" pitchFamily="18" charset="0"/>
                <a:ea typeface="黑体" pitchFamily="49" charset="-122"/>
              </a:rPr>
              <a:t>极谱分析法的特点： </a:t>
            </a:r>
          </a:p>
          <a:p>
            <a:pPr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１、直流极谱法的测量浓度范围为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～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5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mol·L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，即灵敏度一般，采用其他新技术，可以获得较高的灵敏度，脉冲极谱法检测限可达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10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9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400" b="1" baseline="0" dirty="0" err="1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mol·L</a:t>
            </a:r>
            <a:r>
              <a:rPr lang="zh-CN" altLang="en-US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－</a:t>
            </a:r>
            <a:r>
              <a:rPr lang="en-US" altLang="zh-CN" sz="2400" b="1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；</a:t>
            </a:r>
          </a:p>
          <a:p>
            <a:pPr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２、准确度高，重现性好，相对误差一般在２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%</a:t>
            </a: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以内；</a:t>
            </a:r>
          </a:p>
          <a:p>
            <a:pPr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３、选择合适的极谱底液时，可不经分离而同时测定几种物质，具有一定的选择性；</a:t>
            </a:r>
          </a:p>
          <a:p>
            <a:pPr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４、由于极谱电解电流很小，分析结束后浓度几乎不变，试液可以连续反复使用；</a:t>
            </a:r>
          </a:p>
          <a:p>
            <a:pPr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５、应用比较广，仪器较为简单、便宜，凡能在电极上起氧化</a:t>
            </a:r>
            <a:r>
              <a:rPr lang="en-US" altLang="zh-CN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―</a:t>
            </a:r>
            <a:r>
              <a:rPr lang="zh-CN" altLang="en-US" sz="2400" b="1" baseline="0" dirty="0">
                <a:solidFill>
                  <a:srgbClr val="000066"/>
                </a:solidFill>
                <a:latin typeface="Times New Roman" pitchFamily="18" charset="0"/>
                <a:ea typeface="黑体" pitchFamily="49" charset="-122"/>
              </a:rPr>
              <a:t>还原反应的有机或无机物均可采用，有的物质虽不能在电极上反应，但也可以间接测定。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3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3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83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83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ChangeArrowheads="1"/>
          </p:cNvSpPr>
          <p:nvPr/>
        </p:nvSpPr>
        <p:spPr bwMode="auto">
          <a:xfrm>
            <a:off x="609600" y="381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 algn="ctr"/>
            <a:r>
              <a:rPr lang="zh-CN" altLang="en-US" sz="3200" baseline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经典直流极谱的缺点</a:t>
            </a:r>
            <a:endParaRPr lang="zh-CN" altLang="en-US" sz="3200" b="1" baseline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0774" name="Text Box 6"/>
          <p:cNvSpPr txBox="1">
            <a:spLocks noChangeArrowheads="1"/>
          </p:cNvSpPr>
          <p:nvPr/>
        </p:nvSpPr>
        <p:spPr bwMode="auto">
          <a:xfrm>
            <a:off x="533400" y="1219200"/>
            <a:ext cx="8229600" cy="4856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 b="1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   </a:t>
            </a:r>
            <a:r>
              <a:rPr lang="zh-CN" altLang="en-US" sz="2400" b="1" baseline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(</a:t>
            </a:r>
            <a:r>
              <a:rPr lang="zh-CN" altLang="en-US" sz="2400" b="1" baseline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1) 速度慢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   一般的分析过程需要5～15分钟。这是由于滴汞周期需要保持在2～5秒，电压扫描速度一般为5～15分钟/伏。获得一条极谱曲线一般需要几十滴到一百多滴汞。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FF9900"/>
                </a:solidFill>
                <a:latin typeface="黑体" pitchFamily="49" charset="-122"/>
                <a:ea typeface="黑体" pitchFamily="49" charset="-122"/>
              </a:rPr>
              <a:t>   (2)方法灵敏度较低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    检测下限一般在10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-4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～10</a:t>
            </a:r>
            <a:r>
              <a:rPr lang="zh-CN" altLang="en-US" sz="2400" b="1" dirty="0">
                <a:latin typeface="黑体" pitchFamily="49" charset="-122"/>
                <a:ea typeface="黑体" pitchFamily="49" charset="-122"/>
              </a:rPr>
              <a:t>-5</a:t>
            </a:r>
            <a:r>
              <a:rPr lang="en-US" altLang="zh-CN" sz="2400" b="1" baseline="0" dirty="0" err="1">
                <a:latin typeface="黑体" pitchFamily="49" charset="-122"/>
                <a:ea typeface="黑体" pitchFamily="49" charset="-122"/>
              </a:rPr>
              <a:t>mol</a:t>
            </a:r>
            <a:r>
              <a:rPr lang="en-US" altLang="zh-CN" sz="2400" b="1" baseline="0" dirty="0">
                <a:latin typeface="黑体" pitchFamily="49" charset="-122"/>
                <a:ea typeface="黑体" pitchFamily="49" charset="-122"/>
              </a:rPr>
              <a:t>/L</a:t>
            </a:r>
            <a:r>
              <a:rPr lang="zh-CN" altLang="en-US" sz="2400" b="1" baseline="0" dirty="0">
                <a:latin typeface="黑体" pitchFamily="49" charset="-122"/>
                <a:ea typeface="黑体" pitchFamily="49" charset="-122"/>
              </a:rPr>
              <a:t>范围内。这主要是受干扰电流的影响所致。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  </a:t>
            </a:r>
            <a:r>
              <a:rPr lang="zh-CN" altLang="en-US" sz="2400" b="1" baseline="0" dirty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如何对经典直流极谱法进行改进？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="1" baseline="0" dirty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    改进的途径？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012160" y="4561681"/>
            <a:ext cx="3024336" cy="19442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endParaRPr lang="zh-CN" altLang="en-US" dirty="0" smtClean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444208" y="4561681"/>
            <a:ext cx="1872208" cy="206210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eaLnBrk="1" hangingPunct="1"/>
            <a:endParaRPr lang="en-US" altLang="zh-CN" sz="3200" dirty="0" smtClean="0"/>
          </a:p>
          <a:p>
            <a:pPr eaLnBrk="1" hangingPunct="1"/>
            <a:r>
              <a:rPr lang="zh-CN" altLang="en-US" sz="3200" dirty="0" smtClean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极</a:t>
            </a:r>
            <a:r>
              <a:rPr lang="zh-CN" altLang="en-US" sz="3200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谱催化波</a:t>
            </a:r>
          </a:p>
          <a:p>
            <a:pPr eaLnBrk="1" hangingPunct="1"/>
            <a:r>
              <a:rPr lang="zh-CN" altLang="en-US" sz="3200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单扫描极谱</a:t>
            </a:r>
          </a:p>
          <a:p>
            <a:pPr eaLnBrk="1" hangingPunct="1"/>
            <a:r>
              <a:rPr lang="zh-CN" altLang="en-US" sz="3200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方波极谱</a:t>
            </a:r>
          </a:p>
          <a:p>
            <a:pPr eaLnBrk="1" hangingPunct="1"/>
            <a:r>
              <a:rPr lang="zh-CN" altLang="en-US" sz="3200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脉冲极谱</a:t>
            </a:r>
          </a:p>
          <a:p>
            <a:pPr eaLnBrk="1" hangingPunct="1"/>
            <a:r>
              <a:rPr lang="zh-CN" altLang="en-US" sz="3200" dirty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溶出</a:t>
            </a:r>
            <a:r>
              <a:rPr lang="zh-CN" altLang="en-US" sz="3200" dirty="0" smtClean="0">
                <a:solidFill>
                  <a:srgbClr val="003300"/>
                </a:solidFill>
                <a:latin typeface="黑体" pitchFamily="49" charset="-122"/>
                <a:ea typeface="黑体" pitchFamily="49" charset="-122"/>
              </a:rPr>
              <a:t>伏安法</a:t>
            </a:r>
            <a:endParaRPr lang="zh-CN" altLang="en-US" sz="3200" dirty="0">
              <a:solidFill>
                <a:srgbClr val="0033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07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07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07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07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07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04800"/>
            <a:ext cx="77724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3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一、基本原理与过程</a:t>
            </a:r>
            <a:br>
              <a:rPr lang="zh-CN" altLang="en-US" sz="3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zh-CN" altLang="en-US" sz="3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360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800" dirty="0" smtClean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principle </a:t>
            </a:r>
            <a:r>
              <a:rPr lang="en-US" altLang="zh-CN" sz="2800" dirty="0" smtClean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and process</a:t>
            </a:r>
            <a:endParaRPr lang="zh-CN" altLang="en-US" sz="2800" dirty="0" smtClean="0">
              <a:solidFill>
                <a:srgbClr val="F8240E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33475" name="Rectangle 3"/>
          <p:cNvSpPr>
            <a:spLocks noChangeArrowheads="1"/>
          </p:cNvSpPr>
          <p:nvPr/>
        </p:nvSpPr>
        <p:spPr bwMode="auto">
          <a:xfrm>
            <a:off x="395536" y="1524000"/>
            <a:ext cx="8382000" cy="450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000" baseline="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恒电位电解富集与伏安分析相结合的一种极谱分析技术。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aseline="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1. 过程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（1）被测物质在适当电压下恒电位电解, 还原沉积在阴极上;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（2）施加反向电压, 使还原沉积在阴极(此时变阳极)上的金属离子氧化溶解，形成较大的峰电流;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（3） 峰电流与被测物质浓度成正比,定量依据;</a:t>
            </a: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（4） 灵敏度一般可达10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-8</a:t>
            </a: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～ 10</a:t>
            </a: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-9</a:t>
            </a: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en-US" altLang="zh-CN" sz="2400" baseline="0" dirty="0" err="1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mol</a:t>
            </a:r>
            <a:r>
              <a:rPr lang="en-US" altLang="zh-CN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/L；</a:t>
            </a:r>
            <a:endParaRPr lang="zh-CN" altLang="en-US" sz="2000" baseline="0" dirty="0">
              <a:solidFill>
                <a:srgbClr val="0000FF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（5）电流信号呈峰型，便于测量,可同时测量多种金属离子。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3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4" grpId="0" build="p" autoUpdateAnimBg="0" advAuto="0"/>
      <p:bldP spid="233475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468313" y="3933825"/>
            <a:ext cx="8351837" cy="276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电解富集过程：</a:t>
            </a:r>
            <a:r>
              <a:rPr lang="zh-CN" altLang="en-US" sz="2000" baseline="0" dirty="0">
                <a:latin typeface="黑体" pitchFamily="49" charset="-122"/>
                <a:ea typeface="黑体" pitchFamily="49" charset="-122"/>
              </a:rPr>
              <a:t>它是将工作电极固定在产生极限电流电位上进行电解，使被测物质富集在电极上</a:t>
            </a:r>
            <a:r>
              <a:rPr lang="zh-CN" altLang="en-US" sz="2000" baseline="0" dirty="0" smtClean="0">
                <a:latin typeface="黑体" pitchFamily="49" charset="-122"/>
                <a:ea typeface="黑体" pitchFamily="49" charset="-122"/>
              </a:rPr>
              <a:t>。可使</a:t>
            </a:r>
            <a:r>
              <a:rPr lang="zh-CN" altLang="en-US" sz="2000" baseline="0" dirty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电极旋转或搅拌</a:t>
            </a:r>
            <a:r>
              <a:rPr lang="zh-CN" altLang="en-US" sz="2000" baseline="0" dirty="0" smtClean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溶液</a:t>
            </a:r>
            <a:r>
              <a:rPr lang="zh-CN" altLang="en-US" sz="2000" baseline="0" dirty="0" smtClean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000" baseline="0" dirty="0">
                <a:latin typeface="黑体" pitchFamily="49" charset="-122"/>
                <a:ea typeface="黑体" pitchFamily="49" charset="-122"/>
              </a:rPr>
              <a:t>以加快被测物质输送到电极表面，富集物质的量则与电极电位、电极面积、电解时间和搅拌速度等因素有关。</a:t>
            </a:r>
          </a:p>
          <a:p>
            <a:pPr>
              <a:spcBef>
                <a:spcPct val="50000"/>
              </a:spcBef>
            </a:pPr>
            <a:r>
              <a:rPr lang="zh-CN" altLang="en-US" sz="900" baseline="0" dirty="0">
                <a:latin typeface="黑体" pitchFamily="49" charset="-122"/>
                <a:ea typeface="黑体" pitchFamily="49" charset="-122"/>
              </a:rPr>
              <a:t> </a:t>
            </a:r>
            <a:br>
              <a:rPr lang="zh-CN" altLang="en-US" sz="900" baseline="0" dirty="0">
                <a:latin typeface="黑体" pitchFamily="49" charset="-122"/>
                <a:ea typeface="黑体" pitchFamily="49" charset="-122"/>
              </a:rPr>
            </a:br>
            <a:r>
              <a:rPr lang="zh-CN" altLang="en-US" sz="2000" baseline="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溶出过程：</a:t>
            </a:r>
            <a:r>
              <a:rPr lang="zh-CN" altLang="en-US" sz="2000" baseline="0" dirty="0">
                <a:latin typeface="黑体" pitchFamily="49" charset="-122"/>
                <a:ea typeface="黑体" pitchFamily="49" charset="-122"/>
              </a:rPr>
              <a:t>经过一定时间的富集后，停止搅拌，再逐渐改变工作电极电位，电位变化的方向应使电极反应与上述富集过程电极反应相反。记录所得的电流－电位曲线，称为溶出曲线，呈峰状，峰电流的大小与被测物质的浓度有关。</a:t>
            </a:r>
            <a:r>
              <a:rPr lang="zh-CN" altLang="en-US" i="1" baseline="0" dirty="0">
                <a:latin typeface="黑体" pitchFamily="49" charset="-122"/>
                <a:ea typeface="黑体" pitchFamily="49" charset="-122"/>
              </a:rPr>
              <a:t> 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518" y="188913"/>
            <a:ext cx="8135938" cy="3557587"/>
          </a:xfrm>
          <a:prstGeom prst="rect">
            <a:avLst/>
          </a:prstGeom>
          <a:ln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47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47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二、操作条件的选择</a:t>
            </a:r>
            <a:b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</a:br>
            <a:r>
              <a:rPr lang="zh-CN" altLang="en-US" smtClean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</a:t>
            </a:r>
            <a:r>
              <a:rPr lang="en-US" altLang="zh-CN" sz="2800" smtClean="0">
                <a:solidFill>
                  <a:srgbClr val="F8240E"/>
                </a:solidFill>
                <a:latin typeface="Times New Roman" pitchFamily="18" charset="0"/>
                <a:ea typeface="黑体" pitchFamily="49" charset="-122"/>
              </a:rPr>
              <a:t>choice of operating conditions</a:t>
            </a:r>
            <a:endParaRPr lang="zh-CN" altLang="en-US" sz="2800" smtClean="0">
              <a:solidFill>
                <a:srgbClr val="F8240E"/>
              </a:solidFill>
              <a:latin typeface="Times New Roman" pitchFamily="18" charset="0"/>
              <a:ea typeface="黑体" pitchFamily="49" charset="-122"/>
            </a:endParaRP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533400" y="1828800"/>
            <a:ext cx="8229600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aseline="0" dirty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</a:rPr>
              <a:t>1.底液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一定浓度的电解质溶液（盐浓度增加，峰电流降低）；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aseline="0" dirty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</a:rPr>
              <a:t>2.预电解电位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比半波电位负0.2～0.5 伏；或实验确定；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aseline="0" dirty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</a:rPr>
              <a:t>3. 预电解时间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预电解时间长可增加灵敏度, 但线性关系差；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aseline="0" dirty="0">
                <a:solidFill>
                  <a:srgbClr val="800000"/>
                </a:solidFill>
                <a:latin typeface="Times New Roman" pitchFamily="18" charset="0"/>
                <a:ea typeface="黑体" pitchFamily="49" charset="-122"/>
              </a:rPr>
              <a:t>4. 除氧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   通</a:t>
            </a:r>
            <a:r>
              <a:rPr lang="en-US" altLang="zh-CN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zh-CN" altLang="en-US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或加入</a:t>
            </a:r>
            <a:r>
              <a:rPr lang="en-US" altLang="zh-CN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Na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2</a:t>
            </a:r>
            <a:r>
              <a:rPr lang="en-US" altLang="zh-CN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SO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3</a:t>
            </a:r>
            <a:r>
              <a:rPr lang="en-US" altLang="zh-CN" sz="2400" baseline="0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 。</a:t>
            </a:r>
            <a:endParaRPr lang="zh-CN" altLang="en-US" sz="2400" baseline="0" dirty="0">
              <a:solidFill>
                <a:srgbClr val="0000FF"/>
              </a:solidFill>
              <a:latin typeface="Times New Roman" pitchFamily="18" charset="0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utoUpdateAnimBg="0"/>
      <p:bldP spid="2365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91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4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四、应用</a:t>
            </a:r>
            <a:br>
              <a:rPr lang="zh-CN" altLang="en-US" sz="400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</a:br>
            <a:r>
              <a:rPr lang="en-US" altLang="zh-CN" sz="2800" smtClean="0">
                <a:solidFill>
                  <a:srgbClr val="F8240E"/>
                </a:solidFill>
                <a:latin typeface="黑体" pitchFamily="49" charset="-122"/>
                <a:ea typeface="黑体" pitchFamily="49" charset="-122"/>
              </a:rPr>
              <a:t>applications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685800" y="1447800"/>
            <a:ext cx="6248400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aseline="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1. 金属元素测定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    不需分离可同时测定各种金属离子</a:t>
            </a:r>
            <a:r>
              <a:rPr lang="en-US" altLang="zh-CN" sz="2400" baseline="0" dirty="0">
                <a:latin typeface="黑体" pitchFamily="49" charset="-122"/>
                <a:ea typeface="黑体" pitchFamily="49" charset="-122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    可测定约30多种元素的测定；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aseline="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2. 灵敏度</a:t>
            </a:r>
            <a:r>
              <a:rPr lang="zh-CN" altLang="en-US" sz="2400" baseline="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400" baseline="0" dirty="0" smtClean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10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-8</a:t>
            </a: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～10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-9</a:t>
            </a: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sz="2400" baseline="0" dirty="0" err="1">
                <a:latin typeface="黑体" pitchFamily="49" charset="-122"/>
                <a:ea typeface="黑体" pitchFamily="49" charset="-122"/>
              </a:rPr>
              <a:t>mol</a:t>
            </a:r>
            <a:r>
              <a:rPr lang="en-US" altLang="zh-CN" sz="2400" baseline="0" dirty="0">
                <a:latin typeface="黑体" pitchFamily="49" charset="-122"/>
                <a:ea typeface="黑体" pitchFamily="49" charset="-122"/>
              </a:rPr>
              <a:t>/L；</a:t>
            </a:r>
            <a:endParaRPr lang="zh-CN" altLang="en-US" sz="2400" baseline="0" dirty="0">
              <a:latin typeface="黑体" pitchFamily="49" charset="-122"/>
              <a:ea typeface="黑体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aseline="0" dirty="0">
                <a:solidFill>
                  <a:srgbClr val="800000"/>
                </a:solidFill>
                <a:latin typeface="黑体" pitchFamily="49" charset="-122"/>
                <a:ea typeface="黑体" pitchFamily="49" charset="-122"/>
              </a:rPr>
              <a:t>3. 应用领域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aseline="0" dirty="0">
                <a:solidFill>
                  <a:schemeClr val="hlink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化学、化工；食品卫生；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   金属腐蚀；环境检测；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baseline="0" dirty="0">
                <a:latin typeface="黑体" pitchFamily="49" charset="-122"/>
                <a:ea typeface="黑体" pitchFamily="49" charset="-122"/>
              </a:rPr>
              <a:t>   超纯半导体材料;</a:t>
            </a:r>
            <a:endParaRPr lang="en-US" altLang="zh-CN" sz="2400" baseline="0" dirty="0"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160643"/>
              </p:ext>
            </p:extLst>
          </p:nvPr>
        </p:nvGraphicFramePr>
        <p:xfrm>
          <a:off x="5508104" y="2996952"/>
          <a:ext cx="3352800" cy="255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BMP 图象" r:id="rId3" imgW="3696216" imgH="2819794" progId="Paint.Picture">
                  <p:embed/>
                </p:oleObj>
              </mc:Choice>
              <mc:Fallback>
                <p:oleObj name="BMP 图象" r:id="rId3" imgW="3696216" imgH="2819794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996952"/>
                        <a:ext cx="3352800" cy="255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utoUpdateAnimBg="0"/>
      <p:bldP spid="238595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64" name="Object 4"/>
          <p:cNvGraphicFramePr>
            <a:graphicFrameLocks noChangeAspect="1"/>
          </p:cNvGraphicFramePr>
          <p:nvPr/>
        </p:nvGraphicFramePr>
        <p:xfrm>
          <a:off x="6156325" y="476250"/>
          <a:ext cx="2679700" cy="541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BMP 图象" r:id="rId3" imgW="3057143" imgH="6171429" progId="Paint.Picture">
                  <p:embed/>
                </p:oleObj>
              </mc:Choice>
              <mc:Fallback>
                <p:oleObj name="BMP 图象" r:id="rId3" imgW="3057143" imgH="617142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6250"/>
                        <a:ext cx="2679700" cy="5410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5"/>
          <p:cNvSpPr txBox="1">
            <a:spLocks noChangeArrowheads="1"/>
          </p:cNvSpPr>
          <p:nvPr/>
        </p:nvSpPr>
        <p:spPr bwMode="auto">
          <a:xfrm>
            <a:off x="395288" y="404813"/>
            <a:ext cx="5689600" cy="612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3200" b="1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 极谱法的基本装置</a:t>
            </a:r>
            <a:endParaRPr lang="en-US" altLang="zh-CN" sz="3200" b="1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endParaRPr lang="en-US" altLang="zh-CN" sz="2000" b="1" baseline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如图所示，可分为三个基本部分： </a:t>
            </a:r>
          </a:p>
          <a:p>
            <a:endParaRPr lang="en-US" altLang="zh-CN" sz="2000" b="1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b="1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电压装置：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直流电源，滑动变阻器和伏特计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(V)</a:t>
            </a:r>
          </a:p>
          <a:p>
            <a:endParaRPr lang="en-US" altLang="zh-CN" sz="2000" b="1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b="1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灵敏检流计</a:t>
            </a:r>
            <a:r>
              <a:rPr lang="en-US" altLang="zh-CN" sz="2000" b="1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(A)</a:t>
            </a:r>
            <a:r>
              <a:rPr lang="zh-CN" altLang="en-US" sz="2000" b="1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：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测量通过电解池的电流。</a:t>
            </a:r>
            <a:endParaRPr lang="en-US" altLang="zh-CN" sz="2000" b="1" baseline="0">
              <a:latin typeface="黑体" pitchFamily="2" charset="-122"/>
              <a:ea typeface="黑体" pitchFamily="2" charset="-122"/>
            </a:endParaRPr>
          </a:p>
          <a:p>
            <a:endParaRPr lang="en-US" altLang="zh-CN" sz="2000" b="1" baseline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b="1" baseline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电解池：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两个电极和待测试液。</a:t>
            </a:r>
          </a:p>
          <a:p>
            <a:endParaRPr lang="zh-CN" altLang="en-US" sz="2000" b="1" baseline="0">
              <a:solidFill>
                <a:srgbClr val="800000"/>
              </a:solidFill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2000" b="1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参比电极：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通常用饱和甘汞电极（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SCE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），由于面积很大，电解时电流密度很小，没有浓差极化，其电位保持不变，又称为去极化电极。</a:t>
            </a:r>
            <a:br>
              <a:rPr lang="zh-CN" altLang="en-US" sz="2000" b="1" baseline="0">
                <a:latin typeface="黑体" pitchFamily="2" charset="-122"/>
                <a:ea typeface="黑体" pitchFamily="2" charset="-122"/>
              </a:rPr>
            </a:b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    </a:t>
            </a:r>
          </a:p>
          <a:p>
            <a:r>
              <a:rPr lang="zh-CN" altLang="en-US" sz="2000" b="1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工作电极：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是一个表面积很小的极化电极，极谱中采用滴汞电极（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DME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）。储汞瓶中的汞连着乳胶管及毛细管（内径约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0.05mm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），滴入电解池中，储汞瓶高度一定，汞滴以一定的速度（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3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－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5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秒</a:t>
            </a:r>
            <a:r>
              <a:rPr lang="en-US" altLang="zh-CN" sz="2000" b="1" baseline="0">
                <a:latin typeface="黑体" pitchFamily="2" charset="-122"/>
                <a:ea typeface="黑体" pitchFamily="2" charset="-122"/>
              </a:rPr>
              <a:t>/</a:t>
            </a:r>
            <a:r>
              <a:rPr lang="zh-CN" altLang="en-US" sz="2000" b="1" baseline="0">
                <a:latin typeface="黑体" pitchFamily="2" charset="-122"/>
                <a:ea typeface="黑体" pitchFamily="2" charset="-122"/>
              </a:rPr>
              <a:t>滴）均匀滴下，又称为极化电极。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974725" y="188913"/>
            <a:ext cx="4965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="1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二、极谱波的形成：</a:t>
            </a:r>
            <a:endParaRPr lang="zh-CN" altLang="en-US" sz="2400" b="1" baseline="0">
              <a:solidFill>
                <a:srgbClr val="0000FF"/>
              </a:solidFill>
              <a:latin typeface="Arial Unicode MS" pitchFamily="34" charset="-122"/>
              <a:ea typeface="黑体" pitchFamily="2" charset="-122"/>
            </a:endParaRPr>
          </a:p>
        </p:txBody>
      </p:sp>
      <p:sp>
        <p:nvSpPr>
          <p:cNvPr id="221189" name="Rectangle 5"/>
          <p:cNvSpPr>
            <a:spLocks noChangeArrowheads="1"/>
          </p:cNvSpPr>
          <p:nvPr/>
        </p:nvSpPr>
        <p:spPr bwMode="auto">
          <a:xfrm>
            <a:off x="827088" y="739775"/>
            <a:ext cx="76327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        以测定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1×10</a:t>
            </a:r>
            <a:r>
              <a:rPr lang="en-US" altLang="zh-CN" sz="2400" b="1">
                <a:latin typeface="Arial Unicode MS" pitchFamily="34" charset="-122"/>
                <a:ea typeface="黑体" pitchFamily="2" charset="-122"/>
              </a:rPr>
              <a:t>-3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 mol·L</a:t>
            </a:r>
            <a:r>
              <a:rPr lang="zh-CN" altLang="en-US" sz="2400" b="1">
                <a:latin typeface="Arial Unicode MS" pitchFamily="34" charset="-122"/>
                <a:ea typeface="黑体" pitchFamily="2" charset="-122"/>
              </a:rPr>
              <a:t>－</a:t>
            </a:r>
            <a:r>
              <a:rPr lang="en-US" altLang="zh-CN" sz="2400" b="1">
                <a:latin typeface="Arial Unicode MS" pitchFamily="34" charset="-122"/>
                <a:ea typeface="黑体" pitchFamily="2" charset="-122"/>
              </a:rPr>
              <a:t>1</a:t>
            </a:r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的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CdCl</a:t>
            </a:r>
            <a:r>
              <a:rPr lang="en-US" altLang="zh-CN" sz="2400" b="1" baseline="-25000">
                <a:latin typeface="Arial Unicode MS" pitchFamily="34" charset="-122"/>
                <a:ea typeface="黑体" pitchFamily="2" charset="-122"/>
              </a:rPr>
              <a:t>2</a:t>
            </a:r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为例说明极谱波的形成。 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(</a:t>
            </a:r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含有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0.1 mol·L</a:t>
            </a:r>
            <a:r>
              <a:rPr lang="zh-CN" altLang="en-US" sz="2400" b="1">
                <a:latin typeface="Arial Unicode MS" pitchFamily="34" charset="-122"/>
                <a:ea typeface="黑体" pitchFamily="2" charset="-122"/>
              </a:rPr>
              <a:t>－</a:t>
            </a:r>
            <a:r>
              <a:rPr lang="en-US" altLang="zh-CN" sz="2400" b="1">
                <a:latin typeface="Arial Unicode MS" pitchFamily="34" charset="-122"/>
                <a:ea typeface="黑体" pitchFamily="2" charset="-122"/>
              </a:rPr>
              <a:t>1</a:t>
            </a:r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的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KNO</a:t>
            </a:r>
            <a:r>
              <a:rPr lang="en-US" altLang="zh-CN" sz="2400" b="1" baseline="-30000">
                <a:latin typeface="Arial Unicode MS" pitchFamily="34" charset="-122"/>
                <a:ea typeface="黑体" pitchFamily="2" charset="-122"/>
              </a:rPr>
              <a:t>3</a:t>
            </a:r>
            <a:r>
              <a:rPr lang="zh-CN" altLang="en-US" sz="2400" b="1" baseline="0">
                <a:latin typeface="Arial Unicode MS" pitchFamily="34" charset="-122"/>
                <a:ea typeface="黑体" pitchFamily="2" charset="-122"/>
              </a:rPr>
              <a:t>作为支持电解质，通入氮气或氢气数分钟，加入几滴动物胶</a:t>
            </a:r>
            <a:r>
              <a:rPr lang="en-US" altLang="zh-CN" sz="2400" b="1" baseline="0">
                <a:latin typeface="Arial Unicode MS" pitchFamily="34" charset="-122"/>
                <a:ea typeface="黑体" pitchFamily="2" charset="-122"/>
              </a:rPr>
              <a:t>)</a:t>
            </a:r>
            <a:endParaRPr lang="zh-CN" altLang="en-US" sz="2400" b="1" baseline="0">
              <a:latin typeface="Arial Unicode MS" pitchFamily="34" charset="-122"/>
              <a:ea typeface="黑体" pitchFamily="2" charset="-122"/>
            </a:endParaRPr>
          </a:p>
        </p:txBody>
      </p:sp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971550" y="2133600"/>
          <a:ext cx="2252663" cy="454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BMP 图象" r:id="rId3" imgW="3057143" imgH="6171429" progId="Paint.Picture">
                  <p:embed/>
                </p:oleObj>
              </mc:Choice>
              <mc:Fallback>
                <p:oleObj name="BMP 图象" r:id="rId3" imgW="3057143" imgH="6171429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133600"/>
                        <a:ext cx="2252663" cy="45466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119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8" y="2636838"/>
            <a:ext cx="4824412" cy="3435350"/>
          </a:xfrm>
          <a:prstGeom prst="rect">
            <a:avLst/>
          </a:prstGeom>
          <a:noFill/>
          <a:ln w="9525">
            <a:solidFill>
              <a:srgbClr val="8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1150938"/>
            <a:ext cx="4146550" cy="2951162"/>
          </a:xfrm>
          <a:prstGeom prst="rect">
            <a:avLst/>
          </a:prstGeom>
          <a:noFill/>
          <a:ln w="9525">
            <a:solidFill>
              <a:srgbClr val="00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Rectangle 5"/>
          <p:cNvSpPr>
            <a:spLocks noChangeArrowheads="1"/>
          </p:cNvSpPr>
          <p:nvPr/>
        </p:nvSpPr>
        <p:spPr bwMode="auto">
          <a:xfrm>
            <a:off x="539750" y="322263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2400" b="1" baseline="0">
                <a:solidFill>
                  <a:srgbClr val="003300"/>
                </a:solidFill>
                <a:latin typeface="Arial Unicode MS" pitchFamily="34" charset="-122"/>
                <a:ea typeface="黑体" pitchFamily="2" charset="-122"/>
              </a:rPr>
              <a:t>极谱波可分成三个部分： </a:t>
            </a:r>
          </a:p>
        </p:txBody>
      </p:sp>
      <p:sp>
        <p:nvSpPr>
          <p:cNvPr id="6148" name="Text Box 7"/>
          <p:cNvSpPr txBox="1">
            <a:spLocks noChangeArrowheads="1"/>
          </p:cNvSpPr>
          <p:nvPr/>
        </p:nvSpPr>
        <p:spPr bwMode="auto">
          <a:xfrm>
            <a:off x="395288" y="1341438"/>
            <a:ext cx="3744912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       当外加电压未达到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的分解电压，亦即施加在电极上的电位未达到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 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的析出电位时，回路上仍有微小的电流通过，此电流称为残余电流 ， 包含有两部分：一是滴汞电极的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充电电流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（这是主要的），二是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可能共存杂质还原的法拉弟电流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。</a:t>
            </a:r>
          </a:p>
        </p:txBody>
      </p:sp>
      <p:sp>
        <p:nvSpPr>
          <p:cNvPr id="6149" name="Rectangle 8"/>
          <p:cNvSpPr>
            <a:spLocks noChangeArrowheads="1"/>
          </p:cNvSpPr>
          <p:nvPr/>
        </p:nvSpPr>
        <p:spPr bwMode="auto">
          <a:xfrm>
            <a:off x="539750" y="817563"/>
            <a:ext cx="3321050" cy="43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hangingPunct="0"/>
            <a:r>
              <a:rPr lang="en-US" altLang="zh-CN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1 </a:t>
            </a:r>
            <a:r>
              <a:rPr lang="zh-CN" altLang="en-US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残余电流部分：ＡＢ段</a:t>
            </a:r>
            <a:r>
              <a:rPr lang="zh-CN" altLang="en-US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 </a:t>
            </a:r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539750" y="4605338"/>
            <a:ext cx="3240088" cy="427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en-US" altLang="zh-CN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2 </a:t>
            </a:r>
            <a:r>
              <a:rPr lang="zh-CN" altLang="en-US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电流上升部分：</a:t>
            </a:r>
            <a:r>
              <a:rPr lang="en-US" altLang="zh-CN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BD</a:t>
            </a:r>
            <a:r>
              <a:rPr lang="zh-CN" altLang="en-US" sz="2200" b="1" baseline="0">
                <a:solidFill>
                  <a:srgbClr val="A50021"/>
                </a:solidFill>
                <a:latin typeface="Arial Unicode MS" pitchFamily="34" charset="-122"/>
                <a:ea typeface="黑体" pitchFamily="2" charset="-122"/>
              </a:rPr>
              <a:t>段</a:t>
            </a:r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407988" y="5184775"/>
            <a:ext cx="8485187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当外加电压到达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的析出电位时（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-0.5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至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-0.6V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之间），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开始在滴汞电极上迅速反应，产生电解电流。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2655888" y="6021388"/>
          <a:ext cx="3783012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公式" r:id="rId4" imgW="1727200" imgH="228600" progId="Equation.3">
                  <p:embed/>
                </p:oleObj>
              </mc:Choice>
              <mc:Fallback>
                <p:oleObj name="公式" r:id="rId4" imgW="17272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6021388"/>
                        <a:ext cx="3783012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4"/>
          <p:cNvSpPr txBox="1">
            <a:spLocks noChangeArrowheads="1"/>
          </p:cNvSpPr>
          <p:nvPr/>
        </p:nvSpPr>
        <p:spPr bwMode="auto">
          <a:xfrm>
            <a:off x="107950" y="188913"/>
            <a:ext cx="6119813" cy="178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 eaLnBrk="1" hangingPunct="1"/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由于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迅速被还原，且溶液是静止的，所以汞滴表面溶液的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浓度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Ｃ</a:t>
            </a:r>
            <a:r>
              <a:rPr lang="en-US" altLang="zh-CN" sz="2200" baseline="-2500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s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小于溶液本体中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的平衡浓度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Ｃ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，产生了浓差极化，在汞滴周围形成一层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扩散层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。</a:t>
            </a:r>
            <a:r>
              <a:rPr lang="en-US" altLang="zh-CN" baseline="0">
                <a:latin typeface="Arial Unicode MS" pitchFamily="34" charset="-122"/>
                <a:ea typeface="黑体" pitchFamily="2" charset="-122"/>
              </a:rPr>
              <a:t> 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电解电流受到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Cd</a:t>
            </a:r>
            <a:r>
              <a:rPr lang="en-US" altLang="zh-CN" sz="2200">
                <a:latin typeface="Arial Unicode MS" pitchFamily="34" charset="-122"/>
                <a:ea typeface="黑体" pitchFamily="2" charset="-122"/>
              </a:rPr>
              <a:t>2+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的扩散速度所制约，这样的电解电流称为</a:t>
            </a:r>
            <a:r>
              <a:rPr lang="zh-CN" altLang="en-US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扩散电流</a:t>
            </a:r>
            <a:r>
              <a:rPr lang="en-US" altLang="zh-CN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i</a:t>
            </a:r>
            <a:r>
              <a:rPr lang="zh-CN" altLang="en-US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。</a:t>
            </a:r>
            <a:endParaRPr lang="zh-CN" altLang="en-US" sz="2200" baseline="0">
              <a:latin typeface="Arial Unicode MS" pitchFamily="34" charset="-122"/>
              <a:ea typeface="黑体" pitchFamily="2" charset="-122"/>
            </a:endParaRPr>
          </a:p>
        </p:txBody>
      </p:sp>
      <p:pic>
        <p:nvPicPr>
          <p:cNvPr id="224261" name="Picture 5" descr="dhx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550" y="138113"/>
            <a:ext cx="2519363" cy="3671887"/>
          </a:xfrm>
          <a:prstGeom prst="rect">
            <a:avLst/>
          </a:prstGeom>
          <a:noFill/>
          <a:ln w="9525">
            <a:solidFill>
              <a:srgbClr val="FF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24264" name="Object 8"/>
          <p:cNvGraphicFramePr>
            <a:graphicFrameLocks noChangeAspect="1"/>
          </p:cNvGraphicFramePr>
          <p:nvPr/>
        </p:nvGraphicFramePr>
        <p:xfrm>
          <a:off x="1212850" y="2133600"/>
          <a:ext cx="36957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公式" r:id="rId4" imgW="1904898" imgH="190386" progId="Equation.3">
                  <p:embed/>
                </p:oleObj>
              </mc:Choice>
              <mc:Fallback>
                <p:oleObj name="公式" r:id="rId4" imgW="1904898" imgH="19038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2133600"/>
                        <a:ext cx="36957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5" name="Text Box 9"/>
          <p:cNvSpPr txBox="1">
            <a:spLocks noChangeArrowheads="1"/>
          </p:cNvSpPr>
          <p:nvPr/>
        </p:nvSpPr>
        <p:spPr bwMode="auto">
          <a:xfrm>
            <a:off x="1058863" y="2624138"/>
            <a:ext cx="4608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i=K</a:t>
            </a:r>
            <a:r>
              <a:rPr lang="zh-CN" altLang="en-US" sz="24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（Ｃ </a:t>
            </a:r>
            <a:r>
              <a:rPr lang="en-US" altLang="zh-CN" sz="24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-</a:t>
            </a:r>
            <a:r>
              <a:rPr lang="zh-CN" altLang="en-US" sz="24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Ｃ</a:t>
            </a:r>
            <a:r>
              <a:rPr lang="en-US" altLang="zh-CN" sz="2400" baseline="-2500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s</a:t>
            </a:r>
            <a:r>
              <a:rPr lang="zh-CN" altLang="en-US" sz="2400" baseline="0">
                <a:solidFill>
                  <a:srgbClr val="800000"/>
                </a:solidFill>
                <a:latin typeface="Arial Unicode MS" pitchFamily="34" charset="-122"/>
                <a:ea typeface="黑体" pitchFamily="2" charset="-122"/>
              </a:rPr>
              <a:t>）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   </a:t>
            </a:r>
            <a:r>
              <a:rPr lang="en-US" altLang="zh-CN" sz="2400" baseline="0">
                <a:latin typeface="Arial Unicode MS" pitchFamily="34" charset="-122"/>
                <a:ea typeface="黑体" pitchFamily="2" charset="-122"/>
              </a:rPr>
              <a:t>K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为比例常数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80975" y="3284538"/>
            <a:ext cx="6046788" cy="314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 </a:t>
            </a:r>
            <a:r>
              <a:rPr lang="en-US" altLang="zh-CN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3 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极限扩散电流部分：</a:t>
            </a:r>
            <a:r>
              <a:rPr lang="en-US" altLang="zh-CN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DE</a:t>
            </a:r>
            <a:r>
              <a:rPr lang="zh-CN" altLang="en-US" sz="2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段</a:t>
            </a:r>
            <a:r>
              <a:rPr lang="zh-CN" altLang="en-US" sz="900" baseline="0">
                <a:latin typeface="Arial Unicode MS" pitchFamily="34" charset="-122"/>
                <a:ea typeface="黑体" pitchFamily="2" charset="-122"/>
              </a:rPr>
              <a:t> </a:t>
            </a:r>
            <a:endParaRPr lang="zh-CN" altLang="en-US" sz="2400" baseline="0">
              <a:latin typeface="Arial Unicode MS" pitchFamily="34" charset="-122"/>
              <a:ea typeface="黑体" pitchFamily="2" charset="-122"/>
            </a:endParaRPr>
          </a:p>
          <a:p>
            <a:pPr algn="just" eaLnBrk="0" hangingPunct="0"/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当外加电压进一步增大，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Cs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趋近于零，溶液本体与电极表面浓度差达到极限情况，称为完全浓差极化，电解电流到达最大值，电流不再随外加电压的增加而增加，这种情况下产生的电流称为极限电流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i</a:t>
            </a:r>
            <a:r>
              <a:rPr lang="en-US" altLang="zh-CN" sz="2200" baseline="-25000">
                <a:latin typeface="Arial Unicode MS" pitchFamily="34" charset="-122"/>
                <a:ea typeface="黑体" pitchFamily="2" charset="-122"/>
              </a:rPr>
              <a:t>l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，而扣除残余电流后的极限电流，称为</a:t>
            </a:r>
            <a:r>
              <a:rPr lang="zh-CN" altLang="en-US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极限扩散电流</a:t>
            </a:r>
            <a:r>
              <a:rPr lang="en-US" altLang="zh-CN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i</a:t>
            </a:r>
            <a:r>
              <a:rPr lang="en-US" altLang="zh-CN" sz="2200" baseline="-2500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d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。</a:t>
            </a:r>
          </a:p>
          <a:p>
            <a:pPr eaLnBrk="0" hangingPunct="0"/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          </a:t>
            </a:r>
            <a:endParaRPr lang="en-US" altLang="zh-CN" sz="2200" baseline="0">
              <a:latin typeface="Arial Unicode MS" pitchFamily="34" charset="-122"/>
              <a:ea typeface="黑体" pitchFamily="2" charset="-122"/>
            </a:endParaRPr>
          </a:p>
          <a:p>
            <a:pPr eaLnBrk="0" hangingPunct="0"/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当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</a:t>
            </a:r>
            <a:r>
              <a:rPr lang="en-US" altLang="zh-CN" sz="2000" baseline="-25000">
                <a:latin typeface="Arial Unicode MS" pitchFamily="34" charset="-122"/>
                <a:ea typeface="黑体" pitchFamily="2" charset="-122"/>
              </a:rPr>
              <a:t>s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＝０，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i</a:t>
            </a:r>
            <a:r>
              <a:rPr lang="en-US" altLang="zh-CN" sz="2200" baseline="-25000">
                <a:latin typeface="Arial Unicode MS" pitchFamily="34" charset="-122"/>
                <a:ea typeface="黑体" pitchFamily="2" charset="-122"/>
              </a:rPr>
              <a:t>d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=K</a:t>
            </a:r>
            <a:r>
              <a:rPr lang="en-US" altLang="zh-CN" sz="2200" baseline="-25000">
                <a:latin typeface="Arial Unicode MS" pitchFamily="34" charset="-122"/>
                <a:ea typeface="黑体" pitchFamily="2" charset="-122"/>
              </a:rPr>
              <a:t>s</a:t>
            </a:r>
            <a:r>
              <a:rPr lang="en-US" altLang="zh-CN" sz="2200" baseline="0">
                <a:latin typeface="Arial Unicode MS" pitchFamily="34" charset="-122"/>
                <a:ea typeface="黑体" pitchFamily="2" charset="-122"/>
              </a:rPr>
              <a:t>C   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（</a:t>
            </a:r>
            <a:r>
              <a:rPr lang="zh-CN" altLang="en-US" sz="22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极谱定量分析的依据）</a:t>
            </a:r>
            <a:r>
              <a:rPr lang="zh-CN" altLang="en-US" sz="2200" baseline="0">
                <a:latin typeface="Arial Unicode MS" pitchFamily="34" charset="-122"/>
                <a:ea typeface="黑体" pitchFamily="2" charset="-122"/>
              </a:rPr>
              <a:t>   </a:t>
            </a:r>
            <a:endParaRPr lang="zh-CN" altLang="en-US" sz="2400" baseline="0">
              <a:latin typeface="Arial Unicode MS" pitchFamily="34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283325" y="4149725"/>
          <a:ext cx="2819400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BMP 图象" r:id="rId6" imgW="3029373" imgH="2266667" progId="PBrush">
                  <p:embed/>
                </p:oleObj>
              </mc:Choice>
              <mc:Fallback>
                <p:oleObj name="BMP 图象" r:id="rId6" imgW="3029373" imgH="2266667" progId="PBrush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3325" y="4149725"/>
                        <a:ext cx="2819400" cy="2109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ChangeArrowheads="1"/>
          </p:cNvSpPr>
          <p:nvPr/>
        </p:nvSpPr>
        <p:spPr bwMode="auto">
          <a:xfrm>
            <a:off x="250825" y="193675"/>
            <a:ext cx="45339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r>
              <a:rPr lang="zh-CN" altLang="en-US" sz="32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极谱定性分析依据</a:t>
            </a:r>
            <a:endParaRPr lang="zh-CN" altLang="en-US" sz="3200" baseline="-25000">
              <a:solidFill>
                <a:srgbClr val="0000FF"/>
              </a:solidFill>
              <a:latin typeface="Arial Unicode MS" pitchFamily="34" charset="-122"/>
              <a:ea typeface="黑体" pitchFamily="2" charset="-122"/>
            </a:endParaRPr>
          </a:p>
        </p:txBody>
      </p:sp>
      <p:sp>
        <p:nvSpPr>
          <p:cNvPr id="190471" name="Text Box 7"/>
          <p:cNvSpPr txBox="1">
            <a:spLocks noChangeArrowheads="1"/>
          </p:cNvSpPr>
          <p:nvPr/>
        </p:nvSpPr>
        <p:spPr bwMode="auto">
          <a:xfrm>
            <a:off x="250825" y="2138363"/>
            <a:ext cx="4752975" cy="193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       当扩散电流为极限扩散电流一半时所对应的</a:t>
            </a:r>
            <a:r>
              <a:rPr lang="en-US" altLang="zh-CN" sz="2400" baseline="0">
                <a:latin typeface="Arial Unicode MS" pitchFamily="34" charset="-122"/>
                <a:ea typeface="黑体" pitchFamily="2" charset="-122"/>
              </a:rPr>
              <a:t>DME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的电位称为</a:t>
            </a: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半波电位</a:t>
            </a:r>
            <a:r>
              <a:rPr lang="en-US" altLang="zh-CN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E</a:t>
            </a:r>
            <a:r>
              <a:rPr lang="en-US" altLang="zh-CN" baseline="-2500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1/2</a:t>
            </a: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</a:rPr>
              <a:t> 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。当溶液的组成、温度一定时，每一种物质的</a:t>
            </a:r>
            <a:r>
              <a:rPr lang="en-US" altLang="zh-CN" baseline="0">
                <a:latin typeface="Arial Unicode MS" pitchFamily="34" charset="-122"/>
                <a:ea typeface="黑体" pitchFamily="2" charset="-122"/>
              </a:rPr>
              <a:t>E</a:t>
            </a:r>
            <a:r>
              <a:rPr lang="en-US" altLang="zh-CN" baseline="-25000">
                <a:latin typeface="Arial Unicode MS" pitchFamily="34" charset="-122"/>
                <a:ea typeface="黑体" pitchFamily="2" charset="-122"/>
              </a:rPr>
              <a:t>1/2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一定。（</a:t>
            </a: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</a:rPr>
              <a:t>极谱定性分析的依据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</a:rPr>
              <a:t>）</a:t>
            </a:r>
            <a:r>
              <a:rPr lang="zh-CN" altLang="en-US" baseline="0">
                <a:latin typeface="Arial Unicode MS" pitchFamily="34" charset="-122"/>
                <a:ea typeface="黑体" pitchFamily="2" charset="-122"/>
              </a:rPr>
              <a:t> </a:t>
            </a:r>
          </a:p>
        </p:txBody>
      </p:sp>
      <p:pic>
        <p:nvPicPr>
          <p:cNvPr id="819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350" y="2997200"/>
            <a:ext cx="26924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5076825" y="6413500"/>
            <a:ext cx="3995738" cy="3683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baseline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不同浓度的</a:t>
            </a:r>
            <a:r>
              <a:rPr lang="en-US" altLang="zh-CN" baseline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Cd</a:t>
            </a:r>
            <a:r>
              <a:rPr lang="en-US" altLang="zh-CN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2+</a:t>
            </a:r>
            <a:r>
              <a:rPr lang="zh-CN" altLang="en-US" baseline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极谱波（1</a:t>
            </a:r>
            <a:r>
              <a:rPr lang="zh-CN" altLang="zh-CN" baseline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mol/L KCl</a:t>
            </a:r>
            <a:r>
              <a:rPr lang="zh-CN" altLang="en-US" baseline="0" dirty="0" smtClean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sym typeface="Wingdings 2" pitchFamily="18" charset="2"/>
              </a:rPr>
              <a:t>）</a:t>
            </a:r>
          </a:p>
        </p:txBody>
      </p:sp>
      <p:sp>
        <p:nvSpPr>
          <p:cNvPr id="190480" name="Text Box 16"/>
          <p:cNvSpPr txBox="1">
            <a:spLocks noChangeArrowheads="1"/>
          </p:cNvSpPr>
          <p:nvPr/>
        </p:nvSpPr>
        <p:spPr bwMode="auto">
          <a:xfrm>
            <a:off x="250825" y="4225925"/>
            <a:ext cx="4968875" cy="193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aseline="0">
                <a:solidFill>
                  <a:srgbClr val="0000FF"/>
                </a:solidFill>
                <a:latin typeface="Arial Unicode MS" pitchFamily="34" charset="-122"/>
                <a:ea typeface="黑体" pitchFamily="2" charset="-122"/>
                <a:sym typeface="Wingdings 2" pitchFamily="18" charset="2"/>
              </a:rPr>
              <a:t>        </a:t>
            </a:r>
            <a:r>
              <a:rPr lang="zh-CN" altLang="en-US" sz="2400" baseline="0">
                <a:latin typeface="Arial Unicode MS" pitchFamily="34" charset="-122"/>
                <a:ea typeface="黑体" pitchFamily="2" charset="-122"/>
                <a:sym typeface="Wingdings 2" pitchFamily="18" charset="2"/>
              </a:rPr>
              <a:t>一般情况下，不同金属离子具有不同的半波电位，且不随浓度改变，分解电压则随浓度改变而有所不同（如右图所示），</a:t>
            </a:r>
            <a:r>
              <a:rPr lang="zh-CN" altLang="en-US" sz="2400" baseline="0">
                <a:solidFill>
                  <a:srgbClr val="F8240E"/>
                </a:solidFill>
                <a:latin typeface="Arial Unicode MS" pitchFamily="34" charset="-122"/>
                <a:ea typeface="黑体" pitchFamily="2" charset="-122"/>
                <a:sym typeface="Wingdings 2" pitchFamily="18" charset="2"/>
              </a:rPr>
              <a:t>故可利用半波电位进行定性分析。</a:t>
            </a:r>
          </a:p>
        </p:txBody>
      </p:sp>
      <p:graphicFrame>
        <p:nvGraphicFramePr>
          <p:cNvPr id="190482" name="Object 18"/>
          <p:cNvGraphicFramePr>
            <a:graphicFrameLocks noChangeAspect="1"/>
          </p:cNvGraphicFramePr>
          <p:nvPr/>
        </p:nvGraphicFramePr>
        <p:xfrm>
          <a:off x="639763" y="1125538"/>
          <a:ext cx="397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4" imgW="2047888" imgH="400118" progId="Equation.3">
                  <p:embed/>
                </p:oleObj>
              </mc:Choice>
              <mc:Fallback>
                <p:oleObj name="Equation" r:id="rId4" imgW="2047888" imgH="400118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763" y="1125538"/>
                        <a:ext cx="3975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 descr="Cy2D06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68263"/>
            <a:ext cx="3016250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9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0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0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71" grpId="0" autoUpdateAnimBg="0"/>
      <p:bldP spid="190476" grpId="0" build="p" autoUpdateAnimBg="0" advAuto="0"/>
      <p:bldP spid="19048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3609975" cy="762000"/>
          </a:xfrm>
        </p:spPr>
        <p:txBody>
          <a:bodyPr/>
          <a:lstStyle/>
          <a:p>
            <a:pPr algn="l" eaLnBrk="1" hangingPunct="1"/>
            <a:r>
              <a:rPr lang="zh-CN" altLang="en-US" sz="320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极谱波形成条件</a:t>
            </a:r>
          </a:p>
        </p:txBody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468313" y="1222375"/>
            <a:ext cx="7775575" cy="162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zh-CN" altLang="en-US" sz="2400" baseline="0">
                <a:latin typeface="黑体" pitchFamily="2" charset="-122"/>
                <a:ea typeface="黑体" pitchFamily="2" charset="-122"/>
                <a:sym typeface="Wingdings 2" pitchFamily="18" charset="2"/>
              </a:rPr>
              <a:t>  (1) 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待测物质的</a:t>
            </a: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浓度要小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，快速形成浓度梯度。</a:t>
            </a:r>
          </a:p>
          <a:p>
            <a:pPr algn="just">
              <a:lnSpc>
                <a:spcPct val="140000"/>
              </a:lnSpc>
            </a:pPr>
            <a:r>
              <a:rPr lang="zh-CN" altLang="en-US" sz="24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 2" pitchFamily="18" charset="2"/>
              </a:rPr>
              <a:t> 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  <a:sym typeface="Wingdings 2" pitchFamily="18" charset="2"/>
              </a:rPr>
              <a:t> (2) </a:t>
            </a: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溶液保持静止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，使扩散层厚度稳定，待测物质仅依靠扩散到达电极表面。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468313" y="2997200"/>
            <a:ext cx="7775575" cy="201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aseline="30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zh-CN" altLang="en-US" sz="2400" baseline="0">
                <a:latin typeface="黑体" pitchFamily="2" charset="-122"/>
                <a:ea typeface="黑体" pitchFamily="2" charset="-122"/>
                <a:sym typeface="Wingdings 2" pitchFamily="18" charset="2"/>
              </a:rPr>
              <a:t>  (3) 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电解液中</a:t>
            </a: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含有较大量的惰性电解质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，使待测离子在电场作用力下的迁移运动降至最小。</a:t>
            </a:r>
          </a:p>
          <a:p>
            <a:pPr algn="just">
              <a:lnSpc>
                <a:spcPct val="130000"/>
              </a:lnSpc>
            </a:pPr>
            <a:r>
              <a:rPr lang="zh-CN" altLang="en-US" sz="2400" baseline="0">
                <a:solidFill>
                  <a:srgbClr val="0000FF"/>
                </a:solidFill>
                <a:latin typeface="黑体" pitchFamily="2" charset="-122"/>
                <a:ea typeface="黑体" pitchFamily="2" charset="-122"/>
                <a:sym typeface="Wingdings 2" pitchFamily="18" charset="2"/>
              </a:rPr>
              <a:t>  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  <a:sym typeface="Wingdings 2" pitchFamily="18" charset="2"/>
              </a:rPr>
              <a:t>(4) 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使用</a:t>
            </a:r>
            <a:r>
              <a:rPr lang="zh-CN" altLang="en-US" sz="2400" baseline="0">
                <a:solidFill>
                  <a:srgbClr val="F8240E"/>
                </a:solidFill>
                <a:latin typeface="黑体" pitchFamily="2" charset="-122"/>
                <a:ea typeface="黑体" pitchFamily="2" charset="-122"/>
              </a:rPr>
              <a:t>两支不同性能的电极</a:t>
            </a:r>
            <a:r>
              <a:rPr lang="zh-CN" altLang="en-US" sz="2400" baseline="0">
                <a:latin typeface="黑体" pitchFamily="2" charset="-122"/>
                <a:ea typeface="黑体" pitchFamily="2" charset="-122"/>
              </a:rPr>
              <a:t>。极化电极的电位随外加电压变化而变，保证在电极表面形成浓差极化。</a:t>
            </a: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 autoUpdateAnimBg="0" advAuto="0"/>
      <p:bldP spid="122883" grpId="0" build="p" autoUpdateAnimBg="0"/>
      <p:bldP spid="122884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4213" y="549275"/>
            <a:ext cx="7920037" cy="548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4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滴汞电极特点：</a:t>
            </a:r>
            <a:r>
              <a:rPr lang="en-US" altLang="zh-CN" sz="48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+mj-cs"/>
              </a:rPr>
              <a:t>      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）电极毛细管口处的汞滴很小，易形成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浓差极化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）汞滴不断滴落，电极表面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不断更新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，重复性好。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ct val="30000"/>
              </a:spcBef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）氢在汞上的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超电位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较大，一般滴汞电极达到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-1.3V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时，还没用氢析出。</a:t>
            </a:r>
          </a:p>
          <a:p>
            <a:pPr>
              <a:spcBef>
                <a:spcPct val="30000"/>
              </a:spcBef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）金属与汞生成汞齐，降低其析出电位，使碱金属和碱土金属也可分析。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40000"/>
              </a:lnSpc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）汞容易提纯。</a:t>
            </a:r>
            <a:endParaRPr lang="en-US" altLang="zh-CN" sz="3600" dirty="0">
              <a:latin typeface="黑体" pitchFamily="49" charset="-122"/>
              <a:ea typeface="黑体" pitchFamily="49" charset="-122"/>
            </a:endParaRPr>
          </a:p>
          <a:p>
            <a:pPr algn="just">
              <a:lnSpc>
                <a:spcPct val="140000"/>
              </a:lnSpc>
              <a:defRPr/>
            </a:pP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）</a:t>
            </a:r>
            <a:r>
              <a:rPr lang="en-US" altLang="zh-CN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Hg</a:t>
            </a:r>
            <a:r>
              <a:rPr lang="zh-CN" altLang="en-US" sz="36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有毒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。汞滴面积的变化导致不断产生充电电流（电容电流）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lnSpc>
                <a:spcPct val="130000"/>
              </a:lnSpc>
              <a:spcBef>
                <a:spcPct val="20000"/>
              </a:spcBef>
              <a:defRPr/>
            </a:pPr>
            <a:endParaRPr lang="zh-CN" altLang="en-US" sz="2600" dirty="0">
              <a:solidFill>
                <a:schemeClr val="hlink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30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6913</TotalTime>
  <Words>2023</Words>
  <Application>Microsoft Office PowerPoint</Application>
  <PresentationFormat>全屏显示(4:3)</PresentationFormat>
  <Paragraphs>141</Paragraphs>
  <Slides>25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默认设计模板</vt:lpstr>
      <vt:lpstr>BMP 图象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极谱波形成条件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例题1  在0.5mol/LNaOH溶液中CrO42－在滴汞电极上还原得一极谱波。当CrO42－浓度为2.00×10－3mol/L，m2/3t1/6为2.00mg2/3s-1/2，在－1.10V（vs SCE）时，测得平均极限扩散电流为23.2μA，若CrO42－在该溶液中的扩散系数为1.00×10－5cm2/s试求电极反应的电子得失数。（残余电流可忽略）。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一、基本原理与过程    principle and process</vt:lpstr>
      <vt:lpstr>PowerPoint 演示文稿</vt:lpstr>
      <vt:lpstr>二、操作条件的选择  choice of operating conditions</vt:lpstr>
      <vt:lpstr>四、应用 applications</vt:lpstr>
    </vt:vector>
  </TitlesOfParts>
  <Company>-family-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第四章、电化学分析法</dc:title>
  <dc:creator>-刘志广-</dc:creator>
  <cp:lastModifiedBy>Yang</cp:lastModifiedBy>
  <cp:revision>493</cp:revision>
  <dcterms:created xsi:type="dcterms:W3CDTF">1998-09-01T06:45:06Z</dcterms:created>
  <dcterms:modified xsi:type="dcterms:W3CDTF">2023-03-29T01:25:26Z</dcterms:modified>
</cp:coreProperties>
</file>