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72"/>
  </p:notesMasterIdLst>
  <p:handoutMasterIdLst>
    <p:handoutMasterId r:id="rId73"/>
  </p:handoutMasterIdLst>
  <p:sldIdLst>
    <p:sldId id="360" r:id="rId2"/>
    <p:sldId id="363" r:id="rId3"/>
    <p:sldId id="361" r:id="rId4"/>
    <p:sldId id="445" r:id="rId5"/>
    <p:sldId id="452" r:id="rId6"/>
    <p:sldId id="362" r:id="rId7"/>
    <p:sldId id="389" r:id="rId8"/>
    <p:sldId id="391" r:id="rId9"/>
    <p:sldId id="364" r:id="rId10"/>
    <p:sldId id="365" r:id="rId11"/>
    <p:sldId id="367" r:id="rId12"/>
    <p:sldId id="392" r:id="rId13"/>
    <p:sldId id="446" r:id="rId14"/>
    <p:sldId id="447" r:id="rId15"/>
    <p:sldId id="439" r:id="rId16"/>
    <p:sldId id="440" r:id="rId17"/>
    <p:sldId id="438" r:id="rId18"/>
    <p:sldId id="448" r:id="rId19"/>
    <p:sldId id="449" r:id="rId20"/>
    <p:sldId id="450" r:id="rId21"/>
    <p:sldId id="451" r:id="rId22"/>
    <p:sldId id="405" r:id="rId23"/>
    <p:sldId id="396" r:id="rId24"/>
    <p:sldId id="399" r:id="rId25"/>
    <p:sldId id="400" r:id="rId26"/>
    <p:sldId id="401" r:id="rId27"/>
    <p:sldId id="402" r:id="rId28"/>
    <p:sldId id="403" r:id="rId29"/>
    <p:sldId id="406" r:id="rId30"/>
    <p:sldId id="404" r:id="rId31"/>
    <p:sldId id="407" r:id="rId32"/>
    <p:sldId id="409" r:id="rId33"/>
    <p:sldId id="410" r:id="rId34"/>
    <p:sldId id="387" r:id="rId35"/>
    <p:sldId id="429" r:id="rId36"/>
    <p:sldId id="411" r:id="rId37"/>
    <p:sldId id="412" r:id="rId38"/>
    <p:sldId id="422" r:id="rId39"/>
    <p:sldId id="431" r:id="rId40"/>
    <p:sldId id="413" r:id="rId41"/>
    <p:sldId id="423" r:id="rId42"/>
    <p:sldId id="432" r:id="rId43"/>
    <p:sldId id="339" r:id="rId44"/>
    <p:sldId id="433" r:id="rId45"/>
    <p:sldId id="415" r:id="rId46"/>
    <p:sldId id="343" r:id="rId47"/>
    <p:sldId id="342" r:id="rId48"/>
    <p:sldId id="434" r:id="rId49"/>
    <p:sldId id="341" r:id="rId50"/>
    <p:sldId id="344" r:id="rId51"/>
    <p:sldId id="416" r:id="rId52"/>
    <p:sldId id="417" r:id="rId53"/>
    <p:sldId id="418" r:id="rId54"/>
    <p:sldId id="453" r:id="rId55"/>
    <p:sldId id="419" r:id="rId56"/>
    <p:sldId id="424" r:id="rId57"/>
    <p:sldId id="345" r:id="rId58"/>
    <p:sldId id="454" r:id="rId59"/>
    <p:sldId id="347" r:id="rId60"/>
    <p:sldId id="349" r:id="rId61"/>
    <p:sldId id="455" r:id="rId62"/>
    <p:sldId id="435" r:id="rId63"/>
    <p:sldId id="348" r:id="rId64"/>
    <p:sldId id="351" r:id="rId65"/>
    <p:sldId id="352" r:id="rId66"/>
    <p:sldId id="427" r:id="rId67"/>
    <p:sldId id="436" r:id="rId68"/>
    <p:sldId id="437" r:id="rId69"/>
    <p:sldId id="441" r:id="rId70"/>
    <p:sldId id="442" r:id="rId7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00"/>
    <a:srgbClr val="000066"/>
    <a:srgbClr val="A50021"/>
    <a:srgbClr val="0000CC"/>
    <a:srgbClr val="CCFFFF"/>
    <a:srgbClr val="66FFFF"/>
    <a:srgbClr val="00FFCC"/>
    <a:srgbClr val="FF0066"/>
    <a:srgbClr val="FFEECD"/>
    <a:srgbClr val="33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44" autoAdjust="0"/>
    <p:restoredTop sz="88780" autoAdjust="0"/>
  </p:normalViewPr>
  <p:slideViewPr>
    <p:cSldViewPr>
      <p:cViewPr>
        <p:scale>
          <a:sx n="75" d="100"/>
          <a:sy n="75" d="100"/>
        </p:scale>
        <p:origin x="-2766" y="-6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37" d="100"/>
          <a:sy n="37" d="100"/>
        </p:scale>
        <p:origin x="-1090" y="-5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image" Target="../media/image19.png"/></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image" Target="../media/image19.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3.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4.png"/></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emf"/><Relationship Id="rId1" Type="http://schemas.openxmlformats.org/officeDocument/2006/relationships/image" Target="../media/image2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0.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image" Target="../media/image32.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7.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1.png"/></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4.png"/></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image" Target="../media/image44.png"/></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46.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47.e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image" Target="../media/image49.e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 Id="rId4" Type="http://schemas.openxmlformats.org/officeDocument/2006/relationships/image" Target="../media/image5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image" Target="../media/image12.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image" Target="../media/image15.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defRPr>
            </a:lvl1pPr>
          </a:lstStyle>
          <a:p>
            <a:pPr>
              <a:defRPr/>
            </a:pPr>
            <a:r>
              <a:rPr lang="zh-CN" altLang="en-US"/>
              <a:t>-刘志广-</a:t>
            </a:r>
          </a:p>
        </p:txBody>
      </p:sp>
      <p:sp>
        <p:nvSpPr>
          <p:cNvPr id="13315" name="Rectangle 3"/>
          <p:cNvSpPr>
            <a:spLocks noGrp="1" noChangeArrowheads="1"/>
          </p:cNvSpPr>
          <p:nvPr>
            <p:ph type="dt" sz="quarter"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defRPr>
            </a:lvl1pPr>
          </a:lstStyle>
          <a:p>
            <a:pPr>
              <a:defRPr/>
            </a:pPr>
            <a:endParaRPr lang="en-US" altLang="zh-CN"/>
          </a:p>
        </p:txBody>
      </p:sp>
      <p:sp>
        <p:nvSpPr>
          <p:cNvPr id="13316" name="Rectangle 4"/>
          <p:cNvSpPr>
            <a:spLocks noGrp="1" noChangeArrowheads="1"/>
          </p:cNvSpPr>
          <p:nvPr>
            <p:ph type="ftr" sz="quarter" idx="2"/>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defRPr>
            </a:lvl1pPr>
          </a:lstStyle>
          <a:p>
            <a:pPr>
              <a:defRPr/>
            </a:pPr>
            <a:r>
              <a:rPr lang="zh-CN" altLang="en-US"/>
              <a:t>第五章 色谱分析法</a:t>
            </a:r>
          </a:p>
        </p:txBody>
      </p:sp>
      <p:sp>
        <p:nvSpPr>
          <p:cNvPr id="13317" name="Rectangle 5"/>
          <p:cNvSpPr>
            <a:spLocks noGrp="1" noChangeArrowheads="1"/>
          </p:cNvSpPr>
          <p:nvPr>
            <p:ph type="sldNum" sz="quarter" idx="3"/>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defRPr>
            </a:lvl1pPr>
          </a:lstStyle>
          <a:p>
            <a:pPr>
              <a:defRPr/>
            </a:pPr>
            <a:fld id="{FFD89B67-D614-4CDD-A314-436F2FCE530B}" type="slidenum">
              <a:rPr lang="zh-CN" altLang="en-US"/>
              <a:pPr>
                <a:defRPr/>
              </a:pPr>
              <a:t>‹#›</a:t>
            </a:fld>
            <a:endParaRPr lang="en-US" altLang="zh-CN"/>
          </a:p>
        </p:txBody>
      </p:sp>
    </p:spTree>
    <p:extLst>
      <p:ext uri="{BB962C8B-B14F-4D97-AF65-F5344CB8AC3E}">
        <p14:creationId xmlns:p14="http://schemas.microsoft.com/office/powerpoint/2010/main" val="30102556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802" name="Rectangle 4"/>
          <p:cNvSpPr>
            <a:spLocks noGrp="1" noRot="1" noChangeAspect="1" noChangeArrowheads="1"/>
          </p:cNvSpPr>
          <p:nvPr>
            <p:ph type="sldImg" idx="2"/>
          </p:nvPr>
        </p:nvSpPr>
        <p:spPr bwMode="auto">
          <a:xfrm>
            <a:off x="1143000" y="685800"/>
            <a:ext cx="4572000" cy="3429000"/>
          </a:xfrm>
          <a:prstGeom prst="rect">
            <a:avLst/>
          </a:prstGeom>
          <a:noFill/>
          <a:ln w="12700" cap="sq">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2075" tIns="46038" rIns="92075" bIns="46038"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056" name="Rectangle 8"/>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defRPr>
            </a:lvl1pPr>
          </a:lstStyle>
          <a:p>
            <a:pPr>
              <a:defRPr/>
            </a:pPr>
            <a:endParaRPr lang="zh-CN" altLang="en-US"/>
          </a:p>
        </p:txBody>
      </p:sp>
      <p:sp>
        <p:nvSpPr>
          <p:cNvPr id="2057" name="Rectangle 9"/>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defRPr>
            </a:lvl1pPr>
          </a:lstStyle>
          <a:p>
            <a:pPr>
              <a:defRPr/>
            </a:pPr>
            <a:endParaRPr lang="en-US" altLang="zh-CN"/>
          </a:p>
        </p:txBody>
      </p:sp>
      <p:sp>
        <p:nvSpPr>
          <p:cNvPr id="2058" name="Rectangle 10"/>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defRPr>
            </a:lvl1pPr>
          </a:lstStyle>
          <a:p>
            <a:pPr>
              <a:defRPr/>
            </a:pPr>
            <a:endParaRPr lang="en-US" altLang="zh-CN"/>
          </a:p>
        </p:txBody>
      </p:sp>
      <p:sp>
        <p:nvSpPr>
          <p:cNvPr id="2059" name="Rectangle 11"/>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kumimoji="1" sz="1200">
                <a:latin typeface="Times New Roman" pitchFamily="18" charset="0"/>
              </a:defRPr>
            </a:lvl1pPr>
          </a:lstStyle>
          <a:p>
            <a:pPr>
              <a:defRPr/>
            </a:pPr>
            <a:fld id="{A45CB956-BD13-43DC-9D00-869084565A0B}" type="slidenum">
              <a:rPr lang="zh-CN" altLang="en-US"/>
              <a:pPr>
                <a:defRPr/>
              </a:pPr>
              <a:t>‹#›</a:t>
            </a:fld>
            <a:endParaRPr lang="en-US" altLang="zh-CN"/>
          </a:p>
        </p:txBody>
      </p:sp>
    </p:spTree>
    <p:extLst>
      <p:ext uri="{BB962C8B-B14F-4D97-AF65-F5344CB8AC3E}">
        <p14:creationId xmlns:p14="http://schemas.microsoft.com/office/powerpoint/2010/main" val="23227416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1"/>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73697DAD-B1BC-4E08-9BA9-CF912CED3CA0}" type="slidenum">
              <a:rPr lang="zh-CN" altLang="en-US" smtClean="0">
                <a:latin typeface="Times New Roman" pitchFamily="18" charset="0"/>
              </a:rPr>
              <a:pPr eaLnBrk="1" hangingPunct="1"/>
              <a:t>2</a:t>
            </a:fld>
            <a:endParaRPr lang="en-US" altLang="zh-CN" smtClean="0">
              <a:latin typeface="Times New Roman" pitchFamily="18"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p:spPr>
        <p:txBody>
          <a:bodyPr/>
          <a:lstStyle/>
          <a:p>
            <a:pPr eaLnBrk="1" hangingPunct="1"/>
            <a:endParaRPr lang="zh-CN" alt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11"/>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862F9F4A-FBDC-41E5-944A-08A756FBC2A8}" type="slidenum">
              <a:rPr lang="zh-CN" altLang="en-US" smtClean="0">
                <a:latin typeface="Times New Roman" pitchFamily="18" charset="0"/>
              </a:rPr>
              <a:pPr eaLnBrk="1" hangingPunct="1"/>
              <a:t>3</a:t>
            </a:fld>
            <a:endParaRPr lang="en-US" altLang="zh-CN" smtClean="0">
              <a:latin typeface="Times New Roman" pitchFamily="18"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p:spPr>
        <p:txBody>
          <a:bodyPr/>
          <a:lstStyle/>
          <a:p>
            <a:pPr eaLnBrk="1" hangingPunct="1"/>
            <a:endParaRPr lang="zh-CN" alt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11"/>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2B6FCFF2-B2D4-4A49-BF0D-55643CDD58BA}" type="slidenum">
              <a:rPr lang="zh-CN" altLang="en-US" smtClean="0">
                <a:latin typeface="Times New Roman" pitchFamily="18" charset="0"/>
              </a:rPr>
              <a:pPr eaLnBrk="1" hangingPunct="1"/>
              <a:t>23</a:t>
            </a:fld>
            <a:endParaRPr lang="en-US" altLang="zh-CN" smtClean="0">
              <a:latin typeface="Times New Roman" pitchFamily="18"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p:spPr>
        <p:txBody>
          <a:bodyPr/>
          <a:lstStyle/>
          <a:p>
            <a:pPr eaLnBrk="1" hangingPunct="1"/>
            <a:endParaRPr kumimoji="1" lang="zh-CN" altLang="en-US" b="1"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11"/>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63C86934-1159-4202-9EB9-F09DE5550FB1}" type="slidenum">
              <a:rPr lang="zh-CN" altLang="en-US" smtClean="0">
                <a:latin typeface="Times New Roman" pitchFamily="18" charset="0"/>
              </a:rPr>
              <a:pPr eaLnBrk="1" hangingPunct="1"/>
              <a:t>27</a:t>
            </a:fld>
            <a:endParaRPr lang="en-US" altLang="zh-CN" smtClean="0">
              <a:latin typeface="Times New Roman" pitchFamily="18"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p:spPr>
        <p:txBody>
          <a:bodyPr/>
          <a:lstStyle/>
          <a:p>
            <a:pPr eaLnBrk="1" hangingPunct="1"/>
            <a:endParaRPr lang="zh-CN" alt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1"/>
          <p:cNvSpPr>
            <a:spLocks noGrp="1" noChangeArrowheads="1"/>
          </p:cNvSpPr>
          <p:nvPr>
            <p:ph type="sldNum" sz="quarter" idx="5"/>
          </p:nvPr>
        </p:nvSpPr>
        <p:spPr>
          <a:noFill/>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529FD7AF-B140-42C8-9572-34C32D019317}" type="slidenum">
              <a:rPr lang="zh-CN" altLang="en-US" smtClean="0">
                <a:latin typeface="Times New Roman" pitchFamily="18" charset="0"/>
              </a:rPr>
              <a:pPr eaLnBrk="1" hangingPunct="1"/>
              <a:t>29</a:t>
            </a:fld>
            <a:endParaRPr lang="en-US" altLang="zh-CN" smtClean="0">
              <a:latin typeface="Times New Roman" pitchFamily="18"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p:spPr>
        <p:txBody>
          <a:bodyPr/>
          <a:lstStyle/>
          <a:p>
            <a:pPr eaLnBrk="1" hangingPunct="1"/>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Line 2"/>
          <p:cNvSpPr>
            <a:spLocks noChangeShapeType="1"/>
          </p:cNvSpPr>
          <p:nvPr/>
        </p:nvSpPr>
        <p:spPr bwMode="auto">
          <a:xfrm>
            <a:off x="73152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5" name="Group 8"/>
          <p:cNvGrpSpPr>
            <a:grpSpLocks/>
          </p:cNvGrpSpPr>
          <p:nvPr/>
        </p:nvGrpSpPr>
        <p:grpSpPr bwMode="auto">
          <a:xfrm>
            <a:off x="7493000" y="2992438"/>
            <a:ext cx="1338263"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Oval 10"/>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Oval 11"/>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Oval 12"/>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Oval 13"/>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Oval 14"/>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Oval 15"/>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Oval 16"/>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Oval 17"/>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Oval 18"/>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Oval 19"/>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Oval 20"/>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Oval 21"/>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Oval 22"/>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Oval 23"/>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Oval 24"/>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Oval 25"/>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Oval 26"/>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Oval 27"/>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Oval 28"/>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Oval 29"/>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Oval 30"/>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Oval 31"/>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Oval 32"/>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Oval 33"/>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Oval 34"/>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Oval 35"/>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Oval 36"/>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Oval 37"/>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Oval 38"/>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Oval 39"/>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7" name="Line 40"/>
          <p:cNvSpPr>
            <a:spLocks noChangeShapeType="1"/>
          </p:cNvSpPr>
          <p:nvPr/>
        </p:nvSpPr>
        <p:spPr bwMode="auto">
          <a:xfrm>
            <a:off x="304800" y="2819400"/>
            <a:ext cx="8229600"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7459" name="Rectangle 3"/>
          <p:cNvSpPr>
            <a:spLocks noGrp="1" noChangeArrowheads="1"/>
          </p:cNvSpPr>
          <p:nvPr>
            <p:ph type="ctrTitle"/>
          </p:nvPr>
        </p:nvSpPr>
        <p:spPr>
          <a:xfrm>
            <a:off x="315913" y="466725"/>
            <a:ext cx="6781800" cy="2133600"/>
          </a:xfrm>
        </p:spPr>
        <p:txBody>
          <a:bodyPr/>
          <a:lstStyle>
            <a:lvl1pPr algn="r">
              <a:defRPr sz="4800"/>
            </a:lvl1pPr>
          </a:lstStyle>
          <a:p>
            <a:pPr lvl="0"/>
            <a:r>
              <a:rPr lang="en-US" altLang="zh-CN" noProof="0" smtClean="0"/>
              <a:t>单击此处编辑母版标题样式</a:t>
            </a:r>
          </a:p>
        </p:txBody>
      </p:sp>
      <p:sp>
        <p:nvSpPr>
          <p:cNvPr id="147460" name="Rectangle 4"/>
          <p:cNvSpPr>
            <a:spLocks noGrp="1" noChangeArrowheads="1"/>
          </p:cNvSpPr>
          <p:nvPr>
            <p:ph type="subTitle" idx="1"/>
          </p:nvPr>
        </p:nvSpPr>
        <p:spPr>
          <a:xfrm>
            <a:off x="849313" y="3049588"/>
            <a:ext cx="6248400" cy="2362200"/>
          </a:xfrm>
        </p:spPr>
        <p:txBody>
          <a:bodyPr/>
          <a:lstStyle>
            <a:lvl1pPr marL="0" indent="0" algn="r">
              <a:buFont typeface="Wingdings" pitchFamily="2" charset="2"/>
              <a:buNone/>
              <a:defRPr sz="3200"/>
            </a:lvl1pPr>
          </a:lstStyle>
          <a:p>
            <a:pPr lvl="0"/>
            <a:r>
              <a:rPr lang="en-US" altLang="zh-CN" noProof="0" smtClean="0"/>
              <a:t>单击此处编辑母版副标题样式</a:t>
            </a:r>
          </a:p>
        </p:txBody>
      </p:sp>
      <p:sp>
        <p:nvSpPr>
          <p:cNvPr id="38" name="Rectangle 5"/>
          <p:cNvSpPr>
            <a:spLocks noGrp="1" noChangeArrowheads="1"/>
          </p:cNvSpPr>
          <p:nvPr>
            <p:ph type="dt" sz="half" idx="10"/>
          </p:nvPr>
        </p:nvSpPr>
        <p:spPr bwMode="auto">
          <a:xfrm>
            <a:off x="457200" y="6248400"/>
            <a:ext cx="2133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lvl1pPr>
          </a:lstStyle>
          <a:p>
            <a:pPr>
              <a:defRPr/>
            </a:pPr>
            <a:fld id="{695150F5-3447-40F9-BDDA-E173651D9379}" type="datetime1">
              <a:rPr lang="zh-CN" altLang="en-US"/>
              <a:pPr>
                <a:defRPr/>
              </a:pPr>
              <a:t>2023/4/11</a:t>
            </a:fld>
            <a:endParaRPr lang="en-US" altLang="zh-CN"/>
          </a:p>
        </p:txBody>
      </p:sp>
      <p:sp>
        <p:nvSpPr>
          <p:cNvPr id="39" name="Rectangle 6"/>
          <p:cNvSpPr>
            <a:spLocks noGrp="1" noChangeArrowheads="1"/>
          </p:cNvSpPr>
          <p:nvPr>
            <p:ph type="ftr" sz="quarter" idx="11"/>
          </p:nvPr>
        </p:nvSpPr>
        <p:spPr/>
        <p:txBody>
          <a:bodyPr/>
          <a:lstStyle>
            <a:lvl1pPr>
              <a:defRPr/>
            </a:lvl1pPr>
          </a:lstStyle>
          <a:p>
            <a:pPr>
              <a:defRPr/>
            </a:pPr>
            <a:endParaRPr lang="en-US" altLang="zh-CN"/>
          </a:p>
        </p:txBody>
      </p:sp>
      <p:sp>
        <p:nvSpPr>
          <p:cNvPr id="40" name="Rectangle 7"/>
          <p:cNvSpPr>
            <a:spLocks noGrp="1" noChangeArrowheads="1"/>
          </p:cNvSpPr>
          <p:nvPr>
            <p:ph type="sldNum" sz="quarter" idx="12"/>
          </p:nvPr>
        </p:nvSpPr>
        <p:spPr/>
        <p:txBody>
          <a:bodyPr/>
          <a:lstStyle>
            <a:lvl1pPr>
              <a:defRPr/>
            </a:lvl1pPr>
          </a:lstStyle>
          <a:p>
            <a:pPr>
              <a:defRPr/>
            </a:pPr>
            <a:fld id="{FAE142DA-23EA-4B71-87C8-21CF36659CF1}" type="slidenum">
              <a:rPr lang="en-US" altLang="zh-CN"/>
              <a:pPr>
                <a:defRPr/>
              </a:pPr>
              <a:t>‹#›</a:t>
            </a:fld>
            <a:endParaRPr lang="en-US" altLang="zh-CN"/>
          </a:p>
        </p:txBody>
      </p:sp>
    </p:spTree>
    <p:extLst>
      <p:ext uri="{BB962C8B-B14F-4D97-AF65-F5344CB8AC3E}">
        <p14:creationId xmlns:p14="http://schemas.microsoft.com/office/powerpoint/2010/main" val="1500387920"/>
      </p:ext>
    </p:extLst>
  </p:cSld>
  <p:clrMapOvr>
    <a:masterClrMapping/>
  </p:clrMapOvr>
  <p:transition spd="med">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1"/>
          </p:nvPr>
        </p:nvSpPr>
        <p:spPr>
          <a:ln/>
        </p:spPr>
        <p:txBody>
          <a:bodyPr/>
          <a:lstStyle>
            <a:lvl1pPr>
              <a:defRPr/>
            </a:lvl1pPr>
          </a:lstStyle>
          <a:p>
            <a:pPr>
              <a:defRPr/>
            </a:pPr>
            <a:fld id="{0F36BA04-91E2-4D55-8133-5831FA42BD23}" type="slidenum">
              <a:rPr lang="en-US" altLang="zh-CN"/>
              <a:pPr>
                <a:defRPr/>
              </a:pPr>
              <a:t>‹#›</a:t>
            </a:fld>
            <a:endParaRPr lang="en-US" altLang="zh-CN"/>
          </a:p>
        </p:txBody>
      </p:sp>
    </p:spTree>
    <p:extLst>
      <p:ext uri="{BB962C8B-B14F-4D97-AF65-F5344CB8AC3E}">
        <p14:creationId xmlns:p14="http://schemas.microsoft.com/office/powerpoint/2010/main" val="211616042"/>
      </p:ext>
    </p:extLst>
  </p:cSld>
  <p:clrMapOvr>
    <a:masterClrMapping/>
  </p:clrMapOvr>
  <p:transition spd="med">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1"/>
          </p:nvPr>
        </p:nvSpPr>
        <p:spPr>
          <a:ln/>
        </p:spPr>
        <p:txBody>
          <a:bodyPr/>
          <a:lstStyle>
            <a:lvl1pPr>
              <a:defRPr/>
            </a:lvl1pPr>
          </a:lstStyle>
          <a:p>
            <a:pPr>
              <a:defRPr/>
            </a:pPr>
            <a:fld id="{A5C6CC0C-FC8C-4B57-AC19-2755D2C8A1F1}" type="slidenum">
              <a:rPr lang="en-US" altLang="zh-CN"/>
              <a:pPr>
                <a:defRPr/>
              </a:pPr>
              <a:t>‹#›</a:t>
            </a:fld>
            <a:endParaRPr lang="en-US" altLang="zh-CN"/>
          </a:p>
        </p:txBody>
      </p:sp>
    </p:spTree>
    <p:extLst>
      <p:ext uri="{BB962C8B-B14F-4D97-AF65-F5344CB8AC3E}">
        <p14:creationId xmlns:p14="http://schemas.microsoft.com/office/powerpoint/2010/main" val="3220007530"/>
      </p:ext>
    </p:extLst>
  </p:cSld>
  <p:clrMapOvr>
    <a:masterClrMapping/>
  </p:clrMapOvr>
  <p:transition spd="med">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6"/>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1"/>
          </p:nvPr>
        </p:nvSpPr>
        <p:spPr>
          <a:ln/>
        </p:spPr>
        <p:txBody>
          <a:bodyPr/>
          <a:lstStyle>
            <a:lvl1pPr>
              <a:defRPr/>
            </a:lvl1pPr>
          </a:lstStyle>
          <a:p>
            <a:pPr>
              <a:defRPr/>
            </a:pPr>
            <a:fld id="{87A85AB1-3847-4EE8-AF51-DA8C69EFE7AD}" type="slidenum">
              <a:rPr lang="en-US" altLang="zh-CN"/>
              <a:pPr>
                <a:defRPr/>
              </a:pPr>
              <a:t>‹#›</a:t>
            </a:fld>
            <a:endParaRPr lang="en-US" altLang="zh-CN"/>
          </a:p>
        </p:txBody>
      </p:sp>
    </p:spTree>
    <p:extLst>
      <p:ext uri="{BB962C8B-B14F-4D97-AF65-F5344CB8AC3E}">
        <p14:creationId xmlns:p14="http://schemas.microsoft.com/office/powerpoint/2010/main" val="1144671142"/>
      </p:ext>
    </p:extLst>
  </p:cSld>
  <p:clrMapOvr>
    <a:masterClrMapping/>
  </p:clrMapOvr>
  <p:transition spd="med">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6"/>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7"/>
          <p:cNvSpPr>
            <a:spLocks noGrp="1" noChangeArrowheads="1"/>
          </p:cNvSpPr>
          <p:nvPr>
            <p:ph type="sldNum" sz="quarter" idx="11"/>
          </p:nvPr>
        </p:nvSpPr>
        <p:spPr>
          <a:ln/>
        </p:spPr>
        <p:txBody>
          <a:bodyPr/>
          <a:lstStyle>
            <a:lvl1pPr>
              <a:defRPr/>
            </a:lvl1pPr>
          </a:lstStyle>
          <a:p>
            <a:pPr>
              <a:defRPr/>
            </a:pPr>
            <a:fld id="{6905A2D0-1BE5-4CEE-9030-9C893C022F4C}" type="slidenum">
              <a:rPr lang="en-US" altLang="zh-CN"/>
              <a:pPr>
                <a:defRPr/>
              </a:pPr>
              <a:t>‹#›</a:t>
            </a:fld>
            <a:endParaRPr lang="en-US" altLang="zh-CN"/>
          </a:p>
        </p:txBody>
      </p:sp>
    </p:spTree>
    <p:extLst>
      <p:ext uri="{BB962C8B-B14F-4D97-AF65-F5344CB8AC3E}">
        <p14:creationId xmlns:p14="http://schemas.microsoft.com/office/powerpoint/2010/main" val="169569693"/>
      </p:ext>
    </p:extLst>
  </p:cSld>
  <p:clrMapOvr>
    <a:masterClrMapping/>
  </p:clrMapOvr>
  <p:transition spd="med">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1"/>
          </p:nvPr>
        </p:nvSpPr>
        <p:spPr>
          <a:ln/>
        </p:spPr>
        <p:txBody>
          <a:bodyPr/>
          <a:lstStyle>
            <a:lvl1pPr>
              <a:defRPr/>
            </a:lvl1pPr>
          </a:lstStyle>
          <a:p>
            <a:pPr>
              <a:defRPr/>
            </a:pPr>
            <a:fld id="{204E645D-8840-4EF1-913E-BB13849792B0}" type="slidenum">
              <a:rPr lang="en-US" altLang="zh-CN"/>
              <a:pPr>
                <a:defRPr/>
              </a:pPr>
              <a:t>‹#›</a:t>
            </a:fld>
            <a:endParaRPr lang="en-US" altLang="zh-CN"/>
          </a:p>
        </p:txBody>
      </p:sp>
    </p:spTree>
    <p:extLst>
      <p:ext uri="{BB962C8B-B14F-4D97-AF65-F5344CB8AC3E}">
        <p14:creationId xmlns:p14="http://schemas.microsoft.com/office/powerpoint/2010/main" val="2091600723"/>
      </p:ext>
    </p:extLst>
  </p:cSld>
  <p:clrMapOvr>
    <a:masterClrMapping/>
  </p:clrMapOvr>
  <p:transition spd="med">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ftr" sz="quarter" idx="10"/>
          </p:nvPr>
        </p:nvSpPr>
        <p:spPr>
          <a:ln/>
        </p:spPr>
        <p:txBody>
          <a:bodyPr/>
          <a:lstStyle>
            <a:lvl1pPr>
              <a:defRPr/>
            </a:lvl1pPr>
          </a:lstStyle>
          <a:p>
            <a:pPr>
              <a:defRPr/>
            </a:pPr>
            <a:endParaRPr lang="en-US" altLang="zh-CN"/>
          </a:p>
        </p:txBody>
      </p:sp>
      <p:sp>
        <p:nvSpPr>
          <p:cNvPr id="8" name="Rectangle 7"/>
          <p:cNvSpPr>
            <a:spLocks noGrp="1" noChangeArrowheads="1"/>
          </p:cNvSpPr>
          <p:nvPr>
            <p:ph type="sldNum" sz="quarter" idx="11"/>
          </p:nvPr>
        </p:nvSpPr>
        <p:spPr>
          <a:ln/>
        </p:spPr>
        <p:txBody>
          <a:bodyPr/>
          <a:lstStyle>
            <a:lvl1pPr>
              <a:defRPr/>
            </a:lvl1pPr>
          </a:lstStyle>
          <a:p>
            <a:pPr>
              <a:defRPr/>
            </a:pPr>
            <a:fld id="{FA41A7A5-6E28-44D0-920B-4622C3AFA9BB}" type="slidenum">
              <a:rPr lang="en-US" altLang="zh-CN"/>
              <a:pPr>
                <a:defRPr/>
              </a:pPr>
              <a:t>‹#›</a:t>
            </a:fld>
            <a:endParaRPr lang="en-US" altLang="zh-CN"/>
          </a:p>
        </p:txBody>
      </p:sp>
    </p:spTree>
    <p:extLst>
      <p:ext uri="{BB962C8B-B14F-4D97-AF65-F5344CB8AC3E}">
        <p14:creationId xmlns:p14="http://schemas.microsoft.com/office/powerpoint/2010/main" val="2427225686"/>
      </p:ext>
    </p:extLst>
  </p:cSld>
  <p:clrMapOvr>
    <a:masterClrMapping/>
  </p:clrMapOvr>
  <p:transition spd="med">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6"/>
          <p:cNvSpPr>
            <a:spLocks noGrp="1" noChangeArrowheads="1"/>
          </p:cNvSpPr>
          <p:nvPr>
            <p:ph type="ftr" sz="quarter" idx="10"/>
          </p:nvPr>
        </p:nvSpPr>
        <p:spPr>
          <a:ln/>
        </p:spPr>
        <p:txBody>
          <a:bodyPr/>
          <a:lstStyle>
            <a:lvl1pPr>
              <a:defRPr/>
            </a:lvl1pPr>
          </a:lstStyle>
          <a:p>
            <a:pPr>
              <a:defRPr/>
            </a:pPr>
            <a:endParaRPr lang="en-US" altLang="zh-CN"/>
          </a:p>
        </p:txBody>
      </p:sp>
      <p:sp>
        <p:nvSpPr>
          <p:cNvPr id="4" name="Rectangle 7"/>
          <p:cNvSpPr>
            <a:spLocks noGrp="1" noChangeArrowheads="1"/>
          </p:cNvSpPr>
          <p:nvPr>
            <p:ph type="sldNum" sz="quarter" idx="11"/>
          </p:nvPr>
        </p:nvSpPr>
        <p:spPr>
          <a:ln/>
        </p:spPr>
        <p:txBody>
          <a:bodyPr/>
          <a:lstStyle>
            <a:lvl1pPr>
              <a:defRPr/>
            </a:lvl1pPr>
          </a:lstStyle>
          <a:p>
            <a:pPr>
              <a:defRPr/>
            </a:pPr>
            <a:fld id="{3E2638BC-1AAF-476C-836C-EBAD74BB8A9D}" type="slidenum">
              <a:rPr lang="en-US" altLang="zh-CN"/>
              <a:pPr>
                <a:defRPr/>
              </a:pPr>
              <a:t>‹#›</a:t>
            </a:fld>
            <a:endParaRPr lang="en-US" altLang="zh-CN"/>
          </a:p>
        </p:txBody>
      </p:sp>
    </p:spTree>
    <p:extLst>
      <p:ext uri="{BB962C8B-B14F-4D97-AF65-F5344CB8AC3E}">
        <p14:creationId xmlns:p14="http://schemas.microsoft.com/office/powerpoint/2010/main" val="1001165361"/>
      </p:ext>
    </p:extLst>
  </p:cSld>
  <p:clrMapOvr>
    <a:masterClrMapping/>
  </p:clrMapOvr>
  <p:transition spd="med">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ftr" sz="quarter" idx="10"/>
          </p:nvPr>
        </p:nvSpPr>
        <p:spPr>
          <a:ln/>
        </p:spPr>
        <p:txBody>
          <a:bodyPr/>
          <a:lstStyle>
            <a:lvl1pPr>
              <a:defRPr/>
            </a:lvl1pPr>
          </a:lstStyle>
          <a:p>
            <a:pPr>
              <a:defRPr/>
            </a:pPr>
            <a:endParaRPr lang="en-US" altLang="zh-CN"/>
          </a:p>
        </p:txBody>
      </p:sp>
      <p:sp>
        <p:nvSpPr>
          <p:cNvPr id="3" name="Rectangle 7"/>
          <p:cNvSpPr>
            <a:spLocks noGrp="1" noChangeArrowheads="1"/>
          </p:cNvSpPr>
          <p:nvPr>
            <p:ph type="sldNum" sz="quarter" idx="11"/>
          </p:nvPr>
        </p:nvSpPr>
        <p:spPr>
          <a:ln/>
        </p:spPr>
        <p:txBody>
          <a:bodyPr/>
          <a:lstStyle>
            <a:lvl1pPr>
              <a:defRPr/>
            </a:lvl1pPr>
          </a:lstStyle>
          <a:p>
            <a:pPr>
              <a:defRPr/>
            </a:pPr>
            <a:fld id="{D0AB8E5A-B4D0-4908-AEE4-CD315F936FAA}" type="slidenum">
              <a:rPr lang="en-US" altLang="zh-CN"/>
              <a:pPr>
                <a:defRPr/>
              </a:pPr>
              <a:t>‹#›</a:t>
            </a:fld>
            <a:endParaRPr lang="en-US" altLang="zh-CN"/>
          </a:p>
        </p:txBody>
      </p:sp>
    </p:spTree>
    <p:extLst>
      <p:ext uri="{BB962C8B-B14F-4D97-AF65-F5344CB8AC3E}">
        <p14:creationId xmlns:p14="http://schemas.microsoft.com/office/powerpoint/2010/main" val="593621875"/>
      </p:ext>
    </p:extLst>
  </p:cSld>
  <p:clrMapOvr>
    <a:masterClrMapping/>
  </p:clrMapOvr>
  <p:transition spd="med">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1"/>
          </p:nvPr>
        </p:nvSpPr>
        <p:spPr>
          <a:ln/>
        </p:spPr>
        <p:txBody>
          <a:bodyPr/>
          <a:lstStyle>
            <a:lvl1pPr>
              <a:defRPr/>
            </a:lvl1pPr>
          </a:lstStyle>
          <a:p>
            <a:pPr>
              <a:defRPr/>
            </a:pPr>
            <a:fld id="{3F5A3F4C-1DE3-4F5C-B8AD-A8403D4641DE}" type="slidenum">
              <a:rPr lang="en-US" altLang="zh-CN"/>
              <a:pPr>
                <a:defRPr/>
              </a:pPr>
              <a:t>‹#›</a:t>
            </a:fld>
            <a:endParaRPr lang="en-US" altLang="zh-CN"/>
          </a:p>
        </p:txBody>
      </p:sp>
    </p:spTree>
    <p:extLst>
      <p:ext uri="{BB962C8B-B14F-4D97-AF65-F5344CB8AC3E}">
        <p14:creationId xmlns:p14="http://schemas.microsoft.com/office/powerpoint/2010/main" val="1066585137"/>
      </p:ext>
    </p:extLst>
  </p:cSld>
  <p:clrMapOvr>
    <a:masterClrMapping/>
  </p:clrMapOvr>
  <p:transition spd="med">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6"/>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7"/>
          <p:cNvSpPr>
            <a:spLocks noGrp="1" noChangeArrowheads="1"/>
          </p:cNvSpPr>
          <p:nvPr>
            <p:ph type="sldNum" sz="quarter" idx="11"/>
          </p:nvPr>
        </p:nvSpPr>
        <p:spPr>
          <a:ln/>
        </p:spPr>
        <p:txBody>
          <a:bodyPr/>
          <a:lstStyle>
            <a:lvl1pPr>
              <a:defRPr/>
            </a:lvl1pPr>
          </a:lstStyle>
          <a:p>
            <a:pPr>
              <a:defRPr/>
            </a:pPr>
            <a:fld id="{272D54C1-B75E-426B-B895-24030234EFCE}" type="slidenum">
              <a:rPr lang="en-US" altLang="zh-CN"/>
              <a:pPr>
                <a:defRPr/>
              </a:pPr>
              <a:t>‹#›</a:t>
            </a:fld>
            <a:endParaRPr lang="en-US" altLang="zh-CN"/>
          </a:p>
        </p:txBody>
      </p:sp>
    </p:spTree>
    <p:extLst>
      <p:ext uri="{BB962C8B-B14F-4D97-AF65-F5344CB8AC3E}">
        <p14:creationId xmlns:p14="http://schemas.microsoft.com/office/powerpoint/2010/main" val="3266578907"/>
      </p:ext>
    </p:extLst>
  </p:cSld>
  <p:clrMapOvr>
    <a:masterClrMapping/>
  </p:clrMapOvr>
  <p:transition spd="med">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7962900" y="152400"/>
            <a:ext cx="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7" name="Rectangle 3"/>
          <p:cNvSpPr>
            <a:spLocks noGrp="1" noChangeArrowheads="1"/>
          </p:cNvSpPr>
          <p:nvPr>
            <p:ph type="title"/>
          </p:nvPr>
        </p:nvSpPr>
        <p:spPr bwMode="auto">
          <a:xfrm>
            <a:off x="457200" y="122238"/>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zh-CN" smtClean="0"/>
              <a:t>单击此处编辑母版标题样式</a:t>
            </a:r>
          </a:p>
        </p:txBody>
      </p:sp>
      <p:sp>
        <p:nvSpPr>
          <p:cNvPr id="1028" name="Rectangle 4"/>
          <p:cNvSpPr>
            <a:spLocks noGrp="1" noChangeArrowheads="1"/>
          </p:cNvSpPr>
          <p:nvPr>
            <p:ph type="body" idx="1"/>
          </p:nvPr>
        </p:nvSpPr>
        <p:spPr bwMode="auto">
          <a:xfrm>
            <a:off x="457200" y="1719263"/>
            <a:ext cx="82296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smtClean="0"/>
              <a:t>单击此处编辑母版文本样式</a:t>
            </a:r>
          </a:p>
          <a:p>
            <a:pPr lvl="1"/>
            <a:r>
              <a:rPr lang="en-US" altLang="zh-CN" smtClean="0"/>
              <a:t>第二级</a:t>
            </a:r>
          </a:p>
          <a:p>
            <a:pPr lvl="2"/>
            <a:r>
              <a:rPr lang="en-US" altLang="zh-CN" smtClean="0"/>
              <a:t>第三级</a:t>
            </a:r>
          </a:p>
          <a:p>
            <a:pPr lvl="3"/>
            <a:r>
              <a:rPr lang="en-US" altLang="zh-CN" smtClean="0"/>
              <a:t>第四级</a:t>
            </a:r>
          </a:p>
          <a:p>
            <a:pPr lvl="4"/>
            <a:r>
              <a:rPr lang="en-US" altLang="zh-CN" smtClean="0"/>
              <a:t>第五级</a:t>
            </a:r>
          </a:p>
        </p:txBody>
      </p:sp>
      <p:sp>
        <p:nvSpPr>
          <p:cNvPr id="146438"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lvl1pPr>
          </a:lstStyle>
          <a:p>
            <a:pPr>
              <a:defRPr/>
            </a:pPr>
            <a:endParaRPr lang="en-US" altLang="zh-CN"/>
          </a:p>
        </p:txBody>
      </p:sp>
      <p:sp>
        <p:nvSpPr>
          <p:cNvPr id="146439" name="Rectangle 7"/>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lvl1pPr>
          </a:lstStyle>
          <a:p>
            <a:pPr>
              <a:defRPr/>
            </a:pPr>
            <a:fld id="{09FA354A-70BB-4059-9C0F-D60CA28065CA}" type="slidenum">
              <a:rPr lang="en-US" altLang="zh-CN"/>
              <a:pPr>
                <a:defRPr/>
              </a:pPr>
              <a:t>‹#›</a:t>
            </a:fld>
            <a:endParaRPr lang="en-US" altLang="zh-CN"/>
          </a:p>
        </p:txBody>
      </p:sp>
      <p:grpSp>
        <p:nvGrpSpPr>
          <p:cNvPr id="1031" name="Group 8"/>
          <p:cNvGrpSpPr>
            <a:grpSpLocks/>
          </p:cNvGrpSpPr>
          <p:nvPr/>
        </p:nvGrpSpPr>
        <p:grpSpPr bwMode="auto">
          <a:xfrm>
            <a:off x="8153400" y="152400"/>
            <a:ext cx="792163" cy="1295400"/>
            <a:chOff x="5136" y="960"/>
            <a:chExt cx="528" cy="864"/>
          </a:xfrm>
        </p:grpSpPr>
        <p:sp>
          <p:nvSpPr>
            <p:cNvPr id="1032"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3"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5"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6"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7"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8"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9"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0"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1"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2"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3"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6"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7"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8"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9"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0"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1"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2"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3"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4"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5"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6"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7"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8"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9"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0"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1"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2"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 bg1="lt1" tx1="dk1" bg2="lt2" tx2="dk2" accent1="accent1" accent2="accent2" accent3="accent3" accent4="accent4" accent5="accent5" accent6="accent6" hlink="hlink" folHlink="folHlink"/>
  <p:sldLayoutIdLst>
    <p:sldLayoutId id="2147483723"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Lst>
  <p:transition spd="med">
    <p:wipe/>
  </p:transition>
  <p:timing>
    <p:tnLst>
      <p:par>
        <p:cTn id="1" dur="indefinite" restart="never" nodeType="tmRoot"/>
      </p:par>
    </p:tnLst>
  </p:timing>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itchFamily="34" charset="0"/>
          <a:ea typeface="宋体" pitchFamily="2" charset="-122"/>
        </a:defRPr>
      </a:lvl2pPr>
      <a:lvl3pPr algn="l" rtl="0" eaLnBrk="0" fontAlgn="base" hangingPunct="0">
        <a:spcBef>
          <a:spcPct val="0"/>
        </a:spcBef>
        <a:spcAft>
          <a:spcPct val="0"/>
        </a:spcAft>
        <a:defRPr sz="3900" b="1">
          <a:solidFill>
            <a:schemeClr val="tx2"/>
          </a:solidFill>
          <a:latin typeface="Arial" pitchFamily="34" charset="0"/>
          <a:ea typeface="宋体" pitchFamily="2" charset="-122"/>
        </a:defRPr>
      </a:lvl3pPr>
      <a:lvl4pPr algn="l" rtl="0" eaLnBrk="0" fontAlgn="base" hangingPunct="0">
        <a:spcBef>
          <a:spcPct val="0"/>
        </a:spcBef>
        <a:spcAft>
          <a:spcPct val="0"/>
        </a:spcAft>
        <a:defRPr sz="3900" b="1">
          <a:solidFill>
            <a:schemeClr val="tx2"/>
          </a:solidFill>
          <a:latin typeface="Arial" pitchFamily="34" charset="0"/>
          <a:ea typeface="宋体" pitchFamily="2" charset="-122"/>
        </a:defRPr>
      </a:lvl4pPr>
      <a:lvl5pPr algn="l" rtl="0" eaLnBrk="0" fontAlgn="base" hangingPunct="0">
        <a:spcBef>
          <a:spcPct val="0"/>
        </a:spcBef>
        <a:spcAft>
          <a:spcPct val="0"/>
        </a:spcAft>
        <a:defRPr sz="3900" b="1">
          <a:solidFill>
            <a:schemeClr val="tx2"/>
          </a:solidFill>
          <a:latin typeface="Arial" pitchFamily="34" charset="0"/>
          <a:ea typeface="宋体" pitchFamily="2" charset="-122"/>
        </a:defRPr>
      </a:lvl5pPr>
      <a:lvl6pPr marL="457200" algn="l" rtl="0" fontAlgn="base">
        <a:spcBef>
          <a:spcPct val="0"/>
        </a:spcBef>
        <a:spcAft>
          <a:spcPct val="0"/>
        </a:spcAft>
        <a:defRPr sz="3900" b="1">
          <a:solidFill>
            <a:schemeClr val="tx2"/>
          </a:solidFill>
          <a:latin typeface="Arial" pitchFamily="34" charset="0"/>
          <a:ea typeface="宋体" pitchFamily="2" charset="-122"/>
        </a:defRPr>
      </a:lvl6pPr>
      <a:lvl7pPr marL="914400" algn="l" rtl="0" fontAlgn="base">
        <a:spcBef>
          <a:spcPct val="0"/>
        </a:spcBef>
        <a:spcAft>
          <a:spcPct val="0"/>
        </a:spcAft>
        <a:defRPr sz="3900" b="1">
          <a:solidFill>
            <a:schemeClr val="tx2"/>
          </a:solidFill>
          <a:latin typeface="Arial" pitchFamily="34" charset="0"/>
          <a:ea typeface="宋体" pitchFamily="2" charset="-122"/>
        </a:defRPr>
      </a:lvl7pPr>
      <a:lvl8pPr marL="1371600" algn="l" rtl="0" fontAlgn="base">
        <a:spcBef>
          <a:spcPct val="0"/>
        </a:spcBef>
        <a:spcAft>
          <a:spcPct val="0"/>
        </a:spcAft>
        <a:defRPr sz="3900" b="1">
          <a:solidFill>
            <a:schemeClr val="tx2"/>
          </a:solidFill>
          <a:latin typeface="Arial" pitchFamily="34" charset="0"/>
          <a:ea typeface="宋体" pitchFamily="2" charset="-122"/>
        </a:defRPr>
      </a:lvl8pPr>
      <a:lvl9pPr marL="1828800" algn="l" rtl="0" fontAlgn="base">
        <a:spcBef>
          <a:spcPct val="0"/>
        </a:spcBef>
        <a:spcAft>
          <a:spcPct val="0"/>
        </a:spcAft>
        <a:defRPr sz="3900" b="1">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9.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10.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11.wmf"/></Relationships>
</file>

<file path=ppt/slides/_rels/slide15.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13.emf"/><Relationship Id="rId5" Type="http://schemas.openxmlformats.org/officeDocument/2006/relationships/oleObject" Target="../embeddings/oleObject8.bin"/><Relationship Id="rId4" Type="http://schemas.openxmlformats.org/officeDocument/2006/relationships/image" Target="../media/image12.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16.emf"/><Relationship Id="rId5" Type="http://schemas.openxmlformats.org/officeDocument/2006/relationships/oleObject" Target="../embeddings/oleObject11.bin"/><Relationship Id="rId4" Type="http://schemas.openxmlformats.org/officeDocument/2006/relationships/image" Target="../media/image15.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17.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2.jpeg"/><Relationship Id="rId4" Type="http://schemas.openxmlformats.org/officeDocument/2006/relationships/hyperlink" Target="http://image.instrument.com.cn/show/pic/C10387.jpg"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20.emf"/><Relationship Id="rId5" Type="http://schemas.openxmlformats.org/officeDocument/2006/relationships/oleObject" Target="../embeddings/oleObject14.bin"/><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notesSlide" Target="../notesSlides/notesSlide3.xml"/><Relationship Id="rId7" Type="http://schemas.openxmlformats.org/officeDocument/2006/relationships/image" Target="../media/image21.emf"/><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oleObject" Target="../embeddings/oleObject16.bin"/><Relationship Id="rId5" Type="http://schemas.openxmlformats.org/officeDocument/2006/relationships/image" Target="../media/image19.png"/><Relationship Id="rId4" Type="http://schemas.openxmlformats.org/officeDocument/2006/relationships/oleObject" Target="../embeddings/oleObject15.bin"/><Relationship Id="rId9" Type="http://schemas.openxmlformats.org/officeDocument/2006/relationships/image" Target="../media/image22.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12.v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vmlDrawing" Target="../drawings/vmlDrawing13.vml"/><Relationship Id="rId5" Type="http://schemas.openxmlformats.org/officeDocument/2006/relationships/image" Target="../media/image24.png"/><Relationship Id="rId4" Type="http://schemas.openxmlformats.org/officeDocument/2006/relationships/oleObject" Target="../embeddings/oleObject19.bin"/></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oleObject" Target="../embeddings/oleObject20.bin"/><Relationship Id="rId7" Type="http://schemas.openxmlformats.org/officeDocument/2006/relationships/hyperlink" Target="../movings/&#20256;&#36136;&#38459;&#21147;.swf" TargetMode="External"/><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26.emf"/><Relationship Id="rId5" Type="http://schemas.openxmlformats.org/officeDocument/2006/relationships/oleObject" Target="../embeddings/oleObject21.bin"/><Relationship Id="rId4" Type="http://schemas.openxmlformats.org/officeDocument/2006/relationships/image" Target="../media/image25.emf"/><Relationship Id="rId9" Type="http://schemas.openxmlformats.org/officeDocument/2006/relationships/image" Target="../media/image27.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28.emf"/><Relationship Id="rId5" Type="http://schemas.openxmlformats.org/officeDocument/2006/relationships/oleObject" Target="../embeddings/oleObject23.bin"/><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1.xml"/><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7.xml"/><Relationship Id="rId1" Type="http://schemas.openxmlformats.org/officeDocument/2006/relationships/vmlDrawing" Target="../drawings/vmlDrawing16.vml"/><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7.xml"/><Relationship Id="rId1" Type="http://schemas.openxmlformats.org/officeDocument/2006/relationships/vmlDrawing" Target="../drawings/vmlDrawing17.vml"/><Relationship Id="rId4" Type="http://schemas.openxmlformats.org/officeDocument/2006/relationships/image" Target="../media/image31.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33.emf"/><Relationship Id="rId5" Type="http://schemas.openxmlformats.org/officeDocument/2006/relationships/oleObject" Target="../embeddings/oleObject27.bin"/><Relationship Id="rId4" Type="http://schemas.openxmlformats.org/officeDocument/2006/relationships/image" Target="../media/image32.emf"/></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vmlDrawing" Target="../drawings/vmlDrawing19.vml"/><Relationship Id="rId5" Type="http://schemas.openxmlformats.org/officeDocument/2006/relationships/image" Target="../media/image38.png"/><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6.xml"/><Relationship Id="rId1" Type="http://schemas.openxmlformats.org/officeDocument/2006/relationships/vmlDrawing" Target="../drawings/vmlDrawing20.vml"/><Relationship Id="rId4" Type="http://schemas.openxmlformats.org/officeDocument/2006/relationships/image" Target="../media/image4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slideLayout" Target="../slideLayouts/slideLayout7.xml"/><Relationship Id="rId1" Type="http://schemas.openxmlformats.org/officeDocument/2006/relationships/vmlDrawing" Target="../drawings/vmlDrawing21.vml"/><Relationship Id="rId5" Type="http://schemas.openxmlformats.org/officeDocument/2006/relationships/image" Target="../media/image42.emf"/><Relationship Id="rId4" Type="http://schemas.openxmlformats.org/officeDocument/2006/relationships/oleObject" Target="../embeddings/oleObject30.bin"/></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7.xml"/><Relationship Id="rId1" Type="http://schemas.openxmlformats.org/officeDocument/2006/relationships/vmlDrawing" Target="../drawings/vmlDrawing22.vml"/><Relationship Id="rId4" Type="http://schemas.openxmlformats.org/officeDocument/2006/relationships/image" Target="../media/image4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45.emf"/><Relationship Id="rId5" Type="http://schemas.openxmlformats.org/officeDocument/2006/relationships/oleObject" Target="../embeddings/oleObject33.bin"/><Relationship Id="rId4" Type="http://schemas.openxmlformats.org/officeDocument/2006/relationships/image" Target="../media/image4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7.xml"/><Relationship Id="rId1" Type="http://schemas.openxmlformats.org/officeDocument/2006/relationships/vmlDrawing" Target="../drawings/vmlDrawing24.vml"/><Relationship Id="rId4" Type="http://schemas.openxmlformats.org/officeDocument/2006/relationships/image" Target="../media/image46.emf"/></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7.xml"/><Relationship Id="rId1" Type="http://schemas.openxmlformats.org/officeDocument/2006/relationships/vmlDrawing" Target="../drawings/vmlDrawing25.vml"/><Relationship Id="rId4" Type="http://schemas.openxmlformats.org/officeDocument/2006/relationships/image" Target="../media/image47.emf"/></Relationships>
</file>

<file path=ppt/slides/_rels/slide6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image" Target="../media/image50.emf"/><Relationship Id="rId5" Type="http://schemas.openxmlformats.org/officeDocument/2006/relationships/oleObject" Target="../embeddings/oleObject37.bin"/><Relationship Id="rId4" Type="http://schemas.openxmlformats.org/officeDocument/2006/relationships/image" Target="../media/image49.emf"/></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8" Type="http://schemas.openxmlformats.org/officeDocument/2006/relationships/image" Target="../media/image53.wmf"/><Relationship Id="rId3" Type="http://schemas.openxmlformats.org/officeDocument/2006/relationships/oleObject" Target="../embeddings/oleObject38.bin"/><Relationship Id="rId7" Type="http://schemas.openxmlformats.org/officeDocument/2006/relationships/oleObject" Target="../embeddings/oleObject40.bin"/><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image" Target="../media/image52.wmf"/><Relationship Id="rId5" Type="http://schemas.openxmlformats.org/officeDocument/2006/relationships/oleObject" Target="../embeddings/oleObject39.bin"/><Relationship Id="rId10" Type="http://schemas.openxmlformats.org/officeDocument/2006/relationships/image" Target="../media/image54.wmf"/><Relationship Id="rId4" Type="http://schemas.openxmlformats.org/officeDocument/2006/relationships/image" Target="../media/image51.wmf"/><Relationship Id="rId9" Type="http://schemas.openxmlformats.org/officeDocument/2006/relationships/oleObject" Target="../embeddings/oleObject41.bin"/></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7.png"/><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7.png"/><Relationship Id="rId4"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5"/>
          <p:cNvSpPr txBox="1">
            <a:spLocks noChangeArrowheads="1"/>
          </p:cNvSpPr>
          <p:nvPr/>
        </p:nvSpPr>
        <p:spPr bwMode="auto">
          <a:xfrm>
            <a:off x="1043608" y="1988840"/>
            <a:ext cx="7056189"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zh-CN" altLang="en-US" sz="4000" b="1" dirty="0">
                <a:solidFill>
                  <a:srgbClr val="0000CC"/>
                </a:solidFill>
                <a:latin typeface="Arial" charset="0"/>
                <a:ea typeface="华文琥珀" pitchFamily="2" charset="-122"/>
              </a:rPr>
              <a:t>第七章  </a:t>
            </a:r>
            <a:r>
              <a:rPr lang="zh-CN" altLang="en-US" sz="4000" b="1" dirty="0">
                <a:solidFill>
                  <a:srgbClr val="CC3300"/>
                </a:solidFill>
                <a:latin typeface="Arial" charset="0"/>
                <a:ea typeface="华文琥珀" pitchFamily="2" charset="-122"/>
              </a:rPr>
              <a:t>气相色谱法</a:t>
            </a:r>
            <a:endParaRPr lang="en-US" altLang="zh-CN" sz="4000" b="1" dirty="0">
              <a:solidFill>
                <a:srgbClr val="CC3300"/>
              </a:solidFill>
              <a:latin typeface="Arial" charset="0"/>
              <a:ea typeface="华文琥珀" pitchFamily="2" charset="-122"/>
            </a:endParaRPr>
          </a:p>
          <a:p>
            <a:pPr algn="ctr" eaLnBrk="1" hangingPunct="1">
              <a:spcBef>
                <a:spcPct val="50000"/>
              </a:spcBef>
            </a:pPr>
            <a:r>
              <a:rPr kumimoji="1" lang="en-US" altLang="zh-CN" sz="2800" b="1" i="1" dirty="0">
                <a:solidFill>
                  <a:srgbClr val="FF0000"/>
                </a:solidFill>
                <a:effectLst>
                  <a:outerShdw blurRad="38100" dist="38100" dir="2700000" algn="tl">
                    <a:srgbClr val="C0C0C0"/>
                  </a:outerShdw>
                </a:effectLst>
                <a:ea typeface="黑体" pitchFamily="49" charset="-122"/>
              </a:rPr>
              <a:t>G</a:t>
            </a:r>
            <a:r>
              <a:rPr kumimoji="1" lang="en-US" altLang="zh-CN" sz="2800" b="1" i="1" dirty="0">
                <a:solidFill>
                  <a:srgbClr val="003300"/>
                </a:solidFill>
                <a:effectLst>
                  <a:outerShdw blurRad="38100" dist="38100" dir="2700000" algn="tl">
                    <a:srgbClr val="C0C0C0"/>
                  </a:outerShdw>
                </a:effectLst>
                <a:ea typeface="黑体" pitchFamily="49" charset="-122"/>
              </a:rPr>
              <a:t>as</a:t>
            </a:r>
            <a:r>
              <a:rPr lang="en-US" altLang="zh-CN" sz="4000" b="1" i="1" dirty="0">
                <a:solidFill>
                  <a:schemeClr val="tx1">
                    <a:lumMod val="65000"/>
                    <a:lumOff val="35000"/>
                  </a:schemeClr>
                </a:solidFill>
              </a:rPr>
              <a:t> </a:t>
            </a:r>
            <a:r>
              <a:rPr kumimoji="1" lang="en-US" altLang="zh-CN" sz="2800" b="1" i="1" dirty="0">
                <a:solidFill>
                  <a:srgbClr val="FF0000"/>
                </a:solidFill>
                <a:effectLst>
                  <a:outerShdw blurRad="38100" dist="38100" dir="2700000" algn="tl">
                    <a:srgbClr val="C0C0C0"/>
                  </a:outerShdw>
                </a:effectLst>
                <a:ea typeface="黑体" pitchFamily="49" charset="-122"/>
              </a:rPr>
              <a:t>C</a:t>
            </a:r>
            <a:r>
              <a:rPr kumimoji="1" lang="en-US" altLang="zh-CN" sz="2800" b="1" i="1" dirty="0">
                <a:solidFill>
                  <a:srgbClr val="003300"/>
                </a:solidFill>
                <a:effectLst>
                  <a:outerShdw blurRad="38100" dist="38100" dir="2700000" algn="tl">
                    <a:srgbClr val="C0C0C0"/>
                  </a:outerShdw>
                </a:effectLst>
                <a:ea typeface="黑体" pitchFamily="49" charset="-122"/>
              </a:rPr>
              <a:t>hromatography</a:t>
            </a:r>
            <a:r>
              <a:rPr lang="en-US" altLang="zh-CN" sz="4000" b="1" i="1" dirty="0">
                <a:solidFill>
                  <a:schemeClr val="tx1">
                    <a:lumMod val="65000"/>
                    <a:lumOff val="35000"/>
                  </a:schemeClr>
                </a:solidFill>
              </a:rPr>
              <a:t> </a:t>
            </a:r>
            <a:endParaRPr lang="en-US" altLang="zh-CN" sz="4000" b="1" i="1" dirty="0" smtClean="0">
              <a:solidFill>
                <a:schemeClr val="tx1">
                  <a:lumMod val="65000"/>
                  <a:lumOff val="35000"/>
                </a:schemeClr>
              </a:solidFill>
            </a:endParaRPr>
          </a:p>
          <a:p>
            <a:pPr algn="ctr" eaLnBrk="1" hangingPunct="1">
              <a:spcBef>
                <a:spcPct val="50000"/>
              </a:spcBef>
            </a:pPr>
            <a:r>
              <a:rPr kumimoji="1" lang="en-US" altLang="zh-CN" sz="2800" b="1" i="1" dirty="0">
                <a:solidFill>
                  <a:srgbClr val="003300"/>
                </a:solidFill>
                <a:effectLst>
                  <a:outerShdw blurRad="38100" dist="38100" dir="2700000" algn="tl">
                    <a:srgbClr val="C0C0C0"/>
                  </a:outerShdw>
                </a:effectLst>
                <a:ea typeface="黑体" pitchFamily="49" charset="-122"/>
              </a:rPr>
              <a:t>(</a:t>
            </a:r>
            <a:r>
              <a:rPr kumimoji="1" lang="en-US" altLang="zh-CN" sz="2800" b="1" i="1" dirty="0">
                <a:solidFill>
                  <a:srgbClr val="0000CC"/>
                </a:solidFill>
                <a:effectLst>
                  <a:outerShdw blurRad="38100" dist="38100" dir="2700000" algn="tl">
                    <a:srgbClr val="C0C0C0"/>
                  </a:outerShdw>
                </a:effectLst>
                <a:ea typeface="黑体" pitchFamily="49" charset="-122"/>
              </a:rPr>
              <a:t>For</a:t>
            </a:r>
            <a:r>
              <a:rPr kumimoji="1" lang="en-US" altLang="zh-CN" sz="4000" i="1" dirty="0">
                <a:solidFill>
                  <a:srgbClr val="0000CC"/>
                </a:solidFill>
                <a:effectLst>
                  <a:outerShdw blurRad="38100" dist="38100" dir="2700000" algn="tl">
                    <a:srgbClr val="C0C0C0"/>
                  </a:outerShdw>
                </a:effectLst>
                <a:ea typeface="黑体" pitchFamily="49" charset="-122"/>
              </a:rPr>
              <a:t> </a:t>
            </a:r>
            <a:r>
              <a:rPr kumimoji="1" lang="en-US" altLang="zh-CN" sz="2800" b="1" i="1" dirty="0">
                <a:solidFill>
                  <a:srgbClr val="0000CC"/>
                </a:solidFill>
                <a:effectLst>
                  <a:outerShdw blurRad="38100" dist="38100" dir="2700000" algn="tl">
                    <a:srgbClr val="C0C0C0"/>
                  </a:outerShdw>
                </a:effectLst>
                <a:ea typeface="黑体" pitchFamily="49" charset="-122"/>
              </a:rPr>
              <a:t>Short</a:t>
            </a:r>
            <a:r>
              <a:rPr kumimoji="1" lang="zh-CN" altLang="en-US" sz="2800" b="1" i="1" dirty="0">
                <a:solidFill>
                  <a:srgbClr val="0000CC"/>
                </a:solidFill>
                <a:effectLst>
                  <a:outerShdw blurRad="38100" dist="38100" dir="2700000" algn="tl">
                    <a:srgbClr val="C0C0C0"/>
                  </a:outerShdw>
                </a:effectLst>
                <a:ea typeface="黑体" pitchFamily="49" charset="-122"/>
              </a:rPr>
              <a:t>：</a:t>
            </a:r>
            <a:r>
              <a:rPr kumimoji="1" lang="en-US" altLang="zh-CN" sz="2800" b="1" i="1" dirty="0">
                <a:solidFill>
                  <a:srgbClr val="FF0000"/>
                </a:solidFill>
                <a:effectLst>
                  <a:outerShdw blurRad="38100" dist="38100" dir="2700000" algn="tl">
                    <a:srgbClr val="C0C0C0"/>
                  </a:outerShdw>
                </a:effectLst>
                <a:ea typeface="黑体" pitchFamily="49" charset="-122"/>
              </a:rPr>
              <a:t>GC</a:t>
            </a:r>
            <a:r>
              <a:rPr kumimoji="1" lang="en-US" altLang="zh-CN" sz="2800" b="1" i="1" dirty="0" smtClean="0">
                <a:solidFill>
                  <a:srgbClr val="003300"/>
                </a:solidFill>
                <a:effectLst>
                  <a:outerShdw blurRad="38100" dist="38100" dir="2700000" algn="tl">
                    <a:srgbClr val="C0C0C0"/>
                  </a:outerShdw>
                </a:effectLst>
                <a:ea typeface="黑体" pitchFamily="49" charset="-122"/>
              </a:rPr>
              <a:t>)</a:t>
            </a:r>
            <a:endParaRPr lang="zh-CN" altLang="en-US" sz="4000" b="1" dirty="0">
              <a:solidFill>
                <a:srgbClr val="0000FF"/>
              </a:solidFill>
              <a:latin typeface="仿宋_GB2312" pitchFamily="49" charset="-122"/>
              <a:ea typeface="仿宋_GB2312" pitchFamily="49" charset="-122"/>
            </a:endParaRPr>
          </a:p>
        </p:txBody>
      </p:sp>
    </p:spTree>
  </p:cSld>
  <p:clrMapOvr>
    <a:masterClrMapping/>
  </p:clrMapOvr>
  <p:transition spd="med">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6" name="Rectangle 4"/>
          <p:cNvSpPr>
            <a:spLocks noChangeArrowheads="1"/>
          </p:cNvSpPr>
          <p:nvPr/>
        </p:nvSpPr>
        <p:spPr bwMode="auto">
          <a:xfrm>
            <a:off x="141288" y="115888"/>
            <a:ext cx="5943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kumimoji="1" lang="zh-CN" altLang="en-US" sz="2200">
                <a:solidFill>
                  <a:srgbClr val="0000CC"/>
                </a:solidFill>
                <a:latin typeface="Times New Roman" pitchFamily="18" charset="0"/>
                <a:ea typeface="黑体" pitchFamily="49" charset="-122"/>
              </a:rPr>
              <a:t> </a:t>
            </a:r>
            <a:r>
              <a:rPr kumimoji="1" lang="zh-CN" altLang="en-US" sz="2400">
                <a:latin typeface="Times New Roman" pitchFamily="18" charset="0"/>
                <a:ea typeface="黑体" pitchFamily="49" charset="-122"/>
              </a:rPr>
              <a:t>（2）用体积表示的保留值</a:t>
            </a:r>
          </a:p>
        </p:txBody>
      </p:sp>
      <p:sp>
        <p:nvSpPr>
          <p:cNvPr id="161797" name="Text Box 5"/>
          <p:cNvSpPr txBox="1">
            <a:spLocks noChangeArrowheads="1"/>
          </p:cNvSpPr>
          <p:nvPr/>
        </p:nvSpPr>
        <p:spPr bwMode="auto">
          <a:xfrm>
            <a:off x="34925" y="765175"/>
            <a:ext cx="8929563" cy="5761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150000"/>
              </a:lnSpc>
            </a:pPr>
            <a:r>
              <a:rPr kumimoji="1" lang="zh-CN" altLang="en-US" sz="2000" dirty="0">
                <a:solidFill>
                  <a:srgbClr val="0000CC"/>
                </a:solidFill>
                <a:latin typeface="Times New Roman" pitchFamily="18" charset="0"/>
                <a:ea typeface="黑体" pitchFamily="49" charset="-122"/>
              </a:rPr>
              <a:t>         </a:t>
            </a:r>
            <a:r>
              <a:rPr kumimoji="1" lang="zh-CN" altLang="en-US" sz="2400" dirty="0">
                <a:solidFill>
                  <a:srgbClr val="FF0066"/>
                </a:solidFill>
                <a:latin typeface="Times New Roman" pitchFamily="18" charset="0"/>
                <a:ea typeface="黑体" pitchFamily="49" charset="-122"/>
              </a:rPr>
              <a:t>保留体积（</a:t>
            </a:r>
            <a:r>
              <a:rPr kumimoji="1" lang="en-US" altLang="zh-CN" sz="2400" dirty="0">
                <a:solidFill>
                  <a:srgbClr val="FF0066"/>
                </a:solidFill>
                <a:latin typeface="Times New Roman" pitchFamily="18" charset="0"/>
                <a:ea typeface="黑体" pitchFamily="49" charset="-122"/>
              </a:rPr>
              <a:t>V</a:t>
            </a:r>
            <a:r>
              <a:rPr kumimoji="1" lang="en-US" altLang="zh-CN" sz="2400" baseline="-25000" dirty="0">
                <a:solidFill>
                  <a:srgbClr val="FF0066"/>
                </a:solidFill>
                <a:latin typeface="Times New Roman" pitchFamily="18" charset="0"/>
                <a:ea typeface="黑体" pitchFamily="49" charset="-122"/>
              </a:rPr>
              <a:t>R</a:t>
            </a:r>
            <a:r>
              <a:rPr kumimoji="1" lang="en-US" altLang="zh-CN" sz="2400" dirty="0">
                <a:solidFill>
                  <a:srgbClr val="FF0066"/>
                </a:solidFill>
                <a:latin typeface="Times New Roman" pitchFamily="18" charset="0"/>
                <a:ea typeface="黑体" pitchFamily="49" charset="-122"/>
              </a:rPr>
              <a:t>）：</a:t>
            </a:r>
          </a:p>
          <a:p>
            <a:pPr>
              <a:lnSpc>
                <a:spcPct val="150000"/>
              </a:lnSpc>
            </a:pPr>
            <a:r>
              <a:rPr kumimoji="1" lang="zh-CN" altLang="en-US" sz="2400" dirty="0">
                <a:solidFill>
                  <a:srgbClr val="FF0066"/>
                </a:solidFill>
                <a:latin typeface="Times New Roman" pitchFamily="18" charset="0"/>
                <a:ea typeface="黑体" pitchFamily="49" charset="-122"/>
              </a:rPr>
              <a:t>    </a:t>
            </a:r>
            <a:r>
              <a:rPr kumimoji="1" lang="zh-CN" altLang="en-US" sz="2400" dirty="0">
                <a:latin typeface="Times New Roman" pitchFamily="18" charset="0"/>
                <a:ea typeface="黑体" pitchFamily="49" charset="-122"/>
              </a:rPr>
              <a:t>组分从进样到柱后出现浓度极大值时所通过的载气体积；  </a:t>
            </a:r>
          </a:p>
          <a:p>
            <a:pPr>
              <a:lnSpc>
                <a:spcPct val="150000"/>
              </a:lnSpc>
            </a:pPr>
            <a:r>
              <a:rPr kumimoji="1" lang="en-US" altLang="zh-CN" sz="2400" dirty="0">
                <a:latin typeface="Times New Roman" pitchFamily="18" charset="0"/>
                <a:ea typeface="黑体" pitchFamily="49" charset="-122"/>
              </a:rPr>
              <a:t>  </a:t>
            </a:r>
            <a:r>
              <a:rPr kumimoji="1" lang="en-US" altLang="zh-CN" sz="2400" dirty="0">
                <a:solidFill>
                  <a:srgbClr val="0000CC"/>
                </a:solidFill>
                <a:latin typeface="Times New Roman" pitchFamily="18" charset="0"/>
                <a:ea typeface="黑体" pitchFamily="49" charset="-122"/>
              </a:rPr>
              <a:t>                              </a:t>
            </a:r>
            <a:r>
              <a:rPr kumimoji="1" lang="en-US" altLang="zh-CN" sz="2400" i="1" dirty="0">
                <a:solidFill>
                  <a:srgbClr val="0000CC"/>
                </a:solidFill>
                <a:latin typeface="Times New Roman" pitchFamily="18" charset="0"/>
                <a:ea typeface="黑体" pitchFamily="49" charset="-122"/>
              </a:rPr>
              <a:t>V</a:t>
            </a:r>
            <a:r>
              <a:rPr kumimoji="1" lang="en-US" altLang="zh-CN" sz="2400" baseline="-15000" dirty="0">
                <a:solidFill>
                  <a:srgbClr val="0000CC"/>
                </a:solidFill>
                <a:latin typeface="Times New Roman" pitchFamily="18" charset="0"/>
                <a:ea typeface="黑体" pitchFamily="49" charset="-122"/>
              </a:rPr>
              <a:t>R</a:t>
            </a:r>
            <a:r>
              <a:rPr kumimoji="1" lang="en-US" altLang="zh-CN" sz="2400" dirty="0">
                <a:solidFill>
                  <a:srgbClr val="0000CC"/>
                </a:solidFill>
                <a:latin typeface="Times New Roman" pitchFamily="18" charset="0"/>
                <a:ea typeface="黑体" pitchFamily="49" charset="-122"/>
              </a:rPr>
              <a:t>  =  </a:t>
            </a:r>
            <a:r>
              <a:rPr kumimoji="1" lang="en-US" altLang="zh-CN" sz="2400" i="1" dirty="0">
                <a:solidFill>
                  <a:srgbClr val="0000CC"/>
                </a:solidFill>
                <a:latin typeface="Times New Roman" pitchFamily="18" charset="0"/>
                <a:ea typeface="黑体" pitchFamily="49" charset="-122"/>
              </a:rPr>
              <a:t>t</a:t>
            </a:r>
            <a:r>
              <a:rPr kumimoji="1" lang="en-US" altLang="zh-CN" sz="2400" baseline="-15000" dirty="0">
                <a:solidFill>
                  <a:srgbClr val="0000CC"/>
                </a:solidFill>
                <a:latin typeface="Times New Roman" pitchFamily="18" charset="0"/>
                <a:ea typeface="黑体" pitchFamily="49" charset="-122"/>
              </a:rPr>
              <a:t>R</a:t>
            </a:r>
            <a:r>
              <a:rPr kumimoji="1" lang="en-US" altLang="zh-CN" sz="2400" dirty="0">
                <a:solidFill>
                  <a:srgbClr val="0000CC"/>
                </a:solidFill>
                <a:latin typeface="Times New Roman" pitchFamily="18" charset="0"/>
                <a:ea typeface="黑体" pitchFamily="49" charset="-122"/>
              </a:rPr>
              <a:t>×</a:t>
            </a:r>
            <a:r>
              <a:rPr kumimoji="1" lang="en-US" altLang="zh-CN" sz="2400" i="1" dirty="0">
                <a:solidFill>
                  <a:srgbClr val="0000CC"/>
                </a:solidFill>
                <a:latin typeface="Times New Roman" pitchFamily="18" charset="0"/>
                <a:ea typeface="黑体" pitchFamily="49" charset="-122"/>
              </a:rPr>
              <a:t>F</a:t>
            </a:r>
            <a:r>
              <a:rPr kumimoji="1" lang="en-US" altLang="zh-CN" sz="2400" baseline="-25000" dirty="0">
                <a:solidFill>
                  <a:srgbClr val="0000CC"/>
                </a:solidFill>
                <a:latin typeface="Times New Roman" pitchFamily="18" charset="0"/>
                <a:ea typeface="黑体" pitchFamily="49" charset="-122"/>
              </a:rPr>
              <a:t>0</a:t>
            </a:r>
            <a:endParaRPr kumimoji="1" lang="en-US" altLang="zh-CN" sz="2400" dirty="0">
              <a:solidFill>
                <a:srgbClr val="0000CC"/>
              </a:solidFill>
              <a:latin typeface="Times New Roman" pitchFamily="18" charset="0"/>
              <a:ea typeface="黑体" pitchFamily="49" charset="-122"/>
            </a:endParaRPr>
          </a:p>
          <a:p>
            <a:pPr eaLnBrk="1" hangingPunct="1">
              <a:lnSpc>
                <a:spcPct val="110000"/>
              </a:lnSpc>
              <a:spcBef>
                <a:spcPct val="50000"/>
              </a:spcBef>
            </a:pPr>
            <a:r>
              <a:rPr kumimoji="1" lang="en-US" altLang="zh-CN" sz="2400" dirty="0">
                <a:latin typeface="Times New Roman" pitchFamily="18" charset="0"/>
                <a:ea typeface="黑体" pitchFamily="49" charset="-122"/>
              </a:rPr>
              <a:t>         F</a:t>
            </a:r>
            <a:r>
              <a:rPr kumimoji="1" lang="en-US" altLang="zh-CN" sz="2400" baseline="-25000" dirty="0">
                <a:latin typeface="Times New Roman" pitchFamily="18" charset="0"/>
                <a:ea typeface="黑体" pitchFamily="49" charset="-122"/>
              </a:rPr>
              <a:t>0</a:t>
            </a:r>
            <a:r>
              <a:rPr kumimoji="1" lang="zh-CN" altLang="en-US" sz="2400" dirty="0">
                <a:latin typeface="Times New Roman" pitchFamily="18" charset="0"/>
                <a:ea typeface="黑体" pitchFamily="49" charset="-122"/>
              </a:rPr>
              <a:t>为柱出口处的载气流量，单位：</a:t>
            </a:r>
            <a:r>
              <a:rPr kumimoji="1" lang="en-US" altLang="zh-CN" sz="2400" dirty="0">
                <a:latin typeface="Times New Roman" pitchFamily="18" charset="0"/>
                <a:ea typeface="黑体" pitchFamily="49" charset="-122"/>
              </a:rPr>
              <a:t>mL/min。</a:t>
            </a:r>
            <a:r>
              <a:rPr kumimoji="1" lang="en-US" altLang="zh-CN" sz="2400" dirty="0">
                <a:solidFill>
                  <a:srgbClr val="0000CC"/>
                </a:solidFill>
                <a:latin typeface="Times New Roman" pitchFamily="18" charset="0"/>
                <a:ea typeface="黑体" pitchFamily="49" charset="-122"/>
              </a:rPr>
              <a:t>                      </a:t>
            </a:r>
          </a:p>
          <a:p>
            <a:pPr eaLnBrk="1" hangingPunct="1">
              <a:lnSpc>
                <a:spcPct val="150000"/>
              </a:lnSpc>
              <a:spcBef>
                <a:spcPct val="50000"/>
              </a:spcBef>
            </a:pPr>
            <a:r>
              <a:rPr kumimoji="1" lang="en-US" altLang="zh-CN" sz="2400" dirty="0">
                <a:solidFill>
                  <a:srgbClr val="FF0066"/>
                </a:solidFill>
                <a:latin typeface="Times New Roman" pitchFamily="18" charset="0"/>
                <a:ea typeface="黑体" pitchFamily="49" charset="-122"/>
              </a:rPr>
              <a:t>    </a:t>
            </a:r>
            <a:r>
              <a:rPr kumimoji="1" lang="en-US" altLang="zh-CN" sz="2400" dirty="0" smtClean="0">
                <a:solidFill>
                  <a:srgbClr val="FF0066"/>
                </a:solidFill>
                <a:latin typeface="Times New Roman" pitchFamily="18" charset="0"/>
                <a:ea typeface="黑体" pitchFamily="49" charset="-122"/>
              </a:rPr>
              <a:t>     </a:t>
            </a:r>
            <a:r>
              <a:rPr kumimoji="1" lang="zh-CN" altLang="en-US" sz="2400" dirty="0" smtClean="0">
                <a:solidFill>
                  <a:srgbClr val="FF0066"/>
                </a:solidFill>
                <a:latin typeface="Times New Roman" pitchFamily="18" charset="0"/>
                <a:ea typeface="黑体" pitchFamily="49" charset="-122"/>
              </a:rPr>
              <a:t>死体积</a:t>
            </a:r>
            <a:r>
              <a:rPr kumimoji="1" lang="zh-CN" altLang="en-US" sz="2400" dirty="0">
                <a:solidFill>
                  <a:srgbClr val="FF0066"/>
                </a:solidFill>
                <a:latin typeface="Times New Roman" pitchFamily="18" charset="0"/>
                <a:ea typeface="黑体" pitchFamily="49" charset="-122"/>
              </a:rPr>
              <a:t>（</a:t>
            </a:r>
            <a:r>
              <a:rPr kumimoji="1" lang="en-US" altLang="zh-CN" sz="2400" dirty="0">
                <a:solidFill>
                  <a:srgbClr val="FF0066"/>
                </a:solidFill>
                <a:latin typeface="Times New Roman" pitchFamily="18" charset="0"/>
                <a:ea typeface="黑体" pitchFamily="49" charset="-122"/>
              </a:rPr>
              <a:t>V</a:t>
            </a:r>
            <a:r>
              <a:rPr kumimoji="1" lang="en-US" altLang="zh-CN" sz="2400" baseline="-25000" dirty="0">
                <a:solidFill>
                  <a:srgbClr val="FF0066"/>
                </a:solidFill>
                <a:latin typeface="Times New Roman" pitchFamily="18" charset="0"/>
                <a:ea typeface="黑体" pitchFamily="49" charset="-122"/>
              </a:rPr>
              <a:t>M</a:t>
            </a:r>
            <a:r>
              <a:rPr kumimoji="1" lang="en-US" altLang="zh-CN" sz="2400" dirty="0">
                <a:solidFill>
                  <a:srgbClr val="FF0066"/>
                </a:solidFill>
                <a:latin typeface="Times New Roman" pitchFamily="18" charset="0"/>
                <a:ea typeface="黑体" pitchFamily="49" charset="-122"/>
              </a:rPr>
              <a:t>）：</a:t>
            </a:r>
            <a:r>
              <a:rPr kumimoji="1" lang="zh-CN" altLang="en-US" sz="2400" dirty="0">
                <a:latin typeface="Times New Roman" pitchFamily="18" charset="0"/>
                <a:ea typeface="黑体" pitchFamily="49" charset="-122"/>
              </a:rPr>
              <a:t>色谱柱未被固定相占据的空间，以及色谱</a:t>
            </a:r>
          </a:p>
          <a:p>
            <a:pPr eaLnBrk="1" hangingPunct="1">
              <a:lnSpc>
                <a:spcPct val="150000"/>
              </a:lnSpc>
              <a:spcBef>
                <a:spcPct val="50000"/>
              </a:spcBef>
            </a:pPr>
            <a:r>
              <a:rPr kumimoji="1" lang="zh-CN" altLang="en-US" sz="2400" dirty="0">
                <a:latin typeface="Times New Roman" pitchFamily="18" charset="0"/>
                <a:ea typeface="黑体" pitchFamily="49" charset="-122"/>
              </a:rPr>
              <a:t>                  柱进样系统、检测系统的空间的总体积。</a:t>
            </a:r>
          </a:p>
          <a:p>
            <a:pPr eaLnBrk="1" hangingPunct="1">
              <a:lnSpc>
                <a:spcPct val="150000"/>
              </a:lnSpc>
              <a:spcBef>
                <a:spcPct val="50000"/>
              </a:spcBef>
            </a:pPr>
            <a:r>
              <a:rPr kumimoji="1" lang="en-US" altLang="zh-CN" sz="2400" i="1" dirty="0">
                <a:solidFill>
                  <a:schemeClr val="folHlink"/>
                </a:solidFill>
                <a:latin typeface="Times New Roman" pitchFamily="18" charset="0"/>
                <a:ea typeface="黑体" pitchFamily="49" charset="-122"/>
              </a:rPr>
              <a:t> </a:t>
            </a:r>
            <a:r>
              <a:rPr kumimoji="1" lang="en-US" altLang="zh-CN" sz="2400" i="1" dirty="0">
                <a:solidFill>
                  <a:srgbClr val="0000CC"/>
                </a:solidFill>
                <a:latin typeface="Times New Roman" pitchFamily="18" charset="0"/>
                <a:ea typeface="黑体" pitchFamily="49" charset="-122"/>
              </a:rPr>
              <a:t>                                V</a:t>
            </a:r>
            <a:r>
              <a:rPr kumimoji="1" lang="en-US" altLang="zh-CN" sz="2400" baseline="-15000" dirty="0">
                <a:solidFill>
                  <a:srgbClr val="0000CC"/>
                </a:solidFill>
                <a:latin typeface="Times New Roman" pitchFamily="18" charset="0"/>
                <a:ea typeface="黑体" pitchFamily="49" charset="-122"/>
              </a:rPr>
              <a:t>M</a:t>
            </a:r>
            <a:r>
              <a:rPr kumimoji="1" lang="en-US" altLang="zh-CN" sz="2400" dirty="0">
                <a:solidFill>
                  <a:srgbClr val="0000CC"/>
                </a:solidFill>
                <a:latin typeface="Times New Roman" pitchFamily="18" charset="0"/>
                <a:ea typeface="黑体" pitchFamily="49" charset="-122"/>
              </a:rPr>
              <a:t> =</a:t>
            </a:r>
            <a:r>
              <a:rPr kumimoji="1" lang="en-US" altLang="zh-CN" sz="2400" i="1" dirty="0">
                <a:solidFill>
                  <a:srgbClr val="0000CC"/>
                </a:solidFill>
                <a:latin typeface="Times New Roman" pitchFamily="18" charset="0"/>
                <a:ea typeface="黑体" pitchFamily="49" charset="-122"/>
              </a:rPr>
              <a:t> </a:t>
            </a:r>
            <a:r>
              <a:rPr kumimoji="1" lang="en-US" altLang="zh-CN" sz="2400" i="1" dirty="0" err="1">
                <a:solidFill>
                  <a:srgbClr val="0000CC"/>
                </a:solidFill>
                <a:latin typeface="Times New Roman" pitchFamily="18" charset="0"/>
                <a:ea typeface="黑体" pitchFamily="49" charset="-122"/>
              </a:rPr>
              <a:t>t</a:t>
            </a:r>
            <a:r>
              <a:rPr kumimoji="1" lang="en-US" altLang="zh-CN" sz="2400" baseline="-15000" dirty="0" err="1">
                <a:solidFill>
                  <a:srgbClr val="0000CC"/>
                </a:solidFill>
                <a:latin typeface="Times New Roman" pitchFamily="18" charset="0"/>
                <a:ea typeface="黑体" pitchFamily="49" charset="-122"/>
              </a:rPr>
              <a:t>M</a:t>
            </a:r>
            <a:r>
              <a:rPr kumimoji="1" lang="en-US" altLang="zh-CN" sz="2400" dirty="0">
                <a:solidFill>
                  <a:srgbClr val="0000CC"/>
                </a:solidFill>
                <a:latin typeface="Times New Roman" pitchFamily="18" charset="0"/>
                <a:ea typeface="黑体" pitchFamily="49" charset="-122"/>
              </a:rPr>
              <a:t> ×</a:t>
            </a:r>
            <a:r>
              <a:rPr kumimoji="1" lang="en-US" altLang="zh-CN" sz="2400" i="1" dirty="0">
                <a:solidFill>
                  <a:srgbClr val="0000CC"/>
                </a:solidFill>
                <a:latin typeface="Times New Roman" pitchFamily="18" charset="0"/>
                <a:ea typeface="黑体" pitchFamily="49" charset="-122"/>
              </a:rPr>
              <a:t>F</a:t>
            </a:r>
            <a:r>
              <a:rPr kumimoji="1" lang="en-US" altLang="zh-CN" sz="2400" baseline="-25000" dirty="0">
                <a:solidFill>
                  <a:srgbClr val="0000CC"/>
                </a:solidFill>
                <a:latin typeface="Times New Roman" pitchFamily="18" charset="0"/>
                <a:ea typeface="黑体" pitchFamily="49" charset="-122"/>
              </a:rPr>
              <a:t>0</a:t>
            </a:r>
          </a:p>
          <a:p>
            <a:pPr>
              <a:lnSpc>
                <a:spcPct val="150000"/>
              </a:lnSpc>
            </a:pPr>
            <a:r>
              <a:rPr kumimoji="1" lang="zh-CN" altLang="en-US" sz="2800" dirty="0">
                <a:solidFill>
                  <a:srgbClr val="0000CC"/>
                </a:solidFill>
                <a:latin typeface="Times New Roman" pitchFamily="18" charset="0"/>
                <a:ea typeface="黑体" pitchFamily="49" charset="-122"/>
              </a:rPr>
              <a:t>       </a:t>
            </a:r>
            <a:r>
              <a:rPr kumimoji="1" lang="zh-CN" altLang="en-US" sz="2400" dirty="0">
                <a:solidFill>
                  <a:srgbClr val="FF0066"/>
                </a:solidFill>
                <a:latin typeface="Times New Roman" pitchFamily="18" charset="0"/>
                <a:ea typeface="黑体" pitchFamily="49" charset="-122"/>
              </a:rPr>
              <a:t>调整保留体积(</a:t>
            </a:r>
            <a:r>
              <a:rPr kumimoji="1" lang="en-US" altLang="zh-CN" sz="2400" dirty="0">
                <a:solidFill>
                  <a:srgbClr val="FF0066"/>
                </a:solidFill>
                <a:latin typeface="Times New Roman" pitchFamily="18" charset="0"/>
                <a:ea typeface="黑体" pitchFamily="49" charset="-122"/>
              </a:rPr>
              <a:t>V</a:t>
            </a:r>
            <a:r>
              <a:rPr kumimoji="1" lang="en-US" altLang="zh-CN" sz="2400" baseline="-25000" dirty="0">
                <a:solidFill>
                  <a:srgbClr val="FF0066"/>
                </a:solidFill>
                <a:latin typeface="Times New Roman" pitchFamily="18" charset="0"/>
                <a:ea typeface="黑体" pitchFamily="49" charset="-122"/>
              </a:rPr>
              <a:t>R</a:t>
            </a:r>
            <a:r>
              <a:rPr kumimoji="1" lang="en-US" altLang="zh-CN" sz="2400" dirty="0">
                <a:solidFill>
                  <a:srgbClr val="FF0066"/>
                </a:solidFill>
                <a:latin typeface="Times New Roman" pitchFamily="18" charset="0"/>
                <a:ea typeface="黑体" pitchFamily="49" charset="-122"/>
              </a:rPr>
              <a:t>＇)：</a:t>
            </a:r>
            <a:r>
              <a:rPr kumimoji="1" lang="en-US" altLang="zh-CN" sz="2400" dirty="0">
                <a:solidFill>
                  <a:schemeClr val="folHlink"/>
                </a:solidFill>
                <a:latin typeface="Times New Roman" pitchFamily="18" charset="0"/>
                <a:ea typeface="黑体" pitchFamily="49" charset="-122"/>
              </a:rPr>
              <a:t>  </a:t>
            </a:r>
          </a:p>
          <a:p>
            <a:pPr>
              <a:lnSpc>
                <a:spcPct val="150000"/>
              </a:lnSpc>
            </a:pPr>
            <a:r>
              <a:rPr kumimoji="1" lang="en-US" altLang="zh-CN" sz="2400" dirty="0">
                <a:solidFill>
                  <a:srgbClr val="0000CC"/>
                </a:solidFill>
                <a:latin typeface="Times New Roman" pitchFamily="18" charset="0"/>
                <a:ea typeface="黑体" pitchFamily="49" charset="-122"/>
              </a:rPr>
              <a:t>                                  </a:t>
            </a:r>
            <a:r>
              <a:rPr kumimoji="1" lang="en-US" altLang="zh-CN" sz="2400" i="1" dirty="0">
                <a:solidFill>
                  <a:srgbClr val="0000CC"/>
                </a:solidFill>
                <a:latin typeface="Times New Roman" pitchFamily="18" charset="0"/>
                <a:ea typeface="黑体" pitchFamily="49" charset="-122"/>
              </a:rPr>
              <a:t>V</a:t>
            </a:r>
            <a:r>
              <a:rPr kumimoji="1" lang="en-US" altLang="zh-CN" sz="2400" dirty="0">
                <a:solidFill>
                  <a:srgbClr val="0000CC"/>
                </a:solidFill>
                <a:latin typeface="Times New Roman" pitchFamily="18" charset="0"/>
                <a:ea typeface="黑体" pitchFamily="49" charset="-122"/>
              </a:rPr>
              <a:t> </a:t>
            </a:r>
            <a:r>
              <a:rPr kumimoji="1" lang="en-US" altLang="zh-CN" sz="2400" baseline="-15000" dirty="0">
                <a:solidFill>
                  <a:srgbClr val="0000CC"/>
                </a:solidFill>
                <a:latin typeface="Times New Roman" pitchFamily="18" charset="0"/>
                <a:ea typeface="黑体" pitchFamily="49" charset="-122"/>
              </a:rPr>
              <a:t>R</a:t>
            </a:r>
            <a:r>
              <a:rPr kumimoji="1" lang="en-US" altLang="zh-CN" sz="2400" dirty="0">
                <a:solidFill>
                  <a:srgbClr val="0000CC"/>
                </a:solidFill>
                <a:latin typeface="Times New Roman" pitchFamily="18" charset="0"/>
                <a:ea typeface="黑体" pitchFamily="49" charset="-122"/>
              </a:rPr>
              <a:t>＇ = </a:t>
            </a:r>
            <a:r>
              <a:rPr kumimoji="1" lang="en-US" altLang="zh-CN" sz="2400" i="1" dirty="0">
                <a:solidFill>
                  <a:srgbClr val="0000CC"/>
                </a:solidFill>
                <a:latin typeface="Times New Roman" pitchFamily="18" charset="0"/>
                <a:ea typeface="黑体" pitchFamily="49" charset="-122"/>
              </a:rPr>
              <a:t>V</a:t>
            </a:r>
            <a:r>
              <a:rPr kumimoji="1" lang="en-US" altLang="zh-CN" sz="2400" baseline="-15000" dirty="0">
                <a:solidFill>
                  <a:srgbClr val="0000CC"/>
                </a:solidFill>
                <a:latin typeface="Times New Roman" pitchFamily="18" charset="0"/>
                <a:ea typeface="黑体" pitchFamily="49" charset="-122"/>
              </a:rPr>
              <a:t>R</a:t>
            </a:r>
            <a:r>
              <a:rPr kumimoji="1" lang="en-US" altLang="zh-CN" sz="2400" dirty="0">
                <a:solidFill>
                  <a:srgbClr val="0000CC"/>
                </a:solidFill>
                <a:latin typeface="Times New Roman" pitchFamily="18" charset="0"/>
                <a:ea typeface="黑体" pitchFamily="49" charset="-122"/>
              </a:rPr>
              <a:t> －</a:t>
            </a:r>
            <a:r>
              <a:rPr kumimoji="1" lang="en-US" altLang="zh-CN" sz="2400" i="1" dirty="0">
                <a:solidFill>
                  <a:srgbClr val="0000CC"/>
                </a:solidFill>
                <a:latin typeface="Times New Roman" pitchFamily="18" charset="0"/>
                <a:ea typeface="黑体" pitchFamily="49" charset="-122"/>
              </a:rPr>
              <a:t>V</a:t>
            </a:r>
            <a:r>
              <a:rPr kumimoji="1" lang="en-US" altLang="zh-CN" sz="2400" baseline="-15000" dirty="0">
                <a:solidFill>
                  <a:srgbClr val="0000CC"/>
                </a:solidFill>
                <a:latin typeface="Times New Roman" pitchFamily="18" charset="0"/>
                <a:ea typeface="黑体" pitchFamily="49" charset="-122"/>
              </a:rPr>
              <a:t>M</a:t>
            </a:r>
            <a:r>
              <a:rPr kumimoji="1" lang="en-US" altLang="zh-CN" sz="2400" dirty="0">
                <a:solidFill>
                  <a:srgbClr val="0000CC"/>
                </a:solidFill>
                <a:latin typeface="Times New Roman" pitchFamily="18" charset="0"/>
                <a:ea typeface="黑体" pitchFamily="49" charset="-122"/>
              </a:rPr>
              <a:t> </a:t>
            </a:r>
            <a:endParaRPr kumimoji="1" lang="zh-CN" altLang="en-US" sz="2400" dirty="0">
              <a:solidFill>
                <a:srgbClr val="0000CC"/>
              </a:solidFill>
              <a:latin typeface="Times New Roman" pitchFamily="18" charset="0"/>
              <a:ea typeface="黑体" pitchFamily="49" charset="-122"/>
            </a:endParaRPr>
          </a:p>
        </p:txBody>
      </p:sp>
    </p:spTree>
    <p:custDataLst>
      <p:tags r:id="rId1"/>
    </p:custDataLst>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61796"/>
                                        </p:tgtEl>
                                        <p:attrNameLst>
                                          <p:attrName>style.visibility</p:attrName>
                                        </p:attrNameLst>
                                      </p:cBhvr>
                                      <p:to>
                                        <p:strVal val="visible"/>
                                      </p:to>
                                    </p:set>
                                    <p:animEffect transition="in" filter="wipe(left)">
                                      <p:cBhvr>
                                        <p:cTn id="7" dur="500"/>
                                        <p:tgtEl>
                                          <p:spTgt spid="1617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1797">
                                            <p:txEl>
                                              <p:pRg st="0" end="0"/>
                                            </p:txEl>
                                          </p:spTgt>
                                        </p:tgtEl>
                                        <p:attrNameLst>
                                          <p:attrName>style.visibility</p:attrName>
                                        </p:attrNameLst>
                                      </p:cBhvr>
                                      <p:to>
                                        <p:strVal val="visible"/>
                                      </p:to>
                                    </p:set>
                                    <p:animEffect transition="in" filter="wipe(left)">
                                      <p:cBhvr>
                                        <p:cTn id="12" dur="500"/>
                                        <p:tgtEl>
                                          <p:spTgt spid="16179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1797">
                                            <p:txEl>
                                              <p:pRg st="1" end="1"/>
                                            </p:txEl>
                                          </p:spTgt>
                                        </p:tgtEl>
                                        <p:attrNameLst>
                                          <p:attrName>style.visibility</p:attrName>
                                        </p:attrNameLst>
                                      </p:cBhvr>
                                      <p:to>
                                        <p:strVal val="visible"/>
                                      </p:to>
                                    </p:set>
                                    <p:animEffect transition="in" filter="wipe(left)">
                                      <p:cBhvr>
                                        <p:cTn id="17" dur="500"/>
                                        <p:tgtEl>
                                          <p:spTgt spid="16179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1797">
                                            <p:txEl>
                                              <p:pRg st="2" end="2"/>
                                            </p:txEl>
                                          </p:spTgt>
                                        </p:tgtEl>
                                        <p:attrNameLst>
                                          <p:attrName>style.visibility</p:attrName>
                                        </p:attrNameLst>
                                      </p:cBhvr>
                                      <p:to>
                                        <p:strVal val="visible"/>
                                      </p:to>
                                    </p:set>
                                    <p:animEffect transition="in" filter="wipe(left)">
                                      <p:cBhvr>
                                        <p:cTn id="22" dur="500"/>
                                        <p:tgtEl>
                                          <p:spTgt spid="161797">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1797">
                                            <p:txEl>
                                              <p:pRg st="3" end="3"/>
                                            </p:txEl>
                                          </p:spTgt>
                                        </p:tgtEl>
                                        <p:attrNameLst>
                                          <p:attrName>style.visibility</p:attrName>
                                        </p:attrNameLst>
                                      </p:cBhvr>
                                      <p:to>
                                        <p:strVal val="visible"/>
                                      </p:to>
                                    </p:set>
                                    <p:animEffect transition="in" filter="wipe(left)">
                                      <p:cBhvr>
                                        <p:cTn id="27" dur="500"/>
                                        <p:tgtEl>
                                          <p:spTgt spid="161797">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61797">
                                            <p:txEl>
                                              <p:pRg st="4" end="4"/>
                                            </p:txEl>
                                          </p:spTgt>
                                        </p:tgtEl>
                                        <p:attrNameLst>
                                          <p:attrName>style.visibility</p:attrName>
                                        </p:attrNameLst>
                                      </p:cBhvr>
                                      <p:to>
                                        <p:strVal val="visible"/>
                                      </p:to>
                                    </p:set>
                                    <p:animEffect transition="in" filter="wipe(left)">
                                      <p:cBhvr>
                                        <p:cTn id="32" dur="500"/>
                                        <p:tgtEl>
                                          <p:spTgt spid="161797">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61797">
                                            <p:txEl>
                                              <p:pRg st="5" end="5"/>
                                            </p:txEl>
                                          </p:spTgt>
                                        </p:tgtEl>
                                        <p:attrNameLst>
                                          <p:attrName>style.visibility</p:attrName>
                                        </p:attrNameLst>
                                      </p:cBhvr>
                                      <p:to>
                                        <p:strVal val="visible"/>
                                      </p:to>
                                    </p:set>
                                    <p:animEffect transition="in" filter="wipe(left)">
                                      <p:cBhvr>
                                        <p:cTn id="37" dur="500"/>
                                        <p:tgtEl>
                                          <p:spTgt spid="161797">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61797">
                                            <p:txEl>
                                              <p:pRg st="6" end="6"/>
                                            </p:txEl>
                                          </p:spTgt>
                                        </p:tgtEl>
                                        <p:attrNameLst>
                                          <p:attrName>style.visibility</p:attrName>
                                        </p:attrNameLst>
                                      </p:cBhvr>
                                      <p:to>
                                        <p:strVal val="visible"/>
                                      </p:to>
                                    </p:set>
                                    <p:animEffect transition="in" filter="wipe(left)">
                                      <p:cBhvr>
                                        <p:cTn id="42" dur="500"/>
                                        <p:tgtEl>
                                          <p:spTgt spid="161797">
                                            <p:txEl>
                                              <p:pRg st="6" end="6"/>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61797">
                                            <p:txEl>
                                              <p:pRg st="7" end="7"/>
                                            </p:txEl>
                                          </p:spTgt>
                                        </p:tgtEl>
                                        <p:attrNameLst>
                                          <p:attrName>style.visibility</p:attrName>
                                        </p:attrNameLst>
                                      </p:cBhvr>
                                      <p:to>
                                        <p:strVal val="visible"/>
                                      </p:to>
                                    </p:set>
                                    <p:animEffect transition="in" filter="wipe(left)">
                                      <p:cBhvr>
                                        <p:cTn id="47" dur="500"/>
                                        <p:tgtEl>
                                          <p:spTgt spid="161797">
                                            <p:txEl>
                                              <p:pRg st="7" end="7"/>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61797">
                                            <p:txEl>
                                              <p:pRg st="8" end="8"/>
                                            </p:txEl>
                                          </p:spTgt>
                                        </p:tgtEl>
                                        <p:attrNameLst>
                                          <p:attrName>style.visibility</p:attrName>
                                        </p:attrNameLst>
                                      </p:cBhvr>
                                      <p:to>
                                        <p:strVal val="visible"/>
                                      </p:to>
                                    </p:set>
                                    <p:animEffect transition="in" filter="wipe(left)">
                                      <p:cBhvr>
                                        <p:cTn id="52" dur="500"/>
                                        <p:tgtEl>
                                          <p:spTgt spid="16179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6" grpId="0" autoUpdateAnimBg="0"/>
      <p:bldP spid="161797"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ChangeArrowheads="1"/>
          </p:cNvSpPr>
          <p:nvPr/>
        </p:nvSpPr>
        <p:spPr bwMode="auto">
          <a:xfrm>
            <a:off x="250825" y="188913"/>
            <a:ext cx="2309813"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kumimoji="1" lang="zh-CN" altLang="en-US" sz="2400" b="1">
                <a:solidFill>
                  <a:srgbClr val="0000FF"/>
                </a:solidFill>
                <a:latin typeface="Times New Roman" pitchFamily="18" charset="0"/>
                <a:ea typeface="黑体" pitchFamily="49" charset="-122"/>
              </a:rPr>
              <a:t>3</a:t>
            </a:r>
            <a:r>
              <a:rPr kumimoji="1" lang="zh-CN" altLang="zh-CN" sz="2400" b="1">
                <a:solidFill>
                  <a:srgbClr val="0000FF"/>
                </a:solidFill>
                <a:latin typeface="Times New Roman" pitchFamily="18" charset="0"/>
                <a:ea typeface="黑体" pitchFamily="49" charset="-122"/>
              </a:rPr>
              <a:t>. 区域宽度</a:t>
            </a:r>
            <a:endParaRPr kumimoji="1" lang="zh-CN" altLang="en-US" sz="2400" b="1">
              <a:solidFill>
                <a:srgbClr val="0000FF"/>
              </a:solidFill>
              <a:latin typeface="Times New Roman" pitchFamily="18" charset="0"/>
              <a:ea typeface="黑体" pitchFamily="49" charset="-122"/>
            </a:endParaRPr>
          </a:p>
        </p:txBody>
      </p:sp>
      <p:sp>
        <p:nvSpPr>
          <p:cNvPr id="163845" name="Text Box 5"/>
          <p:cNvSpPr txBox="1">
            <a:spLocks noChangeArrowheads="1"/>
          </p:cNvSpPr>
          <p:nvPr/>
        </p:nvSpPr>
        <p:spPr bwMode="auto">
          <a:xfrm>
            <a:off x="250824" y="765175"/>
            <a:ext cx="5329287" cy="6075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0" hangingPunct="0">
              <a:lnSpc>
                <a:spcPct val="180000"/>
              </a:lnSpc>
              <a:defRPr/>
            </a:pPr>
            <a:r>
              <a:rPr kumimoji="1" lang="zh-CN" altLang="en-US" sz="2400" dirty="0" smtClean="0">
                <a:latin typeface="Times New Roman" pitchFamily="18" charset="0"/>
                <a:ea typeface="黑体" pitchFamily="49" charset="-122"/>
              </a:rPr>
              <a:t>用来</a:t>
            </a:r>
            <a:r>
              <a:rPr kumimoji="1" lang="zh-CN" altLang="en-US" sz="2400" dirty="0">
                <a:latin typeface="Times New Roman" pitchFamily="18" charset="0"/>
                <a:ea typeface="黑体" pitchFamily="49" charset="-122"/>
              </a:rPr>
              <a:t>衡量色谱峰区域宽度的参数，有</a:t>
            </a:r>
            <a:r>
              <a:rPr kumimoji="1" lang="zh-CN" altLang="en-US" sz="2400" dirty="0">
                <a:solidFill>
                  <a:srgbClr val="FF0066"/>
                </a:solidFill>
                <a:latin typeface="Times New Roman" pitchFamily="18" charset="0"/>
                <a:ea typeface="黑体" pitchFamily="49" charset="-122"/>
              </a:rPr>
              <a:t>三种表示方法：</a:t>
            </a:r>
          </a:p>
          <a:p>
            <a:pPr algn="just" eaLnBrk="0" hangingPunct="0">
              <a:lnSpc>
                <a:spcPct val="180000"/>
              </a:lnSpc>
              <a:defRPr/>
            </a:pPr>
            <a:r>
              <a:rPr kumimoji="1" lang="zh-CN" altLang="en-US" sz="2400" dirty="0">
                <a:latin typeface="Times New Roman" pitchFamily="18" charset="0"/>
                <a:ea typeface="黑体" pitchFamily="49" charset="-122"/>
              </a:rPr>
              <a:t>（1）</a:t>
            </a:r>
            <a:r>
              <a:rPr kumimoji="1" lang="zh-CN" altLang="en-US" sz="2400" dirty="0">
                <a:solidFill>
                  <a:srgbClr val="FF0066"/>
                </a:solidFill>
                <a:latin typeface="Times New Roman" pitchFamily="18" charset="0"/>
                <a:ea typeface="黑体" pitchFamily="49" charset="-122"/>
              </a:rPr>
              <a:t>标准偏差</a:t>
            </a:r>
            <a:r>
              <a:rPr kumimoji="1" lang="zh-CN" altLang="en-US" sz="2400" dirty="0">
                <a:latin typeface="Times New Roman" pitchFamily="18" charset="0"/>
                <a:ea typeface="黑体" pitchFamily="49" charset="-122"/>
              </a:rPr>
              <a:t>(</a:t>
            </a:r>
            <a:r>
              <a:rPr kumimoji="1" lang="zh-CN" altLang="zh-CN" sz="2400" dirty="0">
                <a:latin typeface="Times New Roman" pitchFamily="18" charset="0"/>
                <a:ea typeface="黑体" pitchFamily="49" charset="-122"/>
                <a:sym typeface="Symbol" pitchFamily="18" charset="2"/>
              </a:rPr>
              <a:t></a:t>
            </a:r>
            <a:r>
              <a:rPr kumimoji="1" lang="zh-CN" altLang="zh-CN" sz="2400" dirty="0">
                <a:latin typeface="Times New Roman" pitchFamily="18" charset="0"/>
                <a:ea typeface="黑体" pitchFamily="49" charset="-122"/>
              </a:rPr>
              <a:t>)：</a:t>
            </a:r>
            <a:r>
              <a:rPr kumimoji="1" lang="zh-CN" altLang="en-US" sz="2400" dirty="0">
                <a:latin typeface="Times New Roman" pitchFamily="18" charset="0"/>
                <a:ea typeface="黑体" pitchFamily="49" charset="-122"/>
              </a:rPr>
              <a:t>即0.607倍峰高处色谱峰宽度的一半。</a:t>
            </a:r>
          </a:p>
          <a:p>
            <a:pPr algn="just" eaLnBrk="0" hangingPunct="0">
              <a:lnSpc>
                <a:spcPct val="180000"/>
              </a:lnSpc>
              <a:defRPr/>
            </a:pPr>
            <a:r>
              <a:rPr kumimoji="1" lang="zh-CN" altLang="en-US" sz="2400" dirty="0">
                <a:latin typeface="Times New Roman" pitchFamily="18" charset="0"/>
                <a:ea typeface="黑体" pitchFamily="49" charset="-122"/>
              </a:rPr>
              <a:t>（2）</a:t>
            </a:r>
            <a:r>
              <a:rPr kumimoji="1" lang="zh-CN" altLang="en-US" sz="2400" dirty="0">
                <a:solidFill>
                  <a:srgbClr val="FF0066"/>
                </a:solidFill>
                <a:latin typeface="Times New Roman" pitchFamily="18" charset="0"/>
                <a:ea typeface="黑体" pitchFamily="49" charset="-122"/>
              </a:rPr>
              <a:t>半峰宽</a:t>
            </a:r>
            <a:r>
              <a:rPr kumimoji="1" lang="zh-CN" altLang="en-US" sz="2400" dirty="0">
                <a:latin typeface="Times New Roman" pitchFamily="18" charset="0"/>
                <a:ea typeface="黑体" pitchFamily="49" charset="-122"/>
              </a:rPr>
              <a:t>(</a:t>
            </a:r>
            <a:r>
              <a:rPr kumimoji="1" lang="en-US" altLang="zh-CN" sz="2400" dirty="0">
                <a:latin typeface="Times New Roman" pitchFamily="18" charset="0"/>
                <a:ea typeface="黑体" pitchFamily="49" charset="-122"/>
              </a:rPr>
              <a:t>Y</a:t>
            </a:r>
            <a:r>
              <a:rPr kumimoji="1" lang="en-US" altLang="zh-CN" sz="2400" baseline="-25000" dirty="0">
                <a:latin typeface="Times New Roman" pitchFamily="18" charset="0"/>
                <a:ea typeface="黑体" pitchFamily="49" charset="-122"/>
              </a:rPr>
              <a:t>1/2</a:t>
            </a:r>
            <a:r>
              <a:rPr kumimoji="1" lang="en-US" altLang="zh-CN" sz="2400" dirty="0">
                <a:latin typeface="Times New Roman" pitchFamily="18" charset="0"/>
                <a:ea typeface="黑体" pitchFamily="49" charset="-122"/>
              </a:rPr>
              <a:t>)：</a:t>
            </a:r>
            <a:r>
              <a:rPr kumimoji="1" lang="zh-CN" altLang="en-US" sz="2400" dirty="0">
                <a:latin typeface="Times New Roman" pitchFamily="18" charset="0"/>
                <a:ea typeface="黑体" pitchFamily="49" charset="-122"/>
              </a:rPr>
              <a:t>色谱峰高一半处的宽度 </a:t>
            </a:r>
            <a:r>
              <a:rPr kumimoji="1" lang="en-US" altLang="zh-CN" sz="2400" dirty="0">
                <a:latin typeface="Times New Roman" pitchFamily="18" charset="0"/>
                <a:ea typeface="黑体" pitchFamily="49" charset="-122"/>
              </a:rPr>
              <a:t>Y</a:t>
            </a:r>
            <a:r>
              <a:rPr kumimoji="1" lang="en-US" altLang="zh-CN" sz="2400" baseline="-25000" dirty="0">
                <a:latin typeface="Times New Roman" pitchFamily="18" charset="0"/>
                <a:ea typeface="黑体" pitchFamily="49" charset="-122"/>
              </a:rPr>
              <a:t>1/2</a:t>
            </a:r>
            <a:r>
              <a:rPr kumimoji="1" lang="en-US" altLang="zh-CN" sz="2400" dirty="0">
                <a:latin typeface="Times New Roman" pitchFamily="18" charset="0"/>
                <a:ea typeface="黑体" pitchFamily="49" charset="-122"/>
              </a:rPr>
              <a:t>=2.354</a:t>
            </a:r>
            <a:r>
              <a:rPr kumimoji="1" lang="en-US" altLang="zh-CN" sz="2400" dirty="0">
                <a:latin typeface="Times New Roman" pitchFamily="18" charset="0"/>
                <a:ea typeface="黑体" pitchFamily="49" charset="-122"/>
                <a:sym typeface="Symbol" pitchFamily="18" charset="2"/>
              </a:rPr>
              <a:t></a:t>
            </a:r>
            <a:endParaRPr kumimoji="1" lang="en-US" altLang="zh-CN" sz="2400" dirty="0">
              <a:latin typeface="Times New Roman" pitchFamily="18" charset="0"/>
              <a:ea typeface="黑体" pitchFamily="49" charset="-122"/>
            </a:endParaRPr>
          </a:p>
          <a:p>
            <a:pPr algn="just" eaLnBrk="0" hangingPunct="0">
              <a:lnSpc>
                <a:spcPct val="180000"/>
              </a:lnSpc>
              <a:defRPr/>
            </a:pPr>
            <a:r>
              <a:rPr kumimoji="1" lang="zh-CN" altLang="en-US" sz="2400" dirty="0">
                <a:latin typeface="Times New Roman" pitchFamily="18" charset="0"/>
                <a:ea typeface="黑体" pitchFamily="49" charset="-122"/>
              </a:rPr>
              <a:t>（3）</a:t>
            </a:r>
            <a:r>
              <a:rPr kumimoji="1" lang="zh-CN" altLang="en-US" sz="2400" dirty="0">
                <a:solidFill>
                  <a:srgbClr val="FF0066"/>
                </a:solidFill>
                <a:latin typeface="Times New Roman" pitchFamily="18" charset="0"/>
                <a:ea typeface="黑体" pitchFamily="49" charset="-122"/>
              </a:rPr>
              <a:t>峰底宽</a:t>
            </a:r>
            <a:r>
              <a:rPr kumimoji="1" lang="zh-CN" altLang="en-US" sz="2400" dirty="0">
                <a:latin typeface="Times New Roman" pitchFamily="18" charset="0"/>
                <a:ea typeface="黑体" pitchFamily="49" charset="-122"/>
              </a:rPr>
              <a:t>(</a:t>
            </a:r>
            <a:r>
              <a:rPr kumimoji="1" lang="en-US" altLang="zh-CN" sz="2400" dirty="0" err="1">
                <a:latin typeface="Times New Roman" pitchFamily="18" charset="0"/>
                <a:ea typeface="黑体" pitchFamily="49" charset="-122"/>
              </a:rPr>
              <a:t>W</a:t>
            </a:r>
            <a:r>
              <a:rPr kumimoji="1" lang="en-US" altLang="zh-CN" sz="2400" baseline="-25000" dirty="0" err="1">
                <a:latin typeface="Times New Roman" pitchFamily="18" charset="0"/>
                <a:ea typeface="黑体" pitchFamily="49" charset="-122"/>
              </a:rPr>
              <a:t>b</a:t>
            </a:r>
            <a:r>
              <a:rPr kumimoji="1" lang="en-US" altLang="zh-CN" sz="2400" dirty="0">
                <a:latin typeface="Times New Roman" pitchFamily="18" charset="0"/>
                <a:ea typeface="黑体" pitchFamily="49" charset="-122"/>
              </a:rPr>
              <a:t>)：</a:t>
            </a:r>
            <a:r>
              <a:rPr kumimoji="1" lang="en-US" altLang="zh-CN" sz="2400" dirty="0" err="1">
                <a:latin typeface="Times New Roman" pitchFamily="18" charset="0"/>
                <a:ea typeface="黑体" pitchFamily="49" charset="-122"/>
              </a:rPr>
              <a:t>W</a:t>
            </a:r>
            <a:r>
              <a:rPr kumimoji="1" lang="en-US" altLang="zh-CN" sz="2400" baseline="-25000" dirty="0" err="1">
                <a:latin typeface="Times New Roman" pitchFamily="18" charset="0"/>
                <a:ea typeface="黑体" pitchFamily="49" charset="-122"/>
              </a:rPr>
              <a:t>b</a:t>
            </a:r>
            <a:r>
              <a:rPr kumimoji="1" lang="en-US" altLang="zh-CN" sz="2400" dirty="0">
                <a:latin typeface="Times New Roman" pitchFamily="18" charset="0"/>
                <a:ea typeface="黑体" pitchFamily="49" charset="-122"/>
              </a:rPr>
              <a:t>=4</a:t>
            </a:r>
            <a:r>
              <a:rPr kumimoji="1" lang="en-US" altLang="zh-CN" sz="2400" dirty="0">
                <a:latin typeface="Times New Roman" pitchFamily="18" charset="0"/>
                <a:ea typeface="黑体" pitchFamily="49" charset="-122"/>
                <a:sym typeface="Symbol" pitchFamily="18" charset="2"/>
              </a:rPr>
              <a:t></a:t>
            </a:r>
          </a:p>
          <a:p>
            <a:pPr algn="just" eaLnBrk="0" hangingPunct="0">
              <a:lnSpc>
                <a:spcPct val="180000"/>
              </a:lnSpc>
              <a:defRPr/>
            </a:pPr>
            <a:r>
              <a:rPr kumimoji="1" lang="zh-CN" altLang="zh-CN" sz="2400" dirty="0" smtClean="0">
                <a:solidFill>
                  <a:srgbClr val="0000CC"/>
                </a:solidFill>
                <a:effectLst>
                  <a:outerShdw blurRad="38100" dist="38100" dir="2700000" algn="tl">
                    <a:srgbClr val="C0C0C0"/>
                  </a:outerShdw>
                </a:effectLst>
                <a:latin typeface="Times New Roman" pitchFamily="18" charset="0"/>
                <a:ea typeface="黑体" pitchFamily="49" charset="-122"/>
              </a:rPr>
              <a:t>区域</a:t>
            </a:r>
            <a:r>
              <a:rPr kumimoji="1" lang="zh-CN" altLang="zh-CN" sz="2400" dirty="0">
                <a:solidFill>
                  <a:srgbClr val="0000CC"/>
                </a:solidFill>
                <a:effectLst>
                  <a:outerShdw blurRad="38100" dist="38100" dir="2700000" algn="tl">
                    <a:srgbClr val="C0C0C0"/>
                  </a:outerShdw>
                </a:effectLst>
                <a:latin typeface="Times New Roman" pitchFamily="18" charset="0"/>
                <a:ea typeface="黑体" pitchFamily="49" charset="-122"/>
              </a:rPr>
              <a:t>宽度</a:t>
            </a:r>
            <a:r>
              <a:rPr kumimoji="1" lang="zh-CN" altLang="en-US" sz="2400" dirty="0">
                <a:solidFill>
                  <a:srgbClr val="0000CC"/>
                </a:solidFill>
                <a:effectLst>
                  <a:outerShdw blurRad="38100" dist="38100" dir="2700000" algn="tl">
                    <a:srgbClr val="C0C0C0"/>
                  </a:outerShdw>
                </a:effectLst>
                <a:latin typeface="Times New Roman" pitchFamily="18" charset="0"/>
                <a:ea typeface="黑体" pitchFamily="49" charset="-122"/>
              </a:rPr>
              <a:t>是衡量柱效能的主要参数，越窄越好。</a:t>
            </a:r>
          </a:p>
        </p:txBody>
      </p:sp>
      <p:pic>
        <p:nvPicPr>
          <p:cNvPr id="11268"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6136" y="1340768"/>
            <a:ext cx="3203575"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3845">
                                            <p:txEl>
                                              <p:pRg st="0" end="0"/>
                                            </p:txEl>
                                          </p:spTgt>
                                        </p:tgtEl>
                                        <p:attrNameLst>
                                          <p:attrName>style.visibility</p:attrName>
                                        </p:attrNameLst>
                                      </p:cBhvr>
                                      <p:to>
                                        <p:strVal val="visible"/>
                                      </p:to>
                                    </p:set>
                                    <p:animEffect transition="in" filter="wipe(left)">
                                      <p:cBhvr>
                                        <p:cTn id="7" dur="500"/>
                                        <p:tgtEl>
                                          <p:spTgt spid="16384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3845">
                                            <p:txEl>
                                              <p:pRg st="1" end="1"/>
                                            </p:txEl>
                                          </p:spTgt>
                                        </p:tgtEl>
                                        <p:attrNameLst>
                                          <p:attrName>style.visibility</p:attrName>
                                        </p:attrNameLst>
                                      </p:cBhvr>
                                      <p:to>
                                        <p:strVal val="visible"/>
                                      </p:to>
                                    </p:set>
                                    <p:animEffect transition="in" filter="wipe(left)">
                                      <p:cBhvr>
                                        <p:cTn id="12" dur="500"/>
                                        <p:tgtEl>
                                          <p:spTgt spid="16384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3845">
                                            <p:txEl>
                                              <p:pRg st="2" end="2"/>
                                            </p:txEl>
                                          </p:spTgt>
                                        </p:tgtEl>
                                        <p:attrNameLst>
                                          <p:attrName>style.visibility</p:attrName>
                                        </p:attrNameLst>
                                      </p:cBhvr>
                                      <p:to>
                                        <p:strVal val="visible"/>
                                      </p:to>
                                    </p:set>
                                    <p:animEffect transition="in" filter="wipe(left)">
                                      <p:cBhvr>
                                        <p:cTn id="17" dur="500"/>
                                        <p:tgtEl>
                                          <p:spTgt spid="16384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3845">
                                            <p:txEl>
                                              <p:pRg st="3" end="3"/>
                                            </p:txEl>
                                          </p:spTgt>
                                        </p:tgtEl>
                                        <p:attrNameLst>
                                          <p:attrName>style.visibility</p:attrName>
                                        </p:attrNameLst>
                                      </p:cBhvr>
                                      <p:to>
                                        <p:strVal val="visible"/>
                                      </p:to>
                                    </p:set>
                                    <p:animEffect transition="in" filter="wipe(left)">
                                      <p:cBhvr>
                                        <p:cTn id="22" dur="500"/>
                                        <p:tgtEl>
                                          <p:spTgt spid="16384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3845">
                                            <p:txEl>
                                              <p:pRg st="4" end="4"/>
                                            </p:txEl>
                                          </p:spTgt>
                                        </p:tgtEl>
                                        <p:attrNameLst>
                                          <p:attrName>style.visibility</p:attrName>
                                        </p:attrNameLst>
                                      </p:cBhvr>
                                      <p:to>
                                        <p:strVal val="visible"/>
                                      </p:to>
                                    </p:set>
                                    <p:animEffect transition="in" filter="wipe(left)">
                                      <p:cBhvr>
                                        <p:cTn id="27" dur="500"/>
                                        <p:tgtEl>
                                          <p:spTgt spid="16384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5"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ChangeArrowheads="1"/>
          </p:cNvSpPr>
          <p:nvPr/>
        </p:nvSpPr>
        <p:spPr bwMode="auto">
          <a:xfrm>
            <a:off x="616024" y="228600"/>
            <a:ext cx="7772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kumimoji="1" lang="zh-CN" altLang="en-US" sz="2800" dirty="0" smtClean="0">
                <a:solidFill>
                  <a:srgbClr val="0000FF"/>
                </a:solidFill>
                <a:latin typeface="黑体" pitchFamily="49" charset="-122"/>
                <a:ea typeface="黑体" pitchFamily="49" charset="-122"/>
              </a:rPr>
              <a:t>分配系数</a:t>
            </a:r>
            <a:r>
              <a:rPr kumimoji="1" lang="en-US" altLang="zh-CN" sz="2800" dirty="0">
                <a:solidFill>
                  <a:srgbClr val="0000FF"/>
                </a:solidFill>
                <a:latin typeface="黑体" pitchFamily="49" charset="-122"/>
                <a:ea typeface="黑体" pitchFamily="49" charset="-122"/>
              </a:rPr>
              <a:t>K</a:t>
            </a:r>
          </a:p>
        </p:txBody>
      </p:sp>
      <p:sp>
        <p:nvSpPr>
          <p:cNvPr id="198659" name="Text Box 3"/>
          <p:cNvSpPr txBox="1">
            <a:spLocks noChangeArrowheads="1"/>
          </p:cNvSpPr>
          <p:nvPr/>
        </p:nvSpPr>
        <p:spPr bwMode="auto">
          <a:xfrm>
            <a:off x="533400" y="1066800"/>
            <a:ext cx="7422976" cy="1865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lnSpc>
                <a:spcPct val="120000"/>
              </a:lnSpc>
              <a:spcBef>
                <a:spcPct val="50000"/>
              </a:spcBef>
            </a:pPr>
            <a:r>
              <a:rPr kumimoji="1" lang="zh-CN" altLang="en-US" sz="2400" dirty="0" smtClean="0">
                <a:latin typeface="黑体" pitchFamily="49" charset="-122"/>
                <a:ea typeface="黑体" pitchFamily="49" charset="-122"/>
              </a:rPr>
              <a:t>组分</a:t>
            </a:r>
            <a:r>
              <a:rPr kumimoji="1" lang="zh-CN" altLang="en-US" sz="2400" dirty="0">
                <a:latin typeface="黑体" pitchFamily="49" charset="-122"/>
                <a:ea typeface="黑体" pitchFamily="49" charset="-122"/>
              </a:rPr>
              <a:t>在固定相和流动相间发生的吸附、脱附，或溶解、挥发的过程叫做分配过程。在一定温度下，组分在两相间分配达到平衡时的浓度（单位：</a:t>
            </a:r>
            <a:r>
              <a:rPr kumimoji="1" lang="en-US" altLang="zh-CN" sz="2400" dirty="0">
                <a:latin typeface="黑体" pitchFamily="49" charset="-122"/>
                <a:ea typeface="黑体" pitchFamily="49" charset="-122"/>
              </a:rPr>
              <a:t>g / mL）</a:t>
            </a:r>
            <a:r>
              <a:rPr kumimoji="1" lang="zh-CN" altLang="en-US" sz="2400" dirty="0">
                <a:latin typeface="黑体" pitchFamily="49" charset="-122"/>
                <a:ea typeface="黑体" pitchFamily="49" charset="-122"/>
              </a:rPr>
              <a:t>比，称为分配系数，用</a:t>
            </a:r>
            <a:r>
              <a:rPr kumimoji="1" lang="en-US" altLang="zh-CN" sz="2400" dirty="0">
                <a:latin typeface="黑体" pitchFamily="49" charset="-122"/>
                <a:ea typeface="黑体" pitchFamily="49" charset="-122"/>
              </a:rPr>
              <a:t>K</a:t>
            </a:r>
            <a:r>
              <a:rPr kumimoji="1" lang="zh-CN" altLang="en-US" sz="2400" dirty="0">
                <a:latin typeface="黑体" pitchFamily="49" charset="-122"/>
                <a:ea typeface="黑体" pitchFamily="49" charset="-122"/>
              </a:rPr>
              <a:t>表示，即：</a:t>
            </a:r>
          </a:p>
        </p:txBody>
      </p:sp>
      <p:graphicFrame>
        <p:nvGraphicFramePr>
          <p:cNvPr id="198660" name="Object 4"/>
          <p:cNvGraphicFramePr>
            <a:graphicFrameLocks noChangeAspect="1"/>
          </p:cNvGraphicFramePr>
          <p:nvPr>
            <p:extLst>
              <p:ext uri="{D42A27DB-BD31-4B8C-83A1-F6EECF244321}">
                <p14:modId xmlns:p14="http://schemas.microsoft.com/office/powerpoint/2010/main" val="1548898097"/>
              </p:ext>
            </p:extLst>
          </p:nvPr>
        </p:nvGraphicFramePr>
        <p:xfrm>
          <a:off x="2013817" y="3068960"/>
          <a:ext cx="4976813" cy="881062"/>
        </p:xfrm>
        <a:graphic>
          <a:graphicData uri="http://schemas.openxmlformats.org/presentationml/2006/ole">
            <mc:AlternateContent xmlns:mc="http://schemas.openxmlformats.org/markup-compatibility/2006">
              <mc:Choice xmlns:v="urn:schemas-microsoft-com:vml" Requires="v">
                <p:oleObj spid="_x0000_s12348" name="公式" r:id="rId3" imgW="2667102" imgH="447715" progId="Equation.3">
                  <p:embed/>
                </p:oleObj>
              </mc:Choice>
              <mc:Fallback>
                <p:oleObj name="公式" r:id="rId3" imgW="2667102" imgH="447715"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3817" y="3068960"/>
                        <a:ext cx="4976813" cy="881062"/>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FF0000">
                                <a:alpha val="50195"/>
                              </a:srgbClr>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Text Box 3"/>
          <p:cNvSpPr txBox="1">
            <a:spLocks noChangeArrowheads="1"/>
          </p:cNvSpPr>
          <p:nvPr/>
        </p:nvSpPr>
        <p:spPr bwMode="auto">
          <a:xfrm>
            <a:off x="533400" y="4257670"/>
            <a:ext cx="7422976"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buClr>
                <a:srgbClr val="FF0066"/>
              </a:buClr>
              <a:buFont typeface="仿宋_GB2312" pitchFamily="49" charset="-122"/>
              <a:buChar char="※"/>
            </a:pPr>
            <a:r>
              <a:rPr kumimoji="1" lang="zh-CN" altLang="en-US" sz="2000" dirty="0">
                <a:latin typeface="黑体" pitchFamily="49" charset="-122"/>
                <a:ea typeface="黑体" pitchFamily="49" charset="-122"/>
              </a:rPr>
              <a:t> </a:t>
            </a:r>
            <a:r>
              <a:rPr kumimoji="1" lang="zh-CN" altLang="en-US" sz="2400" dirty="0">
                <a:latin typeface="黑体" pitchFamily="49" charset="-122"/>
                <a:ea typeface="黑体" pitchFamily="49" charset="-122"/>
              </a:rPr>
              <a:t>一定温度下，组分的分配系数</a:t>
            </a:r>
            <a:r>
              <a:rPr kumimoji="1" lang="en-US" altLang="zh-CN" sz="2400" dirty="0">
                <a:latin typeface="黑体" pitchFamily="49" charset="-122"/>
                <a:ea typeface="黑体" pitchFamily="49" charset="-122"/>
              </a:rPr>
              <a:t>K</a:t>
            </a:r>
            <a:r>
              <a:rPr kumimoji="1" lang="zh-CN" altLang="en-US" sz="2400" dirty="0">
                <a:latin typeface="黑体" pitchFamily="49" charset="-122"/>
                <a:ea typeface="黑体" pitchFamily="49" charset="-122"/>
              </a:rPr>
              <a:t>越大，出峰越慢；</a:t>
            </a:r>
          </a:p>
          <a:p>
            <a:pPr eaLnBrk="1" hangingPunct="1">
              <a:spcBef>
                <a:spcPct val="50000"/>
              </a:spcBef>
              <a:buClr>
                <a:srgbClr val="FF0066"/>
              </a:buClr>
              <a:buFont typeface="仿宋_GB2312" pitchFamily="49" charset="-122"/>
              <a:buChar char="※"/>
            </a:pPr>
            <a:r>
              <a:rPr kumimoji="1" lang="zh-CN" altLang="en-US" sz="2400" dirty="0" smtClean="0">
                <a:latin typeface="黑体" pitchFamily="49" charset="-122"/>
                <a:ea typeface="黑体" pitchFamily="49" charset="-122"/>
              </a:rPr>
              <a:t>每个</a:t>
            </a:r>
            <a:r>
              <a:rPr kumimoji="1" lang="zh-CN" altLang="en-US" sz="2400" dirty="0">
                <a:latin typeface="黑体" pitchFamily="49" charset="-122"/>
                <a:ea typeface="黑体" pitchFamily="49" charset="-122"/>
              </a:rPr>
              <a:t>组份在各种固定相上的分配系数</a:t>
            </a:r>
            <a:r>
              <a:rPr kumimoji="1" lang="en-US" altLang="zh-CN" sz="2400" dirty="0">
                <a:latin typeface="黑体" pitchFamily="49" charset="-122"/>
                <a:ea typeface="黑体" pitchFamily="49" charset="-122"/>
              </a:rPr>
              <a:t>K</a:t>
            </a:r>
            <a:r>
              <a:rPr kumimoji="1" lang="zh-CN" altLang="en-US" sz="2400" dirty="0">
                <a:latin typeface="黑体" pitchFamily="49" charset="-122"/>
                <a:ea typeface="黑体" pitchFamily="49" charset="-122"/>
              </a:rPr>
              <a:t>不同；</a:t>
            </a:r>
          </a:p>
          <a:p>
            <a:pPr eaLnBrk="1" hangingPunct="1">
              <a:spcBef>
                <a:spcPct val="50000"/>
              </a:spcBef>
              <a:buClr>
                <a:srgbClr val="FF0066"/>
              </a:buClr>
              <a:buFont typeface="仿宋_GB2312" pitchFamily="49" charset="-122"/>
              <a:buChar char="※"/>
            </a:pPr>
            <a:r>
              <a:rPr kumimoji="1" lang="zh-CN" altLang="en-US" sz="2400" dirty="0" smtClean="0">
                <a:latin typeface="黑体" pitchFamily="49" charset="-122"/>
                <a:ea typeface="黑体" pitchFamily="49" charset="-122"/>
              </a:rPr>
              <a:t>选择</a:t>
            </a:r>
            <a:r>
              <a:rPr kumimoji="1" lang="zh-CN" altLang="en-US" sz="2400" dirty="0">
                <a:latin typeface="黑体" pitchFamily="49" charset="-122"/>
                <a:ea typeface="黑体" pitchFamily="49" charset="-122"/>
              </a:rPr>
              <a:t>适宜的固定相可改善分离效果；</a:t>
            </a:r>
          </a:p>
          <a:p>
            <a:pPr eaLnBrk="1" hangingPunct="1">
              <a:spcBef>
                <a:spcPct val="50000"/>
              </a:spcBef>
              <a:buClr>
                <a:srgbClr val="FF0066"/>
              </a:buClr>
              <a:buFont typeface="仿宋_GB2312" pitchFamily="49" charset="-122"/>
              <a:buChar char="※"/>
            </a:pPr>
            <a:r>
              <a:rPr kumimoji="1" lang="zh-CN" altLang="en-US" sz="2400" dirty="0" smtClean="0">
                <a:latin typeface="黑体" pitchFamily="49" charset="-122"/>
                <a:ea typeface="黑体" pitchFamily="49" charset="-122"/>
              </a:rPr>
              <a:t>某</a:t>
            </a:r>
            <a:r>
              <a:rPr kumimoji="1" lang="zh-CN" altLang="en-US" sz="2400" dirty="0">
                <a:latin typeface="黑体" pitchFamily="49" charset="-122"/>
                <a:ea typeface="黑体" pitchFamily="49" charset="-122"/>
              </a:rPr>
              <a:t>组分的</a:t>
            </a:r>
            <a:r>
              <a:rPr kumimoji="1" lang="en-US" altLang="zh-CN" sz="2400" dirty="0">
                <a:latin typeface="黑体" pitchFamily="49" charset="-122"/>
                <a:ea typeface="黑体" pitchFamily="49" charset="-122"/>
              </a:rPr>
              <a:t>K = 0</a:t>
            </a:r>
            <a:r>
              <a:rPr kumimoji="1" lang="zh-CN" altLang="en-US" sz="2400" dirty="0">
                <a:latin typeface="黑体" pitchFamily="49" charset="-122"/>
                <a:ea typeface="黑体" pitchFamily="49" charset="-122"/>
              </a:rPr>
              <a:t>时，即不被固定相保留，最先流出。</a:t>
            </a:r>
          </a:p>
        </p:txBody>
      </p:sp>
    </p:spTree>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8658"/>
                                        </p:tgtEl>
                                        <p:attrNameLst>
                                          <p:attrName>style.visibility</p:attrName>
                                        </p:attrNameLst>
                                      </p:cBhvr>
                                      <p:to>
                                        <p:strVal val="visible"/>
                                      </p:to>
                                    </p:set>
                                    <p:animEffect transition="in" filter="wipe(left)">
                                      <p:cBhvr>
                                        <p:cTn id="7" dur="500"/>
                                        <p:tgtEl>
                                          <p:spTgt spid="1986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8659">
                                            <p:txEl>
                                              <p:pRg st="0" end="0"/>
                                            </p:txEl>
                                          </p:spTgt>
                                        </p:tgtEl>
                                        <p:attrNameLst>
                                          <p:attrName>style.visibility</p:attrName>
                                        </p:attrNameLst>
                                      </p:cBhvr>
                                      <p:to>
                                        <p:strVal val="visible"/>
                                      </p:to>
                                    </p:set>
                                    <p:animEffect transition="in" filter="wipe(left)">
                                      <p:cBhvr>
                                        <p:cTn id="12" dur="500"/>
                                        <p:tgtEl>
                                          <p:spTgt spid="198659">
                                            <p:txEl>
                                              <p:pRg st="0" end="0"/>
                                            </p:txEl>
                                          </p:spTgt>
                                        </p:tgtEl>
                                      </p:cBhvr>
                                    </p:animEffect>
                                  </p:childTnLst>
                                </p:cTn>
                              </p:par>
                            </p:childTnLst>
                          </p:cTn>
                        </p:par>
                        <p:par>
                          <p:cTn id="13" fill="hold" nodeType="afterGroup">
                            <p:stCondLst>
                              <p:cond delay="500"/>
                            </p:stCondLst>
                            <p:childTnLst>
                              <p:par>
                                <p:cTn id="14" presetID="22" presetClass="entr" presetSubtype="8" fill="hold" nodeType="afterEffect">
                                  <p:stCondLst>
                                    <p:cond delay="1000"/>
                                  </p:stCondLst>
                                  <p:childTnLst>
                                    <p:set>
                                      <p:cBhvr>
                                        <p:cTn id="15" dur="1" fill="hold">
                                          <p:stCondLst>
                                            <p:cond delay="0"/>
                                          </p:stCondLst>
                                        </p:cTn>
                                        <p:tgtEl>
                                          <p:spTgt spid="198660"/>
                                        </p:tgtEl>
                                        <p:attrNameLst>
                                          <p:attrName>style.visibility</p:attrName>
                                        </p:attrNameLst>
                                      </p:cBhvr>
                                      <p:to>
                                        <p:strVal val="visible"/>
                                      </p:to>
                                    </p:set>
                                    <p:animEffect transition="in" filter="wipe(left)">
                                      <p:cBhvr>
                                        <p:cTn id="16" dur="500"/>
                                        <p:tgtEl>
                                          <p:spTgt spid="19866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animEffect transition="in" filter="wipe(left)">
                                      <p:cBhvr>
                                        <p:cTn id="21" dur="500"/>
                                        <p:tgtEl>
                                          <p:spTgt spid="7">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7">
                                            <p:txEl>
                                              <p:pRg st="1" end="1"/>
                                            </p:txEl>
                                          </p:spTgt>
                                        </p:tgtEl>
                                        <p:attrNameLst>
                                          <p:attrName>style.visibility</p:attrName>
                                        </p:attrNameLst>
                                      </p:cBhvr>
                                      <p:to>
                                        <p:strVal val="visible"/>
                                      </p:to>
                                    </p:set>
                                    <p:animEffect transition="in" filter="wipe(left)">
                                      <p:cBhvr>
                                        <p:cTn id="26" dur="500"/>
                                        <p:tgtEl>
                                          <p:spTgt spid="7">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7">
                                            <p:txEl>
                                              <p:pRg st="2" end="2"/>
                                            </p:txEl>
                                          </p:spTgt>
                                        </p:tgtEl>
                                        <p:attrNameLst>
                                          <p:attrName>style.visibility</p:attrName>
                                        </p:attrNameLst>
                                      </p:cBhvr>
                                      <p:to>
                                        <p:strVal val="visible"/>
                                      </p:to>
                                    </p:set>
                                    <p:animEffect transition="in" filter="wipe(left)">
                                      <p:cBhvr>
                                        <p:cTn id="31" dur="500"/>
                                        <p:tgtEl>
                                          <p:spTgt spid="7">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7">
                                            <p:txEl>
                                              <p:pRg st="3" end="3"/>
                                            </p:txEl>
                                          </p:spTgt>
                                        </p:tgtEl>
                                        <p:attrNameLst>
                                          <p:attrName>style.visibility</p:attrName>
                                        </p:attrNameLst>
                                      </p:cBhvr>
                                      <p:to>
                                        <p:strVal val="visible"/>
                                      </p:to>
                                    </p:set>
                                    <p:animEffect transition="in" filter="wipe(left)">
                                      <p:cBhvr>
                                        <p:cTn id="36"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8" grpId="0" autoUpdateAnimBg="0"/>
      <p:bldP spid="198659" grpId="0" build="p" autoUpdateAnimBg="0"/>
      <p:bldP spid="7"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381000" y="304800"/>
            <a:ext cx="7772400" cy="685800"/>
          </a:xfrm>
          <a:prstGeom prst="rect">
            <a:avLst/>
          </a:prstGeom>
        </p:spPr>
        <p:txBody>
          <a:bodyPr/>
          <a:lst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itchFamily="34" charset="0"/>
                <a:ea typeface="宋体" pitchFamily="2" charset="-122"/>
              </a:defRPr>
            </a:lvl2pPr>
            <a:lvl3pPr algn="l" rtl="0" eaLnBrk="0" fontAlgn="base" hangingPunct="0">
              <a:spcBef>
                <a:spcPct val="0"/>
              </a:spcBef>
              <a:spcAft>
                <a:spcPct val="0"/>
              </a:spcAft>
              <a:defRPr sz="3900" b="1">
                <a:solidFill>
                  <a:schemeClr val="tx2"/>
                </a:solidFill>
                <a:latin typeface="Arial" pitchFamily="34" charset="0"/>
                <a:ea typeface="宋体" pitchFamily="2" charset="-122"/>
              </a:defRPr>
            </a:lvl3pPr>
            <a:lvl4pPr algn="l" rtl="0" eaLnBrk="0" fontAlgn="base" hangingPunct="0">
              <a:spcBef>
                <a:spcPct val="0"/>
              </a:spcBef>
              <a:spcAft>
                <a:spcPct val="0"/>
              </a:spcAft>
              <a:defRPr sz="3900" b="1">
                <a:solidFill>
                  <a:schemeClr val="tx2"/>
                </a:solidFill>
                <a:latin typeface="Arial" pitchFamily="34" charset="0"/>
                <a:ea typeface="宋体" pitchFamily="2" charset="-122"/>
              </a:defRPr>
            </a:lvl4pPr>
            <a:lvl5pPr algn="l" rtl="0" eaLnBrk="0" fontAlgn="base" hangingPunct="0">
              <a:spcBef>
                <a:spcPct val="0"/>
              </a:spcBef>
              <a:spcAft>
                <a:spcPct val="0"/>
              </a:spcAft>
              <a:defRPr sz="3900" b="1">
                <a:solidFill>
                  <a:schemeClr val="tx2"/>
                </a:solidFill>
                <a:latin typeface="Arial" pitchFamily="34" charset="0"/>
                <a:ea typeface="宋体" pitchFamily="2" charset="-122"/>
              </a:defRPr>
            </a:lvl5pPr>
            <a:lvl6pPr marL="457200" algn="l" rtl="0" fontAlgn="base">
              <a:spcBef>
                <a:spcPct val="0"/>
              </a:spcBef>
              <a:spcAft>
                <a:spcPct val="0"/>
              </a:spcAft>
              <a:defRPr sz="3900" b="1">
                <a:solidFill>
                  <a:schemeClr val="tx2"/>
                </a:solidFill>
                <a:latin typeface="Arial" pitchFamily="34" charset="0"/>
                <a:ea typeface="宋体" pitchFamily="2" charset="-122"/>
              </a:defRPr>
            </a:lvl6pPr>
            <a:lvl7pPr marL="914400" algn="l" rtl="0" fontAlgn="base">
              <a:spcBef>
                <a:spcPct val="0"/>
              </a:spcBef>
              <a:spcAft>
                <a:spcPct val="0"/>
              </a:spcAft>
              <a:defRPr sz="3900" b="1">
                <a:solidFill>
                  <a:schemeClr val="tx2"/>
                </a:solidFill>
                <a:latin typeface="Arial" pitchFamily="34" charset="0"/>
                <a:ea typeface="宋体" pitchFamily="2" charset="-122"/>
              </a:defRPr>
            </a:lvl7pPr>
            <a:lvl8pPr marL="1371600" algn="l" rtl="0" fontAlgn="base">
              <a:spcBef>
                <a:spcPct val="0"/>
              </a:spcBef>
              <a:spcAft>
                <a:spcPct val="0"/>
              </a:spcAft>
              <a:defRPr sz="3900" b="1">
                <a:solidFill>
                  <a:schemeClr val="tx2"/>
                </a:solidFill>
                <a:latin typeface="Arial" pitchFamily="34" charset="0"/>
                <a:ea typeface="宋体" pitchFamily="2" charset="-122"/>
              </a:defRPr>
            </a:lvl8pPr>
            <a:lvl9pPr marL="1828800" algn="l" rtl="0" fontAlgn="base">
              <a:spcBef>
                <a:spcPct val="0"/>
              </a:spcBef>
              <a:spcAft>
                <a:spcPct val="0"/>
              </a:spcAft>
              <a:defRPr sz="3900" b="1">
                <a:solidFill>
                  <a:schemeClr val="tx2"/>
                </a:solidFill>
                <a:latin typeface="Arial" pitchFamily="34" charset="0"/>
                <a:ea typeface="宋体" pitchFamily="2" charset="-122"/>
              </a:defRPr>
            </a:lvl9pPr>
          </a:lstStyle>
          <a:p>
            <a:r>
              <a:rPr lang="zh-CN" altLang="en-US" sz="3200" smtClean="0">
                <a:solidFill>
                  <a:srgbClr val="990033"/>
                </a:solidFill>
                <a:latin typeface="黑体" pitchFamily="49" charset="-122"/>
                <a:ea typeface="黑体" pitchFamily="49" charset="-122"/>
              </a:rPr>
              <a:t>3.分配比 </a:t>
            </a:r>
            <a:r>
              <a:rPr lang="zh-CN" altLang="en-US" sz="3200" smtClean="0">
                <a:solidFill>
                  <a:srgbClr val="990033"/>
                </a:solidFill>
                <a:ea typeface="黑体" pitchFamily="49" charset="-122"/>
              </a:rPr>
              <a:t>（</a:t>
            </a:r>
            <a:r>
              <a:rPr lang="en-US" altLang="zh-CN" sz="3200" smtClean="0">
                <a:solidFill>
                  <a:srgbClr val="990033"/>
                </a:solidFill>
                <a:ea typeface="黑体" pitchFamily="49" charset="-122"/>
              </a:rPr>
              <a:t>partition radio）</a:t>
            </a:r>
            <a:r>
              <a:rPr lang="en-US" altLang="zh-CN" sz="3200" i="1" smtClean="0">
                <a:solidFill>
                  <a:srgbClr val="990033"/>
                </a:solidFill>
                <a:ea typeface="黑体" pitchFamily="49" charset="-122"/>
              </a:rPr>
              <a:t>k</a:t>
            </a:r>
            <a:endParaRPr lang="en-US" altLang="zh-CN" sz="3200">
              <a:solidFill>
                <a:srgbClr val="990033"/>
              </a:solidFill>
              <a:ea typeface="黑体" pitchFamily="49" charset="-122"/>
            </a:endParaRPr>
          </a:p>
        </p:txBody>
      </p:sp>
      <p:sp>
        <p:nvSpPr>
          <p:cNvPr id="3" name="Text Box 3"/>
          <p:cNvSpPr txBox="1">
            <a:spLocks noChangeArrowheads="1"/>
          </p:cNvSpPr>
          <p:nvPr/>
        </p:nvSpPr>
        <p:spPr bwMode="auto">
          <a:xfrm>
            <a:off x="304800" y="1066800"/>
            <a:ext cx="8534400"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10000"/>
              </a:lnSpc>
              <a:spcBef>
                <a:spcPct val="20000"/>
              </a:spcBef>
            </a:pPr>
            <a:r>
              <a:rPr lang="zh-CN" altLang="en-US" sz="2600" i="0" dirty="0">
                <a:solidFill>
                  <a:srgbClr val="000066"/>
                </a:solidFill>
                <a:effectLst/>
                <a:latin typeface="Times New Roman" pitchFamily="18" charset="0"/>
                <a:ea typeface="黑体" pitchFamily="49" charset="-122"/>
              </a:rPr>
              <a:t>一定温度下，组分在两相间分配达到平衡时的质量比。</a:t>
            </a:r>
          </a:p>
        </p:txBody>
      </p:sp>
      <p:graphicFrame>
        <p:nvGraphicFramePr>
          <p:cNvPr id="4" name="Object 4"/>
          <p:cNvGraphicFramePr>
            <a:graphicFrameLocks noChangeAspect="1"/>
          </p:cNvGraphicFramePr>
          <p:nvPr/>
        </p:nvGraphicFramePr>
        <p:xfrm>
          <a:off x="2362200" y="1752600"/>
          <a:ext cx="5029200" cy="989013"/>
        </p:xfrm>
        <a:graphic>
          <a:graphicData uri="http://schemas.openxmlformats.org/presentationml/2006/ole">
            <mc:AlternateContent xmlns:mc="http://schemas.openxmlformats.org/markup-compatibility/2006">
              <mc:Choice xmlns:v="urn:schemas-microsoft-com:vml" Requires="v">
                <p:oleObj spid="_x0000_s96301" name="Equation" r:id="rId3" imgW="2247840" imgH="444240" progId="Equation.3">
                  <p:embed/>
                </p:oleObj>
              </mc:Choice>
              <mc:Fallback>
                <p:oleObj name="Equation" r:id="rId3" imgW="2247840" imgH="4442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1752600"/>
                        <a:ext cx="5029200" cy="989013"/>
                      </a:xfrm>
                      <a:prstGeom prst="rect">
                        <a:avLst/>
                      </a:prstGeom>
                      <a:noFill/>
                      <a:ln>
                        <a:noFill/>
                      </a:ln>
                      <a:effectLst/>
                      <a:extLst>
                        <a:ext uri="{909E8E84-426E-40DD-AFC4-6F175D3DCCD1}">
                          <a14:hiddenFill xmlns:a14="http://schemas.microsoft.com/office/drawing/2010/main">
                            <a:solidFill>
                              <a:srgbClr val="00FFCC"/>
                            </a:solidFill>
                          </a14:hiddenFill>
                        </a:ext>
                        <a:ext uri="{91240B29-F687-4F45-9708-019B960494DF}">
                          <a14:hiddenLine xmlns:a14="http://schemas.microsoft.com/office/drawing/2010/main" w="9525">
                            <a:solidFill>
                              <a:srgbClr val="FF7C80">
                                <a:alpha val="50000"/>
                              </a:srgbClr>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Text Box 5"/>
          <p:cNvSpPr txBox="1">
            <a:spLocks noChangeArrowheads="1"/>
          </p:cNvSpPr>
          <p:nvPr/>
        </p:nvSpPr>
        <p:spPr bwMode="auto">
          <a:xfrm>
            <a:off x="152400" y="3810000"/>
            <a:ext cx="8839200" cy="2973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0000"/>
              </a:lnSpc>
            </a:pPr>
            <a:r>
              <a:rPr lang="zh-CN" altLang="en-US" sz="2000" i="0" dirty="0">
                <a:solidFill>
                  <a:srgbClr val="000066"/>
                </a:solidFill>
                <a:effectLst/>
                <a:latin typeface="Times New Roman" pitchFamily="18" charset="0"/>
              </a:rPr>
              <a:t>      </a:t>
            </a:r>
            <a:r>
              <a:rPr lang="zh-CN" altLang="en-US" sz="2600" i="0" dirty="0">
                <a:solidFill>
                  <a:srgbClr val="000066"/>
                </a:solidFill>
                <a:effectLst/>
                <a:latin typeface="Times New Roman" pitchFamily="18" charset="0"/>
                <a:ea typeface="黑体" pitchFamily="49" charset="-122"/>
              </a:rPr>
              <a:t>1. 分配系数与分配比都是与组分及固定相的热力学性质有关的常数</a:t>
            </a:r>
            <a:r>
              <a:rPr lang="zh-CN" altLang="en-US" sz="2600" i="0" dirty="0" smtClean="0">
                <a:solidFill>
                  <a:srgbClr val="000066"/>
                </a:solidFill>
                <a:effectLst/>
                <a:latin typeface="Times New Roman" pitchFamily="18" charset="0"/>
                <a:ea typeface="黑体" pitchFamily="49" charset="-122"/>
              </a:rPr>
              <a:t>，不仅随</a:t>
            </a:r>
            <a:r>
              <a:rPr lang="zh-CN" altLang="en-US" sz="2600" i="0" dirty="0">
                <a:solidFill>
                  <a:srgbClr val="000066"/>
                </a:solidFill>
                <a:effectLst/>
                <a:latin typeface="Times New Roman" pitchFamily="18" charset="0"/>
                <a:ea typeface="黑体" pitchFamily="49" charset="-122"/>
              </a:rPr>
              <a:t>分离柱温度、柱压的改变而</a:t>
            </a:r>
            <a:r>
              <a:rPr lang="zh-CN" altLang="en-US" sz="2600" i="0" dirty="0" smtClean="0">
                <a:solidFill>
                  <a:srgbClr val="000066"/>
                </a:solidFill>
                <a:effectLst/>
                <a:latin typeface="Times New Roman" pitchFamily="18" charset="0"/>
                <a:ea typeface="黑体" pitchFamily="49" charset="-122"/>
              </a:rPr>
              <a:t>变化，也随流动相和固定相的体积有关。</a:t>
            </a:r>
            <a:endParaRPr lang="zh-CN" altLang="en-US" sz="2600" i="0" dirty="0">
              <a:solidFill>
                <a:srgbClr val="000066"/>
              </a:solidFill>
              <a:effectLst/>
              <a:latin typeface="Times New Roman" pitchFamily="18" charset="0"/>
              <a:ea typeface="黑体" pitchFamily="49" charset="-122"/>
            </a:endParaRPr>
          </a:p>
          <a:p>
            <a:pPr algn="just">
              <a:lnSpc>
                <a:spcPct val="120000"/>
              </a:lnSpc>
            </a:pPr>
            <a:r>
              <a:rPr lang="zh-CN" altLang="en-US" sz="2600" i="0" dirty="0">
                <a:solidFill>
                  <a:srgbClr val="000066"/>
                </a:solidFill>
                <a:effectLst/>
                <a:latin typeface="Times New Roman" pitchFamily="18" charset="0"/>
                <a:ea typeface="黑体" pitchFamily="49" charset="-122"/>
              </a:rPr>
              <a:t>    2.分配系数与分配比都是衡量色谱柱对组分保留能力的参数，数值越大，该组分的保留时间越长。</a:t>
            </a:r>
          </a:p>
          <a:p>
            <a:pPr algn="just">
              <a:lnSpc>
                <a:spcPct val="120000"/>
              </a:lnSpc>
            </a:pPr>
            <a:r>
              <a:rPr lang="zh-CN" altLang="en-US" sz="2600" i="0" dirty="0">
                <a:solidFill>
                  <a:srgbClr val="000066"/>
                </a:solidFill>
                <a:effectLst/>
                <a:latin typeface="Times New Roman" pitchFamily="18" charset="0"/>
                <a:ea typeface="黑体" pitchFamily="49" charset="-122"/>
              </a:rPr>
              <a:t>    3. </a:t>
            </a:r>
            <a:r>
              <a:rPr lang="zh-CN" altLang="en-US" sz="2600" i="0" dirty="0" smtClean="0">
                <a:solidFill>
                  <a:srgbClr val="000066"/>
                </a:solidFill>
                <a:effectLst/>
                <a:latin typeface="Times New Roman" pitchFamily="18" charset="0"/>
                <a:ea typeface="黑体" pitchFamily="49" charset="-122"/>
              </a:rPr>
              <a:t>分配比</a:t>
            </a:r>
            <a:r>
              <a:rPr lang="zh-CN" altLang="en-US" sz="2600" i="0" dirty="0">
                <a:solidFill>
                  <a:srgbClr val="000066"/>
                </a:solidFill>
                <a:effectLst/>
                <a:latin typeface="Times New Roman" pitchFamily="18" charset="0"/>
                <a:ea typeface="黑体" pitchFamily="49" charset="-122"/>
              </a:rPr>
              <a:t>可以由实验测得。</a:t>
            </a:r>
            <a:endParaRPr lang="zh-CN" altLang="zh-CN" sz="2600" i="0" dirty="0">
              <a:solidFill>
                <a:srgbClr val="000066"/>
              </a:solidFill>
              <a:effectLst/>
              <a:latin typeface="Times New Roman" pitchFamily="18" charset="0"/>
              <a:ea typeface="黑体" pitchFamily="49" charset="-122"/>
            </a:endParaRPr>
          </a:p>
        </p:txBody>
      </p:sp>
      <p:sp>
        <p:nvSpPr>
          <p:cNvPr id="6" name="Text Box 6"/>
          <p:cNvSpPr txBox="1">
            <a:spLocks noChangeArrowheads="1"/>
          </p:cNvSpPr>
          <p:nvPr/>
        </p:nvSpPr>
        <p:spPr bwMode="auto">
          <a:xfrm>
            <a:off x="152400" y="2895600"/>
            <a:ext cx="86868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20000"/>
              </a:spcBef>
            </a:pPr>
            <a:r>
              <a:rPr lang="zh-CN" altLang="en-US" sz="2600" i="0" dirty="0">
                <a:solidFill>
                  <a:srgbClr val="000066"/>
                </a:solidFill>
                <a:effectLst/>
                <a:latin typeface="Times New Roman" pitchFamily="18" charset="0"/>
                <a:ea typeface="黑体" pitchFamily="49" charset="-122"/>
              </a:rPr>
              <a:t>      分配比也称：容量因子(</a:t>
            </a:r>
            <a:r>
              <a:rPr lang="en-US" altLang="zh-CN" sz="2600" i="0" dirty="0">
                <a:solidFill>
                  <a:srgbClr val="000066"/>
                </a:solidFill>
                <a:effectLst/>
                <a:latin typeface="Times New Roman" pitchFamily="18" charset="0"/>
                <a:ea typeface="黑体" pitchFamily="49" charset="-122"/>
              </a:rPr>
              <a:t>capacity factor)</a:t>
            </a:r>
            <a:r>
              <a:rPr lang="zh-CN" altLang="en-US" sz="2600" i="0" dirty="0">
                <a:solidFill>
                  <a:srgbClr val="000066"/>
                </a:solidFill>
                <a:effectLst/>
                <a:latin typeface="Times New Roman" pitchFamily="18" charset="0"/>
                <a:ea typeface="黑体" pitchFamily="49" charset="-122"/>
              </a:rPr>
              <a:t>和容量比(</a:t>
            </a:r>
            <a:r>
              <a:rPr lang="en-US" altLang="zh-CN" sz="2600" i="0" dirty="0">
                <a:solidFill>
                  <a:srgbClr val="000066"/>
                </a:solidFill>
                <a:effectLst/>
                <a:latin typeface="Times New Roman" pitchFamily="18" charset="0"/>
                <a:ea typeface="黑体" pitchFamily="49" charset="-122"/>
              </a:rPr>
              <a:t>capacity radio)；</a:t>
            </a:r>
            <a:endParaRPr lang="zh-CN" altLang="en-US" sz="2600" i="0" dirty="0">
              <a:solidFill>
                <a:srgbClr val="000066"/>
              </a:solidFill>
              <a:effectLst/>
              <a:latin typeface="Times New Roman" pitchFamily="18" charset="0"/>
              <a:ea typeface="黑体" pitchFamily="49" charset="-122"/>
            </a:endParaRPr>
          </a:p>
        </p:txBody>
      </p:sp>
    </p:spTree>
    <p:extLst>
      <p:ext uri="{BB962C8B-B14F-4D97-AF65-F5344CB8AC3E}">
        <p14:creationId xmlns:p14="http://schemas.microsoft.com/office/powerpoint/2010/main" val="1748766592"/>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par>
                          <p:cTn id="13" fill="hold">
                            <p:stCondLst>
                              <p:cond delay="500"/>
                            </p:stCondLst>
                            <p:childTnLst>
                              <p:par>
                                <p:cTn id="14" presetID="22" presetClass="entr" presetSubtype="8" fill="hold" nodeType="afterEffect">
                                  <p:stCondLst>
                                    <p:cond delay="100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6">
                                            <p:txEl>
                                              <p:pRg st="0" end="0"/>
                                            </p:txEl>
                                          </p:spTgt>
                                        </p:tgtEl>
                                        <p:attrNameLst>
                                          <p:attrName>style.visibility</p:attrName>
                                        </p:attrNameLst>
                                      </p:cBhvr>
                                      <p:to>
                                        <p:strVal val="visible"/>
                                      </p:to>
                                    </p:set>
                                    <p:animEffect transition="in" filter="wipe(left)">
                                      <p:cBhvr>
                                        <p:cTn id="21" dur="500"/>
                                        <p:tgtEl>
                                          <p:spTgt spid="6">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5">
                                            <p:txEl>
                                              <p:pRg st="0" end="0"/>
                                            </p:txEl>
                                          </p:spTgt>
                                        </p:tgtEl>
                                        <p:attrNameLst>
                                          <p:attrName>style.visibility</p:attrName>
                                        </p:attrNameLst>
                                      </p:cBhvr>
                                      <p:to>
                                        <p:strVal val="visible"/>
                                      </p:to>
                                    </p:set>
                                    <p:animEffect transition="in" filter="wipe(left)">
                                      <p:cBhvr>
                                        <p:cTn id="26" dur="500"/>
                                        <p:tgtEl>
                                          <p:spTgt spid="5">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5">
                                            <p:txEl>
                                              <p:pRg st="1" end="1"/>
                                            </p:txEl>
                                          </p:spTgt>
                                        </p:tgtEl>
                                        <p:attrNameLst>
                                          <p:attrName>style.visibility</p:attrName>
                                        </p:attrNameLst>
                                      </p:cBhvr>
                                      <p:to>
                                        <p:strVal val="visible"/>
                                      </p:to>
                                    </p:set>
                                    <p:animEffect transition="in" filter="wipe(left)">
                                      <p:cBhvr>
                                        <p:cTn id="31" dur="500"/>
                                        <p:tgtEl>
                                          <p:spTgt spid="5">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5">
                                            <p:txEl>
                                              <p:pRg st="2" end="2"/>
                                            </p:txEl>
                                          </p:spTgt>
                                        </p:tgtEl>
                                        <p:attrNameLst>
                                          <p:attrName>style.visibility</p:attrName>
                                        </p:attrNameLst>
                                      </p:cBhvr>
                                      <p:to>
                                        <p:strVal val="visible"/>
                                      </p:to>
                                    </p:set>
                                    <p:animEffect transition="in" filter="wipe(left)">
                                      <p:cBhvr>
                                        <p:cTn id="36"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build="p" autoUpdateAnimBg="0"/>
      <p:bldP spid="5" grpId="0" build="p" autoUpdateAnimBg="0"/>
      <p:bldP spid="6"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304800" y="304800"/>
            <a:ext cx="7772400" cy="609600"/>
          </a:xfrm>
          <a:prstGeom prst="rect">
            <a:avLst/>
          </a:prstGeom>
        </p:spPr>
        <p:txBody>
          <a:bodyPr/>
          <a:lst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itchFamily="34" charset="0"/>
                <a:ea typeface="宋体" pitchFamily="2" charset="-122"/>
              </a:defRPr>
            </a:lvl2pPr>
            <a:lvl3pPr algn="l" rtl="0" eaLnBrk="0" fontAlgn="base" hangingPunct="0">
              <a:spcBef>
                <a:spcPct val="0"/>
              </a:spcBef>
              <a:spcAft>
                <a:spcPct val="0"/>
              </a:spcAft>
              <a:defRPr sz="3900" b="1">
                <a:solidFill>
                  <a:schemeClr val="tx2"/>
                </a:solidFill>
                <a:latin typeface="Arial" pitchFamily="34" charset="0"/>
                <a:ea typeface="宋体" pitchFamily="2" charset="-122"/>
              </a:defRPr>
            </a:lvl3pPr>
            <a:lvl4pPr algn="l" rtl="0" eaLnBrk="0" fontAlgn="base" hangingPunct="0">
              <a:spcBef>
                <a:spcPct val="0"/>
              </a:spcBef>
              <a:spcAft>
                <a:spcPct val="0"/>
              </a:spcAft>
              <a:defRPr sz="3900" b="1">
                <a:solidFill>
                  <a:schemeClr val="tx2"/>
                </a:solidFill>
                <a:latin typeface="Arial" pitchFamily="34" charset="0"/>
                <a:ea typeface="宋体" pitchFamily="2" charset="-122"/>
              </a:defRPr>
            </a:lvl4pPr>
            <a:lvl5pPr algn="l" rtl="0" eaLnBrk="0" fontAlgn="base" hangingPunct="0">
              <a:spcBef>
                <a:spcPct val="0"/>
              </a:spcBef>
              <a:spcAft>
                <a:spcPct val="0"/>
              </a:spcAft>
              <a:defRPr sz="3900" b="1">
                <a:solidFill>
                  <a:schemeClr val="tx2"/>
                </a:solidFill>
                <a:latin typeface="Arial" pitchFamily="34" charset="0"/>
                <a:ea typeface="宋体" pitchFamily="2" charset="-122"/>
              </a:defRPr>
            </a:lvl5pPr>
            <a:lvl6pPr marL="457200" algn="l" rtl="0" fontAlgn="base">
              <a:spcBef>
                <a:spcPct val="0"/>
              </a:spcBef>
              <a:spcAft>
                <a:spcPct val="0"/>
              </a:spcAft>
              <a:defRPr sz="3900" b="1">
                <a:solidFill>
                  <a:schemeClr val="tx2"/>
                </a:solidFill>
                <a:latin typeface="Arial" pitchFamily="34" charset="0"/>
                <a:ea typeface="宋体" pitchFamily="2" charset="-122"/>
              </a:defRPr>
            </a:lvl6pPr>
            <a:lvl7pPr marL="914400" algn="l" rtl="0" fontAlgn="base">
              <a:spcBef>
                <a:spcPct val="0"/>
              </a:spcBef>
              <a:spcAft>
                <a:spcPct val="0"/>
              </a:spcAft>
              <a:defRPr sz="3900" b="1">
                <a:solidFill>
                  <a:schemeClr val="tx2"/>
                </a:solidFill>
                <a:latin typeface="Arial" pitchFamily="34" charset="0"/>
                <a:ea typeface="宋体" pitchFamily="2" charset="-122"/>
              </a:defRPr>
            </a:lvl7pPr>
            <a:lvl8pPr marL="1371600" algn="l" rtl="0" fontAlgn="base">
              <a:spcBef>
                <a:spcPct val="0"/>
              </a:spcBef>
              <a:spcAft>
                <a:spcPct val="0"/>
              </a:spcAft>
              <a:defRPr sz="3900" b="1">
                <a:solidFill>
                  <a:schemeClr val="tx2"/>
                </a:solidFill>
                <a:latin typeface="Arial" pitchFamily="34" charset="0"/>
                <a:ea typeface="宋体" pitchFamily="2" charset="-122"/>
              </a:defRPr>
            </a:lvl8pPr>
            <a:lvl9pPr marL="1828800" algn="l" rtl="0" fontAlgn="base">
              <a:spcBef>
                <a:spcPct val="0"/>
              </a:spcBef>
              <a:spcAft>
                <a:spcPct val="0"/>
              </a:spcAft>
              <a:defRPr sz="3900" b="1">
                <a:solidFill>
                  <a:schemeClr val="tx2"/>
                </a:solidFill>
                <a:latin typeface="Arial" pitchFamily="34" charset="0"/>
                <a:ea typeface="宋体" pitchFamily="2" charset="-122"/>
              </a:defRPr>
            </a:lvl9pPr>
          </a:lstStyle>
          <a:p>
            <a:r>
              <a:rPr lang="zh-CN" altLang="en-US" sz="3200" dirty="0" smtClean="0">
                <a:solidFill>
                  <a:srgbClr val="990033"/>
                </a:solidFill>
                <a:ea typeface="黑体" pitchFamily="49" charset="-122"/>
              </a:rPr>
              <a:t>4.  </a:t>
            </a:r>
            <a:r>
              <a:rPr lang="zh-CN" altLang="en-US" sz="3200" dirty="0" smtClean="0">
                <a:solidFill>
                  <a:srgbClr val="990033"/>
                </a:solidFill>
                <a:ea typeface="黑体" pitchFamily="49" charset="-122"/>
              </a:rPr>
              <a:t>分配系数与分配比的</a:t>
            </a:r>
            <a:r>
              <a:rPr lang="zh-CN" altLang="en-US" sz="3200" dirty="0" smtClean="0">
                <a:solidFill>
                  <a:srgbClr val="990033"/>
                </a:solidFill>
                <a:ea typeface="黑体" pitchFamily="49" charset="-122"/>
              </a:rPr>
              <a:t>关系</a:t>
            </a:r>
            <a:r>
              <a:rPr lang="zh-CN" altLang="en-US" dirty="0" smtClean="0"/>
              <a:t> </a:t>
            </a:r>
            <a:endParaRPr lang="zh-CN" altLang="en-US" dirty="0"/>
          </a:p>
        </p:txBody>
      </p:sp>
      <p:sp>
        <p:nvSpPr>
          <p:cNvPr id="4" name="Text Box 3"/>
          <p:cNvSpPr txBox="1">
            <a:spLocks noChangeArrowheads="1"/>
          </p:cNvSpPr>
          <p:nvPr/>
        </p:nvSpPr>
        <p:spPr bwMode="auto">
          <a:xfrm>
            <a:off x="457200" y="2583946"/>
            <a:ext cx="8686800" cy="3453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40000"/>
              </a:lnSpc>
            </a:pPr>
            <a:r>
              <a:rPr lang="zh-CN" altLang="en-US" sz="2000" i="0" dirty="0">
                <a:solidFill>
                  <a:srgbClr val="000066"/>
                </a:solidFill>
                <a:effectLst/>
                <a:latin typeface="Times New Roman" pitchFamily="18" charset="0"/>
              </a:rPr>
              <a:t>  </a:t>
            </a:r>
            <a:r>
              <a:rPr lang="zh-CN" altLang="en-US" sz="2600" i="0" dirty="0">
                <a:solidFill>
                  <a:srgbClr val="000066"/>
                </a:solidFill>
                <a:effectLst/>
                <a:latin typeface="Times New Roman" pitchFamily="18" charset="0"/>
                <a:ea typeface="黑体" pitchFamily="49" charset="-122"/>
              </a:rPr>
              <a:t>式中</a:t>
            </a:r>
            <a:r>
              <a:rPr lang="en-US" altLang="zh-CN" sz="2600" dirty="0">
                <a:solidFill>
                  <a:srgbClr val="000066"/>
                </a:solidFill>
                <a:effectLst/>
                <a:latin typeface="Times New Roman" pitchFamily="18" charset="0"/>
                <a:ea typeface="黑体" pitchFamily="49" charset="-122"/>
              </a:rPr>
              <a:t>β</a:t>
            </a:r>
            <a:r>
              <a:rPr lang="zh-CN" altLang="en-US" sz="2600" i="0" dirty="0">
                <a:solidFill>
                  <a:srgbClr val="000066"/>
                </a:solidFill>
                <a:effectLst/>
                <a:latin typeface="Times New Roman" pitchFamily="18" charset="0"/>
                <a:ea typeface="黑体" pitchFamily="49" charset="-122"/>
              </a:rPr>
              <a:t>为</a:t>
            </a:r>
            <a:r>
              <a:rPr lang="zh-CN" altLang="en-US" sz="2600" i="0" dirty="0" smtClean="0">
                <a:solidFill>
                  <a:srgbClr val="000066"/>
                </a:solidFill>
                <a:effectLst/>
                <a:latin typeface="Times New Roman" pitchFamily="18" charset="0"/>
                <a:ea typeface="黑体" pitchFamily="49" charset="-122"/>
              </a:rPr>
              <a:t>相比</a:t>
            </a:r>
            <a:r>
              <a:rPr lang="en-US" altLang="zh-CN" sz="2600" dirty="0" smtClean="0">
                <a:solidFill>
                  <a:srgbClr val="000066"/>
                </a:solidFill>
                <a:latin typeface="Times New Roman" pitchFamily="18" charset="0"/>
                <a:ea typeface="黑体" pitchFamily="49" charset="-122"/>
              </a:rPr>
              <a:t>(</a:t>
            </a:r>
            <a:r>
              <a:rPr lang="zh-CN" altLang="en-US" sz="2600" dirty="0" smtClean="0">
                <a:solidFill>
                  <a:srgbClr val="FF0000"/>
                </a:solidFill>
                <a:latin typeface="Times New Roman" pitchFamily="18" charset="0"/>
                <a:ea typeface="黑体" pitchFamily="49" charset="-122"/>
              </a:rPr>
              <a:t>反映色谱柱</a:t>
            </a:r>
            <a:r>
              <a:rPr lang="zh-CN" altLang="en-US" sz="2600" dirty="0">
                <a:solidFill>
                  <a:srgbClr val="FF0000"/>
                </a:solidFill>
                <a:latin typeface="Times New Roman" pitchFamily="18" charset="0"/>
                <a:ea typeface="黑体" pitchFamily="49" charset="-122"/>
              </a:rPr>
              <a:t>型及其结构的重要特性</a:t>
            </a:r>
            <a:r>
              <a:rPr lang="en-US" altLang="zh-CN" sz="2600" dirty="0">
                <a:solidFill>
                  <a:srgbClr val="000066"/>
                </a:solidFill>
                <a:latin typeface="Times New Roman" pitchFamily="18" charset="0"/>
                <a:ea typeface="黑体" pitchFamily="49" charset="-122"/>
              </a:rPr>
              <a:t>) </a:t>
            </a:r>
            <a:r>
              <a:rPr lang="zh-CN" altLang="en-US" sz="2600" dirty="0">
                <a:solidFill>
                  <a:srgbClr val="000066"/>
                </a:solidFill>
                <a:latin typeface="Times New Roman" pitchFamily="18" charset="0"/>
                <a:ea typeface="黑体" pitchFamily="49" charset="-122"/>
              </a:rPr>
              <a:t>。</a:t>
            </a:r>
          </a:p>
          <a:p>
            <a:pPr algn="just">
              <a:lnSpc>
                <a:spcPct val="140000"/>
              </a:lnSpc>
            </a:pPr>
            <a:r>
              <a:rPr lang="zh-CN" altLang="en-US" sz="2600" i="0" dirty="0">
                <a:solidFill>
                  <a:srgbClr val="000066"/>
                </a:solidFill>
                <a:effectLst/>
                <a:latin typeface="Times New Roman" pitchFamily="18" charset="0"/>
                <a:ea typeface="黑体" pitchFamily="49" charset="-122"/>
              </a:rPr>
              <a:t>     填充柱相比：6～35；毛细管柱的相比：50～1500。</a:t>
            </a:r>
          </a:p>
          <a:p>
            <a:pPr algn="just">
              <a:lnSpc>
                <a:spcPct val="140000"/>
              </a:lnSpc>
            </a:pPr>
            <a:r>
              <a:rPr lang="en-US" altLang="zh-CN" sz="2600" dirty="0" smtClean="0">
                <a:solidFill>
                  <a:srgbClr val="000066"/>
                </a:solidFill>
                <a:effectLst/>
                <a:latin typeface="Times New Roman" pitchFamily="18" charset="0"/>
                <a:ea typeface="黑体" pitchFamily="49" charset="-122"/>
              </a:rPr>
              <a:t>     V</a:t>
            </a:r>
            <a:r>
              <a:rPr lang="en-US" altLang="zh-CN" sz="2600" i="0" baseline="-25000" dirty="0" smtClean="0">
                <a:solidFill>
                  <a:srgbClr val="000066"/>
                </a:solidFill>
                <a:effectLst/>
                <a:latin typeface="Times New Roman" pitchFamily="18" charset="0"/>
                <a:ea typeface="黑体" pitchFamily="49" charset="-122"/>
              </a:rPr>
              <a:t>M</a:t>
            </a:r>
            <a:r>
              <a:rPr lang="zh-CN" altLang="zh-CN" sz="2600" i="0" dirty="0">
                <a:solidFill>
                  <a:srgbClr val="000066"/>
                </a:solidFill>
                <a:effectLst/>
                <a:latin typeface="Times New Roman" pitchFamily="18" charset="0"/>
                <a:ea typeface="黑体" pitchFamily="49" charset="-122"/>
              </a:rPr>
              <a:t>为流动相体积，即柱内固定相颗粒间的空隙体积；</a:t>
            </a:r>
          </a:p>
          <a:p>
            <a:pPr algn="just">
              <a:lnSpc>
                <a:spcPct val="140000"/>
              </a:lnSpc>
            </a:pPr>
            <a:r>
              <a:rPr lang="zh-CN" altLang="zh-CN" sz="2600" i="0" dirty="0">
                <a:solidFill>
                  <a:srgbClr val="000066"/>
                </a:solidFill>
                <a:effectLst/>
                <a:latin typeface="Times New Roman" pitchFamily="18" charset="0"/>
                <a:ea typeface="黑体" pitchFamily="49" charset="-122"/>
              </a:rPr>
              <a:t> </a:t>
            </a:r>
            <a:r>
              <a:rPr lang="zh-CN" altLang="en-US" sz="2600" i="0" dirty="0">
                <a:solidFill>
                  <a:srgbClr val="000066"/>
                </a:solidFill>
                <a:effectLst/>
                <a:latin typeface="Times New Roman" pitchFamily="18" charset="0"/>
                <a:ea typeface="黑体" pitchFamily="49" charset="-122"/>
              </a:rPr>
              <a:t>    </a:t>
            </a:r>
            <a:r>
              <a:rPr lang="zh-CN" altLang="zh-CN" sz="2600" dirty="0">
                <a:solidFill>
                  <a:srgbClr val="000066"/>
                </a:solidFill>
                <a:effectLst/>
                <a:latin typeface="Times New Roman" pitchFamily="18" charset="0"/>
                <a:ea typeface="黑体" pitchFamily="49" charset="-122"/>
              </a:rPr>
              <a:t>V</a:t>
            </a:r>
            <a:r>
              <a:rPr lang="zh-CN" altLang="zh-CN" sz="2600" i="0" baseline="-25000" dirty="0">
                <a:solidFill>
                  <a:srgbClr val="000066"/>
                </a:solidFill>
                <a:effectLst/>
                <a:latin typeface="Times New Roman" pitchFamily="18" charset="0"/>
                <a:ea typeface="黑体" pitchFamily="49" charset="-122"/>
              </a:rPr>
              <a:t>S</a:t>
            </a:r>
            <a:r>
              <a:rPr lang="zh-CN" altLang="zh-CN" sz="2600" i="0" dirty="0">
                <a:solidFill>
                  <a:srgbClr val="000066"/>
                </a:solidFill>
                <a:effectLst/>
                <a:latin typeface="Times New Roman" pitchFamily="18" charset="0"/>
                <a:ea typeface="黑体" pitchFamily="49" charset="-122"/>
              </a:rPr>
              <a:t>为固定相体积，对不同类型色谱柱， </a:t>
            </a:r>
            <a:r>
              <a:rPr lang="zh-CN" altLang="zh-CN" sz="2600" dirty="0">
                <a:solidFill>
                  <a:srgbClr val="000066"/>
                </a:solidFill>
                <a:effectLst/>
                <a:latin typeface="Times New Roman" pitchFamily="18" charset="0"/>
                <a:ea typeface="黑体" pitchFamily="49" charset="-122"/>
              </a:rPr>
              <a:t>V</a:t>
            </a:r>
            <a:r>
              <a:rPr lang="zh-CN" altLang="zh-CN" sz="2600" i="0" baseline="-25000" dirty="0">
                <a:solidFill>
                  <a:srgbClr val="000066"/>
                </a:solidFill>
                <a:effectLst/>
                <a:latin typeface="Times New Roman" pitchFamily="18" charset="0"/>
                <a:ea typeface="黑体" pitchFamily="49" charset="-122"/>
              </a:rPr>
              <a:t>S</a:t>
            </a:r>
            <a:r>
              <a:rPr lang="zh-CN" altLang="zh-CN" sz="2600" i="0" dirty="0">
                <a:solidFill>
                  <a:srgbClr val="000066"/>
                </a:solidFill>
                <a:effectLst/>
                <a:latin typeface="Times New Roman" pitchFamily="18" charset="0"/>
                <a:ea typeface="黑体" pitchFamily="49" charset="-122"/>
              </a:rPr>
              <a:t>的含义不同；</a:t>
            </a:r>
          </a:p>
          <a:p>
            <a:pPr algn="just">
              <a:lnSpc>
                <a:spcPct val="140000"/>
              </a:lnSpc>
            </a:pPr>
            <a:r>
              <a:rPr lang="zh-CN" altLang="zh-CN" sz="2600" i="0" dirty="0">
                <a:solidFill>
                  <a:srgbClr val="000066"/>
                </a:solidFill>
                <a:effectLst/>
                <a:latin typeface="Times New Roman" pitchFamily="18" charset="0"/>
                <a:ea typeface="黑体" pitchFamily="49" charset="-122"/>
              </a:rPr>
              <a:t> </a:t>
            </a:r>
            <a:r>
              <a:rPr lang="zh-CN" altLang="en-US" sz="2600" i="0" dirty="0">
                <a:solidFill>
                  <a:srgbClr val="000066"/>
                </a:solidFill>
                <a:effectLst/>
                <a:latin typeface="Times New Roman" pitchFamily="18" charset="0"/>
                <a:ea typeface="黑体" pitchFamily="49" charset="-122"/>
              </a:rPr>
              <a:t>   </a:t>
            </a:r>
            <a:r>
              <a:rPr lang="zh-CN" altLang="zh-CN" sz="2600" i="0" dirty="0">
                <a:solidFill>
                  <a:srgbClr val="000066"/>
                </a:solidFill>
                <a:effectLst/>
                <a:latin typeface="Times New Roman" pitchFamily="18" charset="0"/>
                <a:ea typeface="黑体" pitchFamily="49" charset="-122"/>
              </a:rPr>
              <a:t>气-液色谱柱： </a:t>
            </a:r>
            <a:r>
              <a:rPr lang="zh-CN" altLang="zh-CN" sz="2600" dirty="0">
                <a:solidFill>
                  <a:srgbClr val="000066"/>
                </a:solidFill>
                <a:effectLst/>
                <a:latin typeface="Times New Roman" pitchFamily="18" charset="0"/>
                <a:ea typeface="黑体" pitchFamily="49" charset="-122"/>
              </a:rPr>
              <a:t>V</a:t>
            </a:r>
            <a:r>
              <a:rPr lang="zh-CN" altLang="zh-CN" sz="2600" i="0" baseline="-25000" dirty="0">
                <a:solidFill>
                  <a:srgbClr val="000066"/>
                </a:solidFill>
                <a:effectLst/>
                <a:latin typeface="Times New Roman" pitchFamily="18" charset="0"/>
                <a:ea typeface="黑体" pitchFamily="49" charset="-122"/>
              </a:rPr>
              <a:t>S</a:t>
            </a:r>
            <a:r>
              <a:rPr lang="zh-CN" altLang="zh-CN" sz="2600" i="0" dirty="0">
                <a:solidFill>
                  <a:srgbClr val="000066"/>
                </a:solidFill>
                <a:effectLst/>
                <a:latin typeface="Times New Roman" pitchFamily="18" charset="0"/>
                <a:ea typeface="黑体" pitchFamily="49" charset="-122"/>
              </a:rPr>
              <a:t>为固定液体积；</a:t>
            </a:r>
          </a:p>
          <a:p>
            <a:pPr algn="just">
              <a:lnSpc>
                <a:spcPct val="140000"/>
              </a:lnSpc>
            </a:pPr>
            <a:r>
              <a:rPr lang="zh-CN" altLang="zh-CN" sz="2600" i="0" dirty="0">
                <a:solidFill>
                  <a:srgbClr val="000066"/>
                </a:solidFill>
                <a:effectLst/>
                <a:latin typeface="Times New Roman" pitchFamily="18" charset="0"/>
                <a:ea typeface="黑体" pitchFamily="49" charset="-122"/>
              </a:rPr>
              <a:t>  </a:t>
            </a:r>
            <a:r>
              <a:rPr lang="zh-CN" altLang="en-US" sz="2600" i="0" dirty="0">
                <a:solidFill>
                  <a:srgbClr val="000066"/>
                </a:solidFill>
                <a:effectLst/>
                <a:latin typeface="Times New Roman" pitchFamily="18" charset="0"/>
                <a:ea typeface="黑体" pitchFamily="49" charset="-122"/>
              </a:rPr>
              <a:t>  </a:t>
            </a:r>
            <a:r>
              <a:rPr lang="zh-CN" altLang="zh-CN" sz="2600" i="0" dirty="0">
                <a:solidFill>
                  <a:srgbClr val="000066"/>
                </a:solidFill>
                <a:effectLst/>
                <a:latin typeface="Times New Roman" pitchFamily="18" charset="0"/>
                <a:ea typeface="黑体" pitchFamily="49" charset="-122"/>
              </a:rPr>
              <a:t>气-固色谱柱： </a:t>
            </a:r>
            <a:r>
              <a:rPr lang="zh-CN" altLang="zh-CN" sz="2600" dirty="0">
                <a:solidFill>
                  <a:srgbClr val="000066"/>
                </a:solidFill>
                <a:effectLst/>
                <a:latin typeface="Times New Roman" pitchFamily="18" charset="0"/>
                <a:ea typeface="黑体" pitchFamily="49" charset="-122"/>
              </a:rPr>
              <a:t>V</a:t>
            </a:r>
            <a:r>
              <a:rPr lang="zh-CN" altLang="zh-CN" sz="2600" i="0" baseline="-25000" dirty="0">
                <a:solidFill>
                  <a:srgbClr val="000066"/>
                </a:solidFill>
                <a:effectLst/>
                <a:latin typeface="Times New Roman" pitchFamily="18" charset="0"/>
                <a:ea typeface="黑体" pitchFamily="49" charset="-122"/>
              </a:rPr>
              <a:t>S</a:t>
            </a:r>
            <a:r>
              <a:rPr lang="zh-CN" altLang="zh-CN" sz="2600" i="0" dirty="0">
                <a:solidFill>
                  <a:srgbClr val="000066"/>
                </a:solidFill>
                <a:effectLst/>
                <a:latin typeface="Times New Roman" pitchFamily="18" charset="0"/>
                <a:ea typeface="黑体" pitchFamily="49" charset="-122"/>
              </a:rPr>
              <a:t>为吸附剂表面容量。</a:t>
            </a:r>
          </a:p>
        </p:txBody>
      </p:sp>
      <p:graphicFrame>
        <p:nvGraphicFramePr>
          <p:cNvPr id="2" name="对象 1"/>
          <p:cNvGraphicFramePr>
            <a:graphicFrameLocks noChangeAspect="1"/>
          </p:cNvGraphicFramePr>
          <p:nvPr>
            <p:extLst>
              <p:ext uri="{D42A27DB-BD31-4B8C-83A1-F6EECF244321}">
                <p14:modId xmlns:p14="http://schemas.microsoft.com/office/powerpoint/2010/main" val="789224133"/>
              </p:ext>
            </p:extLst>
          </p:nvPr>
        </p:nvGraphicFramePr>
        <p:xfrm>
          <a:off x="1979712" y="914400"/>
          <a:ext cx="3914775" cy="1695450"/>
        </p:xfrm>
        <a:graphic>
          <a:graphicData uri="http://schemas.openxmlformats.org/presentationml/2006/ole">
            <mc:AlternateContent xmlns:mc="http://schemas.openxmlformats.org/markup-compatibility/2006">
              <mc:Choice xmlns:v="urn:schemas-microsoft-com:vml" Requires="v">
                <p:oleObj spid="_x0000_s97327" name="公式" r:id="rId3" imgW="1993680" imgH="863280" progId="Equation.3">
                  <p:embed/>
                </p:oleObj>
              </mc:Choice>
              <mc:Fallback>
                <p:oleObj name="公式" r:id="rId3" imgW="1993680" imgH="863280" progId="Equation.3">
                  <p:embed/>
                  <p:pic>
                    <p:nvPicPr>
                      <p:cNvPr id="0" name="Object 4"/>
                      <p:cNvPicPr>
                        <a:picLocks noChangeAspect="1" noChangeArrowheads="1"/>
                      </p:cNvPicPr>
                      <p:nvPr/>
                    </p:nvPicPr>
                    <p:blipFill>
                      <a:blip r:embed="rId4"/>
                      <a:srcRect/>
                      <a:stretch>
                        <a:fillRect/>
                      </a:stretch>
                    </p:blipFill>
                    <p:spPr bwMode="auto">
                      <a:xfrm>
                        <a:off x="1979712" y="914400"/>
                        <a:ext cx="3914775" cy="1695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378797179"/>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left)">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wipe(left)">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wipe(left)">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wipe(left)">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wipe(left)">
                                      <p:cBhvr>
                                        <p:cTn id="32" dur="5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wipe(left)">
                                      <p:cBhvr>
                                        <p:cTn id="37" dur="500"/>
                                        <p:tgtEl>
                                          <p:spTgt spid="4">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wipe(left)">
                                      <p:cBhvr>
                                        <p:cTn id="4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4" name="Rectangle 4"/>
          <p:cNvSpPr>
            <a:spLocks noChangeArrowheads="1"/>
          </p:cNvSpPr>
          <p:nvPr/>
        </p:nvSpPr>
        <p:spPr bwMode="auto">
          <a:xfrm>
            <a:off x="304800" y="332656"/>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2600" dirty="0">
                <a:solidFill>
                  <a:srgbClr val="990033"/>
                </a:solidFill>
                <a:ea typeface="黑体" pitchFamily="49" charset="-122"/>
              </a:rPr>
              <a:t>分配比与保留时间的关系</a:t>
            </a:r>
            <a:r>
              <a:rPr lang="zh-CN" altLang="en-US" sz="3900" dirty="0"/>
              <a:t> </a:t>
            </a:r>
          </a:p>
        </p:txBody>
      </p:sp>
      <p:sp>
        <p:nvSpPr>
          <p:cNvPr id="271365" name="Text Box 5"/>
          <p:cNvSpPr txBox="1">
            <a:spLocks noChangeArrowheads="1"/>
          </p:cNvSpPr>
          <p:nvPr/>
        </p:nvSpPr>
        <p:spPr bwMode="auto">
          <a:xfrm>
            <a:off x="304800" y="990600"/>
            <a:ext cx="80010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a:lnSpc>
                <a:spcPct val="140000"/>
              </a:lnSpc>
            </a:pPr>
            <a:r>
              <a:rPr kumimoji="1" lang="zh-CN" altLang="en-US" sz="2600" b="1">
                <a:solidFill>
                  <a:srgbClr val="F8240E"/>
                </a:solidFill>
                <a:latin typeface="Times New Roman" pitchFamily="18" charset="0"/>
                <a:ea typeface="黑体" pitchFamily="49" charset="-122"/>
              </a:rPr>
              <a:t>      滞留因子</a:t>
            </a:r>
            <a:r>
              <a:rPr kumimoji="1" lang="zh-CN" altLang="en-US" sz="2600">
                <a:latin typeface="Times New Roman" pitchFamily="18" charset="0"/>
                <a:ea typeface="黑体" pitchFamily="49" charset="-122"/>
              </a:rPr>
              <a:t>（</a:t>
            </a:r>
            <a:r>
              <a:rPr kumimoji="1" lang="en-US" altLang="zh-CN" sz="2600">
                <a:latin typeface="Times New Roman" pitchFamily="18" charset="0"/>
                <a:ea typeface="黑体" pitchFamily="49" charset="-122"/>
              </a:rPr>
              <a:t>retardation factor）：</a:t>
            </a:r>
            <a:endParaRPr kumimoji="1" lang="zh-CN" altLang="zh-CN" sz="2600">
              <a:latin typeface="Times New Roman" pitchFamily="18" charset="0"/>
              <a:ea typeface="黑体" pitchFamily="49" charset="-122"/>
            </a:endParaRPr>
          </a:p>
        </p:txBody>
      </p:sp>
      <p:graphicFrame>
        <p:nvGraphicFramePr>
          <p:cNvPr id="271366" name="Object 6"/>
          <p:cNvGraphicFramePr>
            <a:graphicFrameLocks noChangeAspect="1"/>
          </p:cNvGraphicFramePr>
          <p:nvPr/>
        </p:nvGraphicFramePr>
        <p:xfrm>
          <a:off x="5943600" y="990600"/>
          <a:ext cx="942975" cy="711200"/>
        </p:xfrm>
        <a:graphic>
          <a:graphicData uri="http://schemas.openxmlformats.org/presentationml/2006/ole">
            <mc:AlternateContent xmlns:mc="http://schemas.openxmlformats.org/markup-compatibility/2006">
              <mc:Choice xmlns:v="urn:schemas-microsoft-com:vml" Requires="v">
                <p:oleObj spid="_x0000_s15528" name="Equation" r:id="rId3" imgW="485737" imgH="352522" progId="Equation.3">
                  <p:embed/>
                </p:oleObj>
              </mc:Choice>
              <mc:Fallback>
                <p:oleObj name="Equation" r:id="rId3" imgW="485737" imgH="352522"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990600"/>
                        <a:ext cx="942975" cy="71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1367" name="Text Box 7"/>
          <p:cNvSpPr txBox="1">
            <a:spLocks noChangeArrowheads="1"/>
          </p:cNvSpPr>
          <p:nvPr/>
        </p:nvSpPr>
        <p:spPr bwMode="auto">
          <a:xfrm>
            <a:off x="304800" y="1752600"/>
            <a:ext cx="8458200" cy="120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a:lnSpc>
                <a:spcPct val="140000"/>
              </a:lnSpc>
            </a:pPr>
            <a:r>
              <a:rPr kumimoji="1" lang="en-US" altLang="zh-CN" sz="2600" i="1">
                <a:latin typeface="Times New Roman" pitchFamily="18" charset="0"/>
                <a:ea typeface="黑体" pitchFamily="49" charset="-122"/>
              </a:rPr>
              <a:t>u</a:t>
            </a:r>
            <a:r>
              <a:rPr kumimoji="1" lang="en-US" altLang="zh-CN" sz="2600" baseline="-25000">
                <a:latin typeface="Times New Roman" pitchFamily="18" charset="0"/>
                <a:ea typeface="黑体" pitchFamily="49" charset="-122"/>
              </a:rPr>
              <a:t>s</a:t>
            </a:r>
            <a:r>
              <a:rPr kumimoji="1" lang="en-US" altLang="zh-CN" sz="2600">
                <a:latin typeface="Times New Roman" pitchFamily="18" charset="0"/>
                <a:ea typeface="黑体" pitchFamily="49" charset="-122"/>
              </a:rPr>
              <a:t>：</a:t>
            </a:r>
            <a:r>
              <a:rPr kumimoji="1" lang="zh-CN" altLang="en-US" sz="2600">
                <a:latin typeface="Times New Roman" pitchFamily="18" charset="0"/>
                <a:ea typeface="黑体" pitchFamily="49" charset="-122"/>
              </a:rPr>
              <a:t>组分在分离柱内的线速率；</a:t>
            </a:r>
            <a:r>
              <a:rPr kumimoji="1" lang="en-US" altLang="zh-CN" sz="2600" i="1">
                <a:latin typeface="Times New Roman" pitchFamily="18" charset="0"/>
                <a:ea typeface="黑体" pitchFamily="49" charset="-122"/>
              </a:rPr>
              <a:t>u</a:t>
            </a:r>
            <a:r>
              <a:rPr kumimoji="1" lang="en-US" altLang="zh-CN" sz="2600">
                <a:latin typeface="Times New Roman" pitchFamily="18" charset="0"/>
                <a:ea typeface="黑体" pitchFamily="49" charset="-122"/>
              </a:rPr>
              <a:t>：</a:t>
            </a:r>
            <a:r>
              <a:rPr kumimoji="1" lang="zh-CN" altLang="en-US" sz="2600">
                <a:latin typeface="Times New Roman" pitchFamily="18" charset="0"/>
                <a:ea typeface="黑体" pitchFamily="49" charset="-122"/>
              </a:rPr>
              <a:t>流动相在分离柱内的线速度；滞留因子</a:t>
            </a:r>
            <a:r>
              <a:rPr kumimoji="1" lang="en-US" altLang="zh-CN" sz="2600" i="1">
                <a:latin typeface="Times New Roman" pitchFamily="18" charset="0"/>
                <a:ea typeface="黑体" pitchFamily="49" charset="-122"/>
              </a:rPr>
              <a:t>R</a:t>
            </a:r>
            <a:r>
              <a:rPr kumimoji="1" lang="en-US" altLang="zh-CN" sz="2600" baseline="-25000">
                <a:latin typeface="Times New Roman" pitchFamily="18" charset="0"/>
                <a:ea typeface="黑体" pitchFamily="49" charset="-122"/>
              </a:rPr>
              <a:t>S</a:t>
            </a:r>
            <a:r>
              <a:rPr kumimoji="1" lang="zh-CN" altLang="en-US" sz="2600">
                <a:latin typeface="Times New Roman" pitchFamily="18" charset="0"/>
                <a:ea typeface="黑体" pitchFamily="49" charset="-122"/>
              </a:rPr>
              <a:t>也可以用质量分数</a:t>
            </a:r>
            <a:r>
              <a:rPr kumimoji="1" lang="en-US" altLang="zh-CN" sz="2600" i="1">
                <a:latin typeface="Times New Roman" pitchFamily="18" charset="0"/>
                <a:ea typeface="黑体" pitchFamily="49" charset="-122"/>
              </a:rPr>
              <a:t>w</a:t>
            </a:r>
            <a:r>
              <a:rPr kumimoji="1" lang="zh-CN" altLang="en-US" sz="2600">
                <a:latin typeface="Times New Roman" pitchFamily="18" charset="0"/>
                <a:ea typeface="黑体" pitchFamily="49" charset="-122"/>
              </a:rPr>
              <a:t>表示：</a:t>
            </a:r>
            <a:endParaRPr kumimoji="1" lang="zh-CN" altLang="zh-CN" sz="2600">
              <a:latin typeface="Times New Roman" pitchFamily="18" charset="0"/>
              <a:ea typeface="黑体" pitchFamily="49" charset="-122"/>
            </a:endParaRPr>
          </a:p>
        </p:txBody>
      </p:sp>
      <p:graphicFrame>
        <p:nvGraphicFramePr>
          <p:cNvPr id="271368" name="Object 8"/>
          <p:cNvGraphicFramePr>
            <a:graphicFrameLocks noChangeAspect="1"/>
          </p:cNvGraphicFramePr>
          <p:nvPr/>
        </p:nvGraphicFramePr>
        <p:xfrm>
          <a:off x="1562100" y="3048000"/>
          <a:ext cx="4495800" cy="1255713"/>
        </p:xfrm>
        <a:graphic>
          <a:graphicData uri="http://schemas.openxmlformats.org/presentationml/2006/ole">
            <mc:AlternateContent xmlns:mc="http://schemas.openxmlformats.org/markup-compatibility/2006">
              <mc:Choice xmlns:v="urn:schemas-microsoft-com:vml" Requires="v">
                <p:oleObj spid="_x0000_s15529" name="公式" r:id="rId5" imgW="2181366" imgH="580985" progId="Equation.3">
                  <p:embed/>
                </p:oleObj>
              </mc:Choice>
              <mc:Fallback>
                <p:oleObj name="公式" r:id="rId5" imgW="2181366" imgH="580985"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62100" y="3048000"/>
                        <a:ext cx="4495800" cy="1255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1369" name="Text Box 9"/>
          <p:cNvSpPr txBox="1">
            <a:spLocks noChangeArrowheads="1"/>
          </p:cNvSpPr>
          <p:nvPr/>
        </p:nvSpPr>
        <p:spPr bwMode="auto">
          <a:xfrm>
            <a:off x="152400" y="4343400"/>
            <a:ext cx="8686800" cy="104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a:lnSpc>
                <a:spcPct val="120000"/>
              </a:lnSpc>
              <a:spcBef>
                <a:spcPct val="10000"/>
              </a:spcBef>
            </a:pPr>
            <a:r>
              <a:rPr kumimoji="1" lang="zh-CN" altLang="en-US" sz="2400" b="1">
                <a:latin typeface="Times New Roman" pitchFamily="18" charset="0"/>
              </a:rPr>
              <a:t>       </a:t>
            </a:r>
            <a:r>
              <a:rPr kumimoji="1" lang="zh-CN" altLang="en-US" sz="2600">
                <a:latin typeface="Times New Roman" pitchFamily="18" charset="0"/>
                <a:ea typeface="黑体" pitchFamily="49" charset="-122"/>
              </a:rPr>
              <a:t>若组分和流动相通过长度为</a:t>
            </a:r>
            <a:r>
              <a:rPr kumimoji="1" lang="en-US" altLang="zh-CN" sz="2600" i="1">
                <a:latin typeface="Times New Roman" pitchFamily="18" charset="0"/>
                <a:ea typeface="黑体" pitchFamily="49" charset="-122"/>
              </a:rPr>
              <a:t>L</a:t>
            </a:r>
            <a:r>
              <a:rPr kumimoji="1" lang="zh-CN" altLang="en-US" sz="2600">
                <a:latin typeface="Times New Roman" pitchFamily="18" charset="0"/>
                <a:ea typeface="黑体" pitchFamily="49" charset="-122"/>
              </a:rPr>
              <a:t>的分离柱，需要的时间分别为</a:t>
            </a:r>
            <a:r>
              <a:rPr kumimoji="1" lang="en-US" altLang="zh-CN" sz="2600" i="1">
                <a:latin typeface="Times New Roman" pitchFamily="18" charset="0"/>
                <a:ea typeface="黑体" pitchFamily="49" charset="-122"/>
              </a:rPr>
              <a:t>t</a:t>
            </a:r>
            <a:r>
              <a:rPr kumimoji="1" lang="en-US" altLang="zh-CN" sz="2600" baseline="-25000">
                <a:latin typeface="Times New Roman" pitchFamily="18" charset="0"/>
                <a:ea typeface="黑体" pitchFamily="49" charset="-122"/>
              </a:rPr>
              <a:t>R</a:t>
            </a:r>
            <a:r>
              <a:rPr kumimoji="1" lang="zh-CN" altLang="en-US" sz="2600">
                <a:latin typeface="Times New Roman" pitchFamily="18" charset="0"/>
                <a:ea typeface="黑体" pitchFamily="49" charset="-122"/>
              </a:rPr>
              <a:t>和</a:t>
            </a:r>
            <a:r>
              <a:rPr kumimoji="1" lang="en-US" altLang="zh-CN" sz="2600" i="1">
                <a:latin typeface="Times New Roman" pitchFamily="18" charset="0"/>
                <a:ea typeface="黑体" pitchFamily="49" charset="-122"/>
              </a:rPr>
              <a:t>t</a:t>
            </a:r>
            <a:r>
              <a:rPr kumimoji="1" lang="en-US" altLang="zh-CN" sz="2600" baseline="-25000">
                <a:latin typeface="Times New Roman" pitchFamily="18" charset="0"/>
                <a:ea typeface="黑体" pitchFamily="49" charset="-122"/>
              </a:rPr>
              <a:t>M</a:t>
            </a:r>
            <a:r>
              <a:rPr kumimoji="1" lang="en-US" altLang="zh-CN" sz="2600">
                <a:latin typeface="Times New Roman" pitchFamily="18" charset="0"/>
                <a:ea typeface="黑体" pitchFamily="49" charset="-122"/>
              </a:rPr>
              <a:t>，</a:t>
            </a:r>
            <a:r>
              <a:rPr kumimoji="1" lang="zh-CN" altLang="en-US" sz="2600">
                <a:latin typeface="Times New Roman" pitchFamily="18" charset="0"/>
                <a:ea typeface="黑体" pitchFamily="49" charset="-122"/>
              </a:rPr>
              <a:t>则</a:t>
            </a:r>
            <a:endParaRPr kumimoji="1" lang="zh-CN" altLang="zh-CN" sz="2600">
              <a:latin typeface="Times New Roman" pitchFamily="18" charset="0"/>
              <a:ea typeface="黑体" pitchFamily="49" charset="-122"/>
            </a:endParaRPr>
          </a:p>
        </p:txBody>
      </p:sp>
      <p:graphicFrame>
        <p:nvGraphicFramePr>
          <p:cNvPr id="271370" name="Object 10"/>
          <p:cNvGraphicFramePr>
            <a:graphicFrameLocks noChangeAspect="1"/>
          </p:cNvGraphicFramePr>
          <p:nvPr/>
        </p:nvGraphicFramePr>
        <p:xfrm>
          <a:off x="1752600" y="5410200"/>
          <a:ext cx="2716213" cy="869950"/>
        </p:xfrm>
        <a:graphic>
          <a:graphicData uri="http://schemas.openxmlformats.org/presentationml/2006/ole">
            <mc:AlternateContent xmlns:mc="http://schemas.openxmlformats.org/markup-compatibility/2006">
              <mc:Choice xmlns:v="urn:schemas-microsoft-com:vml" Requires="v">
                <p:oleObj spid="_x0000_s15530" name="Equation" r:id="rId7" imgW="1343063" imgH="409638" progId="Equation.3">
                  <p:embed/>
                </p:oleObj>
              </mc:Choice>
              <mc:Fallback>
                <p:oleObj name="Equation" r:id="rId7" imgW="1343063" imgH="409638"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52600" y="5410200"/>
                        <a:ext cx="2716213" cy="869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71364"/>
                                        </p:tgtEl>
                                        <p:attrNameLst>
                                          <p:attrName>style.visibility</p:attrName>
                                        </p:attrNameLst>
                                      </p:cBhvr>
                                      <p:to>
                                        <p:strVal val="visible"/>
                                      </p:to>
                                    </p:set>
                                    <p:animEffect transition="in" filter="wipe(left)">
                                      <p:cBhvr>
                                        <p:cTn id="7" dur="500"/>
                                        <p:tgtEl>
                                          <p:spTgt spid="2713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1365">
                                            <p:txEl>
                                              <p:pRg st="0" end="0"/>
                                            </p:txEl>
                                          </p:spTgt>
                                        </p:tgtEl>
                                        <p:attrNameLst>
                                          <p:attrName>style.visibility</p:attrName>
                                        </p:attrNameLst>
                                      </p:cBhvr>
                                      <p:to>
                                        <p:strVal val="visible"/>
                                      </p:to>
                                    </p:set>
                                    <p:animEffect transition="in" filter="wipe(left)">
                                      <p:cBhvr>
                                        <p:cTn id="12" dur="500"/>
                                        <p:tgtEl>
                                          <p:spTgt spid="27136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71366"/>
                                        </p:tgtEl>
                                        <p:attrNameLst>
                                          <p:attrName>style.visibility</p:attrName>
                                        </p:attrNameLst>
                                      </p:cBhvr>
                                      <p:to>
                                        <p:strVal val="visible"/>
                                      </p:to>
                                    </p:set>
                                    <p:animEffect transition="in" filter="wipe(left)">
                                      <p:cBhvr>
                                        <p:cTn id="17" dur="500"/>
                                        <p:tgtEl>
                                          <p:spTgt spid="27136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71367">
                                            <p:txEl>
                                              <p:pRg st="0" end="0"/>
                                            </p:txEl>
                                          </p:spTgt>
                                        </p:tgtEl>
                                        <p:attrNameLst>
                                          <p:attrName>style.visibility</p:attrName>
                                        </p:attrNameLst>
                                      </p:cBhvr>
                                      <p:to>
                                        <p:strVal val="visible"/>
                                      </p:to>
                                    </p:set>
                                    <p:animEffect transition="in" filter="wipe(left)">
                                      <p:cBhvr>
                                        <p:cTn id="22" dur="500"/>
                                        <p:tgtEl>
                                          <p:spTgt spid="271367">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71368"/>
                                        </p:tgtEl>
                                        <p:attrNameLst>
                                          <p:attrName>style.visibility</p:attrName>
                                        </p:attrNameLst>
                                      </p:cBhvr>
                                      <p:to>
                                        <p:strVal val="visible"/>
                                      </p:to>
                                    </p:set>
                                    <p:animEffect transition="in" filter="wipe(left)">
                                      <p:cBhvr>
                                        <p:cTn id="27" dur="500"/>
                                        <p:tgtEl>
                                          <p:spTgt spid="27136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71369">
                                            <p:txEl>
                                              <p:pRg st="0" end="0"/>
                                            </p:txEl>
                                          </p:spTgt>
                                        </p:tgtEl>
                                        <p:attrNameLst>
                                          <p:attrName>style.visibility</p:attrName>
                                        </p:attrNameLst>
                                      </p:cBhvr>
                                      <p:to>
                                        <p:strVal val="visible"/>
                                      </p:to>
                                    </p:set>
                                    <p:animEffect transition="in" filter="wipe(left)">
                                      <p:cBhvr>
                                        <p:cTn id="32" dur="500"/>
                                        <p:tgtEl>
                                          <p:spTgt spid="271369">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71370"/>
                                        </p:tgtEl>
                                        <p:attrNameLst>
                                          <p:attrName>style.visibility</p:attrName>
                                        </p:attrNameLst>
                                      </p:cBhvr>
                                      <p:to>
                                        <p:strVal val="visible"/>
                                      </p:to>
                                    </p:set>
                                    <p:animEffect transition="in" filter="wipe(left)">
                                      <p:cBhvr>
                                        <p:cTn id="37" dur="500"/>
                                        <p:tgtEl>
                                          <p:spTgt spid="2713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4" grpId="0" autoUpdateAnimBg="0"/>
      <p:bldP spid="271365" grpId="0" build="p" autoUpdateAnimBg="0"/>
      <p:bldP spid="271367" grpId="0" build="p" autoUpdateAnimBg="0"/>
      <p:bldP spid="271369"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8" name="Text Box 4"/>
          <p:cNvSpPr txBox="1">
            <a:spLocks noChangeArrowheads="1"/>
          </p:cNvSpPr>
          <p:nvPr/>
        </p:nvSpPr>
        <p:spPr bwMode="auto">
          <a:xfrm>
            <a:off x="2057400" y="2286000"/>
            <a:ext cx="2819400" cy="69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a:lnSpc>
                <a:spcPct val="140000"/>
              </a:lnSpc>
            </a:pPr>
            <a:r>
              <a:rPr kumimoji="1" lang="en-US" altLang="zh-CN" sz="2800" b="1" i="1">
                <a:solidFill>
                  <a:srgbClr val="0033CC"/>
                </a:solidFill>
                <a:latin typeface="Times New Roman" pitchFamily="18" charset="0"/>
              </a:rPr>
              <a:t>t</a:t>
            </a:r>
            <a:r>
              <a:rPr kumimoji="1" lang="en-US" altLang="zh-CN" sz="2800" b="1" baseline="-25000">
                <a:solidFill>
                  <a:srgbClr val="0033CC"/>
                </a:solidFill>
                <a:latin typeface="Times New Roman" pitchFamily="18" charset="0"/>
              </a:rPr>
              <a:t>R</a:t>
            </a:r>
            <a:r>
              <a:rPr kumimoji="1" lang="en-US" altLang="zh-CN" sz="2800" b="1">
                <a:solidFill>
                  <a:srgbClr val="0033CC"/>
                </a:solidFill>
                <a:latin typeface="Times New Roman" pitchFamily="18" charset="0"/>
              </a:rPr>
              <a:t> = </a:t>
            </a:r>
            <a:r>
              <a:rPr kumimoji="1" lang="en-US" altLang="zh-CN" sz="2800" b="1" i="1">
                <a:solidFill>
                  <a:srgbClr val="0033CC"/>
                </a:solidFill>
                <a:latin typeface="Times New Roman" pitchFamily="18" charset="0"/>
              </a:rPr>
              <a:t>t</a:t>
            </a:r>
            <a:r>
              <a:rPr kumimoji="1" lang="en-US" altLang="zh-CN" sz="2800" b="1" baseline="-25000">
                <a:solidFill>
                  <a:srgbClr val="0033CC"/>
                </a:solidFill>
                <a:latin typeface="Times New Roman" pitchFamily="18" charset="0"/>
              </a:rPr>
              <a:t>M</a:t>
            </a:r>
            <a:r>
              <a:rPr kumimoji="1" lang="en-US" altLang="zh-CN" sz="2800" b="1">
                <a:solidFill>
                  <a:srgbClr val="0033CC"/>
                </a:solidFill>
                <a:latin typeface="Times New Roman" pitchFamily="18" charset="0"/>
              </a:rPr>
              <a:t>(1+</a:t>
            </a:r>
            <a:r>
              <a:rPr kumimoji="1" lang="en-US" altLang="zh-CN" sz="2800" b="1" i="1">
                <a:solidFill>
                  <a:srgbClr val="0033CC"/>
                </a:solidFill>
                <a:latin typeface="Times New Roman" pitchFamily="18" charset="0"/>
              </a:rPr>
              <a:t>k</a:t>
            </a:r>
            <a:r>
              <a:rPr kumimoji="1" lang="en-US" altLang="zh-CN" sz="2800" b="1">
                <a:solidFill>
                  <a:srgbClr val="0033CC"/>
                </a:solidFill>
                <a:latin typeface="Times New Roman" pitchFamily="18" charset="0"/>
              </a:rPr>
              <a:t>)</a:t>
            </a:r>
            <a:endParaRPr kumimoji="1" lang="zh-CN" altLang="zh-CN" sz="2800" b="1">
              <a:solidFill>
                <a:srgbClr val="0033CC"/>
              </a:solidFill>
              <a:latin typeface="Times New Roman" pitchFamily="18" charset="0"/>
            </a:endParaRPr>
          </a:p>
        </p:txBody>
      </p:sp>
      <p:graphicFrame>
        <p:nvGraphicFramePr>
          <p:cNvPr id="272389" name="Object 5"/>
          <p:cNvGraphicFramePr>
            <a:graphicFrameLocks noChangeAspect="1"/>
          </p:cNvGraphicFramePr>
          <p:nvPr/>
        </p:nvGraphicFramePr>
        <p:xfrm>
          <a:off x="2057400" y="3429000"/>
          <a:ext cx="2286000" cy="966788"/>
        </p:xfrm>
        <a:graphic>
          <a:graphicData uri="http://schemas.openxmlformats.org/presentationml/2006/ole">
            <mc:AlternateContent xmlns:mc="http://schemas.openxmlformats.org/markup-compatibility/2006">
              <mc:Choice xmlns:v="urn:schemas-microsoft-com:vml" Requires="v">
                <p:oleObj spid="_x0000_s16495" name="Equation" r:id="rId3" imgW="1038366" imgH="419157" progId="Equation.3">
                  <p:embed/>
                </p:oleObj>
              </mc:Choice>
              <mc:Fallback>
                <p:oleObj name="Equation" r:id="rId3" imgW="1038366" imgH="419157"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3429000"/>
                        <a:ext cx="2286000" cy="966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2390" name="Object 6"/>
          <p:cNvGraphicFramePr>
            <a:graphicFrameLocks noChangeAspect="1"/>
          </p:cNvGraphicFramePr>
          <p:nvPr/>
        </p:nvGraphicFramePr>
        <p:xfrm>
          <a:off x="2014538" y="838200"/>
          <a:ext cx="3362325" cy="1023938"/>
        </p:xfrm>
        <a:graphic>
          <a:graphicData uri="http://schemas.openxmlformats.org/presentationml/2006/ole">
            <mc:AlternateContent xmlns:mc="http://schemas.openxmlformats.org/markup-compatibility/2006">
              <mc:Choice xmlns:v="urn:schemas-microsoft-com:vml" Requires="v">
                <p:oleObj spid="_x0000_s16496" name="公式" r:id="rId5" imgW="1457210" imgH="419157" progId="Equation.3">
                  <p:embed/>
                </p:oleObj>
              </mc:Choice>
              <mc:Fallback>
                <p:oleObj name="公式" r:id="rId5" imgW="1457210" imgH="419157"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14538" y="838200"/>
                        <a:ext cx="3362325" cy="1023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2391" name="Text Box 7"/>
          <p:cNvSpPr txBox="1">
            <a:spLocks noChangeArrowheads="1"/>
          </p:cNvSpPr>
          <p:nvPr/>
        </p:nvSpPr>
        <p:spPr bwMode="auto">
          <a:xfrm>
            <a:off x="533400" y="4572000"/>
            <a:ext cx="77724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a:lnSpc>
                <a:spcPct val="140000"/>
              </a:lnSpc>
            </a:pPr>
            <a:r>
              <a:rPr kumimoji="1" lang="zh-CN" altLang="en-US" sz="2600">
                <a:latin typeface="Times New Roman" pitchFamily="18" charset="0"/>
                <a:ea typeface="黑体" pitchFamily="49" charset="-122"/>
              </a:rPr>
              <a:t>通过上式可直接由实验获得的保留值求出分配比。</a:t>
            </a:r>
            <a:r>
              <a:rPr kumimoji="1" lang="zh-CN" altLang="en-US" sz="2600">
                <a:solidFill>
                  <a:schemeClr val="hlink"/>
                </a:solidFill>
                <a:latin typeface="Times New Roman" pitchFamily="18" charset="0"/>
                <a:ea typeface="黑体" pitchFamily="49" charset="-122"/>
              </a:rPr>
              <a:t> </a:t>
            </a:r>
            <a:endParaRPr kumimoji="1" lang="zh-CN" altLang="zh-CN" sz="2600">
              <a:solidFill>
                <a:schemeClr val="hlink"/>
              </a:solidFill>
              <a:latin typeface="Times New Roman" pitchFamily="18" charset="0"/>
              <a:ea typeface="黑体" pitchFamily="49" charset="-122"/>
            </a:endParaRPr>
          </a:p>
        </p:txBody>
      </p:sp>
    </p:spTree>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72390"/>
                                        </p:tgtEl>
                                        <p:attrNameLst>
                                          <p:attrName>style.visibility</p:attrName>
                                        </p:attrNameLst>
                                      </p:cBhvr>
                                      <p:to>
                                        <p:strVal val="visible"/>
                                      </p:to>
                                    </p:set>
                                    <p:animEffect transition="in" filter="wipe(left)">
                                      <p:cBhvr>
                                        <p:cTn id="7" dur="500"/>
                                        <p:tgtEl>
                                          <p:spTgt spid="2723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2388">
                                            <p:txEl>
                                              <p:pRg st="0" end="0"/>
                                            </p:txEl>
                                          </p:spTgt>
                                        </p:tgtEl>
                                        <p:attrNameLst>
                                          <p:attrName>style.visibility</p:attrName>
                                        </p:attrNameLst>
                                      </p:cBhvr>
                                      <p:to>
                                        <p:strVal val="visible"/>
                                      </p:to>
                                    </p:set>
                                    <p:animEffect transition="in" filter="wipe(left)">
                                      <p:cBhvr>
                                        <p:cTn id="12" dur="500"/>
                                        <p:tgtEl>
                                          <p:spTgt spid="272388">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72389"/>
                                        </p:tgtEl>
                                        <p:attrNameLst>
                                          <p:attrName>style.visibility</p:attrName>
                                        </p:attrNameLst>
                                      </p:cBhvr>
                                      <p:to>
                                        <p:strVal val="visible"/>
                                      </p:to>
                                    </p:set>
                                    <p:animEffect transition="in" filter="wipe(left)">
                                      <p:cBhvr>
                                        <p:cTn id="17" dur="500"/>
                                        <p:tgtEl>
                                          <p:spTgt spid="27238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72391">
                                            <p:txEl>
                                              <p:pRg st="0" end="0"/>
                                            </p:txEl>
                                          </p:spTgt>
                                        </p:tgtEl>
                                        <p:attrNameLst>
                                          <p:attrName>style.visibility</p:attrName>
                                        </p:attrNameLst>
                                      </p:cBhvr>
                                      <p:to>
                                        <p:strVal val="visible"/>
                                      </p:to>
                                    </p:set>
                                    <p:animEffect transition="in" filter="wipe(left)">
                                      <p:cBhvr>
                                        <p:cTn id="22" dur="500"/>
                                        <p:tgtEl>
                                          <p:spTgt spid="27239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8" grpId="0" build="p" autoUpdateAnimBg="0"/>
      <p:bldP spid="272391"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516632" y="457200"/>
            <a:ext cx="2759224" cy="609600"/>
          </a:xfrm>
          <a:prstGeom prst="rect">
            <a:avLst/>
          </a:prstGeom>
        </p:spPr>
        <p:txBody>
          <a:bodyPr/>
          <a:lst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itchFamily="34" charset="0"/>
                <a:ea typeface="宋体" pitchFamily="2" charset="-122"/>
              </a:defRPr>
            </a:lvl2pPr>
            <a:lvl3pPr algn="l" rtl="0" eaLnBrk="0" fontAlgn="base" hangingPunct="0">
              <a:spcBef>
                <a:spcPct val="0"/>
              </a:spcBef>
              <a:spcAft>
                <a:spcPct val="0"/>
              </a:spcAft>
              <a:defRPr sz="3900" b="1">
                <a:solidFill>
                  <a:schemeClr val="tx2"/>
                </a:solidFill>
                <a:latin typeface="Arial" pitchFamily="34" charset="0"/>
                <a:ea typeface="宋体" pitchFamily="2" charset="-122"/>
              </a:defRPr>
            </a:lvl3pPr>
            <a:lvl4pPr algn="l" rtl="0" eaLnBrk="0" fontAlgn="base" hangingPunct="0">
              <a:spcBef>
                <a:spcPct val="0"/>
              </a:spcBef>
              <a:spcAft>
                <a:spcPct val="0"/>
              </a:spcAft>
              <a:defRPr sz="3900" b="1">
                <a:solidFill>
                  <a:schemeClr val="tx2"/>
                </a:solidFill>
                <a:latin typeface="Arial" pitchFamily="34" charset="0"/>
                <a:ea typeface="宋体" pitchFamily="2" charset="-122"/>
              </a:defRPr>
            </a:lvl4pPr>
            <a:lvl5pPr algn="l" rtl="0" eaLnBrk="0" fontAlgn="base" hangingPunct="0">
              <a:spcBef>
                <a:spcPct val="0"/>
              </a:spcBef>
              <a:spcAft>
                <a:spcPct val="0"/>
              </a:spcAft>
              <a:defRPr sz="3900" b="1">
                <a:solidFill>
                  <a:schemeClr val="tx2"/>
                </a:solidFill>
                <a:latin typeface="Arial" pitchFamily="34" charset="0"/>
                <a:ea typeface="宋体" pitchFamily="2" charset="-122"/>
              </a:defRPr>
            </a:lvl5pPr>
            <a:lvl6pPr marL="457200" algn="l" rtl="0" fontAlgn="base">
              <a:spcBef>
                <a:spcPct val="0"/>
              </a:spcBef>
              <a:spcAft>
                <a:spcPct val="0"/>
              </a:spcAft>
              <a:defRPr sz="3900" b="1">
                <a:solidFill>
                  <a:schemeClr val="tx2"/>
                </a:solidFill>
                <a:latin typeface="Arial" pitchFamily="34" charset="0"/>
                <a:ea typeface="宋体" pitchFamily="2" charset="-122"/>
              </a:defRPr>
            </a:lvl6pPr>
            <a:lvl7pPr marL="914400" algn="l" rtl="0" fontAlgn="base">
              <a:spcBef>
                <a:spcPct val="0"/>
              </a:spcBef>
              <a:spcAft>
                <a:spcPct val="0"/>
              </a:spcAft>
              <a:defRPr sz="3900" b="1">
                <a:solidFill>
                  <a:schemeClr val="tx2"/>
                </a:solidFill>
                <a:latin typeface="Arial" pitchFamily="34" charset="0"/>
                <a:ea typeface="宋体" pitchFamily="2" charset="-122"/>
              </a:defRPr>
            </a:lvl7pPr>
            <a:lvl8pPr marL="1371600" algn="l" rtl="0" fontAlgn="base">
              <a:spcBef>
                <a:spcPct val="0"/>
              </a:spcBef>
              <a:spcAft>
                <a:spcPct val="0"/>
              </a:spcAft>
              <a:defRPr sz="3900" b="1">
                <a:solidFill>
                  <a:schemeClr val="tx2"/>
                </a:solidFill>
                <a:latin typeface="Arial" pitchFamily="34" charset="0"/>
                <a:ea typeface="宋体" pitchFamily="2" charset="-122"/>
              </a:defRPr>
            </a:lvl8pPr>
            <a:lvl9pPr marL="1828800" algn="l" rtl="0" fontAlgn="base">
              <a:spcBef>
                <a:spcPct val="0"/>
              </a:spcBef>
              <a:spcAft>
                <a:spcPct val="0"/>
              </a:spcAft>
              <a:defRPr sz="3900" b="1">
                <a:solidFill>
                  <a:schemeClr val="tx2"/>
                </a:solidFill>
                <a:latin typeface="Arial" pitchFamily="34" charset="0"/>
                <a:ea typeface="宋体" pitchFamily="2" charset="-122"/>
              </a:defRPr>
            </a:lvl9pPr>
          </a:lstStyle>
          <a:p>
            <a:r>
              <a:rPr kumimoji="1" lang="zh-CN" altLang="en-US" sz="3200" dirty="0" smtClean="0">
                <a:solidFill>
                  <a:srgbClr val="990033"/>
                </a:solidFill>
                <a:latin typeface="宋体" pitchFamily="2" charset="-122"/>
                <a:ea typeface="黑体" pitchFamily="49" charset="-122"/>
              </a:rPr>
              <a:t>分离因子</a:t>
            </a:r>
            <a:endParaRPr kumimoji="1" lang="zh-CN" altLang="en-US" sz="3200" dirty="0">
              <a:solidFill>
                <a:srgbClr val="990033"/>
              </a:solidFill>
              <a:latin typeface="宋体" pitchFamily="2" charset="-122"/>
              <a:ea typeface="黑体" pitchFamily="49" charset="-122"/>
            </a:endParaRPr>
          </a:p>
        </p:txBody>
      </p:sp>
      <p:sp>
        <p:nvSpPr>
          <p:cNvPr id="8" name="Text Box 3"/>
          <p:cNvSpPr txBox="1">
            <a:spLocks noChangeArrowheads="1"/>
          </p:cNvSpPr>
          <p:nvPr/>
        </p:nvSpPr>
        <p:spPr bwMode="auto">
          <a:xfrm>
            <a:off x="457200" y="1371600"/>
            <a:ext cx="8229600" cy="1146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40000"/>
              </a:lnSpc>
            </a:pPr>
            <a:r>
              <a:rPr lang="zh-CN" altLang="en-US" sz="2600" i="0" dirty="0">
                <a:solidFill>
                  <a:srgbClr val="990033"/>
                </a:solidFill>
                <a:effectLst/>
                <a:latin typeface="Times New Roman" pitchFamily="18" charset="0"/>
                <a:ea typeface="黑体" pitchFamily="49" charset="-122"/>
              </a:rPr>
              <a:t>   </a:t>
            </a:r>
            <a:r>
              <a:rPr lang="zh-CN" altLang="en-US" sz="2600" b="1" i="0" dirty="0">
                <a:solidFill>
                  <a:srgbClr val="F8240E"/>
                </a:solidFill>
                <a:effectLst/>
                <a:latin typeface="Times New Roman" pitchFamily="18" charset="0"/>
                <a:ea typeface="黑体" pitchFamily="49" charset="-122"/>
              </a:rPr>
              <a:t>分离因子</a:t>
            </a:r>
            <a:r>
              <a:rPr lang="zh-CN" altLang="en-US" sz="2600" i="0" dirty="0">
                <a:solidFill>
                  <a:srgbClr val="000066"/>
                </a:solidFill>
                <a:effectLst/>
                <a:latin typeface="Times New Roman" pitchFamily="18" charset="0"/>
                <a:ea typeface="黑体" pitchFamily="49" charset="-122"/>
              </a:rPr>
              <a:t>（也称为</a:t>
            </a:r>
            <a:r>
              <a:rPr lang="zh-CN" altLang="en-US" sz="2600" b="1" i="0" dirty="0">
                <a:solidFill>
                  <a:srgbClr val="F8240E"/>
                </a:solidFill>
                <a:effectLst/>
                <a:latin typeface="Times New Roman" pitchFamily="18" charset="0"/>
                <a:ea typeface="黑体" pitchFamily="49" charset="-122"/>
              </a:rPr>
              <a:t>选择性因子</a:t>
            </a:r>
            <a:r>
              <a:rPr lang="en-US" altLang="zh-CN" sz="2600" b="1" i="0" dirty="0">
                <a:solidFill>
                  <a:srgbClr val="F8240E"/>
                </a:solidFill>
                <a:effectLst/>
                <a:latin typeface="Times New Roman" pitchFamily="18" charset="0"/>
                <a:ea typeface="黑体" pitchFamily="49" charset="-122"/>
              </a:rPr>
              <a:t>,</a:t>
            </a:r>
            <a:r>
              <a:rPr lang="zh-CN" altLang="en-US" sz="2600" b="1" i="0" dirty="0">
                <a:solidFill>
                  <a:srgbClr val="F8240E"/>
                </a:solidFill>
                <a:effectLst/>
                <a:latin typeface="Times New Roman" pitchFamily="18" charset="0"/>
                <a:ea typeface="黑体" pitchFamily="49" charset="-122"/>
              </a:rPr>
              <a:t>相对保留值</a:t>
            </a:r>
            <a:r>
              <a:rPr lang="zh-CN" altLang="en-US" sz="2600" dirty="0">
                <a:solidFill>
                  <a:srgbClr val="000066"/>
                </a:solidFill>
                <a:latin typeface="Times New Roman" pitchFamily="18" charset="0"/>
                <a:ea typeface="黑体" pitchFamily="49" charset="-122"/>
              </a:rPr>
              <a:t>）也可用来衡量两物质的分离程度，用</a:t>
            </a:r>
            <a:r>
              <a:rPr lang="en-US" altLang="zh-CN" sz="2600" dirty="0">
                <a:solidFill>
                  <a:srgbClr val="000066"/>
                </a:solidFill>
                <a:latin typeface="Times New Roman" pitchFamily="18" charset="0"/>
                <a:ea typeface="黑体" pitchFamily="49" charset="-122"/>
              </a:rPr>
              <a:t>α</a:t>
            </a:r>
            <a:r>
              <a:rPr lang="zh-CN" altLang="en-US" sz="2600" dirty="0">
                <a:solidFill>
                  <a:srgbClr val="000066"/>
                </a:solidFill>
                <a:latin typeface="Times New Roman" pitchFamily="18" charset="0"/>
                <a:ea typeface="黑体" pitchFamily="49" charset="-122"/>
              </a:rPr>
              <a:t>（ </a:t>
            </a:r>
            <a:r>
              <a:rPr lang="en-US" altLang="zh-CN" sz="2600" dirty="0">
                <a:solidFill>
                  <a:srgbClr val="000066"/>
                </a:solidFill>
                <a:latin typeface="Times New Roman" pitchFamily="18" charset="0"/>
                <a:ea typeface="黑体" pitchFamily="49" charset="-122"/>
              </a:rPr>
              <a:t>α</a:t>
            </a:r>
            <a:r>
              <a:rPr lang="zh-CN" altLang="en-US" sz="2600" dirty="0">
                <a:solidFill>
                  <a:srgbClr val="000066"/>
                </a:solidFill>
                <a:latin typeface="Times New Roman" pitchFamily="18" charset="0"/>
                <a:ea typeface="黑体" pitchFamily="49" charset="-122"/>
              </a:rPr>
              <a:t> 总是大于</a:t>
            </a:r>
            <a:r>
              <a:rPr lang="en-US" altLang="zh-CN" sz="2600" dirty="0">
                <a:solidFill>
                  <a:srgbClr val="000066"/>
                </a:solidFill>
                <a:latin typeface="Times New Roman" pitchFamily="18" charset="0"/>
                <a:ea typeface="黑体" pitchFamily="49" charset="-122"/>
              </a:rPr>
              <a:t>1</a:t>
            </a:r>
            <a:r>
              <a:rPr lang="zh-CN" altLang="en-US" sz="2600" dirty="0">
                <a:solidFill>
                  <a:srgbClr val="000066"/>
                </a:solidFill>
                <a:latin typeface="Times New Roman" pitchFamily="18" charset="0"/>
                <a:ea typeface="黑体" pitchFamily="49" charset="-122"/>
              </a:rPr>
              <a:t>）表示。  </a:t>
            </a:r>
            <a:endParaRPr lang="zh-CN" altLang="zh-CN" sz="2600" dirty="0">
              <a:solidFill>
                <a:srgbClr val="000066"/>
              </a:solidFill>
              <a:latin typeface="Times New Roman" pitchFamily="18" charset="0"/>
              <a:ea typeface="黑体" pitchFamily="49" charset="-122"/>
            </a:endParaRPr>
          </a:p>
        </p:txBody>
      </p:sp>
      <p:graphicFrame>
        <p:nvGraphicFramePr>
          <p:cNvPr id="9" name="Object 4"/>
          <p:cNvGraphicFramePr>
            <a:graphicFrameLocks noChangeAspect="1"/>
          </p:cNvGraphicFramePr>
          <p:nvPr>
            <p:extLst>
              <p:ext uri="{D42A27DB-BD31-4B8C-83A1-F6EECF244321}">
                <p14:modId xmlns:p14="http://schemas.microsoft.com/office/powerpoint/2010/main" val="3711207252"/>
              </p:ext>
            </p:extLst>
          </p:nvPr>
        </p:nvGraphicFramePr>
        <p:xfrm>
          <a:off x="2173288" y="2943225"/>
          <a:ext cx="3055937" cy="1076325"/>
        </p:xfrm>
        <a:graphic>
          <a:graphicData uri="http://schemas.openxmlformats.org/presentationml/2006/ole">
            <mc:AlternateContent xmlns:mc="http://schemas.openxmlformats.org/markup-compatibility/2006">
              <mc:Choice xmlns:v="urn:schemas-microsoft-com:vml" Requires="v">
                <p:oleObj spid="_x0000_s17467" name="公式" r:id="rId3" imgW="1371600" imgH="482400" progId="Equation.3">
                  <p:embed/>
                </p:oleObj>
              </mc:Choice>
              <mc:Fallback>
                <p:oleObj name="公式" r:id="rId3" imgW="1371600" imgH="482400" progId="Equation.3">
                  <p:embed/>
                  <p:pic>
                    <p:nvPicPr>
                      <p:cNvPr id="0" name=""/>
                      <p:cNvPicPr>
                        <a:picLocks noChangeAspect="1" noChangeArrowheads="1"/>
                      </p:cNvPicPr>
                      <p:nvPr/>
                    </p:nvPicPr>
                    <p:blipFill>
                      <a:blip r:embed="rId4"/>
                      <a:srcRect/>
                      <a:stretch>
                        <a:fillRect/>
                      </a:stretch>
                    </p:blipFill>
                    <p:spPr bwMode="auto">
                      <a:xfrm>
                        <a:off x="2173288" y="2943225"/>
                        <a:ext cx="3055937" cy="1076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 Box 5"/>
          <p:cNvSpPr txBox="1">
            <a:spLocks noChangeArrowheads="1"/>
          </p:cNvSpPr>
          <p:nvPr/>
        </p:nvSpPr>
        <p:spPr bwMode="auto">
          <a:xfrm>
            <a:off x="516632" y="4149725"/>
            <a:ext cx="8159056" cy="199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60000"/>
              </a:lnSpc>
            </a:pPr>
            <a:r>
              <a:rPr lang="zh-CN" altLang="en-US" sz="2600" i="0" dirty="0">
                <a:solidFill>
                  <a:schemeClr val="hlink"/>
                </a:solidFill>
                <a:effectLst/>
                <a:latin typeface="Times New Roman" pitchFamily="18" charset="0"/>
                <a:ea typeface="黑体" pitchFamily="49" charset="-122"/>
              </a:rPr>
              <a:t>        </a:t>
            </a:r>
            <a:r>
              <a:rPr lang="zh-CN" altLang="en-US" sz="2600" dirty="0">
                <a:solidFill>
                  <a:srgbClr val="000066"/>
                </a:solidFill>
                <a:latin typeface="Times New Roman" pitchFamily="18" charset="0"/>
                <a:ea typeface="黑体" pitchFamily="49" charset="-122"/>
              </a:rPr>
              <a:t>相对保留值只与柱温和固定相性质有关，与其他色谱操作条件无关。它表示了固定相对这两种组分的选择性，可做定性分析。</a:t>
            </a:r>
          </a:p>
        </p:txBody>
      </p:sp>
    </p:spTree>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wipe(left)">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xEl>
                                              <p:pRg st="0" end="0"/>
                                            </p:txEl>
                                          </p:spTgt>
                                        </p:tgtEl>
                                        <p:attrNameLst>
                                          <p:attrName>style.visibility</p:attrName>
                                        </p:attrNameLst>
                                      </p:cBhvr>
                                      <p:to>
                                        <p:strVal val="visible"/>
                                      </p:to>
                                    </p:set>
                                    <p:animEffect transition="in" filter="wipe(left)">
                                      <p:cBhvr>
                                        <p:cTn id="22"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8" grpId="0" build="p" autoUpdateAnimBg="0"/>
      <p:bldP spid="10"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467544" y="1625972"/>
            <a:ext cx="7772400" cy="2451100"/>
          </a:xfrm>
          <a:prstGeom prst="rect">
            <a:avLst/>
          </a:prstGeom>
        </p:spPr>
        <p:txBody>
          <a:bodyPr/>
          <a:lstStyle>
            <a:lvl1pPr marL="342900" indent="-342900" algn="l" rtl="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a:lstStyle>
          <a:p>
            <a:pPr>
              <a:lnSpc>
                <a:spcPct val="150000"/>
              </a:lnSpc>
              <a:spcBef>
                <a:spcPct val="80000"/>
              </a:spcBef>
              <a:buFontTx/>
              <a:buNone/>
            </a:pPr>
            <a:r>
              <a:rPr kumimoji="1" lang="zh-CN" altLang="en-US" sz="2400" dirty="0">
                <a:solidFill>
                  <a:srgbClr val="000066"/>
                </a:solidFill>
                <a:ea typeface="黑体" pitchFamily="49" charset="-122"/>
              </a:rPr>
              <a:t> </a:t>
            </a:r>
            <a:r>
              <a:rPr kumimoji="1" lang="zh-CN" altLang="en-US" sz="2400" dirty="0" smtClean="0">
                <a:solidFill>
                  <a:srgbClr val="000066"/>
                </a:solidFill>
                <a:ea typeface="黑体" pitchFamily="49" charset="-122"/>
              </a:rPr>
              <a:t>   例题：从色谱测得组分</a:t>
            </a:r>
            <a:r>
              <a:rPr kumimoji="1" lang="en-US" altLang="zh-CN" sz="2400" dirty="0" smtClean="0">
                <a:solidFill>
                  <a:srgbClr val="000066"/>
                </a:solidFill>
                <a:ea typeface="黑体" pitchFamily="49" charset="-122"/>
              </a:rPr>
              <a:t>1</a:t>
            </a:r>
            <a:r>
              <a:rPr kumimoji="1" lang="zh-CN" altLang="en-US" sz="2400" dirty="0" smtClean="0">
                <a:solidFill>
                  <a:srgbClr val="000066"/>
                </a:solidFill>
                <a:ea typeface="黑体" pitchFamily="49" charset="-122"/>
              </a:rPr>
              <a:t>流出时间为</a:t>
            </a:r>
            <a:r>
              <a:rPr kumimoji="1" lang="en-US" altLang="zh-CN" sz="2400" dirty="0" smtClean="0">
                <a:solidFill>
                  <a:srgbClr val="000066"/>
                </a:solidFill>
                <a:ea typeface="黑体" pitchFamily="49" charset="-122"/>
              </a:rPr>
              <a:t>16min30s</a:t>
            </a:r>
            <a:r>
              <a:rPr kumimoji="1" lang="zh-CN" altLang="en-US" sz="2400" dirty="0" smtClean="0">
                <a:solidFill>
                  <a:srgbClr val="000066"/>
                </a:solidFill>
                <a:ea typeface="黑体" pitchFamily="49" charset="-122"/>
              </a:rPr>
              <a:t>，组分</a:t>
            </a:r>
            <a:r>
              <a:rPr kumimoji="1" lang="en-US" altLang="zh-CN" sz="2400" dirty="0" smtClean="0">
                <a:solidFill>
                  <a:srgbClr val="000066"/>
                </a:solidFill>
                <a:ea typeface="黑体" pitchFamily="49" charset="-122"/>
              </a:rPr>
              <a:t>2</a:t>
            </a:r>
            <a:r>
              <a:rPr kumimoji="1" lang="zh-CN" altLang="en-US" sz="2400" dirty="0" smtClean="0">
                <a:solidFill>
                  <a:srgbClr val="000066"/>
                </a:solidFill>
                <a:ea typeface="黑体" pitchFamily="49" charset="-122"/>
              </a:rPr>
              <a:t>流出时间为</a:t>
            </a:r>
            <a:r>
              <a:rPr kumimoji="1" lang="en-US" altLang="zh-CN" sz="2400" dirty="0" smtClean="0">
                <a:solidFill>
                  <a:srgbClr val="000066"/>
                </a:solidFill>
                <a:ea typeface="黑体" pitchFamily="49" charset="-122"/>
              </a:rPr>
              <a:t>26min</a:t>
            </a:r>
            <a:r>
              <a:rPr kumimoji="1" lang="zh-CN" altLang="en-US" sz="2400" dirty="0" smtClean="0">
                <a:solidFill>
                  <a:srgbClr val="000066"/>
                </a:solidFill>
                <a:ea typeface="黑体" pitchFamily="49" charset="-122"/>
              </a:rPr>
              <a:t>，空气流出时间为</a:t>
            </a:r>
            <a:r>
              <a:rPr kumimoji="1" lang="en-US" altLang="zh-CN" sz="2400" dirty="0" smtClean="0">
                <a:solidFill>
                  <a:srgbClr val="000066"/>
                </a:solidFill>
                <a:ea typeface="黑体" pitchFamily="49" charset="-122"/>
              </a:rPr>
              <a:t>1min30s</a:t>
            </a:r>
            <a:r>
              <a:rPr kumimoji="1" lang="zh-CN" altLang="en-US" sz="2400" dirty="0" smtClean="0">
                <a:solidFill>
                  <a:srgbClr val="000066"/>
                </a:solidFill>
                <a:ea typeface="黑体" pitchFamily="49" charset="-122"/>
              </a:rPr>
              <a:t>，求：</a:t>
            </a:r>
          </a:p>
          <a:p>
            <a:pPr>
              <a:lnSpc>
                <a:spcPct val="80000"/>
              </a:lnSpc>
              <a:spcBef>
                <a:spcPct val="80000"/>
              </a:spcBef>
              <a:buFontTx/>
              <a:buNone/>
            </a:pPr>
            <a:r>
              <a:rPr kumimoji="1" lang="zh-CN" altLang="en-US" sz="2400" dirty="0" smtClean="0">
                <a:solidFill>
                  <a:srgbClr val="000066"/>
                </a:solidFill>
                <a:ea typeface="黑体" pitchFamily="49" charset="-122"/>
              </a:rPr>
              <a:t>  （</a:t>
            </a:r>
            <a:r>
              <a:rPr kumimoji="1" lang="en-US" altLang="zh-CN" sz="2400" dirty="0" smtClean="0">
                <a:solidFill>
                  <a:srgbClr val="000066"/>
                </a:solidFill>
                <a:ea typeface="黑体" pitchFamily="49" charset="-122"/>
              </a:rPr>
              <a:t>1</a:t>
            </a:r>
            <a:r>
              <a:rPr kumimoji="1" lang="zh-CN" altLang="en-US" sz="2400" dirty="0" smtClean="0">
                <a:solidFill>
                  <a:srgbClr val="000066"/>
                </a:solidFill>
                <a:ea typeface="黑体" pitchFamily="49" charset="-122"/>
              </a:rPr>
              <a:t>） 组分</a:t>
            </a:r>
            <a:r>
              <a:rPr kumimoji="1" lang="en-US" altLang="zh-CN" sz="2400" dirty="0" smtClean="0">
                <a:solidFill>
                  <a:srgbClr val="000066"/>
                </a:solidFill>
                <a:ea typeface="黑体" pitchFamily="49" charset="-122"/>
              </a:rPr>
              <a:t>2</a:t>
            </a:r>
            <a:r>
              <a:rPr kumimoji="1" lang="zh-CN" altLang="en-US" sz="2400" dirty="0" smtClean="0">
                <a:solidFill>
                  <a:srgbClr val="000066"/>
                </a:solidFill>
                <a:ea typeface="黑体" pitchFamily="49" charset="-122"/>
              </a:rPr>
              <a:t>对组分</a:t>
            </a:r>
            <a:r>
              <a:rPr kumimoji="1" lang="en-US" altLang="zh-CN" sz="2400" dirty="0" smtClean="0">
                <a:solidFill>
                  <a:srgbClr val="000066"/>
                </a:solidFill>
                <a:ea typeface="黑体" pitchFamily="49" charset="-122"/>
              </a:rPr>
              <a:t>1</a:t>
            </a:r>
            <a:r>
              <a:rPr kumimoji="1" lang="zh-CN" altLang="en-US" sz="2400" dirty="0" smtClean="0">
                <a:solidFill>
                  <a:srgbClr val="000066"/>
                </a:solidFill>
                <a:ea typeface="黑体" pitchFamily="49" charset="-122"/>
              </a:rPr>
              <a:t>的相对保留值；</a:t>
            </a:r>
          </a:p>
          <a:p>
            <a:pPr>
              <a:lnSpc>
                <a:spcPct val="80000"/>
              </a:lnSpc>
              <a:spcBef>
                <a:spcPct val="80000"/>
              </a:spcBef>
              <a:buFontTx/>
              <a:buNone/>
            </a:pPr>
            <a:r>
              <a:rPr kumimoji="1" lang="zh-CN" altLang="en-US" sz="2400" dirty="0" smtClean="0">
                <a:solidFill>
                  <a:srgbClr val="000066"/>
                </a:solidFill>
                <a:ea typeface="黑体" pitchFamily="49" charset="-122"/>
              </a:rPr>
              <a:t>  （</a:t>
            </a:r>
            <a:r>
              <a:rPr kumimoji="1" lang="en-US" altLang="zh-CN" sz="2400" dirty="0" smtClean="0">
                <a:solidFill>
                  <a:srgbClr val="000066"/>
                </a:solidFill>
                <a:ea typeface="黑体" pitchFamily="49" charset="-122"/>
              </a:rPr>
              <a:t>2</a:t>
            </a:r>
            <a:r>
              <a:rPr kumimoji="1" lang="zh-CN" altLang="en-US" sz="2400" dirty="0" smtClean="0">
                <a:solidFill>
                  <a:srgbClr val="000066"/>
                </a:solidFill>
                <a:ea typeface="黑体" pitchFamily="49" charset="-122"/>
              </a:rPr>
              <a:t>） 色谱柱对组分</a:t>
            </a:r>
            <a:r>
              <a:rPr kumimoji="1" lang="en-US" altLang="zh-CN" sz="2400" dirty="0" smtClean="0">
                <a:solidFill>
                  <a:srgbClr val="000066"/>
                </a:solidFill>
                <a:ea typeface="黑体" pitchFamily="49" charset="-122"/>
              </a:rPr>
              <a:t>1</a:t>
            </a:r>
            <a:r>
              <a:rPr kumimoji="1" lang="zh-CN" altLang="en-US" sz="2400" dirty="0" smtClean="0">
                <a:solidFill>
                  <a:srgbClr val="000066"/>
                </a:solidFill>
                <a:ea typeface="黑体" pitchFamily="49" charset="-122"/>
              </a:rPr>
              <a:t>的容量因子；</a:t>
            </a:r>
          </a:p>
          <a:p>
            <a:pPr>
              <a:lnSpc>
                <a:spcPct val="80000"/>
              </a:lnSpc>
              <a:spcBef>
                <a:spcPct val="80000"/>
              </a:spcBef>
              <a:buFontTx/>
              <a:buNone/>
            </a:pPr>
            <a:r>
              <a:rPr kumimoji="1" lang="zh-CN" altLang="en-US" sz="2400" dirty="0" smtClean="0">
                <a:solidFill>
                  <a:srgbClr val="000066"/>
                </a:solidFill>
                <a:ea typeface="黑体" pitchFamily="49" charset="-122"/>
              </a:rPr>
              <a:t>  （</a:t>
            </a:r>
            <a:r>
              <a:rPr kumimoji="1" lang="en-US" altLang="zh-CN" sz="2400" dirty="0" smtClean="0">
                <a:solidFill>
                  <a:srgbClr val="000066"/>
                </a:solidFill>
                <a:ea typeface="黑体" pitchFamily="49" charset="-122"/>
              </a:rPr>
              <a:t>3</a:t>
            </a:r>
            <a:r>
              <a:rPr kumimoji="1" lang="zh-CN" altLang="en-US" sz="2400" dirty="0" smtClean="0">
                <a:solidFill>
                  <a:srgbClr val="000066"/>
                </a:solidFill>
                <a:ea typeface="黑体" pitchFamily="49" charset="-122"/>
              </a:rPr>
              <a:t>） 组分</a:t>
            </a:r>
            <a:r>
              <a:rPr kumimoji="1" lang="en-US" altLang="zh-CN" sz="2400" dirty="0" smtClean="0">
                <a:solidFill>
                  <a:srgbClr val="000066"/>
                </a:solidFill>
                <a:ea typeface="黑体" pitchFamily="49" charset="-122"/>
              </a:rPr>
              <a:t>2</a:t>
            </a:r>
            <a:r>
              <a:rPr kumimoji="1" lang="zh-CN" altLang="en-US" sz="2400" dirty="0" smtClean="0">
                <a:solidFill>
                  <a:srgbClr val="000066"/>
                </a:solidFill>
                <a:ea typeface="黑体" pitchFamily="49" charset="-122"/>
              </a:rPr>
              <a:t>在固定相中停留时间。</a:t>
            </a:r>
            <a:endParaRPr kumimoji="1" lang="zh-CN" altLang="en-US" sz="2400" dirty="0">
              <a:solidFill>
                <a:srgbClr val="000066"/>
              </a:solidFill>
              <a:ea typeface="黑体" pitchFamily="49" charset="-122"/>
            </a:endParaRPr>
          </a:p>
        </p:txBody>
      </p:sp>
    </p:spTree>
    <p:extLst>
      <p:ext uri="{BB962C8B-B14F-4D97-AF65-F5344CB8AC3E}">
        <p14:creationId xmlns:p14="http://schemas.microsoft.com/office/powerpoint/2010/main" val="1088051382"/>
      </p:ext>
    </p:extLst>
  </p:cSld>
  <p:clrMapOvr>
    <a:masterClrMapping/>
  </p:clrMapOvr>
  <p:transition spd="med">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755650" y="1628775"/>
            <a:ext cx="7772400" cy="4114800"/>
          </a:xfrm>
          <a:prstGeom prst="rect">
            <a:avLst/>
          </a:prstGeom>
        </p:spPr>
        <p:txBody>
          <a:bodyPr/>
          <a:lstStyle>
            <a:lvl1pPr marL="342900" indent="-342900" algn="l" rtl="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a:lstStyle>
          <a:p>
            <a:pPr>
              <a:buFontTx/>
              <a:buNone/>
            </a:pPr>
            <a:r>
              <a:rPr lang="en-US" altLang="zh-CN" smtClean="0">
                <a:solidFill>
                  <a:srgbClr val="000066"/>
                </a:solidFill>
              </a:rPr>
              <a:t>(1) </a:t>
            </a:r>
            <a:r>
              <a:rPr lang="zh-CN" altLang="en-US" smtClean="0">
                <a:solidFill>
                  <a:srgbClr val="000066"/>
                </a:solidFill>
              </a:rPr>
              <a:t>据</a:t>
            </a:r>
            <a:r>
              <a:rPr lang="en-US" altLang="zh-CN" i="1" smtClean="0">
                <a:solidFill>
                  <a:srgbClr val="000066"/>
                </a:solidFill>
              </a:rPr>
              <a:t>r</a:t>
            </a:r>
            <a:r>
              <a:rPr lang="en-US" altLang="zh-CN" i="1" baseline="-25000" smtClean="0">
                <a:solidFill>
                  <a:srgbClr val="000066"/>
                </a:solidFill>
              </a:rPr>
              <a:t>2,1</a:t>
            </a:r>
            <a:r>
              <a:rPr lang="en-US" altLang="zh-CN" smtClean="0">
                <a:solidFill>
                  <a:srgbClr val="000066"/>
                </a:solidFill>
              </a:rPr>
              <a:t>=</a:t>
            </a:r>
            <a:r>
              <a:rPr lang="en-US" altLang="zh-CN" i="1" smtClean="0">
                <a:solidFill>
                  <a:srgbClr val="000066"/>
                </a:solidFill>
              </a:rPr>
              <a:t>t’</a:t>
            </a:r>
            <a:r>
              <a:rPr lang="en-US" altLang="zh-CN" i="1" baseline="-25000" smtClean="0">
                <a:solidFill>
                  <a:srgbClr val="000066"/>
                </a:solidFill>
              </a:rPr>
              <a:t>R(2</a:t>
            </a:r>
            <a:r>
              <a:rPr lang="en-US" altLang="zh-CN" baseline="-25000" smtClean="0">
                <a:solidFill>
                  <a:srgbClr val="000066"/>
                </a:solidFill>
              </a:rPr>
              <a:t>)</a:t>
            </a:r>
            <a:r>
              <a:rPr lang="en-US" altLang="zh-CN" smtClean="0">
                <a:solidFill>
                  <a:srgbClr val="000066"/>
                </a:solidFill>
              </a:rPr>
              <a:t>/</a:t>
            </a:r>
            <a:r>
              <a:rPr lang="en-US" altLang="zh-CN" i="1" smtClean="0">
                <a:solidFill>
                  <a:srgbClr val="000066"/>
                </a:solidFill>
              </a:rPr>
              <a:t>t’</a:t>
            </a:r>
            <a:r>
              <a:rPr lang="en-US" altLang="zh-CN" i="1" baseline="-25000" smtClean="0">
                <a:solidFill>
                  <a:srgbClr val="000066"/>
                </a:solidFill>
              </a:rPr>
              <a:t>R(1)</a:t>
            </a:r>
            <a:r>
              <a:rPr lang="en-US" altLang="zh-CN" smtClean="0">
                <a:solidFill>
                  <a:srgbClr val="000066"/>
                </a:solidFill>
              </a:rPr>
              <a:t>  =(</a:t>
            </a:r>
            <a:r>
              <a:rPr lang="en-US" altLang="zh-CN" i="1" smtClean="0">
                <a:solidFill>
                  <a:srgbClr val="000066"/>
                </a:solidFill>
              </a:rPr>
              <a:t>t</a:t>
            </a:r>
            <a:r>
              <a:rPr lang="en-US" altLang="zh-CN" i="1" baseline="-25000" smtClean="0">
                <a:solidFill>
                  <a:srgbClr val="000066"/>
                </a:solidFill>
              </a:rPr>
              <a:t>R(2)</a:t>
            </a:r>
            <a:r>
              <a:rPr lang="zh-CN" altLang="en-US" smtClean="0">
                <a:solidFill>
                  <a:srgbClr val="000066"/>
                </a:solidFill>
              </a:rPr>
              <a:t>－</a:t>
            </a:r>
            <a:r>
              <a:rPr lang="en-US" altLang="zh-CN" i="1" smtClean="0">
                <a:solidFill>
                  <a:srgbClr val="000066"/>
                </a:solidFill>
              </a:rPr>
              <a:t>t</a:t>
            </a:r>
            <a:r>
              <a:rPr lang="en-US" altLang="zh-CN" i="1" baseline="-25000" smtClean="0">
                <a:solidFill>
                  <a:srgbClr val="000066"/>
                </a:solidFill>
              </a:rPr>
              <a:t>M</a:t>
            </a:r>
            <a:r>
              <a:rPr lang="en-US" altLang="zh-CN" smtClean="0">
                <a:solidFill>
                  <a:srgbClr val="000066"/>
                </a:solidFill>
              </a:rPr>
              <a:t>)/(</a:t>
            </a:r>
            <a:r>
              <a:rPr lang="en-US" altLang="zh-CN" i="1" smtClean="0">
                <a:solidFill>
                  <a:srgbClr val="000066"/>
                </a:solidFill>
              </a:rPr>
              <a:t>tR</a:t>
            </a:r>
            <a:r>
              <a:rPr lang="en-US" altLang="zh-CN" i="1" baseline="-25000" smtClean="0">
                <a:solidFill>
                  <a:srgbClr val="000066"/>
                </a:solidFill>
              </a:rPr>
              <a:t>(1)</a:t>
            </a:r>
            <a:r>
              <a:rPr lang="zh-CN" altLang="en-US" smtClean="0">
                <a:solidFill>
                  <a:srgbClr val="000066"/>
                </a:solidFill>
              </a:rPr>
              <a:t>－</a:t>
            </a:r>
            <a:r>
              <a:rPr lang="en-US" altLang="zh-CN" i="1" smtClean="0">
                <a:solidFill>
                  <a:srgbClr val="000066"/>
                </a:solidFill>
              </a:rPr>
              <a:t>t</a:t>
            </a:r>
            <a:r>
              <a:rPr lang="en-US" altLang="zh-CN" i="1" baseline="-25000" smtClean="0">
                <a:solidFill>
                  <a:srgbClr val="000066"/>
                </a:solidFill>
              </a:rPr>
              <a:t>M</a:t>
            </a:r>
            <a:r>
              <a:rPr lang="en-US" altLang="zh-CN" smtClean="0">
                <a:solidFill>
                  <a:srgbClr val="000066"/>
                </a:solidFill>
              </a:rPr>
              <a:t>) </a:t>
            </a:r>
          </a:p>
          <a:p>
            <a:pPr>
              <a:buFontTx/>
              <a:buNone/>
            </a:pPr>
            <a:r>
              <a:rPr lang="en-US" altLang="zh-CN" smtClean="0">
                <a:solidFill>
                  <a:srgbClr val="000066"/>
                </a:solidFill>
              </a:rPr>
              <a:t>               =(26.0</a:t>
            </a:r>
            <a:r>
              <a:rPr lang="zh-CN" altLang="en-US" smtClean="0">
                <a:solidFill>
                  <a:srgbClr val="000066"/>
                </a:solidFill>
              </a:rPr>
              <a:t>－</a:t>
            </a:r>
            <a:r>
              <a:rPr lang="en-US" altLang="zh-CN" smtClean="0">
                <a:solidFill>
                  <a:srgbClr val="000066"/>
                </a:solidFill>
              </a:rPr>
              <a:t>1.5)/(16.5</a:t>
            </a:r>
            <a:r>
              <a:rPr lang="zh-CN" altLang="en-US" smtClean="0">
                <a:solidFill>
                  <a:srgbClr val="000066"/>
                </a:solidFill>
              </a:rPr>
              <a:t>－</a:t>
            </a:r>
            <a:r>
              <a:rPr lang="en-US" altLang="zh-CN" smtClean="0">
                <a:solidFill>
                  <a:srgbClr val="000066"/>
                </a:solidFill>
              </a:rPr>
              <a:t>1.5)=1.63       </a:t>
            </a:r>
          </a:p>
          <a:p>
            <a:pPr>
              <a:buFontTx/>
              <a:buNone/>
            </a:pPr>
            <a:endParaRPr lang="en-US" altLang="zh-CN" smtClean="0">
              <a:solidFill>
                <a:srgbClr val="000066"/>
              </a:solidFill>
            </a:endParaRPr>
          </a:p>
          <a:p>
            <a:pPr>
              <a:buFontTx/>
              <a:buNone/>
            </a:pPr>
            <a:r>
              <a:rPr lang="en-US" altLang="zh-CN" smtClean="0">
                <a:solidFill>
                  <a:srgbClr val="000066"/>
                </a:solidFill>
              </a:rPr>
              <a:t>(2)  </a:t>
            </a:r>
            <a:r>
              <a:rPr lang="zh-CN" altLang="en-US" smtClean="0">
                <a:solidFill>
                  <a:srgbClr val="000066"/>
                </a:solidFill>
              </a:rPr>
              <a:t>据</a:t>
            </a:r>
            <a:r>
              <a:rPr lang="en-US" altLang="zh-CN" i="1" smtClean="0">
                <a:solidFill>
                  <a:srgbClr val="000066"/>
                </a:solidFill>
              </a:rPr>
              <a:t>k</a:t>
            </a:r>
            <a:r>
              <a:rPr lang="en-US" altLang="zh-CN" smtClean="0">
                <a:solidFill>
                  <a:srgbClr val="000066"/>
                </a:solidFill>
              </a:rPr>
              <a:t>=(</a:t>
            </a:r>
            <a:r>
              <a:rPr lang="en-US" altLang="zh-CN" i="1" smtClean="0">
                <a:solidFill>
                  <a:srgbClr val="000066"/>
                </a:solidFill>
              </a:rPr>
              <a:t>t</a:t>
            </a:r>
            <a:r>
              <a:rPr lang="en-US" altLang="zh-CN" i="1" baseline="-25000" smtClean="0">
                <a:solidFill>
                  <a:srgbClr val="000066"/>
                </a:solidFill>
              </a:rPr>
              <a:t>R(1)</a:t>
            </a:r>
            <a:r>
              <a:rPr lang="zh-CN" altLang="en-US" smtClean="0">
                <a:solidFill>
                  <a:srgbClr val="000066"/>
                </a:solidFill>
              </a:rPr>
              <a:t>－</a:t>
            </a:r>
            <a:r>
              <a:rPr lang="en-US" altLang="zh-CN" i="1" smtClean="0">
                <a:solidFill>
                  <a:srgbClr val="000066"/>
                </a:solidFill>
              </a:rPr>
              <a:t>t</a:t>
            </a:r>
            <a:r>
              <a:rPr lang="en-US" altLang="zh-CN" i="1" baseline="-25000" smtClean="0">
                <a:solidFill>
                  <a:srgbClr val="000066"/>
                </a:solidFill>
              </a:rPr>
              <a:t>M</a:t>
            </a:r>
            <a:r>
              <a:rPr lang="en-US" altLang="zh-CN" smtClean="0">
                <a:solidFill>
                  <a:srgbClr val="000066"/>
                </a:solidFill>
              </a:rPr>
              <a:t>)/</a:t>
            </a:r>
            <a:r>
              <a:rPr lang="en-US" altLang="zh-CN" i="1" smtClean="0">
                <a:solidFill>
                  <a:srgbClr val="000066"/>
                </a:solidFill>
              </a:rPr>
              <a:t>t</a:t>
            </a:r>
            <a:r>
              <a:rPr lang="en-US" altLang="zh-CN" i="1" baseline="-25000" smtClean="0">
                <a:solidFill>
                  <a:srgbClr val="000066"/>
                </a:solidFill>
              </a:rPr>
              <a:t>M</a:t>
            </a:r>
            <a:r>
              <a:rPr lang="en-US" altLang="zh-CN" smtClean="0">
                <a:solidFill>
                  <a:srgbClr val="000066"/>
                </a:solidFill>
              </a:rPr>
              <a:t>=(16.5</a:t>
            </a:r>
            <a:r>
              <a:rPr lang="zh-CN" altLang="en-US" smtClean="0">
                <a:solidFill>
                  <a:srgbClr val="000066"/>
                </a:solidFill>
              </a:rPr>
              <a:t>－</a:t>
            </a:r>
            <a:r>
              <a:rPr lang="en-US" altLang="zh-CN" smtClean="0">
                <a:solidFill>
                  <a:srgbClr val="000066"/>
                </a:solidFill>
              </a:rPr>
              <a:t>1.5)/1.5=10.0 </a:t>
            </a:r>
          </a:p>
          <a:p>
            <a:pPr>
              <a:buFontTx/>
              <a:buNone/>
            </a:pPr>
            <a:endParaRPr lang="en-US" altLang="zh-CN" smtClean="0">
              <a:solidFill>
                <a:srgbClr val="000066"/>
              </a:solidFill>
            </a:endParaRPr>
          </a:p>
          <a:p>
            <a:pPr>
              <a:buFontTx/>
              <a:buNone/>
            </a:pPr>
            <a:r>
              <a:rPr lang="en-US" altLang="zh-CN" smtClean="0">
                <a:solidFill>
                  <a:srgbClr val="000066"/>
                </a:solidFill>
              </a:rPr>
              <a:t>(3)  </a:t>
            </a:r>
            <a:r>
              <a:rPr lang="en-US" altLang="zh-CN" i="1" smtClean="0">
                <a:solidFill>
                  <a:srgbClr val="000066"/>
                </a:solidFill>
              </a:rPr>
              <a:t>t’R(2)</a:t>
            </a:r>
            <a:r>
              <a:rPr lang="en-US" altLang="zh-CN" smtClean="0">
                <a:solidFill>
                  <a:srgbClr val="000066"/>
                </a:solidFill>
              </a:rPr>
              <a:t>=26.0</a:t>
            </a:r>
            <a:r>
              <a:rPr lang="zh-CN" altLang="en-US" smtClean="0">
                <a:solidFill>
                  <a:srgbClr val="000066"/>
                </a:solidFill>
              </a:rPr>
              <a:t>－</a:t>
            </a:r>
            <a:r>
              <a:rPr lang="en-US" altLang="zh-CN" smtClean="0">
                <a:solidFill>
                  <a:srgbClr val="000066"/>
                </a:solidFill>
              </a:rPr>
              <a:t>1.5=24.5min </a:t>
            </a:r>
            <a:endParaRPr lang="zh-CN" altLang="en-US">
              <a:solidFill>
                <a:srgbClr val="000066"/>
              </a:solidFill>
            </a:endParaRPr>
          </a:p>
        </p:txBody>
      </p:sp>
    </p:spTree>
    <p:extLst>
      <p:ext uri="{BB962C8B-B14F-4D97-AF65-F5344CB8AC3E}">
        <p14:creationId xmlns:p14="http://schemas.microsoft.com/office/powerpoint/2010/main" val="2618166874"/>
      </p:ext>
    </p:extLst>
  </p:cSld>
  <p:clrMapOvr>
    <a:masterClrMapping/>
  </p:clrMapOvr>
  <p:transition spd="med">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8"/>
          <p:cNvSpPr txBox="1">
            <a:spLocks noChangeArrowheads="1"/>
          </p:cNvSpPr>
          <p:nvPr/>
        </p:nvSpPr>
        <p:spPr bwMode="auto">
          <a:xfrm>
            <a:off x="5219700" y="5949950"/>
            <a:ext cx="3602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zh-CN" altLang="en-US" sz="2400">
                <a:solidFill>
                  <a:srgbClr val="FF0066"/>
                </a:solidFill>
                <a:latin typeface="Times New Roman" pitchFamily="18" charset="0"/>
                <a:ea typeface="楷体_GB2312" pitchFamily="49" charset="-122"/>
              </a:rPr>
              <a:t>日本岛津</a:t>
            </a:r>
            <a:r>
              <a:rPr lang="en-US" altLang="zh-CN" sz="2400">
                <a:solidFill>
                  <a:srgbClr val="FF0066"/>
                </a:solidFill>
                <a:latin typeface="Times New Roman" pitchFamily="18" charset="0"/>
                <a:ea typeface="楷体_GB2312" pitchFamily="49" charset="-122"/>
              </a:rPr>
              <a:t>GC-2010</a:t>
            </a:r>
          </a:p>
        </p:txBody>
      </p:sp>
      <p:pic>
        <p:nvPicPr>
          <p:cNvPr id="4099" name="Picture 14" descr="C10495"/>
          <p:cNvPicPr>
            <a:picLocks noChangeAspect="1" noChangeArrowheads="1"/>
          </p:cNvPicPr>
          <p:nvPr/>
        </p:nvPicPr>
        <p:blipFill>
          <a:blip r:embed="rId3">
            <a:extLst>
              <a:ext uri="{28A0092B-C50C-407E-A947-70E740481C1C}">
                <a14:useLocalDpi xmlns:a14="http://schemas.microsoft.com/office/drawing/2010/main" val="0"/>
              </a:ext>
            </a:extLst>
          </a:blip>
          <a:srcRect b="7700"/>
          <a:stretch>
            <a:fillRect/>
          </a:stretch>
        </p:blipFill>
        <p:spPr bwMode="auto">
          <a:xfrm>
            <a:off x="0" y="0"/>
            <a:ext cx="4679950" cy="431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Picture 16" descr="气相色谱仪GC-2010">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2363" y="2708275"/>
            <a:ext cx="4211637" cy="317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Text Box 17"/>
          <p:cNvSpPr txBox="1">
            <a:spLocks noChangeArrowheads="1"/>
          </p:cNvSpPr>
          <p:nvPr/>
        </p:nvSpPr>
        <p:spPr bwMode="auto">
          <a:xfrm>
            <a:off x="179388" y="4508500"/>
            <a:ext cx="4679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lang="en-US" altLang="zh-CN" sz="2400">
                <a:solidFill>
                  <a:srgbClr val="FF0066"/>
                </a:solidFill>
                <a:latin typeface="Times New Roman" pitchFamily="18" charset="0"/>
                <a:ea typeface="楷体_GB2312" pitchFamily="49" charset="-122"/>
              </a:rPr>
              <a:t>Agilent 6890 </a:t>
            </a:r>
            <a:r>
              <a:rPr lang="zh-CN" altLang="en-US" sz="2400">
                <a:solidFill>
                  <a:srgbClr val="FF0066"/>
                </a:solidFill>
                <a:latin typeface="Times New Roman" pitchFamily="18" charset="0"/>
                <a:ea typeface="楷体_GB2312" pitchFamily="49" charset="-122"/>
              </a:rPr>
              <a:t>系列气相色谱仪</a:t>
            </a:r>
            <a:endParaRPr lang="en-US" altLang="zh-CN" sz="2400">
              <a:solidFill>
                <a:srgbClr val="FF0066"/>
              </a:solidFill>
              <a:latin typeface="Times New Roman" pitchFamily="18" charset="0"/>
              <a:ea typeface="楷体_GB2312" pitchFamily="49" charset="-122"/>
            </a:endParaRPr>
          </a:p>
        </p:txBody>
      </p:sp>
    </p:spTree>
  </p:cSld>
  <p:clrMapOvr>
    <a:masterClrMapping/>
  </p:clrMapOvr>
  <p:transition spd="med">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395536" y="260648"/>
            <a:ext cx="6858000" cy="609600"/>
          </a:xfrm>
          <a:prstGeom prst="rect">
            <a:avLst/>
          </a:prstGeom>
        </p:spPr>
        <p:txBody>
          <a:bodyPr/>
          <a:lst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itchFamily="34" charset="0"/>
                <a:ea typeface="宋体" pitchFamily="2" charset="-122"/>
              </a:defRPr>
            </a:lvl2pPr>
            <a:lvl3pPr algn="l" rtl="0" eaLnBrk="0" fontAlgn="base" hangingPunct="0">
              <a:spcBef>
                <a:spcPct val="0"/>
              </a:spcBef>
              <a:spcAft>
                <a:spcPct val="0"/>
              </a:spcAft>
              <a:defRPr sz="3900" b="1">
                <a:solidFill>
                  <a:schemeClr val="tx2"/>
                </a:solidFill>
                <a:latin typeface="Arial" pitchFamily="34" charset="0"/>
                <a:ea typeface="宋体" pitchFamily="2" charset="-122"/>
              </a:defRPr>
            </a:lvl3pPr>
            <a:lvl4pPr algn="l" rtl="0" eaLnBrk="0" fontAlgn="base" hangingPunct="0">
              <a:spcBef>
                <a:spcPct val="0"/>
              </a:spcBef>
              <a:spcAft>
                <a:spcPct val="0"/>
              </a:spcAft>
              <a:defRPr sz="3900" b="1">
                <a:solidFill>
                  <a:schemeClr val="tx2"/>
                </a:solidFill>
                <a:latin typeface="Arial" pitchFamily="34" charset="0"/>
                <a:ea typeface="宋体" pitchFamily="2" charset="-122"/>
              </a:defRPr>
            </a:lvl4pPr>
            <a:lvl5pPr algn="l" rtl="0" eaLnBrk="0" fontAlgn="base" hangingPunct="0">
              <a:spcBef>
                <a:spcPct val="0"/>
              </a:spcBef>
              <a:spcAft>
                <a:spcPct val="0"/>
              </a:spcAft>
              <a:defRPr sz="3900" b="1">
                <a:solidFill>
                  <a:schemeClr val="tx2"/>
                </a:solidFill>
                <a:latin typeface="Arial" pitchFamily="34" charset="0"/>
                <a:ea typeface="宋体" pitchFamily="2" charset="-122"/>
              </a:defRPr>
            </a:lvl5pPr>
            <a:lvl6pPr marL="457200" algn="l" rtl="0" fontAlgn="base">
              <a:spcBef>
                <a:spcPct val="0"/>
              </a:spcBef>
              <a:spcAft>
                <a:spcPct val="0"/>
              </a:spcAft>
              <a:defRPr sz="3900" b="1">
                <a:solidFill>
                  <a:schemeClr val="tx2"/>
                </a:solidFill>
                <a:latin typeface="Arial" pitchFamily="34" charset="0"/>
                <a:ea typeface="宋体" pitchFamily="2" charset="-122"/>
              </a:defRPr>
            </a:lvl6pPr>
            <a:lvl7pPr marL="914400" algn="l" rtl="0" fontAlgn="base">
              <a:spcBef>
                <a:spcPct val="0"/>
              </a:spcBef>
              <a:spcAft>
                <a:spcPct val="0"/>
              </a:spcAft>
              <a:defRPr sz="3900" b="1">
                <a:solidFill>
                  <a:schemeClr val="tx2"/>
                </a:solidFill>
                <a:latin typeface="Arial" pitchFamily="34" charset="0"/>
                <a:ea typeface="宋体" pitchFamily="2" charset="-122"/>
              </a:defRPr>
            </a:lvl7pPr>
            <a:lvl8pPr marL="1371600" algn="l" rtl="0" fontAlgn="base">
              <a:spcBef>
                <a:spcPct val="0"/>
              </a:spcBef>
              <a:spcAft>
                <a:spcPct val="0"/>
              </a:spcAft>
              <a:defRPr sz="3900" b="1">
                <a:solidFill>
                  <a:schemeClr val="tx2"/>
                </a:solidFill>
                <a:latin typeface="Arial" pitchFamily="34" charset="0"/>
                <a:ea typeface="宋体" pitchFamily="2" charset="-122"/>
              </a:defRPr>
            </a:lvl8pPr>
            <a:lvl9pPr marL="1828800" algn="l" rtl="0" fontAlgn="base">
              <a:spcBef>
                <a:spcPct val="0"/>
              </a:spcBef>
              <a:spcAft>
                <a:spcPct val="0"/>
              </a:spcAft>
              <a:defRPr sz="3900" b="1">
                <a:solidFill>
                  <a:schemeClr val="tx2"/>
                </a:solidFill>
                <a:latin typeface="Arial" pitchFamily="34" charset="0"/>
                <a:ea typeface="宋体" pitchFamily="2" charset="-122"/>
              </a:defRPr>
            </a:lvl9pPr>
          </a:lstStyle>
          <a:p>
            <a:r>
              <a:rPr lang="zh-CN" altLang="en-US" sz="3600" dirty="0" smtClean="0">
                <a:solidFill>
                  <a:srgbClr val="003300"/>
                </a:solidFill>
                <a:latin typeface="黑体" pitchFamily="49" charset="-122"/>
                <a:ea typeface="黑体" pitchFamily="49" charset="-122"/>
              </a:rPr>
              <a:t>色谱分离的基本理论</a:t>
            </a:r>
            <a:endParaRPr lang="en-US" altLang="zh-CN" dirty="0">
              <a:solidFill>
                <a:srgbClr val="003300"/>
              </a:solidFill>
              <a:latin typeface="黑体" pitchFamily="49" charset="-122"/>
              <a:ea typeface="黑体" pitchFamily="49" charset="-122"/>
            </a:endParaRPr>
          </a:p>
        </p:txBody>
      </p:sp>
      <p:sp>
        <p:nvSpPr>
          <p:cNvPr id="3" name="Text Box 3"/>
          <p:cNvSpPr txBox="1">
            <a:spLocks noChangeArrowheads="1"/>
          </p:cNvSpPr>
          <p:nvPr/>
        </p:nvSpPr>
        <p:spPr bwMode="auto">
          <a:xfrm>
            <a:off x="304800" y="836613"/>
            <a:ext cx="8534400" cy="509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40000"/>
              </a:lnSpc>
            </a:pPr>
            <a:r>
              <a:rPr lang="zh-CN" altLang="en-US" sz="2600" i="0" dirty="0">
                <a:solidFill>
                  <a:srgbClr val="000066"/>
                </a:solidFill>
                <a:effectLst/>
                <a:latin typeface="Times New Roman" pitchFamily="18" charset="0"/>
                <a:ea typeface="黑体" pitchFamily="49" charset="-122"/>
              </a:rPr>
              <a:t>一是试样中各组分在两相间的分配情况，这与各组分在两相间的分配系数，各物质的分子结构和性质有关，各个色谱峰在柱后出现的时间（即保留值）反映了各组分在两相间的分配情况，它由色谱过程中的</a:t>
            </a:r>
            <a:r>
              <a:rPr lang="zh-CN" altLang="en-US" sz="2600" dirty="0">
                <a:solidFill>
                  <a:srgbClr val="CC0000"/>
                </a:solidFill>
                <a:latin typeface="Times New Roman" pitchFamily="18" charset="0"/>
                <a:ea typeface="黑体" pitchFamily="49" charset="-122"/>
              </a:rPr>
              <a:t>热力学因素</a:t>
            </a:r>
            <a:r>
              <a:rPr lang="zh-CN" altLang="en-US" sz="2600" i="0" dirty="0">
                <a:solidFill>
                  <a:srgbClr val="000066"/>
                </a:solidFill>
                <a:effectLst/>
                <a:latin typeface="Times New Roman" pitchFamily="18" charset="0"/>
                <a:ea typeface="黑体" pitchFamily="49" charset="-122"/>
              </a:rPr>
              <a:t>所控制（</a:t>
            </a:r>
            <a:r>
              <a:rPr lang="zh-CN" altLang="en-US" sz="2600" i="0" dirty="0">
                <a:solidFill>
                  <a:srgbClr val="CC0000"/>
                </a:solidFill>
                <a:effectLst/>
                <a:latin typeface="Times New Roman" pitchFamily="18" charset="0"/>
                <a:ea typeface="黑体" pitchFamily="49" charset="-122"/>
              </a:rPr>
              <a:t>组分和固定液的结构和性质</a:t>
            </a:r>
            <a:r>
              <a:rPr lang="zh-CN" altLang="en-US" sz="2600" i="0" dirty="0">
                <a:solidFill>
                  <a:srgbClr val="000066"/>
                </a:solidFill>
                <a:effectLst/>
                <a:latin typeface="Times New Roman" pitchFamily="18" charset="0"/>
                <a:ea typeface="黑体" pitchFamily="49" charset="-122"/>
              </a:rPr>
              <a:t>）；</a:t>
            </a:r>
          </a:p>
          <a:p>
            <a:pPr algn="just">
              <a:lnSpc>
                <a:spcPct val="140000"/>
              </a:lnSpc>
            </a:pPr>
            <a:r>
              <a:rPr lang="zh-CN" altLang="en-US" sz="2600" i="0" dirty="0">
                <a:solidFill>
                  <a:srgbClr val="000066"/>
                </a:solidFill>
                <a:effectLst/>
                <a:latin typeface="Times New Roman" pitchFamily="18" charset="0"/>
                <a:ea typeface="黑体" pitchFamily="49" charset="-122"/>
              </a:rPr>
              <a:t>二是：各组分在色谱柱中的运动情况，这与各组分在流动相和固定相两相之间的传质阻力有关，各个色谱峰的半宽度就反映了各组分在色谱柱中运动的情况，这是一个</a:t>
            </a:r>
            <a:r>
              <a:rPr lang="zh-CN" altLang="en-US" sz="2600" dirty="0">
                <a:solidFill>
                  <a:srgbClr val="CC0000"/>
                </a:solidFill>
                <a:latin typeface="Times New Roman" pitchFamily="18" charset="0"/>
                <a:ea typeface="黑体" pitchFamily="49" charset="-122"/>
              </a:rPr>
              <a:t>动力学因素</a:t>
            </a:r>
            <a:r>
              <a:rPr lang="zh-CN" altLang="en-US" sz="2600" i="0" dirty="0">
                <a:solidFill>
                  <a:srgbClr val="000066"/>
                </a:solidFill>
                <a:effectLst/>
                <a:latin typeface="Times New Roman" pitchFamily="18" charset="0"/>
                <a:ea typeface="黑体" pitchFamily="49" charset="-122"/>
              </a:rPr>
              <a:t>（</a:t>
            </a:r>
            <a:r>
              <a:rPr lang="zh-CN" altLang="en-US" sz="2600" i="0" dirty="0">
                <a:solidFill>
                  <a:srgbClr val="CC0000"/>
                </a:solidFill>
                <a:effectLst/>
                <a:latin typeface="Times New Roman" pitchFamily="18" charset="0"/>
                <a:ea typeface="黑体" pitchFamily="49" charset="-122"/>
              </a:rPr>
              <a:t>组分在两相中的运动情况</a:t>
            </a:r>
            <a:r>
              <a:rPr lang="zh-CN" altLang="en-US" sz="2600" dirty="0">
                <a:solidFill>
                  <a:srgbClr val="000066"/>
                </a:solidFill>
                <a:latin typeface="Times New Roman" pitchFamily="18" charset="0"/>
                <a:ea typeface="黑体" pitchFamily="49" charset="-122"/>
              </a:rPr>
              <a:t>）。</a:t>
            </a:r>
          </a:p>
        </p:txBody>
      </p:sp>
      <p:sp>
        <p:nvSpPr>
          <p:cNvPr id="4" name="Text Box 14"/>
          <p:cNvSpPr txBox="1">
            <a:spLocks noChangeArrowheads="1"/>
          </p:cNvSpPr>
          <p:nvPr/>
        </p:nvSpPr>
        <p:spPr bwMode="auto">
          <a:xfrm>
            <a:off x="323850" y="5877644"/>
            <a:ext cx="73914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40000"/>
              </a:lnSpc>
            </a:pPr>
            <a:r>
              <a:rPr lang="zh-CN" altLang="en-US" sz="2600" i="0" dirty="0">
                <a:solidFill>
                  <a:srgbClr val="0000CC"/>
                </a:solidFill>
                <a:effectLst/>
                <a:latin typeface="Times New Roman" pitchFamily="18" charset="0"/>
                <a:ea typeface="黑体" pitchFamily="49" charset="-122"/>
              </a:rPr>
              <a:t>两种色谱理论：塔板理论和速率理论。</a:t>
            </a:r>
          </a:p>
        </p:txBody>
      </p:sp>
    </p:spTree>
    <p:extLst>
      <p:ext uri="{BB962C8B-B14F-4D97-AF65-F5344CB8AC3E}">
        <p14:creationId xmlns:p14="http://schemas.microsoft.com/office/powerpoint/2010/main" val="305779034"/>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wipe(left)">
                                      <p:cBhvr>
                                        <p:cTn id="22"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build="p" autoUpdateAnimBg="0"/>
      <p:bldP spid="4"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152400" y="3276600"/>
            <a:ext cx="7772400" cy="262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10000"/>
              </a:lnSpc>
              <a:spcBef>
                <a:spcPct val="20000"/>
              </a:spcBef>
            </a:pPr>
            <a:r>
              <a:rPr lang="zh-CN" altLang="en-US" sz="2800" b="1" i="0" dirty="0">
                <a:solidFill>
                  <a:srgbClr val="0000CC"/>
                </a:solidFill>
                <a:effectLst/>
                <a:latin typeface="Times New Roman" pitchFamily="18" charset="0"/>
              </a:rPr>
              <a:t>        </a:t>
            </a:r>
            <a:r>
              <a:rPr lang="zh-CN" altLang="en-US" sz="2600" b="1" i="0" dirty="0">
                <a:solidFill>
                  <a:srgbClr val="0033CC"/>
                </a:solidFill>
                <a:effectLst/>
                <a:latin typeface="Times New Roman" pitchFamily="18" charset="0"/>
                <a:ea typeface="黑体" pitchFamily="49" charset="-122"/>
              </a:rPr>
              <a:t>塔板理论的假设：</a:t>
            </a:r>
          </a:p>
          <a:p>
            <a:pPr algn="just">
              <a:lnSpc>
                <a:spcPct val="110000"/>
              </a:lnSpc>
              <a:spcBef>
                <a:spcPct val="20000"/>
              </a:spcBef>
            </a:pPr>
            <a:r>
              <a:rPr lang="zh-CN" altLang="en-US" sz="2600" i="0" dirty="0">
                <a:solidFill>
                  <a:srgbClr val="0000CC"/>
                </a:solidFill>
                <a:effectLst/>
                <a:latin typeface="Times New Roman" pitchFamily="18" charset="0"/>
                <a:ea typeface="黑体" pitchFamily="49" charset="-122"/>
              </a:rPr>
              <a:t>      </a:t>
            </a:r>
            <a:r>
              <a:rPr lang="zh-CN" altLang="en-US" sz="2600" i="0" dirty="0">
                <a:solidFill>
                  <a:srgbClr val="000066"/>
                </a:solidFill>
                <a:effectLst/>
                <a:latin typeface="Times New Roman" pitchFamily="18" charset="0"/>
                <a:ea typeface="黑体" pitchFamily="49" charset="-122"/>
              </a:rPr>
              <a:t>(1) 每一个平衡过程间隔内，平衡可以迅速达到；</a:t>
            </a:r>
          </a:p>
          <a:p>
            <a:pPr algn="just">
              <a:lnSpc>
                <a:spcPct val="110000"/>
              </a:lnSpc>
              <a:spcBef>
                <a:spcPct val="20000"/>
              </a:spcBef>
            </a:pPr>
            <a:r>
              <a:rPr lang="zh-CN" altLang="en-US" sz="2600" i="0" dirty="0">
                <a:solidFill>
                  <a:srgbClr val="000066"/>
                </a:solidFill>
                <a:effectLst/>
                <a:latin typeface="Times New Roman" pitchFamily="18" charset="0"/>
                <a:ea typeface="黑体" pitchFamily="49" charset="-122"/>
              </a:rPr>
              <a:t>      (2) 将载气看作成脉动（间歇）过程；</a:t>
            </a:r>
          </a:p>
          <a:p>
            <a:pPr algn="just">
              <a:lnSpc>
                <a:spcPct val="110000"/>
              </a:lnSpc>
              <a:spcBef>
                <a:spcPct val="20000"/>
              </a:spcBef>
            </a:pPr>
            <a:r>
              <a:rPr lang="zh-CN" altLang="en-US" sz="2600" i="0" dirty="0">
                <a:solidFill>
                  <a:srgbClr val="000066"/>
                </a:solidFill>
                <a:effectLst/>
                <a:latin typeface="Times New Roman" pitchFamily="18" charset="0"/>
                <a:ea typeface="黑体" pitchFamily="49" charset="-122"/>
              </a:rPr>
              <a:t>      (3) 试样沿色谱柱方向的扩散可忽略；</a:t>
            </a:r>
          </a:p>
          <a:p>
            <a:pPr algn="just">
              <a:lnSpc>
                <a:spcPct val="110000"/>
              </a:lnSpc>
              <a:spcBef>
                <a:spcPct val="20000"/>
              </a:spcBef>
            </a:pPr>
            <a:r>
              <a:rPr lang="zh-CN" altLang="en-US" sz="2600" i="0" dirty="0">
                <a:solidFill>
                  <a:srgbClr val="000066"/>
                </a:solidFill>
                <a:effectLst/>
                <a:latin typeface="Times New Roman" pitchFamily="18" charset="0"/>
                <a:ea typeface="黑体" pitchFamily="49" charset="-122"/>
              </a:rPr>
              <a:t>      (4) 每次分配的分配系数相同。</a:t>
            </a:r>
          </a:p>
        </p:txBody>
      </p:sp>
      <p:pic>
        <p:nvPicPr>
          <p:cNvPr id="3" name="Picture 5" descr="蒸馏塔"/>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47025" y="609600"/>
            <a:ext cx="1143000" cy="16002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13"/>
          <p:cNvSpPr txBox="1">
            <a:spLocks noChangeArrowheads="1"/>
          </p:cNvSpPr>
          <p:nvPr/>
        </p:nvSpPr>
        <p:spPr>
          <a:xfrm>
            <a:off x="304800" y="381000"/>
            <a:ext cx="6248400" cy="609600"/>
          </a:xfrm>
          <a:prstGeom prst="rect">
            <a:avLst/>
          </a:prstGeom>
          <a:noFill/>
          <a:ln/>
        </p:spPr>
        <p:txBody>
          <a:bodyPr/>
          <a:lst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itchFamily="34" charset="0"/>
                <a:ea typeface="宋体" pitchFamily="2" charset="-122"/>
              </a:defRPr>
            </a:lvl2pPr>
            <a:lvl3pPr algn="l" rtl="0" eaLnBrk="0" fontAlgn="base" hangingPunct="0">
              <a:spcBef>
                <a:spcPct val="0"/>
              </a:spcBef>
              <a:spcAft>
                <a:spcPct val="0"/>
              </a:spcAft>
              <a:defRPr sz="3900" b="1">
                <a:solidFill>
                  <a:schemeClr val="tx2"/>
                </a:solidFill>
                <a:latin typeface="Arial" pitchFamily="34" charset="0"/>
                <a:ea typeface="宋体" pitchFamily="2" charset="-122"/>
              </a:defRPr>
            </a:lvl3pPr>
            <a:lvl4pPr algn="l" rtl="0" eaLnBrk="0" fontAlgn="base" hangingPunct="0">
              <a:spcBef>
                <a:spcPct val="0"/>
              </a:spcBef>
              <a:spcAft>
                <a:spcPct val="0"/>
              </a:spcAft>
              <a:defRPr sz="3900" b="1">
                <a:solidFill>
                  <a:schemeClr val="tx2"/>
                </a:solidFill>
                <a:latin typeface="Arial" pitchFamily="34" charset="0"/>
                <a:ea typeface="宋体" pitchFamily="2" charset="-122"/>
              </a:defRPr>
            </a:lvl4pPr>
            <a:lvl5pPr algn="l" rtl="0" eaLnBrk="0" fontAlgn="base" hangingPunct="0">
              <a:spcBef>
                <a:spcPct val="0"/>
              </a:spcBef>
              <a:spcAft>
                <a:spcPct val="0"/>
              </a:spcAft>
              <a:defRPr sz="3900" b="1">
                <a:solidFill>
                  <a:schemeClr val="tx2"/>
                </a:solidFill>
                <a:latin typeface="Arial" pitchFamily="34" charset="0"/>
                <a:ea typeface="宋体" pitchFamily="2" charset="-122"/>
              </a:defRPr>
            </a:lvl5pPr>
            <a:lvl6pPr marL="457200" algn="l" rtl="0" fontAlgn="base">
              <a:spcBef>
                <a:spcPct val="0"/>
              </a:spcBef>
              <a:spcAft>
                <a:spcPct val="0"/>
              </a:spcAft>
              <a:defRPr sz="3900" b="1">
                <a:solidFill>
                  <a:schemeClr val="tx2"/>
                </a:solidFill>
                <a:latin typeface="Arial" pitchFamily="34" charset="0"/>
                <a:ea typeface="宋体" pitchFamily="2" charset="-122"/>
              </a:defRPr>
            </a:lvl6pPr>
            <a:lvl7pPr marL="914400" algn="l" rtl="0" fontAlgn="base">
              <a:spcBef>
                <a:spcPct val="0"/>
              </a:spcBef>
              <a:spcAft>
                <a:spcPct val="0"/>
              </a:spcAft>
              <a:defRPr sz="3900" b="1">
                <a:solidFill>
                  <a:schemeClr val="tx2"/>
                </a:solidFill>
                <a:latin typeface="Arial" pitchFamily="34" charset="0"/>
                <a:ea typeface="宋体" pitchFamily="2" charset="-122"/>
              </a:defRPr>
            </a:lvl7pPr>
            <a:lvl8pPr marL="1371600" algn="l" rtl="0" fontAlgn="base">
              <a:spcBef>
                <a:spcPct val="0"/>
              </a:spcBef>
              <a:spcAft>
                <a:spcPct val="0"/>
              </a:spcAft>
              <a:defRPr sz="3900" b="1">
                <a:solidFill>
                  <a:schemeClr val="tx2"/>
                </a:solidFill>
                <a:latin typeface="Arial" pitchFamily="34" charset="0"/>
                <a:ea typeface="宋体" pitchFamily="2" charset="-122"/>
              </a:defRPr>
            </a:lvl8pPr>
            <a:lvl9pPr marL="1828800" algn="l" rtl="0" fontAlgn="base">
              <a:spcBef>
                <a:spcPct val="0"/>
              </a:spcBef>
              <a:spcAft>
                <a:spcPct val="0"/>
              </a:spcAft>
              <a:defRPr sz="3900" b="1">
                <a:solidFill>
                  <a:schemeClr val="tx2"/>
                </a:solidFill>
                <a:latin typeface="Arial" pitchFamily="34" charset="0"/>
                <a:ea typeface="宋体" pitchFamily="2" charset="-122"/>
              </a:defRPr>
            </a:lvl9pPr>
          </a:lstStyle>
          <a:p>
            <a:r>
              <a:rPr lang="zh-CN" altLang="en-US" sz="3600" dirty="0" smtClean="0">
                <a:latin typeface="黑体" pitchFamily="49" charset="-122"/>
                <a:ea typeface="黑体" pitchFamily="49" charset="-122"/>
              </a:rPr>
              <a:t>塔板理论-</a:t>
            </a:r>
            <a:r>
              <a:rPr lang="zh-CN" altLang="en-US" sz="2800" dirty="0" smtClean="0">
                <a:latin typeface="黑体" pitchFamily="49" charset="-122"/>
                <a:ea typeface="黑体" pitchFamily="49" charset="-122"/>
              </a:rPr>
              <a:t>柱分离效能指标</a:t>
            </a:r>
            <a:endParaRPr lang="zh-CN" altLang="en-US" dirty="0">
              <a:latin typeface="黑体" pitchFamily="49" charset="-122"/>
              <a:ea typeface="黑体" pitchFamily="49" charset="-122"/>
            </a:endParaRPr>
          </a:p>
        </p:txBody>
      </p:sp>
      <p:sp>
        <p:nvSpPr>
          <p:cNvPr id="5" name="Text Box 14"/>
          <p:cNvSpPr txBox="1">
            <a:spLocks noChangeArrowheads="1"/>
          </p:cNvSpPr>
          <p:nvPr/>
        </p:nvSpPr>
        <p:spPr bwMode="auto">
          <a:xfrm>
            <a:off x="304800" y="1066800"/>
            <a:ext cx="7391400" cy="2141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0000"/>
              </a:lnSpc>
            </a:pPr>
            <a:r>
              <a:rPr lang="zh-CN" altLang="en-US" sz="2800" b="1" i="0" dirty="0">
                <a:effectLst/>
                <a:latin typeface="宋体" pitchFamily="2" charset="-122"/>
              </a:rPr>
              <a:t>   </a:t>
            </a:r>
            <a:r>
              <a:rPr lang="zh-CN" altLang="en-US" sz="3200" b="1" i="0" dirty="0">
                <a:solidFill>
                  <a:srgbClr val="990033"/>
                </a:solidFill>
                <a:effectLst/>
                <a:latin typeface="黑体" pitchFamily="49" charset="-122"/>
                <a:ea typeface="黑体" pitchFamily="49" charset="-122"/>
              </a:rPr>
              <a:t>1.塔板理论</a:t>
            </a:r>
            <a:r>
              <a:rPr lang="zh-CN" altLang="en-US" sz="3200" b="1" i="0" dirty="0">
                <a:solidFill>
                  <a:srgbClr val="990033"/>
                </a:solidFill>
                <a:effectLst/>
                <a:latin typeface="Times New Roman" pitchFamily="18" charset="0"/>
                <a:ea typeface="黑体" pitchFamily="49" charset="-122"/>
              </a:rPr>
              <a:t>（</a:t>
            </a:r>
            <a:r>
              <a:rPr lang="en-US" altLang="zh-CN" sz="3200" b="1" i="0" dirty="0">
                <a:solidFill>
                  <a:srgbClr val="990033"/>
                </a:solidFill>
                <a:effectLst/>
                <a:latin typeface="Times New Roman" pitchFamily="18" charset="0"/>
                <a:ea typeface="黑体" pitchFamily="49" charset="-122"/>
              </a:rPr>
              <a:t>plate  theory）</a:t>
            </a:r>
          </a:p>
          <a:p>
            <a:pPr algn="just">
              <a:lnSpc>
                <a:spcPct val="120000"/>
              </a:lnSpc>
            </a:pPr>
            <a:r>
              <a:rPr lang="zh-CN" altLang="en-US" sz="2800" b="1" i="0" dirty="0">
                <a:solidFill>
                  <a:schemeClr val="hlink"/>
                </a:solidFill>
                <a:effectLst/>
                <a:latin typeface="Times New Roman" pitchFamily="18" charset="0"/>
              </a:rPr>
              <a:t>       </a:t>
            </a:r>
            <a:r>
              <a:rPr lang="zh-CN" altLang="en-US" sz="2600" i="0" dirty="0">
                <a:solidFill>
                  <a:srgbClr val="000066"/>
                </a:solidFill>
                <a:effectLst/>
                <a:latin typeface="Times New Roman" pitchFamily="18" charset="0"/>
                <a:ea typeface="黑体" pitchFamily="49" charset="-122"/>
              </a:rPr>
              <a:t>半经验理论；将色谱分离过程比拟作蒸馏过程，将连续的色谱分离过程分割成多次的平衡过程的重复。</a:t>
            </a:r>
          </a:p>
        </p:txBody>
      </p:sp>
    </p:spTree>
    <p:extLst>
      <p:ext uri="{BB962C8B-B14F-4D97-AF65-F5344CB8AC3E}">
        <p14:creationId xmlns:p14="http://schemas.microsoft.com/office/powerpoint/2010/main" val="292763363"/>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
                                            <p:txEl>
                                              <p:pRg st="0" end="0"/>
                                            </p:txEl>
                                          </p:spTgt>
                                        </p:tgtEl>
                                        <p:attrNameLst>
                                          <p:attrName>style.visibility</p:attrName>
                                        </p:attrNameLst>
                                      </p:cBhvr>
                                      <p:to>
                                        <p:strVal val="visible"/>
                                      </p:to>
                                    </p:set>
                                    <p:animEffect transition="in" filter="wipe(left)">
                                      <p:cBhvr>
                                        <p:cTn id="16" dur="500"/>
                                        <p:tgtEl>
                                          <p:spTgt spid="5">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wipe(left)">
                                      <p:cBhvr>
                                        <p:cTn id="21" dur="500"/>
                                        <p:tgtEl>
                                          <p:spTgt spid="5">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
                                            <p:txEl>
                                              <p:pRg st="0" end="0"/>
                                            </p:txEl>
                                          </p:spTgt>
                                        </p:tgtEl>
                                        <p:attrNameLst>
                                          <p:attrName>style.visibility</p:attrName>
                                        </p:attrNameLst>
                                      </p:cBhvr>
                                      <p:to>
                                        <p:strVal val="visible"/>
                                      </p:to>
                                    </p:set>
                                    <p:animEffect transition="in" filter="wipe(left)">
                                      <p:cBhvr>
                                        <p:cTn id="26" dur="500"/>
                                        <p:tgtEl>
                                          <p:spTgt spid="2">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
                                            <p:txEl>
                                              <p:pRg st="1" end="1"/>
                                            </p:txEl>
                                          </p:spTgt>
                                        </p:tgtEl>
                                        <p:attrNameLst>
                                          <p:attrName>style.visibility</p:attrName>
                                        </p:attrNameLst>
                                      </p:cBhvr>
                                      <p:to>
                                        <p:strVal val="visible"/>
                                      </p:to>
                                    </p:set>
                                    <p:animEffect transition="in" filter="wipe(left)">
                                      <p:cBhvr>
                                        <p:cTn id="31" dur="500"/>
                                        <p:tgtEl>
                                          <p:spTgt spid="2">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
                                            <p:txEl>
                                              <p:pRg st="2" end="2"/>
                                            </p:txEl>
                                          </p:spTgt>
                                        </p:tgtEl>
                                        <p:attrNameLst>
                                          <p:attrName>style.visibility</p:attrName>
                                        </p:attrNameLst>
                                      </p:cBhvr>
                                      <p:to>
                                        <p:strVal val="visible"/>
                                      </p:to>
                                    </p:set>
                                    <p:animEffect transition="in" filter="wipe(left)">
                                      <p:cBhvr>
                                        <p:cTn id="36" dur="500"/>
                                        <p:tgtEl>
                                          <p:spTgt spid="2">
                                            <p:txEl>
                                              <p:pRg st="2" end="2"/>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
                                            <p:txEl>
                                              <p:pRg st="3" end="3"/>
                                            </p:txEl>
                                          </p:spTgt>
                                        </p:tgtEl>
                                        <p:attrNameLst>
                                          <p:attrName>style.visibility</p:attrName>
                                        </p:attrNameLst>
                                      </p:cBhvr>
                                      <p:to>
                                        <p:strVal val="visible"/>
                                      </p:to>
                                    </p:set>
                                    <p:animEffect transition="in" filter="wipe(left)">
                                      <p:cBhvr>
                                        <p:cTn id="41" dur="500"/>
                                        <p:tgtEl>
                                          <p:spTgt spid="2">
                                            <p:txEl>
                                              <p:pRg st="3" end="3"/>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
                                            <p:txEl>
                                              <p:pRg st="4" end="4"/>
                                            </p:txEl>
                                          </p:spTgt>
                                        </p:tgtEl>
                                        <p:attrNameLst>
                                          <p:attrName>style.visibility</p:attrName>
                                        </p:attrNameLst>
                                      </p:cBhvr>
                                      <p:to>
                                        <p:strVal val="visible"/>
                                      </p:to>
                                    </p:set>
                                    <p:animEffect transition="in" filter="wipe(left)">
                                      <p:cBhvr>
                                        <p:cTn id="46"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P spid="4" grpId="0" animBg="1" autoUpdateAnimBg="0"/>
      <p:bldP spid="5"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228600" y="381000"/>
            <a:ext cx="7727776" cy="1039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15000"/>
              </a:lnSpc>
            </a:pPr>
            <a:r>
              <a:rPr lang="zh-CN" altLang="en-US" sz="2800" i="0" dirty="0">
                <a:solidFill>
                  <a:schemeClr val="hlink"/>
                </a:solidFill>
                <a:effectLst/>
                <a:latin typeface="Times New Roman" pitchFamily="18" charset="0"/>
                <a:ea typeface="黑体" pitchFamily="49" charset="-122"/>
              </a:rPr>
              <a:t>   </a:t>
            </a:r>
            <a:r>
              <a:rPr lang="zh-CN" altLang="en-US" sz="2800" i="0" dirty="0" smtClean="0">
                <a:solidFill>
                  <a:schemeClr val="hlink"/>
                </a:solidFill>
                <a:effectLst/>
                <a:latin typeface="Times New Roman" pitchFamily="18" charset="0"/>
                <a:ea typeface="黑体" pitchFamily="49" charset="-122"/>
              </a:rPr>
              <a:t>    </a:t>
            </a:r>
            <a:r>
              <a:rPr lang="zh-CN" altLang="en-US" sz="2600" i="0" dirty="0" smtClean="0">
                <a:solidFill>
                  <a:srgbClr val="000066"/>
                </a:solidFill>
                <a:effectLst/>
                <a:latin typeface="Times New Roman" pitchFamily="18" charset="0"/>
                <a:ea typeface="黑体" pitchFamily="49" charset="-122"/>
              </a:rPr>
              <a:t>色谱柱</a:t>
            </a:r>
            <a:r>
              <a:rPr lang="zh-CN" altLang="en-US" sz="2600" i="0" dirty="0">
                <a:solidFill>
                  <a:srgbClr val="000066"/>
                </a:solidFill>
                <a:effectLst/>
                <a:latin typeface="Times New Roman" pitchFamily="18" charset="0"/>
                <a:ea typeface="黑体" pitchFamily="49" charset="-122"/>
              </a:rPr>
              <a:t>长：</a:t>
            </a:r>
            <a:r>
              <a:rPr lang="en-US" altLang="zh-CN" sz="2600" dirty="0">
                <a:solidFill>
                  <a:srgbClr val="000066"/>
                </a:solidFill>
                <a:effectLst/>
                <a:latin typeface="Times New Roman" pitchFamily="18" charset="0"/>
                <a:ea typeface="黑体" pitchFamily="49" charset="-122"/>
              </a:rPr>
              <a:t>L</a:t>
            </a:r>
            <a:r>
              <a:rPr lang="en-US" altLang="zh-CN" sz="2600" i="0" dirty="0">
                <a:solidFill>
                  <a:srgbClr val="000066"/>
                </a:solidFill>
                <a:effectLst/>
                <a:latin typeface="Times New Roman" pitchFamily="18" charset="0"/>
                <a:ea typeface="黑体" pitchFamily="49" charset="-122"/>
              </a:rPr>
              <a:t>， </a:t>
            </a:r>
            <a:r>
              <a:rPr lang="zh-CN" altLang="en-US" sz="2600" i="0" dirty="0">
                <a:solidFill>
                  <a:srgbClr val="000066"/>
                </a:solidFill>
                <a:effectLst/>
                <a:latin typeface="Times New Roman" pitchFamily="18" charset="0"/>
                <a:ea typeface="黑体" pitchFamily="49" charset="-122"/>
              </a:rPr>
              <a:t>虚拟的塔板间距离：</a:t>
            </a:r>
            <a:r>
              <a:rPr lang="en-US" altLang="zh-CN" sz="2600" dirty="0">
                <a:solidFill>
                  <a:srgbClr val="000066"/>
                </a:solidFill>
                <a:effectLst/>
                <a:latin typeface="Times New Roman" pitchFamily="18" charset="0"/>
                <a:ea typeface="黑体" pitchFamily="49" charset="-122"/>
              </a:rPr>
              <a:t>H</a:t>
            </a:r>
            <a:r>
              <a:rPr lang="en-US" altLang="zh-CN" sz="2600" i="0" dirty="0">
                <a:solidFill>
                  <a:srgbClr val="000066"/>
                </a:solidFill>
                <a:effectLst/>
                <a:latin typeface="Times New Roman" pitchFamily="18" charset="0"/>
                <a:ea typeface="黑体" pitchFamily="49" charset="-122"/>
              </a:rPr>
              <a:t>，</a:t>
            </a:r>
            <a:r>
              <a:rPr lang="zh-CN" altLang="en-US" sz="2600" i="0" dirty="0">
                <a:solidFill>
                  <a:srgbClr val="000066"/>
                </a:solidFill>
                <a:effectLst/>
                <a:latin typeface="Times New Roman" pitchFamily="18" charset="0"/>
                <a:ea typeface="黑体" pitchFamily="49" charset="-122"/>
              </a:rPr>
              <a:t>色谱柱的理论塔板数：</a:t>
            </a:r>
            <a:r>
              <a:rPr lang="en-US" altLang="zh-CN" sz="2600" dirty="0">
                <a:solidFill>
                  <a:srgbClr val="000066"/>
                </a:solidFill>
                <a:effectLst/>
                <a:latin typeface="Times New Roman" pitchFamily="18" charset="0"/>
                <a:ea typeface="黑体" pitchFamily="49" charset="-122"/>
              </a:rPr>
              <a:t>n</a:t>
            </a:r>
            <a:r>
              <a:rPr lang="en-US" altLang="zh-CN" sz="2600" i="0" dirty="0">
                <a:solidFill>
                  <a:srgbClr val="000066"/>
                </a:solidFill>
                <a:effectLst/>
                <a:latin typeface="Times New Roman" pitchFamily="18" charset="0"/>
                <a:ea typeface="黑体" pitchFamily="49" charset="-122"/>
              </a:rPr>
              <a:t>，</a:t>
            </a:r>
            <a:r>
              <a:rPr lang="zh-CN" altLang="en-US" sz="2600" i="0" dirty="0">
                <a:solidFill>
                  <a:srgbClr val="000066"/>
                </a:solidFill>
                <a:effectLst/>
                <a:latin typeface="Times New Roman" pitchFamily="18" charset="0"/>
                <a:ea typeface="黑体" pitchFamily="49" charset="-122"/>
              </a:rPr>
              <a:t>则三者的关系为</a:t>
            </a:r>
            <a:endParaRPr lang="en-US" altLang="zh-CN" sz="2600" i="0" dirty="0">
              <a:solidFill>
                <a:srgbClr val="000066"/>
              </a:solidFill>
              <a:effectLst/>
              <a:latin typeface="Times New Roman" pitchFamily="18" charset="0"/>
              <a:ea typeface="黑体" pitchFamily="49" charset="-122"/>
            </a:endParaRPr>
          </a:p>
        </p:txBody>
      </p:sp>
      <p:graphicFrame>
        <p:nvGraphicFramePr>
          <p:cNvPr id="6" name="Object 5"/>
          <p:cNvGraphicFramePr>
            <a:graphicFrameLocks noChangeAspect="1"/>
          </p:cNvGraphicFramePr>
          <p:nvPr/>
        </p:nvGraphicFramePr>
        <p:xfrm>
          <a:off x="7848600" y="2362200"/>
          <a:ext cx="1139825" cy="3810000"/>
        </p:xfrm>
        <a:graphic>
          <a:graphicData uri="http://schemas.openxmlformats.org/presentationml/2006/ole">
            <mc:AlternateContent xmlns:mc="http://schemas.openxmlformats.org/markup-compatibility/2006">
              <mc:Choice xmlns:v="urn:schemas-microsoft-com:vml" Requires="v">
                <p:oleObj spid="_x0000_s18515" name="BMP 图象" r:id="rId3" imgW="800212" imgH="2676899" progId="Paint.Picture">
                  <p:embed/>
                </p:oleObj>
              </mc:Choice>
              <mc:Fallback>
                <p:oleObj name="BMP 图象" r:id="rId3" imgW="800212" imgH="2676899"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48600" y="2362200"/>
                        <a:ext cx="1139825" cy="3810000"/>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7"/>
          <p:cNvGraphicFramePr>
            <a:graphicFrameLocks noChangeAspect="1"/>
          </p:cNvGraphicFramePr>
          <p:nvPr/>
        </p:nvGraphicFramePr>
        <p:xfrm>
          <a:off x="1258888" y="3716338"/>
          <a:ext cx="4511675" cy="1230312"/>
        </p:xfrm>
        <a:graphic>
          <a:graphicData uri="http://schemas.openxmlformats.org/presentationml/2006/ole">
            <mc:AlternateContent xmlns:mc="http://schemas.openxmlformats.org/markup-compatibility/2006">
              <mc:Choice xmlns:v="urn:schemas-microsoft-com:vml" Requires="v">
                <p:oleObj spid="_x0000_s18516" name="Equation" r:id="rId5" imgW="1587240" imgH="431640" progId="Equation.3">
                  <p:embed/>
                </p:oleObj>
              </mc:Choice>
              <mc:Fallback>
                <p:oleObj name="Equation" r:id="rId5" imgW="1587240" imgH="431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3716338"/>
                        <a:ext cx="4511675" cy="1230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Text Box 16"/>
          <p:cNvSpPr txBox="1">
            <a:spLocks noChangeArrowheads="1"/>
          </p:cNvSpPr>
          <p:nvPr/>
        </p:nvSpPr>
        <p:spPr bwMode="auto">
          <a:xfrm>
            <a:off x="468313" y="4868863"/>
            <a:ext cx="6940550" cy="104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i="1">
                <a:solidFill>
                  <a:schemeClr val="tx1"/>
                </a:solidFill>
                <a:effectLst>
                  <a:outerShdw blurRad="38100" dist="38100" dir="2700000" algn="tl">
                    <a:srgbClr val="000000"/>
                  </a:outerShdw>
                </a:effectLst>
                <a:latin typeface="Arial" pitchFamily="34" charset="0"/>
                <a:ea typeface="宋体" pitchFamily="2" charset="-122"/>
              </a:defRPr>
            </a:lvl1pPr>
            <a:lvl2pPr marL="914400" indent="-457200">
              <a:defRPr kumimoji="1" sz="2400">
                <a:solidFill>
                  <a:schemeClr val="tx1"/>
                </a:solidFill>
                <a:latin typeface="Times New Roman" pitchFamily="18" charset="0"/>
                <a:ea typeface="宋体" pitchFamily="2" charset="-122"/>
              </a:defRPr>
            </a:lvl2pPr>
            <a:lvl3pPr marL="1371600" indent="-457200">
              <a:defRPr kumimoji="1" sz="2400">
                <a:solidFill>
                  <a:schemeClr val="tx1"/>
                </a:solidFill>
                <a:latin typeface="Times New Roman" pitchFamily="18" charset="0"/>
                <a:ea typeface="宋体" pitchFamily="2" charset="-122"/>
              </a:defRPr>
            </a:lvl3pPr>
            <a:lvl4pPr marL="1828800" indent="-457200">
              <a:defRPr kumimoji="1" sz="2400">
                <a:solidFill>
                  <a:schemeClr val="tx1"/>
                </a:solidFill>
                <a:latin typeface="Times New Roman" pitchFamily="18" charset="0"/>
                <a:ea typeface="宋体" pitchFamily="2" charset="-122"/>
              </a:defRPr>
            </a:lvl4pPr>
            <a:lvl5pPr marL="2286000" indent="-457200">
              <a:defRPr kumimoji="1" sz="2400">
                <a:solidFill>
                  <a:schemeClr val="tx1"/>
                </a:solidFill>
                <a:latin typeface="Times New Roman" pitchFamily="18" charset="0"/>
                <a:ea typeface="宋体" pitchFamily="2" charset="-122"/>
              </a:defRPr>
            </a:lvl5pPr>
            <a:lvl6pPr marL="2743200" indent="-4572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3200400" indent="-4572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657600" indent="-4572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4114800" indent="-4572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a:lnSpc>
                <a:spcPct val="140000"/>
              </a:lnSpc>
              <a:buFontTx/>
              <a:buChar char="•"/>
            </a:pPr>
            <a:r>
              <a:rPr lang="zh-CN" altLang="en-US" sz="2600" i="0" dirty="0">
                <a:solidFill>
                  <a:srgbClr val="C00000"/>
                </a:solidFill>
                <a:effectLst/>
                <a:latin typeface="Times New Roman" pitchFamily="18" charset="0"/>
                <a:ea typeface="黑体" pitchFamily="49" charset="-122"/>
              </a:rPr>
              <a:t>单位柱长的塔板数越多，表明柱效越高。</a:t>
            </a:r>
          </a:p>
          <a:p>
            <a:pPr>
              <a:buFontTx/>
              <a:buChar char="•"/>
            </a:pPr>
            <a:r>
              <a:rPr lang="zh-CN" altLang="en-US" sz="2600" i="0" dirty="0">
                <a:solidFill>
                  <a:srgbClr val="C00000"/>
                </a:solidFill>
                <a:effectLst/>
                <a:latin typeface="Times New Roman" pitchFamily="18" charset="0"/>
                <a:ea typeface="黑体" pitchFamily="49" charset="-122"/>
              </a:rPr>
              <a:t>用不同物质计算可得到不同的理论塔板数。</a:t>
            </a:r>
            <a:endParaRPr lang="zh-CN" altLang="zh-CN" sz="2600" i="0" dirty="0">
              <a:solidFill>
                <a:srgbClr val="C00000"/>
              </a:solidFill>
              <a:effectLst/>
              <a:latin typeface="Times New Roman" pitchFamily="18" charset="0"/>
              <a:ea typeface="黑体" pitchFamily="49" charset="-122"/>
            </a:endParaRPr>
          </a:p>
        </p:txBody>
      </p:sp>
      <p:sp>
        <p:nvSpPr>
          <p:cNvPr id="9" name="Text Box 21"/>
          <p:cNvSpPr txBox="1">
            <a:spLocks noChangeArrowheads="1"/>
          </p:cNvSpPr>
          <p:nvPr/>
        </p:nvSpPr>
        <p:spPr bwMode="auto">
          <a:xfrm>
            <a:off x="395288" y="3213100"/>
            <a:ext cx="6400800" cy="586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40000"/>
              </a:lnSpc>
            </a:pPr>
            <a:r>
              <a:rPr lang="zh-CN" altLang="en-US" sz="2600" i="0" dirty="0">
                <a:solidFill>
                  <a:srgbClr val="000066"/>
                </a:solidFill>
                <a:effectLst/>
                <a:latin typeface="Times New Roman" pitchFamily="18" charset="0"/>
                <a:ea typeface="黑体" pitchFamily="49" charset="-122"/>
              </a:rPr>
              <a:t>理论塔板数与色谱参数之间的关系为</a:t>
            </a:r>
          </a:p>
        </p:txBody>
      </p:sp>
      <p:sp>
        <p:nvSpPr>
          <p:cNvPr id="10" name="Text Box 22"/>
          <p:cNvSpPr txBox="1">
            <a:spLocks noChangeArrowheads="1"/>
          </p:cNvSpPr>
          <p:nvPr/>
        </p:nvSpPr>
        <p:spPr bwMode="auto">
          <a:xfrm>
            <a:off x="273050" y="1363663"/>
            <a:ext cx="7539038"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15000"/>
              </a:lnSpc>
            </a:pPr>
            <a:r>
              <a:rPr lang="en-US" altLang="zh-CN" sz="2600" b="1" dirty="0">
                <a:solidFill>
                  <a:srgbClr val="0000CC"/>
                </a:solidFill>
                <a:effectLst/>
                <a:latin typeface="Times New Roman" pitchFamily="18" charset="0"/>
              </a:rPr>
              <a:t>                       n</a:t>
            </a:r>
            <a:r>
              <a:rPr lang="en-US" altLang="zh-CN" sz="2600" b="1" i="0" dirty="0">
                <a:solidFill>
                  <a:srgbClr val="0000CC"/>
                </a:solidFill>
                <a:effectLst/>
                <a:latin typeface="Times New Roman" pitchFamily="18" charset="0"/>
              </a:rPr>
              <a:t> = </a:t>
            </a:r>
            <a:r>
              <a:rPr lang="en-US" altLang="zh-CN" sz="2600" b="1" dirty="0">
                <a:solidFill>
                  <a:srgbClr val="0000CC"/>
                </a:solidFill>
                <a:effectLst/>
                <a:latin typeface="Times New Roman" pitchFamily="18" charset="0"/>
              </a:rPr>
              <a:t>L</a:t>
            </a:r>
            <a:r>
              <a:rPr lang="en-US" altLang="zh-CN" sz="2600" b="1" i="0" dirty="0">
                <a:solidFill>
                  <a:srgbClr val="0000CC"/>
                </a:solidFill>
                <a:effectLst/>
                <a:latin typeface="Times New Roman" pitchFamily="18" charset="0"/>
              </a:rPr>
              <a:t> / </a:t>
            </a:r>
            <a:r>
              <a:rPr lang="en-US" altLang="zh-CN" sz="2600" b="1" dirty="0">
                <a:solidFill>
                  <a:srgbClr val="0000CC"/>
                </a:solidFill>
                <a:effectLst/>
                <a:latin typeface="Times New Roman" pitchFamily="18" charset="0"/>
              </a:rPr>
              <a:t>H</a:t>
            </a:r>
          </a:p>
          <a:p>
            <a:pPr algn="just">
              <a:lnSpc>
                <a:spcPct val="115000"/>
              </a:lnSpc>
            </a:pPr>
            <a:r>
              <a:rPr lang="zh-CN" altLang="en-US" sz="2600" i="0" dirty="0">
                <a:solidFill>
                  <a:srgbClr val="000066"/>
                </a:solidFill>
                <a:effectLst/>
                <a:latin typeface="Times New Roman" pitchFamily="18" charset="0"/>
                <a:ea typeface="黑体" pitchFamily="49" charset="-122"/>
              </a:rPr>
              <a:t>当</a:t>
            </a:r>
            <a:r>
              <a:rPr lang="en-US" altLang="zh-CN" sz="2600" i="0" dirty="0">
                <a:solidFill>
                  <a:srgbClr val="000066"/>
                </a:solidFill>
                <a:effectLst/>
                <a:latin typeface="Times New Roman" pitchFamily="18" charset="0"/>
                <a:ea typeface="黑体" pitchFamily="49" charset="-122"/>
              </a:rPr>
              <a:t>n</a:t>
            </a:r>
            <a:r>
              <a:rPr lang="zh-CN" altLang="en-US" sz="2600" i="0" dirty="0">
                <a:solidFill>
                  <a:srgbClr val="000066"/>
                </a:solidFill>
                <a:effectLst/>
                <a:latin typeface="Times New Roman" pitchFamily="18" charset="0"/>
                <a:ea typeface="黑体" pitchFamily="49" charset="-122"/>
              </a:rPr>
              <a:t>较小时，流出曲线峰行不对称；当</a:t>
            </a:r>
            <a:r>
              <a:rPr lang="en-US" altLang="zh-CN" sz="2600" i="0" dirty="0">
                <a:solidFill>
                  <a:srgbClr val="000066"/>
                </a:solidFill>
                <a:effectLst/>
                <a:latin typeface="Times New Roman" pitchFamily="18" charset="0"/>
                <a:ea typeface="黑体" pitchFamily="49" charset="-122"/>
              </a:rPr>
              <a:t>n</a:t>
            </a:r>
            <a:r>
              <a:rPr lang="zh-CN" altLang="en-US" sz="2600" i="0" dirty="0">
                <a:solidFill>
                  <a:srgbClr val="000066"/>
                </a:solidFill>
                <a:effectLst/>
                <a:latin typeface="Times New Roman" pitchFamily="18" charset="0"/>
                <a:ea typeface="黑体" pitchFamily="49" charset="-122"/>
              </a:rPr>
              <a:t>大于</a:t>
            </a:r>
            <a:r>
              <a:rPr lang="en-US" altLang="zh-CN" sz="2600" i="0" dirty="0">
                <a:solidFill>
                  <a:srgbClr val="000066"/>
                </a:solidFill>
                <a:effectLst/>
                <a:latin typeface="Times New Roman" pitchFamily="18" charset="0"/>
                <a:ea typeface="黑体" pitchFamily="49" charset="-122"/>
              </a:rPr>
              <a:t>50</a:t>
            </a:r>
            <a:r>
              <a:rPr lang="zh-CN" altLang="en-US" sz="2600" i="0" dirty="0">
                <a:solidFill>
                  <a:srgbClr val="000066"/>
                </a:solidFill>
                <a:effectLst/>
                <a:latin typeface="Times New Roman" pitchFamily="18" charset="0"/>
                <a:ea typeface="黑体" pitchFamily="49" charset="-122"/>
              </a:rPr>
              <a:t>时，可以得到对称的峰行，在气相色谱中，</a:t>
            </a:r>
            <a:r>
              <a:rPr lang="en-US" altLang="zh-CN" sz="2600" i="0" dirty="0">
                <a:solidFill>
                  <a:srgbClr val="000066"/>
                </a:solidFill>
                <a:effectLst/>
                <a:latin typeface="Times New Roman" pitchFamily="18" charset="0"/>
                <a:ea typeface="黑体" pitchFamily="49" charset="-122"/>
              </a:rPr>
              <a:t>n</a:t>
            </a:r>
            <a:r>
              <a:rPr lang="zh-CN" altLang="en-US" sz="2600" i="0" dirty="0">
                <a:solidFill>
                  <a:srgbClr val="000066"/>
                </a:solidFill>
                <a:effectLst/>
                <a:latin typeface="Times New Roman" pitchFamily="18" charset="0"/>
                <a:ea typeface="黑体" pitchFamily="49" charset="-122"/>
              </a:rPr>
              <a:t>约为</a:t>
            </a:r>
            <a:r>
              <a:rPr lang="en-US" altLang="zh-CN" sz="2600" i="0" dirty="0">
                <a:solidFill>
                  <a:srgbClr val="000066"/>
                </a:solidFill>
                <a:effectLst/>
                <a:latin typeface="Times New Roman" pitchFamily="18" charset="0"/>
                <a:ea typeface="黑体" pitchFamily="49" charset="-122"/>
              </a:rPr>
              <a:t>10</a:t>
            </a:r>
            <a:r>
              <a:rPr lang="en-US" altLang="zh-CN" sz="2600" i="0" baseline="30000" dirty="0">
                <a:solidFill>
                  <a:srgbClr val="000066"/>
                </a:solidFill>
                <a:effectLst/>
                <a:latin typeface="Times New Roman" pitchFamily="18" charset="0"/>
                <a:ea typeface="黑体" pitchFamily="49" charset="-122"/>
              </a:rPr>
              <a:t>3</a:t>
            </a:r>
            <a:r>
              <a:rPr lang="en-US" altLang="zh-CN" sz="2600" i="0" dirty="0">
                <a:solidFill>
                  <a:srgbClr val="000066"/>
                </a:solidFill>
                <a:effectLst/>
                <a:latin typeface="Times New Roman" pitchFamily="18" charset="0"/>
                <a:ea typeface="黑体" pitchFamily="49" charset="-122"/>
              </a:rPr>
              <a:t>-10</a:t>
            </a:r>
            <a:r>
              <a:rPr lang="en-US" altLang="zh-CN" sz="2600" i="0" baseline="30000" dirty="0">
                <a:solidFill>
                  <a:srgbClr val="000066"/>
                </a:solidFill>
                <a:effectLst/>
                <a:latin typeface="Times New Roman" pitchFamily="18" charset="0"/>
                <a:ea typeface="黑体" pitchFamily="49" charset="-122"/>
              </a:rPr>
              <a:t>6</a:t>
            </a:r>
            <a:r>
              <a:rPr lang="zh-CN" altLang="en-US" sz="2600" i="0" dirty="0">
                <a:solidFill>
                  <a:srgbClr val="000066"/>
                </a:solidFill>
                <a:effectLst/>
                <a:latin typeface="Times New Roman" pitchFamily="18" charset="0"/>
                <a:ea typeface="黑体" pitchFamily="49" charset="-122"/>
              </a:rPr>
              <a:t>，流出曲线趋近于正态分布曲线。</a:t>
            </a:r>
          </a:p>
        </p:txBody>
      </p:sp>
    </p:spTree>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wipe(left)">
                                      <p:cBhvr>
                                        <p:cTn id="11" dur="500"/>
                                        <p:tgtEl>
                                          <p:spTgt spid="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wipe(left)">
                                      <p:cBhvr>
                                        <p:cTn id="16" dur="500"/>
                                        <p:tgtEl>
                                          <p:spTgt spid="10">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0">
                                            <p:txEl>
                                              <p:pRg st="1" end="1"/>
                                            </p:txEl>
                                          </p:spTgt>
                                        </p:tgtEl>
                                        <p:attrNameLst>
                                          <p:attrName>style.visibility</p:attrName>
                                        </p:attrNameLst>
                                      </p:cBhvr>
                                      <p:to>
                                        <p:strVal val="visible"/>
                                      </p:to>
                                    </p:set>
                                    <p:animEffect transition="in" filter="wipe(left)">
                                      <p:cBhvr>
                                        <p:cTn id="21" dur="500"/>
                                        <p:tgtEl>
                                          <p:spTgt spid="10">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9">
                                            <p:txEl>
                                              <p:pRg st="0" end="0"/>
                                            </p:txEl>
                                          </p:spTgt>
                                        </p:tgtEl>
                                        <p:attrNameLst>
                                          <p:attrName>style.visibility</p:attrName>
                                        </p:attrNameLst>
                                      </p:cBhvr>
                                      <p:to>
                                        <p:strVal val="visible"/>
                                      </p:to>
                                    </p:set>
                                    <p:animEffect transition="in" filter="wipe(left)">
                                      <p:cBhvr>
                                        <p:cTn id="26" dur="500"/>
                                        <p:tgtEl>
                                          <p:spTgt spid="9">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left)">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8">
                                            <p:txEl>
                                              <p:pRg st="0" end="0"/>
                                            </p:txEl>
                                          </p:spTgt>
                                        </p:tgtEl>
                                        <p:attrNameLst>
                                          <p:attrName>style.visibility</p:attrName>
                                        </p:attrNameLst>
                                      </p:cBhvr>
                                      <p:to>
                                        <p:strVal val="visible"/>
                                      </p:to>
                                    </p:set>
                                    <p:animEffect transition="in" filter="wipe(left)">
                                      <p:cBhvr>
                                        <p:cTn id="36" dur="500"/>
                                        <p:tgtEl>
                                          <p:spTgt spid="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8">
                                            <p:txEl>
                                              <p:pRg st="1" end="1"/>
                                            </p:txEl>
                                          </p:spTgt>
                                        </p:tgtEl>
                                        <p:attrNameLst>
                                          <p:attrName>style.visibility</p:attrName>
                                        </p:attrNameLst>
                                      </p:cBhvr>
                                      <p:to>
                                        <p:strVal val="visible"/>
                                      </p:to>
                                    </p:set>
                                    <p:animEffect transition="in" filter="wipe(left)">
                                      <p:cBhvr>
                                        <p:cTn id="41"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advAuto="0"/>
      <p:bldP spid="8" grpId="0" build="p" autoUpdateAnimBg="0"/>
      <p:bldP spid="9" grpId="0" build="p" autoUpdateAnimBg="0"/>
      <p:bldP spid="10"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304800" y="457200"/>
            <a:ext cx="8001000" cy="609600"/>
          </a:xfrm>
          <a:prstGeom prst="rect">
            <a:avLst/>
          </a:prstGeom>
        </p:spPr>
        <p:txBody>
          <a:bodyPr/>
          <a:lst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itchFamily="34" charset="0"/>
                <a:ea typeface="宋体" pitchFamily="2" charset="-122"/>
              </a:defRPr>
            </a:lvl2pPr>
            <a:lvl3pPr algn="l" rtl="0" eaLnBrk="0" fontAlgn="base" hangingPunct="0">
              <a:spcBef>
                <a:spcPct val="0"/>
              </a:spcBef>
              <a:spcAft>
                <a:spcPct val="0"/>
              </a:spcAft>
              <a:defRPr sz="3900" b="1">
                <a:solidFill>
                  <a:schemeClr val="tx2"/>
                </a:solidFill>
                <a:latin typeface="Arial" pitchFamily="34" charset="0"/>
                <a:ea typeface="宋体" pitchFamily="2" charset="-122"/>
              </a:defRPr>
            </a:lvl3pPr>
            <a:lvl4pPr algn="l" rtl="0" eaLnBrk="0" fontAlgn="base" hangingPunct="0">
              <a:spcBef>
                <a:spcPct val="0"/>
              </a:spcBef>
              <a:spcAft>
                <a:spcPct val="0"/>
              </a:spcAft>
              <a:defRPr sz="3900" b="1">
                <a:solidFill>
                  <a:schemeClr val="tx2"/>
                </a:solidFill>
                <a:latin typeface="Arial" pitchFamily="34" charset="0"/>
                <a:ea typeface="宋体" pitchFamily="2" charset="-122"/>
              </a:defRPr>
            </a:lvl4pPr>
            <a:lvl5pPr algn="l" rtl="0" eaLnBrk="0" fontAlgn="base" hangingPunct="0">
              <a:spcBef>
                <a:spcPct val="0"/>
              </a:spcBef>
              <a:spcAft>
                <a:spcPct val="0"/>
              </a:spcAft>
              <a:defRPr sz="3900" b="1">
                <a:solidFill>
                  <a:schemeClr val="tx2"/>
                </a:solidFill>
                <a:latin typeface="Arial" pitchFamily="34" charset="0"/>
                <a:ea typeface="宋体" pitchFamily="2" charset="-122"/>
              </a:defRPr>
            </a:lvl5pPr>
            <a:lvl6pPr marL="457200" algn="l" rtl="0" fontAlgn="base">
              <a:spcBef>
                <a:spcPct val="0"/>
              </a:spcBef>
              <a:spcAft>
                <a:spcPct val="0"/>
              </a:spcAft>
              <a:defRPr sz="3900" b="1">
                <a:solidFill>
                  <a:schemeClr val="tx2"/>
                </a:solidFill>
                <a:latin typeface="Arial" pitchFamily="34" charset="0"/>
                <a:ea typeface="宋体" pitchFamily="2" charset="-122"/>
              </a:defRPr>
            </a:lvl6pPr>
            <a:lvl7pPr marL="914400" algn="l" rtl="0" fontAlgn="base">
              <a:spcBef>
                <a:spcPct val="0"/>
              </a:spcBef>
              <a:spcAft>
                <a:spcPct val="0"/>
              </a:spcAft>
              <a:defRPr sz="3900" b="1">
                <a:solidFill>
                  <a:schemeClr val="tx2"/>
                </a:solidFill>
                <a:latin typeface="Arial" pitchFamily="34" charset="0"/>
                <a:ea typeface="宋体" pitchFamily="2" charset="-122"/>
              </a:defRPr>
            </a:lvl7pPr>
            <a:lvl8pPr marL="1371600" algn="l" rtl="0" fontAlgn="base">
              <a:spcBef>
                <a:spcPct val="0"/>
              </a:spcBef>
              <a:spcAft>
                <a:spcPct val="0"/>
              </a:spcAft>
              <a:defRPr sz="3900" b="1">
                <a:solidFill>
                  <a:schemeClr val="tx2"/>
                </a:solidFill>
                <a:latin typeface="Arial" pitchFamily="34" charset="0"/>
                <a:ea typeface="宋体" pitchFamily="2" charset="-122"/>
              </a:defRPr>
            </a:lvl8pPr>
            <a:lvl9pPr marL="1828800" algn="l" rtl="0" fontAlgn="base">
              <a:spcBef>
                <a:spcPct val="0"/>
              </a:spcBef>
              <a:spcAft>
                <a:spcPct val="0"/>
              </a:spcAft>
              <a:defRPr sz="3900" b="1">
                <a:solidFill>
                  <a:schemeClr val="tx2"/>
                </a:solidFill>
                <a:latin typeface="Arial" pitchFamily="34" charset="0"/>
                <a:ea typeface="宋体" pitchFamily="2" charset="-122"/>
              </a:defRPr>
            </a:lvl9pPr>
          </a:lstStyle>
          <a:p>
            <a:r>
              <a:rPr lang="zh-CN" altLang="en-US" sz="3200" smtClean="0">
                <a:solidFill>
                  <a:srgbClr val="990033"/>
                </a:solidFill>
                <a:latin typeface="黑体" pitchFamily="49" charset="-122"/>
                <a:ea typeface="黑体" pitchFamily="49" charset="-122"/>
              </a:rPr>
              <a:t>2.有效塔板数和有效塔板高度</a:t>
            </a:r>
            <a:endParaRPr lang="zh-CN" altLang="en-US" sz="3200">
              <a:solidFill>
                <a:srgbClr val="990033"/>
              </a:solidFill>
              <a:latin typeface="黑体" pitchFamily="49" charset="-122"/>
              <a:ea typeface="黑体" pitchFamily="49" charset="-122"/>
            </a:endParaRPr>
          </a:p>
        </p:txBody>
      </p:sp>
      <p:sp>
        <p:nvSpPr>
          <p:cNvPr id="7" name="Text Box 5"/>
          <p:cNvSpPr txBox="1">
            <a:spLocks noChangeArrowheads="1"/>
          </p:cNvSpPr>
          <p:nvPr/>
        </p:nvSpPr>
        <p:spPr bwMode="auto">
          <a:xfrm>
            <a:off x="609600" y="990600"/>
            <a:ext cx="8534400" cy="175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40000"/>
              </a:lnSpc>
            </a:pPr>
            <a:r>
              <a:rPr lang="zh-CN" altLang="en-US" sz="2600" i="0" dirty="0">
                <a:solidFill>
                  <a:srgbClr val="003300"/>
                </a:solidFill>
                <a:effectLst/>
                <a:latin typeface="Times New Roman" pitchFamily="18" charset="0"/>
                <a:ea typeface="黑体" pitchFamily="49" charset="-122"/>
              </a:rPr>
              <a:t>保留时间包含死时间，在死时间内不参与分配!</a:t>
            </a:r>
          </a:p>
          <a:p>
            <a:pPr algn="just">
              <a:lnSpc>
                <a:spcPct val="140000"/>
              </a:lnSpc>
            </a:pPr>
            <a:r>
              <a:rPr lang="zh-CN" altLang="en-US" sz="2600" i="0" dirty="0">
                <a:solidFill>
                  <a:srgbClr val="003300"/>
                </a:solidFill>
                <a:effectLst/>
                <a:latin typeface="Times New Roman" pitchFamily="18" charset="0"/>
                <a:ea typeface="黑体" pitchFamily="49" charset="-122"/>
              </a:rPr>
              <a:t>组分在</a:t>
            </a:r>
            <a:r>
              <a:rPr lang="en-US" altLang="zh-CN" sz="2600" dirty="0" err="1">
                <a:solidFill>
                  <a:srgbClr val="003300"/>
                </a:solidFill>
                <a:effectLst/>
                <a:latin typeface="Times New Roman" pitchFamily="18" charset="0"/>
                <a:ea typeface="黑体" pitchFamily="49" charset="-122"/>
              </a:rPr>
              <a:t>t</a:t>
            </a:r>
            <a:r>
              <a:rPr lang="en-US" altLang="zh-CN" sz="2600" i="0" baseline="-15000" dirty="0" err="1">
                <a:solidFill>
                  <a:srgbClr val="003300"/>
                </a:solidFill>
                <a:effectLst/>
                <a:latin typeface="Times New Roman" pitchFamily="18" charset="0"/>
                <a:ea typeface="黑体" pitchFamily="49" charset="-122"/>
              </a:rPr>
              <a:t>M</a:t>
            </a:r>
            <a:r>
              <a:rPr lang="zh-CN" altLang="en-US" sz="2600" i="0" dirty="0">
                <a:solidFill>
                  <a:srgbClr val="003300"/>
                </a:solidFill>
                <a:effectLst/>
                <a:latin typeface="Times New Roman" pitchFamily="18" charset="0"/>
                <a:ea typeface="黑体" pitchFamily="49" charset="-122"/>
              </a:rPr>
              <a:t>时间内不参与柱内分配。需引入有效塔板数和有效塔板高度：</a:t>
            </a:r>
          </a:p>
        </p:txBody>
      </p:sp>
      <p:graphicFrame>
        <p:nvGraphicFramePr>
          <p:cNvPr id="8" name="Object 9"/>
          <p:cNvGraphicFramePr>
            <a:graphicFrameLocks noChangeAspect="1"/>
          </p:cNvGraphicFramePr>
          <p:nvPr/>
        </p:nvGraphicFramePr>
        <p:xfrm>
          <a:off x="7924800" y="2895600"/>
          <a:ext cx="979488" cy="3276600"/>
        </p:xfrm>
        <a:graphic>
          <a:graphicData uri="http://schemas.openxmlformats.org/presentationml/2006/ole">
            <mc:AlternateContent xmlns:mc="http://schemas.openxmlformats.org/markup-compatibility/2006">
              <mc:Choice xmlns:v="urn:schemas-microsoft-com:vml" Requires="v">
                <p:oleObj spid="_x0000_s19573" name="BMP 图象" r:id="rId4" imgW="800212" imgH="2676899" progId="Paint.Picture">
                  <p:embed/>
                </p:oleObj>
              </mc:Choice>
              <mc:Fallback>
                <p:oleObj name="BMP 图象" r:id="rId4" imgW="800212" imgH="2676899"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24800" y="2895600"/>
                        <a:ext cx="979488" cy="3276600"/>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20"/>
          <p:cNvGraphicFramePr>
            <a:graphicFrameLocks noChangeAspect="1"/>
          </p:cNvGraphicFramePr>
          <p:nvPr/>
        </p:nvGraphicFramePr>
        <p:xfrm>
          <a:off x="1524000" y="2997200"/>
          <a:ext cx="3787775" cy="968375"/>
        </p:xfrm>
        <a:graphic>
          <a:graphicData uri="http://schemas.openxmlformats.org/presentationml/2006/ole">
            <mc:AlternateContent xmlns:mc="http://schemas.openxmlformats.org/markup-compatibility/2006">
              <mc:Choice xmlns:v="urn:schemas-microsoft-com:vml" Requires="v">
                <p:oleObj spid="_x0000_s19574" name="Equation" r:id="rId6" imgW="1688760" imgH="431640" progId="Equation.3">
                  <p:embed/>
                </p:oleObj>
              </mc:Choice>
              <mc:Fallback>
                <p:oleObj name="Equation" r:id="rId6" imgW="1688760" imgH="4316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4000" y="2997200"/>
                        <a:ext cx="3787775" cy="968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21"/>
          <p:cNvGraphicFramePr>
            <a:graphicFrameLocks noChangeAspect="1"/>
          </p:cNvGraphicFramePr>
          <p:nvPr/>
        </p:nvGraphicFramePr>
        <p:xfrm>
          <a:off x="1371600" y="3987800"/>
          <a:ext cx="3962400" cy="2041525"/>
        </p:xfrm>
        <a:graphic>
          <a:graphicData uri="http://schemas.openxmlformats.org/presentationml/2006/ole">
            <mc:AlternateContent xmlns:mc="http://schemas.openxmlformats.org/markup-compatibility/2006">
              <mc:Choice xmlns:v="urn:schemas-microsoft-com:vml" Requires="v">
                <p:oleObj spid="_x0000_s19575" name="Equation" r:id="rId8" imgW="1777680" imgH="914400" progId="Equation.3">
                  <p:embed/>
                </p:oleObj>
              </mc:Choice>
              <mc:Fallback>
                <p:oleObj name="Equation" r:id="rId8" imgW="1777680" imgH="9144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71600" y="3987800"/>
                        <a:ext cx="3962400" cy="2041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7">
                                            <p:txEl>
                                              <p:pRg st="0" end="0"/>
                                            </p:txEl>
                                          </p:spTgt>
                                        </p:tgtEl>
                                        <p:attrNameLst>
                                          <p:attrName>style.visibility</p:attrName>
                                        </p:attrNameLst>
                                      </p:cBhvr>
                                      <p:to>
                                        <p:strVal val="visible"/>
                                      </p:to>
                                    </p:set>
                                    <p:animEffect transition="in" filter="wipe(left)">
                                      <p:cBhvr>
                                        <p:cTn id="16" dur="500"/>
                                        <p:tgtEl>
                                          <p:spTgt spid="7">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wipe(left)">
                                      <p:cBhvr>
                                        <p:cTn id="21" dur="500"/>
                                        <p:tgtEl>
                                          <p:spTgt spid="7">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left)">
                                      <p:cBhvr>
                                        <p:cTn id="3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457200" y="304800"/>
            <a:ext cx="7772400" cy="762000"/>
          </a:xfrm>
          <a:prstGeom prst="rect">
            <a:avLst/>
          </a:prstGeom>
        </p:spPr>
        <p:txBody>
          <a:bodyPr/>
          <a:lst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itchFamily="34" charset="0"/>
                <a:ea typeface="宋体" pitchFamily="2" charset="-122"/>
              </a:defRPr>
            </a:lvl2pPr>
            <a:lvl3pPr algn="l" rtl="0" eaLnBrk="0" fontAlgn="base" hangingPunct="0">
              <a:spcBef>
                <a:spcPct val="0"/>
              </a:spcBef>
              <a:spcAft>
                <a:spcPct val="0"/>
              </a:spcAft>
              <a:defRPr sz="3900" b="1">
                <a:solidFill>
                  <a:schemeClr val="tx2"/>
                </a:solidFill>
                <a:latin typeface="Arial" pitchFamily="34" charset="0"/>
                <a:ea typeface="宋体" pitchFamily="2" charset="-122"/>
              </a:defRPr>
            </a:lvl3pPr>
            <a:lvl4pPr algn="l" rtl="0" eaLnBrk="0" fontAlgn="base" hangingPunct="0">
              <a:spcBef>
                <a:spcPct val="0"/>
              </a:spcBef>
              <a:spcAft>
                <a:spcPct val="0"/>
              </a:spcAft>
              <a:defRPr sz="3900" b="1">
                <a:solidFill>
                  <a:schemeClr val="tx2"/>
                </a:solidFill>
                <a:latin typeface="Arial" pitchFamily="34" charset="0"/>
                <a:ea typeface="宋体" pitchFamily="2" charset="-122"/>
              </a:defRPr>
            </a:lvl4pPr>
            <a:lvl5pPr algn="l" rtl="0" eaLnBrk="0" fontAlgn="base" hangingPunct="0">
              <a:spcBef>
                <a:spcPct val="0"/>
              </a:spcBef>
              <a:spcAft>
                <a:spcPct val="0"/>
              </a:spcAft>
              <a:defRPr sz="3900" b="1">
                <a:solidFill>
                  <a:schemeClr val="tx2"/>
                </a:solidFill>
                <a:latin typeface="Arial" pitchFamily="34" charset="0"/>
                <a:ea typeface="宋体" pitchFamily="2" charset="-122"/>
              </a:defRPr>
            </a:lvl5pPr>
            <a:lvl6pPr marL="457200" algn="l" rtl="0" fontAlgn="base">
              <a:spcBef>
                <a:spcPct val="0"/>
              </a:spcBef>
              <a:spcAft>
                <a:spcPct val="0"/>
              </a:spcAft>
              <a:defRPr sz="3900" b="1">
                <a:solidFill>
                  <a:schemeClr val="tx2"/>
                </a:solidFill>
                <a:latin typeface="Arial" pitchFamily="34" charset="0"/>
                <a:ea typeface="宋体" pitchFamily="2" charset="-122"/>
              </a:defRPr>
            </a:lvl6pPr>
            <a:lvl7pPr marL="914400" algn="l" rtl="0" fontAlgn="base">
              <a:spcBef>
                <a:spcPct val="0"/>
              </a:spcBef>
              <a:spcAft>
                <a:spcPct val="0"/>
              </a:spcAft>
              <a:defRPr sz="3900" b="1">
                <a:solidFill>
                  <a:schemeClr val="tx2"/>
                </a:solidFill>
                <a:latin typeface="Arial" pitchFamily="34" charset="0"/>
                <a:ea typeface="宋体" pitchFamily="2" charset="-122"/>
              </a:defRPr>
            </a:lvl7pPr>
            <a:lvl8pPr marL="1371600" algn="l" rtl="0" fontAlgn="base">
              <a:spcBef>
                <a:spcPct val="0"/>
              </a:spcBef>
              <a:spcAft>
                <a:spcPct val="0"/>
              </a:spcAft>
              <a:defRPr sz="3900" b="1">
                <a:solidFill>
                  <a:schemeClr val="tx2"/>
                </a:solidFill>
                <a:latin typeface="Arial" pitchFamily="34" charset="0"/>
                <a:ea typeface="宋体" pitchFamily="2" charset="-122"/>
              </a:defRPr>
            </a:lvl8pPr>
            <a:lvl9pPr marL="1828800" algn="l" rtl="0" fontAlgn="base">
              <a:spcBef>
                <a:spcPct val="0"/>
              </a:spcBef>
              <a:spcAft>
                <a:spcPct val="0"/>
              </a:spcAft>
              <a:defRPr sz="3900" b="1">
                <a:solidFill>
                  <a:schemeClr val="tx2"/>
                </a:solidFill>
                <a:latin typeface="Arial" pitchFamily="34" charset="0"/>
                <a:ea typeface="宋体" pitchFamily="2" charset="-122"/>
              </a:defRPr>
            </a:lvl9pPr>
          </a:lstStyle>
          <a:p>
            <a:r>
              <a:rPr lang="zh-CN" altLang="en-US" sz="3200" smtClean="0">
                <a:solidFill>
                  <a:srgbClr val="990033"/>
                </a:solidFill>
                <a:latin typeface="黑体" pitchFamily="49" charset="-122"/>
                <a:ea typeface="黑体" pitchFamily="49" charset="-122"/>
              </a:rPr>
              <a:t>3.塔板理论的特点和不足</a:t>
            </a:r>
            <a:endParaRPr lang="zh-CN" altLang="en-US" sz="3200">
              <a:solidFill>
                <a:srgbClr val="990033"/>
              </a:solidFill>
              <a:latin typeface="黑体" pitchFamily="49" charset="-122"/>
              <a:ea typeface="黑体" pitchFamily="49" charset="-122"/>
            </a:endParaRPr>
          </a:p>
        </p:txBody>
      </p:sp>
      <p:sp>
        <p:nvSpPr>
          <p:cNvPr id="8" name="Text Box 3"/>
          <p:cNvSpPr txBox="1">
            <a:spLocks noChangeArrowheads="1"/>
          </p:cNvSpPr>
          <p:nvPr/>
        </p:nvSpPr>
        <p:spPr bwMode="auto">
          <a:xfrm>
            <a:off x="381000" y="990600"/>
            <a:ext cx="8534400" cy="885825"/>
          </a:xfrm>
          <a:prstGeom prst="rect">
            <a:avLst/>
          </a:prstGeom>
          <a:noFill/>
          <a:ln>
            <a:noFill/>
          </a:ln>
          <a:effectLst/>
          <a:extLst>
            <a:ext uri="{909E8E84-426E-40DD-AFC4-6F175D3DCCD1}">
              <a14:hiddenFill xmlns:a14="http://schemas.microsoft.com/office/drawing/2010/main">
                <a:solidFill>
                  <a:srgbClr val="FDEBDB"/>
                </a:solidFill>
              </a14:hiddenFill>
            </a:ext>
            <a:ext uri="{91240B29-F687-4F45-9708-019B960494DF}">
              <a14:hiddenLine xmlns:a14="http://schemas.microsoft.com/office/drawing/2010/main" w="9525">
                <a:solidFill>
                  <a:srgbClr val="CCFF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30000"/>
              </a:spcBef>
            </a:pPr>
            <a:r>
              <a:rPr lang="zh-CN" altLang="en-US" sz="2600" i="0" dirty="0">
                <a:solidFill>
                  <a:srgbClr val="003300"/>
                </a:solidFill>
                <a:effectLst/>
                <a:latin typeface="Times New Roman" pitchFamily="18" charset="0"/>
                <a:ea typeface="黑体" pitchFamily="49" charset="-122"/>
              </a:rPr>
              <a:t>    (1)当</a:t>
            </a:r>
            <a:r>
              <a:rPr lang="en-US" altLang="zh-CN" sz="2600" dirty="0">
                <a:solidFill>
                  <a:srgbClr val="003300"/>
                </a:solidFill>
                <a:effectLst/>
                <a:latin typeface="Times New Roman" pitchFamily="18" charset="0"/>
                <a:ea typeface="黑体" pitchFamily="49" charset="-122"/>
              </a:rPr>
              <a:t>L</a:t>
            </a:r>
            <a:r>
              <a:rPr lang="zh-CN" altLang="en-US" sz="2600" i="0" dirty="0">
                <a:solidFill>
                  <a:srgbClr val="003300"/>
                </a:solidFill>
                <a:effectLst/>
                <a:latin typeface="Times New Roman" pitchFamily="18" charset="0"/>
                <a:ea typeface="黑体" pitchFamily="49" charset="-122"/>
              </a:rPr>
              <a:t>一定时，</a:t>
            </a:r>
            <a:r>
              <a:rPr lang="en-US" altLang="zh-CN" sz="2600" dirty="0">
                <a:solidFill>
                  <a:srgbClr val="003300"/>
                </a:solidFill>
                <a:effectLst/>
                <a:latin typeface="Times New Roman" pitchFamily="18" charset="0"/>
                <a:ea typeface="黑体" pitchFamily="49" charset="-122"/>
              </a:rPr>
              <a:t>n</a:t>
            </a:r>
            <a:r>
              <a:rPr lang="en-US" altLang="zh-CN" sz="2600" i="0" dirty="0">
                <a:solidFill>
                  <a:srgbClr val="003300"/>
                </a:solidFill>
                <a:effectLst/>
                <a:latin typeface="Times New Roman" pitchFamily="18" charset="0"/>
                <a:ea typeface="黑体" pitchFamily="49" charset="-122"/>
              </a:rPr>
              <a:t> </a:t>
            </a:r>
            <a:r>
              <a:rPr lang="zh-CN" altLang="en-US" sz="2600" i="0" dirty="0">
                <a:solidFill>
                  <a:srgbClr val="003300"/>
                </a:solidFill>
                <a:effectLst/>
                <a:latin typeface="Times New Roman" pitchFamily="18" charset="0"/>
                <a:ea typeface="黑体" pitchFamily="49" charset="-122"/>
              </a:rPr>
              <a:t>越大(</a:t>
            </a:r>
            <a:r>
              <a:rPr lang="en-US" altLang="zh-CN" sz="2600" dirty="0">
                <a:solidFill>
                  <a:srgbClr val="003300"/>
                </a:solidFill>
                <a:effectLst/>
                <a:latin typeface="Times New Roman" pitchFamily="18" charset="0"/>
                <a:ea typeface="黑体" pitchFamily="49" charset="-122"/>
              </a:rPr>
              <a:t>H </a:t>
            </a:r>
            <a:r>
              <a:rPr lang="zh-CN" altLang="en-US" sz="2600" i="0" dirty="0">
                <a:solidFill>
                  <a:srgbClr val="003300"/>
                </a:solidFill>
                <a:effectLst/>
                <a:latin typeface="Times New Roman" pitchFamily="18" charset="0"/>
                <a:ea typeface="黑体" pitchFamily="49" charset="-122"/>
              </a:rPr>
              <a:t>越小)，被测组分在柱内被分配的次数越多，柱效能则越高，所得色谱峰越窄。</a:t>
            </a:r>
          </a:p>
        </p:txBody>
      </p:sp>
      <p:sp>
        <p:nvSpPr>
          <p:cNvPr id="9" name="Text Box 17"/>
          <p:cNvSpPr txBox="1">
            <a:spLocks noChangeArrowheads="1"/>
          </p:cNvSpPr>
          <p:nvPr/>
        </p:nvSpPr>
        <p:spPr bwMode="auto">
          <a:xfrm>
            <a:off x="457200" y="2133600"/>
            <a:ext cx="8534400" cy="88582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30000"/>
              </a:spcBef>
            </a:pPr>
            <a:r>
              <a:rPr lang="zh-CN" altLang="en-US" sz="2600" i="0">
                <a:solidFill>
                  <a:srgbClr val="003300"/>
                </a:solidFill>
                <a:effectLst/>
                <a:latin typeface="Times New Roman" pitchFamily="18" charset="0"/>
                <a:ea typeface="黑体" pitchFamily="49" charset="-122"/>
              </a:rPr>
              <a:t>    (2)不同物质在同一色谱柱上的 </a:t>
            </a:r>
            <a:r>
              <a:rPr lang="en-US" altLang="zh-CN" sz="2600">
                <a:solidFill>
                  <a:srgbClr val="003300"/>
                </a:solidFill>
                <a:effectLst/>
                <a:latin typeface="Times New Roman" pitchFamily="18" charset="0"/>
                <a:ea typeface="黑体" pitchFamily="49" charset="-122"/>
              </a:rPr>
              <a:t>K </a:t>
            </a:r>
            <a:r>
              <a:rPr lang="zh-CN" altLang="en-US" sz="2600" i="0">
                <a:solidFill>
                  <a:srgbClr val="003300"/>
                </a:solidFill>
                <a:effectLst/>
                <a:latin typeface="Times New Roman" pitchFamily="18" charset="0"/>
                <a:ea typeface="黑体" pitchFamily="49" charset="-122"/>
              </a:rPr>
              <a:t>不同，用</a:t>
            </a:r>
            <a:r>
              <a:rPr lang="en-US" altLang="zh-CN" sz="2600">
                <a:solidFill>
                  <a:srgbClr val="003300"/>
                </a:solidFill>
                <a:effectLst/>
                <a:latin typeface="Times New Roman" pitchFamily="18" charset="0"/>
                <a:ea typeface="黑体" pitchFamily="49" charset="-122"/>
              </a:rPr>
              <a:t>n</a:t>
            </a:r>
            <a:r>
              <a:rPr lang="zh-CN" altLang="en-US" sz="2600" i="0" baseline="-25000">
                <a:solidFill>
                  <a:srgbClr val="003300"/>
                </a:solidFill>
                <a:effectLst/>
                <a:latin typeface="Times New Roman" pitchFamily="18" charset="0"/>
                <a:ea typeface="黑体" pitchFamily="49" charset="-122"/>
              </a:rPr>
              <a:t>有效</a:t>
            </a:r>
            <a:r>
              <a:rPr lang="zh-CN" altLang="en-US" sz="2600" i="0">
                <a:solidFill>
                  <a:srgbClr val="003300"/>
                </a:solidFill>
                <a:effectLst/>
                <a:latin typeface="Times New Roman" pitchFamily="18" charset="0"/>
                <a:ea typeface="黑体" pitchFamily="49" charset="-122"/>
              </a:rPr>
              <a:t>和</a:t>
            </a:r>
            <a:r>
              <a:rPr lang="en-US" altLang="zh-CN" sz="2600">
                <a:solidFill>
                  <a:srgbClr val="003300"/>
                </a:solidFill>
                <a:effectLst/>
                <a:latin typeface="Times New Roman" pitchFamily="18" charset="0"/>
                <a:ea typeface="黑体" pitchFamily="49" charset="-122"/>
              </a:rPr>
              <a:t>H</a:t>
            </a:r>
            <a:r>
              <a:rPr lang="zh-CN" altLang="en-US" sz="2600" i="0" baseline="-25000">
                <a:solidFill>
                  <a:srgbClr val="003300"/>
                </a:solidFill>
                <a:effectLst/>
                <a:latin typeface="Times New Roman" pitchFamily="18" charset="0"/>
                <a:ea typeface="黑体" pitchFamily="49" charset="-122"/>
              </a:rPr>
              <a:t>有效</a:t>
            </a:r>
            <a:r>
              <a:rPr lang="zh-CN" altLang="en-US" sz="2600" i="0">
                <a:solidFill>
                  <a:srgbClr val="003300"/>
                </a:solidFill>
                <a:effectLst/>
                <a:latin typeface="Times New Roman" pitchFamily="18" charset="0"/>
                <a:ea typeface="黑体" pitchFamily="49" charset="-122"/>
              </a:rPr>
              <a:t>作为衡量柱效能的指标时，应指明测定物质。</a:t>
            </a:r>
          </a:p>
        </p:txBody>
      </p:sp>
      <p:sp>
        <p:nvSpPr>
          <p:cNvPr id="10" name="Text Box 18"/>
          <p:cNvSpPr txBox="1">
            <a:spLocks noChangeArrowheads="1"/>
          </p:cNvSpPr>
          <p:nvPr/>
        </p:nvSpPr>
        <p:spPr bwMode="auto">
          <a:xfrm>
            <a:off x="457200" y="3276600"/>
            <a:ext cx="8305800" cy="1282700"/>
          </a:xfrm>
          <a:prstGeom prst="rect">
            <a:avLst/>
          </a:prstGeom>
          <a:noFill/>
          <a:ln>
            <a:noFill/>
          </a:ln>
          <a:effectLst/>
          <a:extLst>
            <a:ext uri="{909E8E84-426E-40DD-AFC4-6F175D3DCCD1}">
              <a14:hiddenFill xmlns:a14="http://schemas.microsoft.com/office/drawing/2010/main">
                <a:solidFill>
                  <a:srgbClr val="FDEBDB"/>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30000"/>
              </a:spcBef>
            </a:pPr>
            <a:r>
              <a:rPr lang="zh-CN" altLang="en-US" sz="2600" i="0" dirty="0">
                <a:solidFill>
                  <a:srgbClr val="003300"/>
                </a:solidFill>
                <a:effectLst/>
                <a:latin typeface="Times New Roman" pitchFamily="18" charset="0"/>
                <a:ea typeface="黑体" pitchFamily="49" charset="-122"/>
              </a:rPr>
              <a:t>    (3)柱效的高低不能表示被分离组分的实际分离效果，当两组分的分配系数</a:t>
            </a:r>
            <a:r>
              <a:rPr lang="en-US" altLang="zh-CN" sz="2600" dirty="0">
                <a:solidFill>
                  <a:srgbClr val="003300"/>
                </a:solidFill>
                <a:effectLst/>
                <a:latin typeface="Times New Roman" pitchFamily="18" charset="0"/>
                <a:ea typeface="黑体" pitchFamily="49" charset="-122"/>
              </a:rPr>
              <a:t>K</a:t>
            </a:r>
            <a:r>
              <a:rPr lang="zh-CN" altLang="en-US" sz="2600" i="0" dirty="0">
                <a:solidFill>
                  <a:srgbClr val="003300"/>
                </a:solidFill>
                <a:effectLst/>
                <a:latin typeface="Times New Roman" pitchFamily="18" charset="0"/>
                <a:ea typeface="黑体" pitchFamily="49" charset="-122"/>
              </a:rPr>
              <a:t>相同时，无论该色谱柱的塔板数多大，都无法分离。</a:t>
            </a:r>
          </a:p>
        </p:txBody>
      </p:sp>
      <p:sp>
        <p:nvSpPr>
          <p:cNvPr id="11" name="Text Box 19"/>
          <p:cNvSpPr txBox="1">
            <a:spLocks noChangeArrowheads="1"/>
          </p:cNvSpPr>
          <p:nvPr/>
        </p:nvSpPr>
        <p:spPr bwMode="auto">
          <a:xfrm>
            <a:off x="457200" y="4876800"/>
            <a:ext cx="8305800" cy="1282700"/>
          </a:xfrm>
          <a:prstGeom prst="rect">
            <a:avLst/>
          </a:prstGeom>
          <a:noFill/>
          <a:ln>
            <a:noFill/>
          </a:ln>
          <a:effectLst/>
          <a:extLst>
            <a:ext uri="{909E8E84-426E-40DD-AFC4-6F175D3DCCD1}">
              <a14:hiddenFill xmlns:a14="http://schemas.microsoft.com/office/drawing/2010/main">
                <a:solidFill>
                  <a:srgbClr val="DD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30000"/>
              </a:spcBef>
            </a:pPr>
            <a:r>
              <a:rPr lang="zh-CN" altLang="en-US" sz="2600" i="0">
                <a:solidFill>
                  <a:srgbClr val="003300"/>
                </a:solidFill>
                <a:effectLst/>
                <a:latin typeface="Times New Roman" pitchFamily="18" charset="0"/>
                <a:ea typeface="黑体" pitchFamily="49" charset="-122"/>
              </a:rPr>
              <a:t>    (4)塔板理论无法解释同一色谱柱在不同的载气流速下柱效不同的实验结果，也无法指出影响柱效的因素及提高柱效的途径。</a:t>
            </a:r>
          </a:p>
        </p:txBody>
      </p:sp>
    </p:spTree>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8" grpId="0" autoUpdateAnimBg="0"/>
      <p:bldP spid="9" grpId="0" autoUpdateAnimBg="0"/>
      <p:bldP spid="10" grpId="0" autoUpdateAnimBg="0"/>
      <p:bldP spid="11"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381000" y="304800"/>
            <a:ext cx="7772400" cy="914400"/>
          </a:xfrm>
          <a:prstGeom prst="rect">
            <a:avLst/>
          </a:prstGeom>
        </p:spPr>
        <p:txBody>
          <a:bodyPr/>
          <a:lst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itchFamily="34" charset="0"/>
                <a:ea typeface="宋体" pitchFamily="2" charset="-122"/>
              </a:defRPr>
            </a:lvl2pPr>
            <a:lvl3pPr algn="l" rtl="0" eaLnBrk="0" fontAlgn="base" hangingPunct="0">
              <a:spcBef>
                <a:spcPct val="0"/>
              </a:spcBef>
              <a:spcAft>
                <a:spcPct val="0"/>
              </a:spcAft>
              <a:defRPr sz="3900" b="1">
                <a:solidFill>
                  <a:schemeClr val="tx2"/>
                </a:solidFill>
                <a:latin typeface="Arial" pitchFamily="34" charset="0"/>
                <a:ea typeface="宋体" pitchFamily="2" charset="-122"/>
              </a:defRPr>
            </a:lvl3pPr>
            <a:lvl4pPr algn="l" rtl="0" eaLnBrk="0" fontAlgn="base" hangingPunct="0">
              <a:spcBef>
                <a:spcPct val="0"/>
              </a:spcBef>
              <a:spcAft>
                <a:spcPct val="0"/>
              </a:spcAft>
              <a:defRPr sz="3900" b="1">
                <a:solidFill>
                  <a:schemeClr val="tx2"/>
                </a:solidFill>
                <a:latin typeface="Arial" pitchFamily="34" charset="0"/>
                <a:ea typeface="宋体" pitchFamily="2" charset="-122"/>
              </a:defRPr>
            </a:lvl4pPr>
            <a:lvl5pPr algn="l" rtl="0" eaLnBrk="0" fontAlgn="base" hangingPunct="0">
              <a:spcBef>
                <a:spcPct val="0"/>
              </a:spcBef>
              <a:spcAft>
                <a:spcPct val="0"/>
              </a:spcAft>
              <a:defRPr sz="3900" b="1">
                <a:solidFill>
                  <a:schemeClr val="tx2"/>
                </a:solidFill>
                <a:latin typeface="Arial" pitchFamily="34" charset="0"/>
                <a:ea typeface="宋体" pitchFamily="2" charset="-122"/>
              </a:defRPr>
            </a:lvl5pPr>
            <a:lvl6pPr marL="457200" algn="l" rtl="0" fontAlgn="base">
              <a:spcBef>
                <a:spcPct val="0"/>
              </a:spcBef>
              <a:spcAft>
                <a:spcPct val="0"/>
              </a:spcAft>
              <a:defRPr sz="3900" b="1">
                <a:solidFill>
                  <a:schemeClr val="tx2"/>
                </a:solidFill>
                <a:latin typeface="Arial" pitchFamily="34" charset="0"/>
                <a:ea typeface="宋体" pitchFamily="2" charset="-122"/>
              </a:defRPr>
            </a:lvl6pPr>
            <a:lvl7pPr marL="914400" algn="l" rtl="0" fontAlgn="base">
              <a:spcBef>
                <a:spcPct val="0"/>
              </a:spcBef>
              <a:spcAft>
                <a:spcPct val="0"/>
              </a:spcAft>
              <a:defRPr sz="3900" b="1">
                <a:solidFill>
                  <a:schemeClr val="tx2"/>
                </a:solidFill>
                <a:latin typeface="Arial" pitchFamily="34" charset="0"/>
                <a:ea typeface="宋体" pitchFamily="2" charset="-122"/>
              </a:defRPr>
            </a:lvl7pPr>
            <a:lvl8pPr marL="1371600" algn="l" rtl="0" fontAlgn="base">
              <a:spcBef>
                <a:spcPct val="0"/>
              </a:spcBef>
              <a:spcAft>
                <a:spcPct val="0"/>
              </a:spcAft>
              <a:defRPr sz="3900" b="1">
                <a:solidFill>
                  <a:schemeClr val="tx2"/>
                </a:solidFill>
                <a:latin typeface="Arial" pitchFamily="34" charset="0"/>
                <a:ea typeface="宋体" pitchFamily="2" charset="-122"/>
              </a:defRPr>
            </a:lvl8pPr>
            <a:lvl9pPr marL="1828800" algn="l" rtl="0" fontAlgn="base">
              <a:spcBef>
                <a:spcPct val="0"/>
              </a:spcBef>
              <a:spcAft>
                <a:spcPct val="0"/>
              </a:spcAft>
              <a:defRPr sz="3900" b="1">
                <a:solidFill>
                  <a:schemeClr val="tx2"/>
                </a:solidFill>
                <a:latin typeface="Arial" pitchFamily="34" charset="0"/>
                <a:ea typeface="宋体" pitchFamily="2" charset="-122"/>
              </a:defRPr>
            </a:lvl9pPr>
          </a:lstStyle>
          <a:p>
            <a:r>
              <a:rPr lang="en-US" altLang="zh-CN" sz="3600" smtClean="0">
                <a:latin typeface="黑体" pitchFamily="49" charset="-122"/>
                <a:ea typeface="黑体" pitchFamily="49" charset="-122"/>
              </a:rPr>
              <a:t>3.2.3</a:t>
            </a:r>
            <a:r>
              <a:rPr lang="en-US" altLang="zh-CN" sz="4000" smtClean="0">
                <a:latin typeface="黑体" pitchFamily="49" charset="-122"/>
                <a:ea typeface="黑体" pitchFamily="49" charset="-122"/>
              </a:rPr>
              <a:t> </a:t>
            </a:r>
            <a:r>
              <a:rPr lang="zh-CN" altLang="en-US" sz="4000" smtClean="0">
                <a:latin typeface="黑体" pitchFamily="49" charset="-122"/>
                <a:ea typeface="黑体" pitchFamily="49" charset="-122"/>
              </a:rPr>
              <a:t>速率理论-</a:t>
            </a:r>
            <a:r>
              <a:rPr lang="zh-CN" altLang="en-US" sz="3600" i="1" smtClean="0">
                <a:latin typeface="黑体" pitchFamily="49" charset="-122"/>
                <a:ea typeface="黑体" pitchFamily="49" charset="-122"/>
              </a:rPr>
              <a:t>影响柱效的因素</a:t>
            </a:r>
            <a:endParaRPr lang="zh-CN" altLang="en-US" sz="3200" i="1">
              <a:latin typeface="黑体" pitchFamily="49" charset="-122"/>
              <a:ea typeface="黑体" pitchFamily="49" charset="-122"/>
            </a:endParaRPr>
          </a:p>
        </p:txBody>
      </p:sp>
      <p:sp>
        <p:nvSpPr>
          <p:cNvPr id="6" name="Text Box 3"/>
          <p:cNvSpPr txBox="1">
            <a:spLocks noChangeArrowheads="1"/>
          </p:cNvSpPr>
          <p:nvPr/>
        </p:nvSpPr>
        <p:spPr bwMode="auto">
          <a:xfrm>
            <a:off x="533400" y="1143000"/>
            <a:ext cx="7620000" cy="355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40000"/>
              </a:lnSpc>
            </a:pPr>
            <a:r>
              <a:rPr lang="zh-CN" altLang="en-US" sz="3200" b="1" i="0" dirty="0">
                <a:solidFill>
                  <a:srgbClr val="990033"/>
                </a:solidFill>
                <a:effectLst/>
                <a:latin typeface="黑体" pitchFamily="49" charset="-122"/>
                <a:ea typeface="黑体" pitchFamily="49" charset="-122"/>
              </a:rPr>
              <a:t>1. 速率方程（也称范</a:t>
            </a:r>
            <a:r>
              <a:rPr lang="en-US" altLang="zh-CN" sz="3200" b="1" i="0" dirty="0">
                <a:solidFill>
                  <a:srgbClr val="990033"/>
                </a:solidFill>
                <a:effectLst/>
                <a:latin typeface="黑体" pitchFamily="49" charset="-122"/>
                <a:ea typeface="黑体" pitchFamily="49" charset="-122"/>
              </a:rPr>
              <a:t>·</a:t>
            </a:r>
            <a:r>
              <a:rPr lang="zh-CN" altLang="en-US" sz="3200" b="1" i="0" dirty="0">
                <a:solidFill>
                  <a:srgbClr val="990033"/>
                </a:solidFill>
                <a:effectLst/>
                <a:latin typeface="黑体" pitchFamily="49" charset="-122"/>
                <a:ea typeface="黑体" pitchFamily="49" charset="-122"/>
              </a:rPr>
              <a:t>弟姆特方程式）</a:t>
            </a:r>
          </a:p>
          <a:p>
            <a:pPr algn="just">
              <a:lnSpc>
                <a:spcPct val="140000"/>
              </a:lnSpc>
            </a:pPr>
            <a:r>
              <a:rPr lang="zh-CN" altLang="en-US" sz="2600" b="1" i="0" dirty="0">
                <a:solidFill>
                  <a:srgbClr val="003300"/>
                </a:solidFill>
                <a:effectLst/>
                <a:latin typeface="黑体" pitchFamily="49" charset="-122"/>
                <a:ea typeface="黑体" pitchFamily="49" charset="-122"/>
              </a:rPr>
              <a:t>塔板高度</a:t>
            </a:r>
            <a:r>
              <a:rPr lang="en-US" altLang="zh-CN" sz="2600" b="1" i="0" dirty="0">
                <a:solidFill>
                  <a:srgbClr val="003300"/>
                </a:solidFill>
                <a:effectLst/>
                <a:latin typeface="黑体" pitchFamily="49" charset="-122"/>
                <a:ea typeface="黑体" pitchFamily="49" charset="-122"/>
              </a:rPr>
              <a:t>H</a:t>
            </a:r>
            <a:r>
              <a:rPr lang="zh-CN" altLang="en-US" sz="2600" b="1" i="0" dirty="0">
                <a:solidFill>
                  <a:srgbClr val="003300"/>
                </a:solidFill>
                <a:effectLst/>
                <a:latin typeface="黑体" pitchFamily="49" charset="-122"/>
                <a:ea typeface="黑体" pitchFamily="49" charset="-122"/>
              </a:rPr>
              <a:t>是峰展宽的量度，并导出塔板高度</a:t>
            </a:r>
            <a:r>
              <a:rPr lang="en-US" altLang="zh-CN" sz="2600" b="1" dirty="0">
                <a:solidFill>
                  <a:srgbClr val="003300"/>
                </a:solidFill>
                <a:effectLst/>
                <a:latin typeface="黑体" pitchFamily="49" charset="-122"/>
                <a:ea typeface="黑体" pitchFamily="49" charset="-122"/>
              </a:rPr>
              <a:t>H</a:t>
            </a:r>
            <a:r>
              <a:rPr lang="zh-CN" altLang="en-US" sz="2600" b="1" i="0" dirty="0">
                <a:solidFill>
                  <a:srgbClr val="003300"/>
                </a:solidFill>
                <a:effectLst/>
                <a:latin typeface="黑体" pitchFamily="49" charset="-122"/>
                <a:ea typeface="黑体" pitchFamily="49" charset="-122"/>
              </a:rPr>
              <a:t>与载气的线速度的关系式。</a:t>
            </a:r>
          </a:p>
          <a:p>
            <a:pPr algn="just">
              <a:lnSpc>
                <a:spcPct val="140000"/>
              </a:lnSpc>
            </a:pPr>
            <a:r>
              <a:rPr lang="zh-CN" altLang="en-US" sz="2600" b="1" i="0" dirty="0">
                <a:solidFill>
                  <a:srgbClr val="0000CC"/>
                </a:solidFill>
                <a:effectLst/>
                <a:latin typeface="黑体" pitchFamily="49" charset="-122"/>
                <a:ea typeface="黑体" pitchFamily="49" charset="-122"/>
              </a:rPr>
              <a:t>                 </a:t>
            </a:r>
            <a:r>
              <a:rPr lang="en-US" altLang="zh-CN" sz="2600" b="1" dirty="0">
                <a:solidFill>
                  <a:srgbClr val="0000CC"/>
                </a:solidFill>
                <a:effectLst/>
                <a:latin typeface="黑体" pitchFamily="49" charset="-122"/>
                <a:ea typeface="黑体" pitchFamily="49" charset="-122"/>
              </a:rPr>
              <a:t>H</a:t>
            </a:r>
            <a:r>
              <a:rPr lang="en-US" altLang="zh-CN" sz="2600" b="1" i="0" dirty="0">
                <a:solidFill>
                  <a:srgbClr val="0000CC"/>
                </a:solidFill>
                <a:effectLst/>
                <a:latin typeface="黑体" pitchFamily="49" charset="-122"/>
                <a:ea typeface="黑体" pitchFamily="49" charset="-122"/>
              </a:rPr>
              <a:t> = </a:t>
            </a:r>
            <a:r>
              <a:rPr lang="en-US" altLang="zh-CN" sz="2600" b="1" dirty="0">
                <a:solidFill>
                  <a:srgbClr val="0000CC"/>
                </a:solidFill>
                <a:effectLst/>
                <a:latin typeface="黑体" pitchFamily="49" charset="-122"/>
                <a:ea typeface="黑体" pitchFamily="49" charset="-122"/>
              </a:rPr>
              <a:t>A</a:t>
            </a:r>
            <a:r>
              <a:rPr lang="en-US" altLang="zh-CN" sz="2600" b="1" i="0" dirty="0">
                <a:solidFill>
                  <a:srgbClr val="0000CC"/>
                </a:solidFill>
                <a:effectLst/>
                <a:latin typeface="黑体" pitchFamily="49" charset="-122"/>
                <a:ea typeface="黑体" pitchFamily="49" charset="-122"/>
              </a:rPr>
              <a:t> + </a:t>
            </a:r>
            <a:r>
              <a:rPr lang="en-US" altLang="zh-CN" sz="2600" b="1" dirty="0">
                <a:solidFill>
                  <a:srgbClr val="0000CC"/>
                </a:solidFill>
                <a:effectLst/>
                <a:latin typeface="黑体" pitchFamily="49" charset="-122"/>
                <a:ea typeface="黑体" pitchFamily="49" charset="-122"/>
              </a:rPr>
              <a:t>B</a:t>
            </a:r>
            <a:r>
              <a:rPr lang="en-US" altLang="zh-CN" sz="2600" b="1" i="0" dirty="0">
                <a:solidFill>
                  <a:srgbClr val="0000CC"/>
                </a:solidFill>
                <a:effectLst/>
                <a:latin typeface="黑体" pitchFamily="49" charset="-122"/>
                <a:ea typeface="黑体" pitchFamily="49" charset="-122"/>
              </a:rPr>
              <a:t>/</a:t>
            </a:r>
            <a:r>
              <a:rPr lang="en-US" altLang="zh-CN" sz="2600" b="1" dirty="0">
                <a:solidFill>
                  <a:srgbClr val="0000CC"/>
                </a:solidFill>
                <a:effectLst/>
                <a:latin typeface="黑体" pitchFamily="49" charset="-122"/>
                <a:ea typeface="黑体" pitchFamily="49" charset="-122"/>
              </a:rPr>
              <a:t>u</a:t>
            </a:r>
            <a:r>
              <a:rPr lang="en-US" altLang="zh-CN" sz="2600" b="1" i="0" dirty="0">
                <a:solidFill>
                  <a:srgbClr val="0000CC"/>
                </a:solidFill>
                <a:effectLst/>
                <a:latin typeface="黑体" pitchFamily="49" charset="-122"/>
                <a:ea typeface="黑体" pitchFamily="49" charset="-122"/>
              </a:rPr>
              <a:t> + </a:t>
            </a:r>
            <a:r>
              <a:rPr lang="en-US" altLang="zh-CN" sz="2600" b="1" dirty="0" err="1">
                <a:solidFill>
                  <a:srgbClr val="0000CC"/>
                </a:solidFill>
                <a:effectLst/>
                <a:latin typeface="黑体" pitchFamily="49" charset="-122"/>
                <a:ea typeface="黑体" pitchFamily="49" charset="-122"/>
              </a:rPr>
              <a:t>C</a:t>
            </a:r>
            <a:r>
              <a:rPr lang="en-US" altLang="zh-CN" sz="2600" b="1" i="0" dirty="0" err="1">
                <a:solidFill>
                  <a:srgbClr val="0000CC"/>
                </a:solidFill>
                <a:effectLst/>
                <a:latin typeface="黑体" pitchFamily="49" charset="-122"/>
                <a:ea typeface="黑体" pitchFamily="49" charset="-122"/>
              </a:rPr>
              <a:t>·</a:t>
            </a:r>
            <a:r>
              <a:rPr lang="en-US" altLang="zh-CN" sz="2600" b="1" dirty="0" err="1">
                <a:solidFill>
                  <a:srgbClr val="0000CC"/>
                </a:solidFill>
                <a:effectLst/>
                <a:latin typeface="黑体" pitchFamily="49" charset="-122"/>
                <a:ea typeface="黑体" pitchFamily="49" charset="-122"/>
              </a:rPr>
              <a:t>u</a:t>
            </a:r>
            <a:r>
              <a:rPr lang="en-US" altLang="zh-CN" sz="2600" b="1" i="0" dirty="0">
                <a:solidFill>
                  <a:srgbClr val="0000CC"/>
                </a:solidFill>
                <a:effectLst/>
                <a:latin typeface="黑体" pitchFamily="49" charset="-122"/>
                <a:ea typeface="黑体" pitchFamily="49" charset="-122"/>
              </a:rPr>
              <a:t> </a:t>
            </a:r>
          </a:p>
          <a:p>
            <a:pPr algn="just">
              <a:lnSpc>
                <a:spcPct val="140000"/>
              </a:lnSpc>
            </a:pPr>
            <a:r>
              <a:rPr lang="en-US" altLang="zh-CN" sz="2600" b="1" dirty="0">
                <a:solidFill>
                  <a:schemeClr val="hlink"/>
                </a:solidFill>
                <a:effectLst/>
                <a:latin typeface="黑体" pitchFamily="49" charset="-122"/>
                <a:ea typeface="黑体" pitchFamily="49" charset="-122"/>
              </a:rPr>
              <a:t>     </a:t>
            </a:r>
            <a:r>
              <a:rPr lang="en-US" altLang="zh-CN" sz="2600" b="1" dirty="0">
                <a:solidFill>
                  <a:srgbClr val="003300"/>
                </a:solidFill>
                <a:effectLst/>
                <a:latin typeface="黑体" pitchFamily="49" charset="-122"/>
                <a:ea typeface="黑体" pitchFamily="49" charset="-122"/>
              </a:rPr>
              <a:t>H</a:t>
            </a:r>
            <a:r>
              <a:rPr lang="zh-CN" altLang="en-US" sz="2600" b="1" i="0" dirty="0">
                <a:solidFill>
                  <a:srgbClr val="003300"/>
                </a:solidFill>
                <a:effectLst/>
                <a:latin typeface="黑体" pitchFamily="49" charset="-122"/>
                <a:ea typeface="黑体" pitchFamily="49" charset="-122"/>
              </a:rPr>
              <a:t>：理论塔板高度，</a:t>
            </a:r>
          </a:p>
          <a:p>
            <a:pPr algn="just">
              <a:lnSpc>
                <a:spcPct val="140000"/>
              </a:lnSpc>
            </a:pPr>
            <a:r>
              <a:rPr lang="zh-CN" altLang="zh-CN" sz="2600" b="1" dirty="0">
                <a:solidFill>
                  <a:srgbClr val="003300"/>
                </a:solidFill>
                <a:effectLst/>
                <a:latin typeface="黑体" pitchFamily="49" charset="-122"/>
                <a:ea typeface="黑体" pitchFamily="49" charset="-122"/>
              </a:rPr>
              <a:t>     </a:t>
            </a:r>
            <a:r>
              <a:rPr lang="en-US" altLang="zh-CN" sz="2600" b="1" dirty="0">
                <a:solidFill>
                  <a:srgbClr val="003300"/>
                </a:solidFill>
                <a:effectLst/>
                <a:latin typeface="黑体" pitchFamily="49" charset="-122"/>
                <a:ea typeface="黑体" pitchFamily="49" charset="-122"/>
              </a:rPr>
              <a:t>u</a:t>
            </a:r>
            <a:r>
              <a:rPr lang="zh-CN" altLang="en-US" sz="2600" b="1" i="0" dirty="0">
                <a:solidFill>
                  <a:srgbClr val="003300"/>
                </a:solidFill>
                <a:effectLst/>
                <a:latin typeface="黑体" pitchFamily="49" charset="-122"/>
                <a:ea typeface="黑体" pitchFamily="49" charset="-122"/>
              </a:rPr>
              <a:t>：载气的线速率(</a:t>
            </a:r>
            <a:r>
              <a:rPr lang="en-US" altLang="zh-CN" sz="2600" b="1" i="0" dirty="0">
                <a:solidFill>
                  <a:srgbClr val="003300"/>
                </a:solidFill>
                <a:effectLst/>
                <a:latin typeface="黑体" pitchFamily="49" charset="-122"/>
                <a:ea typeface="黑体" pitchFamily="49" charset="-122"/>
              </a:rPr>
              <a:t>cm/s)</a:t>
            </a:r>
            <a:r>
              <a:rPr lang="zh-CN" altLang="en-US" sz="2600" b="1" i="0" dirty="0">
                <a:solidFill>
                  <a:srgbClr val="003300"/>
                </a:solidFill>
                <a:effectLst/>
                <a:latin typeface="黑体" pitchFamily="49" charset="-122"/>
                <a:ea typeface="黑体" pitchFamily="49" charset="-122"/>
              </a:rPr>
              <a:t>。</a:t>
            </a:r>
          </a:p>
        </p:txBody>
      </p:sp>
      <p:sp>
        <p:nvSpPr>
          <p:cNvPr id="7" name="Text Box 26"/>
          <p:cNvSpPr txBox="1">
            <a:spLocks noChangeArrowheads="1"/>
          </p:cNvSpPr>
          <p:nvPr/>
        </p:nvSpPr>
        <p:spPr bwMode="auto">
          <a:xfrm>
            <a:off x="609600" y="4506913"/>
            <a:ext cx="762000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40000"/>
              </a:lnSpc>
            </a:pPr>
            <a:r>
              <a:rPr lang="zh-CN" altLang="en-US" sz="2800" b="1" i="0" dirty="0">
                <a:solidFill>
                  <a:schemeClr val="hlink"/>
                </a:solidFill>
                <a:effectLst/>
                <a:latin typeface="黑体" pitchFamily="49" charset="-122"/>
                <a:ea typeface="黑体" pitchFamily="49" charset="-122"/>
              </a:rPr>
              <a:t>       </a:t>
            </a:r>
            <a:r>
              <a:rPr lang="zh-CN" altLang="en-US" sz="2800" b="1" i="0" dirty="0" smtClean="0">
                <a:solidFill>
                  <a:schemeClr val="hlink"/>
                </a:solidFill>
                <a:effectLst/>
                <a:latin typeface="黑体" pitchFamily="49" charset="-122"/>
                <a:ea typeface="黑体" pitchFamily="49" charset="-122"/>
              </a:rPr>
              <a:t> </a:t>
            </a:r>
            <a:r>
              <a:rPr lang="zh-CN" altLang="en-US" sz="2600" b="1" i="0" dirty="0" smtClean="0">
                <a:solidFill>
                  <a:srgbClr val="003300"/>
                </a:solidFill>
                <a:effectLst/>
                <a:latin typeface="黑体" pitchFamily="49" charset="-122"/>
                <a:ea typeface="黑体" pitchFamily="49" charset="-122"/>
              </a:rPr>
              <a:t>减小</a:t>
            </a:r>
            <a:r>
              <a:rPr lang="en-US" altLang="zh-CN" sz="2600" b="1" dirty="0">
                <a:solidFill>
                  <a:srgbClr val="003300"/>
                </a:solidFill>
                <a:effectLst/>
                <a:latin typeface="黑体" pitchFamily="49" charset="-122"/>
                <a:ea typeface="黑体" pitchFamily="49" charset="-122"/>
              </a:rPr>
              <a:t>A</a:t>
            </a:r>
            <a:r>
              <a:rPr lang="en-US" altLang="zh-CN" sz="2600" b="1" i="0" dirty="0">
                <a:solidFill>
                  <a:srgbClr val="003300"/>
                </a:solidFill>
                <a:effectLst/>
                <a:latin typeface="黑体" pitchFamily="49" charset="-122"/>
                <a:ea typeface="黑体" pitchFamily="49" charset="-122"/>
              </a:rPr>
              <a:t>、</a:t>
            </a:r>
            <a:r>
              <a:rPr lang="en-US" altLang="zh-CN" sz="2600" b="1" dirty="0">
                <a:solidFill>
                  <a:srgbClr val="003300"/>
                </a:solidFill>
                <a:effectLst/>
                <a:latin typeface="黑体" pitchFamily="49" charset="-122"/>
                <a:ea typeface="黑体" pitchFamily="49" charset="-122"/>
              </a:rPr>
              <a:t>B</a:t>
            </a:r>
            <a:r>
              <a:rPr lang="en-US" altLang="zh-CN" sz="2600" b="1" i="0" dirty="0">
                <a:solidFill>
                  <a:srgbClr val="003300"/>
                </a:solidFill>
                <a:effectLst/>
                <a:latin typeface="黑体" pitchFamily="49" charset="-122"/>
                <a:ea typeface="黑体" pitchFamily="49" charset="-122"/>
              </a:rPr>
              <a:t>、</a:t>
            </a:r>
            <a:r>
              <a:rPr lang="en-US" altLang="zh-CN" sz="2600" b="1" dirty="0">
                <a:solidFill>
                  <a:srgbClr val="003300"/>
                </a:solidFill>
                <a:effectLst/>
                <a:latin typeface="黑体" pitchFamily="49" charset="-122"/>
                <a:ea typeface="黑体" pitchFamily="49" charset="-122"/>
              </a:rPr>
              <a:t>C</a:t>
            </a:r>
            <a:r>
              <a:rPr lang="zh-CN" altLang="en-US" sz="2600" b="1" i="0" dirty="0">
                <a:solidFill>
                  <a:srgbClr val="003300"/>
                </a:solidFill>
                <a:effectLst/>
                <a:latin typeface="黑体" pitchFamily="49" charset="-122"/>
                <a:ea typeface="黑体" pitchFamily="49" charset="-122"/>
              </a:rPr>
              <a:t>三项可提高柱效。</a:t>
            </a:r>
          </a:p>
          <a:p>
            <a:pPr algn="just">
              <a:lnSpc>
                <a:spcPct val="140000"/>
              </a:lnSpc>
            </a:pPr>
            <a:r>
              <a:rPr lang="zh-CN" altLang="en-US" sz="2600" b="1" i="0" dirty="0">
                <a:solidFill>
                  <a:srgbClr val="003300"/>
                </a:solidFill>
                <a:effectLst/>
                <a:latin typeface="黑体" pitchFamily="49" charset="-122"/>
                <a:ea typeface="黑体" pitchFamily="49" charset="-122"/>
              </a:rPr>
              <a:t>        存在着最佳流速。</a:t>
            </a:r>
          </a:p>
          <a:p>
            <a:pPr algn="just">
              <a:lnSpc>
                <a:spcPct val="140000"/>
              </a:lnSpc>
            </a:pPr>
            <a:r>
              <a:rPr lang="zh-CN" altLang="en-US" sz="2600" b="1" i="0" dirty="0">
                <a:solidFill>
                  <a:srgbClr val="FF0066"/>
                </a:solidFill>
                <a:effectLst/>
                <a:latin typeface="黑体" pitchFamily="49" charset="-122"/>
                <a:ea typeface="黑体" pitchFamily="49" charset="-122"/>
              </a:rPr>
              <a:t>        </a:t>
            </a:r>
            <a:r>
              <a:rPr lang="en-US" altLang="zh-CN" sz="2600" b="1" dirty="0">
                <a:solidFill>
                  <a:srgbClr val="FF0066"/>
                </a:solidFill>
                <a:effectLst/>
                <a:latin typeface="黑体" pitchFamily="49" charset="-122"/>
                <a:ea typeface="黑体" pitchFamily="49" charset="-122"/>
              </a:rPr>
              <a:t>A</a:t>
            </a:r>
            <a:r>
              <a:rPr lang="zh-CN" altLang="en-US" sz="2600" b="1" i="0" dirty="0">
                <a:solidFill>
                  <a:srgbClr val="FF0066"/>
                </a:solidFill>
                <a:effectLst/>
                <a:latin typeface="黑体" pitchFamily="49" charset="-122"/>
                <a:ea typeface="黑体" pitchFamily="49" charset="-122"/>
              </a:rPr>
              <a:t>，</a:t>
            </a:r>
            <a:r>
              <a:rPr lang="en-US" altLang="zh-CN" sz="2600" b="1" dirty="0">
                <a:solidFill>
                  <a:srgbClr val="FF0066"/>
                </a:solidFill>
                <a:effectLst/>
                <a:latin typeface="黑体" pitchFamily="49" charset="-122"/>
                <a:ea typeface="黑体" pitchFamily="49" charset="-122"/>
              </a:rPr>
              <a:t>B</a:t>
            </a:r>
            <a:r>
              <a:rPr lang="zh-CN" altLang="en-US" sz="2600" b="1" i="0" dirty="0">
                <a:solidFill>
                  <a:srgbClr val="FF0066"/>
                </a:solidFill>
                <a:effectLst/>
                <a:latin typeface="黑体" pitchFamily="49" charset="-122"/>
                <a:ea typeface="黑体" pitchFamily="49" charset="-122"/>
              </a:rPr>
              <a:t>，</a:t>
            </a:r>
            <a:r>
              <a:rPr lang="en-US" altLang="zh-CN" sz="2600" b="1" dirty="0">
                <a:solidFill>
                  <a:srgbClr val="FF0066"/>
                </a:solidFill>
                <a:effectLst/>
                <a:latin typeface="黑体" pitchFamily="49" charset="-122"/>
                <a:ea typeface="黑体" pitchFamily="49" charset="-122"/>
              </a:rPr>
              <a:t>C</a:t>
            </a:r>
            <a:r>
              <a:rPr lang="zh-CN" altLang="en-US" sz="2600" b="1" i="0" dirty="0">
                <a:solidFill>
                  <a:srgbClr val="FF0066"/>
                </a:solidFill>
                <a:effectLst/>
                <a:latin typeface="黑体" pitchFamily="49" charset="-122"/>
                <a:ea typeface="黑体" pitchFamily="49" charset="-122"/>
              </a:rPr>
              <a:t>三项各与哪些因素有关？</a:t>
            </a:r>
          </a:p>
        </p:txBody>
      </p:sp>
    </p:spTree>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wipe(left)">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wipe(left)">
                                      <p:cBhvr>
                                        <p:cTn id="22" dur="5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wipe(left)">
                                      <p:cBhvr>
                                        <p:cTn id="27" dur="500"/>
                                        <p:tgtEl>
                                          <p:spTgt spid="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wipe(left)">
                                      <p:cBhvr>
                                        <p:cTn id="32" dur="500"/>
                                        <p:tgtEl>
                                          <p:spTgt spid="6">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
                                            <p:txEl>
                                              <p:pRg st="0" end="0"/>
                                            </p:txEl>
                                          </p:spTgt>
                                        </p:tgtEl>
                                        <p:attrNameLst>
                                          <p:attrName>style.visibility</p:attrName>
                                        </p:attrNameLst>
                                      </p:cBhvr>
                                      <p:to>
                                        <p:strVal val="visible"/>
                                      </p:to>
                                    </p:set>
                                    <p:animEffect transition="in" filter="wipe(left)">
                                      <p:cBhvr>
                                        <p:cTn id="37" dur="500"/>
                                        <p:tgtEl>
                                          <p:spTgt spid="7">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7">
                                            <p:txEl>
                                              <p:pRg st="1" end="1"/>
                                            </p:txEl>
                                          </p:spTgt>
                                        </p:tgtEl>
                                        <p:attrNameLst>
                                          <p:attrName>style.visibility</p:attrName>
                                        </p:attrNameLst>
                                      </p:cBhvr>
                                      <p:to>
                                        <p:strVal val="visible"/>
                                      </p:to>
                                    </p:set>
                                    <p:animEffect transition="in" filter="wipe(left)">
                                      <p:cBhvr>
                                        <p:cTn id="42" dur="500"/>
                                        <p:tgtEl>
                                          <p:spTgt spid="7">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7">
                                            <p:txEl>
                                              <p:pRg st="2" end="2"/>
                                            </p:txEl>
                                          </p:spTgt>
                                        </p:tgtEl>
                                        <p:attrNameLst>
                                          <p:attrName>style.visibility</p:attrName>
                                        </p:attrNameLst>
                                      </p:cBhvr>
                                      <p:to>
                                        <p:strVal val="visible"/>
                                      </p:to>
                                    </p:set>
                                    <p:animEffect transition="in" filter="wipe(left)">
                                      <p:cBhvr>
                                        <p:cTn id="4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build="p" autoUpdateAnimBg="0"/>
      <p:bldP spid="7"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p:cNvSpPr>
            <a:spLocks noChangeArrowheads="1"/>
          </p:cNvSpPr>
          <p:nvPr/>
        </p:nvSpPr>
        <p:spPr bwMode="auto">
          <a:xfrm>
            <a:off x="250825" y="692150"/>
            <a:ext cx="7850188"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3000" dirty="0" smtClean="0">
                <a:latin typeface="Times New Roman" pitchFamily="18" charset="0"/>
                <a:ea typeface="黑体" pitchFamily="49" charset="-122"/>
              </a:rPr>
              <a:t>流动相</a:t>
            </a:r>
            <a:r>
              <a:rPr lang="zh-CN" altLang="en-US" sz="3000" dirty="0">
                <a:latin typeface="Times New Roman" pitchFamily="18" charset="0"/>
                <a:ea typeface="黑体" pitchFamily="49" charset="-122"/>
              </a:rPr>
              <a:t>带着组分通过固定相颗粒空隙时，方向不断改变，使组分形成涡流式的流动。        </a:t>
            </a:r>
            <a:r>
              <a:rPr lang="zh-CN" altLang="en-US" sz="3000" b="1" dirty="0">
                <a:solidFill>
                  <a:srgbClr val="FF0066"/>
                </a:solidFill>
                <a:latin typeface="Times New Roman" pitchFamily="18" charset="0"/>
                <a:ea typeface="黑体" pitchFamily="49" charset="-122"/>
              </a:rPr>
              <a:t/>
            </a:r>
            <a:br>
              <a:rPr lang="zh-CN" altLang="en-US" sz="3000" b="1" dirty="0">
                <a:solidFill>
                  <a:srgbClr val="FF0066"/>
                </a:solidFill>
                <a:latin typeface="Times New Roman" pitchFamily="18" charset="0"/>
                <a:ea typeface="黑体" pitchFamily="49" charset="-122"/>
              </a:rPr>
            </a:br>
            <a:r>
              <a:rPr lang="zh-CN" altLang="en-US" sz="3000" b="1" dirty="0">
                <a:solidFill>
                  <a:srgbClr val="FF0066"/>
                </a:solidFill>
                <a:latin typeface="Times New Roman" pitchFamily="18" charset="0"/>
                <a:ea typeface="黑体" pitchFamily="49" charset="-122"/>
              </a:rPr>
              <a:t>   （一）</a:t>
            </a:r>
            <a:r>
              <a:rPr lang="en-US" altLang="zh-CN" sz="3000" b="1" dirty="0">
                <a:solidFill>
                  <a:srgbClr val="FF0066"/>
                </a:solidFill>
                <a:latin typeface="Times New Roman" pitchFamily="18" charset="0"/>
                <a:ea typeface="黑体" pitchFamily="49" charset="-122"/>
              </a:rPr>
              <a:t>A─</a:t>
            </a:r>
            <a:r>
              <a:rPr lang="zh-CN" altLang="en-US" sz="3000" b="1" dirty="0">
                <a:solidFill>
                  <a:srgbClr val="FF0066"/>
                </a:solidFill>
                <a:latin typeface="Times New Roman" pitchFamily="18" charset="0"/>
                <a:ea typeface="黑体" pitchFamily="49" charset="-122"/>
              </a:rPr>
              <a:t>涡流扩散项</a:t>
            </a:r>
            <a:br>
              <a:rPr lang="zh-CN" altLang="en-US" sz="3000" b="1" dirty="0">
                <a:solidFill>
                  <a:srgbClr val="FF0066"/>
                </a:solidFill>
                <a:latin typeface="Times New Roman" pitchFamily="18" charset="0"/>
                <a:ea typeface="黑体" pitchFamily="49" charset="-122"/>
              </a:rPr>
            </a:br>
            <a:endParaRPr lang="zh-CN" altLang="en-US" sz="3000" b="1" dirty="0">
              <a:solidFill>
                <a:srgbClr val="FF0066"/>
              </a:solidFill>
              <a:latin typeface="Times New Roman" pitchFamily="18" charset="0"/>
              <a:ea typeface="黑体" pitchFamily="49" charset="-122"/>
            </a:endParaRPr>
          </a:p>
        </p:txBody>
      </p:sp>
      <p:sp>
        <p:nvSpPr>
          <p:cNvPr id="207875" name="Text Box 3"/>
          <p:cNvSpPr txBox="1">
            <a:spLocks noChangeArrowheads="1"/>
          </p:cNvSpPr>
          <p:nvPr/>
        </p:nvSpPr>
        <p:spPr bwMode="auto">
          <a:xfrm>
            <a:off x="971550" y="1628775"/>
            <a:ext cx="6400800" cy="1358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70000"/>
              </a:lnSpc>
              <a:spcBef>
                <a:spcPct val="50000"/>
              </a:spcBef>
            </a:pPr>
            <a:r>
              <a:rPr kumimoji="1" lang="zh-CN" altLang="zh-CN" sz="2400">
                <a:solidFill>
                  <a:srgbClr val="0000CC"/>
                </a:solidFill>
                <a:latin typeface="Times New Roman" pitchFamily="18" charset="0"/>
                <a:ea typeface="黑体" pitchFamily="49" charset="-122"/>
              </a:rPr>
              <a:t>    </a:t>
            </a:r>
            <a:r>
              <a:rPr kumimoji="1" lang="en-US" altLang="zh-CN" sz="2800" b="1" i="1">
                <a:solidFill>
                  <a:srgbClr val="0000CC"/>
                </a:solidFill>
                <a:latin typeface="Times New Roman" pitchFamily="18" charset="0"/>
                <a:ea typeface="黑体" pitchFamily="49" charset="-122"/>
              </a:rPr>
              <a:t>A</a:t>
            </a:r>
            <a:r>
              <a:rPr kumimoji="1" lang="en-US" altLang="zh-CN" sz="2800" b="1">
                <a:solidFill>
                  <a:srgbClr val="0000CC"/>
                </a:solidFill>
                <a:latin typeface="Times New Roman" pitchFamily="18" charset="0"/>
                <a:ea typeface="黑体" pitchFamily="49" charset="-122"/>
              </a:rPr>
              <a:t> = 2</a:t>
            </a:r>
            <a:r>
              <a:rPr kumimoji="1" lang="en-US" altLang="zh-CN" sz="2800" b="1" i="1">
                <a:solidFill>
                  <a:srgbClr val="0000CC"/>
                </a:solidFill>
                <a:latin typeface="Times New Roman" pitchFamily="18" charset="0"/>
                <a:ea typeface="黑体" pitchFamily="49" charset="-122"/>
              </a:rPr>
              <a:t>λdp</a:t>
            </a:r>
            <a:r>
              <a:rPr kumimoji="1" lang="en-US" altLang="zh-CN" sz="2800" b="1">
                <a:solidFill>
                  <a:srgbClr val="0000CC"/>
                </a:solidFill>
                <a:latin typeface="Times New Roman" pitchFamily="18" charset="0"/>
                <a:ea typeface="黑体" pitchFamily="49" charset="-122"/>
              </a:rPr>
              <a:t> </a:t>
            </a:r>
          </a:p>
          <a:p>
            <a:pPr eaLnBrk="1" hangingPunct="1">
              <a:lnSpc>
                <a:spcPct val="70000"/>
              </a:lnSpc>
              <a:spcBef>
                <a:spcPct val="50000"/>
              </a:spcBef>
            </a:pPr>
            <a:r>
              <a:rPr lang="en-US" altLang="zh-CN" sz="2600" b="1">
                <a:latin typeface="Times New Roman" pitchFamily="18" charset="0"/>
                <a:ea typeface="黑体" pitchFamily="49" charset="-122"/>
              </a:rPr>
              <a:t>dp：</a:t>
            </a:r>
            <a:r>
              <a:rPr lang="zh-CN" altLang="en-US" sz="2600" b="1">
                <a:latin typeface="Times New Roman" pitchFamily="18" charset="0"/>
                <a:ea typeface="黑体" pitchFamily="49" charset="-122"/>
              </a:rPr>
              <a:t>固定相的平均颗粒直径</a:t>
            </a:r>
            <a:endParaRPr lang="zh-CN" altLang="zh-CN" sz="2600" b="1">
              <a:latin typeface="Times New Roman" pitchFamily="18" charset="0"/>
              <a:ea typeface="黑体" pitchFamily="49" charset="-122"/>
            </a:endParaRPr>
          </a:p>
          <a:p>
            <a:pPr eaLnBrk="1" hangingPunct="1">
              <a:lnSpc>
                <a:spcPct val="70000"/>
              </a:lnSpc>
              <a:spcBef>
                <a:spcPct val="50000"/>
              </a:spcBef>
            </a:pPr>
            <a:r>
              <a:rPr lang="en-US" altLang="zh-CN" sz="2600" b="1">
                <a:latin typeface="Times New Roman" pitchFamily="18" charset="0"/>
                <a:ea typeface="黑体" pitchFamily="49" charset="-122"/>
              </a:rPr>
              <a:t>λ：</a:t>
            </a:r>
            <a:r>
              <a:rPr lang="zh-CN" altLang="en-US" sz="2600" b="1">
                <a:latin typeface="Times New Roman" pitchFamily="18" charset="0"/>
                <a:ea typeface="黑体" pitchFamily="49" charset="-122"/>
              </a:rPr>
              <a:t>固定相的填充不均匀因子</a:t>
            </a:r>
          </a:p>
        </p:txBody>
      </p:sp>
      <p:sp>
        <p:nvSpPr>
          <p:cNvPr id="207876" name="Text Box 4"/>
          <p:cNvSpPr txBox="1">
            <a:spLocks noChangeArrowheads="1"/>
          </p:cNvSpPr>
          <p:nvPr/>
        </p:nvSpPr>
        <p:spPr bwMode="auto">
          <a:xfrm>
            <a:off x="179388" y="5949950"/>
            <a:ext cx="8964612" cy="526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a:lnSpc>
                <a:spcPct val="120000"/>
              </a:lnSpc>
            </a:pPr>
            <a:r>
              <a:rPr lang="zh-CN" altLang="en-US" sz="2600" dirty="0">
                <a:latin typeface="Times New Roman" pitchFamily="18" charset="0"/>
                <a:ea typeface="黑体" pitchFamily="49" charset="-122"/>
              </a:rPr>
              <a:t>固定相颗粒越小</a:t>
            </a:r>
            <a:r>
              <a:rPr lang="en-US" altLang="zh-CN" sz="2600" dirty="0" err="1">
                <a:latin typeface="Times New Roman" pitchFamily="18" charset="0"/>
                <a:ea typeface="黑体" pitchFamily="49" charset="-122"/>
              </a:rPr>
              <a:t>dp</a:t>
            </a:r>
            <a:r>
              <a:rPr lang="en-US" altLang="zh-CN" sz="2600" dirty="0">
                <a:latin typeface="Times New Roman" pitchFamily="18" charset="0"/>
                <a:ea typeface="黑体" pitchFamily="49" charset="-122"/>
              </a:rPr>
              <a:t>↓</a:t>
            </a:r>
            <a:r>
              <a:rPr lang="zh-CN" altLang="en-US" sz="2600" dirty="0">
                <a:latin typeface="Times New Roman" pitchFamily="18" charset="0"/>
                <a:ea typeface="黑体" pitchFamily="49" charset="-122"/>
              </a:rPr>
              <a:t>，填充的越均匀，</a:t>
            </a:r>
            <a:r>
              <a:rPr lang="en-US" altLang="zh-CN" sz="2600" dirty="0">
                <a:latin typeface="Times New Roman" pitchFamily="18" charset="0"/>
                <a:ea typeface="黑体" pitchFamily="49" charset="-122"/>
              </a:rPr>
              <a:t>A↓，H↓</a:t>
            </a:r>
            <a:r>
              <a:rPr lang="zh-CN" altLang="en-US" sz="2600" dirty="0">
                <a:latin typeface="Times New Roman" pitchFamily="18" charset="0"/>
                <a:ea typeface="黑体" pitchFamily="49" charset="-122"/>
              </a:rPr>
              <a:t>，柱效</a:t>
            </a:r>
            <a:r>
              <a:rPr lang="en-US" altLang="zh-CN" sz="2600" dirty="0">
                <a:latin typeface="Times New Roman" pitchFamily="18" charset="0"/>
                <a:ea typeface="黑体" pitchFamily="49" charset="-122"/>
              </a:rPr>
              <a:t>n</a:t>
            </a:r>
            <a:r>
              <a:rPr lang="zh-CN" altLang="en-US" sz="2600" dirty="0">
                <a:latin typeface="Times New Roman" pitchFamily="18" charset="0"/>
                <a:ea typeface="黑体" pitchFamily="49" charset="-122"/>
              </a:rPr>
              <a:t>↑</a:t>
            </a:r>
          </a:p>
        </p:txBody>
      </p:sp>
      <p:graphicFrame>
        <p:nvGraphicFramePr>
          <p:cNvPr id="207877" name="Object 5"/>
          <p:cNvGraphicFramePr>
            <a:graphicFrameLocks noChangeAspect="1"/>
          </p:cNvGraphicFramePr>
          <p:nvPr>
            <p:extLst>
              <p:ext uri="{D42A27DB-BD31-4B8C-83A1-F6EECF244321}">
                <p14:modId xmlns:p14="http://schemas.microsoft.com/office/powerpoint/2010/main" val="369446829"/>
              </p:ext>
            </p:extLst>
          </p:nvPr>
        </p:nvGraphicFramePr>
        <p:xfrm>
          <a:off x="1763713" y="3213100"/>
          <a:ext cx="5005387" cy="2547938"/>
        </p:xfrm>
        <a:graphic>
          <a:graphicData uri="http://schemas.openxmlformats.org/presentationml/2006/ole">
            <mc:AlternateContent xmlns:mc="http://schemas.openxmlformats.org/markup-compatibility/2006">
              <mc:Choice xmlns:v="urn:schemas-microsoft-com:vml" Requires="v">
                <p:oleObj spid="_x0000_s25659" name="BMP 图象" r:id="rId3" imgW="5742857" imgH="2924583" progId="Paint.Picture">
                  <p:embed/>
                </p:oleObj>
              </mc:Choice>
              <mc:Fallback>
                <p:oleObj name="BMP 图象" r:id="rId3" imgW="5742857" imgH="2924583" progId="Paint.Picture">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3213100"/>
                        <a:ext cx="5005387" cy="2547938"/>
                      </a:xfrm>
                      <a:prstGeom prst="rect">
                        <a:avLst/>
                      </a:prstGeom>
                      <a:noFill/>
                      <a:ln w="9525">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07874"/>
                                        </p:tgtEl>
                                        <p:attrNameLst>
                                          <p:attrName>style.visibility</p:attrName>
                                        </p:attrNameLst>
                                      </p:cBhvr>
                                      <p:to>
                                        <p:strVal val="visible"/>
                                      </p:to>
                                    </p:set>
                                    <p:animEffect transition="in" filter="wipe(left)">
                                      <p:cBhvr>
                                        <p:cTn id="7" dur="500"/>
                                        <p:tgtEl>
                                          <p:spTgt spid="2078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7875">
                                            <p:txEl>
                                              <p:pRg st="0" end="0"/>
                                            </p:txEl>
                                          </p:spTgt>
                                        </p:tgtEl>
                                        <p:attrNameLst>
                                          <p:attrName>style.visibility</p:attrName>
                                        </p:attrNameLst>
                                      </p:cBhvr>
                                      <p:to>
                                        <p:strVal val="visible"/>
                                      </p:to>
                                    </p:set>
                                    <p:animEffect transition="in" filter="wipe(left)">
                                      <p:cBhvr>
                                        <p:cTn id="12" dur="500"/>
                                        <p:tgtEl>
                                          <p:spTgt spid="20787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7875">
                                            <p:txEl>
                                              <p:pRg st="1" end="1"/>
                                            </p:txEl>
                                          </p:spTgt>
                                        </p:tgtEl>
                                        <p:attrNameLst>
                                          <p:attrName>style.visibility</p:attrName>
                                        </p:attrNameLst>
                                      </p:cBhvr>
                                      <p:to>
                                        <p:strVal val="visible"/>
                                      </p:to>
                                    </p:set>
                                    <p:animEffect transition="in" filter="wipe(left)">
                                      <p:cBhvr>
                                        <p:cTn id="17" dur="500"/>
                                        <p:tgtEl>
                                          <p:spTgt spid="20787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7875">
                                            <p:txEl>
                                              <p:pRg st="2" end="2"/>
                                            </p:txEl>
                                          </p:spTgt>
                                        </p:tgtEl>
                                        <p:attrNameLst>
                                          <p:attrName>style.visibility</p:attrName>
                                        </p:attrNameLst>
                                      </p:cBhvr>
                                      <p:to>
                                        <p:strVal val="visible"/>
                                      </p:to>
                                    </p:set>
                                    <p:animEffect transition="in" filter="wipe(left)">
                                      <p:cBhvr>
                                        <p:cTn id="22" dur="500"/>
                                        <p:tgtEl>
                                          <p:spTgt spid="207875">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07877"/>
                                        </p:tgtEl>
                                        <p:attrNameLst>
                                          <p:attrName>style.visibility</p:attrName>
                                        </p:attrNameLst>
                                      </p:cBhvr>
                                      <p:to>
                                        <p:strVal val="visible"/>
                                      </p:to>
                                    </p:set>
                                    <p:animEffect transition="in" filter="wipe(left)">
                                      <p:cBhvr>
                                        <p:cTn id="27" dur="500"/>
                                        <p:tgtEl>
                                          <p:spTgt spid="20787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07876">
                                            <p:txEl>
                                              <p:pRg st="0" end="0"/>
                                            </p:txEl>
                                          </p:spTgt>
                                        </p:tgtEl>
                                        <p:attrNameLst>
                                          <p:attrName>style.visibility</p:attrName>
                                        </p:attrNameLst>
                                      </p:cBhvr>
                                      <p:to>
                                        <p:strVal val="visible"/>
                                      </p:to>
                                    </p:set>
                                    <p:animEffect transition="in" filter="wipe(left)">
                                      <p:cBhvr>
                                        <p:cTn id="32" dur="500"/>
                                        <p:tgtEl>
                                          <p:spTgt spid="20787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4" grpId="0" autoUpdateAnimBg="0"/>
      <p:bldP spid="207875" grpId="0" build="p" autoUpdateAnimBg="0"/>
      <p:bldP spid="207876"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ChangeArrowheads="1"/>
          </p:cNvSpPr>
          <p:nvPr/>
        </p:nvSpPr>
        <p:spPr bwMode="auto">
          <a:xfrm>
            <a:off x="0" y="981075"/>
            <a:ext cx="47879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3000" b="1" dirty="0">
                <a:solidFill>
                  <a:srgbClr val="FF0066"/>
                </a:solidFill>
                <a:latin typeface="黑体" pitchFamily="49" charset="-122"/>
                <a:ea typeface="黑体" pitchFamily="49" charset="-122"/>
              </a:rPr>
              <a:t>（二）</a:t>
            </a:r>
            <a:r>
              <a:rPr lang="en-US" altLang="zh-CN" sz="3000" b="1" dirty="0">
                <a:solidFill>
                  <a:srgbClr val="FF0066"/>
                </a:solidFill>
                <a:latin typeface="黑体" pitchFamily="49" charset="-122"/>
                <a:ea typeface="黑体" pitchFamily="49" charset="-122"/>
              </a:rPr>
              <a:t> B/u —</a:t>
            </a:r>
            <a:r>
              <a:rPr lang="zh-CN" altLang="en-US" sz="3000" b="1" dirty="0">
                <a:solidFill>
                  <a:srgbClr val="FF0066"/>
                </a:solidFill>
                <a:latin typeface="黑体" pitchFamily="49" charset="-122"/>
                <a:ea typeface="黑体" pitchFamily="49" charset="-122"/>
              </a:rPr>
              <a:t>分子扩散项</a:t>
            </a:r>
          </a:p>
        </p:txBody>
      </p:sp>
      <p:sp>
        <p:nvSpPr>
          <p:cNvPr id="208899" name="Text Box 3"/>
          <p:cNvSpPr txBox="1">
            <a:spLocks noChangeArrowheads="1"/>
          </p:cNvSpPr>
          <p:nvPr/>
        </p:nvSpPr>
        <p:spPr bwMode="auto">
          <a:xfrm>
            <a:off x="250825" y="2349500"/>
            <a:ext cx="8642350" cy="39826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150000"/>
              </a:lnSpc>
            </a:pPr>
            <a:r>
              <a:rPr kumimoji="1" lang="en-US" altLang="zh-CN" sz="2800" b="1" i="1" dirty="0">
                <a:solidFill>
                  <a:srgbClr val="0000CC"/>
                </a:solidFill>
                <a:latin typeface="Arial Unicode MS" pitchFamily="34" charset="-122"/>
                <a:ea typeface="黑体" pitchFamily="49" charset="-122"/>
              </a:rPr>
              <a:t>       B</a:t>
            </a:r>
            <a:r>
              <a:rPr kumimoji="1" lang="en-US" altLang="zh-CN" sz="2800" b="1" dirty="0">
                <a:solidFill>
                  <a:srgbClr val="0000CC"/>
                </a:solidFill>
                <a:latin typeface="Arial Unicode MS" pitchFamily="34" charset="-122"/>
                <a:ea typeface="黑体" pitchFamily="49" charset="-122"/>
              </a:rPr>
              <a:t> = </a:t>
            </a:r>
            <a:r>
              <a:rPr kumimoji="1" lang="en-US" altLang="zh-CN" sz="2800" b="1" dirty="0" smtClean="0">
                <a:solidFill>
                  <a:srgbClr val="0000CC"/>
                </a:solidFill>
                <a:latin typeface="Arial Unicode MS" pitchFamily="34" charset="-122"/>
                <a:ea typeface="黑体" pitchFamily="49" charset="-122"/>
              </a:rPr>
              <a:t>2</a:t>
            </a:r>
            <a:r>
              <a:rPr kumimoji="1" lang="en-US" altLang="zh-CN" sz="2800" b="1" i="1" dirty="0" smtClean="0">
                <a:solidFill>
                  <a:srgbClr val="0000CC"/>
                </a:solidFill>
                <a:latin typeface="Arial Unicode MS" pitchFamily="34" charset="-122"/>
                <a:ea typeface="黑体" pitchFamily="49" charset="-122"/>
              </a:rPr>
              <a:t>γD</a:t>
            </a:r>
            <a:r>
              <a:rPr kumimoji="1" lang="en-US" altLang="zh-CN" sz="2800" b="1" i="1" baseline="-25000" dirty="0" smtClean="0">
                <a:solidFill>
                  <a:srgbClr val="0000CC"/>
                </a:solidFill>
                <a:latin typeface="Arial Unicode MS" pitchFamily="34" charset="-122"/>
                <a:ea typeface="黑体" pitchFamily="49" charset="-122"/>
              </a:rPr>
              <a:t>g</a:t>
            </a:r>
          </a:p>
          <a:p>
            <a:pPr>
              <a:lnSpc>
                <a:spcPct val="170000"/>
              </a:lnSpc>
            </a:pPr>
            <a:r>
              <a:rPr kumimoji="1" lang="en-US" altLang="zh-CN" sz="2800" i="1" dirty="0" smtClean="0">
                <a:solidFill>
                  <a:srgbClr val="0000CC"/>
                </a:solidFill>
                <a:latin typeface="Arial Unicode MS" pitchFamily="34" charset="-122"/>
                <a:ea typeface="黑体" pitchFamily="49" charset="-122"/>
              </a:rPr>
              <a:t>   </a:t>
            </a:r>
            <a:r>
              <a:rPr kumimoji="1" lang="en-US" altLang="zh-CN" sz="2400" b="1" dirty="0" smtClean="0">
                <a:solidFill>
                  <a:srgbClr val="0000CC"/>
                </a:solidFill>
                <a:latin typeface="Arial Unicode MS" pitchFamily="34" charset="-122"/>
                <a:ea typeface="黑体" pitchFamily="49" charset="-122"/>
              </a:rPr>
              <a:t>γ </a:t>
            </a:r>
            <a:r>
              <a:rPr kumimoji="1" lang="zh-CN" altLang="en-US" sz="2800" dirty="0" smtClean="0">
                <a:solidFill>
                  <a:srgbClr val="0000CC"/>
                </a:solidFill>
                <a:latin typeface="Arial Unicode MS" pitchFamily="34" charset="-122"/>
                <a:ea typeface="黑体" pitchFamily="49" charset="-122"/>
              </a:rPr>
              <a:t>：</a:t>
            </a:r>
            <a:r>
              <a:rPr kumimoji="1" lang="zh-CN" altLang="en-US" sz="2400" b="1" dirty="0" smtClean="0">
                <a:solidFill>
                  <a:srgbClr val="0000CC"/>
                </a:solidFill>
                <a:latin typeface="Arial Unicode MS" pitchFamily="34" charset="-122"/>
                <a:ea typeface="黑体" pitchFamily="49" charset="-122"/>
              </a:rPr>
              <a:t>弯曲因子，表示固定相颗粒对分子运动的阻碍情况。</a:t>
            </a:r>
            <a:endParaRPr kumimoji="1" lang="en-US" altLang="zh-CN" sz="2400" b="1" dirty="0" smtClean="0">
              <a:solidFill>
                <a:srgbClr val="0000CC"/>
              </a:solidFill>
              <a:latin typeface="Arial Unicode MS" pitchFamily="34" charset="-122"/>
              <a:ea typeface="黑体" pitchFamily="49" charset="-122"/>
            </a:endParaRPr>
          </a:p>
          <a:p>
            <a:pPr>
              <a:lnSpc>
                <a:spcPct val="170000"/>
              </a:lnSpc>
              <a:buClr>
                <a:srgbClr val="FF0066"/>
              </a:buClr>
              <a:buFont typeface="Symbol" pitchFamily="18" charset="2"/>
              <a:buNone/>
            </a:pPr>
            <a:r>
              <a:rPr kumimoji="1" lang="en-US" altLang="zh-CN" sz="2400" b="1" i="1" dirty="0" smtClean="0">
                <a:solidFill>
                  <a:srgbClr val="0000CC"/>
                </a:solidFill>
                <a:latin typeface="Arial Unicode MS" pitchFamily="34" charset="-122"/>
                <a:ea typeface="黑体" pitchFamily="49" charset="-122"/>
              </a:rPr>
              <a:t>    </a:t>
            </a:r>
            <a:r>
              <a:rPr kumimoji="1" lang="en-US" altLang="zh-CN" sz="2400" b="1" i="1" dirty="0">
                <a:solidFill>
                  <a:srgbClr val="0000CC"/>
                </a:solidFill>
                <a:latin typeface="Arial Unicode MS" pitchFamily="34" charset="-122"/>
                <a:ea typeface="黑体" pitchFamily="49" charset="-122"/>
              </a:rPr>
              <a:t>D</a:t>
            </a:r>
            <a:r>
              <a:rPr kumimoji="1" lang="en-US" altLang="zh-CN" sz="2400" b="1" i="1" baseline="-25000" dirty="0">
                <a:solidFill>
                  <a:srgbClr val="0000CC"/>
                </a:solidFill>
                <a:latin typeface="Arial Unicode MS" pitchFamily="34" charset="-122"/>
                <a:ea typeface="黑体" pitchFamily="49" charset="-122"/>
              </a:rPr>
              <a:t>g</a:t>
            </a:r>
            <a:r>
              <a:rPr kumimoji="1" lang="zh-CN" altLang="en-US" sz="2400" b="1" dirty="0">
                <a:solidFill>
                  <a:srgbClr val="0000CC"/>
                </a:solidFill>
                <a:latin typeface="Arial Unicode MS" pitchFamily="34" charset="-122"/>
                <a:ea typeface="黑体" pitchFamily="49" charset="-122"/>
              </a:rPr>
              <a:t>：试样组分分子在气相中的扩散系数（</a:t>
            </a:r>
            <a:r>
              <a:rPr kumimoji="1" lang="en-US" altLang="zh-CN" sz="2400" b="1" dirty="0">
                <a:solidFill>
                  <a:srgbClr val="0000CC"/>
                </a:solidFill>
                <a:latin typeface="Arial Unicode MS" pitchFamily="34" charset="-122"/>
                <a:ea typeface="黑体" pitchFamily="49" charset="-122"/>
              </a:rPr>
              <a:t>cm</a:t>
            </a:r>
            <a:r>
              <a:rPr kumimoji="1" lang="en-US" altLang="zh-CN" sz="2400" b="1" baseline="30000" dirty="0">
                <a:solidFill>
                  <a:srgbClr val="0000CC"/>
                </a:solidFill>
                <a:latin typeface="Arial Unicode MS" pitchFamily="34" charset="-122"/>
                <a:ea typeface="黑体" pitchFamily="49" charset="-122"/>
              </a:rPr>
              <a:t>2</a:t>
            </a:r>
            <a:r>
              <a:rPr kumimoji="1" lang="en-US" altLang="zh-CN" sz="2400" b="1" dirty="0">
                <a:solidFill>
                  <a:srgbClr val="0000CC"/>
                </a:solidFill>
                <a:latin typeface="Arial Unicode MS" pitchFamily="34" charset="-122"/>
                <a:ea typeface="黑体" pitchFamily="49" charset="-122"/>
              </a:rPr>
              <a:t>·s</a:t>
            </a:r>
            <a:r>
              <a:rPr kumimoji="1" lang="en-US" altLang="zh-CN" sz="2400" b="1" baseline="30000" dirty="0">
                <a:solidFill>
                  <a:srgbClr val="0000CC"/>
                </a:solidFill>
                <a:latin typeface="Arial Unicode MS" pitchFamily="34" charset="-122"/>
                <a:ea typeface="黑体" pitchFamily="49" charset="-122"/>
              </a:rPr>
              <a:t>-1</a:t>
            </a:r>
            <a:r>
              <a:rPr kumimoji="1" lang="en-US" altLang="zh-CN" sz="2400" b="1" dirty="0">
                <a:solidFill>
                  <a:srgbClr val="0000CC"/>
                </a:solidFill>
                <a:latin typeface="Arial Unicode MS" pitchFamily="34" charset="-122"/>
                <a:ea typeface="黑体" pitchFamily="49" charset="-122"/>
              </a:rPr>
              <a:t>）</a:t>
            </a:r>
          </a:p>
          <a:p>
            <a:pPr>
              <a:lnSpc>
                <a:spcPct val="170000"/>
              </a:lnSpc>
              <a:buClr>
                <a:srgbClr val="FF0066"/>
              </a:buClr>
              <a:buFont typeface="Symbol" pitchFamily="18" charset="2"/>
              <a:buNone/>
            </a:pPr>
            <a:r>
              <a:rPr kumimoji="1" lang="zh-CN" altLang="en-US" sz="2400" dirty="0">
                <a:latin typeface="Arial Unicode MS" pitchFamily="34" charset="-122"/>
                <a:ea typeface="黑体" pitchFamily="49" charset="-122"/>
              </a:rPr>
              <a:t> (</a:t>
            </a:r>
            <a:r>
              <a:rPr kumimoji="1" lang="en-US" altLang="zh-CN" sz="2400" dirty="0">
                <a:latin typeface="Arial Unicode MS" pitchFamily="34" charset="-122"/>
                <a:ea typeface="黑体" pitchFamily="49" charset="-122"/>
              </a:rPr>
              <a:t>1) </a:t>
            </a:r>
            <a:r>
              <a:rPr kumimoji="1" lang="zh-CN" altLang="en-US" sz="2400" dirty="0">
                <a:latin typeface="Arial Unicode MS" pitchFamily="34" charset="-122"/>
                <a:ea typeface="黑体" pitchFamily="49" charset="-122"/>
              </a:rPr>
              <a:t>分子扩散项与流速有关，流速</a:t>
            </a:r>
            <a:r>
              <a:rPr kumimoji="1" lang="zh-CN" altLang="en-US" sz="2000" dirty="0">
                <a:latin typeface="Arial Unicode MS" pitchFamily="34" charset="-122"/>
                <a:ea typeface="黑体" pitchFamily="49" charset="-122"/>
              </a:rPr>
              <a:t>↑</a:t>
            </a:r>
            <a:r>
              <a:rPr kumimoji="1" lang="zh-CN" altLang="en-US" sz="2400" dirty="0">
                <a:latin typeface="Arial Unicode MS" pitchFamily="34" charset="-122"/>
                <a:ea typeface="黑体" pitchFamily="49" charset="-122"/>
              </a:rPr>
              <a:t>，滞留时间短，扩散</a:t>
            </a:r>
            <a:r>
              <a:rPr kumimoji="1" lang="zh-CN" altLang="zh-CN" sz="2000" dirty="0">
                <a:latin typeface="Arial Unicode MS" pitchFamily="34" charset="-122"/>
                <a:ea typeface="黑体" pitchFamily="49" charset="-122"/>
              </a:rPr>
              <a:t>↓</a:t>
            </a:r>
            <a:r>
              <a:rPr kumimoji="1" lang="zh-CN" altLang="en-US" sz="2400" dirty="0">
                <a:latin typeface="Arial Unicode MS" pitchFamily="34" charset="-122"/>
                <a:ea typeface="黑体" pitchFamily="49" charset="-122"/>
              </a:rPr>
              <a:t>;</a:t>
            </a:r>
          </a:p>
          <a:p>
            <a:pPr>
              <a:lnSpc>
                <a:spcPct val="170000"/>
              </a:lnSpc>
              <a:buClr>
                <a:srgbClr val="FF0066"/>
              </a:buClr>
              <a:buFont typeface="Symbol" pitchFamily="18" charset="2"/>
              <a:buNone/>
            </a:pPr>
            <a:r>
              <a:rPr kumimoji="1" lang="zh-CN" altLang="en-US" sz="2400" dirty="0">
                <a:latin typeface="Arial Unicode MS" pitchFamily="34" charset="-122"/>
                <a:ea typeface="黑体" pitchFamily="49" charset="-122"/>
              </a:rPr>
              <a:t> (</a:t>
            </a:r>
            <a:r>
              <a:rPr kumimoji="1" lang="en-US" altLang="zh-CN" sz="2400" dirty="0">
                <a:latin typeface="Arial Unicode MS" pitchFamily="34" charset="-122"/>
                <a:ea typeface="黑体" pitchFamily="49" charset="-122"/>
              </a:rPr>
              <a:t>2) </a:t>
            </a:r>
            <a:r>
              <a:rPr kumimoji="1" lang="zh-CN" altLang="en-US" sz="2400" dirty="0">
                <a:latin typeface="Arial Unicode MS" pitchFamily="34" charset="-122"/>
                <a:ea typeface="黑体" pitchFamily="49" charset="-122"/>
              </a:rPr>
              <a:t>扩散系数：</a:t>
            </a:r>
            <a:r>
              <a:rPr kumimoji="1" lang="en-US" altLang="zh-CN" sz="2400" dirty="0">
                <a:latin typeface="Arial Unicode MS" pitchFamily="34" charset="-122"/>
                <a:ea typeface="黑体" pitchFamily="49" charset="-122"/>
              </a:rPr>
              <a:t>∝(</a:t>
            </a:r>
            <a:r>
              <a:rPr kumimoji="1" lang="en-US" altLang="zh-CN" sz="2400" i="1" dirty="0">
                <a:latin typeface="Arial Unicode MS" pitchFamily="34" charset="-122"/>
                <a:ea typeface="黑体" pitchFamily="49" charset="-122"/>
              </a:rPr>
              <a:t>M</a:t>
            </a:r>
            <a:r>
              <a:rPr kumimoji="1" lang="zh-CN" altLang="en-US" sz="2400" baseline="-15000" dirty="0">
                <a:latin typeface="Arial Unicode MS" pitchFamily="34" charset="-122"/>
                <a:ea typeface="黑体" pitchFamily="49" charset="-122"/>
              </a:rPr>
              <a:t>载气</a:t>
            </a:r>
            <a:r>
              <a:rPr kumimoji="1" lang="zh-CN" altLang="en-US" sz="2400" dirty="0">
                <a:latin typeface="Arial Unicode MS" pitchFamily="34" charset="-122"/>
                <a:ea typeface="黑体" pitchFamily="49" charset="-122"/>
              </a:rPr>
              <a:t>)</a:t>
            </a:r>
            <a:r>
              <a:rPr kumimoji="1" lang="zh-CN" altLang="en-US" sz="2400" baseline="30000" dirty="0">
                <a:latin typeface="Arial Unicode MS" pitchFamily="34" charset="-122"/>
                <a:ea typeface="黑体" pitchFamily="49" charset="-122"/>
              </a:rPr>
              <a:t>-1/2 </a:t>
            </a:r>
            <a:r>
              <a:rPr kumimoji="1" lang="zh-CN" altLang="en-US" sz="2400" dirty="0">
                <a:latin typeface="Arial Unicode MS" pitchFamily="34" charset="-122"/>
                <a:ea typeface="黑体" pitchFamily="49" charset="-122"/>
              </a:rPr>
              <a:t>，</a:t>
            </a:r>
            <a:r>
              <a:rPr kumimoji="1" lang="en-US" altLang="zh-CN" sz="2400" i="1" dirty="0">
                <a:latin typeface="Arial Unicode MS" pitchFamily="34" charset="-122"/>
                <a:ea typeface="黑体" pitchFamily="49" charset="-122"/>
              </a:rPr>
              <a:t>M</a:t>
            </a:r>
            <a:r>
              <a:rPr kumimoji="1" lang="zh-CN" altLang="en-US" sz="2400" baseline="-15000" dirty="0">
                <a:latin typeface="Arial Unicode MS" pitchFamily="34" charset="-122"/>
                <a:ea typeface="黑体" pitchFamily="49" charset="-122"/>
              </a:rPr>
              <a:t>载气</a:t>
            </a:r>
            <a:r>
              <a:rPr kumimoji="1" lang="zh-CN" altLang="en-US" sz="2000" dirty="0">
                <a:latin typeface="Arial Unicode MS" pitchFamily="34" charset="-122"/>
                <a:ea typeface="黑体" pitchFamily="49" charset="-122"/>
              </a:rPr>
              <a:t>↑</a:t>
            </a:r>
            <a:r>
              <a:rPr kumimoji="1" lang="zh-CN" altLang="en-US" sz="2400" dirty="0">
                <a:latin typeface="Arial Unicode MS" pitchFamily="34" charset="-122"/>
                <a:ea typeface="黑体" pitchFamily="49" charset="-122"/>
              </a:rPr>
              <a:t>，</a:t>
            </a:r>
            <a:r>
              <a:rPr kumimoji="1" lang="en-US" altLang="zh-CN" sz="2400" i="1" dirty="0">
                <a:latin typeface="Arial Unicode MS" pitchFamily="34" charset="-122"/>
                <a:ea typeface="黑体" pitchFamily="49" charset="-122"/>
              </a:rPr>
              <a:t>B</a:t>
            </a:r>
            <a:r>
              <a:rPr kumimoji="1" lang="zh-CN" altLang="en-US" sz="2400" dirty="0">
                <a:latin typeface="Arial Unicode MS" pitchFamily="34" charset="-122"/>
                <a:ea typeface="黑体" pitchFamily="49" charset="-122"/>
              </a:rPr>
              <a:t>值</a:t>
            </a:r>
            <a:r>
              <a:rPr kumimoji="1" lang="zh-CN" altLang="zh-CN" sz="2000" dirty="0">
                <a:latin typeface="Arial Unicode MS" pitchFamily="34" charset="-122"/>
                <a:ea typeface="黑体" pitchFamily="49" charset="-122"/>
              </a:rPr>
              <a:t>↓</a:t>
            </a:r>
            <a:r>
              <a:rPr kumimoji="1" lang="zh-CN" altLang="en-US" sz="2000" dirty="0">
                <a:latin typeface="Arial Unicode MS" pitchFamily="34" charset="-122"/>
                <a:ea typeface="黑体" pitchFamily="49" charset="-122"/>
              </a:rPr>
              <a:t>；</a:t>
            </a:r>
          </a:p>
          <a:p>
            <a:pPr>
              <a:lnSpc>
                <a:spcPct val="170000"/>
              </a:lnSpc>
              <a:buClr>
                <a:srgbClr val="FF0066"/>
              </a:buClr>
              <a:buFont typeface="Symbol" pitchFamily="18" charset="2"/>
              <a:buNone/>
            </a:pPr>
            <a:r>
              <a:rPr kumimoji="1" lang="en-US" altLang="zh-CN" sz="2400" dirty="0" smtClean="0">
                <a:latin typeface="Arial Unicode MS" pitchFamily="34" charset="-122"/>
                <a:ea typeface="黑体" pitchFamily="49" charset="-122"/>
              </a:rPr>
              <a:t> (3)</a:t>
            </a:r>
            <a:r>
              <a:rPr kumimoji="1" lang="en-US" altLang="zh-CN" sz="2400" i="1" dirty="0" smtClean="0">
                <a:latin typeface="Arial Unicode MS" pitchFamily="34" charset="-122"/>
                <a:ea typeface="黑体" pitchFamily="49" charset="-122"/>
              </a:rPr>
              <a:t>D</a:t>
            </a:r>
            <a:r>
              <a:rPr kumimoji="1" lang="en-US" altLang="zh-CN" sz="2400" i="1" baseline="-25000" dirty="0" smtClean="0">
                <a:latin typeface="Arial Unicode MS" pitchFamily="34" charset="-122"/>
                <a:ea typeface="黑体" pitchFamily="49" charset="-122"/>
              </a:rPr>
              <a:t>g</a:t>
            </a:r>
            <a:r>
              <a:rPr kumimoji="1" lang="en-US" altLang="zh-CN" sz="2400" i="1" dirty="0" smtClean="0">
                <a:latin typeface="Arial Unicode MS" pitchFamily="34" charset="-122"/>
                <a:ea typeface="黑体" pitchFamily="49" charset="-122"/>
              </a:rPr>
              <a:t> </a:t>
            </a:r>
            <a:r>
              <a:rPr kumimoji="1" lang="zh-CN" altLang="en-US" sz="2400" dirty="0">
                <a:latin typeface="Arial Unicode MS" pitchFamily="34" charset="-122"/>
                <a:ea typeface="黑体" pitchFamily="49" charset="-122"/>
              </a:rPr>
              <a:t>与温度有关，温度越低，纵向扩散就越小。</a:t>
            </a:r>
          </a:p>
        </p:txBody>
      </p:sp>
      <p:graphicFrame>
        <p:nvGraphicFramePr>
          <p:cNvPr id="208900" name="Object 4"/>
          <p:cNvGraphicFramePr>
            <a:graphicFrameLocks noChangeAspect="1"/>
          </p:cNvGraphicFramePr>
          <p:nvPr>
            <p:extLst>
              <p:ext uri="{D42A27DB-BD31-4B8C-83A1-F6EECF244321}">
                <p14:modId xmlns:p14="http://schemas.microsoft.com/office/powerpoint/2010/main" val="3843800381"/>
              </p:ext>
            </p:extLst>
          </p:nvPr>
        </p:nvGraphicFramePr>
        <p:xfrm>
          <a:off x="4716016" y="451643"/>
          <a:ext cx="4321175" cy="2278063"/>
        </p:xfrm>
        <a:graphic>
          <a:graphicData uri="http://schemas.openxmlformats.org/presentationml/2006/ole">
            <mc:AlternateContent xmlns:mc="http://schemas.openxmlformats.org/markup-compatibility/2006">
              <mc:Choice xmlns:v="urn:schemas-microsoft-com:vml" Requires="v">
                <p:oleObj spid="_x0000_s26682" name="BMP 图象" r:id="rId4" imgW="5315692" imgH="2800741" progId="Paint.Picture">
                  <p:embed/>
                </p:oleObj>
              </mc:Choice>
              <mc:Fallback>
                <p:oleObj name="BMP 图象" r:id="rId4" imgW="5315692" imgH="2800741" progId="Paint.Picture">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6016" y="451643"/>
                        <a:ext cx="4321175" cy="2278063"/>
                      </a:xfrm>
                      <a:prstGeom prst="rect">
                        <a:avLst/>
                      </a:prstGeom>
                      <a:noFill/>
                      <a:ln w="9525">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08898"/>
                                        </p:tgtEl>
                                        <p:attrNameLst>
                                          <p:attrName>style.visibility</p:attrName>
                                        </p:attrNameLst>
                                      </p:cBhvr>
                                      <p:to>
                                        <p:strVal val="visible"/>
                                      </p:to>
                                    </p:set>
                                    <p:animEffect transition="in" filter="wipe(left)">
                                      <p:cBhvr>
                                        <p:cTn id="7" dur="500"/>
                                        <p:tgtEl>
                                          <p:spTgt spid="2088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08900"/>
                                        </p:tgtEl>
                                        <p:attrNameLst>
                                          <p:attrName>style.visibility</p:attrName>
                                        </p:attrNameLst>
                                      </p:cBhvr>
                                      <p:to>
                                        <p:strVal val="visible"/>
                                      </p:to>
                                    </p:set>
                                    <p:animEffect transition="in" filter="wipe(left)">
                                      <p:cBhvr>
                                        <p:cTn id="12" dur="500"/>
                                        <p:tgtEl>
                                          <p:spTgt spid="20890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8899">
                                            <p:txEl>
                                              <p:pRg st="0" end="0"/>
                                            </p:txEl>
                                          </p:spTgt>
                                        </p:tgtEl>
                                        <p:attrNameLst>
                                          <p:attrName>style.visibility</p:attrName>
                                        </p:attrNameLst>
                                      </p:cBhvr>
                                      <p:to>
                                        <p:strVal val="visible"/>
                                      </p:to>
                                    </p:set>
                                    <p:animEffect transition="in" filter="wipe(left)">
                                      <p:cBhvr>
                                        <p:cTn id="17" dur="500"/>
                                        <p:tgtEl>
                                          <p:spTgt spid="208899">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08899">
                                            <p:txEl>
                                              <p:pRg st="1" end="1"/>
                                            </p:txEl>
                                          </p:spTgt>
                                        </p:tgtEl>
                                        <p:attrNameLst>
                                          <p:attrName>style.visibility</p:attrName>
                                        </p:attrNameLst>
                                      </p:cBhvr>
                                      <p:to>
                                        <p:strVal val="visible"/>
                                      </p:to>
                                    </p:set>
                                    <p:animEffect transition="in" filter="wipe(left)">
                                      <p:cBhvr>
                                        <p:cTn id="22" dur="500"/>
                                        <p:tgtEl>
                                          <p:spTgt spid="208899">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08899">
                                            <p:txEl>
                                              <p:pRg st="2" end="2"/>
                                            </p:txEl>
                                          </p:spTgt>
                                        </p:tgtEl>
                                        <p:attrNameLst>
                                          <p:attrName>style.visibility</p:attrName>
                                        </p:attrNameLst>
                                      </p:cBhvr>
                                      <p:to>
                                        <p:strVal val="visible"/>
                                      </p:to>
                                    </p:set>
                                    <p:animEffect transition="in" filter="wipe(left)">
                                      <p:cBhvr>
                                        <p:cTn id="27" dur="500"/>
                                        <p:tgtEl>
                                          <p:spTgt spid="208899">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08899">
                                            <p:txEl>
                                              <p:pRg st="3" end="3"/>
                                            </p:txEl>
                                          </p:spTgt>
                                        </p:tgtEl>
                                        <p:attrNameLst>
                                          <p:attrName>style.visibility</p:attrName>
                                        </p:attrNameLst>
                                      </p:cBhvr>
                                      <p:to>
                                        <p:strVal val="visible"/>
                                      </p:to>
                                    </p:set>
                                    <p:animEffect transition="in" filter="wipe(left)">
                                      <p:cBhvr>
                                        <p:cTn id="32" dur="500"/>
                                        <p:tgtEl>
                                          <p:spTgt spid="208899">
                                            <p:txEl>
                                              <p:pRg st="3" end="3"/>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08899">
                                            <p:txEl>
                                              <p:pRg st="4" end="4"/>
                                            </p:txEl>
                                          </p:spTgt>
                                        </p:tgtEl>
                                        <p:attrNameLst>
                                          <p:attrName>style.visibility</p:attrName>
                                        </p:attrNameLst>
                                      </p:cBhvr>
                                      <p:to>
                                        <p:strVal val="visible"/>
                                      </p:to>
                                    </p:set>
                                    <p:animEffect transition="in" filter="wipe(left)">
                                      <p:cBhvr>
                                        <p:cTn id="37" dur="500"/>
                                        <p:tgtEl>
                                          <p:spTgt spid="208899">
                                            <p:txEl>
                                              <p:pRg st="4" end="4"/>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08899">
                                            <p:txEl>
                                              <p:pRg st="5" end="5"/>
                                            </p:txEl>
                                          </p:spTgt>
                                        </p:tgtEl>
                                        <p:attrNameLst>
                                          <p:attrName>style.visibility</p:attrName>
                                        </p:attrNameLst>
                                      </p:cBhvr>
                                      <p:to>
                                        <p:strVal val="visible"/>
                                      </p:to>
                                    </p:set>
                                    <p:animEffect transition="in" filter="wipe(left)">
                                      <p:cBhvr>
                                        <p:cTn id="42" dur="500"/>
                                        <p:tgtEl>
                                          <p:spTgt spid="2088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898" grpId="0" autoUpdateAnimBg="0"/>
      <p:bldP spid="208899"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27"/>
          <p:cNvSpPr txBox="1">
            <a:spLocks noChangeArrowheads="1"/>
          </p:cNvSpPr>
          <p:nvPr/>
        </p:nvSpPr>
        <p:spPr bwMode="auto">
          <a:xfrm>
            <a:off x="304800" y="4603750"/>
            <a:ext cx="8686800"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1900" i="0" dirty="0">
                <a:solidFill>
                  <a:schemeClr val="hlink"/>
                </a:solidFill>
                <a:effectLst/>
                <a:latin typeface="Times New Roman" pitchFamily="18" charset="0"/>
                <a:ea typeface="黑体" pitchFamily="49" charset="-122"/>
              </a:rPr>
              <a:t>        </a:t>
            </a:r>
            <a:r>
              <a:rPr lang="en-US" altLang="zh-CN" sz="1900" dirty="0">
                <a:solidFill>
                  <a:srgbClr val="003300"/>
                </a:solidFill>
                <a:effectLst/>
                <a:latin typeface="Times New Roman" pitchFamily="18" charset="0"/>
                <a:ea typeface="黑体" pitchFamily="49" charset="-122"/>
              </a:rPr>
              <a:t>k</a:t>
            </a:r>
            <a:r>
              <a:rPr lang="zh-CN" altLang="en-US" sz="1900" i="0" dirty="0">
                <a:solidFill>
                  <a:srgbClr val="003300"/>
                </a:solidFill>
                <a:effectLst/>
                <a:latin typeface="Times New Roman" pitchFamily="18" charset="0"/>
                <a:ea typeface="黑体" pitchFamily="49" charset="-122"/>
              </a:rPr>
              <a:t>为容量因子； </a:t>
            </a:r>
            <a:r>
              <a:rPr lang="en-US" altLang="zh-CN" sz="1900" dirty="0">
                <a:solidFill>
                  <a:srgbClr val="003300"/>
                </a:solidFill>
                <a:effectLst/>
                <a:latin typeface="Times New Roman" pitchFamily="18" charset="0"/>
                <a:ea typeface="黑体" pitchFamily="49" charset="-122"/>
              </a:rPr>
              <a:t>D</a:t>
            </a:r>
            <a:r>
              <a:rPr lang="en-US" altLang="zh-CN" sz="1900" i="0" baseline="-25000" dirty="0">
                <a:solidFill>
                  <a:srgbClr val="003300"/>
                </a:solidFill>
                <a:effectLst/>
                <a:latin typeface="Times New Roman" pitchFamily="18" charset="0"/>
                <a:ea typeface="黑体" pitchFamily="49" charset="-122"/>
              </a:rPr>
              <a:t>g</a:t>
            </a:r>
            <a:r>
              <a:rPr lang="zh-CN" altLang="en-US" sz="1900" i="0" dirty="0">
                <a:solidFill>
                  <a:srgbClr val="003300"/>
                </a:solidFill>
                <a:effectLst/>
                <a:latin typeface="Times New Roman" pitchFamily="18" charset="0"/>
                <a:ea typeface="黑体" pitchFamily="49" charset="-122"/>
              </a:rPr>
              <a:t> 、</a:t>
            </a:r>
            <a:r>
              <a:rPr lang="en-US" altLang="zh-CN" sz="1900" dirty="0">
                <a:solidFill>
                  <a:srgbClr val="003300"/>
                </a:solidFill>
                <a:effectLst/>
                <a:latin typeface="Times New Roman" pitchFamily="18" charset="0"/>
                <a:ea typeface="黑体" pitchFamily="49" charset="-122"/>
              </a:rPr>
              <a:t>D</a:t>
            </a:r>
            <a:r>
              <a:rPr lang="en-US" altLang="zh-CN" sz="1900" i="0" baseline="-25000" dirty="0">
                <a:solidFill>
                  <a:srgbClr val="003300"/>
                </a:solidFill>
                <a:effectLst/>
                <a:latin typeface="Times New Roman" pitchFamily="18" charset="0"/>
                <a:ea typeface="黑体" pitchFamily="49" charset="-122"/>
              </a:rPr>
              <a:t>L</a:t>
            </a:r>
            <a:r>
              <a:rPr lang="zh-CN" altLang="en-US" sz="1900" i="0" dirty="0">
                <a:solidFill>
                  <a:srgbClr val="003300"/>
                </a:solidFill>
                <a:effectLst/>
                <a:latin typeface="Times New Roman" pitchFamily="18" charset="0"/>
                <a:ea typeface="黑体" pitchFamily="49" charset="-122"/>
              </a:rPr>
              <a:t>为扩散系数； </a:t>
            </a:r>
            <a:r>
              <a:rPr lang="en-US" altLang="zh-CN" sz="1900" i="0" dirty="0" err="1">
                <a:solidFill>
                  <a:srgbClr val="003300"/>
                </a:solidFill>
                <a:effectLst/>
                <a:latin typeface="Times New Roman" pitchFamily="18" charset="0"/>
                <a:ea typeface="黑体" pitchFamily="49" charset="-122"/>
              </a:rPr>
              <a:t>dp</a:t>
            </a:r>
            <a:r>
              <a:rPr lang="en-US" altLang="zh-CN" sz="1900" i="0" dirty="0">
                <a:solidFill>
                  <a:srgbClr val="003300"/>
                </a:solidFill>
                <a:effectLst/>
                <a:latin typeface="Times New Roman" pitchFamily="18" charset="0"/>
                <a:ea typeface="黑体" pitchFamily="49" charset="-122"/>
              </a:rPr>
              <a:t>：</a:t>
            </a:r>
            <a:r>
              <a:rPr lang="zh-CN" altLang="en-US" sz="1900" i="0" dirty="0">
                <a:solidFill>
                  <a:srgbClr val="003300"/>
                </a:solidFill>
                <a:effectLst/>
                <a:latin typeface="Times New Roman" pitchFamily="18" charset="0"/>
                <a:ea typeface="黑体" pitchFamily="49" charset="-122"/>
              </a:rPr>
              <a:t>固定相的平均颗粒直径，</a:t>
            </a:r>
            <a:r>
              <a:rPr lang="en-US" altLang="zh-CN" sz="1900" i="0" dirty="0" err="1">
                <a:solidFill>
                  <a:srgbClr val="003300"/>
                </a:solidFill>
                <a:effectLst/>
                <a:latin typeface="Times New Roman" pitchFamily="18" charset="0"/>
                <a:ea typeface="黑体" pitchFamily="49" charset="-122"/>
              </a:rPr>
              <a:t>d</a:t>
            </a:r>
            <a:r>
              <a:rPr lang="en-US" altLang="zh-CN" sz="1900" i="0" baseline="-25000" dirty="0" err="1">
                <a:solidFill>
                  <a:srgbClr val="003300"/>
                </a:solidFill>
                <a:effectLst/>
                <a:latin typeface="Times New Roman" pitchFamily="18" charset="0"/>
                <a:ea typeface="黑体" pitchFamily="49" charset="-122"/>
              </a:rPr>
              <a:t>f</a:t>
            </a:r>
            <a:r>
              <a:rPr lang="zh-CN" altLang="en-US" sz="1900" i="0" dirty="0">
                <a:solidFill>
                  <a:srgbClr val="003300"/>
                </a:solidFill>
                <a:effectLst/>
                <a:latin typeface="Times New Roman" pitchFamily="18" charset="0"/>
                <a:ea typeface="黑体" pitchFamily="49" charset="-122"/>
              </a:rPr>
              <a:t>为液膜厚度。</a:t>
            </a:r>
          </a:p>
          <a:p>
            <a:pPr eaLnBrk="1" hangingPunct="1">
              <a:spcBef>
                <a:spcPct val="50000"/>
              </a:spcBef>
            </a:pPr>
            <a:r>
              <a:rPr lang="zh-CN" altLang="en-US" sz="1900" i="0" dirty="0">
                <a:solidFill>
                  <a:srgbClr val="003300"/>
                </a:solidFill>
                <a:effectLst/>
                <a:latin typeface="Times New Roman" pitchFamily="18" charset="0"/>
                <a:ea typeface="黑体" pitchFamily="49" charset="-122"/>
              </a:rPr>
              <a:t>        </a:t>
            </a:r>
            <a:r>
              <a:rPr lang="zh-CN" altLang="en-US" sz="1900" i="0" dirty="0">
                <a:solidFill>
                  <a:srgbClr val="C00000"/>
                </a:solidFill>
                <a:effectLst/>
                <a:latin typeface="Times New Roman" pitchFamily="18" charset="0"/>
                <a:ea typeface="黑体" pitchFamily="49" charset="-122"/>
              </a:rPr>
              <a:t>减小担体粒度</a:t>
            </a:r>
            <a:r>
              <a:rPr lang="zh-CN" altLang="en-US" sz="1900" i="0" dirty="0">
                <a:solidFill>
                  <a:srgbClr val="003300"/>
                </a:solidFill>
                <a:effectLst/>
                <a:latin typeface="Times New Roman" pitchFamily="18" charset="0"/>
                <a:ea typeface="黑体" pitchFamily="49" charset="-122"/>
              </a:rPr>
              <a:t>，</a:t>
            </a:r>
            <a:r>
              <a:rPr lang="zh-CN" altLang="en-US" sz="1900" i="0" dirty="0">
                <a:solidFill>
                  <a:srgbClr val="C00000"/>
                </a:solidFill>
                <a:effectLst/>
                <a:latin typeface="Times New Roman" pitchFamily="18" charset="0"/>
                <a:ea typeface="黑体" pitchFamily="49" charset="-122"/>
              </a:rPr>
              <a:t>选择相对分子质量小的气体作载气</a:t>
            </a:r>
            <a:r>
              <a:rPr lang="zh-CN" altLang="en-US" sz="1900" i="0" dirty="0">
                <a:solidFill>
                  <a:srgbClr val="003300"/>
                </a:solidFill>
                <a:effectLst/>
                <a:latin typeface="Times New Roman" pitchFamily="18" charset="0"/>
                <a:ea typeface="黑体" pitchFamily="49" charset="-122"/>
              </a:rPr>
              <a:t>，可</a:t>
            </a:r>
            <a:r>
              <a:rPr lang="zh-CN" altLang="en-US" sz="1900" i="0" dirty="0" smtClean="0">
                <a:solidFill>
                  <a:srgbClr val="003300"/>
                </a:solidFill>
                <a:effectLst/>
                <a:latin typeface="Times New Roman" pitchFamily="18" charset="0"/>
                <a:ea typeface="黑体" pitchFamily="49" charset="-122"/>
              </a:rPr>
              <a:t>降低</a:t>
            </a:r>
            <a:r>
              <a:rPr lang="zh-CN" altLang="en-US" sz="1900" dirty="0">
                <a:solidFill>
                  <a:srgbClr val="003300"/>
                </a:solidFill>
                <a:latin typeface="Times New Roman" pitchFamily="18" charset="0"/>
                <a:ea typeface="黑体" pitchFamily="49" charset="-122"/>
              </a:rPr>
              <a:t>气相</a:t>
            </a:r>
            <a:r>
              <a:rPr lang="zh-CN" altLang="en-US" sz="1900" i="0" dirty="0" smtClean="0">
                <a:solidFill>
                  <a:srgbClr val="003300"/>
                </a:solidFill>
                <a:effectLst/>
                <a:latin typeface="Times New Roman" pitchFamily="18" charset="0"/>
                <a:ea typeface="黑体" pitchFamily="49" charset="-122"/>
              </a:rPr>
              <a:t>传质阻力</a:t>
            </a:r>
            <a:r>
              <a:rPr lang="zh-CN" altLang="en-US" sz="1900" i="0" dirty="0">
                <a:solidFill>
                  <a:srgbClr val="003300"/>
                </a:solidFill>
                <a:effectLst/>
                <a:latin typeface="Times New Roman" pitchFamily="18" charset="0"/>
                <a:ea typeface="黑体" pitchFamily="49" charset="-122"/>
              </a:rPr>
              <a:t>。</a:t>
            </a:r>
          </a:p>
          <a:p>
            <a:pPr eaLnBrk="1" hangingPunct="1">
              <a:spcBef>
                <a:spcPct val="50000"/>
              </a:spcBef>
            </a:pPr>
            <a:r>
              <a:rPr lang="zh-CN" altLang="en-US" sz="1900" i="0" dirty="0">
                <a:solidFill>
                  <a:srgbClr val="000066"/>
                </a:solidFill>
                <a:effectLst/>
                <a:latin typeface="Times New Roman" pitchFamily="18" charset="0"/>
                <a:ea typeface="黑体" pitchFamily="49" charset="-122"/>
              </a:rPr>
              <a:t>        降低固定液的含量，减小液膜厚度，</a:t>
            </a:r>
            <a:r>
              <a:rPr lang="zh-CN" altLang="en-US" sz="1900" i="0" dirty="0">
                <a:solidFill>
                  <a:srgbClr val="003300"/>
                </a:solidFill>
                <a:effectLst/>
                <a:latin typeface="Times New Roman" pitchFamily="18" charset="0"/>
                <a:ea typeface="黑体" pitchFamily="49" charset="-122"/>
              </a:rPr>
              <a:t>加快组分在液相中的扩散，可减小</a:t>
            </a:r>
            <a:r>
              <a:rPr lang="en-US" altLang="zh-CN" sz="1900" i="0" dirty="0">
                <a:solidFill>
                  <a:srgbClr val="003300"/>
                </a:solidFill>
                <a:effectLst/>
                <a:latin typeface="Times New Roman" pitchFamily="18" charset="0"/>
                <a:ea typeface="黑体" pitchFamily="49" charset="-122"/>
              </a:rPr>
              <a:t>C</a:t>
            </a:r>
            <a:r>
              <a:rPr lang="en-US" altLang="zh-CN" sz="1900" i="0" baseline="-25000" dirty="0">
                <a:solidFill>
                  <a:srgbClr val="003300"/>
                </a:solidFill>
                <a:effectLst/>
                <a:latin typeface="Times New Roman" pitchFamily="18" charset="0"/>
                <a:ea typeface="黑体" pitchFamily="49" charset="-122"/>
              </a:rPr>
              <a:t>L</a:t>
            </a:r>
            <a:r>
              <a:rPr lang="zh-CN" altLang="en-US" sz="1900" i="0" dirty="0">
                <a:solidFill>
                  <a:srgbClr val="003300"/>
                </a:solidFill>
                <a:effectLst/>
                <a:latin typeface="Times New Roman" pitchFamily="18" charset="0"/>
                <a:ea typeface="黑体" pitchFamily="49" charset="-122"/>
              </a:rPr>
              <a:t>，降低</a:t>
            </a:r>
            <a:r>
              <a:rPr lang="en-US" altLang="zh-CN" sz="1900" i="0" dirty="0">
                <a:solidFill>
                  <a:srgbClr val="003300"/>
                </a:solidFill>
                <a:effectLst/>
                <a:latin typeface="Times New Roman" pitchFamily="18" charset="0"/>
                <a:ea typeface="黑体" pitchFamily="49" charset="-122"/>
              </a:rPr>
              <a:t>H</a:t>
            </a:r>
            <a:r>
              <a:rPr lang="zh-CN" altLang="en-US" sz="1900" i="0" dirty="0">
                <a:solidFill>
                  <a:srgbClr val="003300"/>
                </a:solidFill>
                <a:effectLst/>
                <a:latin typeface="Times New Roman" pitchFamily="18" charset="0"/>
                <a:ea typeface="黑体" pitchFamily="49" charset="-122"/>
              </a:rPr>
              <a:t>，提高柱效。</a:t>
            </a:r>
          </a:p>
        </p:txBody>
      </p:sp>
      <p:sp>
        <p:nvSpPr>
          <p:cNvPr id="8" name="Rectangle 2"/>
          <p:cNvSpPr txBox="1">
            <a:spLocks noChangeArrowheads="1"/>
          </p:cNvSpPr>
          <p:nvPr/>
        </p:nvSpPr>
        <p:spPr>
          <a:xfrm>
            <a:off x="609600" y="381000"/>
            <a:ext cx="5943600" cy="609600"/>
          </a:xfrm>
          <a:prstGeom prst="rect">
            <a:avLst/>
          </a:prstGeom>
        </p:spPr>
        <p:txBody>
          <a:bodyPr/>
          <a:lst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itchFamily="34" charset="0"/>
                <a:ea typeface="宋体" pitchFamily="2" charset="-122"/>
              </a:defRPr>
            </a:lvl2pPr>
            <a:lvl3pPr algn="l" rtl="0" eaLnBrk="0" fontAlgn="base" hangingPunct="0">
              <a:spcBef>
                <a:spcPct val="0"/>
              </a:spcBef>
              <a:spcAft>
                <a:spcPct val="0"/>
              </a:spcAft>
              <a:defRPr sz="3900" b="1">
                <a:solidFill>
                  <a:schemeClr val="tx2"/>
                </a:solidFill>
                <a:latin typeface="Arial" pitchFamily="34" charset="0"/>
                <a:ea typeface="宋体" pitchFamily="2" charset="-122"/>
              </a:defRPr>
            </a:lvl3pPr>
            <a:lvl4pPr algn="l" rtl="0" eaLnBrk="0" fontAlgn="base" hangingPunct="0">
              <a:spcBef>
                <a:spcPct val="0"/>
              </a:spcBef>
              <a:spcAft>
                <a:spcPct val="0"/>
              </a:spcAft>
              <a:defRPr sz="3900" b="1">
                <a:solidFill>
                  <a:schemeClr val="tx2"/>
                </a:solidFill>
                <a:latin typeface="Arial" pitchFamily="34" charset="0"/>
                <a:ea typeface="宋体" pitchFamily="2" charset="-122"/>
              </a:defRPr>
            </a:lvl4pPr>
            <a:lvl5pPr algn="l" rtl="0" eaLnBrk="0" fontAlgn="base" hangingPunct="0">
              <a:spcBef>
                <a:spcPct val="0"/>
              </a:spcBef>
              <a:spcAft>
                <a:spcPct val="0"/>
              </a:spcAft>
              <a:defRPr sz="3900" b="1">
                <a:solidFill>
                  <a:schemeClr val="tx2"/>
                </a:solidFill>
                <a:latin typeface="Arial" pitchFamily="34" charset="0"/>
                <a:ea typeface="宋体" pitchFamily="2" charset="-122"/>
              </a:defRPr>
            </a:lvl5pPr>
            <a:lvl6pPr marL="457200" algn="l" rtl="0" fontAlgn="base">
              <a:spcBef>
                <a:spcPct val="0"/>
              </a:spcBef>
              <a:spcAft>
                <a:spcPct val="0"/>
              </a:spcAft>
              <a:defRPr sz="3900" b="1">
                <a:solidFill>
                  <a:schemeClr val="tx2"/>
                </a:solidFill>
                <a:latin typeface="Arial" pitchFamily="34" charset="0"/>
                <a:ea typeface="宋体" pitchFamily="2" charset="-122"/>
              </a:defRPr>
            </a:lvl6pPr>
            <a:lvl7pPr marL="914400" algn="l" rtl="0" fontAlgn="base">
              <a:spcBef>
                <a:spcPct val="0"/>
              </a:spcBef>
              <a:spcAft>
                <a:spcPct val="0"/>
              </a:spcAft>
              <a:defRPr sz="3900" b="1">
                <a:solidFill>
                  <a:schemeClr val="tx2"/>
                </a:solidFill>
                <a:latin typeface="Arial" pitchFamily="34" charset="0"/>
                <a:ea typeface="宋体" pitchFamily="2" charset="-122"/>
              </a:defRPr>
            </a:lvl7pPr>
            <a:lvl8pPr marL="1371600" algn="l" rtl="0" fontAlgn="base">
              <a:spcBef>
                <a:spcPct val="0"/>
              </a:spcBef>
              <a:spcAft>
                <a:spcPct val="0"/>
              </a:spcAft>
              <a:defRPr sz="3900" b="1">
                <a:solidFill>
                  <a:schemeClr val="tx2"/>
                </a:solidFill>
                <a:latin typeface="Arial" pitchFamily="34" charset="0"/>
                <a:ea typeface="宋体" pitchFamily="2" charset="-122"/>
              </a:defRPr>
            </a:lvl8pPr>
            <a:lvl9pPr marL="1828800" algn="l" rtl="0" fontAlgn="base">
              <a:spcBef>
                <a:spcPct val="0"/>
              </a:spcBef>
              <a:spcAft>
                <a:spcPct val="0"/>
              </a:spcAft>
              <a:defRPr sz="3900" b="1">
                <a:solidFill>
                  <a:schemeClr val="tx2"/>
                </a:solidFill>
                <a:latin typeface="Arial" pitchFamily="34" charset="0"/>
                <a:ea typeface="宋体" pitchFamily="2" charset="-122"/>
              </a:defRPr>
            </a:lvl9pPr>
          </a:lstStyle>
          <a:p>
            <a:r>
              <a:rPr lang="en-US" altLang="zh-CN" sz="3200" i="1" smtClean="0">
                <a:solidFill>
                  <a:srgbClr val="FF0066"/>
                </a:solidFill>
                <a:latin typeface="Times New Roman" pitchFamily="18" charset="0"/>
                <a:ea typeface="黑体" pitchFamily="49" charset="-122"/>
              </a:rPr>
              <a:t>C </a:t>
            </a:r>
            <a:r>
              <a:rPr lang="en-US" altLang="zh-CN" sz="3200" smtClean="0">
                <a:solidFill>
                  <a:srgbClr val="FF0066"/>
                </a:solidFill>
                <a:latin typeface="Times New Roman" pitchFamily="18" charset="0"/>
                <a:ea typeface="黑体" pitchFamily="49" charset="-122"/>
              </a:rPr>
              <a:t>·</a:t>
            </a:r>
            <a:r>
              <a:rPr lang="en-US" altLang="zh-CN" sz="3200" i="1" smtClean="0">
                <a:solidFill>
                  <a:srgbClr val="FF0066"/>
                </a:solidFill>
                <a:latin typeface="Times New Roman" pitchFamily="18" charset="0"/>
                <a:ea typeface="黑体" pitchFamily="49" charset="-122"/>
              </a:rPr>
              <a:t>u </a:t>
            </a:r>
            <a:r>
              <a:rPr lang="en-US" altLang="zh-CN" sz="3200" smtClean="0">
                <a:solidFill>
                  <a:srgbClr val="FF0066"/>
                </a:solidFill>
                <a:latin typeface="Times New Roman" pitchFamily="18" charset="0"/>
                <a:ea typeface="黑体" pitchFamily="49" charset="-122"/>
              </a:rPr>
              <a:t>—</a:t>
            </a:r>
            <a:r>
              <a:rPr lang="zh-CN" altLang="en-US" sz="3200" smtClean="0">
                <a:solidFill>
                  <a:srgbClr val="FF0066"/>
                </a:solidFill>
                <a:latin typeface="Times New Roman" pitchFamily="18" charset="0"/>
                <a:ea typeface="黑体" pitchFamily="49" charset="-122"/>
              </a:rPr>
              <a:t>传质阻力项</a:t>
            </a:r>
            <a:endParaRPr lang="zh-CN" altLang="en-US" sz="4000" i="1">
              <a:latin typeface="Times New Roman" pitchFamily="18" charset="0"/>
              <a:ea typeface="黑体" pitchFamily="49" charset="-122"/>
            </a:endParaRPr>
          </a:p>
        </p:txBody>
      </p:sp>
      <p:sp>
        <p:nvSpPr>
          <p:cNvPr id="9" name="Text Box 6"/>
          <p:cNvSpPr txBox="1">
            <a:spLocks noChangeArrowheads="1"/>
          </p:cNvSpPr>
          <p:nvPr/>
        </p:nvSpPr>
        <p:spPr bwMode="auto">
          <a:xfrm>
            <a:off x="457200" y="1066800"/>
            <a:ext cx="8686800" cy="1084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2600" b="1" i="0" dirty="0">
                <a:solidFill>
                  <a:srgbClr val="003300"/>
                </a:solidFill>
                <a:effectLst/>
                <a:latin typeface="Times New Roman" pitchFamily="18" charset="0"/>
                <a:ea typeface="黑体" pitchFamily="49" charset="-122"/>
              </a:rPr>
              <a:t>传质阻力包括气相传质阻力</a:t>
            </a:r>
            <a:r>
              <a:rPr lang="en-US" altLang="zh-CN" sz="2600" b="1" dirty="0">
                <a:solidFill>
                  <a:srgbClr val="003300"/>
                </a:solidFill>
                <a:effectLst/>
                <a:latin typeface="Times New Roman" pitchFamily="18" charset="0"/>
                <a:ea typeface="黑体" pitchFamily="49" charset="-122"/>
              </a:rPr>
              <a:t>C</a:t>
            </a:r>
            <a:r>
              <a:rPr lang="en-US" altLang="zh-CN" sz="2600" b="1" i="0" baseline="-25000" dirty="0">
                <a:solidFill>
                  <a:srgbClr val="003300"/>
                </a:solidFill>
                <a:effectLst/>
                <a:latin typeface="Times New Roman" pitchFamily="18" charset="0"/>
                <a:ea typeface="黑体" pitchFamily="49" charset="-122"/>
              </a:rPr>
              <a:t>g</a:t>
            </a:r>
            <a:r>
              <a:rPr lang="zh-CN" altLang="en-US" sz="2600" b="1" i="0" dirty="0">
                <a:solidFill>
                  <a:srgbClr val="003300"/>
                </a:solidFill>
                <a:effectLst/>
                <a:latin typeface="Times New Roman" pitchFamily="18" charset="0"/>
                <a:ea typeface="黑体" pitchFamily="49" charset="-122"/>
              </a:rPr>
              <a:t>和液相传质阻力</a:t>
            </a:r>
            <a:r>
              <a:rPr lang="en-US" altLang="zh-CN" sz="2600" b="1" dirty="0">
                <a:solidFill>
                  <a:srgbClr val="003300"/>
                </a:solidFill>
                <a:effectLst/>
                <a:latin typeface="Times New Roman" pitchFamily="18" charset="0"/>
                <a:ea typeface="黑体" pitchFamily="49" charset="-122"/>
              </a:rPr>
              <a:t>C</a:t>
            </a:r>
            <a:r>
              <a:rPr lang="en-US" altLang="zh-CN" sz="2600" b="1" i="0" baseline="-15000" dirty="0">
                <a:solidFill>
                  <a:srgbClr val="003300"/>
                </a:solidFill>
                <a:effectLst/>
                <a:latin typeface="Times New Roman" pitchFamily="18" charset="0"/>
                <a:ea typeface="黑体" pitchFamily="49" charset="-122"/>
              </a:rPr>
              <a:t>L</a:t>
            </a:r>
            <a:r>
              <a:rPr lang="zh-CN" altLang="en-US" sz="2600" b="1" i="0" dirty="0">
                <a:solidFill>
                  <a:srgbClr val="003300"/>
                </a:solidFill>
                <a:effectLst/>
                <a:latin typeface="Times New Roman" pitchFamily="18" charset="0"/>
                <a:ea typeface="黑体" pitchFamily="49" charset="-122"/>
              </a:rPr>
              <a:t>，即</a:t>
            </a:r>
          </a:p>
          <a:p>
            <a:pPr eaLnBrk="1" hangingPunct="1">
              <a:spcBef>
                <a:spcPct val="50000"/>
              </a:spcBef>
            </a:pPr>
            <a:r>
              <a:rPr lang="zh-CN" altLang="en-US" sz="2600" b="1" i="0" dirty="0">
                <a:solidFill>
                  <a:srgbClr val="0000CC"/>
                </a:solidFill>
                <a:effectLst/>
                <a:latin typeface="Times New Roman" pitchFamily="18" charset="0"/>
                <a:ea typeface="黑体" pitchFamily="49" charset="-122"/>
              </a:rPr>
              <a:t>         </a:t>
            </a:r>
            <a:r>
              <a:rPr lang="en-US" altLang="zh-CN" sz="2600" b="1" dirty="0">
                <a:solidFill>
                  <a:srgbClr val="0000CC"/>
                </a:solidFill>
                <a:effectLst/>
                <a:latin typeface="Times New Roman" pitchFamily="18" charset="0"/>
                <a:ea typeface="黑体" pitchFamily="49" charset="-122"/>
              </a:rPr>
              <a:t>C</a:t>
            </a:r>
            <a:r>
              <a:rPr lang="en-US" altLang="zh-CN" sz="2600" b="1" i="0" dirty="0">
                <a:solidFill>
                  <a:srgbClr val="0000CC"/>
                </a:solidFill>
                <a:effectLst/>
                <a:latin typeface="Times New Roman" pitchFamily="18" charset="0"/>
                <a:ea typeface="黑体" pitchFamily="49" charset="-122"/>
              </a:rPr>
              <a:t> =（</a:t>
            </a:r>
            <a:r>
              <a:rPr lang="en-US" altLang="zh-CN" sz="2600" b="1" dirty="0">
                <a:solidFill>
                  <a:srgbClr val="0000CC"/>
                </a:solidFill>
                <a:effectLst/>
                <a:latin typeface="Times New Roman" pitchFamily="18" charset="0"/>
                <a:ea typeface="黑体" pitchFamily="49" charset="-122"/>
              </a:rPr>
              <a:t>C</a:t>
            </a:r>
            <a:r>
              <a:rPr lang="en-US" altLang="zh-CN" sz="2600" b="1" i="0" baseline="-25000" dirty="0">
                <a:solidFill>
                  <a:srgbClr val="0000CC"/>
                </a:solidFill>
                <a:effectLst/>
                <a:latin typeface="Times New Roman" pitchFamily="18" charset="0"/>
                <a:ea typeface="黑体" pitchFamily="49" charset="-122"/>
              </a:rPr>
              <a:t>g</a:t>
            </a:r>
            <a:r>
              <a:rPr lang="en-US" altLang="zh-CN" sz="2600" b="1" i="0" dirty="0">
                <a:solidFill>
                  <a:srgbClr val="0000CC"/>
                </a:solidFill>
                <a:effectLst/>
                <a:latin typeface="Times New Roman" pitchFamily="18" charset="0"/>
                <a:ea typeface="黑体" pitchFamily="49" charset="-122"/>
              </a:rPr>
              <a:t> + </a:t>
            </a:r>
            <a:r>
              <a:rPr lang="en-US" altLang="zh-CN" sz="2600" b="1" dirty="0">
                <a:solidFill>
                  <a:srgbClr val="0000CC"/>
                </a:solidFill>
                <a:effectLst/>
                <a:latin typeface="Times New Roman" pitchFamily="18" charset="0"/>
                <a:ea typeface="黑体" pitchFamily="49" charset="-122"/>
              </a:rPr>
              <a:t>C</a:t>
            </a:r>
            <a:r>
              <a:rPr lang="en-US" altLang="zh-CN" sz="2600" b="1" i="0" baseline="-15000" dirty="0">
                <a:solidFill>
                  <a:srgbClr val="0000CC"/>
                </a:solidFill>
                <a:effectLst/>
                <a:latin typeface="Times New Roman" pitchFamily="18" charset="0"/>
                <a:ea typeface="黑体" pitchFamily="49" charset="-122"/>
              </a:rPr>
              <a:t>L</a:t>
            </a:r>
            <a:r>
              <a:rPr lang="en-US" altLang="zh-CN" sz="2600" b="1" i="0" dirty="0">
                <a:solidFill>
                  <a:srgbClr val="0000CC"/>
                </a:solidFill>
                <a:effectLst/>
                <a:latin typeface="Times New Roman" pitchFamily="18" charset="0"/>
                <a:ea typeface="黑体" pitchFamily="49" charset="-122"/>
              </a:rPr>
              <a:t>）</a:t>
            </a:r>
            <a:endParaRPr lang="zh-CN" altLang="en-US" sz="2600" b="1" i="0" dirty="0">
              <a:solidFill>
                <a:srgbClr val="0000CC"/>
              </a:solidFill>
              <a:effectLst/>
              <a:latin typeface="Times New Roman" pitchFamily="18" charset="0"/>
              <a:ea typeface="黑体" pitchFamily="49" charset="-122"/>
            </a:endParaRPr>
          </a:p>
        </p:txBody>
      </p:sp>
      <p:graphicFrame>
        <p:nvGraphicFramePr>
          <p:cNvPr id="10" name="Object 16"/>
          <p:cNvGraphicFramePr>
            <a:graphicFrameLocks noChangeAspect="1"/>
          </p:cNvGraphicFramePr>
          <p:nvPr>
            <p:extLst>
              <p:ext uri="{D42A27DB-BD31-4B8C-83A1-F6EECF244321}">
                <p14:modId xmlns:p14="http://schemas.microsoft.com/office/powerpoint/2010/main" val="2272818528"/>
              </p:ext>
            </p:extLst>
          </p:nvPr>
        </p:nvGraphicFramePr>
        <p:xfrm>
          <a:off x="1219200" y="2254250"/>
          <a:ext cx="2806700" cy="1312863"/>
        </p:xfrm>
        <a:graphic>
          <a:graphicData uri="http://schemas.openxmlformats.org/presentationml/2006/ole">
            <mc:AlternateContent xmlns:mc="http://schemas.openxmlformats.org/markup-compatibility/2006">
              <mc:Choice xmlns:v="urn:schemas-microsoft-com:vml" Requires="v">
                <p:oleObj spid="_x0000_s27800" name="公式" r:id="rId3" imgW="1143000" imgH="533160" progId="Equation.3">
                  <p:embed/>
                </p:oleObj>
              </mc:Choice>
              <mc:Fallback>
                <p:oleObj name="公式" r:id="rId3" imgW="1143000" imgH="5331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2254250"/>
                        <a:ext cx="2806700" cy="1312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28"/>
          <p:cNvGraphicFramePr>
            <a:graphicFrameLocks noChangeAspect="1"/>
          </p:cNvGraphicFramePr>
          <p:nvPr>
            <p:extLst>
              <p:ext uri="{D42A27DB-BD31-4B8C-83A1-F6EECF244321}">
                <p14:modId xmlns:p14="http://schemas.microsoft.com/office/powerpoint/2010/main" val="2197383405"/>
              </p:ext>
            </p:extLst>
          </p:nvPr>
        </p:nvGraphicFramePr>
        <p:xfrm>
          <a:off x="1143000" y="3535363"/>
          <a:ext cx="3211513" cy="1122362"/>
        </p:xfrm>
        <a:graphic>
          <a:graphicData uri="http://schemas.openxmlformats.org/presentationml/2006/ole">
            <mc:AlternateContent xmlns:mc="http://schemas.openxmlformats.org/markup-compatibility/2006">
              <mc:Choice xmlns:v="urn:schemas-microsoft-com:vml" Requires="v">
                <p:oleObj spid="_x0000_s27801" name="公式" r:id="rId5" imgW="1307880" imgH="457200" progId="Equation.3">
                  <p:embed/>
                </p:oleObj>
              </mc:Choice>
              <mc:Fallback>
                <p:oleObj name="公式" r:id="rId5" imgW="1307880" imgH="457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3000" y="3535363"/>
                        <a:ext cx="3211513" cy="1122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29">
            <a:hlinkClick r:id="rId7"/>
          </p:cNvPr>
          <p:cNvGraphicFramePr>
            <a:graphicFrameLocks noChangeAspect="1"/>
          </p:cNvGraphicFramePr>
          <p:nvPr>
            <p:extLst>
              <p:ext uri="{D42A27DB-BD31-4B8C-83A1-F6EECF244321}">
                <p14:modId xmlns:p14="http://schemas.microsoft.com/office/powerpoint/2010/main" val="2110830819"/>
              </p:ext>
            </p:extLst>
          </p:nvPr>
        </p:nvGraphicFramePr>
        <p:xfrm>
          <a:off x="5257800" y="1752600"/>
          <a:ext cx="3505200" cy="2451100"/>
        </p:xfrm>
        <a:graphic>
          <a:graphicData uri="http://schemas.openxmlformats.org/presentationml/2006/ole">
            <mc:AlternateContent xmlns:mc="http://schemas.openxmlformats.org/markup-compatibility/2006">
              <mc:Choice xmlns:v="urn:schemas-microsoft-com:vml" Requires="v">
                <p:oleObj spid="_x0000_s27802" name="BMP 图象" r:id="rId8" imgW="3580952" imgH="2505425" progId="Paint.Picture">
                  <p:embed/>
                </p:oleObj>
              </mc:Choice>
              <mc:Fallback>
                <p:oleObj name="BMP 图象" r:id="rId8" imgW="3580952" imgH="2505425" progId="Paint.Picture">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57800" y="1752600"/>
                        <a:ext cx="3505200" cy="245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wipe(left)">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wipe(left)">
                                      <p:cBhvr>
                                        <p:cTn id="17" dur="500"/>
                                        <p:tgtEl>
                                          <p:spTgt spid="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left)">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
                                            <p:txEl>
                                              <p:pRg st="0" end="0"/>
                                            </p:txEl>
                                          </p:spTgt>
                                        </p:tgtEl>
                                        <p:attrNameLst>
                                          <p:attrName>style.visibility</p:attrName>
                                        </p:attrNameLst>
                                      </p:cBhvr>
                                      <p:to>
                                        <p:strVal val="visible"/>
                                      </p:to>
                                    </p:set>
                                    <p:animEffect transition="in" filter="wipe(left)">
                                      <p:cBhvr>
                                        <p:cTn id="37" dur="500"/>
                                        <p:tgtEl>
                                          <p:spTgt spid="7">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7">
                                            <p:txEl>
                                              <p:pRg st="1" end="1"/>
                                            </p:txEl>
                                          </p:spTgt>
                                        </p:tgtEl>
                                        <p:attrNameLst>
                                          <p:attrName>style.visibility</p:attrName>
                                        </p:attrNameLst>
                                      </p:cBhvr>
                                      <p:to>
                                        <p:strVal val="visible"/>
                                      </p:to>
                                    </p:set>
                                    <p:animEffect transition="in" filter="wipe(left)">
                                      <p:cBhvr>
                                        <p:cTn id="42" dur="500"/>
                                        <p:tgtEl>
                                          <p:spTgt spid="7">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7">
                                            <p:txEl>
                                              <p:pRg st="2" end="2"/>
                                            </p:txEl>
                                          </p:spTgt>
                                        </p:tgtEl>
                                        <p:attrNameLst>
                                          <p:attrName>style.visibility</p:attrName>
                                        </p:attrNameLst>
                                      </p:cBhvr>
                                      <p:to>
                                        <p:strVal val="visible"/>
                                      </p:to>
                                    </p:set>
                                    <p:animEffect transition="in" filter="wipe(left)">
                                      <p:cBhvr>
                                        <p:cTn id="4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utoUpdateAnimBg="0"/>
      <p:bldP spid="8" grpId="0" autoUpdateAnimBg="0"/>
      <p:bldP spid="9"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5" name="Text Box 3"/>
          <p:cNvSpPr txBox="1">
            <a:spLocks noChangeArrowheads="1"/>
          </p:cNvSpPr>
          <p:nvPr/>
        </p:nvSpPr>
        <p:spPr bwMode="auto">
          <a:xfrm>
            <a:off x="533400" y="1200150"/>
            <a:ext cx="4267200" cy="2529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a:lnSpc>
                <a:spcPct val="110000"/>
              </a:lnSpc>
            </a:pPr>
            <a:r>
              <a:rPr kumimoji="1" lang="zh-CN" altLang="en-US" sz="2400">
                <a:solidFill>
                  <a:srgbClr val="CC0000"/>
                </a:solidFill>
                <a:latin typeface="黑体" pitchFamily="49" charset="-122"/>
                <a:ea typeface="黑体" pitchFamily="49" charset="-122"/>
              </a:rPr>
              <a:t>载气流速高时：</a:t>
            </a:r>
          </a:p>
          <a:p>
            <a:pPr algn="just">
              <a:lnSpc>
                <a:spcPct val="110000"/>
              </a:lnSpc>
            </a:pPr>
            <a:r>
              <a:rPr kumimoji="1" lang="zh-CN" altLang="en-US" sz="2400">
                <a:solidFill>
                  <a:srgbClr val="0000CC"/>
                </a:solidFill>
                <a:latin typeface="黑体" pitchFamily="49" charset="-122"/>
                <a:ea typeface="黑体" pitchFamily="49" charset="-122"/>
              </a:rPr>
              <a:t>    传质阻力项是影响柱效的主要因素，</a:t>
            </a:r>
            <a:r>
              <a:rPr kumimoji="1" lang="zh-CN" altLang="en-US" sz="2400">
                <a:solidFill>
                  <a:srgbClr val="FF0066"/>
                </a:solidFill>
                <a:latin typeface="黑体" pitchFamily="49" charset="-122"/>
                <a:ea typeface="黑体" pitchFamily="49" charset="-122"/>
              </a:rPr>
              <a:t>流速</a:t>
            </a:r>
            <a:r>
              <a:rPr kumimoji="1" lang="zh-CN" altLang="en-US" sz="2400">
                <a:solidFill>
                  <a:srgbClr val="FF0066"/>
                </a:solidFill>
                <a:latin typeface="黑体" pitchFamily="49" charset="-122"/>
                <a:ea typeface="黑体" pitchFamily="49" charset="-122"/>
                <a:sym typeface="Symbol" pitchFamily="18" charset="2"/>
              </a:rPr>
              <a:t></a:t>
            </a:r>
            <a:r>
              <a:rPr kumimoji="1" lang="zh-CN" altLang="en-US" sz="2400">
                <a:solidFill>
                  <a:srgbClr val="FF0066"/>
                </a:solidFill>
                <a:latin typeface="黑体" pitchFamily="49" charset="-122"/>
                <a:ea typeface="黑体" pitchFamily="49" charset="-122"/>
              </a:rPr>
              <a:t>，柱效</a:t>
            </a:r>
            <a:r>
              <a:rPr kumimoji="1" lang="zh-CN" altLang="en-US" sz="2400">
                <a:solidFill>
                  <a:srgbClr val="FF0066"/>
                </a:solidFill>
                <a:latin typeface="黑体" pitchFamily="49" charset="-122"/>
                <a:ea typeface="黑体" pitchFamily="49" charset="-122"/>
                <a:sym typeface="Symbol" pitchFamily="18" charset="2"/>
              </a:rPr>
              <a:t></a:t>
            </a:r>
            <a:r>
              <a:rPr kumimoji="1" lang="zh-CN" altLang="en-US" sz="2400">
                <a:solidFill>
                  <a:srgbClr val="0000CC"/>
                </a:solidFill>
                <a:latin typeface="黑体" pitchFamily="49" charset="-122"/>
                <a:ea typeface="黑体" pitchFamily="49" charset="-122"/>
              </a:rPr>
              <a:t>。</a:t>
            </a:r>
          </a:p>
          <a:p>
            <a:pPr algn="just">
              <a:lnSpc>
                <a:spcPct val="110000"/>
              </a:lnSpc>
            </a:pPr>
            <a:r>
              <a:rPr kumimoji="1" lang="zh-CN" altLang="en-US" sz="2400">
                <a:solidFill>
                  <a:srgbClr val="CC0000"/>
                </a:solidFill>
                <a:latin typeface="黑体" pitchFamily="49" charset="-122"/>
                <a:ea typeface="黑体" pitchFamily="49" charset="-122"/>
              </a:rPr>
              <a:t>载气流速低时：</a:t>
            </a:r>
          </a:p>
          <a:p>
            <a:pPr algn="just">
              <a:lnSpc>
                <a:spcPct val="110000"/>
              </a:lnSpc>
            </a:pPr>
            <a:r>
              <a:rPr kumimoji="1" lang="zh-CN" altLang="en-US" sz="2400">
                <a:solidFill>
                  <a:srgbClr val="0000CC"/>
                </a:solidFill>
                <a:latin typeface="黑体" pitchFamily="49" charset="-122"/>
                <a:ea typeface="黑体" pitchFamily="49" charset="-122"/>
              </a:rPr>
              <a:t>    分子扩散项成为影响柱效的主要因素，</a:t>
            </a:r>
            <a:r>
              <a:rPr kumimoji="1" lang="zh-CN" altLang="en-US" sz="2400">
                <a:solidFill>
                  <a:srgbClr val="FF0066"/>
                </a:solidFill>
                <a:latin typeface="黑体" pitchFamily="49" charset="-122"/>
                <a:ea typeface="黑体" pitchFamily="49" charset="-122"/>
              </a:rPr>
              <a:t>流速</a:t>
            </a:r>
            <a:r>
              <a:rPr kumimoji="1" lang="zh-CN" altLang="en-US" sz="2400">
                <a:solidFill>
                  <a:srgbClr val="FF0066"/>
                </a:solidFill>
                <a:latin typeface="黑体" pitchFamily="49" charset="-122"/>
                <a:ea typeface="黑体" pitchFamily="49" charset="-122"/>
                <a:sym typeface="Symbol" pitchFamily="18" charset="2"/>
              </a:rPr>
              <a:t></a:t>
            </a:r>
            <a:r>
              <a:rPr kumimoji="1" lang="zh-CN" altLang="en-US" sz="2400">
                <a:solidFill>
                  <a:srgbClr val="FF0066"/>
                </a:solidFill>
                <a:latin typeface="黑体" pitchFamily="49" charset="-122"/>
                <a:ea typeface="黑体" pitchFamily="49" charset="-122"/>
              </a:rPr>
              <a:t>,柱效</a:t>
            </a:r>
            <a:r>
              <a:rPr kumimoji="1" lang="zh-CN" altLang="en-US" sz="2400">
                <a:solidFill>
                  <a:srgbClr val="FF0066"/>
                </a:solidFill>
                <a:latin typeface="黑体" pitchFamily="49" charset="-122"/>
                <a:ea typeface="黑体" pitchFamily="49" charset="-122"/>
                <a:sym typeface="Symbol" pitchFamily="18" charset="2"/>
              </a:rPr>
              <a:t></a:t>
            </a:r>
            <a:r>
              <a:rPr kumimoji="1" lang="zh-CN" altLang="en-US" sz="2400">
                <a:solidFill>
                  <a:srgbClr val="0000CC"/>
                </a:solidFill>
                <a:latin typeface="黑体" pitchFamily="49" charset="-122"/>
                <a:ea typeface="黑体" pitchFamily="49" charset="-122"/>
              </a:rPr>
              <a:t> 。</a:t>
            </a:r>
          </a:p>
        </p:txBody>
      </p:sp>
      <p:sp>
        <p:nvSpPr>
          <p:cNvPr id="212996" name="Text Box 4"/>
          <p:cNvSpPr txBox="1">
            <a:spLocks noChangeArrowheads="1"/>
          </p:cNvSpPr>
          <p:nvPr/>
        </p:nvSpPr>
        <p:spPr bwMode="auto">
          <a:xfrm>
            <a:off x="468313" y="4067175"/>
            <a:ext cx="5041900" cy="2529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110000"/>
              </a:lnSpc>
            </a:pPr>
            <a:r>
              <a:rPr kumimoji="1" lang="en-US" altLang="zh-CN" sz="2400" i="1">
                <a:solidFill>
                  <a:srgbClr val="CC0000"/>
                </a:solidFill>
                <a:latin typeface="黑体" pitchFamily="49" charset="-122"/>
                <a:ea typeface="黑体" pitchFamily="49" charset="-122"/>
              </a:rPr>
              <a:t>H</a:t>
            </a:r>
            <a:r>
              <a:rPr kumimoji="1" lang="en-US" altLang="zh-CN" sz="2400">
                <a:solidFill>
                  <a:srgbClr val="CC0000"/>
                </a:solidFill>
                <a:latin typeface="黑体" pitchFamily="49" charset="-122"/>
                <a:ea typeface="黑体" pitchFamily="49" charset="-122"/>
              </a:rPr>
              <a:t> - </a:t>
            </a:r>
            <a:r>
              <a:rPr kumimoji="1" lang="en-US" altLang="zh-CN" sz="2400" i="1">
                <a:solidFill>
                  <a:srgbClr val="CC0000"/>
                </a:solidFill>
                <a:latin typeface="黑体" pitchFamily="49" charset="-122"/>
                <a:ea typeface="黑体" pitchFamily="49" charset="-122"/>
              </a:rPr>
              <a:t>u</a:t>
            </a:r>
            <a:r>
              <a:rPr kumimoji="1" lang="zh-CN" altLang="en-US" sz="2400">
                <a:solidFill>
                  <a:srgbClr val="CC0000"/>
                </a:solidFill>
                <a:latin typeface="黑体" pitchFamily="49" charset="-122"/>
                <a:ea typeface="黑体" pitchFamily="49" charset="-122"/>
              </a:rPr>
              <a:t>曲线与最佳流速：</a:t>
            </a:r>
          </a:p>
          <a:p>
            <a:pPr>
              <a:lnSpc>
                <a:spcPct val="110000"/>
              </a:lnSpc>
            </a:pPr>
            <a:r>
              <a:rPr kumimoji="1" lang="zh-CN" altLang="en-US" sz="2400">
                <a:solidFill>
                  <a:srgbClr val="0000CC"/>
                </a:solidFill>
                <a:latin typeface="黑体" pitchFamily="49" charset="-122"/>
                <a:ea typeface="黑体" pitchFamily="49" charset="-122"/>
              </a:rPr>
              <a:t>    </a:t>
            </a:r>
            <a:r>
              <a:rPr kumimoji="1" lang="zh-CN" altLang="en-US" sz="2400">
                <a:latin typeface="黑体" pitchFamily="49" charset="-122"/>
                <a:ea typeface="黑体" pitchFamily="49" charset="-122"/>
              </a:rPr>
              <a:t>由于流速对这两项完全相反的作用，流速对柱效的总影响使得存在着一个最佳流速值，即速率方程式中塔板高度对流速的一阶导数有一极小值。</a:t>
            </a:r>
          </a:p>
        </p:txBody>
      </p:sp>
      <p:pic>
        <p:nvPicPr>
          <p:cNvPr id="2970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363" y="476250"/>
            <a:ext cx="3962400"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12998" name="Object 6"/>
          <p:cNvGraphicFramePr>
            <a:graphicFrameLocks noChangeAspect="1"/>
          </p:cNvGraphicFramePr>
          <p:nvPr>
            <p:extLst>
              <p:ext uri="{D42A27DB-BD31-4B8C-83A1-F6EECF244321}">
                <p14:modId xmlns:p14="http://schemas.microsoft.com/office/powerpoint/2010/main" val="268653167"/>
              </p:ext>
            </p:extLst>
          </p:nvPr>
        </p:nvGraphicFramePr>
        <p:xfrm>
          <a:off x="5867400" y="2974975"/>
          <a:ext cx="2620963" cy="3440113"/>
        </p:xfrm>
        <a:graphic>
          <a:graphicData uri="http://schemas.openxmlformats.org/presentationml/2006/ole">
            <mc:AlternateContent xmlns:mc="http://schemas.openxmlformats.org/markup-compatibility/2006">
              <mc:Choice xmlns:v="urn:schemas-microsoft-com:vml" Requires="v">
                <p:oleObj spid="_x0000_s29756" name="公式" r:id="rId5" imgW="1143000" imgH="1514492" progId="Equation.3">
                  <p:embed/>
                </p:oleObj>
              </mc:Choice>
              <mc:Fallback>
                <p:oleObj name="公式" r:id="rId5" imgW="1143000" imgH="1514492"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67400" y="2974975"/>
                        <a:ext cx="2620963" cy="3440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02" name="Text Box 7"/>
          <p:cNvSpPr txBox="1">
            <a:spLocks noChangeArrowheads="1"/>
          </p:cNvSpPr>
          <p:nvPr/>
        </p:nvSpPr>
        <p:spPr bwMode="auto">
          <a:xfrm>
            <a:off x="179388" y="404813"/>
            <a:ext cx="4608512"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zh-CN" altLang="en-US" sz="2600">
                <a:solidFill>
                  <a:srgbClr val="0000CC"/>
                </a:solidFill>
                <a:latin typeface="黑体" pitchFamily="49" charset="-122"/>
                <a:ea typeface="黑体" pitchFamily="49" charset="-122"/>
              </a:rPr>
              <a:t>（四）流速对塔板高度的影响</a:t>
            </a:r>
          </a:p>
        </p:txBody>
      </p:sp>
    </p:spTree>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2995">
                                            <p:txEl>
                                              <p:pRg st="0" end="0"/>
                                            </p:txEl>
                                          </p:spTgt>
                                        </p:tgtEl>
                                        <p:attrNameLst>
                                          <p:attrName>style.visibility</p:attrName>
                                        </p:attrNameLst>
                                      </p:cBhvr>
                                      <p:to>
                                        <p:strVal val="visible"/>
                                      </p:to>
                                    </p:set>
                                    <p:animEffect transition="in" filter="wipe(left)">
                                      <p:cBhvr>
                                        <p:cTn id="7" dur="500"/>
                                        <p:tgtEl>
                                          <p:spTgt spid="2129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2995">
                                            <p:txEl>
                                              <p:pRg st="1" end="1"/>
                                            </p:txEl>
                                          </p:spTgt>
                                        </p:tgtEl>
                                        <p:attrNameLst>
                                          <p:attrName>style.visibility</p:attrName>
                                        </p:attrNameLst>
                                      </p:cBhvr>
                                      <p:to>
                                        <p:strVal val="visible"/>
                                      </p:to>
                                    </p:set>
                                    <p:animEffect transition="in" filter="wipe(left)">
                                      <p:cBhvr>
                                        <p:cTn id="12" dur="500"/>
                                        <p:tgtEl>
                                          <p:spTgt spid="2129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2995">
                                            <p:txEl>
                                              <p:pRg st="2" end="2"/>
                                            </p:txEl>
                                          </p:spTgt>
                                        </p:tgtEl>
                                        <p:attrNameLst>
                                          <p:attrName>style.visibility</p:attrName>
                                        </p:attrNameLst>
                                      </p:cBhvr>
                                      <p:to>
                                        <p:strVal val="visible"/>
                                      </p:to>
                                    </p:set>
                                    <p:animEffect transition="in" filter="wipe(left)">
                                      <p:cBhvr>
                                        <p:cTn id="17" dur="500"/>
                                        <p:tgtEl>
                                          <p:spTgt spid="21299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12995">
                                            <p:txEl>
                                              <p:pRg st="3" end="3"/>
                                            </p:txEl>
                                          </p:spTgt>
                                        </p:tgtEl>
                                        <p:attrNameLst>
                                          <p:attrName>style.visibility</p:attrName>
                                        </p:attrNameLst>
                                      </p:cBhvr>
                                      <p:to>
                                        <p:strVal val="visible"/>
                                      </p:to>
                                    </p:set>
                                    <p:animEffect transition="in" filter="wipe(left)">
                                      <p:cBhvr>
                                        <p:cTn id="22" dur="500"/>
                                        <p:tgtEl>
                                          <p:spTgt spid="21299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12996">
                                            <p:txEl>
                                              <p:pRg st="0" end="0"/>
                                            </p:txEl>
                                          </p:spTgt>
                                        </p:tgtEl>
                                        <p:attrNameLst>
                                          <p:attrName>style.visibility</p:attrName>
                                        </p:attrNameLst>
                                      </p:cBhvr>
                                      <p:to>
                                        <p:strVal val="visible"/>
                                      </p:to>
                                    </p:set>
                                    <p:animEffect transition="in" filter="wipe(left)">
                                      <p:cBhvr>
                                        <p:cTn id="27" dur="500"/>
                                        <p:tgtEl>
                                          <p:spTgt spid="212996">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12996">
                                            <p:txEl>
                                              <p:pRg st="1" end="1"/>
                                            </p:txEl>
                                          </p:spTgt>
                                        </p:tgtEl>
                                        <p:attrNameLst>
                                          <p:attrName>style.visibility</p:attrName>
                                        </p:attrNameLst>
                                      </p:cBhvr>
                                      <p:to>
                                        <p:strVal val="visible"/>
                                      </p:to>
                                    </p:set>
                                    <p:animEffect transition="in" filter="wipe(left)">
                                      <p:cBhvr>
                                        <p:cTn id="32" dur="500"/>
                                        <p:tgtEl>
                                          <p:spTgt spid="212996">
                                            <p:txEl>
                                              <p:pRg st="1" end="1"/>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212998"/>
                                        </p:tgtEl>
                                        <p:attrNameLst>
                                          <p:attrName>style.visibility</p:attrName>
                                        </p:attrNameLst>
                                      </p:cBhvr>
                                      <p:to>
                                        <p:strVal val="visible"/>
                                      </p:to>
                                    </p:set>
                                    <p:animEffect transition="in" filter="wipe(up)">
                                      <p:cBhvr>
                                        <p:cTn id="37" dur="500"/>
                                        <p:tgtEl>
                                          <p:spTgt spid="2129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5" grpId="0" build="p" autoUpdateAnimBg="0"/>
      <p:bldP spid="212996"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7" name="Rectangle 5"/>
          <p:cNvSpPr>
            <a:spLocks noChangeArrowheads="1"/>
          </p:cNvSpPr>
          <p:nvPr/>
        </p:nvSpPr>
        <p:spPr bwMode="auto">
          <a:xfrm>
            <a:off x="323849" y="404813"/>
            <a:ext cx="4498517"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3400" b="1">
                <a:solidFill>
                  <a:srgbClr val="0000CC"/>
                </a:solidFill>
                <a:latin typeface="黑体" pitchFamily="49" charset="-122"/>
                <a:ea typeface="黑体" pitchFamily="49" charset="-122"/>
              </a:rPr>
              <a:t>1-1 </a:t>
            </a:r>
            <a:r>
              <a:rPr lang="zh-CN" altLang="en-US" sz="3400" b="1">
                <a:solidFill>
                  <a:srgbClr val="0000CC"/>
                </a:solidFill>
                <a:latin typeface="黑体" pitchFamily="49" charset="-122"/>
                <a:ea typeface="黑体" pitchFamily="49" charset="-122"/>
              </a:rPr>
              <a:t>色谱法基本概念</a:t>
            </a:r>
            <a:r>
              <a:rPr lang="zh-CN" altLang="en-US" sz="3000" b="1">
                <a:solidFill>
                  <a:srgbClr val="FF0066"/>
                </a:solidFill>
                <a:latin typeface="黑体" pitchFamily="49" charset="-122"/>
                <a:ea typeface="黑体" pitchFamily="49" charset="-122"/>
              </a:rPr>
              <a:t/>
            </a:r>
            <a:br>
              <a:rPr lang="zh-CN" altLang="en-US" sz="3000" b="1">
                <a:solidFill>
                  <a:srgbClr val="FF0066"/>
                </a:solidFill>
                <a:latin typeface="黑体" pitchFamily="49" charset="-122"/>
                <a:ea typeface="黑体" pitchFamily="49" charset="-122"/>
              </a:rPr>
            </a:br>
            <a:r>
              <a:rPr lang="zh-CN" altLang="en-US" sz="3000" b="1">
                <a:solidFill>
                  <a:srgbClr val="FF0066"/>
                </a:solidFill>
                <a:latin typeface="黑体" pitchFamily="49" charset="-122"/>
                <a:ea typeface="黑体" pitchFamily="49" charset="-122"/>
              </a:rPr>
              <a:t>一、气相色谱法概述</a:t>
            </a:r>
            <a:r>
              <a:rPr lang="zh-CN" altLang="en-US" sz="3900" b="1">
                <a:solidFill>
                  <a:schemeClr val="tx2"/>
                </a:solidFill>
                <a:latin typeface="黑体" pitchFamily="49" charset="-122"/>
                <a:ea typeface="黑体" pitchFamily="49" charset="-122"/>
              </a:rPr>
              <a:t> </a:t>
            </a:r>
          </a:p>
        </p:txBody>
      </p:sp>
      <p:sp>
        <p:nvSpPr>
          <p:cNvPr id="156679" name="Text Box 7"/>
          <p:cNvSpPr txBox="1">
            <a:spLocks noChangeArrowheads="1"/>
          </p:cNvSpPr>
          <p:nvPr/>
        </p:nvSpPr>
        <p:spPr bwMode="auto">
          <a:xfrm>
            <a:off x="323528" y="1321604"/>
            <a:ext cx="7992690" cy="45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140000"/>
              </a:lnSpc>
            </a:pPr>
            <a:r>
              <a:rPr kumimoji="1" lang="zh-CN" altLang="en-US" sz="2000" dirty="0" smtClean="0">
                <a:latin typeface="黑体" pitchFamily="49" charset="-122"/>
                <a:ea typeface="黑体" pitchFamily="49" charset="-122"/>
              </a:rPr>
              <a:t>俄国</a:t>
            </a:r>
            <a:r>
              <a:rPr kumimoji="1" lang="zh-CN" altLang="en-US" sz="2000" dirty="0">
                <a:latin typeface="黑体" pitchFamily="49" charset="-122"/>
                <a:ea typeface="黑体" pitchFamily="49" charset="-122"/>
              </a:rPr>
              <a:t>植物学家茨维特在1906年使用的装置：色谱原型装置，如图。</a:t>
            </a:r>
          </a:p>
        </p:txBody>
      </p:sp>
      <p:pic>
        <p:nvPicPr>
          <p:cNvPr id="156682" name="Picture 10"/>
          <p:cNvPicPr>
            <a:picLocks noChangeAspect="1" noChangeArrowheads="1"/>
          </p:cNvPicPr>
          <p:nvPr/>
        </p:nvPicPr>
        <p:blipFill>
          <a:blip r:embed="rId4">
            <a:extLst>
              <a:ext uri="{28A0092B-C50C-407E-A947-70E740481C1C}">
                <a14:useLocalDpi xmlns:a14="http://schemas.microsoft.com/office/drawing/2010/main" val="0"/>
              </a:ext>
            </a:extLst>
          </a:blip>
          <a:srcRect l="43503" t="28270" r="41731" b="35834"/>
          <a:stretch>
            <a:fillRect/>
          </a:stretch>
        </p:blipFill>
        <p:spPr bwMode="auto">
          <a:xfrm>
            <a:off x="4716463" y="2087563"/>
            <a:ext cx="2498816" cy="371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6683" name="Picture 11"/>
          <p:cNvPicPr>
            <a:picLocks noChangeAspect="1" noChangeArrowheads="1"/>
          </p:cNvPicPr>
          <p:nvPr/>
        </p:nvPicPr>
        <p:blipFill>
          <a:blip r:embed="rId5">
            <a:extLst>
              <a:ext uri="{28A0092B-C50C-407E-A947-70E740481C1C}">
                <a14:useLocalDpi xmlns:a14="http://schemas.microsoft.com/office/drawing/2010/main" val="0"/>
              </a:ext>
            </a:extLst>
          </a:blip>
          <a:srcRect l="43503" t="28271" r="40547" b="35834"/>
          <a:stretch>
            <a:fillRect/>
          </a:stretch>
        </p:blipFill>
        <p:spPr bwMode="auto">
          <a:xfrm>
            <a:off x="1116012" y="2147888"/>
            <a:ext cx="2560395" cy="352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6684" name="Rectangle 12"/>
          <p:cNvSpPr>
            <a:spLocks noChangeArrowheads="1"/>
          </p:cNvSpPr>
          <p:nvPr/>
        </p:nvSpPr>
        <p:spPr bwMode="auto">
          <a:xfrm>
            <a:off x="395288" y="5919788"/>
            <a:ext cx="830669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400" dirty="0">
                <a:latin typeface="黑体" pitchFamily="49" charset="-122"/>
                <a:ea typeface="黑体" pitchFamily="49" charset="-122"/>
              </a:rPr>
              <a:t>其中的一相固定不动，称为</a:t>
            </a:r>
            <a:r>
              <a:rPr kumimoji="1" lang="zh-CN" altLang="en-US" sz="2400" dirty="0">
                <a:solidFill>
                  <a:srgbClr val="FF0066"/>
                </a:solidFill>
                <a:latin typeface="黑体" pitchFamily="49" charset="-122"/>
                <a:ea typeface="黑体" pitchFamily="49" charset="-122"/>
              </a:rPr>
              <a:t>固定相</a:t>
            </a:r>
            <a:r>
              <a:rPr kumimoji="1" lang="zh-CN" altLang="en-US" sz="2400" dirty="0">
                <a:latin typeface="黑体" pitchFamily="49" charset="-122"/>
                <a:ea typeface="黑体" pitchFamily="49" charset="-122"/>
              </a:rPr>
              <a:t>；另一相是携带试样混合物流过此固定相的流体（气体或液体），称为</a:t>
            </a:r>
            <a:r>
              <a:rPr kumimoji="1" lang="zh-CN" altLang="en-US" sz="2400" dirty="0">
                <a:solidFill>
                  <a:srgbClr val="FF0066"/>
                </a:solidFill>
                <a:latin typeface="黑体" pitchFamily="49" charset="-122"/>
                <a:ea typeface="黑体" pitchFamily="49" charset="-122"/>
              </a:rPr>
              <a:t>流动相</a:t>
            </a:r>
            <a:r>
              <a:rPr kumimoji="1" lang="zh-CN" altLang="en-US" sz="2400" dirty="0">
                <a:latin typeface="黑体" pitchFamily="49" charset="-122"/>
                <a:ea typeface="黑体" pitchFamily="49" charset="-122"/>
              </a:rPr>
              <a:t>。</a:t>
            </a:r>
          </a:p>
        </p:txBody>
      </p:sp>
    </p:spTree>
    <p:custDataLst>
      <p:tags r:id="rId1"/>
    </p:custDataLst>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6677"/>
                                        </p:tgtEl>
                                        <p:attrNameLst>
                                          <p:attrName>style.visibility</p:attrName>
                                        </p:attrNameLst>
                                      </p:cBhvr>
                                      <p:to>
                                        <p:strVal val="visible"/>
                                      </p:to>
                                    </p:set>
                                    <p:animEffect transition="in" filter="wipe(left)">
                                      <p:cBhvr>
                                        <p:cTn id="7" dur="500"/>
                                        <p:tgtEl>
                                          <p:spTgt spid="1566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6679">
                                            <p:txEl>
                                              <p:pRg st="0" end="0"/>
                                            </p:txEl>
                                          </p:spTgt>
                                        </p:tgtEl>
                                        <p:attrNameLst>
                                          <p:attrName>style.visibility</p:attrName>
                                        </p:attrNameLst>
                                      </p:cBhvr>
                                      <p:to>
                                        <p:strVal val="visible"/>
                                      </p:to>
                                    </p:set>
                                    <p:animEffect transition="in" filter="wipe(left)">
                                      <p:cBhvr>
                                        <p:cTn id="12" dur="500"/>
                                        <p:tgtEl>
                                          <p:spTgt spid="15667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56683"/>
                                        </p:tgtEl>
                                        <p:attrNameLst>
                                          <p:attrName>style.visibility</p:attrName>
                                        </p:attrNameLst>
                                      </p:cBhvr>
                                      <p:to>
                                        <p:strVal val="visible"/>
                                      </p:to>
                                    </p:set>
                                    <p:animEffect transition="in" filter="blinds(horizontal)">
                                      <p:cBhvr>
                                        <p:cTn id="17" dur="500"/>
                                        <p:tgtEl>
                                          <p:spTgt spid="15668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56682"/>
                                        </p:tgtEl>
                                        <p:attrNameLst>
                                          <p:attrName>style.visibility</p:attrName>
                                        </p:attrNameLst>
                                      </p:cBhvr>
                                      <p:to>
                                        <p:strVal val="visible"/>
                                      </p:to>
                                    </p:set>
                                    <p:animEffect transition="in" filter="dissolve">
                                      <p:cBhvr>
                                        <p:cTn id="22" dur="500"/>
                                        <p:tgtEl>
                                          <p:spTgt spid="15668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66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7" grpId="0" autoUpdateAnimBg="0"/>
      <p:bldP spid="156679" grpId="0" build="p" autoUpdateAnimBg="0"/>
      <p:bldP spid="15668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ChangeArrowheads="1"/>
          </p:cNvSpPr>
          <p:nvPr/>
        </p:nvSpPr>
        <p:spPr bwMode="auto">
          <a:xfrm>
            <a:off x="533400" y="228600"/>
            <a:ext cx="7772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3000" dirty="0">
                <a:solidFill>
                  <a:srgbClr val="FF0066"/>
                </a:solidFill>
                <a:latin typeface="黑体" pitchFamily="49" charset="-122"/>
                <a:ea typeface="黑体" pitchFamily="49" charset="-122"/>
              </a:rPr>
              <a:t>速率理论的要点</a:t>
            </a:r>
          </a:p>
        </p:txBody>
      </p:sp>
      <p:sp>
        <p:nvSpPr>
          <p:cNvPr id="210947" name="Text Box 3"/>
          <p:cNvSpPr txBox="1">
            <a:spLocks noChangeArrowheads="1"/>
          </p:cNvSpPr>
          <p:nvPr/>
        </p:nvSpPr>
        <p:spPr bwMode="auto">
          <a:xfrm>
            <a:off x="533400" y="838200"/>
            <a:ext cx="8382000" cy="1363065"/>
          </a:xfrm>
          <a:prstGeom prst="rect">
            <a:avLst/>
          </a:prstGeom>
          <a:solidFill>
            <a:srgbClr val="FDEBD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a:lnSpc>
                <a:spcPct val="120000"/>
              </a:lnSpc>
            </a:pPr>
            <a:r>
              <a:rPr kumimoji="1" lang="zh-CN" altLang="en-US" sz="2400">
                <a:latin typeface="黑体" pitchFamily="49" charset="-122"/>
                <a:ea typeface="黑体" pitchFamily="49" charset="-122"/>
              </a:rPr>
              <a:t>  (1)组分分子在柱内运行的</a:t>
            </a:r>
            <a:r>
              <a:rPr kumimoji="1" lang="zh-CN" altLang="en-US" sz="2400">
                <a:solidFill>
                  <a:srgbClr val="0000CC"/>
                </a:solidFill>
                <a:latin typeface="黑体" pitchFamily="49" charset="-122"/>
                <a:ea typeface="黑体" pitchFamily="49" charset="-122"/>
              </a:rPr>
              <a:t>多路径</a:t>
            </a:r>
            <a:r>
              <a:rPr kumimoji="1" lang="zh-CN" altLang="en-US" sz="2400">
                <a:latin typeface="黑体" pitchFamily="49" charset="-122"/>
                <a:ea typeface="黑体" pitchFamily="49" charset="-122"/>
              </a:rPr>
              <a:t>与</a:t>
            </a:r>
            <a:r>
              <a:rPr kumimoji="1" lang="zh-CN" altLang="en-US" sz="2400">
                <a:solidFill>
                  <a:srgbClr val="0000CC"/>
                </a:solidFill>
                <a:latin typeface="黑体" pitchFamily="49" charset="-122"/>
                <a:ea typeface="黑体" pitchFamily="49" charset="-122"/>
              </a:rPr>
              <a:t>涡流扩散</a:t>
            </a:r>
            <a:r>
              <a:rPr kumimoji="1" lang="en-US" altLang="zh-CN" sz="2400">
                <a:latin typeface="黑体" pitchFamily="49" charset="-122"/>
                <a:ea typeface="黑体" pitchFamily="49" charset="-122"/>
              </a:rPr>
              <a:t>、</a:t>
            </a:r>
            <a:r>
              <a:rPr kumimoji="1" lang="zh-CN" altLang="en-US" sz="2400">
                <a:latin typeface="黑体" pitchFamily="49" charset="-122"/>
                <a:ea typeface="黑体" pitchFamily="49" charset="-122"/>
              </a:rPr>
              <a:t>浓度梯度所造成的</a:t>
            </a:r>
            <a:r>
              <a:rPr kumimoji="1" lang="zh-CN" altLang="en-US" sz="2400">
                <a:solidFill>
                  <a:srgbClr val="0000CC"/>
                </a:solidFill>
                <a:latin typeface="黑体" pitchFamily="49" charset="-122"/>
                <a:ea typeface="黑体" pitchFamily="49" charset="-122"/>
              </a:rPr>
              <a:t>分子扩散</a:t>
            </a:r>
            <a:r>
              <a:rPr kumimoji="1" lang="zh-CN" altLang="en-US" sz="2400">
                <a:latin typeface="黑体" pitchFamily="49" charset="-122"/>
                <a:ea typeface="黑体" pitchFamily="49" charset="-122"/>
              </a:rPr>
              <a:t>及</a:t>
            </a:r>
            <a:r>
              <a:rPr kumimoji="1" lang="zh-CN" altLang="en-US" sz="2400">
                <a:solidFill>
                  <a:srgbClr val="0000CC"/>
                </a:solidFill>
                <a:latin typeface="黑体" pitchFamily="49" charset="-122"/>
                <a:ea typeface="黑体" pitchFamily="49" charset="-122"/>
              </a:rPr>
              <a:t>传质阻力</a:t>
            </a:r>
            <a:r>
              <a:rPr kumimoji="1" lang="zh-CN" altLang="en-US" sz="2400">
                <a:latin typeface="黑体" pitchFamily="49" charset="-122"/>
                <a:ea typeface="黑体" pitchFamily="49" charset="-122"/>
              </a:rPr>
              <a:t>使气液两相间的分配平衡不能瞬间达到等因素是造成色谱峰扩展柱效下降的主要原因。</a:t>
            </a:r>
          </a:p>
        </p:txBody>
      </p:sp>
      <p:sp>
        <p:nvSpPr>
          <p:cNvPr id="210948" name="Text Box 4"/>
          <p:cNvSpPr txBox="1">
            <a:spLocks noChangeArrowheads="1"/>
          </p:cNvSpPr>
          <p:nvPr/>
        </p:nvSpPr>
        <p:spPr bwMode="auto">
          <a:xfrm>
            <a:off x="533400" y="2286000"/>
            <a:ext cx="8382000" cy="919867"/>
          </a:xfrm>
          <a:prstGeom prst="rect">
            <a:avLst/>
          </a:prstGeom>
          <a:solidFill>
            <a:srgbClr val="C9ED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a:lnSpc>
                <a:spcPct val="120000"/>
              </a:lnSpc>
            </a:pPr>
            <a:r>
              <a:rPr kumimoji="1" lang="zh-CN" altLang="en-US" sz="2400">
                <a:latin typeface="黑体" pitchFamily="49" charset="-122"/>
                <a:ea typeface="黑体" pitchFamily="49" charset="-122"/>
              </a:rPr>
              <a:t>  (2)通过选择适当的固定相粒度、载气种类、液膜厚度及载气流速可提高柱效。</a:t>
            </a:r>
          </a:p>
        </p:txBody>
      </p:sp>
      <p:sp>
        <p:nvSpPr>
          <p:cNvPr id="210949" name="Text Box 5"/>
          <p:cNvSpPr txBox="1">
            <a:spLocks noChangeArrowheads="1"/>
          </p:cNvSpPr>
          <p:nvPr/>
        </p:nvSpPr>
        <p:spPr bwMode="auto">
          <a:xfrm>
            <a:off x="533400" y="3298825"/>
            <a:ext cx="8382000" cy="919867"/>
          </a:xfrm>
          <a:prstGeom prst="rect">
            <a:avLst/>
          </a:prstGeom>
          <a:solidFill>
            <a:srgbClr val="FDEBD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a:lnSpc>
                <a:spcPct val="120000"/>
              </a:lnSpc>
            </a:pPr>
            <a:r>
              <a:rPr kumimoji="1" lang="zh-CN" altLang="en-US" sz="2400">
                <a:solidFill>
                  <a:srgbClr val="0000CC"/>
                </a:solidFill>
                <a:latin typeface="黑体" pitchFamily="49" charset="-122"/>
                <a:ea typeface="黑体" pitchFamily="49" charset="-122"/>
              </a:rPr>
              <a:t>  </a:t>
            </a:r>
            <a:r>
              <a:rPr kumimoji="1" lang="zh-CN" altLang="en-US" sz="2400">
                <a:latin typeface="黑体" pitchFamily="49" charset="-122"/>
                <a:ea typeface="黑体" pitchFamily="49" charset="-122"/>
              </a:rPr>
              <a:t>(3)速率理论为色谱分离和操作条件选择提供了理论指导。阐明了流速和柱温对柱效及分离的影响。</a:t>
            </a:r>
          </a:p>
        </p:txBody>
      </p:sp>
      <p:sp>
        <p:nvSpPr>
          <p:cNvPr id="210950" name="Text Box 6"/>
          <p:cNvSpPr txBox="1">
            <a:spLocks noChangeArrowheads="1"/>
          </p:cNvSpPr>
          <p:nvPr/>
        </p:nvSpPr>
        <p:spPr bwMode="auto">
          <a:xfrm>
            <a:off x="533400" y="4327525"/>
            <a:ext cx="8382000" cy="1865126"/>
          </a:xfrm>
          <a:prstGeom prst="rect">
            <a:avLst/>
          </a:prstGeom>
          <a:solidFill>
            <a:srgbClr val="C9ED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a:lnSpc>
                <a:spcPct val="120000"/>
              </a:lnSpc>
            </a:pPr>
            <a:r>
              <a:rPr kumimoji="1" lang="zh-CN" altLang="en-US" sz="2400" dirty="0">
                <a:solidFill>
                  <a:srgbClr val="990033"/>
                </a:solidFill>
                <a:latin typeface="黑体" pitchFamily="49" charset="-122"/>
                <a:ea typeface="黑体" pitchFamily="49" charset="-122"/>
              </a:rPr>
              <a:t>  </a:t>
            </a:r>
            <a:r>
              <a:rPr kumimoji="1" lang="zh-CN" altLang="en-US" sz="2400" dirty="0" smtClean="0">
                <a:latin typeface="黑体" pitchFamily="49" charset="-122"/>
                <a:ea typeface="黑体" pitchFamily="49" charset="-122"/>
              </a:rPr>
              <a:t>(</a:t>
            </a:r>
            <a:r>
              <a:rPr kumimoji="1" lang="zh-CN" altLang="en-US" sz="2400" dirty="0">
                <a:latin typeface="黑体" pitchFamily="49" charset="-122"/>
                <a:ea typeface="黑体" pitchFamily="49" charset="-122"/>
              </a:rPr>
              <a:t>4)各种因素相互制约，如载气流速增大，分子扩散项的影响减小，使柱效提高，但同时传质阻力项的影响增大，又使柱效下降；柱温升高，有利于传质，但又加剧了分子扩散的影响，选择最佳条件，才能使柱效达到最高。</a:t>
            </a:r>
          </a:p>
        </p:txBody>
      </p:sp>
    </p:spTree>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10946"/>
                                        </p:tgtEl>
                                        <p:attrNameLst>
                                          <p:attrName>style.visibility</p:attrName>
                                        </p:attrNameLst>
                                      </p:cBhvr>
                                      <p:to>
                                        <p:strVal val="visible"/>
                                      </p:to>
                                    </p:set>
                                    <p:animEffect transition="in" filter="wipe(left)">
                                      <p:cBhvr>
                                        <p:cTn id="7" dur="500"/>
                                        <p:tgtEl>
                                          <p:spTgt spid="2109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10947"/>
                                        </p:tgtEl>
                                        <p:attrNameLst>
                                          <p:attrName>style.visibility</p:attrName>
                                        </p:attrNameLst>
                                      </p:cBhvr>
                                      <p:to>
                                        <p:strVal val="visible"/>
                                      </p:to>
                                    </p:set>
                                    <p:animEffect transition="in" filter="wipe(up)">
                                      <p:cBhvr>
                                        <p:cTn id="12" dur="500"/>
                                        <p:tgtEl>
                                          <p:spTgt spid="21094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0948"/>
                                        </p:tgtEl>
                                        <p:attrNameLst>
                                          <p:attrName>style.visibility</p:attrName>
                                        </p:attrNameLst>
                                      </p:cBhvr>
                                      <p:to>
                                        <p:strVal val="visible"/>
                                      </p:to>
                                    </p:set>
                                    <p:animEffect transition="in" filter="wipe(left)">
                                      <p:cBhvr>
                                        <p:cTn id="17" dur="500"/>
                                        <p:tgtEl>
                                          <p:spTgt spid="21094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10949"/>
                                        </p:tgtEl>
                                        <p:attrNameLst>
                                          <p:attrName>style.visibility</p:attrName>
                                        </p:attrNameLst>
                                      </p:cBhvr>
                                      <p:to>
                                        <p:strVal val="visible"/>
                                      </p:to>
                                    </p:set>
                                    <p:animEffect transition="in" filter="wipe(up)">
                                      <p:cBhvr>
                                        <p:cTn id="22" dur="500"/>
                                        <p:tgtEl>
                                          <p:spTgt spid="21094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10950"/>
                                        </p:tgtEl>
                                        <p:attrNameLst>
                                          <p:attrName>style.visibility</p:attrName>
                                        </p:attrNameLst>
                                      </p:cBhvr>
                                      <p:to>
                                        <p:strVal val="visible"/>
                                      </p:to>
                                    </p:set>
                                    <p:animEffect transition="in" filter="wipe(left)">
                                      <p:cBhvr>
                                        <p:cTn id="27" dur="500"/>
                                        <p:tgtEl>
                                          <p:spTgt spid="2109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6" grpId="0" autoUpdateAnimBg="0"/>
      <p:bldP spid="210947" grpId="0" animBg="1" autoUpdateAnimBg="0"/>
      <p:bldP spid="210948" grpId="0" animBg="1" autoUpdateAnimBg="0"/>
      <p:bldP spid="210949" grpId="0" animBg="1" autoUpdateAnimBg="0"/>
      <p:bldP spid="210950" grpId="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8"/>
          <p:cNvSpPr>
            <a:spLocks noChangeArrowheads="1"/>
          </p:cNvSpPr>
          <p:nvPr/>
        </p:nvSpPr>
        <p:spPr bwMode="auto">
          <a:xfrm>
            <a:off x="533400" y="228600"/>
            <a:ext cx="7772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r>
              <a:rPr lang="zh-CN" altLang="en-US" sz="3200" dirty="0" smtClean="0">
                <a:solidFill>
                  <a:srgbClr val="FF0066"/>
                </a:solidFill>
                <a:latin typeface="黑体" pitchFamily="49" charset="-122"/>
                <a:ea typeface="黑体" pitchFamily="49" charset="-122"/>
              </a:rPr>
              <a:t>分离度</a:t>
            </a:r>
            <a:endParaRPr lang="zh-CN" altLang="en-US" sz="3200" dirty="0">
              <a:solidFill>
                <a:srgbClr val="FF0066"/>
              </a:solidFill>
              <a:latin typeface="黑体" pitchFamily="49" charset="-122"/>
              <a:ea typeface="黑体" pitchFamily="49" charset="-122"/>
            </a:endParaRPr>
          </a:p>
        </p:txBody>
      </p:sp>
      <p:sp>
        <p:nvSpPr>
          <p:cNvPr id="6" name="Text Box 9"/>
          <p:cNvSpPr txBox="1">
            <a:spLocks noChangeArrowheads="1"/>
          </p:cNvSpPr>
          <p:nvPr/>
        </p:nvSpPr>
        <p:spPr bwMode="auto">
          <a:xfrm>
            <a:off x="228600" y="990600"/>
            <a:ext cx="8915400" cy="318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30000"/>
              </a:lnSpc>
              <a:spcBef>
                <a:spcPct val="50000"/>
              </a:spcBef>
            </a:pPr>
            <a:r>
              <a:rPr lang="zh-CN" altLang="en-US" i="0" dirty="0">
                <a:solidFill>
                  <a:srgbClr val="003300"/>
                </a:solidFill>
                <a:effectLst/>
                <a:latin typeface="Times New Roman" pitchFamily="18" charset="0"/>
              </a:rPr>
              <a:t>        </a:t>
            </a:r>
            <a:r>
              <a:rPr lang="zh-CN" altLang="en-US" sz="2600" i="0" dirty="0">
                <a:solidFill>
                  <a:srgbClr val="003300"/>
                </a:solidFill>
                <a:effectLst/>
                <a:latin typeface="Times New Roman" pitchFamily="18" charset="0"/>
                <a:ea typeface="黑体" pitchFamily="49" charset="-122"/>
              </a:rPr>
              <a:t>塔板理论和速率理论都难以描述难分离物质对的实际分离程度。即柱效为多大时，相邻两组分能够被完全分离。</a:t>
            </a:r>
          </a:p>
          <a:p>
            <a:pPr algn="just">
              <a:lnSpc>
                <a:spcPct val="130000"/>
              </a:lnSpc>
            </a:pPr>
            <a:r>
              <a:rPr lang="zh-CN" altLang="en-US" sz="2600" i="0" dirty="0">
                <a:solidFill>
                  <a:srgbClr val="003300"/>
                </a:solidFill>
                <a:effectLst/>
                <a:latin typeface="Times New Roman" pitchFamily="18" charset="0"/>
                <a:ea typeface="黑体" pitchFamily="49" charset="-122"/>
              </a:rPr>
              <a:t>    难分离物质对的分离度大小受色谱过程中两种因素的综合影响：</a:t>
            </a:r>
            <a:r>
              <a:rPr lang="zh-CN" altLang="en-US" sz="2600" i="0" dirty="0">
                <a:solidFill>
                  <a:srgbClr val="FF0066"/>
                </a:solidFill>
                <a:effectLst/>
                <a:latin typeface="Times New Roman" pitchFamily="18" charset="0"/>
                <a:ea typeface="黑体" pitchFamily="49" charset="-122"/>
              </a:rPr>
              <a:t>保留值之差──色谱过程的热力学因素；</a:t>
            </a:r>
          </a:p>
          <a:p>
            <a:pPr algn="just">
              <a:lnSpc>
                <a:spcPct val="130000"/>
              </a:lnSpc>
            </a:pPr>
            <a:r>
              <a:rPr lang="zh-CN" altLang="en-US" sz="2600" i="0" dirty="0">
                <a:solidFill>
                  <a:srgbClr val="0000CC"/>
                </a:solidFill>
                <a:effectLst/>
                <a:latin typeface="Times New Roman" pitchFamily="18" charset="0"/>
                <a:ea typeface="黑体" pitchFamily="49" charset="-122"/>
              </a:rPr>
              <a:t>            </a:t>
            </a:r>
            <a:r>
              <a:rPr lang="zh-CN" altLang="en-US" sz="2600" i="0" dirty="0">
                <a:solidFill>
                  <a:srgbClr val="FF0066"/>
                </a:solidFill>
                <a:effectLst/>
                <a:latin typeface="Times New Roman" pitchFamily="18" charset="0"/>
                <a:ea typeface="黑体" pitchFamily="49" charset="-122"/>
              </a:rPr>
              <a:t>区域宽度──色谱过程的动力学因素。</a:t>
            </a:r>
          </a:p>
          <a:p>
            <a:pPr algn="just">
              <a:lnSpc>
                <a:spcPct val="130000"/>
              </a:lnSpc>
            </a:pPr>
            <a:r>
              <a:rPr lang="zh-CN" altLang="en-US" sz="2600" i="0" dirty="0">
                <a:solidFill>
                  <a:srgbClr val="0000CC"/>
                </a:solidFill>
                <a:effectLst/>
                <a:latin typeface="Times New Roman" pitchFamily="18" charset="0"/>
                <a:ea typeface="黑体" pitchFamily="49" charset="-122"/>
              </a:rPr>
              <a:t>        色谱分离中的四种情况如图所示：</a:t>
            </a:r>
          </a:p>
        </p:txBody>
      </p:sp>
      <p:graphicFrame>
        <p:nvGraphicFramePr>
          <p:cNvPr id="7" name="Object 10"/>
          <p:cNvGraphicFramePr>
            <a:graphicFrameLocks noChangeAspect="1"/>
          </p:cNvGraphicFramePr>
          <p:nvPr/>
        </p:nvGraphicFramePr>
        <p:xfrm>
          <a:off x="2051050" y="4292600"/>
          <a:ext cx="4114800" cy="2012950"/>
        </p:xfrm>
        <a:graphic>
          <a:graphicData uri="http://schemas.openxmlformats.org/presentationml/2006/ole">
            <mc:AlternateContent xmlns:mc="http://schemas.openxmlformats.org/markup-compatibility/2006">
              <mc:Choice xmlns:v="urn:schemas-microsoft-com:vml" Requires="v">
                <p:oleObj spid="_x0000_s31784" name="BMP 图象" r:id="rId3" imgW="3191320" imgH="1561905" progId="Paint.Picture">
                  <p:embed/>
                </p:oleObj>
              </mc:Choice>
              <mc:Fallback>
                <p:oleObj name="BMP 图象" r:id="rId3" imgW="3191320" imgH="1561905"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4292600"/>
                        <a:ext cx="4114800" cy="2012950"/>
                      </a:xfrm>
                      <a:prstGeom prst="rect">
                        <a:avLst/>
                      </a:prstGeom>
                      <a:noFill/>
                      <a:ln w="9525">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wipe(left)">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wipe(left)">
                                      <p:cBhvr>
                                        <p:cTn id="22" dur="5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wipe(left)">
                                      <p:cBhvr>
                                        <p:cTn id="27" dur="500"/>
                                        <p:tgtEl>
                                          <p:spTgt spid="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228600" y="457200"/>
            <a:ext cx="7772400" cy="609600"/>
          </a:xfrm>
          <a:prstGeom prst="rect">
            <a:avLst/>
          </a:prstGeom>
        </p:spPr>
        <p:txBody>
          <a:bodyPr/>
          <a:lst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itchFamily="34" charset="0"/>
                <a:ea typeface="宋体" pitchFamily="2" charset="-122"/>
              </a:defRPr>
            </a:lvl2pPr>
            <a:lvl3pPr algn="l" rtl="0" eaLnBrk="0" fontAlgn="base" hangingPunct="0">
              <a:spcBef>
                <a:spcPct val="0"/>
              </a:spcBef>
              <a:spcAft>
                <a:spcPct val="0"/>
              </a:spcAft>
              <a:defRPr sz="3900" b="1">
                <a:solidFill>
                  <a:schemeClr val="tx2"/>
                </a:solidFill>
                <a:latin typeface="Arial" pitchFamily="34" charset="0"/>
                <a:ea typeface="宋体" pitchFamily="2" charset="-122"/>
              </a:defRPr>
            </a:lvl3pPr>
            <a:lvl4pPr algn="l" rtl="0" eaLnBrk="0" fontAlgn="base" hangingPunct="0">
              <a:spcBef>
                <a:spcPct val="0"/>
              </a:spcBef>
              <a:spcAft>
                <a:spcPct val="0"/>
              </a:spcAft>
              <a:defRPr sz="3900" b="1">
                <a:solidFill>
                  <a:schemeClr val="tx2"/>
                </a:solidFill>
                <a:latin typeface="Arial" pitchFamily="34" charset="0"/>
                <a:ea typeface="宋体" pitchFamily="2" charset="-122"/>
              </a:defRPr>
            </a:lvl4pPr>
            <a:lvl5pPr algn="l" rtl="0" eaLnBrk="0" fontAlgn="base" hangingPunct="0">
              <a:spcBef>
                <a:spcPct val="0"/>
              </a:spcBef>
              <a:spcAft>
                <a:spcPct val="0"/>
              </a:spcAft>
              <a:defRPr sz="3900" b="1">
                <a:solidFill>
                  <a:schemeClr val="tx2"/>
                </a:solidFill>
                <a:latin typeface="Arial" pitchFamily="34" charset="0"/>
                <a:ea typeface="宋体" pitchFamily="2" charset="-122"/>
              </a:defRPr>
            </a:lvl5pPr>
            <a:lvl6pPr marL="457200" algn="l" rtl="0" fontAlgn="base">
              <a:spcBef>
                <a:spcPct val="0"/>
              </a:spcBef>
              <a:spcAft>
                <a:spcPct val="0"/>
              </a:spcAft>
              <a:defRPr sz="3900" b="1">
                <a:solidFill>
                  <a:schemeClr val="tx2"/>
                </a:solidFill>
                <a:latin typeface="Arial" pitchFamily="34" charset="0"/>
                <a:ea typeface="宋体" pitchFamily="2" charset="-122"/>
              </a:defRPr>
            </a:lvl6pPr>
            <a:lvl7pPr marL="914400" algn="l" rtl="0" fontAlgn="base">
              <a:spcBef>
                <a:spcPct val="0"/>
              </a:spcBef>
              <a:spcAft>
                <a:spcPct val="0"/>
              </a:spcAft>
              <a:defRPr sz="3900" b="1">
                <a:solidFill>
                  <a:schemeClr val="tx2"/>
                </a:solidFill>
                <a:latin typeface="Arial" pitchFamily="34" charset="0"/>
                <a:ea typeface="宋体" pitchFamily="2" charset="-122"/>
              </a:defRPr>
            </a:lvl7pPr>
            <a:lvl8pPr marL="1371600" algn="l" rtl="0" fontAlgn="base">
              <a:spcBef>
                <a:spcPct val="0"/>
              </a:spcBef>
              <a:spcAft>
                <a:spcPct val="0"/>
              </a:spcAft>
              <a:defRPr sz="3900" b="1">
                <a:solidFill>
                  <a:schemeClr val="tx2"/>
                </a:solidFill>
                <a:latin typeface="Arial" pitchFamily="34" charset="0"/>
                <a:ea typeface="宋体" pitchFamily="2" charset="-122"/>
              </a:defRPr>
            </a:lvl8pPr>
            <a:lvl9pPr marL="1828800" algn="l" rtl="0" fontAlgn="base">
              <a:spcBef>
                <a:spcPct val="0"/>
              </a:spcBef>
              <a:spcAft>
                <a:spcPct val="0"/>
              </a:spcAft>
              <a:defRPr sz="3900" b="1">
                <a:solidFill>
                  <a:schemeClr val="tx2"/>
                </a:solidFill>
                <a:latin typeface="Arial" pitchFamily="34" charset="0"/>
                <a:ea typeface="宋体" pitchFamily="2" charset="-122"/>
              </a:defRPr>
            </a:lvl9pPr>
          </a:lstStyle>
          <a:p>
            <a:r>
              <a:rPr lang="zh-CN" altLang="en-US" sz="3600" smtClean="0">
                <a:latin typeface="黑体" pitchFamily="49" charset="-122"/>
                <a:ea typeface="黑体" pitchFamily="49" charset="-122"/>
              </a:rPr>
              <a:t>分离度的表达式：</a:t>
            </a:r>
            <a:endParaRPr lang="zh-CN" altLang="en-US">
              <a:latin typeface="黑体" pitchFamily="49" charset="-122"/>
              <a:ea typeface="黑体" pitchFamily="49" charset="-122"/>
            </a:endParaRPr>
          </a:p>
        </p:txBody>
      </p:sp>
      <p:sp>
        <p:nvSpPr>
          <p:cNvPr id="7" name="Text Box 5"/>
          <p:cNvSpPr txBox="1">
            <a:spLocks noChangeArrowheads="1"/>
          </p:cNvSpPr>
          <p:nvPr/>
        </p:nvSpPr>
        <p:spPr bwMode="auto">
          <a:xfrm>
            <a:off x="468313" y="3500438"/>
            <a:ext cx="7924800" cy="287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50000"/>
              </a:lnSpc>
            </a:pPr>
            <a:r>
              <a:rPr lang="en-US" altLang="zh-CN" sz="2600" b="1" dirty="0">
                <a:solidFill>
                  <a:srgbClr val="003300"/>
                </a:solidFill>
                <a:effectLst/>
                <a:latin typeface="黑体" pitchFamily="49" charset="-122"/>
                <a:ea typeface="黑体" pitchFamily="49" charset="-122"/>
              </a:rPr>
              <a:t>R</a:t>
            </a:r>
            <a:r>
              <a:rPr lang="en-US" altLang="zh-CN" sz="2600" b="1" i="0" dirty="0">
                <a:solidFill>
                  <a:srgbClr val="003300"/>
                </a:solidFill>
                <a:effectLst/>
                <a:latin typeface="黑体" pitchFamily="49" charset="-122"/>
                <a:ea typeface="黑体" pitchFamily="49" charset="-122"/>
              </a:rPr>
              <a:t>=0.8</a:t>
            </a:r>
            <a:r>
              <a:rPr lang="zh-CN" altLang="en-US" sz="2600" b="1" i="0" dirty="0">
                <a:solidFill>
                  <a:srgbClr val="003300"/>
                </a:solidFill>
                <a:effectLst/>
                <a:latin typeface="黑体" pitchFamily="49" charset="-122"/>
                <a:ea typeface="黑体" pitchFamily="49" charset="-122"/>
              </a:rPr>
              <a:t>：两峰的分离程度可达89%；</a:t>
            </a:r>
          </a:p>
          <a:p>
            <a:pPr algn="just">
              <a:lnSpc>
                <a:spcPct val="150000"/>
              </a:lnSpc>
            </a:pPr>
            <a:r>
              <a:rPr lang="en-US" altLang="zh-CN" sz="2600" b="1" dirty="0">
                <a:solidFill>
                  <a:srgbClr val="003300"/>
                </a:solidFill>
                <a:effectLst/>
                <a:latin typeface="黑体" pitchFamily="49" charset="-122"/>
                <a:ea typeface="黑体" pitchFamily="49" charset="-122"/>
              </a:rPr>
              <a:t>R</a:t>
            </a:r>
            <a:r>
              <a:rPr lang="en-US" altLang="zh-CN" sz="2600" b="1" i="0" dirty="0">
                <a:solidFill>
                  <a:srgbClr val="003300"/>
                </a:solidFill>
                <a:effectLst/>
                <a:latin typeface="黑体" pitchFamily="49" charset="-122"/>
                <a:ea typeface="黑体" pitchFamily="49" charset="-122"/>
              </a:rPr>
              <a:t>=1</a:t>
            </a:r>
            <a:r>
              <a:rPr lang="zh-CN" altLang="en-US" sz="2600" b="1" i="0" dirty="0">
                <a:solidFill>
                  <a:srgbClr val="003300"/>
                </a:solidFill>
                <a:effectLst/>
                <a:latin typeface="黑体" pitchFamily="49" charset="-122"/>
                <a:ea typeface="黑体" pitchFamily="49" charset="-122"/>
              </a:rPr>
              <a:t>：分离程度98%；</a:t>
            </a:r>
          </a:p>
          <a:p>
            <a:pPr algn="just">
              <a:lnSpc>
                <a:spcPct val="150000"/>
              </a:lnSpc>
            </a:pPr>
            <a:r>
              <a:rPr lang="en-US" altLang="zh-CN" sz="2600" b="1" dirty="0">
                <a:solidFill>
                  <a:srgbClr val="003300"/>
                </a:solidFill>
                <a:effectLst/>
                <a:latin typeface="黑体" pitchFamily="49" charset="-122"/>
                <a:ea typeface="黑体" pitchFamily="49" charset="-122"/>
              </a:rPr>
              <a:t>R</a:t>
            </a:r>
            <a:r>
              <a:rPr lang="en-US" altLang="zh-CN" sz="2600" b="1" i="0" dirty="0">
                <a:solidFill>
                  <a:srgbClr val="003300"/>
                </a:solidFill>
                <a:effectLst/>
                <a:latin typeface="黑体" pitchFamily="49" charset="-122"/>
                <a:ea typeface="黑体" pitchFamily="49" charset="-122"/>
              </a:rPr>
              <a:t>=1.5</a:t>
            </a:r>
            <a:r>
              <a:rPr lang="zh-CN" altLang="en-US" sz="2600" b="1" i="0" dirty="0">
                <a:solidFill>
                  <a:srgbClr val="003300"/>
                </a:solidFill>
                <a:effectLst/>
                <a:latin typeface="黑体" pitchFamily="49" charset="-122"/>
                <a:ea typeface="黑体" pitchFamily="49" charset="-122"/>
              </a:rPr>
              <a:t>：达99.7%（相邻两峰完全分离的标准）。</a:t>
            </a:r>
          </a:p>
          <a:p>
            <a:pPr eaLnBrk="1" hangingPunct="1">
              <a:spcBef>
                <a:spcPct val="50000"/>
              </a:spcBef>
            </a:pPr>
            <a:r>
              <a:rPr lang="zh-CN" altLang="en-US" sz="2600" b="1" i="0" dirty="0">
                <a:solidFill>
                  <a:srgbClr val="C00000"/>
                </a:solidFill>
                <a:effectLst/>
                <a:latin typeface="黑体" pitchFamily="49" charset="-122"/>
                <a:ea typeface="黑体" pitchFamily="49" charset="-122"/>
              </a:rPr>
              <a:t>分离度描述两峰的分离程度的指标，同时涉及动力学和热力学因素，可作为总分离效能指标。</a:t>
            </a:r>
          </a:p>
        </p:txBody>
      </p:sp>
      <p:graphicFrame>
        <p:nvGraphicFramePr>
          <p:cNvPr id="8" name="Object 19"/>
          <p:cNvGraphicFramePr>
            <a:graphicFrameLocks noChangeAspect="1"/>
          </p:cNvGraphicFramePr>
          <p:nvPr>
            <p:extLst>
              <p:ext uri="{D42A27DB-BD31-4B8C-83A1-F6EECF244321}">
                <p14:modId xmlns:p14="http://schemas.microsoft.com/office/powerpoint/2010/main" val="924982947"/>
              </p:ext>
            </p:extLst>
          </p:nvPr>
        </p:nvGraphicFramePr>
        <p:xfrm>
          <a:off x="1719263" y="1196975"/>
          <a:ext cx="4029075" cy="2343150"/>
        </p:xfrm>
        <a:graphic>
          <a:graphicData uri="http://schemas.openxmlformats.org/presentationml/2006/ole">
            <mc:AlternateContent xmlns:mc="http://schemas.openxmlformats.org/markup-compatibility/2006">
              <mc:Choice xmlns:v="urn:schemas-microsoft-com:vml" Requires="v">
                <p:oleObj spid="_x0000_s32827" name="公式" r:id="rId3" imgW="1549080" imgH="901440" progId="Equation.3">
                  <p:embed/>
                </p:oleObj>
              </mc:Choice>
              <mc:Fallback>
                <p:oleObj name="公式" r:id="rId3" imgW="1549080" imgH="9014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9263" y="1196975"/>
                        <a:ext cx="4029075" cy="2343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wipe(left)">
                                      <p:cBhvr>
                                        <p:cTn id="17" dur="5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wipe(left)">
                                      <p:cBhvr>
                                        <p:cTn id="22" dur="500"/>
                                        <p:tgtEl>
                                          <p:spTgt spid="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animEffect transition="in" filter="wipe(left)">
                                      <p:cBhvr>
                                        <p:cTn id="27" dur="500"/>
                                        <p:tgtEl>
                                          <p:spTgt spid="7">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
                                            <p:txEl>
                                              <p:pRg st="3" end="3"/>
                                            </p:txEl>
                                          </p:spTgt>
                                        </p:tgtEl>
                                        <p:attrNameLst>
                                          <p:attrName>style.visibility</p:attrName>
                                        </p:attrNameLst>
                                      </p:cBhvr>
                                      <p:to>
                                        <p:strVal val="visible"/>
                                      </p:to>
                                    </p:set>
                                    <p:animEffect transition="in" filter="wipe(left)">
                                      <p:cBhvr>
                                        <p:cTn id="32"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457200" y="457200"/>
            <a:ext cx="7499176" cy="104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pPr>
            <a:r>
              <a:rPr lang="zh-CN" altLang="en-US" sz="2600" i="0" dirty="0">
                <a:solidFill>
                  <a:srgbClr val="A50021"/>
                </a:solidFill>
                <a:effectLst/>
                <a:latin typeface="Times New Roman" pitchFamily="18" charset="0"/>
                <a:ea typeface="黑体" pitchFamily="49" charset="-122"/>
              </a:rPr>
              <a:t>令</a:t>
            </a:r>
            <a:r>
              <a:rPr lang="en-US" altLang="zh-CN" sz="2600" dirty="0" err="1">
                <a:solidFill>
                  <a:srgbClr val="A50021"/>
                </a:solidFill>
                <a:effectLst/>
                <a:latin typeface="Times New Roman" pitchFamily="18" charset="0"/>
                <a:ea typeface="黑体" pitchFamily="49" charset="-122"/>
              </a:rPr>
              <a:t>W</a:t>
            </a:r>
            <a:r>
              <a:rPr lang="en-US" altLang="zh-CN" sz="2600" i="0" baseline="-25000" dirty="0" err="1">
                <a:solidFill>
                  <a:srgbClr val="A50021"/>
                </a:solidFill>
                <a:effectLst/>
                <a:latin typeface="Times New Roman" pitchFamily="18" charset="0"/>
                <a:ea typeface="黑体" pitchFamily="49" charset="-122"/>
              </a:rPr>
              <a:t>b</a:t>
            </a:r>
            <a:r>
              <a:rPr lang="en-US" altLang="zh-CN" sz="2600" i="0" baseline="-25000" dirty="0">
                <a:solidFill>
                  <a:srgbClr val="A50021"/>
                </a:solidFill>
                <a:effectLst/>
                <a:latin typeface="Times New Roman" pitchFamily="18" charset="0"/>
                <a:ea typeface="黑体" pitchFamily="49" charset="-122"/>
              </a:rPr>
              <a:t>(2)</a:t>
            </a:r>
            <a:r>
              <a:rPr lang="en-US" altLang="zh-CN" sz="2600" i="0" dirty="0">
                <a:solidFill>
                  <a:srgbClr val="A50021"/>
                </a:solidFill>
                <a:effectLst/>
                <a:latin typeface="Times New Roman" pitchFamily="18" charset="0"/>
                <a:ea typeface="黑体" pitchFamily="49" charset="-122"/>
              </a:rPr>
              <a:t>=</a:t>
            </a:r>
            <a:r>
              <a:rPr lang="en-US" altLang="zh-CN" sz="2600" dirty="0" err="1">
                <a:solidFill>
                  <a:srgbClr val="A50021"/>
                </a:solidFill>
                <a:effectLst/>
                <a:latin typeface="Times New Roman" pitchFamily="18" charset="0"/>
                <a:ea typeface="黑体" pitchFamily="49" charset="-122"/>
              </a:rPr>
              <a:t>W</a:t>
            </a:r>
            <a:r>
              <a:rPr lang="en-US" altLang="zh-CN" sz="2600" i="0" baseline="-25000" dirty="0" err="1">
                <a:solidFill>
                  <a:srgbClr val="A50021"/>
                </a:solidFill>
                <a:effectLst/>
                <a:latin typeface="Times New Roman" pitchFamily="18" charset="0"/>
                <a:ea typeface="黑体" pitchFamily="49" charset="-122"/>
              </a:rPr>
              <a:t>b</a:t>
            </a:r>
            <a:r>
              <a:rPr lang="en-US" altLang="zh-CN" sz="2600" i="0" baseline="-25000" dirty="0">
                <a:solidFill>
                  <a:srgbClr val="A50021"/>
                </a:solidFill>
                <a:effectLst/>
                <a:latin typeface="Times New Roman" pitchFamily="18" charset="0"/>
                <a:ea typeface="黑体" pitchFamily="49" charset="-122"/>
              </a:rPr>
              <a:t>(1)</a:t>
            </a:r>
            <a:r>
              <a:rPr lang="en-US" altLang="zh-CN" sz="2600" i="0" dirty="0">
                <a:solidFill>
                  <a:srgbClr val="A50021"/>
                </a:solidFill>
                <a:effectLst/>
                <a:latin typeface="Times New Roman" pitchFamily="18" charset="0"/>
                <a:ea typeface="黑体" pitchFamily="49" charset="-122"/>
              </a:rPr>
              <a:t>=</a:t>
            </a:r>
            <a:r>
              <a:rPr lang="en-US" altLang="zh-CN" sz="2600" dirty="0" err="1">
                <a:solidFill>
                  <a:srgbClr val="A50021"/>
                </a:solidFill>
                <a:effectLst/>
                <a:latin typeface="Times New Roman" pitchFamily="18" charset="0"/>
                <a:ea typeface="黑体" pitchFamily="49" charset="-122"/>
              </a:rPr>
              <a:t>W</a:t>
            </a:r>
            <a:r>
              <a:rPr lang="en-US" altLang="zh-CN" sz="2600" i="0" baseline="-25000" dirty="0" err="1">
                <a:solidFill>
                  <a:srgbClr val="A50021"/>
                </a:solidFill>
                <a:effectLst/>
                <a:latin typeface="Times New Roman" pitchFamily="18" charset="0"/>
                <a:ea typeface="黑体" pitchFamily="49" charset="-122"/>
              </a:rPr>
              <a:t>b</a:t>
            </a:r>
            <a:r>
              <a:rPr lang="en-US" altLang="zh-CN" sz="2600" i="0" dirty="0">
                <a:solidFill>
                  <a:srgbClr val="A50021"/>
                </a:solidFill>
                <a:effectLst/>
                <a:latin typeface="Times New Roman" pitchFamily="18" charset="0"/>
                <a:ea typeface="黑体" pitchFamily="49" charset="-122"/>
              </a:rPr>
              <a:t>（</a:t>
            </a:r>
            <a:r>
              <a:rPr lang="zh-CN" altLang="en-US" sz="2600" i="0" dirty="0">
                <a:solidFill>
                  <a:srgbClr val="A50021"/>
                </a:solidFill>
                <a:effectLst/>
                <a:latin typeface="Times New Roman" pitchFamily="18" charset="0"/>
                <a:ea typeface="黑体" pitchFamily="49" charset="-122"/>
              </a:rPr>
              <a:t>相邻两峰的峰底宽近似相等</a:t>
            </a:r>
            <a:r>
              <a:rPr lang="zh-CN" altLang="zh-CN" sz="2600" i="0" dirty="0">
                <a:solidFill>
                  <a:srgbClr val="A50021"/>
                </a:solidFill>
                <a:effectLst/>
                <a:latin typeface="Times New Roman" pitchFamily="18" charset="0"/>
                <a:ea typeface="黑体" pitchFamily="49" charset="-122"/>
              </a:rPr>
              <a:t>），</a:t>
            </a:r>
            <a:r>
              <a:rPr lang="zh-CN" altLang="en-US" sz="2600" i="0" dirty="0">
                <a:solidFill>
                  <a:srgbClr val="A50021"/>
                </a:solidFill>
                <a:effectLst/>
                <a:latin typeface="Times New Roman" pitchFamily="18" charset="0"/>
                <a:ea typeface="黑体" pitchFamily="49" charset="-122"/>
              </a:rPr>
              <a:t>引入相对保留值和塔板数，可导出下式：</a:t>
            </a:r>
          </a:p>
        </p:txBody>
      </p:sp>
      <p:graphicFrame>
        <p:nvGraphicFramePr>
          <p:cNvPr id="6" name="Object 14"/>
          <p:cNvGraphicFramePr>
            <a:graphicFrameLocks noChangeAspect="1"/>
          </p:cNvGraphicFramePr>
          <p:nvPr>
            <p:extLst>
              <p:ext uri="{D42A27DB-BD31-4B8C-83A1-F6EECF244321}">
                <p14:modId xmlns:p14="http://schemas.microsoft.com/office/powerpoint/2010/main" val="4255676948"/>
              </p:ext>
            </p:extLst>
          </p:nvPr>
        </p:nvGraphicFramePr>
        <p:xfrm>
          <a:off x="539552" y="1412776"/>
          <a:ext cx="6503987" cy="2386013"/>
        </p:xfrm>
        <a:graphic>
          <a:graphicData uri="http://schemas.openxmlformats.org/presentationml/2006/ole">
            <mc:AlternateContent xmlns:mc="http://schemas.openxmlformats.org/markup-compatibility/2006">
              <mc:Choice xmlns:v="urn:schemas-microsoft-com:vml" Requires="v">
                <p:oleObj spid="_x0000_s33903" name="公式" r:id="rId3" imgW="2705040" imgH="990360" progId="Equation.3">
                  <p:embed/>
                </p:oleObj>
              </mc:Choice>
              <mc:Fallback>
                <p:oleObj name="公式" r:id="rId3" imgW="2705040" imgH="99036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2" y="1412776"/>
                        <a:ext cx="6503987" cy="2386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15"/>
          <p:cNvGraphicFramePr>
            <a:graphicFrameLocks noChangeAspect="1"/>
          </p:cNvGraphicFramePr>
          <p:nvPr>
            <p:extLst>
              <p:ext uri="{D42A27DB-BD31-4B8C-83A1-F6EECF244321}">
                <p14:modId xmlns:p14="http://schemas.microsoft.com/office/powerpoint/2010/main" val="1387755281"/>
              </p:ext>
            </p:extLst>
          </p:nvPr>
        </p:nvGraphicFramePr>
        <p:xfrm>
          <a:off x="611560" y="4149080"/>
          <a:ext cx="3497262" cy="1973263"/>
        </p:xfrm>
        <a:graphic>
          <a:graphicData uri="http://schemas.openxmlformats.org/presentationml/2006/ole">
            <mc:AlternateContent xmlns:mc="http://schemas.openxmlformats.org/markup-compatibility/2006">
              <mc:Choice xmlns:v="urn:schemas-microsoft-com:vml" Requires="v">
                <p:oleObj spid="_x0000_s33904" name="公式" r:id="rId5" imgW="1396800" imgH="787320" progId="Equation.3">
                  <p:embed/>
                </p:oleObj>
              </mc:Choice>
              <mc:Fallback>
                <p:oleObj name="公式" r:id="rId5" imgW="1396800" imgH="78732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560" y="4149080"/>
                        <a:ext cx="3497262" cy="1973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Text Box 3"/>
          <p:cNvSpPr txBox="1">
            <a:spLocks noChangeArrowheads="1"/>
          </p:cNvSpPr>
          <p:nvPr/>
        </p:nvSpPr>
        <p:spPr bwMode="auto">
          <a:xfrm>
            <a:off x="4067944" y="3717032"/>
            <a:ext cx="4968552" cy="3071610"/>
          </a:xfrm>
          <a:prstGeom prst="rect">
            <a:avLst/>
          </a:prstGeom>
          <a:ln/>
        </p:spPr>
        <p:style>
          <a:lnRef idx="2">
            <a:schemeClr val="accent6"/>
          </a:lnRef>
          <a:fillRef idx="1">
            <a:schemeClr val="lt1"/>
          </a:fillRef>
          <a:effectRef idx="0">
            <a:schemeClr val="accent6"/>
          </a:effectRef>
          <a:fontRef idx="minor">
            <a:schemeClr val="dk1"/>
          </a:fontRef>
        </p:style>
        <p:txBody>
          <a:bodyPr wrap="square">
            <a:spAutoFit/>
          </a:bodyPr>
          <a:lstStyle/>
          <a:p>
            <a:pPr algn="just">
              <a:lnSpc>
                <a:spcPct val="120000"/>
              </a:lnSpc>
              <a:spcBef>
                <a:spcPct val="25000"/>
              </a:spcBef>
            </a:pPr>
            <a:r>
              <a:rPr lang="zh-CN" altLang="zh-CN" sz="2400" b="1" i="0" dirty="0">
                <a:solidFill>
                  <a:srgbClr val="0000CC"/>
                </a:solidFill>
                <a:effectLst/>
                <a:latin typeface="Times New Roman" pitchFamily="18" charset="0"/>
                <a:ea typeface="黑体" pitchFamily="49" charset="-122"/>
              </a:rPr>
              <a:t>（1）</a:t>
            </a:r>
            <a:r>
              <a:rPr lang="zh-CN" altLang="en-US" sz="2400" b="1" i="0" dirty="0">
                <a:solidFill>
                  <a:srgbClr val="0000CC"/>
                </a:solidFill>
                <a:effectLst/>
                <a:latin typeface="Times New Roman" pitchFamily="18" charset="0"/>
                <a:ea typeface="黑体" pitchFamily="49" charset="-122"/>
              </a:rPr>
              <a:t>分离度与柱效</a:t>
            </a:r>
            <a:endParaRPr lang="zh-CN" altLang="en-US" sz="2400" i="0" dirty="0">
              <a:solidFill>
                <a:srgbClr val="0000CC"/>
              </a:solidFill>
              <a:effectLst/>
              <a:latin typeface="Times New Roman" pitchFamily="18" charset="0"/>
              <a:ea typeface="黑体" pitchFamily="49" charset="-122"/>
            </a:endParaRPr>
          </a:p>
          <a:p>
            <a:pPr algn="just">
              <a:lnSpc>
                <a:spcPct val="120000"/>
              </a:lnSpc>
              <a:spcBef>
                <a:spcPct val="25000"/>
              </a:spcBef>
            </a:pPr>
            <a:r>
              <a:rPr lang="en-US" altLang="zh-CN" sz="2000" dirty="0" smtClean="0">
                <a:solidFill>
                  <a:srgbClr val="A50021"/>
                </a:solidFill>
                <a:effectLst/>
                <a:latin typeface="Times New Roman" pitchFamily="18" charset="0"/>
                <a:ea typeface="黑体" pitchFamily="49" charset="-122"/>
              </a:rPr>
              <a:t>r</a:t>
            </a:r>
            <a:r>
              <a:rPr lang="en-US" altLang="zh-CN" sz="2000" i="0" baseline="-25000" dirty="0" smtClean="0">
                <a:solidFill>
                  <a:srgbClr val="A50021"/>
                </a:solidFill>
                <a:effectLst/>
                <a:latin typeface="Times New Roman" pitchFamily="18" charset="0"/>
                <a:ea typeface="黑体" pitchFamily="49" charset="-122"/>
              </a:rPr>
              <a:t>21</a:t>
            </a:r>
            <a:r>
              <a:rPr lang="zh-CN" altLang="en-US" sz="2000" i="0" dirty="0">
                <a:solidFill>
                  <a:srgbClr val="A50021"/>
                </a:solidFill>
                <a:effectLst/>
                <a:latin typeface="Times New Roman" pitchFamily="18" charset="0"/>
                <a:ea typeface="黑体" pitchFamily="49" charset="-122"/>
              </a:rPr>
              <a:t>一定，增加柱效，可提高分离度。但通过增加柱长来增加 </a:t>
            </a:r>
            <a:r>
              <a:rPr lang="en-US" altLang="zh-CN" sz="2000" dirty="0">
                <a:solidFill>
                  <a:srgbClr val="A50021"/>
                </a:solidFill>
                <a:effectLst/>
                <a:latin typeface="Times New Roman" pitchFamily="18" charset="0"/>
                <a:ea typeface="黑体" pitchFamily="49" charset="-122"/>
              </a:rPr>
              <a:t>n </a:t>
            </a:r>
            <a:r>
              <a:rPr lang="zh-CN" altLang="en-US" sz="2000" i="0" dirty="0">
                <a:solidFill>
                  <a:srgbClr val="A50021"/>
                </a:solidFill>
                <a:effectLst/>
                <a:latin typeface="Times New Roman" pitchFamily="18" charset="0"/>
                <a:ea typeface="黑体" pitchFamily="49" charset="-122"/>
              </a:rPr>
              <a:t>使组分保留时间增加且峰扩展，分析时间长。</a:t>
            </a:r>
          </a:p>
          <a:p>
            <a:pPr algn="just">
              <a:lnSpc>
                <a:spcPct val="120000"/>
              </a:lnSpc>
              <a:spcBef>
                <a:spcPct val="25000"/>
              </a:spcBef>
            </a:pPr>
            <a:r>
              <a:rPr lang="zh-CN" altLang="zh-CN" sz="2400" b="1" i="0" dirty="0">
                <a:solidFill>
                  <a:srgbClr val="0000CC"/>
                </a:solidFill>
                <a:effectLst/>
                <a:latin typeface="Times New Roman" pitchFamily="18" charset="0"/>
                <a:ea typeface="黑体" pitchFamily="49" charset="-122"/>
              </a:rPr>
              <a:t>（2）</a:t>
            </a:r>
            <a:r>
              <a:rPr lang="zh-CN" altLang="en-US" sz="2400" b="1" i="0" dirty="0">
                <a:solidFill>
                  <a:srgbClr val="0000CC"/>
                </a:solidFill>
                <a:effectLst/>
                <a:latin typeface="Times New Roman" pitchFamily="18" charset="0"/>
                <a:ea typeface="黑体" pitchFamily="49" charset="-122"/>
              </a:rPr>
              <a:t>分离度与</a:t>
            </a:r>
            <a:r>
              <a:rPr lang="en-US" altLang="zh-CN" sz="2400" b="1" dirty="0">
                <a:solidFill>
                  <a:srgbClr val="0000CC"/>
                </a:solidFill>
                <a:effectLst/>
                <a:latin typeface="Times New Roman" pitchFamily="18" charset="0"/>
                <a:ea typeface="黑体" pitchFamily="49" charset="-122"/>
              </a:rPr>
              <a:t>r</a:t>
            </a:r>
            <a:r>
              <a:rPr lang="en-US" altLang="zh-CN" sz="2400" b="1" i="0" baseline="-25000" dirty="0">
                <a:solidFill>
                  <a:srgbClr val="0000CC"/>
                </a:solidFill>
                <a:effectLst/>
                <a:latin typeface="Times New Roman" pitchFamily="18" charset="0"/>
                <a:ea typeface="黑体" pitchFamily="49" charset="-122"/>
              </a:rPr>
              <a:t>21</a:t>
            </a:r>
            <a:endParaRPr lang="zh-CN" altLang="en-US" sz="2400" i="0" dirty="0">
              <a:solidFill>
                <a:srgbClr val="0000CC"/>
              </a:solidFill>
              <a:effectLst/>
              <a:latin typeface="Times New Roman" pitchFamily="18" charset="0"/>
              <a:ea typeface="黑体" pitchFamily="49" charset="-122"/>
            </a:endParaRPr>
          </a:p>
          <a:p>
            <a:pPr algn="just">
              <a:lnSpc>
                <a:spcPct val="120000"/>
              </a:lnSpc>
              <a:spcBef>
                <a:spcPct val="25000"/>
              </a:spcBef>
            </a:pPr>
            <a:r>
              <a:rPr lang="zh-CN" altLang="en-US" sz="2000" i="0" dirty="0" smtClean="0">
                <a:solidFill>
                  <a:srgbClr val="A50021"/>
                </a:solidFill>
                <a:effectLst/>
                <a:latin typeface="Times New Roman" pitchFamily="18" charset="0"/>
                <a:ea typeface="黑体" pitchFamily="49" charset="-122"/>
              </a:rPr>
              <a:t>增大</a:t>
            </a:r>
            <a:r>
              <a:rPr lang="en-US" altLang="zh-CN" sz="2000" dirty="0">
                <a:solidFill>
                  <a:srgbClr val="A50021"/>
                </a:solidFill>
                <a:effectLst/>
                <a:latin typeface="Times New Roman" pitchFamily="18" charset="0"/>
                <a:ea typeface="黑体" pitchFamily="49" charset="-122"/>
              </a:rPr>
              <a:t>r</a:t>
            </a:r>
            <a:r>
              <a:rPr lang="en-US" altLang="zh-CN" sz="2000" i="0" baseline="-25000" dirty="0">
                <a:solidFill>
                  <a:srgbClr val="A50021"/>
                </a:solidFill>
                <a:effectLst/>
                <a:latin typeface="Times New Roman" pitchFamily="18" charset="0"/>
                <a:ea typeface="黑体" pitchFamily="49" charset="-122"/>
              </a:rPr>
              <a:t>21</a:t>
            </a:r>
            <a:r>
              <a:rPr lang="zh-CN" altLang="en-US" sz="2000" i="0" dirty="0">
                <a:solidFill>
                  <a:srgbClr val="A50021"/>
                </a:solidFill>
                <a:effectLst/>
                <a:latin typeface="Times New Roman" pitchFamily="18" charset="0"/>
                <a:ea typeface="黑体" pitchFamily="49" charset="-122"/>
              </a:rPr>
              <a:t>是提高分离度的最有效</a:t>
            </a:r>
            <a:r>
              <a:rPr lang="zh-CN" altLang="en-US" sz="2000" i="0" dirty="0" smtClean="0">
                <a:solidFill>
                  <a:srgbClr val="A50021"/>
                </a:solidFill>
                <a:effectLst/>
                <a:latin typeface="Times New Roman" pitchFamily="18" charset="0"/>
                <a:ea typeface="黑体" pitchFamily="49" charset="-122"/>
              </a:rPr>
              <a:t>方法，增大</a:t>
            </a:r>
            <a:r>
              <a:rPr lang="en-US" altLang="zh-CN" sz="2000" i="0" dirty="0">
                <a:solidFill>
                  <a:srgbClr val="A50021"/>
                </a:solidFill>
                <a:effectLst/>
                <a:latin typeface="Times New Roman" pitchFamily="18" charset="0"/>
                <a:ea typeface="黑体" pitchFamily="49" charset="-122"/>
              </a:rPr>
              <a:t>r</a:t>
            </a:r>
            <a:r>
              <a:rPr lang="en-US" altLang="zh-CN" sz="2000" i="0" baseline="-25000" dirty="0">
                <a:solidFill>
                  <a:srgbClr val="A50021"/>
                </a:solidFill>
                <a:effectLst/>
                <a:latin typeface="Times New Roman" pitchFamily="18" charset="0"/>
                <a:ea typeface="黑体" pitchFamily="49" charset="-122"/>
              </a:rPr>
              <a:t>21</a:t>
            </a:r>
            <a:r>
              <a:rPr lang="zh-CN" altLang="en-US" sz="2000" i="0" dirty="0">
                <a:solidFill>
                  <a:srgbClr val="A50021"/>
                </a:solidFill>
                <a:effectLst/>
                <a:latin typeface="Times New Roman" pitchFamily="18" charset="0"/>
                <a:ea typeface="黑体" pitchFamily="49" charset="-122"/>
              </a:rPr>
              <a:t>的最有效方法是选择合适的固定液。</a:t>
            </a:r>
          </a:p>
        </p:txBody>
      </p:sp>
    </p:spTree>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xEl>
                                              <p:pRg st="0" end="0"/>
                                            </p:txEl>
                                          </p:spTgt>
                                        </p:tgtEl>
                                        <p:attrNameLst>
                                          <p:attrName>style.visibility</p:attrName>
                                        </p:attrNameLst>
                                      </p:cBhvr>
                                      <p:to>
                                        <p:strVal val="visible"/>
                                      </p:to>
                                    </p:set>
                                    <p:animEffect transition="in" filter="wipe(left)">
                                      <p:cBhvr>
                                        <p:cTn id="22" dur="500"/>
                                        <p:tgtEl>
                                          <p:spTgt spid="8">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
                                            <p:txEl>
                                              <p:pRg st="1" end="1"/>
                                            </p:txEl>
                                          </p:spTgt>
                                        </p:tgtEl>
                                        <p:attrNameLst>
                                          <p:attrName>style.visibility</p:attrName>
                                        </p:attrNameLst>
                                      </p:cBhvr>
                                      <p:to>
                                        <p:strVal val="visible"/>
                                      </p:to>
                                    </p:set>
                                    <p:animEffect transition="in" filter="wipe(left)">
                                      <p:cBhvr>
                                        <p:cTn id="27" dur="500"/>
                                        <p:tgtEl>
                                          <p:spTgt spid="8">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
                                            <p:txEl>
                                              <p:pRg st="2" end="2"/>
                                            </p:txEl>
                                          </p:spTgt>
                                        </p:tgtEl>
                                        <p:attrNameLst>
                                          <p:attrName>style.visibility</p:attrName>
                                        </p:attrNameLst>
                                      </p:cBhvr>
                                      <p:to>
                                        <p:strVal val="visible"/>
                                      </p:to>
                                    </p:set>
                                    <p:animEffect transition="in" filter="wipe(left)">
                                      <p:cBhvr>
                                        <p:cTn id="32" dur="500"/>
                                        <p:tgtEl>
                                          <p:spTgt spid="8">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
                                            <p:txEl>
                                              <p:pRg st="3" end="3"/>
                                            </p:txEl>
                                          </p:spTgt>
                                        </p:tgtEl>
                                        <p:attrNameLst>
                                          <p:attrName>style.visibility</p:attrName>
                                        </p:attrNameLst>
                                      </p:cBhvr>
                                      <p:to>
                                        <p:strVal val="visible"/>
                                      </p:to>
                                    </p:set>
                                    <p:animEffect transition="in" filter="wipe(left)">
                                      <p:cBhvr>
                                        <p:cTn id="37"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advAuto="0"/>
      <p:bldP spid="8"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8" name="Rectangle 4"/>
          <p:cNvSpPr>
            <a:spLocks noChangeArrowheads="1"/>
          </p:cNvSpPr>
          <p:nvPr/>
        </p:nvSpPr>
        <p:spPr bwMode="auto">
          <a:xfrm>
            <a:off x="179388" y="439738"/>
            <a:ext cx="7345362"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kumimoji="1" lang="zh-CN" altLang="en-US" sz="2800" b="1" dirty="0" smtClean="0">
                <a:solidFill>
                  <a:srgbClr val="FF0066"/>
                </a:solidFill>
                <a:latin typeface="黑体" pitchFamily="49" charset="-122"/>
                <a:ea typeface="黑体" pitchFamily="49" charset="-122"/>
              </a:rPr>
              <a:t>利用</a:t>
            </a:r>
            <a:r>
              <a:rPr kumimoji="1" lang="zh-CN" altLang="en-US" sz="2800" b="1" dirty="0">
                <a:solidFill>
                  <a:srgbClr val="FF0066"/>
                </a:solidFill>
                <a:latin typeface="黑体" pitchFamily="49" charset="-122"/>
                <a:ea typeface="黑体" pitchFamily="49" charset="-122"/>
              </a:rPr>
              <a:t>色谱流出曲线可以解决以下问题</a:t>
            </a:r>
            <a:endParaRPr kumimoji="1" lang="en-US" altLang="zh-CN" sz="2800" b="1" dirty="0">
              <a:solidFill>
                <a:srgbClr val="FF0066"/>
              </a:solidFill>
              <a:latin typeface="黑体" pitchFamily="49" charset="-122"/>
              <a:ea typeface="黑体" pitchFamily="49" charset="-122"/>
            </a:endParaRPr>
          </a:p>
        </p:txBody>
      </p:sp>
      <p:sp>
        <p:nvSpPr>
          <p:cNvPr id="190469" name="Text Box 5"/>
          <p:cNvSpPr txBox="1">
            <a:spLocks noChangeArrowheads="1"/>
          </p:cNvSpPr>
          <p:nvPr/>
        </p:nvSpPr>
        <p:spPr bwMode="auto">
          <a:xfrm>
            <a:off x="250825" y="1511300"/>
            <a:ext cx="8208963"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eaLnBrk="1" hangingPunct="1">
              <a:lnSpc>
                <a:spcPct val="150000"/>
              </a:lnSpc>
              <a:spcBef>
                <a:spcPct val="50000"/>
              </a:spcBef>
              <a:buFontTx/>
              <a:buAutoNum type="arabicPeriod"/>
              <a:defRPr/>
            </a:pPr>
            <a:r>
              <a:rPr lang="zh-CN" altLang="zh-CN" sz="2400" dirty="0" smtClean="0">
                <a:latin typeface="黑体" pitchFamily="49" charset="-122"/>
                <a:ea typeface="黑体" pitchFamily="49" charset="-122"/>
              </a:rPr>
              <a:t>根据色谱</a:t>
            </a:r>
            <a:r>
              <a:rPr lang="zh-CN" altLang="en-US" sz="2400" dirty="0" smtClean="0">
                <a:latin typeface="黑体" pitchFamily="49" charset="-122"/>
                <a:ea typeface="黑体" pitchFamily="49" charset="-122"/>
              </a:rPr>
              <a:t>峰</a:t>
            </a:r>
            <a:r>
              <a:rPr lang="zh-CN" altLang="zh-CN" sz="2400" dirty="0" smtClean="0">
                <a:latin typeface="黑体" pitchFamily="49" charset="-122"/>
                <a:ea typeface="黑体" pitchFamily="49" charset="-122"/>
              </a:rPr>
              <a:t>的数目，可判断样品中所含组分的最少个数。</a:t>
            </a:r>
            <a:endParaRPr lang="en-US" altLang="zh-CN" sz="2400" dirty="0" smtClean="0">
              <a:latin typeface="黑体" pitchFamily="49" charset="-122"/>
              <a:ea typeface="黑体" pitchFamily="49" charset="-122"/>
            </a:endParaRPr>
          </a:p>
          <a:p>
            <a:pPr marL="457200" indent="-457200" eaLnBrk="1" hangingPunct="1">
              <a:lnSpc>
                <a:spcPct val="150000"/>
              </a:lnSpc>
              <a:spcBef>
                <a:spcPct val="50000"/>
              </a:spcBef>
              <a:buFontTx/>
              <a:buAutoNum type="arabicPeriod"/>
              <a:defRPr/>
            </a:pPr>
            <a:r>
              <a:rPr lang="zh-CN" altLang="zh-CN" sz="2400" dirty="0" smtClean="0">
                <a:latin typeface="黑体" pitchFamily="49" charset="-122"/>
                <a:ea typeface="黑体" pitchFamily="49" charset="-122"/>
              </a:rPr>
              <a:t>根据峰的保留值进行定性分析。</a:t>
            </a:r>
            <a:endParaRPr lang="en-US" altLang="zh-CN" sz="2400" dirty="0" smtClean="0">
              <a:latin typeface="黑体" pitchFamily="49" charset="-122"/>
              <a:ea typeface="黑体" pitchFamily="49" charset="-122"/>
            </a:endParaRPr>
          </a:p>
          <a:p>
            <a:pPr marL="457200" indent="-457200" eaLnBrk="1" hangingPunct="1">
              <a:lnSpc>
                <a:spcPct val="150000"/>
              </a:lnSpc>
              <a:spcBef>
                <a:spcPct val="50000"/>
              </a:spcBef>
              <a:buFontTx/>
              <a:buAutoNum type="arabicPeriod"/>
              <a:defRPr/>
            </a:pPr>
            <a:r>
              <a:rPr lang="zh-CN" altLang="zh-CN" sz="2400" dirty="0" smtClean="0">
                <a:latin typeface="黑体" pitchFamily="49" charset="-122"/>
                <a:ea typeface="黑体" pitchFamily="49" charset="-122"/>
              </a:rPr>
              <a:t>根据峰的面积或高度进行定量分析。</a:t>
            </a:r>
            <a:endParaRPr lang="en-US" altLang="zh-CN" sz="2400" dirty="0" smtClean="0">
              <a:latin typeface="黑体" pitchFamily="49" charset="-122"/>
              <a:ea typeface="黑体" pitchFamily="49" charset="-122"/>
            </a:endParaRPr>
          </a:p>
          <a:p>
            <a:pPr marL="457200" indent="-457200" eaLnBrk="1" hangingPunct="1">
              <a:lnSpc>
                <a:spcPct val="150000"/>
              </a:lnSpc>
              <a:spcBef>
                <a:spcPct val="50000"/>
              </a:spcBef>
              <a:buFontTx/>
              <a:buAutoNum type="arabicPeriod"/>
              <a:defRPr/>
            </a:pPr>
            <a:r>
              <a:rPr lang="zh-CN" altLang="zh-CN" sz="2400" dirty="0" smtClean="0">
                <a:latin typeface="黑体" pitchFamily="49" charset="-122"/>
                <a:ea typeface="黑体" pitchFamily="49" charset="-122"/>
              </a:rPr>
              <a:t>根据峰的保留值和区域宽度，判断色谱柱的分离效能。</a:t>
            </a:r>
            <a:endParaRPr lang="en-US" altLang="zh-CN" sz="2400" dirty="0" smtClean="0">
              <a:latin typeface="黑体" pitchFamily="49" charset="-122"/>
              <a:ea typeface="黑体" pitchFamily="49" charset="-122"/>
            </a:endParaRPr>
          </a:p>
          <a:p>
            <a:pPr marL="457200" indent="-457200" eaLnBrk="1" hangingPunct="1">
              <a:lnSpc>
                <a:spcPct val="150000"/>
              </a:lnSpc>
              <a:spcBef>
                <a:spcPct val="50000"/>
              </a:spcBef>
              <a:buFontTx/>
              <a:buAutoNum type="arabicPeriod"/>
              <a:defRPr/>
            </a:pPr>
            <a:r>
              <a:rPr lang="zh-CN" altLang="zh-CN" sz="2400" dirty="0" smtClean="0">
                <a:latin typeface="黑体" pitchFamily="49" charset="-122"/>
                <a:ea typeface="黑体" pitchFamily="49" charset="-122"/>
              </a:rPr>
              <a:t>根据两</a:t>
            </a:r>
            <a:r>
              <a:rPr lang="zh-CN" altLang="en-US" sz="2400" dirty="0">
                <a:latin typeface="黑体" pitchFamily="49" charset="-122"/>
                <a:ea typeface="黑体" pitchFamily="49" charset="-122"/>
              </a:rPr>
              <a:t>峰</a:t>
            </a:r>
            <a:r>
              <a:rPr lang="zh-CN" altLang="zh-CN" sz="2400" dirty="0" smtClean="0">
                <a:latin typeface="黑体" pitchFamily="49" charset="-122"/>
                <a:ea typeface="黑体" pitchFamily="49" charset="-122"/>
              </a:rPr>
              <a:t>间的距离，可评价固定相及流动相选择是否合适。</a:t>
            </a:r>
            <a:endParaRPr kumimoji="1" lang="zh-CN" altLang="en-US" sz="2400" b="1" dirty="0" smtClean="0">
              <a:latin typeface="黑体" pitchFamily="49" charset="-122"/>
              <a:ea typeface="黑体" pitchFamily="49" charset="-122"/>
            </a:endParaRPr>
          </a:p>
        </p:txBody>
      </p:sp>
    </p:spTree>
    <p:custDataLst>
      <p:tags r:id="rId1"/>
    </p:custDataLst>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0468"/>
                                        </p:tgtEl>
                                        <p:attrNameLst>
                                          <p:attrName>style.visibility</p:attrName>
                                        </p:attrNameLst>
                                      </p:cBhvr>
                                      <p:to>
                                        <p:strVal val="visible"/>
                                      </p:to>
                                    </p:set>
                                    <p:animEffect transition="in" filter="wipe(left)">
                                      <p:cBhvr>
                                        <p:cTn id="7" dur="500"/>
                                        <p:tgtEl>
                                          <p:spTgt spid="1904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90469">
                                            <p:txEl>
                                              <p:pRg st="0" end="0"/>
                                            </p:txEl>
                                          </p:spTgt>
                                        </p:tgtEl>
                                        <p:attrNameLst>
                                          <p:attrName>style.visibility</p:attrName>
                                        </p:attrNameLst>
                                      </p:cBhvr>
                                      <p:to>
                                        <p:strVal val="visible"/>
                                      </p:to>
                                    </p:set>
                                    <p:animEffect transition="in" filter="wipe(left)">
                                      <p:cBhvr>
                                        <p:cTn id="12" dur="500"/>
                                        <p:tgtEl>
                                          <p:spTgt spid="19046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90469">
                                            <p:txEl>
                                              <p:pRg st="1" end="1"/>
                                            </p:txEl>
                                          </p:spTgt>
                                        </p:tgtEl>
                                        <p:attrNameLst>
                                          <p:attrName>style.visibility</p:attrName>
                                        </p:attrNameLst>
                                      </p:cBhvr>
                                      <p:to>
                                        <p:strVal val="visible"/>
                                      </p:to>
                                    </p:set>
                                    <p:animEffect transition="in" filter="wipe(left)">
                                      <p:cBhvr>
                                        <p:cTn id="17" dur="500"/>
                                        <p:tgtEl>
                                          <p:spTgt spid="190469">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90469">
                                            <p:txEl>
                                              <p:pRg st="2" end="2"/>
                                            </p:txEl>
                                          </p:spTgt>
                                        </p:tgtEl>
                                        <p:attrNameLst>
                                          <p:attrName>style.visibility</p:attrName>
                                        </p:attrNameLst>
                                      </p:cBhvr>
                                      <p:to>
                                        <p:strVal val="visible"/>
                                      </p:to>
                                    </p:set>
                                    <p:animEffect transition="in" filter="wipe(left)">
                                      <p:cBhvr>
                                        <p:cTn id="22" dur="500"/>
                                        <p:tgtEl>
                                          <p:spTgt spid="190469">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90469">
                                            <p:txEl>
                                              <p:pRg st="3" end="3"/>
                                            </p:txEl>
                                          </p:spTgt>
                                        </p:tgtEl>
                                        <p:attrNameLst>
                                          <p:attrName>style.visibility</p:attrName>
                                        </p:attrNameLst>
                                      </p:cBhvr>
                                      <p:to>
                                        <p:strVal val="visible"/>
                                      </p:to>
                                    </p:set>
                                    <p:animEffect transition="in" filter="wipe(left)">
                                      <p:cBhvr>
                                        <p:cTn id="27" dur="500"/>
                                        <p:tgtEl>
                                          <p:spTgt spid="190469">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90469">
                                            <p:txEl>
                                              <p:pRg st="4" end="4"/>
                                            </p:txEl>
                                          </p:spTgt>
                                        </p:tgtEl>
                                        <p:attrNameLst>
                                          <p:attrName>style.visibility</p:attrName>
                                        </p:attrNameLst>
                                      </p:cBhvr>
                                      <p:to>
                                        <p:strVal val="visible"/>
                                      </p:to>
                                    </p:set>
                                    <p:animEffect transition="in" filter="wipe(left)">
                                      <p:cBhvr>
                                        <p:cTn id="32" dur="500"/>
                                        <p:tgtEl>
                                          <p:spTgt spid="19046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8"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5" name="Text Box 5"/>
          <p:cNvSpPr txBox="1">
            <a:spLocks noChangeArrowheads="1"/>
          </p:cNvSpPr>
          <p:nvPr/>
        </p:nvSpPr>
        <p:spPr bwMode="auto">
          <a:xfrm>
            <a:off x="179388" y="1052736"/>
            <a:ext cx="8713787" cy="4579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a:lnSpc>
                <a:spcPct val="140000"/>
              </a:lnSpc>
            </a:pPr>
            <a:r>
              <a:rPr kumimoji="1" lang="zh-CN" altLang="en-US" sz="2800" dirty="0">
                <a:solidFill>
                  <a:srgbClr val="FF0066"/>
                </a:solidFill>
                <a:latin typeface="Times New Roman" pitchFamily="18" charset="0"/>
              </a:rPr>
              <a:t>例题</a:t>
            </a:r>
            <a:r>
              <a:rPr kumimoji="1" lang="en-US" altLang="zh-CN" sz="2800" dirty="0">
                <a:solidFill>
                  <a:srgbClr val="FF0066"/>
                </a:solidFill>
                <a:latin typeface="Times New Roman" pitchFamily="18" charset="0"/>
              </a:rPr>
              <a:t>1</a:t>
            </a:r>
            <a:r>
              <a:rPr kumimoji="1" lang="zh-CN" altLang="en-US" sz="2800" dirty="0">
                <a:solidFill>
                  <a:srgbClr val="FF0066"/>
                </a:solidFill>
                <a:latin typeface="Times New Roman" pitchFamily="18" charset="0"/>
              </a:rPr>
              <a:t>：</a:t>
            </a:r>
            <a:r>
              <a:rPr kumimoji="1" lang="zh-CN" altLang="en-US" sz="2600" b="1" dirty="0">
                <a:latin typeface="Times New Roman" pitchFamily="18" charset="0"/>
              </a:rPr>
              <a:t>在一定条件下，两个组分的调整保留时间分别为85</a:t>
            </a:r>
            <a:r>
              <a:rPr kumimoji="1" lang="en-US" altLang="zh-CN" sz="2600" b="1" dirty="0">
                <a:latin typeface="Times New Roman" pitchFamily="18" charset="0"/>
              </a:rPr>
              <a:t>s</a:t>
            </a:r>
            <a:r>
              <a:rPr kumimoji="1" lang="zh-CN" altLang="en-US" sz="2600" b="1" dirty="0">
                <a:latin typeface="Times New Roman" pitchFamily="18" charset="0"/>
              </a:rPr>
              <a:t>和100</a:t>
            </a:r>
            <a:r>
              <a:rPr kumimoji="1" lang="en-US" altLang="zh-CN" sz="2600" b="1" dirty="0">
                <a:latin typeface="Times New Roman" pitchFamily="18" charset="0"/>
              </a:rPr>
              <a:t>s</a:t>
            </a:r>
            <a:r>
              <a:rPr kumimoji="1" lang="zh-CN" altLang="en-US" sz="2600" b="1" dirty="0">
                <a:latin typeface="Times New Roman" pitchFamily="18" charset="0"/>
              </a:rPr>
              <a:t>，要达到完全分离，即</a:t>
            </a:r>
            <a:r>
              <a:rPr kumimoji="1" lang="en-US" altLang="zh-CN" sz="2600" b="1" i="1" dirty="0">
                <a:latin typeface="Times New Roman" pitchFamily="18" charset="0"/>
              </a:rPr>
              <a:t>R</a:t>
            </a:r>
            <a:r>
              <a:rPr kumimoji="1" lang="en-US" altLang="zh-CN" sz="2600" b="1" dirty="0">
                <a:latin typeface="Times New Roman" pitchFamily="18" charset="0"/>
              </a:rPr>
              <a:t>=1.5。</a:t>
            </a:r>
            <a:r>
              <a:rPr kumimoji="1" lang="zh-CN" altLang="en-US" sz="2600" b="1" dirty="0">
                <a:latin typeface="Times New Roman" pitchFamily="18" charset="0"/>
              </a:rPr>
              <a:t>计算需要多少块有效塔板。若填充柱的塔板高度为0.1 </a:t>
            </a:r>
            <a:r>
              <a:rPr kumimoji="1" lang="en-US" altLang="zh-CN" sz="2600" b="1" dirty="0">
                <a:latin typeface="Times New Roman" pitchFamily="18" charset="0"/>
              </a:rPr>
              <a:t>cm，</a:t>
            </a:r>
            <a:r>
              <a:rPr kumimoji="1" lang="zh-CN" altLang="en-US" sz="2600" b="1" dirty="0">
                <a:latin typeface="Times New Roman" pitchFamily="18" charset="0"/>
              </a:rPr>
              <a:t>柱长是多少？</a:t>
            </a:r>
          </a:p>
          <a:p>
            <a:pPr algn="just">
              <a:lnSpc>
                <a:spcPct val="140000"/>
              </a:lnSpc>
            </a:pPr>
            <a:r>
              <a:rPr kumimoji="1" lang="zh-CN" altLang="en-US" sz="2600" b="1" dirty="0">
                <a:solidFill>
                  <a:srgbClr val="0000CC"/>
                </a:solidFill>
                <a:latin typeface="Times New Roman" pitchFamily="18" charset="0"/>
              </a:rPr>
              <a:t>  解：  </a:t>
            </a:r>
            <a:r>
              <a:rPr kumimoji="1" lang="en-US" altLang="zh-CN" sz="2600" b="1" i="1" dirty="0">
                <a:solidFill>
                  <a:srgbClr val="0000CC"/>
                </a:solidFill>
                <a:latin typeface="Times New Roman" pitchFamily="18" charset="0"/>
              </a:rPr>
              <a:t>r</a:t>
            </a:r>
            <a:r>
              <a:rPr kumimoji="1" lang="en-US" altLang="zh-CN" sz="2600" b="1" baseline="-25000" dirty="0">
                <a:solidFill>
                  <a:srgbClr val="0000CC"/>
                </a:solidFill>
                <a:latin typeface="Times New Roman" pitchFamily="18" charset="0"/>
              </a:rPr>
              <a:t>21</a:t>
            </a:r>
            <a:r>
              <a:rPr kumimoji="1" lang="en-US" altLang="zh-CN" sz="2600" b="1" dirty="0">
                <a:solidFill>
                  <a:srgbClr val="0000CC"/>
                </a:solidFill>
                <a:latin typeface="Times New Roman" pitchFamily="18" charset="0"/>
              </a:rPr>
              <a:t>= 100 / 85 = 1.18</a:t>
            </a:r>
          </a:p>
          <a:p>
            <a:pPr algn="just">
              <a:lnSpc>
                <a:spcPct val="140000"/>
              </a:lnSpc>
            </a:pPr>
            <a:r>
              <a:rPr kumimoji="1" lang="en-US" altLang="zh-CN" sz="2600" b="1" dirty="0">
                <a:solidFill>
                  <a:srgbClr val="0000CC"/>
                </a:solidFill>
                <a:latin typeface="Times New Roman" pitchFamily="18" charset="0"/>
              </a:rPr>
              <a:t>      </a:t>
            </a:r>
            <a:r>
              <a:rPr kumimoji="1" lang="en-US" altLang="zh-CN" sz="2600" b="1" i="1" dirty="0">
                <a:solidFill>
                  <a:srgbClr val="0000CC"/>
                </a:solidFill>
                <a:latin typeface="Times New Roman" pitchFamily="18" charset="0"/>
              </a:rPr>
              <a:t>n</a:t>
            </a:r>
            <a:r>
              <a:rPr kumimoji="1" lang="zh-CN" altLang="en-US" sz="2600" b="1" baseline="-25000" dirty="0">
                <a:solidFill>
                  <a:srgbClr val="0000CC"/>
                </a:solidFill>
                <a:latin typeface="Times New Roman" pitchFamily="18" charset="0"/>
              </a:rPr>
              <a:t>有效  </a:t>
            </a:r>
            <a:r>
              <a:rPr kumimoji="1" lang="zh-CN" altLang="en-US" sz="2600" b="1" dirty="0">
                <a:solidFill>
                  <a:srgbClr val="0000CC"/>
                </a:solidFill>
                <a:latin typeface="Times New Roman" pitchFamily="18" charset="0"/>
              </a:rPr>
              <a:t>= 16</a:t>
            </a:r>
            <a:r>
              <a:rPr kumimoji="1" lang="en-US" altLang="zh-CN" sz="2600" b="1" i="1" dirty="0">
                <a:solidFill>
                  <a:srgbClr val="0000CC"/>
                </a:solidFill>
                <a:latin typeface="Times New Roman" pitchFamily="18" charset="0"/>
              </a:rPr>
              <a:t>R</a:t>
            </a:r>
            <a:r>
              <a:rPr kumimoji="1" lang="en-US" altLang="zh-CN" sz="2600" b="1" baseline="30000" dirty="0">
                <a:solidFill>
                  <a:srgbClr val="0000CC"/>
                </a:solidFill>
                <a:latin typeface="Times New Roman" pitchFamily="18" charset="0"/>
              </a:rPr>
              <a:t>2 </a:t>
            </a:r>
            <a:r>
              <a:rPr kumimoji="1" lang="en-US" altLang="zh-CN" sz="2600" b="1" dirty="0">
                <a:solidFill>
                  <a:srgbClr val="0000CC"/>
                </a:solidFill>
                <a:latin typeface="Times New Roman" pitchFamily="18" charset="0"/>
              </a:rPr>
              <a:t>[</a:t>
            </a:r>
            <a:r>
              <a:rPr kumimoji="1" lang="en-US" altLang="zh-CN" sz="2600" b="1" i="1" dirty="0">
                <a:solidFill>
                  <a:srgbClr val="0000CC"/>
                </a:solidFill>
                <a:latin typeface="Times New Roman" pitchFamily="18" charset="0"/>
              </a:rPr>
              <a:t>r</a:t>
            </a:r>
            <a:r>
              <a:rPr kumimoji="1" lang="en-US" altLang="zh-CN" sz="2600" b="1" baseline="-25000" dirty="0">
                <a:solidFill>
                  <a:srgbClr val="0000CC"/>
                </a:solidFill>
                <a:latin typeface="Times New Roman" pitchFamily="18" charset="0"/>
              </a:rPr>
              <a:t>21</a:t>
            </a:r>
            <a:r>
              <a:rPr kumimoji="1" lang="en-US" altLang="zh-CN" sz="2600" b="1" dirty="0">
                <a:solidFill>
                  <a:srgbClr val="0000CC"/>
                </a:solidFill>
                <a:latin typeface="Times New Roman" pitchFamily="18" charset="0"/>
              </a:rPr>
              <a:t>  / (</a:t>
            </a:r>
            <a:r>
              <a:rPr kumimoji="1" lang="en-US" altLang="zh-CN" sz="2600" b="1" i="1" dirty="0">
                <a:solidFill>
                  <a:srgbClr val="0000CC"/>
                </a:solidFill>
                <a:latin typeface="Times New Roman" pitchFamily="18" charset="0"/>
              </a:rPr>
              <a:t>r</a:t>
            </a:r>
            <a:r>
              <a:rPr kumimoji="1" lang="en-US" altLang="zh-CN" sz="2600" b="1" baseline="-25000" dirty="0">
                <a:solidFill>
                  <a:srgbClr val="0000CC"/>
                </a:solidFill>
                <a:latin typeface="Times New Roman" pitchFamily="18" charset="0"/>
              </a:rPr>
              <a:t>21</a:t>
            </a:r>
            <a:r>
              <a:rPr kumimoji="1" lang="en-US" altLang="zh-CN" sz="2600" b="1" dirty="0">
                <a:solidFill>
                  <a:srgbClr val="0000CC"/>
                </a:solidFill>
                <a:latin typeface="Times New Roman" pitchFamily="18" charset="0"/>
              </a:rPr>
              <a:t> —1)  ]</a:t>
            </a:r>
            <a:r>
              <a:rPr kumimoji="1" lang="en-US" altLang="zh-CN" sz="2600" b="1" baseline="30000" dirty="0">
                <a:solidFill>
                  <a:srgbClr val="0000CC"/>
                </a:solidFill>
                <a:latin typeface="Times New Roman" pitchFamily="18" charset="0"/>
              </a:rPr>
              <a:t>2</a:t>
            </a:r>
            <a:r>
              <a:rPr kumimoji="1" lang="en-US" altLang="zh-CN" sz="2600" b="1" dirty="0">
                <a:solidFill>
                  <a:srgbClr val="0000CC"/>
                </a:solidFill>
                <a:latin typeface="Times New Roman" pitchFamily="18" charset="0"/>
              </a:rPr>
              <a:t> = 16×1.5</a:t>
            </a:r>
            <a:r>
              <a:rPr kumimoji="1" lang="en-US" altLang="zh-CN" sz="2600" b="1" baseline="30000" dirty="0">
                <a:solidFill>
                  <a:srgbClr val="0000CC"/>
                </a:solidFill>
                <a:latin typeface="Times New Roman" pitchFamily="18" charset="0"/>
              </a:rPr>
              <a:t>2</a:t>
            </a:r>
            <a:r>
              <a:rPr kumimoji="1" lang="en-US" altLang="zh-CN" sz="2600" b="1" dirty="0">
                <a:solidFill>
                  <a:srgbClr val="0000CC"/>
                </a:solidFill>
                <a:latin typeface="Times New Roman" pitchFamily="18" charset="0"/>
              </a:rPr>
              <a:t> ×(1.18 / 0.18 )</a:t>
            </a:r>
            <a:r>
              <a:rPr kumimoji="1" lang="en-US" altLang="zh-CN" sz="2600" b="1" baseline="30000" dirty="0">
                <a:solidFill>
                  <a:srgbClr val="0000CC"/>
                </a:solidFill>
                <a:latin typeface="Times New Roman" pitchFamily="18" charset="0"/>
              </a:rPr>
              <a:t> 2</a:t>
            </a:r>
          </a:p>
          <a:p>
            <a:pPr algn="just">
              <a:lnSpc>
                <a:spcPct val="140000"/>
              </a:lnSpc>
            </a:pPr>
            <a:r>
              <a:rPr kumimoji="1" lang="en-US" altLang="zh-CN" sz="2600" b="1" baseline="30000" dirty="0">
                <a:solidFill>
                  <a:srgbClr val="0000CC"/>
                </a:solidFill>
                <a:latin typeface="Times New Roman" pitchFamily="18" charset="0"/>
              </a:rPr>
              <a:t>                       </a:t>
            </a:r>
            <a:r>
              <a:rPr kumimoji="1" lang="en-US" altLang="zh-CN" sz="2600" b="1" dirty="0">
                <a:solidFill>
                  <a:srgbClr val="0000CC"/>
                </a:solidFill>
                <a:latin typeface="Times New Roman" pitchFamily="18" charset="0"/>
              </a:rPr>
              <a:t>= 1547（</a:t>
            </a:r>
            <a:r>
              <a:rPr kumimoji="1" lang="zh-CN" altLang="en-US" sz="2600" b="1" dirty="0">
                <a:solidFill>
                  <a:srgbClr val="0000CC"/>
                </a:solidFill>
                <a:latin typeface="Times New Roman" pitchFamily="18" charset="0"/>
              </a:rPr>
              <a:t>块）</a:t>
            </a:r>
          </a:p>
          <a:p>
            <a:pPr algn="just">
              <a:lnSpc>
                <a:spcPct val="140000"/>
              </a:lnSpc>
            </a:pPr>
            <a:r>
              <a:rPr kumimoji="1" lang="zh-CN" altLang="en-US" sz="2600" b="1" dirty="0">
                <a:solidFill>
                  <a:srgbClr val="0000CC"/>
                </a:solidFill>
                <a:latin typeface="Times New Roman" pitchFamily="18" charset="0"/>
              </a:rPr>
              <a:t>      </a:t>
            </a:r>
            <a:r>
              <a:rPr kumimoji="1" lang="en-US" altLang="zh-CN" sz="2600" b="1" i="1" dirty="0">
                <a:solidFill>
                  <a:srgbClr val="0000CC"/>
                </a:solidFill>
                <a:latin typeface="Times New Roman" pitchFamily="18" charset="0"/>
              </a:rPr>
              <a:t>L</a:t>
            </a:r>
            <a:r>
              <a:rPr kumimoji="1" lang="zh-CN" altLang="en-US" sz="2600" b="1" baseline="-25000" dirty="0">
                <a:solidFill>
                  <a:srgbClr val="0000CC"/>
                </a:solidFill>
                <a:latin typeface="Times New Roman" pitchFamily="18" charset="0"/>
              </a:rPr>
              <a:t>有效  </a:t>
            </a:r>
            <a:r>
              <a:rPr kumimoji="1" lang="zh-CN" altLang="en-US" sz="2600" b="1" dirty="0">
                <a:solidFill>
                  <a:srgbClr val="0000CC"/>
                </a:solidFill>
                <a:latin typeface="Times New Roman" pitchFamily="18" charset="0"/>
              </a:rPr>
              <a:t>=  </a:t>
            </a:r>
            <a:r>
              <a:rPr kumimoji="1" lang="en-US" altLang="zh-CN" sz="2600" b="1" i="1" dirty="0">
                <a:solidFill>
                  <a:srgbClr val="0000CC"/>
                </a:solidFill>
                <a:latin typeface="Times New Roman" pitchFamily="18" charset="0"/>
              </a:rPr>
              <a:t>n</a:t>
            </a:r>
            <a:r>
              <a:rPr kumimoji="1" lang="zh-CN" altLang="en-US" sz="2600" b="1" baseline="-25000" dirty="0">
                <a:solidFill>
                  <a:srgbClr val="0000CC"/>
                </a:solidFill>
                <a:latin typeface="Times New Roman" pitchFamily="18" charset="0"/>
              </a:rPr>
              <a:t>有效</a:t>
            </a:r>
            <a:r>
              <a:rPr kumimoji="1" lang="zh-CN" altLang="en-US" sz="2600" b="1" dirty="0">
                <a:solidFill>
                  <a:srgbClr val="0000CC"/>
                </a:solidFill>
                <a:latin typeface="Times New Roman" pitchFamily="18" charset="0"/>
              </a:rPr>
              <a:t>·</a:t>
            </a:r>
            <a:r>
              <a:rPr kumimoji="1" lang="en-US" altLang="zh-CN" sz="2600" b="1" i="1" dirty="0">
                <a:solidFill>
                  <a:srgbClr val="0000CC"/>
                </a:solidFill>
                <a:latin typeface="Times New Roman" pitchFamily="18" charset="0"/>
              </a:rPr>
              <a:t>H</a:t>
            </a:r>
            <a:r>
              <a:rPr kumimoji="1" lang="zh-CN" altLang="en-US" sz="2600" b="1" baseline="-25000" dirty="0">
                <a:solidFill>
                  <a:srgbClr val="0000CC"/>
                </a:solidFill>
                <a:latin typeface="Times New Roman" pitchFamily="18" charset="0"/>
              </a:rPr>
              <a:t>有效  </a:t>
            </a:r>
            <a:r>
              <a:rPr kumimoji="1" lang="zh-CN" altLang="en-US" sz="2600" b="1" dirty="0">
                <a:solidFill>
                  <a:srgbClr val="0000CC"/>
                </a:solidFill>
                <a:latin typeface="Times New Roman" pitchFamily="18" charset="0"/>
              </a:rPr>
              <a:t>=  1547×0.1 </a:t>
            </a:r>
            <a:r>
              <a:rPr kumimoji="1" lang="en-US" altLang="zh-CN" sz="2600" b="1" dirty="0">
                <a:solidFill>
                  <a:srgbClr val="0000CC"/>
                </a:solidFill>
                <a:latin typeface="Times New Roman" pitchFamily="18" charset="0"/>
              </a:rPr>
              <a:t>cm</a:t>
            </a:r>
            <a:r>
              <a:rPr kumimoji="1" lang="zh-CN" altLang="en-US" sz="2600" b="1" dirty="0">
                <a:solidFill>
                  <a:srgbClr val="0000CC"/>
                </a:solidFill>
                <a:latin typeface="Times New Roman" pitchFamily="18" charset="0"/>
              </a:rPr>
              <a:t>  = 155  </a:t>
            </a:r>
            <a:r>
              <a:rPr kumimoji="1" lang="en-US" altLang="zh-CN" sz="2600" b="1" dirty="0">
                <a:solidFill>
                  <a:srgbClr val="0000CC"/>
                </a:solidFill>
                <a:latin typeface="Times New Roman" pitchFamily="18" charset="0"/>
              </a:rPr>
              <a:t>cm</a:t>
            </a:r>
          </a:p>
          <a:p>
            <a:pPr algn="just">
              <a:lnSpc>
                <a:spcPct val="140000"/>
              </a:lnSpc>
            </a:pPr>
            <a:r>
              <a:rPr kumimoji="1" lang="en-US" altLang="zh-CN" sz="2600" b="1" dirty="0">
                <a:solidFill>
                  <a:srgbClr val="0000CC"/>
                </a:solidFill>
                <a:latin typeface="Times New Roman" pitchFamily="18" charset="0"/>
              </a:rPr>
              <a:t>         </a:t>
            </a:r>
            <a:r>
              <a:rPr kumimoji="1" lang="zh-CN" altLang="en-US" sz="2600" b="1" dirty="0">
                <a:solidFill>
                  <a:srgbClr val="0000CC"/>
                </a:solidFill>
                <a:latin typeface="Times New Roman" pitchFamily="18" charset="0"/>
              </a:rPr>
              <a:t>即柱长为1.55 </a:t>
            </a:r>
            <a:r>
              <a:rPr kumimoji="1" lang="en-US" altLang="zh-CN" sz="2600" b="1" dirty="0">
                <a:solidFill>
                  <a:srgbClr val="0000CC"/>
                </a:solidFill>
                <a:latin typeface="宋体" pitchFamily="2" charset="-122"/>
              </a:rPr>
              <a:t>m </a:t>
            </a:r>
            <a:r>
              <a:rPr kumimoji="1" lang="zh-CN" altLang="en-US" sz="2600" b="1" dirty="0">
                <a:solidFill>
                  <a:srgbClr val="0000CC"/>
                </a:solidFill>
                <a:latin typeface="宋体" pitchFamily="2" charset="-122"/>
              </a:rPr>
              <a:t>时，</a:t>
            </a:r>
            <a:r>
              <a:rPr kumimoji="1" lang="zh-CN" altLang="en-US" sz="2600" b="1" dirty="0">
                <a:solidFill>
                  <a:srgbClr val="0000CC"/>
                </a:solidFill>
                <a:latin typeface="Times New Roman" pitchFamily="18" charset="0"/>
              </a:rPr>
              <a:t>两组分可以得到完全分离。</a:t>
            </a:r>
          </a:p>
        </p:txBody>
      </p:sp>
    </p:spTree>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1125">
                                            <p:txEl>
                                              <p:pRg st="0" end="0"/>
                                            </p:txEl>
                                          </p:spTgt>
                                        </p:tgtEl>
                                        <p:attrNameLst>
                                          <p:attrName>style.visibility</p:attrName>
                                        </p:attrNameLst>
                                      </p:cBhvr>
                                      <p:to>
                                        <p:strVal val="visible"/>
                                      </p:to>
                                    </p:set>
                                    <p:animEffect transition="in" filter="wipe(left)">
                                      <p:cBhvr>
                                        <p:cTn id="7" dur="500"/>
                                        <p:tgtEl>
                                          <p:spTgt spid="26112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1125">
                                            <p:txEl>
                                              <p:pRg st="1" end="1"/>
                                            </p:txEl>
                                          </p:spTgt>
                                        </p:tgtEl>
                                        <p:attrNameLst>
                                          <p:attrName>style.visibility</p:attrName>
                                        </p:attrNameLst>
                                      </p:cBhvr>
                                      <p:to>
                                        <p:strVal val="visible"/>
                                      </p:to>
                                    </p:set>
                                    <p:animEffect transition="in" filter="wipe(left)">
                                      <p:cBhvr>
                                        <p:cTn id="12" dur="500"/>
                                        <p:tgtEl>
                                          <p:spTgt spid="26112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1125">
                                            <p:txEl>
                                              <p:pRg st="2" end="2"/>
                                            </p:txEl>
                                          </p:spTgt>
                                        </p:tgtEl>
                                        <p:attrNameLst>
                                          <p:attrName>style.visibility</p:attrName>
                                        </p:attrNameLst>
                                      </p:cBhvr>
                                      <p:to>
                                        <p:strVal val="visible"/>
                                      </p:to>
                                    </p:set>
                                    <p:animEffect transition="in" filter="wipe(left)">
                                      <p:cBhvr>
                                        <p:cTn id="17" dur="500"/>
                                        <p:tgtEl>
                                          <p:spTgt spid="26112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1125">
                                            <p:txEl>
                                              <p:pRg st="3" end="3"/>
                                            </p:txEl>
                                          </p:spTgt>
                                        </p:tgtEl>
                                        <p:attrNameLst>
                                          <p:attrName>style.visibility</p:attrName>
                                        </p:attrNameLst>
                                      </p:cBhvr>
                                      <p:to>
                                        <p:strVal val="visible"/>
                                      </p:to>
                                    </p:set>
                                    <p:animEffect transition="in" filter="wipe(left)">
                                      <p:cBhvr>
                                        <p:cTn id="22" dur="500"/>
                                        <p:tgtEl>
                                          <p:spTgt spid="26112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61125">
                                            <p:txEl>
                                              <p:pRg st="4" end="4"/>
                                            </p:txEl>
                                          </p:spTgt>
                                        </p:tgtEl>
                                        <p:attrNameLst>
                                          <p:attrName>style.visibility</p:attrName>
                                        </p:attrNameLst>
                                      </p:cBhvr>
                                      <p:to>
                                        <p:strVal val="visible"/>
                                      </p:to>
                                    </p:set>
                                    <p:animEffect transition="in" filter="wipe(left)">
                                      <p:cBhvr>
                                        <p:cTn id="27" dur="500"/>
                                        <p:tgtEl>
                                          <p:spTgt spid="26112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61125">
                                            <p:txEl>
                                              <p:pRg st="5" end="5"/>
                                            </p:txEl>
                                          </p:spTgt>
                                        </p:tgtEl>
                                        <p:attrNameLst>
                                          <p:attrName>style.visibility</p:attrName>
                                        </p:attrNameLst>
                                      </p:cBhvr>
                                      <p:to>
                                        <p:strVal val="visible"/>
                                      </p:to>
                                    </p:set>
                                    <p:animEffect transition="in" filter="wipe(left)">
                                      <p:cBhvr>
                                        <p:cTn id="32" dur="500"/>
                                        <p:tgtEl>
                                          <p:spTgt spid="26112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5"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15"/>
          <p:cNvSpPr txBox="1">
            <a:spLocks noChangeArrowheads="1"/>
          </p:cNvSpPr>
          <p:nvPr/>
        </p:nvSpPr>
        <p:spPr bwMode="auto">
          <a:xfrm>
            <a:off x="395288" y="260350"/>
            <a:ext cx="5545137"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en-US" altLang="zh-CN" sz="3200" b="1" dirty="0">
                <a:solidFill>
                  <a:srgbClr val="0000CC"/>
                </a:solidFill>
                <a:latin typeface="黑体" pitchFamily="49" charset="-122"/>
                <a:ea typeface="黑体" pitchFamily="49" charset="-122"/>
              </a:rPr>
              <a:t>1-1 </a:t>
            </a:r>
            <a:r>
              <a:rPr lang="zh-CN" altLang="en-US" sz="3200" b="1" dirty="0">
                <a:solidFill>
                  <a:srgbClr val="0000CC"/>
                </a:solidFill>
                <a:latin typeface="黑体" pitchFamily="49" charset="-122"/>
                <a:ea typeface="黑体" pitchFamily="49" charset="-122"/>
              </a:rPr>
              <a:t>气相色谱仪</a:t>
            </a:r>
          </a:p>
          <a:p>
            <a:pPr eaLnBrk="1" hangingPunct="1">
              <a:spcBef>
                <a:spcPct val="50000"/>
              </a:spcBef>
            </a:pPr>
            <a:r>
              <a:rPr lang="zh-CN" altLang="en-US" sz="3200" b="1" dirty="0">
                <a:solidFill>
                  <a:srgbClr val="0000CC"/>
                </a:solidFill>
                <a:latin typeface="黑体" pitchFamily="49" charset="-122"/>
                <a:ea typeface="黑体" pitchFamily="49" charset="-122"/>
              </a:rPr>
              <a:t>一、气相色谱流程</a:t>
            </a:r>
          </a:p>
        </p:txBody>
      </p:sp>
      <p:sp>
        <p:nvSpPr>
          <p:cNvPr id="38915" name="Rectangle 34"/>
          <p:cNvSpPr>
            <a:spLocks noChangeArrowheads="1"/>
          </p:cNvSpPr>
          <p:nvPr/>
        </p:nvSpPr>
        <p:spPr bwMode="auto">
          <a:xfrm>
            <a:off x="539750" y="5734050"/>
            <a:ext cx="8353425"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Clr>
                <a:schemeClr val="tx2"/>
              </a:buClr>
              <a:buSzPct val="70000"/>
              <a:buFont typeface="Wingdings" pitchFamily="2" charset="2"/>
              <a:buNone/>
            </a:pPr>
            <a:r>
              <a:rPr lang="zh-CN" altLang="en-US" sz="2400" b="1">
                <a:ea typeface="黑体" pitchFamily="49" charset="-122"/>
              </a:rPr>
              <a:t>（</a:t>
            </a:r>
            <a:r>
              <a:rPr lang="en-US" altLang="zh-CN" sz="2400" b="1">
                <a:ea typeface="黑体" pitchFamily="49" charset="-122"/>
              </a:rPr>
              <a:t>1</a:t>
            </a:r>
            <a:r>
              <a:rPr lang="zh-CN" altLang="en-US" sz="2400" b="1">
                <a:ea typeface="黑体" pitchFamily="49" charset="-122"/>
              </a:rPr>
              <a:t>）气路系统；（</a:t>
            </a:r>
            <a:r>
              <a:rPr lang="en-US" altLang="zh-CN" sz="2400" b="1">
                <a:ea typeface="黑体" pitchFamily="49" charset="-122"/>
              </a:rPr>
              <a:t>2</a:t>
            </a:r>
            <a:r>
              <a:rPr lang="zh-CN" altLang="en-US" sz="2400" b="1">
                <a:ea typeface="黑体" pitchFamily="49" charset="-122"/>
              </a:rPr>
              <a:t>）进样系统；（</a:t>
            </a:r>
            <a:r>
              <a:rPr lang="en-US" altLang="zh-CN" sz="2400" b="1">
                <a:ea typeface="黑体" pitchFamily="49" charset="-122"/>
              </a:rPr>
              <a:t>3</a:t>
            </a:r>
            <a:r>
              <a:rPr lang="zh-CN" altLang="en-US" sz="2400" b="1">
                <a:ea typeface="黑体" pitchFamily="49" charset="-122"/>
              </a:rPr>
              <a:t>）分离系统；（</a:t>
            </a:r>
            <a:r>
              <a:rPr lang="en-US" altLang="zh-CN" sz="2400" b="1">
                <a:ea typeface="黑体" pitchFamily="49" charset="-122"/>
              </a:rPr>
              <a:t>4</a:t>
            </a:r>
            <a:r>
              <a:rPr lang="zh-CN" altLang="en-US" sz="2400" b="1">
                <a:ea typeface="黑体" pitchFamily="49" charset="-122"/>
              </a:rPr>
              <a:t>）检测记录系统；（</a:t>
            </a:r>
            <a:r>
              <a:rPr lang="en-US" altLang="zh-CN" sz="2400" b="1">
                <a:ea typeface="黑体" pitchFamily="49" charset="-122"/>
              </a:rPr>
              <a:t>5</a:t>
            </a:r>
            <a:r>
              <a:rPr lang="zh-CN" altLang="en-US" sz="2400" b="1">
                <a:ea typeface="黑体" pitchFamily="49" charset="-122"/>
              </a:rPr>
              <a:t>）温度控制系统</a:t>
            </a:r>
          </a:p>
        </p:txBody>
      </p:sp>
      <p:pic>
        <p:nvPicPr>
          <p:cNvPr id="9933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6366" t="15432" r="9721" b="20216"/>
          <a:stretch/>
        </p:blipFill>
        <p:spPr bwMode="auto">
          <a:xfrm>
            <a:off x="1043608" y="1700807"/>
            <a:ext cx="6912768" cy="3976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cSld>
  <p:clrMapOvr>
    <a:masterClrMapping/>
  </p:clrMapOvr>
  <p:transition spd="med">
    <p:wip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8"/>
          <p:cNvSpPr>
            <a:spLocks noGrp="1" noChangeArrowheads="1"/>
          </p:cNvSpPr>
          <p:nvPr>
            <p:ph type="title"/>
          </p:nvPr>
        </p:nvSpPr>
        <p:spPr/>
        <p:txBody>
          <a:bodyPr/>
          <a:lstStyle/>
          <a:p>
            <a:pPr eaLnBrk="1" hangingPunct="1"/>
            <a:r>
              <a:rPr lang="zh-CN" altLang="en-US" dirty="0" smtClean="0">
                <a:latin typeface="黑体" pitchFamily="49" charset="-122"/>
                <a:ea typeface="黑体" pitchFamily="49" charset="-122"/>
              </a:rPr>
              <a:t>二、气相色谱仪的构造</a:t>
            </a:r>
          </a:p>
        </p:txBody>
      </p:sp>
      <p:sp>
        <p:nvSpPr>
          <p:cNvPr id="221197" name="Text Box 13"/>
          <p:cNvSpPr txBox="1">
            <a:spLocks noChangeArrowheads="1"/>
          </p:cNvSpPr>
          <p:nvPr/>
        </p:nvSpPr>
        <p:spPr bwMode="auto">
          <a:xfrm>
            <a:off x="457200" y="1916113"/>
            <a:ext cx="4495800" cy="157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3200" b="1" dirty="0">
                <a:solidFill>
                  <a:srgbClr val="0000CC"/>
                </a:solidFill>
                <a:latin typeface="黑体" pitchFamily="49" charset="-122"/>
                <a:ea typeface="黑体" pitchFamily="49" charset="-122"/>
              </a:rPr>
              <a:t>(1) </a:t>
            </a:r>
            <a:r>
              <a:rPr kumimoji="1" lang="zh-CN" altLang="en-US" sz="3200" b="1" dirty="0">
                <a:solidFill>
                  <a:srgbClr val="0000CC"/>
                </a:solidFill>
                <a:latin typeface="黑体" pitchFamily="49" charset="-122"/>
                <a:ea typeface="黑体" pitchFamily="49" charset="-122"/>
              </a:rPr>
              <a:t>载气系统</a:t>
            </a:r>
            <a:endParaRPr kumimoji="1" lang="zh-CN" altLang="en-US" sz="3200" dirty="0">
              <a:solidFill>
                <a:srgbClr val="0000CC"/>
              </a:solidFill>
              <a:latin typeface="黑体" pitchFamily="49" charset="-122"/>
              <a:ea typeface="黑体" pitchFamily="49" charset="-122"/>
            </a:endParaRPr>
          </a:p>
          <a:p>
            <a:pPr eaLnBrk="1" hangingPunct="1">
              <a:spcBef>
                <a:spcPct val="50000"/>
              </a:spcBef>
            </a:pPr>
            <a:r>
              <a:rPr kumimoji="1" lang="zh-CN" altLang="en-US" sz="2600" dirty="0">
                <a:solidFill>
                  <a:srgbClr val="000066"/>
                </a:solidFill>
                <a:latin typeface="Times New Roman" pitchFamily="18" charset="0"/>
                <a:ea typeface="黑体" pitchFamily="49" charset="-122"/>
              </a:rPr>
              <a:t>        包括气源、净化干燥管和载气流速控制。</a:t>
            </a:r>
          </a:p>
        </p:txBody>
      </p:sp>
      <p:sp>
        <p:nvSpPr>
          <p:cNvPr id="221198" name="Text Box 14"/>
          <p:cNvSpPr txBox="1">
            <a:spLocks noChangeArrowheads="1"/>
          </p:cNvSpPr>
          <p:nvPr/>
        </p:nvSpPr>
        <p:spPr bwMode="auto">
          <a:xfrm>
            <a:off x="457200" y="3973513"/>
            <a:ext cx="8458200" cy="247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600" dirty="0">
                <a:solidFill>
                  <a:schemeClr val="hlink"/>
                </a:solidFill>
                <a:latin typeface="Times New Roman" pitchFamily="18" charset="0"/>
                <a:ea typeface="黑体" pitchFamily="49" charset="-122"/>
              </a:rPr>
              <a:t>        </a:t>
            </a:r>
            <a:r>
              <a:rPr kumimoji="1" lang="zh-CN" altLang="en-US" sz="2600" dirty="0">
                <a:solidFill>
                  <a:srgbClr val="000066"/>
                </a:solidFill>
                <a:latin typeface="Times New Roman" pitchFamily="18" charset="0"/>
                <a:ea typeface="黑体" pitchFamily="49" charset="-122"/>
              </a:rPr>
              <a:t>常用的载气有：氢气、氮气、氦气。</a:t>
            </a:r>
          </a:p>
          <a:p>
            <a:pPr eaLnBrk="1" hangingPunct="1">
              <a:spcBef>
                <a:spcPct val="50000"/>
              </a:spcBef>
            </a:pPr>
            <a:r>
              <a:rPr kumimoji="1" lang="zh-CN" altLang="en-US" sz="2600" dirty="0">
                <a:solidFill>
                  <a:srgbClr val="000066"/>
                </a:solidFill>
                <a:latin typeface="Times New Roman" pitchFamily="18" charset="0"/>
                <a:ea typeface="黑体" pitchFamily="49" charset="-122"/>
              </a:rPr>
              <a:t>        净化干燥管：去除载气中的水、有机物等杂质（依次通过分子筛、活性炭等）。</a:t>
            </a:r>
          </a:p>
          <a:p>
            <a:pPr eaLnBrk="1" hangingPunct="1">
              <a:spcBef>
                <a:spcPct val="50000"/>
              </a:spcBef>
            </a:pPr>
            <a:r>
              <a:rPr kumimoji="1" lang="zh-CN" altLang="en-US" sz="2600" dirty="0">
                <a:solidFill>
                  <a:srgbClr val="000066"/>
                </a:solidFill>
                <a:latin typeface="Times New Roman" pitchFamily="18" charset="0"/>
                <a:ea typeface="黑体" pitchFamily="49" charset="-122"/>
              </a:rPr>
              <a:t>        载气流速控制：压力表、流量计、针形稳压阀，控制载气流速恒定。</a:t>
            </a:r>
          </a:p>
        </p:txBody>
      </p:sp>
      <p:pic>
        <p:nvPicPr>
          <p:cNvPr id="39995" name="Picture 5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4300" y="1694755"/>
            <a:ext cx="3915288" cy="2014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1197">
                                            <p:txEl>
                                              <p:pRg st="0" end="0"/>
                                            </p:txEl>
                                          </p:spTgt>
                                        </p:tgtEl>
                                        <p:attrNameLst>
                                          <p:attrName>style.visibility</p:attrName>
                                        </p:attrNameLst>
                                      </p:cBhvr>
                                      <p:to>
                                        <p:strVal val="visible"/>
                                      </p:to>
                                    </p:set>
                                    <p:animEffect transition="in" filter="wipe(left)">
                                      <p:cBhvr>
                                        <p:cTn id="7" dur="500"/>
                                        <p:tgtEl>
                                          <p:spTgt spid="22119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1197">
                                            <p:txEl>
                                              <p:pRg st="1" end="1"/>
                                            </p:txEl>
                                          </p:spTgt>
                                        </p:tgtEl>
                                        <p:attrNameLst>
                                          <p:attrName>style.visibility</p:attrName>
                                        </p:attrNameLst>
                                      </p:cBhvr>
                                      <p:to>
                                        <p:strVal val="visible"/>
                                      </p:to>
                                    </p:set>
                                    <p:animEffect transition="in" filter="wipe(left)">
                                      <p:cBhvr>
                                        <p:cTn id="12" dur="500"/>
                                        <p:tgtEl>
                                          <p:spTgt spid="22119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1198">
                                            <p:txEl>
                                              <p:pRg st="0" end="0"/>
                                            </p:txEl>
                                          </p:spTgt>
                                        </p:tgtEl>
                                        <p:attrNameLst>
                                          <p:attrName>style.visibility</p:attrName>
                                        </p:attrNameLst>
                                      </p:cBhvr>
                                      <p:to>
                                        <p:strVal val="visible"/>
                                      </p:to>
                                    </p:set>
                                    <p:animEffect transition="in" filter="wipe(left)">
                                      <p:cBhvr>
                                        <p:cTn id="17" dur="500"/>
                                        <p:tgtEl>
                                          <p:spTgt spid="221198">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1198">
                                            <p:txEl>
                                              <p:pRg st="1" end="1"/>
                                            </p:txEl>
                                          </p:spTgt>
                                        </p:tgtEl>
                                        <p:attrNameLst>
                                          <p:attrName>style.visibility</p:attrName>
                                        </p:attrNameLst>
                                      </p:cBhvr>
                                      <p:to>
                                        <p:strVal val="visible"/>
                                      </p:to>
                                    </p:set>
                                    <p:animEffect transition="in" filter="wipe(left)">
                                      <p:cBhvr>
                                        <p:cTn id="22" dur="500"/>
                                        <p:tgtEl>
                                          <p:spTgt spid="221198">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1198">
                                            <p:txEl>
                                              <p:pRg st="2" end="2"/>
                                            </p:txEl>
                                          </p:spTgt>
                                        </p:tgtEl>
                                        <p:attrNameLst>
                                          <p:attrName>style.visibility</p:attrName>
                                        </p:attrNameLst>
                                      </p:cBhvr>
                                      <p:to>
                                        <p:strVal val="visible"/>
                                      </p:to>
                                    </p:set>
                                    <p:animEffect transition="in" filter="wipe(left)">
                                      <p:cBhvr>
                                        <p:cTn id="27" dur="500"/>
                                        <p:tgtEl>
                                          <p:spTgt spid="22119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97" grpId="0" build="p" autoUpdateAnimBg="0"/>
      <p:bldP spid="221198"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4" name="Rectangle 6"/>
          <p:cNvSpPr>
            <a:spLocks noChangeArrowheads="1"/>
          </p:cNvSpPr>
          <p:nvPr/>
        </p:nvSpPr>
        <p:spPr bwMode="auto">
          <a:xfrm>
            <a:off x="457200" y="381000"/>
            <a:ext cx="4495800"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r>
              <a:rPr lang="en-US" altLang="zh-CN" sz="2600" b="1">
                <a:solidFill>
                  <a:srgbClr val="0000CC"/>
                </a:solidFill>
                <a:ea typeface="黑体" pitchFamily="49" charset="-122"/>
              </a:rPr>
              <a:t>(2) </a:t>
            </a:r>
            <a:r>
              <a:rPr lang="zh-CN" altLang="en-US" sz="2600" b="1">
                <a:solidFill>
                  <a:srgbClr val="0000CC"/>
                </a:solidFill>
                <a:ea typeface="黑体" pitchFamily="49" charset="-122"/>
              </a:rPr>
              <a:t>进样装置</a:t>
            </a:r>
          </a:p>
        </p:txBody>
      </p:sp>
      <p:sp>
        <p:nvSpPr>
          <p:cNvPr id="247815" name="Text Box 7"/>
          <p:cNvSpPr txBox="1">
            <a:spLocks noChangeArrowheads="1"/>
          </p:cNvSpPr>
          <p:nvPr/>
        </p:nvSpPr>
        <p:spPr bwMode="auto">
          <a:xfrm>
            <a:off x="228600" y="1066800"/>
            <a:ext cx="8534400" cy="2354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30000"/>
              </a:lnSpc>
              <a:spcBef>
                <a:spcPct val="50000"/>
              </a:spcBef>
            </a:pPr>
            <a:r>
              <a:rPr kumimoji="1" lang="zh-CN" altLang="en-US" sz="2800" b="1" dirty="0">
                <a:solidFill>
                  <a:srgbClr val="0000CC"/>
                </a:solidFill>
                <a:latin typeface="Times New Roman" pitchFamily="18" charset="0"/>
              </a:rPr>
              <a:t>         </a:t>
            </a:r>
            <a:r>
              <a:rPr kumimoji="1" lang="zh-CN" altLang="en-US" sz="2600" b="1" dirty="0">
                <a:latin typeface="Times New Roman" pitchFamily="18" charset="0"/>
                <a:ea typeface="黑体" pitchFamily="49" charset="-122"/>
              </a:rPr>
              <a:t>进样装置：</a:t>
            </a:r>
            <a:r>
              <a:rPr kumimoji="1" lang="zh-CN" altLang="en-US" sz="2600" dirty="0">
                <a:latin typeface="Times New Roman" pitchFamily="18" charset="0"/>
                <a:ea typeface="黑体" pitchFamily="49" charset="-122"/>
              </a:rPr>
              <a:t>进样器+汽化室。</a:t>
            </a:r>
          </a:p>
          <a:p>
            <a:pPr eaLnBrk="1" hangingPunct="1">
              <a:lnSpc>
                <a:spcPct val="110000"/>
              </a:lnSpc>
              <a:spcBef>
                <a:spcPct val="50000"/>
              </a:spcBef>
            </a:pPr>
            <a:r>
              <a:rPr kumimoji="1" lang="zh-CN" altLang="en-US" sz="2600" b="1" dirty="0">
                <a:solidFill>
                  <a:srgbClr val="FF0066"/>
                </a:solidFill>
                <a:latin typeface="Times New Roman" pitchFamily="18" charset="0"/>
                <a:ea typeface="黑体" pitchFamily="49" charset="-122"/>
              </a:rPr>
              <a:t>         气体进样器（六通阀）：</a:t>
            </a:r>
          </a:p>
          <a:p>
            <a:pPr eaLnBrk="1" hangingPunct="1">
              <a:lnSpc>
                <a:spcPct val="110000"/>
              </a:lnSpc>
              <a:spcBef>
                <a:spcPct val="50000"/>
              </a:spcBef>
            </a:pPr>
            <a:r>
              <a:rPr kumimoji="1" lang="zh-CN" altLang="en-US" sz="2600" b="1" dirty="0">
                <a:solidFill>
                  <a:srgbClr val="FF0066"/>
                </a:solidFill>
                <a:latin typeface="Times New Roman" pitchFamily="18" charset="0"/>
                <a:ea typeface="黑体" pitchFamily="49" charset="-122"/>
              </a:rPr>
              <a:t>      </a:t>
            </a:r>
            <a:r>
              <a:rPr kumimoji="1" lang="zh-CN" altLang="en-US" sz="2600" dirty="0">
                <a:latin typeface="Times New Roman" pitchFamily="18" charset="0"/>
                <a:ea typeface="黑体" pitchFamily="49" charset="-122"/>
              </a:rPr>
              <a:t>推拉式和旋转式两种。 试样首先充满定量管，切入后，载气携带定量管中的试样气体进入分离柱。</a:t>
            </a:r>
            <a:endParaRPr kumimoji="1" lang="zh-CN" altLang="zh-CN" sz="2600" i="1" dirty="0">
              <a:latin typeface="Times New Roman" pitchFamily="18" charset="0"/>
              <a:ea typeface="黑体" pitchFamily="49" charset="-122"/>
            </a:endParaRPr>
          </a:p>
        </p:txBody>
      </p:sp>
      <p:pic>
        <p:nvPicPr>
          <p:cNvPr id="247816" name="Picture 8" descr="六通阀图"/>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505200"/>
            <a:ext cx="5791200" cy="2771775"/>
          </a:xfrm>
          <a:prstGeom prst="rect">
            <a:avLst/>
          </a:prstGeom>
          <a:noFill/>
          <a:ln w="9525">
            <a:solidFill>
              <a:srgbClr val="FF00FF"/>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47814"/>
                                        </p:tgtEl>
                                        <p:attrNameLst>
                                          <p:attrName>style.visibility</p:attrName>
                                        </p:attrNameLst>
                                      </p:cBhvr>
                                      <p:to>
                                        <p:strVal val="visible"/>
                                      </p:to>
                                    </p:set>
                                    <p:animEffect transition="in" filter="wipe(left)">
                                      <p:cBhvr>
                                        <p:cTn id="7" dur="500"/>
                                        <p:tgtEl>
                                          <p:spTgt spid="2478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7815">
                                            <p:txEl>
                                              <p:pRg st="0" end="0"/>
                                            </p:txEl>
                                          </p:spTgt>
                                        </p:tgtEl>
                                        <p:attrNameLst>
                                          <p:attrName>style.visibility</p:attrName>
                                        </p:attrNameLst>
                                      </p:cBhvr>
                                      <p:to>
                                        <p:strVal val="visible"/>
                                      </p:to>
                                    </p:set>
                                    <p:animEffect transition="in" filter="wipe(left)">
                                      <p:cBhvr>
                                        <p:cTn id="12" dur="500"/>
                                        <p:tgtEl>
                                          <p:spTgt spid="24781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7815">
                                            <p:txEl>
                                              <p:pRg st="1" end="1"/>
                                            </p:txEl>
                                          </p:spTgt>
                                        </p:tgtEl>
                                        <p:attrNameLst>
                                          <p:attrName>style.visibility</p:attrName>
                                        </p:attrNameLst>
                                      </p:cBhvr>
                                      <p:to>
                                        <p:strVal val="visible"/>
                                      </p:to>
                                    </p:set>
                                    <p:animEffect transition="in" filter="wipe(left)">
                                      <p:cBhvr>
                                        <p:cTn id="17" dur="500"/>
                                        <p:tgtEl>
                                          <p:spTgt spid="24781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7815">
                                            <p:txEl>
                                              <p:pRg st="2" end="2"/>
                                            </p:txEl>
                                          </p:spTgt>
                                        </p:tgtEl>
                                        <p:attrNameLst>
                                          <p:attrName>style.visibility</p:attrName>
                                        </p:attrNameLst>
                                      </p:cBhvr>
                                      <p:to>
                                        <p:strVal val="visible"/>
                                      </p:to>
                                    </p:set>
                                    <p:animEffect transition="in" filter="wipe(left)">
                                      <p:cBhvr>
                                        <p:cTn id="22" dur="500"/>
                                        <p:tgtEl>
                                          <p:spTgt spid="247815">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47816"/>
                                        </p:tgtEl>
                                        <p:attrNameLst>
                                          <p:attrName>style.visibility</p:attrName>
                                        </p:attrNameLst>
                                      </p:cBhvr>
                                      <p:to>
                                        <p:strVal val="visible"/>
                                      </p:to>
                                    </p:set>
                                    <p:animEffect transition="in" filter="wipe(left)">
                                      <p:cBhvr>
                                        <p:cTn id="27" dur="500"/>
                                        <p:tgtEl>
                                          <p:spTgt spid="2478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4" grpId="0" autoUpdateAnimBg="0"/>
      <p:bldP spid="247815"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2" name="Rectangle 4"/>
          <p:cNvSpPr>
            <a:spLocks noChangeArrowheads="1"/>
          </p:cNvSpPr>
          <p:nvPr/>
        </p:nvSpPr>
        <p:spPr bwMode="auto">
          <a:xfrm>
            <a:off x="457200" y="457200"/>
            <a:ext cx="4495800"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r>
              <a:rPr lang="zh-CN" altLang="en-US" sz="2200" b="1" dirty="0">
                <a:solidFill>
                  <a:srgbClr val="FF0066"/>
                </a:solidFill>
              </a:rPr>
              <a:t>      </a:t>
            </a:r>
            <a:r>
              <a:rPr kumimoji="1" lang="zh-CN" altLang="en-US" sz="2600" b="1" dirty="0">
                <a:solidFill>
                  <a:srgbClr val="FF0066"/>
                </a:solidFill>
                <a:latin typeface="Times New Roman" pitchFamily="18" charset="0"/>
                <a:ea typeface="黑体" pitchFamily="49" charset="-122"/>
              </a:rPr>
              <a:t>液体进样器：</a:t>
            </a:r>
          </a:p>
        </p:txBody>
      </p:sp>
      <p:sp>
        <p:nvSpPr>
          <p:cNvPr id="263173" name="Text Box 5"/>
          <p:cNvSpPr txBox="1">
            <a:spLocks noChangeArrowheads="1"/>
          </p:cNvSpPr>
          <p:nvPr/>
        </p:nvSpPr>
        <p:spPr bwMode="auto">
          <a:xfrm>
            <a:off x="381000" y="1219200"/>
            <a:ext cx="7162800" cy="215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30000"/>
              </a:lnSpc>
              <a:spcBef>
                <a:spcPct val="50000"/>
              </a:spcBef>
            </a:pPr>
            <a:r>
              <a:rPr kumimoji="1" lang="zh-CN" altLang="en-US" sz="2600" dirty="0">
                <a:solidFill>
                  <a:srgbClr val="0000CC"/>
                </a:solidFill>
                <a:latin typeface="Times New Roman" pitchFamily="18" charset="0"/>
                <a:ea typeface="黑体" pitchFamily="49" charset="-122"/>
              </a:rPr>
              <a:t>        </a:t>
            </a:r>
            <a:r>
              <a:rPr kumimoji="1" lang="zh-CN" altLang="en-US" sz="2600" dirty="0">
                <a:latin typeface="Times New Roman" pitchFamily="18" charset="0"/>
                <a:ea typeface="黑体" pitchFamily="49" charset="-122"/>
              </a:rPr>
              <a:t>不同规格的专用注射器，填充柱色谱常用10</a:t>
            </a:r>
            <a:r>
              <a:rPr kumimoji="1" lang="zh-CN" altLang="zh-CN" sz="2600" dirty="0">
                <a:latin typeface="Times New Roman" pitchFamily="18" charset="0"/>
                <a:ea typeface="黑体" pitchFamily="49" charset="-122"/>
              </a:rPr>
              <a:t>μL；毛细管色谱常用</a:t>
            </a:r>
            <a:r>
              <a:rPr kumimoji="1" lang="zh-CN" altLang="en-US" sz="2600" dirty="0">
                <a:latin typeface="Times New Roman" pitchFamily="18" charset="0"/>
                <a:ea typeface="黑体" pitchFamily="49" charset="-122"/>
              </a:rPr>
              <a:t>1</a:t>
            </a:r>
            <a:r>
              <a:rPr kumimoji="1" lang="zh-CN" altLang="zh-CN" sz="2600" dirty="0">
                <a:latin typeface="Times New Roman" pitchFamily="18" charset="0"/>
                <a:ea typeface="黑体" pitchFamily="49" charset="-122"/>
              </a:rPr>
              <a:t>μL；新型仪器带有全自动液体进样器，清洗、润冲、取样、进样、换样等过程自动完成，一次可放置数十个试样。</a:t>
            </a:r>
            <a:endParaRPr kumimoji="1" lang="zh-CN" altLang="zh-CN" sz="2600" i="1" dirty="0">
              <a:latin typeface="Times New Roman" pitchFamily="18" charset="0"/>
              <a:ea typeface="黑体" pitchFamily="49" charset="-122"/>
            </a:endParaRPr>
          </a:p>
        </p:txBody>
      </p:sp>
      <p:graphicFrame>
        <p:nvGraphicFramePr>
          <p:cNvPr id="263175" name="Object 7"/>
          <p:cNvGraphicFramePr>
            <a:graphicFrameLocks noChangeAspect="1"/>
          </p:cNvGraphicFramePr>
          <p:nvPr/>
        </p:nvGraphicFramePr>
        <p:xfrm>
          <a:off x="6172200" y="3581400"/>
          <a:ext cx="1681163" cy="2590800"/>
        </p:xfrm>
        <a:graphic>
          <a:graphicData uri="http://schemas.openxmlformats.org/presentationml/2006/ole">
            <mc:AlternateContent xmlns:mc="http://schemas.openxmlformats.org/markup-compatibility/2006">
              <mc:Choice xmlns:v="urn:schemas-microsoft-com:vml" Requires="v">
                <p:oleObj spid="_x0000_s42044" name="BMP 图象" r:id="rId3" imgW="1600000" imgH="2467319" progId="Paint.Picture">
                  <p:embed/>
                </p:oleObj>
              </mc:Choice>
              <mc:Fallback>
                <p:oleObj name="BMP 图象" r:id="rId3" imgW="1600000" imgH="2467319" progId="Paint.Picture">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ltGray">
                      <a:xfrm>
                        <a:off x="6172200" y="3581400"/>
                        <a:ext cx="1681163" cy="2590800"/>
                      </a:xfrm>
                      <a:prstGeom prst="rect">
                        <a:avLst/>
                      </a:prstGeom>
                      <a:noFill/>
                      <a:ln w="9525">
                        <a:solidFill>
                          <a:srgbClr val="FF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3176" name="Text Box 8"/>
          <p:cNvSpPr txBox="1">
            <a:spLocks noChangeArrowheads="1"/>
          </p:cNvSpPr>
          <p:nvPr/>
        </p:nvSpPr>
        <p:spPr bwMode="auto">
          <a:xfrm>
            <a:off x="457200" y="4191000"/>
            <a:ext cx="5410200" cy="152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80000"/>
              </a:lnSpc>
              <a:spcBef>
                <a:spcPct val="50000"/>
              </a:spcBef>
            </a:pPr>
            <a:r>
              <a:rPr kumimoji="1" lang="zh-CN" altLang="en-US" sz="2400">
                <a:solidFill>
                  <a:srgbClr val="0000CC"/>
                </a:solidFill>
                <a:latin typeface="Times New Roman" pitchFamily="18" charset="0"/>
              </a:rPr>
              <a:t>        </a:t>
            </a:r>
            <a:r>
              <a:rPr kumimoji="1" lang="zh-CN" altLang="en-US" sz="2400" b="1">
                <a:solidFill>
                  <a:srgbClr val="FF0066"/>
                </a:solidFill>
                <a:latin typeface="Times New Roman" pitchFamily="18" charset="0"/>
              </a:rPr>
              <a:t> </a:t>
            </a:r>
            <a:r>
              <a:rPr kumimoji="1" lang="zh-CN" altLang="en-US" sz="2600" b="1">
                <a:solidFill>
                  <a:srgbClr val="FF0066"/>
                </a:solidFill>
                <a:latin typeface="Times New Roman" pitchFamily="18" charset="0"/>
                <a:ea typeface="黑体" pitchFamily="49" charset="-122"/>
              </a:rPr>
              <a:t>汽化室</a:t>
            </a:r>
            <a:r>
              <a:rPr kumimoji="1" lang="zh-CN" altLang="en-US" sz="2600" b="1">
                <a:solidFill>
                  <a:srgbClr val="0000CC"/>
                </a:solidFill>
                <a:latin typeface="Times New Roman" pitchFamily="18" charset="0"/>
                <a:ea typeface="黑体" pitchFamily="49" charset="-122"/>
              </a:rPr>
              <a:t>：</a:t>
            </a:r>
            <a:r>
              <a:rPr kumimoji="1" lang="zh-CN" altLang="en-US" sz="2600">
                <a:solidFill>
                  <a:srgbClr val="0000CC"/>
                </a:solidFill>
                <a:latin typeface="Times New Roman" pitchFamily="18" charset="0"/>
                <a:ea typeface="黑体" pitchFamily="49" charset="-122"/>
              </a:rPr>
              <a:t>将液体试样瞬间汽化的装置。无催化作用。</a:t>
            </a:r>
            <a:endParaRPr kumimoji="1" lang="zh-CN" altLang="zh-CN" sz="2600" i="1">
              <a:solidFill>
                <a:srgbClr val="0000CC"/>
              </a:solidFill>
              <a:latin typeface="Times New Roman" pitchFamily="18" charset="0"/>
              <a:ea typeface="黑体" pitchFamily="49" charset="-122"/>
            </a:endParaRPr>
          </a:p>
        </p:txBody>
      </p:sp>
      <p:pic>
        <p:nvPicPr>
          <p:cNvPr id="4199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77200" y="457200"/>
            <a:ext cx="703263"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63172"/>
                                        </p:tgtEl>
                                        <p:attrNameLst>
                                          <p:attrName>style.visibility</p:attrName>
                                        </p:attrNameLst>
                                      </p:cBhvr>
                                      <p:to>
                                        <p:strVal val="visible"/>
                                      </p:to>
                                    </p:set>
                                    <p:animEffect transition="in" filter="wipe(left)">
                                      <p:cBhvr>
                                        <p:cTn id="7" dur="500"/>
                                        <p:tgtEl>
                                          <p:spTgt spid="2631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3173">
                                            <p:txEl>
                                              <p:pRg st="0" end="0"/>
                                            </p:txEl>
                                          </p:spTgt>
                                        </p:tgtEl>
                                        <p:attrNameLst>
                                          <p:attrName>style.visibility</p:attrName>
                                        </p:attrNameLst>
                                      </p:cBhvr>
                                      <p:to>
                                        <p:strVal val="visible"/>
                                      </p:to>
                                    </p:set>
                                    <p:animEffect transition="in" filter="wipe(left)">
                                      <p:cBhvr>
                                        <p:cTn id="12" dur="500"/>
                                        <p:tgtEl>
                                          <p:spTgt spid="26317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3176">
                                            <p:txEl>
                                              <p:pRg st="0" end="0"/>
                                            </p:txEl>
                                          </p:spTgt>
                                        </p:tgtEl>
                                        <p:attrNameLst>
                                          <p:attrName>style.visibility</p:attrName>
                                        </p:attrNameLst>
                                      </p:cBhvr>
                                      <p:to>
                                        <p:strVal val="visible"/>
                                      </p:to>
                                    </p:set>
                                    <p:animEffect transition="in" filter="wipe(left)">
                                      <p:cBhvr>
                                        <p:cTn id="17" dur="500"/>
                                        <p:tgtEl>
                                          <p:spTgt spid="263176">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263175"/>
                                        </p:tgtEl>
                                        <p:attrNameLst>
                                          <p:attrName>style.visibility</p:attrName>
                                        </p:attrNameLst>
                                      </p:cBhvr>
                                      <p:to>
                                        <p:strVal val="visible"/>
                                      </p:to>
                                    </p:set>
                                    <p:animEffect transition="in" filter="wipe(up)">
                                      <p:cBhvr>
                                        <p:cTn id="22" dur="500"/>
                                        <p:tgtEl>
                                          <p:spTgt spid="263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72" grpId="0" autoUpdateAnimBg="0"/>
      <p:bldP spid="263173" grpId="0" build="p" autoUpdateAnimBg="0"/>
      <p:bldP spid="263176"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13"/>
          <p:cNvGraphicFramePr>
            <a:graphicFrameLocks noChangeAspect="1"/>
          </p:cNvGraphicFramePr>
          <p:nvPr>
            <p:extLst>
              <p:ext uri="{D42A27DB-BD31-4B8C-83A1-F6EECF244321}">
                <p14:modId xmlns:p14="http://schemas.microsoft.com/office/powerpoint/2010/main" val="2705008173"/>
              </p:ext>
            </p:extLst>
          </p:nvPr>
        </p:nvGraphicFramePr>
        <p:xfrm>
          <a:off x="5436096" y="4077741"/>
          <a:ext cx="3200400" cy="2087563"/>
        </p:xfrm>
        <a:graphic>
          <a:graphicData uri="http://schemas.openxmlformats.org/presentationml/2006/ole">
            <mc:AlternateContent xmlns:mc="http://schemas.openxmlformats.org/markup-compatibility/2006">
              <mc:Choice xmlns:v="urn:schemas-microsoft-com:vml" Requires="v">
                <p:oleObj spid="_x0000_s95286" name="BMP 图象" r:id="rId3" imgW="4161905" imgH="2715004" progId="Paint.Picture">
                  <p:embed/>
                </p:oleObj>
              </mc:Choice>
              <mc:Fallback>
                <p:oleObj name="BMP 图象" r:id="rId3" imgW="4161905" imgH="2715004"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6096" y="4077741"/>
                        <a:ext cx="3200400" cy="2087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Rectangle 2"/>
          <p:cNvSpPr txBox="1">
            <a:spLocks noChangeArrowheads="1"/>
          </p:cNvSpPr>
          <p:nvPr/>
        </p:nvSpPr>
        <p:spPr>
          <a:xfrm>
            <a:off x="609600" y="381000"/>
            <a:ext cx="7772400" cy="609600"/>
          </a:xfrm>
          <a:prstGeom prst="rect">
            <a:avLst/>
          </a:prstGeom>
        </p:spPr>
        <p:txBody>
          <a:bodyPr/>
          <a:lst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itchFamily="34" charset="0"/>
                <a:ea typeface="宋体" pitchFamily="2" charset="-122"/>
              </a:defRPr>
            </a:lvl2pPr>
            <a:lvl3pPr algn="l" rtl="0" eaLnBrk="0" fontAlgn="base" hangingPunct="0">
              <a:spcBef>
                <a:spcPct val="0"/>
              </a:spcBef>
              <a:spcAft>
                <a:spcPct val="0"/>
              </a:spcAft>
              <a:defRPr sz="3900" b="1">
                <a:solidFill>
                  <a:schemeClr val="tx2"/>
                </a:solidFill>
                <a:latin typeface="Arial" pitchFamily="34" charset="0"/>
                <a:ea typeface="宋体" pitchFamily="2" charset="-122"/>
              </a:defRPr>
            </a:lvl3pPr>
            <a:lvl4pPr algn="l" rtl="0" eaLnBrk="0" fontAlgn="base" hangingPunct="0">
              <a:spcBef>
                <a:spcPct val="0"/>
              </a:spcBef>
              <a:spcAft>
                <a:spcPct val="0"/>
              </a:spcAft>
              <a:defRPr sz="3900" b="1">
                <a:solidFill>
                  <a:schemeClr val="tx2"/>
                </a:solidFill>
                <a:latin typeface="Arial" pitchFamily="34" charset="0"/>
                <a:ea typeface="宋体" pitchFamily="2" charset="-122"/>
              </a:defRPr>
            </a:lvl4pPr>
            <a:lvl5pPr algn="l" rtl="0" eaLnBrk="0" fontAlgn="base" hangingPunct="0">
              <a:spcBef>
                <a:spcPct val="0"/>
              </a:spcBef>
              <a:spcAft>
                <a:spcPct val="0"/>
              </a:spcAft>
              <a:defRPr sz="3900" b="1">
                <a:solidFill>
                  <a:schemeClr val="tx2"/>
                </a:solidFill>
                <a:latin typeface="Arial" pitchFamily="34" charset="0"/>
                <a:ea typeface="宋体" pitchFamily="2" charset="-122"/>
              </a:defRPr>
            </a:lvl5pPr>
            <a:lvl6pPr marL="457200" algn="l" rtl="0" fontAlgn="base">
              <a:spcBef>
                <a:spcPct val="0"/>
              </a:spcBef>
              <a:spcAft>
                <a:spcPct val="0"/>
              </a:spcAft>
              <a:defRPr sz="3900" b="1">
                <a:solidFill>
                  <a:schemeClr val="tx2"/>
                </a:solidFill>
                <a:latin typeface="Arial" pitchFamily="34" charset="0"/>
                <a:ea typeface="宋体" pitchFamily="2" charset="-122"/>
              </a:defRPr>
            </a:lvl6pPr>
            <a:lvl7pPr marL="914400" algn="l" rtl="0" fontAlgn="base">
              <a:spcBef>
                <a:spcPct val="0"/>
              </a:spcBef>
              <a:spcAft>
                <a:spcPct val="0"/>
              </a:spcAft>
              <a:defRPr sz="3900" b="1">
                <a:solidFill>
                  <a:schemeClr val="tx2"/>
                </a:solidFill>
                <a:latin typeface="Arial" pitchFamily="34" charset="0"/>
                <a:ea typeface="宋体" pitchFamily="2" charset="-122"/>
              </a:defRPr>
            </a:lvl7pPr>
            <a:lvl8pPr marL="1371600" algn="l" rtl="0" fontAlgn="base">
              <a:spcBef>
                <a:spcPct val="0"/>
              </a:spcBef>
              <a:spcAft>
                <a:spcPct val="0"/>
              </a:spcAft>
              <a:defRPr sz="3900" b="1">
                <a:solidFill>
                  <a:schemeClr val="tx2"/>
                </a:solidFill>
                <a:latin typeface="Arial" pitchFamily="34" charset="0"/>
                <a:ea typeface="宋体" pitchFamily="2" charset="-122"/>
              </a:defRPr>
            </a:lvl8pPr>
            <a:lvl9pPr marL="1828800" algn="l" rtl="0" fontAlgn="base">
              <a:spcBef>
                <a:spcPct val="0"/>
              </a:spcBef>
              <a:spcAft>
                <a:spcPct val="0"/>
              </a:spcAft>
              <a:defRPr sz="3900" b="1">
                <a:solidFill>
                  <a:schemeClr val="tx2"/>
                </a:solidFill>
                <a:latin typeface="Arial" pitchFamily="34" charset="0"/>
                <a:ea typeface="宋体" pitchFamily="2" charset="-122"/>
              </a:defRPr>
            </a:lvl9pPr>
          </a:lstStyle>
          <a:p>
            <a:r>
              <a:rPr lang="zh-CN" altLang="en-US" sz="3600" dirty="0" smtClean="0">
                <a:solidFill>
                  <a:srgbClr val="003300"/>
                </a:solidFill>
                <a:latin typeface="黑体" pitchFamily="49" charset="-122"/>
                <a:ea typeface="黑体" pitchFamily="49" charset="-122"/>
              </a:rPr>
              <a:t>色谱法的特点和分类</a:t>
            </a:r>
            <a:endParaRPr lang="zh-CN" altLang="en-US" sz="3600" dirty="0">
              <a:solidFill>
                <a:srgbClr val="003300"/>
              </a:solidFill>
              <a:latin typeface="黑体" pitchFamily="49" charset="-122"/>
              <a:ea typeface="黑体" pitchFamily="49" charset="-122"/>
            </a:endParaRPr>
          </a:p>
        </p:txBody>
      </p:sp>
      <p:sp>
        <p:nvSpPr>
          <p:cNvPr id="5" name="Text Box 4"/>
          <p:cNvSpPr txBox="1">
            <a:spLocks noChangeArrowheads="1"/>
          </p:cNvSpPr>
          <p:nvPr/>
        </p:nvSpPr>
        <p:spPr bwMode="auto">
          <a:xfrm>
            <a:off x="304800" y="1271513"/>
            <a:ext cx="8610600" cy="294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zh-CN" altLang="en-US" sz="2600" i="0" dirty="0">
                <a:solidFill>
                  <a:schemeClr val="hlink"/>
                </a:solidFill>
                <a:effectLst/>
                <a:latin typeface="Times New Roman" pitchFamily="18" charset="0"/>
                <a:ea typeface="黑体" pitchFamily="2" charset="-122"/>
              </a:rPr>
              <a:t>      </a:t>
            </a:r>
            <a:r>
              <a:rPr lang="zh-CN" altLang="en-US" sz="2600" i="0" dirty="0">
                <a:solidFill>
                  <a:srgbClr val="000066"/>
                </a:solidFill>
                <a:effectLst/>
                <a:latin typeface="Times New Roman" pitchFamily="18" charset="0"/>
                <a:ea typeface="黑体" pitchFamily="2" charset="-122"/>
              </a:rPr>
              <a:t>当流动相中携带的混合物流经固定相时，其与固定相发生相互作用。</a:t>
            </a:r>
            <a:r>
              <a:rPr lang="zh-CN" altLang="en-US" sz="2600" i="0" dirty="0">
                <a:solidFill>
                  <a:srgbClr val="A50021"/>
                </a:solidFill>
                <a:effectLst/>
                <a:latin typeface="Times New Roman" pitchFamily="18" charset="0"/>
                <a:ea typeface="黑体" pitchFamily="2" charset="-122"/>
              </a:rPr>
              <a:t>由于混合物中各组分在性质和结构上的差异</a:t>
            </a:r>
            <a:r>
              <a:rPr lang="zh-CN" altLang="en-US" sz="2600" i="0" dirty="0">
                <a:solidFill>
                  <a:srgbClr val="000066"/>
                </a:solidFill>
                <a:effectLst/>
                <a:latin typeface="Times New Roman" pitchFamily="18" charset="0"/>
                <a:ea typeface="黑体" pitchFamily="2" charset="-122"/>
              </a:rPr>
              <a:t>,与固定相之间产生的作用力的大小、强弱不同，随着流动相的移动，混合物在两相间经过反复多次的分配平衡，使得各组分被固定相保留的时间不同，</a:t>
            </a:r>
            <a:r>
              <a:rPr lang="zh-CN" altLang="en-US" sz="2600" i="0" dirty="0">
                <a:solidFill>
                  <a:srgbClr val="A50021"/>
                </a:solidFill>
                <a:effectLst/>
                <a:latin typeface="Times New Roman" pitchFamily="18" charset="0"/>
                <a:ea typeface="黑体" pitchFamily="2" charset="-122"/>
              </a:rPr>
              <a:t>从而按一定次序由固定相中流出</a:t>
            </a:r>
            <a:r>
              <a:rPr lang="zh-CN" altLang="en-US" sz="2600" i="0" dirty="0">
                <a:solidFill>
                  <a:srgbClr val="000066"/>
                </a:solidFill>
                <a:effectLst/>
                <a:latin typeface="Times New Roman" pitchFamily="18" charset="0"/>
                <a:ea typeface="黑体" pitchFamily="2" charset="-122"/>
              </a:rPr>
              <a:t>。</a:t>
            </a:r>
          </a:p>
        </p:txBody>
      </p:sp>
      <p:sp>
        <p:nvSpPr>
          <p:cNvPr id="7" name="Text Box 14"/>
          <p:cNvSpPr txBox="1">
            <a:spLocks noChangeArrowheads="1"/>
          </p:cNvSpPr>
          <p:nvPr/>
        </p:nvSpPr>
        <p:spPr bwMode="auto">
          <a:xfrm>
            <a:off x="381000" y="4390455"/>
            <a:ext cx="4953000" cy="1486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zh-CN" altLang="en-US" sz="2600" i="0" dirty="0">
                <a:solidFill>
                  <a:schemeClr val="hlink"/>
                </a:solidFill>
                <a:effectLst/>
                <a:latin typeface="Times New Roman" pitchFamily="18" charset="0"/>
                <a:ea typeface="黑体" pitchFamily="2" charset="-122"/>
              </a:rPr>
              <a:t>      </a:t>
            </a:r>
            <a:r>
              <a:rPr lang="zh-CN" altLang="en-US" sz="2600" dirty="0">
                <a:solidFill>
                  <a:srgbClr val="000066"/>
                </a:solidFill>
                <a:latin typeface="Times New Roman" pitchFamily="18" charset="0"/>
                <a:ea typeface="黑体" pitchFamily="2" charset="-122"/>
              </a:rPr>
              <a:t>与适当的柱后检测方法结合,实现混合物中各组分的分离与检测。</a:t>
            </a:r>
          </a:p>
        </p:txBody>
      </p:sp>
    </p:spTree>
    <p:extLst>
      <p:ext uri="{BB962C8B-B14F-4D97-AF65-F5344CB8AC3E}">
        <p14:creationId xmlns:p14="http://schemas.microsoft.com/office/powerpoint/2010/main" val="3751789364"/>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
                                            <p:txEl>
                                              <p:pRg st="0" end="0"/>
                                            </p:txEl>
                                          </p:spTgt>
                                        </p:tgtEl>
                                        <p:attrNameLst>
                                          <p:attrName>style.visibility</p:attrName>
                                        </p:attrNameLst>
                                      </p:cBhvr>
                                      <p:to>
                                        <p:strVal val="visible"/>
                                      </p:to>
                                    </p:set>
                                    <p:animEffect transition="in" filter="wipe(left)">
                                      <p:cBhvr>
                                        <p:cTn id="16" dur="500"/>
                                        <p:tgtEl>
                                          <p:spTgt spid="5">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animEffect transition="in" filter="wipe(left)">
                                      <p:cBhvr>
                                        <p:cTn id="21"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build="p" autoUpdateAnimBg="0"/>
      <p:bldP spid="7"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762000" y="457200"/>
            <a:ext cx="7772400" cy="609600"/>
          </a:xfrm>
        </p:spPr>
        <p:txBody>
          <a:bodyPr/>
          <a:lstStyle/>
          <a:p>
            <a:pPr algn="l"/>
            <a:r>
              <a:rPr lang="en-US" altLang="zh-CN" sz="3200">
                <a:solidFill>
                  <a:srgbClr val="0000CC"/>
                </a:solidFill>
                <a:effectLst/>
                <a:latin typeface="黑体" pitchFamily="49" charset="-122"/>
                <a:ea typeface="黑体" pitchFamily="49" charset="-122"/>
              </a:rPr>
              <a:t>(3) </a:t>
            </a:r>
            <a:r>
              <a:rPr lang="zh-CN" altLang="en-US" sz="3200">
                <a:solidFill>
                  <a:srgbClr val="0000CC"/>
                </a:solidFill>
                <a:effectLst/>
                <a:latin typeface="黑体" pitchFamily="49" charset="-122"/>
                <a:ea typeface="黑体" pitchFamily="49" charset="-122"/>
              </a:rPr>
              <a:t>色谱柱（分离柱）</a:t>
            </a:r>
            <a:endParaRPr lang="zh-CN" altLang="en-US">
              <a:latin typeface="黑体" pitchFamily="49" charset="-122"/>
              <a:ea typeface="黑体" pitchFamily="49" charset="-122"/>
            </a:endParaRPr>
          </a:p>
        </p:txBody>
      </p:sp>
      <p:sp>
        <p:nvSpPr>
          <p:cNvPr id="7" name="Text Box 3"/>
          <p:cNvSpPr txBox="1">
            <a:spLocks noChangeArrowheads="1"/>
          </p:cNvSpPr>
          <p:nvPr/>
        </p:nvSpPr>
        <p:spPr bwMode="auto">
          <a:xfrm>
            <a:off x="228600" y="1123950"/>
            <a:ext cx="8686800" cy="4333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lnSpc>
                <a:spcPct val="120000"/>
              </a:lnSpc>
              <a:spcBef>
                <a:spcPct val="20000"/>
              </a:spcBef>
            </a:pPr>
            <a:r>
              <a:rPr lang="zh-CN" altLang="en-US" b="1" dirty="0">
                <a:solidFill>
                  <a:srgbClr val="0000CC"/>
                </a:solidFill>
                <a:latin typeface="Times New Roman" pitchFamily="18" charset="0"/>
              </a:rPr>
              <a:t>     </a:t>
            </a:r>
            <a:r>
              <a:rPr lang="zh-CN" altLang="en-US" b="1" dirty="0" smtClean="0">
                <a:solidFill>
                  <a:srgbClr val="0000CC"/>
                </a:solidFill>
                <a:latin typeface="Times New Roman" pitchFamily="18" charset="0"/>
              </a:rPr>
              <a:t>      </a:t>
            </a:r>
            <a:r>
              <a:rPr lang="zh-CN" altLang="en-US" sz="2600" b="1" dirty="0">
                <a:solidFill>
                  <a:srgbClr val="C00000"/>
                </a:solidFill>
                <a:latin typeface="Times New Roman" pitchFamily="18" charset="0"/>
                <a:ea typeface="黑体" pitchFamily="49" charset="-122"/>
              </a:rPr>
              <a:t>色谱柱</a:t>
            </a:r>
            <a:r>
              <a:rPr lang="zh-CN" altLang="en-US" sz="2600" b="1" dirty="0">
                <a:solidFill>
                  <a:srgbClr val="000066"/>
                </a:solidFill>
                <a:latin typeface="Times New Roman" pitchFamily="18" charset="0"/>
                <a:ea typeface="黑体" pitchFamily="49" charset="-122"/>
              </a:rPr>
              <a:t>：</a:t>
            </a:r>
            <a:r>
              <a:rPr lang="zh-CN" altLang="en-US" sz="2600" dirty="0">
                <a:solidFill>
                  <a:srgbClr val="000066"/>
                </a:solidFill>
                <a:latin typeface="Times New Roman" pitchFamily="18" charset="0"/>
                <a:ea typeface="黑体" pitchFamily="49" charset="-122"/>
              </a:rPr>
              <a:t>色谱仪的核心部件。</a:t>
            </a:r>
          </a:p>
          <a:p>
            <a:pPr>
              <a:lnSpc>
                <a:spcPct val="120000"/>
              </a:lnSpc>
              <a:spcBef>
                <a:spcPct val="20000"/>
              </a:spcBef>
            </a:pPr>
            <a:r>
              <a:rPr lang="zh-CN" altLang="en-US" sz="2600" b="1" dirty="0">
                <a:solidFill>
                  <a:schemeClr val="hlink"/>
                </a:solidFill>
                <a:latin typeface="Times New Roman" pitchFamily="18" charset="0"/>
                <a:ea typeface="黑体" pitchFamily="49" charset="-122"/>
              </a:rPr>
              <a:t>        </a:t>
            </a:r>
            <a:r>
              <a:rPr lang="zh-CN" altLang="en-US" sz="2600" b="1" dirty="0">
                <a:solidFill>
                  <a:srgbClr val="C00000"/>
                </a:solidFill>
                <a:latin typeface="Times New Roman" pitchFamily="18" charset="0"/>
                <a:ea typeface="黑体" pitchFamily="49" charset="-122"/>
              </a:rPr>
              <a:t>柱材质</a:t>
            </a:r>
            <a:r>
              <a:rPr lang="zh-CN" altLang="en-US" sz="2600" dirty="0">
                <a:solidFill>
                  <a:srgbClr val="000066"/>
                </a:solidFill>
                <a:latin typeface="Times New Roman" pitchFamily="18" charset="0"/>
                <a:ea typeface="黑体" pitchFamily="49" charset="-122"/>
              </a:rPr>
              <a:t>：不锈钢管或玻璃管，内径3～6 </a:t>
            </a:r>
            <a:r>
              <a:rPr lang="en-US" altLang="zh-CN" sz="2600" dirty="0">
                <a:solidFill>
                  <a:srgbClr val="000066"/>
                </a:solidFill>
                <a:latin typeface="Times New Roman" pitchFamily="18" charset="0"/>
                <a:ea typeface="黑体" pitchFamily="49" charset="-122"/>
              </a:rPr>
              <a:t>mm</a:t>
            </a:r>
            <a:r>
              <a:rPr lang="zh-CN" altLang="en-US" sz="2600" dirty="0">
                <a:solidFill>
                  <a:srgbClr val="000066"/>
                </a:solidFill>
                <a:latin typeface="Times New Roman" pitchFamily="18" charset="0"/>
                <a:ea typeface="黑体" pitchFamily="49" charset="-122"/>
              </a:rPr>
              <a:t>。长度可根据需要确定。</a:t>
            </a:r>
          </a:p>
          <a:p>
            <a:pPr>
              <a:lnSpc>
                <a:spcPct val="120000"/>
              </a:lnSpc>
              <a:spcBef>
                <a:spcPct val="20000"/>
              </a:spcBef>
            </a:pPr>
            <a:r>
              <a:rPr lang="zh-CN" altLang="en-US" sz="2600" b="1" dirty="0">
                <a:solidFill>
                  <a:schemeClr val="hlink"/>
                </a:solidFill>
                <a:latin typeface="Times New Roman" pitchFamily="18" charset="0"/>
                <a:ea typeface="黑体" pitchFamily="49" charset="-122"/>
              </a:rPr>
              <a:t>        </a:t>
            </a:r>
            <a:r>
              <a:rPr lang="zh-CN" altLang="en-US" sz="2600" b="1" dirty="0">
                <a:solidFill>
                  <a:srgbClr val="C00000"/>
                </a:solidFill>
                <a:latin typeface="Times New Roman" pitchFamily="18" charset="0"/>
                <a:ea typeface="黑体" pitchFamily="49" charset="-122"/>
              </a:rPr>
              <a:t>柱填料</a:t>
            </a:r>
            <a:r>
              <a:rPr lang="zh-CN" altLang="en-US" sz="2600" dirty="0">
                <a:solidFill>
                  <a:srgbClr val="000066"/>
                </a:solidFill>
                <a:latin typeface="Times New Roman" pitchFamily="18" charset="0"/>
                <a:ea typeface="黑体" pitchFamily="49" charset="-122"/>
              </a:rPr>
              <a:t>：粒度为60～80目或80～100目的色谱固定相。</a:t>
            </a:r>
          </a:p>
          <a:p>
            <a:pPr algn="l" eaLnBrk="1" hangingPunct="1">
              <a:lnSpc>
                <a:spcPct val="120000"/>
              </a:lnSpc>
              <a:spcBef>
                <a:spcPct val="20000"/>
              </a:spcBef>
            </a:pPr>
            <a:r>
              <a:rPr lang="zh-CN" altLang="en-US" sz="2600" dirty="0">
                <a:solidFill>
                  <a:schemeClr val="hlink"/>
                </a:solidFill>
                <a:latin typeface="Times New Roman" pitchFamily="18" charset="0"/>
                <a:ea typeface="黑体" pitchFamily="49" charset="-122"/>
              </a:rPr>
              <a:t>               </a:t>
            </a:r>
            <a:r>
              <a:rPr lang="zh-CN" altLang="en-US" sz="2600" b="1" dirty="0">
                <a:solidFill>
                  <a:srgbClr val="003300"/>
                </a:solidFill>
                <a:latin typeface="Times New Roman" pitchFamily="18" charset="0"/>
                <a:ea typeface="黑体" pitchFamily="49" charset="-122"/>
              </a:rPr>
              <a:t>液-固色谱：固体吸附剂</a:t>
            </a:r>
          </a:p>
          <a:p>
            <a:pPr algn="l" eaLnBrk="1" hangingPunct="1">
              <a:lnSpc>
                <a:spcPct val="120000"/>
              </a:lnSpc>
              <a:spcBef>
                <a:spcPct val="20000"/>
              </a:spcBef>
            </a:pPr>
            <a:r>
              <a:rPr lang="zh-CN" altLang="en-US" sz="2600" b="1" dirty="0">
                <a:solidFill>
                  <a:srgbClr val="003300"/>
                </a:solidFill>
                <a:latin typeface="Times New Roman" pitchFamily="18" charset="0"/>
                <a:ea typeface="黑体" pitchFamily="49" charset="-122"/>
              </a:rPr>
              <a:t>               液-液色谱：担体+固定液</a:t>
            </a:r>
          </a:p>
          <a:p>
            <a:pPr algn="l" eaLnBrk="1" hangingPunct="1">
              <a:lnSpc>
                <a:spcPct val="120000"/>
              </a:lnSpc>
              <a:spcBef>
                <a:spcPct val="20000"/>
              </a:spcBef>
            </a:pPr>
            <a:r>
              <a:rPr lang="zh-CN" altLang="en-US" sz="2600" dirty="0">
                <a:solidFill>
                  <a:srgbClr val="000066"/>
                </a:solidFill>
                <a:latin typeface="Times New Roman" pitchFamily="18" charset="0"/>
                <a:ea typeface="黑体" pitchFamily="49" charset="-122"/>
              </a:rPr>
              <a:t>        柱制备对柱效有较大影响，填料装填太紧，柱前压力大，流速慢或将柱堵死，反之空隙体积大，柱效低</a:t>
            </a:r>
            <a:r>
              <a:rPr lang="zh-CN" altLang="en-US" sz="2600" dirty="0" smtClean="0">
                <a:solidFill>
                  <a:srgbClr val="000066"/>
                </a:solidFill>
                <a:latin typeface="Times New Roman" pitchFamily="18" charset="0"/>
                <a:ea typeface="黑体" pitchFamily="49" charset="-122"/>
              </a:rPr>
              <a:t>。</a:t>
            </a:r>
            <a:endParaRPr lang="zh-CN" altLang="en-US" sz="2600" dirty="0">
              <a:solidFill>
                <a:schemeClr val="hlink"/>
              </a:solidFill>
              <a:latin typeface="Times New Roman" pitchFamily="18" charset="0"/>
              <a:ea typeface="黑体" pitchFamily="49" charset="-122"/>
            </a:endParaRPr>
          </a:p>
        </p:txBody>
      </p:sp>
    </p:spTree>
    <p:custDataLst>
      <p:tags r:id="rId1"/>
    </p:custData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left)">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wipe(left)">
                                      <p:cBhvr>
                                        <p:cTn id="17" dur="5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wipe(left)">
                                      <p:cBhvr>
                                        <p:cTn id="22" dur="500"/>
                                        <p:tgtEl>
                                          <p:spTgt spid="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animEffect transition="in" filter="wipe(left)">
                                      <p:cBhvr>
                                        <p:cTn id="27" dur="500"/>
                                        <p:tgtEl>
                                          <p:spTgt spid="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
                                            <p:txEl>
                                              <p:pRg st="4" end="4"/>
                                            </p:txEl>
                                          </p:spTgt>
                                        </p:tgtEl>
                                        <p:attrNameLst>
                                          <p:attrName>style.visibility</p:attrName>
                                        </p:attrNameLst>
                                      </p:cBhvr>
                                      <p:to>
                                        <p:strVal val="visible"/>
                                      </p:to>
                                    </p:set>
                                    <p:animEffect transition="in" filter="wipe(left)">
                                      <p:cBhvr>
                                        <p:cTn id="32" dur="500"/>
                                        <p:tgtEl>
                                          <p:spTgt spid="7">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Effect transition="in" filter="wipe(left)">
                                      <p:cBhvr>
                                        <p:cTn id="37"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bwMode="auto">
          <a:xfrm>
            <a:off x="381000" y="457200"/>
            <a:ext cx="7772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itchFamily="34" charset="0"/>
                <a:ea typeface="宋体" pitchFamily="2" charset="-122"/>
              </a:defRPr>
            </a:lvl2pPr>
            <a:lvl3pPr algn="l" rtl="0" eaLnBrk="0" fontAlgn="base" hangingPunct="0">
              <a:spcBef>
                <a:spcPct val="0"/>
              </a:spcBef>
              <a:spcAft>
                <a:spcPct val="0"/>
              </a:spcAft>
              <a:defRPr sz="3900" b="1">
                <a:solidFill>
                  <a:schemeClr val="tx2"/>
                </a:solidFill>
                <a:latin typeface="Arial" pitchFamily="34" charset="0"/>
                <a:ea typeface="宋体" pitchFamily="2" charset="-122"/>
              </a:defRPr>
            </a:lvl3pPr>
            <a:lvl4pPr algn="l" rtl="0" eaLnBrk="0" fontAlgn="base" hangingPunct="0">
              <a:spcBef>
                <a:spcPct val="0"/>
              </a:spcBef>
              <a:spcAft>
                <a:spcPct val="0"/>
              </a:spcAft>
              <a:defRPr sz="3900" b="1">
                <a:solidFill>
                  <a:schemeClr val="tx2"/>
                </a:solidFill>
                <a:latin typeface="Arial" pitchFamily="34" charset="0"/>
                <a:ea typeface="宋体" pitchFamily="2" charset="-122"/>
              </a:defRPr>
            </a:lvl4pPr>
            <a:lvl5pPr algn="l" rtl="0" eaLnBrk="0" fontAlgn="base" hangingPunct="0">
              <a:spcBef>
                <a:spcPct val="0"/>
              </a:spcBef>
              <a:spcAft>
                <a:spcPct val="0"/>
              </a:spcAft>
              <a:defRPr sz="3900" b="1">
                <a:solidFill>
                  <a:schemeClr val="tx2"/>
                </a:solidFill>
                <a:latin typeface="Arial" pitchFamily="34" charset="0"/>
                <a:ea typeface="宋体" pitchFamily="2" charset="-122"/>
              </a:defRPr>
            </a:lvl5pPr>
            <a:lvl6pPr marL="457200" algn="l" rtl="0" fontAlgn="base">
              <a:spcBef>
                <a:spcPct val="0"/>
              </a:spcBef>
              <a:spcAft>
                <a:spcPct val="0"/>
              </a:spcAft>
              <a:defRPr sz="3900" b="1">
                <a:solidFill>
                  <a:schemeClr val="tx2"/>
                </a:solidFill>
                <a:latin typeface="Arial" pitchFamily="34" charset="0"/>
                <a:ea typeface="宋体" pitchFamily="2" charset="-122"/>
              </a:defRPr>
            </a:lvl6pPr>
            <a:lvl7pPr marL="914400" algn="l" rtl="0" fontAlgn="base">
              <a:spcBef>
                <a:spcPct val="0"/>
              </a:spcBef>
              <a:spcAft>
                <a:spcPct val="0"/>
              </a:spcAft>
              <a:defRPr sz="3900" b="1">
                <a:solidFill>
                  <a:schemeClr val="tx2"/>
                </a:solidFill>
                <a:latin typeface="Arial" pitchFamily="34" charset="0"/>
                <a:ea typeface="宋体" pitchFamily="2" charset="-122"/>
              </a:defRPr>
            </a:lvl7pPr>
            <a:lvl8pPr marL="1371600" algn="l" rtl="0" fontAlgn="base">
              <a:spcBef>
                <a:spcPct val="0"/>
              </a:spcBef>
              <a:spcAft>
                <a:spcPct val="0"/>
              </a:spcAft>
              <a:defRPr sz="3900" b="1">
                <a:solidFill>
                  <a:schemeClr val="tx2"/>
                </a:solidFill>
                <a:latin typeface="Arial" pitchFamily="34" charset="0"/>
                <a:ea typeface="宋体" pitchFamily="2" charset="-122"/>
              </a:defRPr>
            </a:lvl8pPr>
            <a:lvl9pPr marL="1828800" algn="l" rtl="0" fontAlgn="base">
              <a:spcBef>
                <a:spcPct val="0"/>
              </a:spcBef>
              <a:spcAft>
                <a:spcPct val="0"/>
              </a:spcAft>
              <a:defRPr sz="3900" b="1">
                <a:solidFill>
                  <a:schemeClr val="tx2"/>
                </a:solidFill>
                <a:latin typeface="Arial" pitchFamily="34" charset="0"/>
                <a:ea typeface="宋体" pitchFamily="2" charset="-122"/>
              </a:defRPr>
            </a:lvl9pPr>
          </a:lstStyle>
          <a:p>
            <a:r>
              <a:rPr lang="en-US" altLang="zh-CN" sz="3200" smtClean="0">
                <a:solidFill>
                  <a:srgbClr val="0000CC"/>
                </a:solidFill>
                <a:latin typeface="黑体" pitchFamily="49" charset="-122"/>
                <a:ea typeface="黑体" pitchFamily="49" charset="-122"/>
              </a:rPr>
              <a:t>(4) </a:t>
            </a:r>
            <a:r>
              <a:rPr lang="zh-CN" altLang="en-US" sz="3200" smtClean="0">
                <a:solidFill>
                  <a:srgbClr val="0000CC"/>
                </a:solidFill>
                <a:latin typeface="黑体" pitchFamily="49" charset="-122"/>
                <a:ea typeface="黑体" pitchFamily="49" charset="-122"/>
              </a:rPr>
              <a:t>检测系统</a:t>
            </a:r>
            <a:endParaRPr lang="zh-CN" altLang="en-US">
              <a:latin typeface="黑体" pitchFamily="49" charset="-122"/>
              <a:ea typeface="黑体" pitchFamily="49" charset="-122"/>
            </a:endParaRPr>
          </a:p>
        </p:txBody>
      </p:sp>
      <p:sp>
        <p:nvSpPr>
          <p:cNvPr id="8" name="Text Box 3"/>
          <p:cNvSpPr txBox="1">
            <a:spLocks noChangeArrowheads="1"/>
          </p:cNvSpPr>
          <p:nvPr/>
        </p:nvSpPr>
        <p:spPr bwMode="auto">
          <a:xfrm>
            <a:off x="228600" y="1295400"/>
            <a:ext cx="8763000" cy="3993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1" hangingPunct="1">
              <a:lnSpc>
                <a:spcPct val="125000"/>
              </a:lnSpc>
              <a:spcBef>
                <a:spcPct val="25000"/>
              </a:spcBef>
            </a:pPr>
            <a:r>
              <a:rPr lang="zh-CN" altLang="en-US" dirty="0">
                <a:solidFill>
                  <a:srgbClr val="003300"/>
                </a:solidFill>
                <a:latin typeface="Times New Roman" pitchFamily="18" charset="0"/>
              </a:rPr>
              <a:t>        </a:t>
            </a:r>
            <a:r>
              <a:rPr lang="zh-CN" altLang="en-US" sz="2600" dirty="0">
                <a:solidFill>
                  <a:srgbClr val="003300"/>
                </a:solidFill>
                <a:latin typeface="Times New Roman" pitchFamily="18" charset="0"/>
                <a:ea typeface="黑体" pitchFamily="49" charset="-122"/>
              </a:rPr>
              <a:t>通常由</a:t>
            </a:r>
            <a:r>
              <a:rPr lang="zh-CN" altLang="en-US" sz="2600" b="1" dirty="0">
                <a:solidFill>
                  <a:srgbClr val="FF3300"/>
                </a:solidFill>
                <a:latin typeface="Times New Roman" pitchFamily="18" charset="0"/>
                <a:ea typeface="黑体" pitchFamily="49" charset="-122"/>
              </a:rPr>
              <a:t>检测元件</a:t>
            </a:r>
            <a:r>
              <a:rPr lang="zh-CN" altLang="en-US" sz="2600" dirty="0">
                <a:solidFill>
                  <a:srgbClr val="003300"/>
                </a:solidFill>
                <a:latin typeface="Times New Roman" pitchFamily="18" charset="0"/>
                <a:ea typeface="黑体" pitchFamily="49" charset="-122"/>
              </a:rPr>
              <a:t>、</a:t>
            </a:r>
            <a:r>
              <a:rPr lang="zh-CN" altLang="en-US" sz="2600" b="1" dirty="0">
                <a:solidFill>
                  <a:srgbClr val="FF3300"/>
                </a:solidFill>
                <a:latin typeface="Times New Roman" pitchFamily="18" charset="0"/>
                <a:ea typeface="黑体" pitchFamily="49" charset="-122"/>
              </a:rPr>
              <a:t>放大器</a:t>
            </a:r>
            <a:r>
              <a:rPr lang="zh-CN" altLang="en-US" sz="2600" dirty="0">
                <a:solidFill>
                  <a:srgbClr val="003300"/>
                </a:solidFill>
                <a:latin typeface="Times New Roman" pitchFamily="18" charset="0"/>
                <a:ea typeface="黑体" pitchFamily="49" charset="-122"/>
              </a:rPr>
              <a:t>、</a:t>
            </a:r>
            <a:r>
              <a:rPr lang="zh-CN" altLang="en-US" sz="2600" b="1" dirty="0">
                <a:solidFill>
                  <a:srgbClr val="FF3300"/>
                </a:solidFill>
                <a:latin typeface="Times New Roman" pitchFamily="18" charset="0"/>
                <a:ea typeface="黑体" pitchFamily="49" charset="-122"/>
              </a:rPr>
              <a:t>显示记录</a:t>
            </a:r>
            <a:r>
              <a:rPr lang="zh-CN" altLang="en-US" sz="2600" dirty="0">
                <a:solidFill>
                  <a:srgbClr val="003300"/>
                </a:solidFill>
                <a:latin typeface="Times New Roman" pitchFamily="18" charset="0"/>
                <a:ea typeface="黑体" pitchFamily="49" charset="-122"/>
              </a:rPr>
              <a:t>三部分组成；</a:t>
            </a:r>
          </a:p>
          <a:p>
            <a:pPr algn="l" eaLnBrk="1" hangingPunct="1">
              <a:lnSpc>
                <a:spcPct val="125000"/>
              </a:lnSpc>
              <a:spcBef>
                <a:spcPct val="25000"/>
              </a:spcBef>
            </a:pPr>
            <a:r>
              <a:rPr lang="zh-CN" altLang="en-US" sz="2600" dirty="0">
                <a:solidFill>
                  <a:srgbClr val="003300"/>
                </a:solidFill>
                <a:latin typeface="Times New Roman" pitchFamily="18" charset="0"/>
                <a:ea typeface="黑体" pitchFamily="49" charset="-122"/>
              </a:rPr>
              <a:t>       被色谱柱分离后的组分依次进入检测器，按其浓度或质量随时间的变化，转化成相应电信号，经放大后记录和显示，给出色谱图。</a:t>
            </a:r>
          </a:p>
          <a:p>
            <a:pPr algn="l" eaLnBrk="1" hangingPunct="1">
              <a:lnSpc>
                <a:spcPct val="125000"/>
              </a:lnSpc>
              <a:spcBef>
                <a:spcPct val="25000"/>
              </a:spcBef>
            </a:pPr>
            <a:r>
              <a:rPr lang="zh-CN" altLang="en-US" sz="2600" dirty="0">
                <a:solidFill>
                  <a:srgbClr val="0000CC"/>
                </a:solidFill>
                <a:latin typeface="Times New Roman" pitchFamily="18" charset="0"/>
                <a:ea typeface="黑体" pitchFamily="49" charset="-122"/>
              </a:rPr>
              <a:t>        </a:t>
            </a:r>
            <a:r>
              <a:rPr lang="zh-CN" altLang="en-US" sz="2600" b="1" dirty="0">
                <a:solidFill>
                  <a:srgbClr val="003300"/>
                </a:solidFill>
                <a:latin typeface="Times New Roman" pitchFamily="18" charset="0"/>
                <a:ea typeface="黑体" pitchFamily="49" charset="-122"/>
              </a:rPr>
              <a:t>检测器：</a:t>
            </a:r>
            <a:r>
              <a:rPr lang="zh-CN" altLang="en-US" sz="2600" b="1" dirty="0">
                <a:solidFill>
                  <a:srgbClr val="FF3300"/>
                </a:solidFill>
                <a:latin typeface="Times New Roman" pitchFamily="18" charset="0"/>
                <a:ea typeface="黑体" pitchFamily="49" charset="-122"/>
              </a:rPr>
              <a:t>广普型</a:t>
            </a:r>
            <a:r>
              <a:rPr lang="zh-CN" altLang="en-US" sz="2600" b="1" dirty="0">
                <a:solidFill>
                  <a:srgbClr val="003300"/>
                </a:solidFill>
                <a:latin typeface="Times New Roman" pitchFamily="18" charset="0"/>
                <a:ea typeface="黑体" pitchFamily="49" charset="-122"/>
              </a:rPr>
              <a:t>——对所有物质均有响应；</a:t>
            </a:r>
          </a:p>
          <a:p>
            <a:pPr algn="l" eaLnBrk="1" hangingPunct="1">
              <a:lnSpc>
                <a:spcPct val="125000"/>
              </a:lnSpc>
              <a:spcBef>
                <a:spcPct val="25000"/>
              </a:spcBef>
            </a:pPr>
            <a:r>
              <a:rPr lang="zh-CN" altLang="en-US" sz="2600" b="1" dirty="0">
                <a:solidFill>
                  <a:srgbClr val="0000CC"/>
                </a:solidFill>
                <a:latin typeface="Times New Roman" pitchFamily="18" charset="0"/>
                <a:ea typeface="黑体" pitchFamily="49" charset="-122"/>
              </a:rPr>
              <a:t>                        </a:t>
            </a:r>
            <a:r>
              <a:rPr lang="zh-CN" altLang="en-US" sz="2600" b="1" dirty="0">
                <a:solidFill>
                  <a:srgbClr val="FF3300"/>
                </a:solidFill>
                <a:latin typeface="Times New Roman" pitchFamily="18" charset="0"/>
                <a:ea typeface="黑体" pitchFamily="49" charset="-122"/>
              </a:rPr>
              <a:t>专属型</a:t>
            </a:r>
            <a:r>
              <a:rPr lang="zh-CN" altLang="en-US" sz="2600" b="1" dirty="0">
                <a:solidFill>
                  <a:srgbClr val="003300"/>
                </a:solidFill>
                <a:latin typeface="Times New Roman" pitchFamily="18" charset="0"/>
                <a:ea typeface="黑体" pitchFamily="49" charset="-122"/>
              </a:rPr>
              <a:t>——对特定物质有高灵敏响应。</a:t>
            </a:r>
          </a:p>
          <a:p>
            <a:pPr algn="l" eaLnBrk="1" hangingPunct="1">
              <a:lnSpc>
                <a:spcPct val="125000"/>
              </a:lnSpc>
              <a:spcBef>
                <a:spcPct val="25000"/>
              </a:spcBef>
            </a:pPr>
            <a:r>
              <a:rPr lang="zh-CN" altLang="en-US" sz="2600" dirty="0">
                <a:solidFill>
                  <a:srgbClr val="003300"/>
                </a:solidFill>
                <a:latin typeface="Times New Roman" pitchFamily="18" charset="0"/>
                <a:ea typeface="黑体" pitchFamily="49" charset="-122"/>
              </a:rPr>
              <a:t>        常用的检测器：热导检测器、氢火焰离子化检测器</a:t>
            </a:r>
            <a:r>
              <a:rPr lang="zh-CN" altLang="en-US" sz="2600" dirty="0" smtClean="0">
                <a:solidFill>
                  <a:srgbClr val="003300"/>
                </a:solidFill>
                <a:latin typeface="Times New Roman" pitchFamily="18" charset="0"/>
                <a:ea typeface="黑体" pitchFamily="49" charset="-122"/>
              </a:rPr>
              <a:t>；</a:t>
            </a:r>
            <a:endParaRPr lang="zh-CN" altLang="en-US" sz="2600" dirty="0">
              <a:solidFill>
                <a:srgbClr val="003300"/>
              </a:solidFill>
              <a:latin typeface="Times New Roman" pitchFamily="18" charset="0"/>
              <a:ea typeface="黑体" pitchFamily="49" charset="-122"/>
            </a:endParaRPr>
          </a:p>
        </p:txBody>
      </p:sp>
    </p:spTree>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wipe(left)">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wipe(left)">
                                      <p:cBhvr>
                                        <p:cTn id="17" dur="500"/>
                                        <p:tgtEl>
                                          <p:spTgt spid="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
                                            <p:txEl>
                                              <p:pRg st="2" end="2"/>
                                            </p:txEl>
                                          </p:spTgt>
                                        </p:tgtEl>
                                        <p:attrNameLst>
                                          <p:attrName>style.visibility</p:attrName>
                                        </p:attrNameLst>
                                      </p:cBhvr>
                                      <p:to>
                                        <p:strVal val="visible"/>
                                      </p:to>
                                    </p:set>
                                    <p:animEffect transition="in" filter="wipe(left)">
                                      <p:cBhvr>
                                        <p:cTn id="22" dur="500"/>
                                        <p:tgtEl>
                                          <p:spTgt spid="8">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animEffect transition="in" filter="wipe(left)">
                                      <p:cBhvr>
                                        <p:cTn id="27" dur="500"/>
                                        <p:tgtEl>
                                          <p:spTgt spid="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
                                            <p:txEl>
                                              <p:pRg st="4" end="4"/>
                                            </p:txEl>
                                          </p:spTgt>
                                        </p:tgtEl>
                                        <p:attrNameLst>
                                          <p:attrName>style.visibility</p:attrName>
                                        </p:attrNameLst>
                                      </p:cBhvr>
                                      <p:to>
                                        <p:strVal val="visible"/>
                                      </p:to>
                                    </p:set>
                                    <p:animEffect transition="in" filter="wipe(left)">
                                      <p:cBhvr>
                                        <p:cTn id="32"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8"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6" name="Rectangle 4"/>
          <p:cNvSpPr>
            <a:spLocks noChangeArrowheads="1"/>
          </p:cNvSpPr>
          <p:nvPr/>
        </p:nvSpPr>
        <p:spPr bwMode="auto">
          <a:xfrm>
            <a:off x="457200" y="457200"/>
            <a:ext cx="77724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r>
              <a:rPr lang="en-US" altLang="zh-CN" sz="2600" b="1">
                <a:solidFill>
                  <a:srgbClr val="0000CC"/>
                </a:solidFill>
                <a:latin typeface="黑体" pitchFamily="49" charset="-122"/>
                <a:ea typeface="黑体" pitchFamily="49" charset="-122"/>
              </a:rPr>
              <a:t>(5) </a:t>
            </a:r>
            <a:r>
              <a:rPr lang="zh-CN" altLang="en-US" sz="2600" b="1">
                <a:solidFill>
                  <a:srgbClr val="0000CC"/>
                </a:solidFill>
                <a:latin typeface="黑体" pitchFamily="49" charset="-122"/>
                <a:ea typeface="黑体" pitchFamily="49" charset="-122"/>
              </a:rPr>
              <a:t>温度控制系统</a:t>
            </a:r>
            <a:endParaRPr lang="zh-CN" altLang="en-US" sz="3500" b="1">
              <a:solidFill>
                <a:srgbClr val="0000CC"/>
              </a:solidFill>
              <a:latin typeface="黑体" pitchFamily="49" charset="-122"/>
              <a:ea typeface="黑体" pitchFamily="49" charset="-122"/>
            </a:endParaRPr>
          </a:p>
        </p:txBody>
      </p:sp>
      <p:sp>
        <p:nvSpPr>
          <p:cNvPr id="264197" name="Text Box 5"/>
          <p:cNvSpPr txBox="1">
            <a:spLocks noChangeArrowheads="1"/>
          </p:cNvSpPr>
          <p:nvPr/>
        </p:nvSpPr>
        <p:spPr bwMode="auto">
          <a:xfrm>
            <a:off x="152400" y="1219200"/>
            <a:ext cx="8763000" cy="2116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90000"/>
              </a:lnSpc>
              <a:spcBef>
                <a:spcPct val="50000"/>
              </a:spcBef>
            </a:pPr>
            <a:r>
              <a:rPr kumimoji="1" lang="zh-CN" altLang="en-US" sz="2600" i="1" dirty="0">
                <a:latin typeface="Times New Roman" pitchFamily="18" charset="0"/>
                <a:ea typeface="黑体" pitchFamily="49" charset="-122"/>
              </a:rPr>
              <a:t>      </a:t>
            </a:r>
            <a:r>
              <a:rPr kumimoji="1" lang="zh-CN" altLang="en-US" sz="2600" dirty="0">
                <a:latin typeface="Times New Roman" pitchFamily="18" charset="0"/>
                <a:ea typeface="黑体" pitchFamily="49" charset="-122"/>
              </a:rPr>
              <a:t>温度是色谱分离条件的重要选择参数。</a:t>
            </a:r>
          </a:p>
          <a:p>
            <a:pPr eaLnBrk="1" hangingPunct="1">
              <a:lnSpc>
                <a:spcPct val="90000"/>
              </a:lnSpc>
              <a:spcBef>
                <a:spcPct val="50000"/>
              </a:spcBef>
            </a:pPr>
            <a:r>
              <a:rPr kumimoji="1" lang="zh-CN" altLang="en-US" sz="2600" dirty="0">
                <a:latin typeface="Times New Roman" pitchFamily="18" charset="0"/>
                <a:ea typeface="黑体" pitchFamily="49" charset="-122"/>
              </a:rPr>
              <a:t>      汽化室、分离室、检测器在操作时均需控制温度。</a:t>
            </a:r>
          </a:p>
          <a:p>
            <a:pPr eaLnBrk="1" hangingPunct="1">
              <a:lnSpc>
                <a:spcPct val="90000"/>
              </a:lnSpc>
              <a:spcBef>
                <a:spcPct val="50000"/>
              </a:spcBef>
            </a:pPr>
            <a:r>
              <a:rPr kumimoji="1" lang="zh-CN" altLang="en-US" sz="2600" dirty="0">
                <a:latin typeface="Times New Roman" pitchFamily="18" charset="0"/>
                <a:ea typeface="黑体" pitchFamily="49" charset="-122"/>
              </a:rPr>
              <a:t>      </a:t>
            </a:r>
            <a:r>
              <a:rPr kumimoji="1" lang="zh-CN" altLang="en-US" sz="2600" dirty="0">
                <a:solidFill>
                  <a:srgbClr val="FF0000"/>
                </a:solidFill>
                <a:latin typeface="Times New Roman" pitchFamily="18" charset="0"/>
                <a:ea typeface="黑体" pitchFamily="49" charset="-122"/>
              </a:rPr>
              <a:t>汽化室</a:t>
            </a:r>
            <a:r>
              <a:rPr kumimoji="1" lang="zh-CN" altLang="en-US" sz="2600" dirty="0">
                <a:latin typeface="Times New Roman" pitchFamily="18" charset="0"/>
                <a:ea typeface="黑体" pitchFamily="49" charset="-122"/>
              </a:rPr>
              <a:t>：保证液体试样瞬间汽化。</a:t>
            </a:r>
          </a:p>
          <a:p>
            <a:pPr eaLnBrk="1" hangingPunct="1">
              <a:lnSpc>
                <a:spcPct val="90000"/>
              </a:lnSpc>
              <a:spcBef>
                <a:spcPct val="50000"/>
              </a:spcBef>
            </a:pPr>
            <a:r>
              <a:rPr kumimoji="1" lang="zh-CN" altLang="en-US" sz="2600" dirty="0">
                <a:latin typeface="Times New Roman" pitchFamily="18" charset="0"/>
                <a:ea typeface="黑体" pitchFamily="49" charset="-122"/>
              </a:rPr>
              <a:t>      </a:t>
            </a:r>
            <a:r>
              <a:rPr kumimoji="1" lang="zh-CN" altLang="en-US" sz="2600" dirty="0">
                <a:solidFill>
                  <a:srgbClr val="FF0000"/>
                </a:solidFill>
                <a:latin typeface="Times New Roman" pitchFamily="18" charset="0"/>
                <a:ea typeface="黑体" pitchFamily="49" charset="-122"/>
              </a:rPr>
              <a:t>检测器</a:t>
            </a:r>
            <a:r>
              <a:rPr kumimoji="1" lang="zh-CN" altLang="en-US" sz="2600" dirty="0">
                <a:latin typeface="Times New Roman" pitchFamily="18" charset="0"/>
                <a:ea typeface="黑体" pitchFamily="49" charset="-122"/>
              </a:rPr>
              <a:t>：保证被分离后的组分通过时不在此冷凝。</a:t>
            </a:r>
          </a:p>
        </p:txBody>
      </p:sp>
      <p:sp>
        <p:nvSpPr>
          <p:cNvPr id="264199" name="Text Box 7"/>
          <p:cNvSpPr txBox="1">
            <a:spLocks noChangeArrowheads="1"/>
          </p:cNvSpPr>
          <p:nvPr/>
        </p:nvSpPr>
        <p:spPr bwMode="auto">
          <a:xfrm>
            <a:off x="304800" y="3581400"/>
            <a:ext cx="4419600" cy="2576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25000"/>
              </a:lnSpc>
              <a:spcBef>
                <a:spcPct val="50000"/>
              </a:spcBef>
            </a:pPr>
            <a:r>
              <a:rPr kumimoji="1" lang="zh-CN" altLang="en-US" sz="2600" i="1" dirty="0">
                <a:latin typeface="Times New Roman" pitchFamily="18" charset="0"/>
                <a:ea typeface="黑体" pitchFamily="49" charset="-122"/>
              </a:rPr>
              <a:t>   </a:t>
            </a:r>
            <a:r>
              <a:rPr kumimoji="1" lang="zh-CN" altLang="en-US" sz="2600" i="1" dirty="0" smtClean="0">
                <a:latin typeface="Times New Roman" pitchFamily="18" charset="0"/>
                <a:ea typeface="黑体" pitchFamily="49" charset="-122"/>
              </a:rPr>
              <a:t>  </a:t>
            </a:r>
            <a:r>
              <a:rPr kumimoji="1" lang="zh-CN" altLang="en-US" sz="2600" dirty="0">
                <a:solidFill>
                  <a:srgbClr val="FF0000"/>
                </a:solidFill>
                <a:latin typeface="Times New Roman" pitchFamily="18" charset="0"/>
                <a:ea typeface="黑体" pitchFamily="49" charset="-122"/>
              </a:rPr>
              <a:t>分离室</a:t>
            </a:r>
            <a:r>
              <a:rPr kumimoji="1" lang="zh-CN" altLang="en-US" sz="2600" dirty="0">
                <a:latin typeface="Times New Roman" pitchFamily="18" charset="0"/>
                <a:ea typeface="黑体" pitchFamily="49" charset="-122"/>
              </a:rPr>
              <a:t>：准确控制分离需要的温度。当试样复杂时，分离室温度需要按一定程序控制温度变化，各组分在最佳温度下分离。</a:t>
            </a:r>
          </a:p>
        </p:txBody>
      </p:sp>
      <p:pic>
        <p:nvPicPr>
          <p:cNvPr id="45061"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4038600"/>
            <a:ext cx="4114800" cy="171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64196"/>
                                        </p:tgtEl>
                                        <p:attrNameLst>
                                          <p:attrName>style.visibility</p:attrName>
                                        </p:attrNameLst>
                                      </p:cBhvr>
                                      <p:to>
                                        <p:strVal val="visible"/>
                                      </p:to>
                                    </p:set>
                                    <p:animEffect transition="in" filter="wipe(left)">
                                      <p:cBhvr>
                                        <p:cTn id="7" dur="500"/>
                                        <p:tgtEl>
                                          <p:spTgt spid="2641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4197">
                                            <p:txEl>
                                              <p:pRg st="0" end="0"/>
                                            </p:txEl>
                                          </p:spTgt>
                                        </p:tgtEl>
                                        <p:attrNameLst>
                                          <p:attrName>style.visibility</p:attrName>
                                        </p:attrNameLst>
                                      </p:cBhvr>
                                      <p:to>
                                        <p:strVal val="visible"/>
                                      </p:to>
                                    </p:set>
                                    <p:animEffect transition="in" filter="wipe(left)">
                                      <p:cBhvr>
                                        <p:cTn id="12" dur="500"/>
                                        <p:tgtEl>
                                          <p:spTgt spid="26419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4197">
                                            <p:txEl>
                                              <p:pRg st="1" end="1"/>
                                            </p:txEl>
                                          </p:spTgt>
                                        </p:tgtEl>
                                        <p:attrNameLst>
                                          <p:attrName>style.visibility</p:attrName>
                                        </p:attrNameLst>
                                      </p:cBhvr>
                                      <p:to>
                                        <p:strVal val="visible"/>
                                      </p:to>
                                    </p:set>
                                    <p:animEffect transition="in" filter="wipe(left)">
                                      <p:cBhvr>
                                        <p:cTn id="17" dur="500"/>
                                        <p:tgtEl>
                                          <p:spTgt spid="26419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4197">
                                            <p:txEl>
                                              <p:pRg st="2" end="2"/>
                                            </p:txEl>
                                          </p:spTgt>
                                        </p:tgtEl>
                                        <p:attrNameLst>
                                          <p:attrName>style.visibility</p:attrName>
                                        </p:attrNameLst>
                                      </p:cBhvr>
                                      <p:to>
                                        <p:strVal val="visible"/>
                                      </p:to>
                                    </p:set>
                                    <p:animEffect transition="in" filter="wipe(left)">
                                      <p:cBhvr>
                                        <p:cTn id="22" dur="500"/>
                                        <p:tgtEl>
                                          <p:spTgt spid="264197">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64197">
                                            <p:txEl>
                                              <p:pRg st="3" end="3"/>
                                            </p:txEl>
                                          </p:spTgt>
                                        </p:tgtEl>
                                        <p:attrNameLst>
                                          <p:attrName>style.visibility</p:attrName>
                                        </p:attrNameLst>
                                      </p:cBhvr>
                                      <p:to>
                                        <p:strVal val="visible"/>
                                      </p:to>
                                    </p:set>
                                    <p:animEffect transition="in" filter="wipe(left)">
                                      <p:cBhvr>
                                        <p:cTn id="27" dur="500"/>
                                        <p:tgtEl>
                                          <p:spTgt spid="264197">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64199"/>
                                        </p:tgtEl>
                                        <p:attrNameLst>
                                          <p:attrName>style.visibility</p:attrName>
                                        </p:attrNameLst>
                                      </p:cBhvr>
                                      <p:to>
                                        <p:strVal val="visible"/>
                                      </p:to>
                                    </p:set>
                                    <p:animEffect transition="in" filter="wipe(up)">
                                      <p:cBhvr>
                                        <p:cTn id="32" dur="500"/>
                                        <p:tgtEl>
                                          <p:spTgt spid="2641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196" grpId="0" autoUpdateAnimBg="0"/>
      <p:bldP spid="264197" grpId="0" build="p" autoUpdateAnimBg="0"/>
      <p:bldP spid="264199"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0" name="Rectangle 4"/>
          <p:cNvSpPr>
            <a:spLocks noChangeArrowheads="1"/>
          </p:cNvSpPr>
          <p:nvPr/>
        </p:nvSpPr>
        <p:spPr bwMode="auto">
          <a:xfrm>
            <a:off x="539750" y="1125538"/>
            <a:ext cx="4033838" cy="647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r>
              <a:rPr lang="zh-CN" altLang="en-US" sz="2600" b="1">
                <a:solidFill>
                  <a:srgbClr val="0000CC"/>
                </a:solidFill>
                <a:latin typeface="黑体" pitchFamily="49" charset="-122"/>
                <a:ea typeface="黑体" pitchFamily="49" charset="-122"/>
              </a:rPr>
              <a:t>一、气固色谱固定相</a:t>
            </a:r>
            <a:endParaRPr lang="zh-CN" altLang="en-US" sz="2000">
              <a:solidFill>
                <a:srgbClr val="0000CC"/>
              </a:solidFill>
              <a:latin typeface="黑体" pitchFamily="49" charset="-122"/>
              <a:ea typeface="黑体" pitchFamily="49" charset="-122"/>
            </a:endParaRPr>
          </a:p>
        </p:txBody>
      </p:sp>
      <p:sp>
        <p:nvSpPr>
          <p:cNvPr id="106504" name="Text Box 8"/>
          <p:cNvSpPr txBox="1">
            <a:spLocks noChangeArrowheads="1"/>
          </p:cNvSpPr>
          <p:nvPr/>
        </p:nvSpPr>
        <p:spPr bwMode="auto">
          <a:xfrm>
            <a:off x="539750" y="1844675"/>
            <a:ext cx="8153400" cy="1052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900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a:lnSpc>
                <a:spcPct val="130000"/>
              </a:lnSpc>
            </a:pPr>
            <a:r>
              <a:rPr lang="zh-CN" altLang="en-US" sz="2400" dirty="0">
                <a:solidFill>
                  <a:srgbClr val="003300"/>
                </a:solidFill>
                <a:latin typeface="黑体" pitchFamily="49" charset="-122"/>
                <a:ea typeface="黑体" pitchFamily="49" charset="-122"/>
              </a:rPr>
              <a:t>活性炭，</a:t>
            </a:r>
            <a:r>
              <a:rPr kumimoji="1" lang="zh-CN" altLang="en-US" sz="2400" dirty="0">
                <a:solidFill>
                  <a:srgbClr val="003300"/>
                </a:solidFill>
                <a:latin typeface="黑体" pitchFamily="49" charset="-122"/>
                <a:ea typeface="黑体" pitchFamily="49" charset="-122"/>
              </a:rPr>
              <a:t>活性氧化铝，</a:t>
            </a:r>
            <a:r>
              <a:rPr lang="zh-CN" altLang="en-US" sz="2400" dirty="0">
                <a:solidFill>
                  <a:srgbClr val="003300"/>
                </a:solidFill>
                <a:latin typeface="黑体" pitchFamily="49" charset="-122"/>
                <a:ea typeface="黑体" pitchFamily="49" charset="-122"/>
              </a:rPr>
              <a:t>硅胶，分子筛，高分子多孔微球等</a:t>
            </a:r>
          </a:p>
          <a:p>
            <a:pPr algn="just">
              <a:lnSpc>
                <a:spcPct val="130000"/>
              </a:lnSpc>
            </a:pPr>
            <a:r>
              <a:rPr lang="zh-CN" altLang="en-US" sz="2400" dirty="0">
                <a:solidFill>
                  <a:srgbClr val="003300"/>
                </a:solidFill>
                <a:latin typeface="黑体" pitchFamily="49" charset="-122"/>
                <a:ea typeface="黑体" pitchFamily="49" charset="-122"/>
              </a:rPr>
              <a:t>分离永久性气体及气态烃类。</a:t>
            </a:r>
            <a:endParaRPr kumimoji="1" lang="zh-CN" altLang="en-US" sz="2400" dirty="0">
              <a:solidFill>
                <a:srgbClr val="003300"/>
              </a:solidFill>
              <a:latin typeface="黑体" pitchFamily="49" charset="-122"/>
              <a:ea typeface="黑体" pitchFamily="49" charset="-122"/>
            </a:endParaRPr>
          </a:p>
        </p:txBody>
      </p:sp>
      <p:sp>
        <p:nvSpPr>
          <p:cNvPr id="106507" name="Rectangle 11"/>
          <p:cNvSpPr>
            <a:spLocks noChangeArrowheads="1"/>
          </p:cNvSpPr>
          <p:nvPr/>
        </p:nvSpPr>
        <p:spPr bwMode="auto">
          <a:xfrm>
            <a:off x="395288" y="260350"/>
            <a:ext cx="6019800"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3000" b="1">
                <a:solidFill>
                  <a:srgbClr val="FF0066"/>
                </a:solidFill>
                <a:latin typeface="黑体" pitchFamily="49" charset="-122"/>
                <a:ea typeface="黑体" pitchFamily="49" charset="-122"/>
              </a:rPr>
              <a:t>1-2 </a:t>
            </a:r>
            <a:r>
              <a:rPr lang="zh-CN" altLang="en-US" sz="3000" b="1">
                <a:solidFill>
                  <a:srgbClr val="FF0066"/>
                </a:solidFill>
                <a:latin typeface="黑体" pitchFamily="49" charset="-122"/>
                <a:ea typeface="黑体" pitchFamily="49" charset="-122"/>
              </a:rPr>
              <a:t>气相色谱固定相</a:t>
            </a:r>
            <a:endParaRPr lang="zh-CN" altLang="en-US" sz="2700" b="1">
              <a:solidFill>
                <a:srgbClr val="0000CC"/>
              </a:solidFill>
              <a:latin typeface="黑体" pitchFamily="49" charset="-122"/>
              <a:ea typeface="黑体" pitchFamily="49" charset="-122"/>
            </a:endParaRPr>
          </a:p>
        </p:txBody>
      </p:sp>
      <p:sp>
        <p:nvSpPr>
          <p:cNvPr id="106510" name="Rectangle 14"/>
          <p:cNvSpPr>
            <a:spLocks noChangeArrowheads="1"/>
          </p:cNvSpPr>
          <p:nvPr/>
        </p:nvSpPr>
        <p:spPr bwMode="auto">
          <a:xfrm>
            <a:off x="304800" y="2944813"/>
            <a:ext cx="8382000"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r>
              <a:rPr lang="zh-CN" altLang="en-US" sz="2600" b="1">
                <a:solidFill>
                  <a:srgbClr val="0000CC"/>
                </a:solidFill>
                <a:latin typeface="黑体" pitchFamily="49" charset="-122"/>
                <a:ea typeface="黑体" pitchFamily="49" charset="-122"/>
              </a:rPr>
              <a:t>气固色谱固定相的特点</a:t>
            </a:r>
            <a:r>
              <a:rPr lang="en-US" altLang="zh-CN" sz="2600" b="1">
                <a:solidFill>
                  <a:srgbClr val="0000CC"/>
                </a:solidFill>
                <a:latin typeface="黑体" pitchFamily="49" charset="-122"/>
                <a:ea typeface="黑体" pitchFamily="49" charset="-122"/>
              </a:rPr>
              <a:t>:</a:t>
            </a:r>
          </a:p>
        </p:txBody>
      </p:sp>
      <p:sp>
        <p:nvSpPr>
          <p:cNvPr id="106514" name="Text Box 18"/>
          <p:cNvSpPr txBox="1">
            <a:spLocks noChangeArrowheads="1"/>
          </p:cNvSpPr>
          <p:nvPr/>
        </p:nvSpPr>
        <p:spPr bwMode="auto">
          <a:xfrm>
            <a:off x="395288" y="3573463"/>
            <a:ext cx="8153400" cy="2424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a:lnSpc>
                <a:spcPct val="130000"/>
              </a:lnSpc>
            </a:pPr>
            <a:r>
              <a:rPr lang="zh-CN" altLang="en-US" sz="2400" dirty="0">
                <a:solidFill>
                  <a:srgbClr val="003300"/>
                </a:solidFill>
                <a:latin typeface="黑体" pitchFamily="49" charset="-122"/>
                <a:ea typeface="黑体" pitchFamily="49" charset="-122"/>
              </a:rPr>
              <a:t>（1）性能与制备和活化条件有很大关系。</a:t>
            </a:r>
          </a:p>
          <a:p>
            <a:pPr algn="just">
              <a:lnSpc>
                <a:spcPct val="130000"/>
              </a:lnSpc>
              <a:buClr>
                <a:srgbClr val="FF0066"/>
              </a:buClr>
              <a:buFont typeface="Symbol" pitchFamily="18" charset="2"/>
              <a:buNone/>
            </a:pPr>
            <a:r>
              <a:rPr lang="zh-CN" altLang="en-US" sz="2400" dirty="0">
                <a:solidFill>
                  <a:srgbClr val="003300"/>
                </a:solidFill>
                <a:latin typeface="黑体" pitchFamily="49" charset="-122"/>
                <a:ea typeface="黑体" pitchFamily="49" charset="-122"/>
              </a:rPr>
              <a:t>（2）同一种固定相，不同厂家或不同活化条件，分离效果差异较大。</a:t>
            </a:r>
          </a:p>
          <a:p>
            <a:pPr algn="just">
              <a:lnSpc>
                <a:spcPct val="130000"/>
              </a:lnSpc>
              <a:buClr>
                <a:srgbClr val="FF0066"/>
              </a:buClr>
              <a:buFont typeface="Symbol" pitchFamily="18" charset="2"/>
              <a:buNone/>
            </a:pPr>
            <a:r>
              <a:rPr lang="zh-CN" altLang="en-US" sz="2400" dirty="0">
                <a:solidFill>
                  <a:srgbClr val="003300"/>
                </a:solidFill>
                <a:latin typeface="黑体" pitchFamily="49" charset="-122"/>
                <a:ea typeface="黑体" pitchFamily="49" charset="-122"/>
              </a:rPr>
              <a:t>（3）种类有限，能分离的对象不多。</a:t>
            </a:r>
          </a:p>
          <a:p>
            <a:pPr algn="just">
              <a:lnSpc>
                <a:spcPct val="130000"/>
              </a:lnSpc>
              <a:buClr>
                <a:srgbClr val="FF0066"/>
              </a:buClr>
              <a:buFont typeface="Symbol" pitchFamily="18" charset="2"/>
              <a:buNone/>
            </a:pPr>
            <a:r>
              <a:rPr lang="zh-CN" altLang="en-US" sz="2400" dirty="0">
                <a:solidFill>
                  <a:srgbClr val="003300"/>
                </a:solidFill>
                <a:latin typeface="黑体" pitchFamily="49" charset="-122"/>
                <a:ea typeface="黑体" pitchFamily="49" charset="-122"/>
              </a:rPr>
              <a:t>（4）使用方便。</a:t>
            </a:r>
          </a:p>
        </p:txBody>
      </p:sp>
    </p:spTree>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6507"/>
                                        </p:tgtEl>
                                        <p:attrNameLst>
                                          <p:attrName>style.visibility</p:attrName>
                                        </p:attrNameLst>
                                      </p:cBhvr>
                                      <p:to>
                                        <p:strVal val="visible"/>
                                      </p:to>
                                    </p:set>
                                    <p:animEffect transition="in" filter="wipe(left)">
                                      <p:cBhvr>
                                        <p:cTn id="7" dur="500"/>
                                        <p:tgtEl>
                                          <p:spTgt spid="106507"/>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6500"/>
                                        </p:tgtEl>
                                        <p:attrNameLst>
                                          <p:attrName>style.visibility</p:attrName>
                                        </p:attrNameLst>
                                      </p:cBhvr>
                                      <p:to>
                                        <p:strVal val="visible"/>
                                      </p:to>
                                    </p:set>
                                    <p:animEffect transition="in" filter="wipe(left)">
                                      <p:cBhvr>
                                        <p:cTn id="11" dur="500"/>
                                        <p:tgtEl>
                                          <p:spTgt spid="10650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06504">
                                            <p:txEl>
                                              <p:pRg st="0" end="0"/>
                                            </p:txEl>
                                          </p:spTgt>
                                        </p:tgtEl>
                                        <p:attrNameLst>
                                          <p:attrName>style.visibility</p:attrName>
                                        </p:attrNameLst>
                                      </p:cBhvr>
                                      <p:to>
                                        <p:strVal val="visible"/>
                                      </p:to>
                                    </p:set>
                                    <p:animEffect transition="in" filter="wipe(left)">
                                      <p:cBhvr>
                                        <p:cTn id="16" dur="500"/>
                                        <p:tgtEl>
                                          <p:spTgt spid="106504">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06504">
                                            <p:txEl>
                                              <p:pRg st="1" end="1"/>
                                            </p:txEl>
                                          </p:spTgt>
                                        </p:tgtEl>
                                        <p:attrNameLst>
                                          <p:attrName>style.visibility</p:attrName>
                                        </p:attrNameLst>
                                      </p:cBhvr>
                                      <p:to>
                                        <p:strVal val="visible"/>
                                      </p:to>
                                    </p:set>
                                    <p:animEffect transition="in" filter="wipe(left)">
                                      <p:cBhvr>
                                        <p:cTn id="21" dur="500"/>
                                        <p:tgtEl>
                                          <p:spTgt spid="106504">
                                            <p:txEl>
                                              <p:pRg st="1" end="1"/>
                                            </p:txEl>
                                          </p:spTgt>
                                        </p:tgtEl>
                                      </p:cBhvr>
                                    </p:animEffect>
                                  </p:childTnLst>
                                </p:cTn>
                              </p:par>
                            </p:childTnLst>
                          </p:cTn>
                        </p:par>
                        <p:par>
                          <p:cTn id="22" fill="hold" nodeType="afterGroup">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106510">
                                            <p:txEl>
                                              <p:pRg st="0" end="0"/>
                                            </p:txEl>
                                          </p:spTgt>
                                        </p:tgtEl>
                                        <p:attrNameLst>
                                          <p:attrName>style.visibility</p:attrName>
                                        </p:attrNameLst>
                                      </p:cBhvr>
                                      <p:to>
                                        <p:strVal val="visible"/>
                                      </p:to>
                                    </p:set>
                                    <p:animEffect transition="in" filter="wipe(left)">
                                      <p:cBhvr>
                                        <p:cTn id="25" dur="500"/>
                                        <p:tgtEl>
                                          <p:spTgt spid="106510">
                                            <p:txEl>
                                              <p:pRg st="0" end="0"/>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06514">
                                            <p:txEl>
                                              <p:pRg st="0" end="0"/>
                                            </p:txEl>
                                          </p:spTgt>
                                        </p:tgtEl>
                                        <p:attrNameLst>
                                          <p:attrName>style.visibility</p:attrName>
                                        </p:attrNameLst>
                                      </p:cBhvr>
                                      <p:to>
                                        <p:strVal val="visible"/>
                                      </p:to>
                                    </p:set>
                                    <p:animEffect transition="in" filter="wipe(left)">
                                      <p:cBhvr>
                                        <p:cTn id="30" dur="500"/>
                                        <p:tgtEl>
                                          <p:spTgt spid="106514">
                                            <p:txEl>
                                              <p:pRg st="0" end="0"/>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06514">
                                            <p:txEl>
                                              <p:pRg st="1" end="1"/>
                                            </p:txEl>
                                          </p:spTgt>
                                        </p:tgtEl>
                                        <p:attrNameLst>
                                          <p:attrName>style.visibility</p:attrName>
                                        </p:attrNameLst>
                                      </p:cBhvr>
                                      <p:to>
                                        <p:strVal val="visible"/>
                                      </p:to>
                                    </p:set>
                                    <p:animEffect transition="in" filter="wipe(left)">
                                      <p:cBhvr>
                                        <p:cTn id="35" dur="500"/>
                                        <p:tgtEl>
                                          <p:spTgt spid="106514">
                                            <p:txEl>
                                              <p:pRg st="1" end="1"/>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06514">
                                            <p:txEl>
                                              <p:pRg st="2" end="2"/>
                                            </p:txEl>
                                          </p:spTgt>
                                        </p:tgtEl>
                                        <p:attrNameLst>
                                          <p:attrName>style.visibility</p:attrName>
                                        </p:attrNameLst>
                                      </p:cBhvr>
                                      <p:to>
                                        <p:strVal val="visible"/>
                                      </p:to>
                                    </p:set>
                                    <p:animEffect transition="in" filter="wipe(left)">
                                      <p:cBhvr>
                                        <p:cTn id="40" dur="500"/>
                                        <p:tgtEl>
                                          <p:spTgt spid="106514">
                                            <p:txEl>
                                              <p:pRg st="2" end="2"/>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06514">
                                            <p:txEl>
                                              <p:pRg st="3" end="3"/>
                                            </p:txEl>
                                          </p:spTgt>
                                        </p:tgtEl>
                                        <p:attrNameLst>
                                          <p:attrName>style.visibility</p:attrName>
                                        </p:attrNameLst>
                                      </p:cBhvr>
                                      <p:to>
                                        <p:strVal val="visible"/>
                                      </p:to>
                                    </p:set>
                                    <p:animEffect transition="in" filter="wipe(left)">
                                      <p:cBhvr>
                                        <p:cTn id="45" dur="500"/>
                                        <p:tgtEl>
                                          <p:spTgt spid="10651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0" grpId="0" autoUpdateAnimBg="0"/>
      <p:bldP spid="106504" grpId="0" build="p" autoUpdateAnimBg="0"/>
      <p:bldP spid="106507" grpId="0" autoUpdateAnimBg="0"/>
      <p:bldP spid="106510" grpId="0" build="p" autoUpdateAnimBg="0" advAuto="0"/>
      <p:bldP spid="106514"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20" name="Rectangle 4"/>
          <p:cNvSpPr>
            <a:spLocks noChangeArrowheads="1"/>
          </p:cNvSpPr>
          <p:nvPr/>
        </p:nvSpPr>
        <p:spPr bwMode="auto">
          <a:xfrm>
            <a:off x="539552" y="454600"/>
            <a:ext cx="7772400" cy="627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r>
              <a:rPr lang="zh-CN" altLang="en-US" sz="2800" b="1" dirty="0">
                <a:solidFill>
                  <a:srgbClr val="0000CC"/>
                </a:solidFill>
                <a:latin typeface="黑体" pitchFamily="49" charset="-122"/>
                <a:ea typeface="黑体" pitchFamily="49" charset="-122"/>
              </a:rPr>
              <a:t>二、气液色谱固定相</a:t>
            </a:r>
          </a:p>
        </p:txBody>
      </p:sp>
      <p:sp>
        <p:nvSpPr>
          <p:cNvPr id="265221" name="Text Box 5"/>
          <p:cNvSpPr txBox="1">
            <a:spLocks noChangeArrowheads="1"/>
          </p:cNvSpPr>
          <p:nvPr/>
        </p:nvSpPr>
        <p:spPr bwMode="auto">
          <a:xfrm>
            <a:off x="251520" y="1030664"/>
            <a:ext cx="8641655" cy="1274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a:lnSpc>
                <a:spcPct val="160000"/>
              </a:lnSpc>
            </a:pPr>
            <a:r>
              <a:rPr lang="zh-CN" altLang="en-US" sz="2400" dirty="0" smtClean="0">
                <a:solidFill>
                  <a:srgbClr val="003300"/>
                </a:solidFill>
                <a:latin typeface="黑体" pitchFamily="49" charset="-122"/>
                <a:ea typeface="黑体" pitchFamily="49" charset="-122"/>
              </a:rPr>
              <a:t>气</a:t>
            </a:r>
            <a:r>
              <a:rPr lang="zh-CN" altLang="en-US" sz="2400" dirty="0">
                <a:solidFill>
                  <a:srgbClr val="003300"/>
                </a:solidFill>
                <a:latin typeface="黑体" pitchFamily="49" charset="-122"/>
                <a:ea typeface="黑体" pitchFamily="49" charset="-122"/>
              </a:rPr>
              <a:t>液色谱固定相 </a:t>
            </a:r>
            <a:r>
              <a:rPr lang="zh-CN" altLang="en-US" sz="2400" b="1" dirty="0">
                <a:solidFill>
                  <a:srgbClr val="0000CC"/>
                </a:solidFill>
                <a:latin typeface="黑体" pitchFamily="49" charset="-122"/>
                <a:ea typeface="黑体" pitchFamily="49" charset="-122"/>
              </a:rPr>
              <a:t>[</a:t>
            </a:r>
            <a:r>
              <a:rPr lang="zh-CN" altLang="en-US" sz="2400" b="1" dirty="0">
                <a:solidFill>
                  <a:srgbClr val="C00000"/>
                </a:solidFill>
                <a:latin typeface="黑体" pitchFamily="49" charset="-122"/>
                <a:ea typeface="黑体" pitchFamily="49" charset="-122"/>
              </a:rPr>
              <a:t>固定液+载体（支持体）</a:t>
            </a:r>
            <a:r>
              <a:rPr lang="zh-CN" altLang="en-US" sz="2400" b="1" dirty="0">
                <a:solidFill>
                  <a:srgbClr val="0000CC"/>
                </a:solidFill>
                <a:latin typeface="黑体" pitchFamily="49" charset="-122"/>
                <a:ea typeface="黑体" pitchFamily="49" charset="-122"/>
              </a:rPr>
              <a:t>]</a:t>
            </a:r>
            <a:r>
              <a:rPr lang="zh-CN" altLang="en-US" sz="2400" b="1" dirty="0">
                <a:latin typeface="黑体" pitchFamily="49" charset="-122"/>
                <a:ea typeface="黑体" pitchFamily="49" charset="-122"/>
              </a:rPr>
              <a:t>：</a:t>
            </a:r>
          </a:p>
          <a:p>
            <a:pPr algn="just">
              <a:lnSpc>
                <a:spcPct val="160000"/>
              </a:lnSpc>
            </a:pPr>
            <a:r>
              <a:rPr lang="zh-CN" altLang="en-US" sz="2400" dirty="0">
                <a:solidFill>
                  <a:srgbClr val="003300"/>
                </a:solidFill>
                <a:latin typeface="黑体" pitchFamily="49" charset="-122"/>
                <a:ea typeface="黑体" pitchFamily="49" charset="-122"/>
              </a:rPr>
              <a:t>小颗粒表面涂</a:t>
            </a:r>
            <a:r>
              <a:rPr lang="zh-CN" altLang="en-US" sz="2400" dirty="0" smtClean="0">
                <a:solidFill>
                  <a:srgbClr val="003300"/>
                </a:solidFill>
                <a:latin typeface="黑体" pitchFamily="49" charset="-122"/>
                <a:ea typeface="黑体" pitchFamily="49" charset="-122"/>
              </a:rPr>
              <a:t>渍一</a:t>
            </a:r>
            <a:r>
              <a:rPr lang="zh-CN" altLang="en-US" sz="2400" dirty="0">
                <a:solidFill>
                  <a:srgbClr val="003300"/>
                </a:solidFill>
                <a:latin typeface="黑体" pitchFamily="49" charset="-122"/>
                <a:ea typeface="黑体" pitchFamily="49" charset="-122"/>
              </a:rPr>
              <a:t>薄层固定液。空心毛细管柱内涂渍固定液。</a:t>
            </a:r>
          </a:p>
        </p:txBody>
      </p:sp>
      <p:sp>
        <p:nvSpPr>
          <p:cNvPr id="5" name="Text Box 4"/>
          <p:cNvSpPr txBox="1">
            <a:spLocks noChangeArrowheads="1"/>
          </p:cNvSpPr>
          <p:nvPr/>
        </p:nvSpPr>
        <p:spPr bwMode="auto">
          <a:xfrm>
            <a:off x="268020" y="2326808"/>
            <a:ext cx="8192412" cy="3262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zh-CN" altLang="en-US" sz="2800" b="1" dirty="0">
                <a:solidFill>
                  <a:srgbClr val="0000CC"/>
                </a:solidFill>
                <a:latin typeface="黑体" pitchFamily="49" charset="-122"/>
                <a:ea typeface="黑体" pitchFamily="49" charset="-122"/>
              </a:rPr>
              <a:t>对载体的</a:t>
            </a:r>
            <a:r>
              <a:rPr lang="zh-CN" altLang="en-US" sz="2800" b="1" dirty="0" smtClean="0">
                <a:solidFill>
                  <a:srgbClr val="0000CC"/>
                </a:solidFill>
                <a:latin typeface="黑体" pitchFamily="49" charset="-122"/>
                <a:ea typeface="黑体" pitchFamily="49" charset="-122"/>
              </a:rPr>
              <a:t>要求</a:t>
            </a:r>
            <a:r>
              <a:rPr lang="zh-CN" altLang="en-US" sz="2200" b="1" dirty="0">
                <a:latin typeface="仿宋_GB2312" pitchFamily="49" charset="-122"/>
                <a:ea typeface="仿宋_GB2312" pitchFamily="49" charset="-122"/>
              </a:rPr>
              <a:t/>
            </a:r>
            <a:br>
              <a:rPr lang="zh-CN" altLang="en-US" sz="2200" b="1" dirty="0">
                <a:latin typeface="仿宋_GB2312" pitchFamily="49" charset="-122"/>
                <a:ea typeface="仿宋_GB2312" pitchFamily="49" charset="-122"/>
              </a:rPr>
            </a:br>
            <a:r>
              <a:rPr lang="zh-CN" altLang="en-US" sz="2400" dirty="0" smtClean="0">
                <a:solidFill>
                  <a:srgbClr val="003300"/>
                </a:solidFill>
                <a:latin typeface="黑体" pitchFamily="49" charset="-122"/>
                <a:ea typeface="黑体" pitchFamily="49" charset="-122"/>
              </a:rPr>
              <a:t>（</a:t>
            </a:r>
            <a:r>
              <a:rPr lang="en-US" altLang="zh-CN" sz="2400" dirty="0">
                <a:solidFill>
                  <a:srgbClr val="003300"/>
                </a:solidFill>
                <a:latin typeface="黑体" pitchFamily="49" charset="-122"/>
                <a:ea typeface="黑体" pitchFamily="49" charset="-122"/>
              </a:rPr>
              <a:t>1</a:t>
            </a:r>
            <a:r>
              <a:rPr lang="zh-CN" altLang="en-US" sz="2400" dirty="0">
                <a:solidFill>
                  <a:srgbClr val="003300"/>
                </a:solidFill>
                <a:latin typeface="黑体" pitchFamily="49" charset="-122"/>
                <a:ea typeface="黑体" pitchFamily="49" charset="-122"/>
              </a:rPr>
              <a:t>）具有化学惰性，即在使用温度下不与固定液或样品发生反应。</a:t>
            </a:r>
            <a:br>
              <a:rPr lang="zh-CN" altLang="en-US" sz="2400" dirty="0">
                <a:solidFill>
                  <a:srgbClr val="003300"/>
                </a:solidFill>
                <a:latin typeface="黑体" pitchFamily="49" charset="-122"/>
                <a:ea typeface="黑体" pitchFamily="49" charset="-122"/>
              </a:rPr>
            </a:br>
            <a:r>
              <a:rPr lang="zh-CN" altLang="en-US" sz="2400" dirty="0" smtClean="0">
                <a:solidFill>
                  <a:srgbClr val="003300"/>
                </a:solidFill>
                <a:latin typeface="黑体" pitchFamily="49" charset="-122"/>
                <a:ea typeface="黑体" pitchFamily="49" charset="-122"/>
              </a:rPr>
              <a:t>（</a:t>
            </a:r>
            <a:r>
              <a:rPr lang="en-US" altLang="zh-CN" sz="2400" dirty="0">
                <a:solidFill>
                  <a:srgbClr val="003300"/>
                </a:solidFill>
                <a:latin typeface="黑体" pitchFamily="49" charset="-122"/>
                <a:ea typeface="黑体" pitchFamily="49" charset="-122"/>
              </a:rPr>
              <a:t>2</a:t>
            </a:r>
            <a:r>
              <a:rPr lang="zh-CN" altLang="en-US" sz="2400" dirty="0">
                <a:solidFill>
                  <a:srgbClr val="003300"/>
                </a:solidFill>
                <a:latin typeface="黑体" pitchFamily="49" charset="-122"/>
                <a:ea typeface="黑体" pitchFamily="49" charset="-122"/>
              </a:rPr>
              <a:t>）具有好的热稳定性，即在使用温度下不分解，不变形，无催化作用</a:t>
            </a:r>
            <a:r>
              <a:rPr lang="zh-CN" altLang="en-US" sz="2400" dirty="0" smtClean="0">
                <a:solidFill>
                  <a:srgbClr val="003300"/>
                </a:solidFill>
                <a:latin typeface="黑体" pitchFamily="49" charset="-122"/>
                <a:ea typeface="黑体" pitchFamily="49" charset="-122"/>
              </a:rPr>
              <a:t>。</a:t>
            </a:r>
            <a:endParaRPr lang="en-US" altLang="zh-CN" sz="2400" dirty="0">
              <a:solidFill>
                <a:srgbClr val="003300"/>
              </a:solidFill>
              <a:latin typeface="黑体" pitchFamily="49" charset="-122"/>
              <a:ea typeface="黑体" pitchFamily="49" charset="-122"/>
            </a:endParaRPr>
          </a:p>
          <a:p>
            <a:pPr eaLnBrk="1" hangingPunct="1">
              <a:spcBef>
                <a:spcPct val="50000"/>
              </a:spcBef>
            </a:pPr>
            <a:r>
              <a:rPr lang="zh-CN" altLang="en-US" sz="2400" dirty="0" smtClean="0">
                <a:solidFill>
                  <a:srgbClr val="003300"/>
                </a:solidFill>
                <a:latin typeface="黑体" pitchFamily="49" charset="-122"/>
                <a:ea typeface="黑体" pitchFamily="49" charset="-122"/>
              </a:rPr>
              <a:t>（</a:t>
            </a:r>
            <a:r>
              <a:rPr lang="en-US" altLang="zh-CN" sz="2400" dirty="0">
                <a:solidFill>
                  <a:srgbClr val="003300"/>
                </a:solidFill>
                <a:latin typeface="黑体" pitchFamily="49" charset="-122"/>
                <a:ea typeface="黑体" pitchFamily="49" charset="-122"/>
              </a:rPr>
              <a:t>3</a:t>
            </a:r>
            <a:r>
              <a:rPr lang="zh-CN" altLang="en-US" sz="2400" dirty="0">
                <a:solidFill>
                  <a:srgbClr val="003300"/>
                </a:solidFill>
                <a:latin typeface="黑体" pitchFamily="49" charset="-122"/>
                <a:ea typeface="黑体" pitchFamily="49" charset="-122"/>
              </a:rPr>
              <a:t>）有一定的机械强度，在处理过程中不易破碎。</a:t>
            </a:r>
            <a:br>
              <a:rPr lang="zh-CN" altLang="en-US" sz="2400" dirty="0">
                <a:solidFill>
                  <a:srgbClr val="003300"/>
                </a:solidFill>
                <a:latin typeface="黑体" pitchFamily="49" charset="-122"/>
                <a:ea typeface="黑体" pitchFamily="49" charset="-122"/>
              </a:rPr>
            </a:br>
            <a:r>
              <a:rPr lang="zh-CN" altLang="en-US" sz="2400" dirty="0" smtClean="0">
                <a:solidFill>
                  <a:srgbClr val="003300"/>
                </a:solidFill>
                <a:latin typeface="黑体" pitchFamily="49" charset="-122"/>
                <a:ea typeface="黑体" pitchFamily="49" charset="-122"/>
              </a:rPr>
              <a:t>（</a:t>
            </a:r>
            <a:r>
              <a:rPr lang="en-US" altLang="zh-CN" sz="2400" dirty="0">
                <a:solidFill>
                  <a:srgbClr val="003300"/>
                </a:solidFill>
                <a:latin typeface="黑体" pitchFamily="49" charset="-122"/>
                <a:ea typeface="黑体" pitchFamily="49" charset="-122"/>
              </a:rPr>
              <a:t>4</a:t>
            </a:r>
            <a:r>
              <a:rPr lang="zh-CN" altLang="en-US" sz="2400" dirty="0">
                <a:solidFill>
                  <a:srgbClr val="003300"/>
                </a:solidFill>
                <a:latin typeface="黑体" pitchFamily="49" charset="-122"/>
                <a:ea typeface="黑体" pitchFamily="49" charset="-122"/>
              </a:rPr>
              <a:t>）有适当的比表面，表面无深沟，以便使固定液成为均匀的薄膜；要有较大的孔隙率，以便减小柱压降。 </a:t>
            </a:r>
          </a:p>
        </p:txBody>
      </p:sp>
    </p:spTree>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5220">
                                            <p:txEl>
                                              <p:pRg st="0" end="0"/>
                                            </p:txEl>
                                          </p:spTgt>
                                        </p:tgtEl>
                                        <p:attrNameLst>
                                          <p:attrName>style.visibility</p:attrName>
                                        </p:attrNameLst>
                                      </p:cBhvr>
                                      <p:to>
                                        <p:strVal val="visible"/>
                                      </p:to>
                                    </p:set>
                                    <p:animEffect transition="in" filter="wipe(left)">
                                      <p:cBhvr>
                                        <p:cTn id="7" dur="500"/>
                                        <p:tgtEl>
                                          <p:spTgt spid="26522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5221">
                                            <p:txEl>
                                              <p:pRg st="0" end="0"/>
                                            </p:txEl>
                                          </p:spTgt>
                                        </p:tgtEl>
                                        <p:attrNameLst>
                                          <p:attrName>style.visibility</p:attrName>
                                        </p:attrNameLst>
                                      </p:cBhvr>
                                      <p:to>
                                        <p:strVal val="visible"/>
                                      </p:to>
                                    </p:set>
                                    <p:animEffect transition="in" filter="wipe(left)">
                                      <p:cBhvr>
                                        <p:cTn id="12" dur="500"/>
                                        <p:tgtEl>
                                          <p:spTgt spid="26522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5221">
                                            <p:txEl>
                                              <p:pRg st="1" end="1"/>
                                            </p:txEl>
                                          </p:spTgt>
                                        </p:tgtEl>
                                        <p:attrNameLst>
                                          <p:attrName>style.visibility</p:attrName>
                                        </p:attrNameLst>
                                      </p:cBhvr>
                                      <p:to>
                                        <p:strVal val="visible"/>
                                      </p:to>
                                    </p:set>
                                    <p:animEffect transition="in" filter="wipe(left)">
                                      <p:cBhvr>
                                        <p:cTn id="17" dur="500"/>
                                        <p:tgtEl>
                                          <p:spTgt spid="26522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20" grpId="0" build="p" autoUpdateAnimBg="0" advAuto="0"/>
      <p:bldP spid="265221"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5"/>
          <p:cNvSpPr txBox="1">
            <a:spLocks noChangeArrowheads="1"/>
          </p:cNvSpPr>
          <p:nvPr/>
        </p:nvSpPr>
        <p:spPr bwMode="auto">
          <a:xfrm>
            <a:off x="611560" y="620688"/>
            <a:ext cx="8064896" cy="5663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zh-CN" altLang="en-US" sz="3200" dirty="0">
                <a:solidFill>
                  <a:srgbClr val="0000CC"/>
                </a:solidFill>
                <a:latin typeface="黑体" pitchFamily="49" charset="-122"/>
                <a:ea typeface="黑体" pitchFamily="49" charset="-122"/>
              </a:rPr>
              <a:t>载体的</a:t>
            </a:r>
            <a:r>
              <a:rPr lang="zh-CN" altLang="en-US" sz="3200" dirty="0" smtClean="0">
                <a:solidFill>
                  <a:srgbClr val="0000CC"/>
                </a:solidFill>
                <a:latin typeface="黑体" pitchFamily="49" charset="-122"/>
                <a:ea typeface="黑体" pitchFamily="49" charset="-122"/>
              </a:rPr>
              <a:t>种类</a:t>
            </a:r>
            <a:endParaRPr lang="en-US" altLang="zh-CN" sz="3200" dirty="0" smtClean="0">
              <a:solidFill>
                <a:srgbClr val="0000CC"/>
              </a:solidFill>
              <a:latin typeface="黑体" pitchFamily="49" charset="-122"/>
              <a:ea typeface="黑体" pitchFamily="49" charset="-122"/>
            </a:endParaRPr>
          </a:p>
          <a:p>
            <a:pPr marL="457200" indent="-457200" eaLnBrk="1" hangingPunct="1">
              <a:spcBef>
                <a:spcPct val="50000"/>
              </a:spcBef>
              <a:buFont typeface="Wingdings" pitchFamily="2" charset="2"/>
              <a:buChar char="ü"/>
            </a:pPr>
            <a:r>
              <a:rPr lang="zh-CN" altLang="en-US" sz="3000" dirty="0" smtClean="0">
                <a:latin typeface="黑体" pitchFamily="49" charset="-122"/>
                <a:ea typeface="黑体" pitchFamily="49" charset="-122"/>
              </a:rPr>
              <a:t>载体</a:t>
            </a:r>
            <a:r>
              <a:rPr lang="zh-CN" altLang="en-US" sz="3000" dirty="0">
                <a:latin typeface="黑体" pitchFamily="49" charset="-122"/>
                <a:ea typeface="黑体" pitchFamily="49" charset="-122"/>
              </a:rPr>
              <a:t>大致可分为两大类，即</a:t>
            </a:r>
            <a:r>
              <a:rPr lang="zh-CN" altLang="en-US" sz="3000" dirty="0">
                <a:solidFill>
                  <a:srgbClr val="C00000"/>
                </a:solidFill>
                <a:latin typeface="黑体" pitchFamily="49" charset="-122"/>
                <a:ea typeface="黑体" pitchFamily="49" charset="-122"/>
              </a:rPr>
              <a:t>硅藻土类</a:t>
            </a:r>
            <a:r>
              <a:rPr lang="zh-CN" altLang="en-US" sz="3000" dirty="0">
                <a:latin typeface="黑体" pitchFamily="49" charset="-122"/>
                <a:ea typeface="黑体" pitchFamily="49" charset="-122"/>
              </a:rPr>
              <a:t>和</a:t>
            </a:r>
            <a:r>
              <a:rPr lang="zh-CN" altLang="en-US" sz="3000" dirty="0">
                <a:solidFill>
                  <a:srgbClr val="C00000"/>
                </a:solidFill>
                <a:latin typeface="黑体" pitchFamily="49" charset="-122"/>
                <a:ea typeface="黑体" pitchFamily="49" charset="-122"/>
              </a:rPr>
              <a:t>非硅藻土类</a:t>
            </a:r>
            <a:r>
              <a:rPr lang="zh-CN" altLang="en-US" sz="3000" dirty="0" smtClean="0">
                <a:latin typeface="黑体" pitchFamily="49" charset="-122"/>
                <a:ea typeface="黑体" pitchFamily="49" charset="-122"/>
              </a:rPr>
              <a:t>。</a:t>
            </a:r>
            <a:endParaRPr lang="en-US" altLang="zh-CN" sz="3000" dirty="0" smtClean="0">
              <a:latin typeface="黑体" pitchFamily="49" charset="-122"/>
              <a:ea typeface="黑体" pitchFamily="49" charset="-122"/>
            </a:endParaRPr>
          </a:p>
          <a:p>
            <a:pPr marL="457200" indent="-457200" eaLnBrk="1" hangingPunct="1">
              <a:spcBef>
                <a:spcPct val="50000"/>
              </a:spcBef>
              <a:buFont typeface="Wingdings" pitchFamily="2" charset="2"/>
              <a:buChar char="ü"/>
            </a:pPr>
            <a:r>
              <a:rPr lang="zh-CN" altLang="en-US" sz="3000" dirty="0">
                <a:latin typeface="黑体" pitchFamily="49" charset="-122"/>
                <a:ea typeface="黑体" pitchFamily="49" charset="-122"/>
              </a:rPr>
              <a:t>硅藻土类载体是天然硅藻土经煅烧等处理后而获得的具有一定粒度的多空性颗粒。</a:t>
            </a:r>
          </a:p>
          <a:p>
            <a:pPr marL="457200" indent="-457200" eaLnBrk="1" hangingPunct="1">
              <a:spcBef>
                <a:spcPct val="50000"/>
              </a:spcBef>
              <a:buFont typeface="Wingdings" pitchFamily="2" charset="2"/>
              <a:buChar char="ü"/>
            </a:pPr>
            <a:r>
              <a:rPr lang="zh-CN" altLang="en-US" sz="3000" dirty="0">
                <a:latin typeface="黑体" pitchFamily="49" charset="-122"/>
                <a:ea typeface="黑体" pitchFamily="49" charset="-122"/>
              </a:rPr>
              <a:t>非硅藻土类载体品种不一，多在特殊情况下使用，如氟塑料载体、玻璃微球载体等。 </a:t>
            </a:r>
          </a:p>
          <a:p>
            <a:pPr marL="457200" indent="-457200" eaLnBrk="1" hangingPunct="1">
              <a:spcBef>
                <a:spcPct val="50000"/>
              </a:spcBef>
              <a:buFont typeface="Wingdings" pitchFamily="2" charset="2"/>
              <a:buChar char="ü"/>
            </a:pPr>
            <a:r>
              <a:rPr lang="zh-CN" altLang="en-US" sz="3000" dirty="0">
                <a:latin typeface="黑体" pitchFamily="49" charset="-122"/>
                <a:ea typeface="黑体" pitchFamily="49" charset="-122"/>
              </a:rPr>
              <a:t>前处理：</a:t>
            </a:r>
            <a:r>
              <a:rPr lang="zh-CN" altLang="en-US" sz="3000" dirty="0">
                <a:solidFill>
                  <a:srgbClr val="C00000"/>
                </a:solidFill>
                <a:latin typeface="黑体" pitchFamily="49" charset="-122"/>
                <a:ea typeface="黑体" pitchFamily="49" charset="-122"/>
              </a:rPr>
              <a:t>酸洗</a:t>
            </a:r>
            <a:r>
              <a:rPr lang="zh-CN" altLang="en-US" sz="3000" dirty="0">
                <a:latin typeface="黑体" pitchFamily="49" charset="-122"/>
                <a:ea typeface="黑体" pitchFamily="49" charset="-122"/>
              </a:rPr>
              <a:t>（除去碱性作用基团），</a:t>
            </a:r>
            <a:r>
              <a:rPr lang="zh-CN" altLang="en-US" sz="3000" dirty="0">
                <a:solidFill>
                  <a:srgbClr val="C00000"/>
                </a:solidFill>
                <a:latin typeface="黑体" pitchFamily="49" charset="-122"/>
                <a:ea typeface="黑体" pitchFamily="49" charset="-122"/>
              </a:rPr>
              <a:t>碱洗</a:t>
            </a:r>
            <a:r>
              <a:rPr lang="zh-CN" altLang="en-US" sz="3000" dirty="0">
                <a:latin typeface="黑体" pitchFamily="49" charset="-122"/>
                <a:ea typeface="黑体" pitchFamily="49" charset="-122"/>
              </a:rPr>
              <a:t>（除去酸性作用基团）和</a:t>
            </a:r>
            <a:r>
              <a:rPr lang="zh-CN" altLang="en-US" sz="3000" dirty="0">
                <a:solidFill>
                  <a:srgbClr val="C00000"/>
                </a:solidFill>
                <a:latin typeface="黑体" pitchFamily="49" charset="-122"/>
                <a:ea typeface="黑体" pitchFamily="49" charset="-122"/>
              </a:rPr>
              <a:t>硅烷化</a:t>
            </a:r>
            <a:r>
              <a:rPr lang="zh-CN" altLang="en-US" sz="3000" dirty="0">
                <a:latin typeface="黑体" pitchFamily="49" charset="-122"/>
                <a:ea typeface="黑体" pitchFamily="49" charset="-122"/>
              </a:rPr>
              <a:t>（消除氢键结合力）等。</a:t>
            </a:r>
            <a:endParaRPr lang="en-US" altLang="zh-CN" sz="3000" dirty="0">
              <a:latin typeface="黑体" pitchFamily="49" charset="-122"/>
              <a:ea typeface="黑体" pitchFamily="49" charset="-122"/>
            </a:endParaRPr>
          </a:p>
        </p:txBody>
      </p:sp>
    </p:spTree>
  </p:cSld>
  <p:clrMapOvr>
    <a:masterClrMapping/>
  </p:clrMapOvr>
  <p:transition spd="med">
    <p:wip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10"/>
          <p:cNvSpPr txBox="1">
            <a:spLocks noChangeArrowheads="1"/>
          </p:cNvSpPr>
          <p:nvPr/>
        </p:nvSpPr>
        <p:spPr bwMode="auto">
          <a:xfrm>
            <a:off x="468313" y="333375"/>
            <a:ext cx="7543800" cy="79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zh-CN" altLang="en-US" sz="3900" b="1">
                <a:solidFill>
                  <a:schemeClr val="tx2"/>
                </a:solidFill>
                <a:latin typeface="黑体" pitchFamily="49" charset="-122"/>
                <a:ea typeface="黑体" pitchFamily="49" charset="-122"/>
              </a:rPr>
              <a:t>（三）固定液</a:t>
            </a:r>
          </a:p>
        </p:txBody>
      </p:sp>
      <p:sp>
        <p:nvSpPr>
          <p:cNvPr id="110603" name="Text Box 11"/>
          <p:cNvSpPr txBox="1">
            <a:spLocks noChangeArrowheads="1"/>
          </p:cNvSpPr>
          <p:nvPr/>
        </p:nvSpPr>
        <p:spPr bwMode="auto">
          <a:xfrm>
            <a:off x="304800" y="1066800"/>
            <a:ext cx="8686800"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10000"/>
              </a:lnSpc>
              <a:spcBef>
                <a:spcPct val="5000"/>
              </a:spcBef>
            </a:pPr>
            <a:r>
              <a:rPr kumimoji="1" lang="zh-CN" altLang="en-US" sz="2600" b="1" dirty="0" smtClean="0">
                <a:latin typeface="黑体" pitchFamily="49" charset="-122"/>
                <a:ea typeface="黑体" pitchFamily="49" charset="-122"/>
              </a:rPr>
              <a:t>固定液</a:t>
            </a:r>
            <a:r>
              <a:rPr kumimoji="1" lang="zh-CN" altLang="en-US" sz="2600" b="1" dirty="0">
                <a:latin typeface="黑体" pitchFamily="49" charset="-122"/>
                <a:ea typeface="黑体" pitchFamily="49" charset="-122"/>
              </a:rPr>
              <a:t>：</a:t>
            </a:r>
            <a:r>
              <a:rPr kumimoji="1" lang="zh-CN" altLang="en-US" sz="2600" dirty="0">
                <a:latin typeface="黑体" pitchFamily="49" charset="-122"/>
                <a:ea typeface="黑体" pitchFamily="49" charset="-122"/>
              </a:rPr>
              <a:t>高沸点难挥发的有机化合物，种类繁多。</a:t>
            </a:r>
          </a:p>
          <a:p>
            <a:pPr eaLnBrk="1" hangingPunct="1">
              <a:lnSpc>
                <a:spcPct val="200000"/>
              </a:lnSpc>
              <a:spcBef>
                <a:spcPct val="5000"/>
              </a:spcBef>
            </a:pPr>
            <a:r>
              <a:rPr kumimoji="1" lang="zh-CN" altLang="en-US" sz="2600" b="1" dirty="0" smtClean="0">
                <a:solidFill>
                  <a:srgbClr val="0000CC"/>
                </a:solidFill>
                <a:latin typeface="黑体" pitchFamily="49" charset="-122"/>
                <a:ea typeface="黑体" pitchFamily="49" charset="-122"/>
              </a:rPr>
              <a:t>(</a:t>
            </a:r>
            <a:r>
              <a:rPr kumimoji="1" lang="zh-CN" altLang="en-US" sz="2600" b="1" dirty="0">
                <a:solidFill>
                  <a:srgbClr val="0000CC"/>
                </a:solidFill>
                <a:latin typeface="黑体" pitchFamily="49" charset="-122"/>
                <a:ea typeface="黑体" pitchFamily="49" charset="-122"/>
              </a:rPr>
              <a:t>1</a:t>
            </a:r>
            <a:r>
              <a:rPr kumimoji="1" lang="zh-CN" altLang="en-US" sz="2600" b="1" dirty="0" smtClean="0">
                <a:solidFill>
                  <a:srgbClr val="0000CC"/>
                </a:solidFill>
                <a:latin typeface="黑体" pitchFamily="49" charset="-122"/>
                <a:ea typeface="黑体" pitchFamily="49" charset="-122"/>
              </a:rPr>
              <a:t>)对</a:t>
            </a:r>
            <a:r>
              <a:rPr kumimoji="1" lang="zh-CN" altLang="en-US" sz="2600" b="1" dirty="0">
                <a:solidFill>
                  <a:srgbClr val="0000CC"/>
                </a:solidFill>
                <a:latin typeface="黑体" pitchFamily="49" charset="-122"/>
                <a:ea typeface="黑体" pitchFamily="49" charset="-122"/>
              </a:rPr>
              <a:t>固定液的</a:t>
            </a:r>
            <a:r>
              <a:rPr kumimoji="1" lang="zh-CN" altLang="en-US" sz="2600" b="1" dirty="0" smtClean="0">
                <a:solidFill>
                  <a:srgbClr val="0000CC"/>
                </a:solidFill>
                <a:latin typeface="黑体" pitchFamily="49" charset="-122"/>
                <a:ea typeface="黑体" pitchFamily="49" charset="-122"/>
              </a:rPr>
              <a:t>要求</a:t>
            </a:r>
            <a:endParaRPr kumimoji="1" lang="en-US" altLang="zh-CN" sz="2600" dirty="0">
              <a:solidFill>
                <a:srgbClr val="0000CC"/>
              </a:solidFill>
              <a:latin typeface="黑体" pitchFamily="49" charset="-122"/>
              <a:ea typeface="黑体" pitchFamily="49" charset="-122"/>
            </a:endParaRPr>
          </a:p>
          <a:p>
            <a:pPr eaLnBrk="1" hangingPunct="1">
              <a:lnSpc>
                <a:spcPct val="110000"/>
              </a:lnSpc>
              <a:spcBef>
                <a:spcPct val="5000"/>
              </a:spcBef>
            </a:pPr>
            <a:r>
              <a:rPr kumimoji="1" lang="zh-CN" altLang="en-US" sz="2600" dirty="0" smtClean="0">
                <a:latin typeface="黑体" pitchFamily="49" charset="-122"/>
                <a:ea typeface="黑体" pitchFamily="49" charset="-122"/>
              </a:rPr>
              <a:t>应对</a:t>
            </a:r>
            <a:r>
              <a:rPr kumimoji="1" lang="zh-CN" altLang="en-US" sz="2600" dirty="0">
                <a:latin typeface="黑体" pitchFamily="49" charset="-122"/>
                <a:ea typeface="黑体" pitchFamily="49" charset="-122"/>
              </a:rPr>
              <a:t>被分离试样中的各组分具有不同的溶解能力，较好的热稳定性，并且不与被分离组分发生不可逆的化学反应。</a:t>
            </a:r>
          </a:p>
          <a:p>
            <a:pPr eaLnBrk="1" hangingPunct="1">
              <a:lnSpc>
                <a:spcPct val="200000"/>
              </a:lnSpc>
              <a:spcBef>
                <a:spcPct val="5000"/>
              </a:spcBef>
            </a:pPr>
            <a:r>
              <a:rPr kumimoji="1" lang="zh-CN" altLang="en-US" sz="2600" b="1" dirty="0" smtClean="0">
                <a:solidFill>
                  <a:srgbClr val="0000CC"/>
                </a:solidFill>
                <a:latin typeface="黑体" pitchFamily="49" charset="-122"/>
                <a:ea typeface="黑体" pitchFamily="49" charset="-122"/>
              </a:rPr>
              <a:t>(</a:t>
            </a:r>
            <a:r>
              <a:rPr kumimoji="1" lang="zh-CN" altLang="en-US" sz="2600" b="1" dirty="0">
                <a:solidFill>
                  <a:srgbClr val="0000CC"/>
                </a:solidFill>
                <a:latin typeface="黑体" pitchFamily="49" charset="-122"/>
                <a:ea typeface="黑体" pitchFamily="49" charset="-122"/>
              </a:rPr>
              <a:t>2</a:t>
            </a:r>
            <a:r>
              <a:rPr kumimoji="1" lang="zh-CN" altLang="en-US" sz="2600" b="1" dirty="0" smtClean="0">
                <a:solidFill>
                  <a:srgbClr val="0000CC"/>
                </a:solidFill>
                <a:latin typeface="黑体" pitchFamily="49" charset="-122"/>
                <a:ea typeface="黑体" pitchFamily="49" charset="-122"/>
              </a:rPr>
              <a:t>)选择</a:t>
            </a:r>
            <a:r>
              <a:rPr kumimoji="1" lang="zh-CN" altLang="en-US" sz="2600" b="1" dirty="0">
                <a:solidFill>
                  <a:srgbClr val="0000CC"/>
                </a:solidFill>
                <a:latin typeface="黑体" pitchFamily="49" charset="-122"/>
                <a:ea typeface="黑体" pitchFamily="49" charset="-122"/>
              </a:rPr>
              <a:t>的基本原则</a:t>
            </a:r>
            <a:endParaRPr kumimoji="1" lang="zh-CN" altLang="en-US" sz="2600" dirty="0">
              <a:solidFill>
                <a:srgbClr val="0000CC"/>
              </a:solidFill>
              <a:latin typeface="黑体" pitchFamily="49" charset="-122"/>
              <a:ea typeface="黑体" pitchFamily="49" charset="-122"/>
            </a:endParaRPr>
          </a:p>
          <a:p>
            <a:pPr eaLnBrk="1" hangingPunct="1">
              <a:lnSpc>
                <a:spcPct val="110000"/>
              </a:lnSpc>
              <a:spcBef>
                <a:spcPct val="5000"/>
              </a:spcBef>
            </a:pPr>
            <a:r>
              <a:rPr kumimoji="1" lang="zh-CN" altLang="en-US" sz="2600" dirty="0" smtClean="0">
                <a:solidFill>
                  <a:srgbClr val="FF0066"/>
                </a:solidFill>
                <a:latin typeface="黑体" pitchFamily="49" charset="-122"/>
                <a:ea typeface="黑体" pitchFamily="49" charset="-122"/>
              </a:rPr>
              <a:t>“</a:t>
            </a:r>
            <a:r>
              <a:rPr kumimoji="1" lang="zh-CN" altLang="en-US" sz="2600" b="1" dirty="0" smtClean="0">
                <a:solidFill>
                  <a:srgbClr val="FF0066"/>
                </a:solidFill>
                <a:latin typeface="黑体" pitchFamily="49" charset="-122"/>
                <a:ea typeface="黑体" pitchFamily="49" charset="-122"/>
              </a:rPr>
              <a:t>相似相溶</a:t>
            </a:r>
            <a:r>
              <a:rPr kumimoji="1" lang="zh-CN" altLang="en-US" sz="2600" dirty="0" smtClean="0">
                <a:solidFill>
                  <a:srgbClr val="FF0066"/>
                </a:solidFill>
                <a:latin typeface="黑体" pitchFamily="49" charset="-122"/>
                <a:ea typeface="黑体" pitchFamily="49" charset="-122"/>
              </a:rPr>
              <a:t>”</a:t>
            </a:r>
            <a:r>
              <a:rPr kumimoji="1" lang="zh-CN" altLang="en-US" sz="2600" dirty="0">
                <a:solidFill>
                  <a:srgbClr val="FF0066"/>
                </a:solidFill>
                <a:latin typeface="黑体" pitchFamily="49" charset="-122"/>
                <a:ea typeface="黑体" pitchFamily="49" charset="-122"/>
              </a:rPr>
              <a:t>，</a:t>
            </a:r>
            <a:r>
              <a:rPr kumimoji="1" lang="zh-CN" altLang="en-US" sz="2600" dirty="0">
                <a:latin typeface="黑体" pitchFamily="49" charset="-122"/>
                <a:ea typeface="黑体" pitchFamily="49" charset="-122"/>
              </a:rPr>
              <a:t>选择与试样性质相近的固定相。</a:t>
            </a:r>
          </a:p>
          <a:p>
            <a:pPr eaLnBrk="1" hangingPunct="1">
              <a:lnSpc>
                <a:spcPct val="110000"/>
              </a:lnSpc>
              <a:spcBef>
                <a:spcPct val="5000"/>
              </a:spcBef>
            </a:pPr>
            <a:r>
              <a:rPr kumimoji="1" lang="zh-CN" altLang="en-US" sz="2600" b="1" dirty="0">
                <a:solidFill>
                  <a:srgbClr val="0000CC"/>
                </a:solidFill>
                <a:latin typeface="黑体" pitchFamily="49" charset="-122"/>
                <a:ea typeface="黑体" pitchFamily="49" charset="-122"/>
              </a:rPr>
              <a:t>      </a:t>
            </a:r>
          </a:p>
          <a:p>
            <a:pPr eaLnBrk="1" hangingPunct="1">
              <a:lnSpc>
                <a:spcPct val="110000"/>
              </a:lnSpc>
              <a:spcBef>
                <a:spcPct val="5000"/>
              </a:spcBef>
            </a:pPr>
            <a:r>
              <a:rPr kumimoji="1" lang="zh-CN" altLang="en-US" sz="2600" b="1" dirty="0">
                <a:solidFill>
                  <a:srgbClr val="FF0066"/>
                </a:solidFill>
                <a:latin typeface="黑体" pitchFamily="49" charset="-122"/>
                <a:ea typeface="黑体" pitchFamily="49" charset="-122"/>
              </a:rPr>
              <a:t>① </a:t>
            </a:r>
            <a:r>
              <a:rPr kumimoji="1" lang="zh-CN" altLang="en-US" sz="2600" b="1" dirty="0" smtClean="0">
                <a:solidFill>
                  <a:srgbClr val="FF0066"/>
                </a:solidFill>
                <a:latin typeface="黑体" pitchFamily="49" charset="-122"/>
                <a:ea typeface="黑体" pitchFamily="49" charset="-122"/>
              </a:rPr>
              <a:t>静电力：</a:t>
            </a:r>
            <a:r>
              <a:rPr kumimoji="1" lang="zh-CN" altLang="en-US" sz="2600" dirty="0">
                <a:latin typeface="黑体" pitchFamily="49" charset="-122"/>
                <a:ea typeface="黑体" pitchFamily="49" charset="-122"/>
              </a:rPr>
              <a:t>分离极性组分时，一般选用极性固定液。各组分按极性大小顺序流出色谱柱，极性小的先出峰。</a:t>
            </a:r>
          </a:p>
        </p:txBody>
      </p:sp>
    </p:spTree>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0603">
                                            <p:txEl>
                                              <p:pRg st="0" end="0"/>
                                            </p:txEl>
                                          </p:spTgt>
                                        </p:tgtEl>
                                        <p:attrNameLst>
                                          <p:attrName>style.visibility</p:attrName>
                                        </p:attrNameLst>
                                      </p:cBhvr>
                                      <p:to>
                                        <p:strVal val="visible"/>
                                      </p:to>
                                    </p:set>
                                    <p:animEffect transition="in" filter="wipe(left)">
                                      <p:cBhvr>
                                        <p:cTn id="7" dur="500"/>
                                        <p:tgtEl>
                                          <p:spTgt spid="1106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0603">
                                            <p:txEl>
                                              <p:pRg st="1" end="1"/>
                                            </p:txEl>
                                          </p:spTgt>
                                        </p:tgtEl>
                                        <p:attrNameLst>
                                          <p:attrName>style.visibility</p:attrName>
                                        </p:attrNameLst>
                                      </p:cBhvr>
                                      <p:to>
                                        <p:strVal val="visible"/>
                                      </p:to>
                                    </p:set>
                                    <p:animEffect transition="in" filter="wipe(left)">
                                      <p:cBhvr>
                                        <p:cTn id="12" dur="500"/>
                                        <p:tgtEl>
                                          <p:spTgt spid="1106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0603">
                                            <p:txEl>
                                              <p:pRg st="2" end="2"/>
                                            </p:txEl>
                                          </p:spTgt>
                                        </p:tgtEl>
                                        <p:attrNameLst>
                                          <p:attrName>style.visibility</p:attrName>
                                        </p:attrNameLst>
                                      </p:cBhvr>
                                      <p:to>
                                        <p:strVal val="visible"/>
                                      </p:to>
                                    </p:set>
                                    <p:animEffect transition="in" filter="wipe(left)">
                                      <p:cBhvr>
                                        <p:cTn id="17" dur="500"/>
                                        <p:tgtEl>
                                          <p:spTgt spid="11060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0603">
                                            <p:txEl>
                                              <p:pRg st="3" end="3"/>
                                            </p:txEl>
                                          </p:spTgt>
                                        </p:tgtEl>
                                        <p:attrNameLst>
                                          <p:attrName>style.visibility</p:attrName>
                                        </p:attrNameLst>
                                      </p:cBhvr>
                                      <p:to>
                                        <p:strVal val="visible"/>
                                      </p:to>
                                    </p:set>
                                    <p:animEffect transition="in" filter="wipe(left)">
                                      <p:cBhvr>
                                        <p:cTn id="22" dur="500"/>
                                        <p:tgtEl>
                                          <p:spTgt spid="11060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0603">
                                            <p:txEl>
                                              <p:pRg st="4" end="4"/>
                                            </p:txEl>
                                          </p:spTgt>
                                        </p:tgtEl>
                                        <p:attrNameLst>
                                          <p:attrName>style.visibility</p:attrName>
                                        </p:attrNameLst>
                                      </p:cBhvr>
                                      <p:to>
                                        <p:strVal val="visible"/>
                                      </p:to>
                                    </p:set>
                                    <p:animEffect transition="in" filter="wipe(left)">
                                      <p:cBhvr>
                                        <p:cTn id="27" dur="500"/>
                                        <p:tgtEl>
                                          <p:spTgt spid="11060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0603">
                                            <p:txEl>
                                              <p:pRg st="5" end="5"/>
                                            </p:txEl>
                                          </p:spTgt>
                                        </p:tgtEl>
                                        <p:attrNameLst>
                                          <p:attrName>style.visibility</p:attrName>
                                        </p:attrNameLst>
                                      </p:cBhvr>
                                      <p:to>
                                        <p:strVal val="visible"/>
                                      </p:to>
                                    </p:set>
                                    <p:animEffect transition="in" filter="wipe(left)">
                                      <p:cBhvr>
                                        <p:cTn id="32" dur="500"/>
                                        <p:tgtEl>
                                          <p:spTgt spid="11060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0603">
                                            <p:txEl>
                                              <p:pRg st="6" end="6"/>
                                            </p:txEl>
                                          </p:spTgt>
                                        </p:tgtEl>
                                        <p:attrNameLst>
                                          <p:attrName>style.visibility</p:attrName>
                                        </p:attrNameLst>
                                      </p:cBhvr>
                                      <p:to>
                                        <p:strVal val="visible"/>
                                      </p:to>
                                    </p:set>
                                    <p:animEffect transition="in" filter="wipe(left)">
                                      <p:cBhvr>
                                        <p:cTn id="37" dur="500"/>
                                        <p:tgtEl>
                                          <p:spTgt spid="11060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603"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8"/>
          <p:cNvSpPr>
            <a:spLocks noChangeArrowheads="1"/>
          </p:cNvSpPr>
          <p:nvPr/>
        </p:nvSpPr>
        <p:spPr bwMode="auto">
          <a:xfrm>
            <a:off x="179388" y="692150"/>
            <a:ext cx="7772400" cy="5473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just" eaLnBrk="0" hangingPunct="0">
              <a:lnSpc>
                <a:spcPct val="120000"/>
              </a:lnSpc>
              <a:buClr>
                <a:srgbClr val="FF0066"/>
              </a:buClr>
              <a:buSzPct val="70000"/>
              <a:buFont typeface="Symbol" pitchFamily="18" charset="2"/>
              <a:buNone/>
            </a:pPr>
            <a:r>
              <a:rPr lang="zh-CN" altLang="en-US" sz="2400" dirty="0">
                <a:solidFill>
                  <a:srgbClr val="FF0066"/>
                </a:solidFill>
                <a:ea typeface="黑体" pitchFamily="49" charset="-122"/>
              </a:rPr>
              <a:t>②诱导力：</a:t>
            </a:r>
            <a:r>
              <a:rPr lang="zh-CN" altLang="en-US" sz="2400" dirty="0">
                <a:ea typeface="黑体" pitchFamily="49" charset="-122"/>
              </a:rPr>
              <a:t>分离非极性和极性的（或易被极化的）混合物，一般选用极性固定液。此时，非极性组分先出峰，极性的（或易被极化的）组分后出峰。</a:t>
            </a:r>
          </a:p>
          <a:p>
            <a:pPr marL="342900" indent="-342900">
              <a:lnSpc>
                <a:spcPct val="120000"/>
              </a:lnSpc>
              <a:spcBef>
                <a:spcPct val="20000"/>
              </a:spcBef>
              <a:buClr>
                <a:schemeClr val="tx2"/>
              </a:buClr>
              <a:buSzPct val="70000"/>
              <a:buFont typeface="Wingdings" pitchFamily="2" charset="2"/>
              <a:buNone/>
            </a:pPr>
            <a:r>
              <a:rPr lang="zh-CN" altLang="en-US" sz="2400" dirty="0">
                <a:solidFill>
                  <a:srgbClr val="FF0066"/>
                </a:solidFill>
                <a:ea typeface="黑体" pitchFamily="49" charset="-122"/>
              </a:rPr>
              <a:t>③色散力：</a:t>
            </a:r>
            <a:r>
              <a:rPr lang="zh-CN" altLang="en-US" sz="2400" dirty="0">
                <a:ea typeface="黑体" pitchFamily="49" charset="-122"/>
              </a:rPr>
              <a:t>分离非极性组分时，通常选用非极性固定相。各组分按沸点顺序出峰，低沸点组分先出峰。</a:t>
            </a:r>
          </a:p>
          <a:p>
            <a:pPr marL="342900" indent="-342900" algn="just" eaLnBrk="0" hangingPunct="0">
              <a:lnSpc>
                <a:spcPct val="120000"/>
              </a:lnSpc>
              <a:buClr>
                <a:srgbClr val="FF0066"/>
              </a:buClr>
              <a:buSzPct val="70000"/>
              <a:buFont typeface="Symbol" pitchFamily="18" charset="2"/>
              <a:buNone/>
            </a:pPr>
            <a:r>
              <a:rPr lang="zh-CN" altLang="en-US" sz="2400" dirty="0">
                <a:solidFill>
                  <a:srgbClr val="FF0066"/>
                </a:solidFill>
                <a:ea typeface="黑体" pitchFamily="49" charset="-122"/>
              </a:rPr>
              <a:t>④氢键力：</a:t>
            </a:r>
            <a:r>
              <a:rPr lang="zh-CN" altLang="en-US" sz="2400" dirty="0">
                <a:ea typeface="黑体" pitchFamily="49" charset="-122"/>
              </a:rPr>
              <a:t>醇、胺、水等强极性和能形成氢键的化合物的分离，通常选择极性或氢键性的固定液。氢键型基本属于极性类型，但对氢键作用力更为显著。</a:t>
            </a:r>
          </a:p>
          <a:p>
            <a:pPr marL="342900" indent="-342900" algn="just" eaLnBrk="0" hangingPunct="0">
              <a:lnSpc>
                <a:spcPct val="120000"/>
              </a:lnSpc>
              <a:buClr>
                <a:srgbClr val="FF0066"/>
              </a:buClr>
              <a:buSzPct val="70000"/>
              <a:buFont typeface="Symbol" pitchFamily="18" charset="2"/>
              <a:buNone/>
            </a:pPr>
            <a:r>
              <a:rPr lang="zh-CN" altLang="en-US" sz="2400" dirty="0">
                <a:solidFill>
                  <a:srgbClr val="0000CC"/>
                </a:solidFill>
                <a:ea typeface="黑体" pitchFamily="49" charset="-122"/>
              </a:rPr>
              <a:t>(3) 固定液分类方法</a:t>
            </a:r>
          </a:p>
          <a:p>
            <a:pPr marL="342900" indent="-342900" algn="just" eaLnBrk="0" hangingPunct="0">
              <a:lnSpc>
                <a:spcPct val="120000"/>
              </a:lnSpc>
              <a:buClr>
                <a:srgbClr val="FF0066"/>
              </a:buClr>
              <a:buSzPct val="70000"/>
              <a:buFont typeface="Symbol" pitchFamily="18" charset="2"/>
              <a:buNone/>
            </a:pPr>
            <a:r>
              <a:rPr lang="zh-CN" altLang="en-US" sz="2400" dirty="0">
                <a:solidFill>
                  <a:srgbClr val="0000CC"/>
                </a:solidFill>
                <a:ea typeface="黑体" pitchFamily="49" charset="-122"/>
              </a:rPr>
              <a:t>    </a:t>
            </a:r>
            <a:r>
              <a:rPr lang="zh-CN" altLang="en-US" sz="2400" dirty="0">
                <a:ea typeface="黑体" pitchFamily="49" charset="-122"/>
              </a:rPr>
              <a:t>如按化学结构、极性、应用等的分类方法。在手册中，一般将固定液按有机化合物的分类方法分为脂肪烃、芳烃、醇、酯、聚酯、胺、聚硅氧烷等。</a:t>
            </a:r>
          </a:p>
        </p:txBody>
      </p:sp>
    </p:spTree>
  </p:cSld>
  <p:clrMapOvr>
    <a:masterClrMapping/>
  </p:clrMapOvr>
  <p:transition spd="med">
    <p:wip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4" name="Rectangle 4"/>
          <p:cNvSpPr>
            <a:spLocks noChangeArrowheads="1"/>
          </p:cNvSpPr>
          <p:nvPr/>
        </p:nvSpPr>
        <p:spPr bwMode="auto">
          <a:xfrm>
            <a:off x="228600" y="304800"/>
            <a:ext cx="7772400"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r>
              <a:rPr kumimoji="1" lang="zh-CN" altLang="en-US" sz="2600" dirty="0" smtClean="0">
                <a:solidFill>
                  <a:srgbClr val="0000CC"/>
                </a:solidFill>
                <a:latin typeface="黑体" pitchFamily="49" charset="-122"/>
                <a:ea typeface="黑体" pitchFamily="49" charset="-122"/>
              </a:rPr>
              <a:t>(</a:t>
            </a:r>
            <a:r>
              <a:rPr kumimoji="1" lang="zh-CN" altLang="en-US" sz="2600" dirty="0">
                <a:solidFill>
                  <a:srgbClr val="0000CC"/>
                </a:solidFill>
                <a:latin typeface="黑体" pitchFamily="49" charset="-122"/>
                <a:ea typeface="黑体" pitchFamily="49" charset="-122"/>
              </a:rPr>
              <a:t>4) 固定液的最高最低使用温度</a:t>
            </a:r>
          </a:p>
        </p:txBody>
      </p:sp>
      <p:sp>
        <p:nvSpPr>
          <p:cNvPr id="52227" name="AutoShape 5">
            <a:hlinkClick r:id="" action="ppaction://hlinkshowjump?jump=previousslide" highlightClick="1"/>
          </p:cNvPr>
          <p:cNvSpPr>
            <a:spLocks noChangeArrowheads="1"/>
          </p:cNvSpPr>
          <p:nvPr/>
        </p:nvSpPr>
        <p:spPr bwMode="ltGray">
          <a:xfrm>
            <a:off x="4648200" y="6248400"/>
            <a:ext cx="1066800" cy="381000"/>
          </a:xfrm>
          <a:prstGeom prst="actionButtonBackPrevious">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2228" name="AutoShape 6">
            <a:hlinkClick r:id="" action="ppaction://hlinkshowjump?jump=nextslide" highlightClick="1"/>
          </p:cNvPr>
          <p:cNvSpPr>
            <a:spLocks noChangeArrowheads="1"/>
          </p:cNvSpPr>
          <p:nvPr/>
        </p:nvSpPr>
        <p:spPr bwMode="ltGray">
          <a:xfrm>
            <a:off x="6019800" y="6248400"/>
            <a:ext cx="1066800" cy="381000"/>
          </a:xfrm>
          <a:prstGeom prst="actionButtonForwardNex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52229" name="AutoShape 7">
            <a:hlinkClick r:id="" action="ppaction://hlinkshowjump?jump=firstslide" highlightClick="1"/>
          </p:cNvPr>
          <p:cNvSpPr>
            <a:spLocks noChangeArrowheads="1"/>
          </p:cNvSpPr>
          <p:nvPr/>
        </p:nvSpPr>
        <p:spPr bwMode="ltGray">
          <a:xfrm>
            <a:off x="7391400" y="6248400"/>
            <a:ext cx="1066800" cy="381000"/>
          </a:xfrm>
          <a:prstGeom prst="actionButtonBeginning">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266248" name="Text Box 8"/>
          <p:cNvSpPr txBox="1">
            <a:spLocks noChangeArrowheads="1"/>
          </p:cNvSpPr>
          <p:nvPr/>
        </p:nvSpPr>
        <p:spPr bwMode="auto">
          <a:xfrm>
            <a:off x="304800" y="980728"/>
            <a:ext cx="8534400" cy="3227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90000"/>
              </a:lnSpc>
              <a:spcBef>
                <a:spcPct val="20000"/>
              </a:spcBef>
            </a:pPr>
            <a:r>
              <a:rPr kumimoji="1" lang="zh-CN" altLang="en-US" sz="2600" dirty="0" smtClean="0">
                <a:latin typeface="黑体" pitchFamily="49" charset="-122"/>
                <a:ea typeface="黑体" pitchFamily="49" charset="-122"/>
              </a:rPr>
              <a:t>高于</a:t>
            </a:r>
            <a:r>
              <a:rPr kumimoji="1" lang="zh-CN" altLang="en-US" sz="2600" dirty="0">
                <a:latin typeface="黑体" pitchFamily="49" charset="-122"/>
                <a:ea typeface="黑体" pitchFamily="49" charset="-122"/>
              </a:rPr>
              <a:t>最高使用温度易分解，温度低呈固体。</a:t>
            </a:r>
          </a:p>
          <a:p>
            <a:pPr eaLnBrk="1" hangingPunct="1">
              <a:lnSpc>
                <a:spcPct val="90000"/>
              </a:lnSpc>
              <a:spcBef>
                <a:spcPct val="20000"/>
              </a:spcBef>
            </a:pPr>
            <a:r>
              <a:rPr kumimoji="1" lang="zh-CN" altLang="en-US" sz="2600" dirty="0" smtClean="0">
                <a:solidFill>
                  <a:srgbClr val="0000CC"/>
                </a:solidFill>
                <a:latin typeface="黑体" pitchFamily="49" charset="-122"/>
                <a:ea typeface="黑体" pitchFamily="49" charset="-122"/>
              </a:rPr>
              <a:t>(</a:t>
            </a:r>
            <a:r>
              <a:rPr kumimoji="1" lang="zh-CN" altLang="en-US" sz="2600" dirty="0">
                <a:solidFill>
                  <a:srgbClr val="0000CC"/>
                </a:solidFill>
                <a:latin typeface="黑体" pitchFamily="49" charset="-122"/>
                <a:ea typeface="黑体" pitchFamily="49" charset="-122"/>
              </a:rPr>
              <a:t>5) 混合固定相</a:t>
            </a:r>
          </a:p>
          <a:p>
            <a:pPr eaLnBrk="1" hangingPunct="1">
              <a:lnSpc>
                <a:spcPct val="110000"/>
              </a:lnSpc>
              <a:spcBef>
                <a:spcPct val="20000"/>
              </a:spcBef>
            </a:pPr>
            <a:r>
              <a:rPr kumimoji="1" lang="zh-CN" altLang="en-US" sz="2600" dirty="0" smtClean="0">
                <a:latin typeface="黑体" pitchFamily="49" charset="-122"/>
                <a:ea typeface="黑体" pitchFamily="49" charset="-122"/>
              </a:rPr>
              <a:t>对于</a:t>
            </a:r>
            <a:r>
              <a:rPr kumimoji="1" lang="zh-CN" altLang="en-US" sz="2600" dirty="0">
                <a:latin typeface="黑体" pitchFamily="49" charset="-122"/>
                <a:ea typeface="黑体" pitchFamily="49" charset="-122"/>
              </a:rPr>
              <a:t>复杂的难分离组分通常采用特殊固定液或将两种甚至两种以上配合使用。</a:t>
            </a:r>
          </a:p>
          <a:p>
            <a:pPr eaLnBrk="1" hangingPunct="1">
              <a:lnSpc>
                <a:spcPct val="90000"/>
              </a:lnSpc>
              <a:spcBef>
                <a:spcPct val="20000"/>
              </a:spcBef>
            </a:pPr>
            <a:r>
              <a:rPr kumimoji="1" lang="zh-CN" altLang="en-US" sz="2600" dirty="0" smtClean="0">
                <a:solidFill>
                  <a:srgbClr val="0000CC"/>
                </a:solidFill>
                <a:latin typeface="黑体" pitchFamily="49" charset="-122"/>
                <a:ea typeface="黑体" pitchFamily="49" charset="-122"/>
              </a:rPr>
              <a:t>(</a:t>
            </a:r>
            <a:r>
              <a:rPr kumimoji="1" lang="zh-CN" altLang="en-US" sz="2600" dirty="0">
                <a:solidFill>
                  <a:srgbClr val="0000CC"/>
                </a:solidFill>
                <a:latin typeface="黑体" pitchFamily="49" charset="-122"/>
                <a:ea typeface="黑体" pitchFamily="49" charset="-122"/>
              </a:rPr>
              <a:t>6) 固定液的相对极性</a:t>
            </a:r>
          </a:p>
          <a:p>
            <a:pPr eaLnBrk="1" hangingPunct="1">
              <a:lnSpc>
                <a:spcPct val="110000"/>
              </a:lnSpc>
              <a:spcBef>
                <a:spcPct val="20000"/>
              </a:spcBef>
            </a:pPr>
            <a:r>
              <a:rPr kumimoji="1" lang="zh-CN" altLang="en-US" sz="2600" dirty="0" smtClean="0">
                <a:latin typeface="黑体" pitchFamily="49" charset="-122"/>
                <a:ea typeface="黑体" pitchFamily="49" charset="-122"/>
              </a:rPr>
              <a:t>规定</a:t>
            </a:r>
            <a:r>
              <a:rPr kumimoji="1" lang="zh-CN" altLang="en-US" sz="2600" dirty="0">
                <a:latin typeface="黑体" pitchFamily="49" charset="-122"/>
                <a:ea typeface="黑体" pitchFamily="49" charset="-122"/>
              </a:rPr>
              <a:t>：角鲨烷（异三十烷）的相对极性为零，</a:t>
            </a:r>
            <a:r>
              <a:rPr kumimoji="1" lang="en-US" altLang="zh-CN" sz="2600" i="1" dirty="0">
                <a:latin typeface="黑体" pitchFamily="49" charset="-122"/>
                <a:ea typeface="黑体" pitchFamily="49" charset="-122"/>
              </a:rPr>
              <a:t>β</a:t>
            </a:r>
            <a:r>
              <a:rPr kumimoji="1" lang="en-US" altLang="zh-CN" sz="2600" dirty="0">
                <a:latin typeface="黑体" pitchFamily="49" charset="-122"/>
                <a:ea typeface="黑体" pitchFamily="49" charset="-122"/>
              </a:rPr>
              <a:t>，</a:t>
            </a:r>
            <a:r>
              <a:rPr kumimoji="1" lang="en-US" altLang="zh-CN" sz="2600" i="1" dirty="0">
                <a:latin typeface="黑体" pitchFamily="49" charset="-122"/>
                <a:ea typeface="黑体" pitchFamily="49" charset="-122"/>
              </a:rPr>
              <a:t>β</a:t>
            </a:r>
            <a:r>
              <a:rPr kumimoji="1" lang="en-US" altLang="zh-CN" sz="2600" i="1" dirty="0">
                <a:latin typeface="黑体" pitchFamily="49" charset="-122"/>
                <a:ea typeface="黑体" pitchFamily="49" charset="-122"/>
                <a:cs typeface="Times New Roman" pitchFamily="18" charset="0"/>
              </a:rPr>
              <a:t>'</a:t>
            </a:r>
            <a:r>
              <a:rPr kumimoji="1" lang="en-US" altLang="zh-CN" sz="2600" dirty="0">
                <a:latin typeface="黑体" pitchFamily="49" charset="-122"/>
                <a:ea typeface="黑体" pitchFamily="49" charset="-122"/>
              </a:rPr>
              <a:t>-</a:t>
            </a:r>
            <a:r>
              <a:rPr kumimoji="1" lang="zh-CN" altLang="en-US" sz="2600" dirty="0">
                <a:latin typeface="黑体" pitchFamily="49" charset="-122"/>
                <a:ea typeface="黑体" pitchFamily="49" charset="-122"/>
              </a:rPr>
              <a:t>氧二丙腈的相对极性为100。</a:t>
            </a:r>
          </a:p>
        </p:txBody>
      </p:sp>
      <p:pic>
        <p:nvPicPr>
          <p:cNvPr id="266249"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4652963"/>
            <a:ext cx="5329238" cy="1257300"/>
          </a:xfrm>
          <a:prstGeom prst="rect">
            <a:avLst/>
          </a:prstGeom>
          <a:noFill/>
          <a:ln w="9525">
            <a:solidFill>
              <a:srgbClr val="FF00FF"/>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66244">
                                            <p:txEl>
                                              <p:pRg st="0" end="0"/>
                                            </p:txEl>
                                          </p:spTgt>
                                        </p:tgtEl>
                                        <p:attrNameLst>
                                          <p:attrName>style.visibility</p:attrName>
                                        </p:attrNameLst>
                                      </p:cBhvr>
                                      <p:to>
                                        <p:strVal val="visible"/>
                                      </p:to>
                                    </p:set>
                                    <p:animEffect transition="in" filter="wipe(left)">
                                      <p:cBhvr>
                                        <p:cTn id="7" dur="500"/>
                                        <p:tgtEl>
                                          <p:spTgt spid="26624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6248">
                                            <p:txEl>
                                              <p:pRg st="0" end="0"/>
                                            </p:txEl>
                                          </p:spTgt>
                                        </p:tgtEl>
                                        <p:attrNameLst>
                                          <p:attrName>style.visibility</p:attrName>
                                        </p:attrNameLst>
                                      </p:cBhvr>
                                      <p:to>
                                        <p:strVal val="visible"/>
                                      </p:to>
                                    </p:set>
                                    <p:animEffect transition="in" filter="wipe(left)">
                                      <p:cBhvr>
                                        <p:cTn id="12" dur="500"/>
                                        <p:tgtEl>
                                          <p:spTgt spid="266248">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6248">
                                            <p:txEl>
                                              <p:pRg st="1" end="1"/>
                                            </p:txEl>
                                          </p:spTgt>
                                        </p:tgtEl>
                                        <p:attrNameLst>
                                          <p:attrName>style.visibility</p:attrName>
                                        </p:attrNameLst>
                                      </p:cBhvr>
                                      <p:to>
                                        <p:strVal val="visible"/>
                                      </p:to>
                                    </p:set>
                                    <p:animEffect transition="in" filter="wipe(left)">
                                      <p:cBhvr>
                                        <p:cTn id="17" dur="500"/>
                                        <p:tgtEl>
                                          <p:spTgt spid="266248">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6248">
                                            <p:txEl>
                                              <p:pRg st="2" end="2"/>
                                            </p:txEl>
                                          </p:spTgt>
                                        </p:tgtEl>
                                        <p:attrNameLst>
                                          <p:attrName>style.visibility</p:attrName>
                                        </p:attrNameLst>
                                      </p:cBhvr>
                                      <p:to>
                                        <p:strVal val="visible"/>
                                      </p:to>
                                    </p:set>
                                    <p:animEffect transition="in" filter="wipe(left)">
                                      <p:cBhvr>
                                        <p:cTn id="22" dur="500"/>
                                        <p:tgtEl>
                                          <p:spTgt spid="266248">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66248">
                                            <p:txEl>
                                              <p:pRg st="3" end="3"/>
                                            </p:txEl>
                                          </p:spTgt>
                                        </p:tgtEl>
                                        <p:attrNameLst>
                                          <p:attrName>style.visibility</p:attrName>
                                        </p:attrNameLst>
                                      </p:cBhvr>
                                      <p:to>
                                        <p:strVal val="visible"/>
                                      </p:to>
                                    </p:set>
                                    <p:animEffect transition="in" filter="wipe(left)">
                                      <p:cBhvr>
                                        <p:cTn id="27" dur="500"/>
                                        <p:tgtEl>
                                          <p:spTgt spid="266248">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66248">
                                            <p:txEl>
                                              <p:pRg st="4" end="4"/>
                                            </p:txEl>
                                          </p:spTgt>
                                        </p:tgtEl>
                                        <p:attrNameLst>
                                          <p:attrName>style.visibility</p:attrName>
                                        </p:attrNameLst>
                                      </p:cBhvr>
                                      <p:to>
                                        <p:strVal val="visible"/>
                                      </p:to>
                                    </p:set>
                                    <p:animEffect transition="in" filter="wipe(left)">
                                      <p:cBhvr>
                                        <p:cTn id="32" dur="500"/>
                                        <p:tgtEl>
                                          <p:spTgt spid="266248">
                                            <p:txEl>
                                              <p:pRg st="4" end="4"/>
                                            </p:txEl>
                                          </p:spTgt>
                                        </p:tgtEl>
                                      </p:cBhvr>
                                    </p:animEffect>
                                  </p:childTnLst>
                                </p:cTn>
                              </p:par>
                            </p:childTnLst>
                          </p:cTn>
                        </p:par>
                        <p:par>
                          <p:cTn id="33" fill="hold" nodeType="afterGroup">
                            <p:stCondLst>
                              <p:cond delay="500"/>
                            </p:stCondLst>
                            <p:childTnLst>
                              <p:par>
                                <p:cTn id="34" presetID="22" presetClass="entr" presetSubtype="8" fill="hold" nodeType="afterEffect">
                                  <p:stCondLst>
                                    <p:cond delay="0"/>
                                  </p:stCondLst>
                                  <p:childTnLst>
                                    <p:set>
                                      <p:cBhvr>
                                        <p:cTn id="35" dur="1" fill="hold">
                                          <p:stCondLst>
                                            <p:cond delay="0"/>
                                          </p:stCondLst>
                                        </p:cTn>
                                        <p:tgtEl>
                                          <p:spTgt spid="266249"/>
                                        </p:tgtEl>
                                        <p:attrNameLst>
                                          <p:attrName>style.visibility</p:attrName>
                                        </p:attrNameLst>
                                      </p:cBhvr>
                                      <p:to>
                                        <p:strVal val="visible"/>
                                      </p:to>
                                    </p:set>
                                    <p:animEffect transition="in" filter="wipe(left)">
                                      <p:cBhvr>
                                        <p:cTn id="36" dur="1000"/>
                                        <p:tgtEl>
                                          <p:spTgt spid="2662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4" grpId="0" build="p" autoUpdateAnimBg="0" advAuto="0"/>
      <p:bldP spid="266248"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8" name="Rectangle 4"/>
          <p:cNvSpPr>
            <a:spLocks noChangeArrowheads="1"/>
          </p:cNvSpPr>
          <p:nvPr/>
        </p:nvSpPr>
        <p:spPr bwMode="auto">
          <a:xfrm>
            <a:off x="539750" y="620713"/>
            <a:ext cx="4967288"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nSpc>
                <a:spcPct val="80000"/>
              </a:lnSpc>
            </a:pPr>
            <a:r>
              <a:rPr lang="en-US" altLang="zh-CN" sz="3000" b="1">
                <a:solidFill>
                  <a:srgbClr val="FF0066"/>
                </a:solidFill>
                <a:latin typeface="黑体" pitchFamily="49" charset="-122"/>
                <a:ea typeface="黑体" pitchFamily="49" charset="-122"/>
              </a:rPr>
              <a:t>1-4</a:t>
            </a:r>
            <a:r>
              <a:rPr lang="zh-CN" altLang="en-US" sz="3000" b="1">
                <a:solidFill>
                  <a:srgbClr val="FF0066"/>
                </a:solidFill>
                <a:latin typeface="黑体" pitchFamily="49" charset="-122"/>
                <a:ea typeface="黑体" pitchFamily="49" charset="-122"/>
              </a:rPr>
              <a:t>、气相色谱检测器</a:t>
            </a:r>
          </a:p>
        </p:txBody>
      </p:sp>
      <p:sp>
        <p:nvSpPr>
          <p:cNvPr id="108549" name="Text Box 5"/>
          <p:cNvSpPr txBox="1">
            <a:spLocks noChangeArrowheads="1"/>
          </p:cNvSpPr>
          <p:nvPr/>
        </p:nvSpPr>
        <p:spPr bwMode="auto">
          <a:xfrm>
            <a:off x="533400" y="1371600"/>
            <a:ext cx="8305800" cy="39826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a:lnSpc>
                <a:spcPct val="130000"/>
              </a:lnSpc>
            </a:pPr>
            <a:r>
              <a:rPr kumimoji="1" lang="zh-CN" altLang="en-US" sz="3200" b="1">
                <a:solidFill>
                  <a:srgbClr val="990033"/>
                </a:solidFill>
                <a:latin typeface="黑体" pitchFamily="49" charset="-122"/>
                <a:ea typeface="黑体" pitchFamily="49" charset="-122"/>
              </a:rPr>
              <a:t>1.检测器类型</a:t>
            </a:r>
            <a:endParaRPr kumimoji="1" lang="zh-CN" altLang="en-US" sz="2800" b="1">
              <a:solidFill>
                <a:srgbClr val="990033"/>
              </a:solidFill>
              <a:latin typeface="黑体" pitchFamily="49" charset="-122"/>
              <a:ea typeface="黑体" pitchFamily="49" charset="-122"/>
            </a:endParaRPr>
          </a:p>
          <a:p>
            <a:pPr algn="just">
              <a:lnSpc>
                <a:spcPct val="110000"/>
              </a:lnSpc>
            </a:pPr>
            <a:r>
              <a:rPr kumimoji="1" lang="zh-CN" altLang="en-US" sz="2400" b="1">
                <a:solidFill>
                  <a:srgbClr val="0000CC"/>
                </a:solidFill>
                <a:latin typeface="黑体" pitchFamily="49" charset="-122"/>
                <a:ea typeface="黑体" pitchFamily="49" charset="-122"/>
              </a:rPr>
              <a:t>浓度型检测器：</a:t>
            </a:r>
          </a:p>
          <a:p>
            <a:pPr algn="just">
              <a:lnSpc>
                <a:spcPct val="110000"/>
              </a:lnSpc>
            </a:pPr>
            <a:r>
              <a:rPr kumimoji="1" lang="zh-CN" altLang="en-US" sz="2400" b="1">
                <a:solidFill>
                  <a:schemeClr val="folHlink"/>
                </a:solidFill>
                <a:latin typeface="黑体" pitchFamily="49" charset="-122"/>
                <a:ea typeface="黑体" pitchFamily="49" charset="-122"/>
              </a:rPr>
              <a:t>        </a:t>
            </a:r>
            <a:r>
              <a:rPr kumimoji="1" lang="zh-CN" altLang="en-US" sz="2400" b="1">
                <a:latin typeface="黑体" pitchFamily="49" charset="-122"/>
                <a:ea typeface="黑体" pitchFamily="49" charset="-122"/>
              </a:rPr>
              <a:t>测量的是载气中通过检测器组分浓度瞬间的变化，检测 信号值与组分的浓度成正比。</a:t>
            </a:r>
          </a:p>
          <a:p>
            <a:pPr algn="just">
              <a:lnSpc>
                <a:spcPct val="110000"/>
              </a:lnSpc>
            </a:pPr>
            <a:r>
              <a:rPr kumimoji="1" lang="zh-CN" altLang="en-US" sz="2400">
                <a:solidFill>
                  <a:srgbClr val="800000"/>
                </a:solidFill>
                <a:latin typeface="黑体" pitchFamily="49" charset="-122"/>
                <a:ea typeface="黑体" pitchFamily="49" charset="-122"/>
              </a:rPr>
              <a:t>        热导检测器和电子捕获检测器；</a:t>
            </a:r>
          </a:p>
          <a:p>
            <a:pPr algn="just">
              <a:lnSpc>
                <a:spcPct val="110000"/>
              </a:lnSpc>
            </a:pPr>
            <a:r>
              <a:rPr kumimoji="1" lang="zh-CN" altLang="en-US" sz="2400" b="1">
                <a:solidFill>
                  <a:srgbClr val="0000CC"/>
                </a:solidFill>
                <a:latin typeface="黑体" pitchFamily="49" charset="-122"/>
                <a:ea typeface="黑体" pitchFamily="49" charset="-122"/>
              </a:rPr>
              <a:t>质量型检测器：</a:t>
            </a:r>
          </a:p>
          <a:p>
            <a:pPr algn="just">
              <a:lnSpc>
                <a:spcPct val="110000"/>
              </a:lnSpc>
            </a:pPr>
            <a:r>
              <a:rPr kumimoji="1" lang="zh-CN" altLang="en-US" sz="2400" b="1">
                <a:solidFill>
                  <a:schemeClr val="folHlink"/>
                </a:solidFill>
                <a:latin typeface="黑体" pitchFamily="49" charset="-122"/>
                <a:ea typeface="黑体" pitchFamily="49" charset="-122"/>
              </a:rPr>
              <a:t>        </a:t>
            </a:r>
            <a:r>
              <a:rPr kumimoji="1" lang="zh-CN" altLang="en-US" sz="2400" b="1">
                <a:latin typeface="黑体" pitchFamily="49" charset="-122"/>
                <a:ea typeface="黑体" pitchFamily="49" charset="-122"/>
              </a:rPr>
              <a:t>测量的是载气中某组分进入检测器的速度变化，即检测信号值与单位时间内进入检测器组分的质量成正比。</a:t>
            </a:r>
          </a:p>
          <a:p>
            <a:pPr algn="just">
              <a:lnSpc>
                <a:spcPct val="110000"/>
              </a:lnSpc>
            </a:pPr>
            <a:r>
              <a:rPr kumimoji="1" lang="zh-CN" altLang="en-US" sz="2400">
                <a:solidFill>
                  <a:srgbClr val="0000CC"/>
                </a:solidFill>
                <a:latin typeface="黑体" pitchFamily="49" charset="-122"/>
                <a:ea typeface="黑体" pitchFamily="49" charset="-122"/>
              </a:rPr>
              <a:t>        </a:t>
            </a:r>
            <a:r>
              <a:rPr kumimoji="1" lang="zh-CN" altLang="en-US" sz="2400">
                <a:solidFill>
                  <a:srgbClr val="800000"/>
                </a:solidFill>
                <a:latin typeface="黑体" pitchFamily="49" charset="-122"/>
                <a:ea typeface="黑体" pitchFamily="49" charset="-122"/>
              </a:rPr>
              <a:t>氢火焰离子化检测器和火焰光度检测器；</a:t>
            </a:r>
          </a:p>
        </p:txBody>
      </p:sp>
    </p:spTree>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8548"/>
                                        </p:tgtEl>
                                        <p:attrNameLst>
                                          <p:attrName>style.visibility</p:attrName>
                                        </p:attrNameLst>
                                      </p:cBhvr>
                                      <p:to>
                                        <p:strVal val="visible"/>
                                      </p:to>
                                    </p:set>
                                    <p:animEffect transition="in" filter="wipe(left)">
                                      <p:cBhvr>
                                        <p:cTn id="7" dur="500"/>
                                        <p:tgtEl>
                                          <p:spTgt spid="1085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8549">
                                            <p:txEl>
                                              <p:pRg st="0" end="0"/>
                                            </p:txEl>
                                          </p:spTgt>
                                        </p:tgtEl>
                                        <p:attrNameLst>
                                          <p:attrName>style.visibility</p:attrName>
                                        </p:attrNameLst>
                                      </p:cBhvr>
                                      <p:to>
                                        <p:strVal val="visible"/>
                                      </p:to>
                                    </p:set>
                                    <p:animEffect transition="in" filter="wipe(left)">
                                      <p:cBhvr>
                                        <p:cTn id="12" dur="500"/>
                                        <p:tgtEl>
                                          <p:spTgt spid="10854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8549">
                                            <p:txEl>
                                              <p:pRg st="1" end="1"/>
                                            </p:txEl>
                                          </p:spTgt>
                                        </p:tgtEl>
                                        <p:attrNameLst>
                                          <p:attrName>style.visibility</p:attrName>
                                        </p:attrNameLst>
                                      </p:cBhvr>
                                      <p:to>
                                        <p:strVal val="visible"/>
                                      </p:to>
                                    </p:set>
                                    <p:animEffect transition="in" filter="wipe(left)">
                                      <p:cBhvr>
                                        <p:cTn id="17" dur="500"/>
                                        <p:tgtEl>
                                          <p:spTgt spid="108549">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8549">
                                            <p:txEl>
                                              <p:pRg st="2" end="2"/>
                                            </p:txEl>
                                          </p:spTgt>
                                        </p:tgtEl>
                                        <p:attrNameLst>
                                          <p:attrName>style.visibility</p:attrName>
                                        </p:attrNameLst>
                                      </p:cBhvr>
                                      <p:to>
                                        <p:strVal val="visible"/>
                                      </p:to>
                                    </p:set>
                                    <p:animEffect transition="in" filter="wipe(left)">
                                      <p:cBhvr>
                                        <p:cTn id="22" dur="500"/>
                                        <p:tgtEl>
                                          <p:spTgt spid="108549">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8549">
                                            <p:txEl>
                                              <p:pRg st="3" end="3"/>
                                            </p:txEl>
                                          </p:spTgt>
                                        </p:tgtEl>
                                        <p:attrNameLst>
                                          <p:attrName>style.visibility</p:attrName>
                                        </p:attrNameLst>
                                      </p:cBhvr>
                                      <p:to>
                                        <p:strVal val="visible"/>
                                      </p:to>
                                    </p:set>
                                    <p:animEffect transition="in" filter="wipe(left)">
                                      <p:cBhvr>
                                        <p:cTn id="27" dur="500"/>
                                        <p:tgtEl>
                                          <p:spTgt spid="108549">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8549">
                                            <p:txEl>
                                              <p:pRg st="4" end="4"/>
                                            </p:txEl>
                                          </p:spTgt>
                                        </p:tgtEl>
                                        <p:attrNameLst>
                                          <p:attrName>style.visibility</p:attrName>
                                        </p:attrNameLst>
                                      </p:cBhvr>
                                      <p:to>
                                        <p:strVal val="visible"/>
                                      </p:to>
                                    </p:set>
                                    <p:animEffect transition="in" filter="wipe(left)">
                                      <p:cBhvr>
                                        <p:cTn id="32" dur="500"/>
                                        <p:tgtEl>
                                          <p:spTgt spid="108549">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8549">
                                            <p:txEl>
                                              <p:pRg st="5" end="5"/>
                                            </p:txEl>
                                          </p:spTgt>
                                        </p:tgtEl>
                                        <p:attrNameLst>
                                          <p:attrName>style.visibility</p:attrName>
                                        </p:attrNameLst>
                                      </p:cBhvr>
                                      <p:to>
                                        <p:strVal val="visible"/>
                                      </p:to>
                                    </p:set>
                                    <p:animEffect transition="in" filter="wipe(left)">
                                      <p:cBhvr>
                                        <p:cTn id="37" dur="500"/>
                                        <p:tgtEl>
                                          <p:spTgt spid="108549">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08549">
                                            <p:txEl>
                                              <p:pRg st="6" end="6"/>
                                            </p:txEl>
                                          </p:spTgt>
                                        </p:tgtEl>
                                        <p:attrNameLst>
                                          <p:attrName>style.visibility</p:attrName>
                                        </p:attrNameLst>
                                      </p:cBhvr>
                                      <p:to>
                                        <p:strVal val="visible"/>
                                      </p:to>
                                    </p:set>
                                    <p:animEffect transition="in" filter="wipe(left)">
                                      <p:cBhvr>
                                        <p:cTn id="42" dur="500"/>
                                        <p:tgtEl>
                                          <p:spTgt spid="10854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8" grpId="0" autoUpdateAnimBg="0"/>
      <p:bldP spid="108549"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100" name="Rectangle 4"/>
          <p:cNvSpPr>
            <a:spLocks noChangeArrowheads="1"/>
          </p:cNvSpPr>
          <p:nvPr/>
        </p:nvSpPr>
        <p:spPr bwMode="auto">
          <a:xfrm>
            <a:off x="304800" y="381000"/>
            <a:ext cx="31877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2600">
                <a:solidFill>
                  <a:srgbClr val="990033"/>
                </a:solidFill>
                <a:latin typeface="黑体" pitchFamily="49" charset="-122"/>
                <a:ea typeface="黑体" pitchFamily="49" charset="-122"/>
              </a:rPr>
              <a:t>气相色谱分离过程</a:t>
            </a:r>
          </a:p>
        </p:txBody>
      </p:sp>
      <p:sp>
        <p:nvSpPr>
          <p:cNvPr id="260101" name="Text Box 5"/>
          <p:cNvSpPr txBox="1">
            <a:spLocks noChangeArrowheads="1"/>
          </p:cNvSpPr>
          <p:nvPr/>
        </p:nvSpPr>
        <p:spPr bwMode="auto">
          <a:xfrm>
            <a:off x="381000" y="1066800"/>
            <a:ext cx="4724400" cy="5154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a:spcBef>
                <a:spcPct val="25000"/>
              </a:spcBef>
              <a:buClr>
                <a:srgbClr val="FF0066"/>
              </a:buClr>
              <a:buFont typeface="Symbol" pitchFamily="18" charset="2"/>
              <a:buChar char="©"/>
            </a:pPr>
            <a:r>
              <a:rPr kumimoji="1" lang="zh-CN" altLang="en-US" sz="2600" dirty="0">
                <a:latin typeface="Times New Roman" pitchFamily="18" charset="0"/>
                <a:ea typeface="黑体" pitchFamily="49" charset="-122"/>
              </a:rPr>
              <a:t>   当试样由载气携带进入色谱柱与固定相接触时，被固定相溶解或吸附；</a:t>
            </a:r>
          </a:p>
          <a:p>
            <a:pPr algn="just">
              <a:spcBef>
                <a:spcPct val="25000"/>
              </a:spcBef>
              <a:buClr>
                <a:srgbClr val="FF0066"/>
              </a:buClr>
              <a:buFont typeface="Symbol" pitchFamily="18" charset="2"/>
              <a:buChar char="©"/>
            </a:pPr>
            <a:r>
              <a:rPr kumimoji="1" lang="zh-CN" altLang="en-US" sz="2600" dirty="0">
                <a:latin typeface="Times New Roman" pitchFamily="18" charset="0"/>
                <a:ea typeface="黑体" pitchFamily="49" charset="-122"/>
              </a:rPr>
              <a:t>   随着载气的不断通入，被溶解或吸附的组分又从固定相中挥发或脱附；</a:t>
            </a:r>
          </a:p>
          <a:p>
            <a:pPr algn="just">
              <a:spcBef>
                <a:spcPct val="25000"/>
              </a:spcBef>
              <a:buClr>
                <a:srgbClr val="FF0066"/>
              </a:buClr>
              <a:buFont typeface="Symbol" pitchFamily="18" charset="2"/>
              <a:buChar char="©"/>
            </a:pPr>
            <a:r>
              <a:rPr kumimoji="1" lang="zh-CN" altLang="en-US" sz="2600" dirty="0">
                <a:latin typeface="Times New Roman" pitchFamily="18" charset="0"/>
                <a:ea typeface="黑体" pitchFamily="49" charset="-122"/>
              </a:rPr>
              <a:t>   挥发或脱附下的组分随着载气向前移动时又再次被固定相溶解或吸附；</a:t>
            </a:r>
          </a:p>
          <a:p>
            <a:pPr algn="just">
              <a:spcBef>
                <a:spcPct val="25000"/>
              </a:spcBef>
              <a:buClr>
                <a:srgbClr val="FF0066"/>
              </a:buClr>
              <a:buFont typeface="Symbol" pitchFamily="18" charset="2"/>
              <a:buChar char="©"/>
            </a:pPr>
            <a:r>
              <a:rPr kumimoji="1" lang="zh-CN" altLang="en-US" sz="2600" dirty="0">
                <a:latin typeface="Times New Roman" pitchFamily="18" charset="0"/>
                <a:ea typeface="黑体" pitchFamily="49" charset="-122"/>
              </a:rPr>
              <a:t>  随着载气的流动，溶解、挥发，或吸附、脱附的过程反复地进行。</a:t>
            </a:r>
          </a:p>
        </p:txBody>
      </p:sp>
      <p:pic>
        <p:nvPicPr>
          <p:cNvPr id="20484"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9700" y="1052513"/>
            <a:ext cx="3667125"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328032"/>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60100"/>
                                        </p:tgtEl>
                                        <p:attrNameLst>
                                          <p:attrName>style.visibility</p:attrName>
                                        </p:attrNameLst>
                                      </p:cBhvr>
                                      <p:to>
                                        <p:strVal val="visible"/>
                                      </p:to>
                                    </p:set>
                                    <p:animEffect transition="in" filter="wipe(left)">
                                      <p:cBhvr>
                                        <p:cTn id="7" dur="500"/>
                                        <p:tgtEl>
                                          <p:spTgt spid="2601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0101">
                                            <p:txEl>
                                              <p:pRg st="0" end="0"/>
                                            </p:txEl>
                                          </p:spTgt>
                                        </p:tgtEl>
                                        <p:attrNameLst>
                                          <p:attrName>style.visibility</p:attrName>
                                        </p:attrNameLst>
                                      </p:cBhvr>
                                      <p:to>
                                        <p:strVal val="visible"/>
                                      </p:to>
                                    </p:set>
                                    <p:animEffect transition="in" filter="wipe(left)">
                                      <p:cBhvr>
                                        <p:cTn id="12" dur="500"/>
                                        <p:tgtEl>
                                          <p:spTgt spid="26010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0101">
                                            <p:txEl>
                                              <p:pRg st="1" end="1"/>
                                            </p:txEl>
                                          </p:spTgt>
                                        </p:tgtEl>
                                        <p:attrNameLst>
                                          <p:attrName>style.visibility</p:attrName>
                                        </p:attrNameLst>
                                      </p:cBhvr>
                                      <p:to>
                                        <p:strVal val="visible"/>
                                      </p:to>
                                    </p:set>
                                    <p:animEffect transition="in" filter="wipe(left)">
                                      <p:cBhvr>
                                        <p:cTn id="17" dur="500"/>
                                        <p:tgtEl>
                                          <p:spTgt spid="260101">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0101">
                                            <p:txEl>
                                              <p:pRg st="2" end="2"/>
                                            </p:txEl>
                                          </p:spTgt>
                                        </p:tgtEl>
                                        <p:attrNameLst>
                                          <p:attrName>style.visibility</p:attrName>
                                        </p:attrNameLst>
                                      </p:cBhvr>
                                      <p:to>
                                        <p:strVal val="visible"/>
                                      </p:to>
                                    </p:set>
                                    <p:animEffect transition="in" filter="wipe(left)">
                                      <p:cBhvr>
                                        <p:cTn id="22" dur="500"/>
                                        <p:tgtEl>
                                          <p:spTgt spid="260101">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60101">
                                            <p:txEl>
                                              <p:pRg st="3" end="3"/>
                                            </p:txEl>
                                          </p:spTgt>
                                        </p:tgtEl>
                                        <p:attrNameLst>
                                          <p:attrName>style.visibility</p:attrName>
                                        </p:attrNameLst>
                                      </p:cBhvr>
                                      <p:to>
                                        <p:strVal val="visible"/>
                                      </p:to>
                                    </p:set>
                                    <p:animEffect transition="in" filter="wipe(left)">
                                      <p:cBhvr>
                                        <p:cTn id="27" dur="500"/>
                                        <p:tgtEl>
                                          <p:spTgt spid="26010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100" grpId="0" autoUpdateAnimBg="0"/>
      <p:bldP spid="260101"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4"/>
          <p:cNvSpPr txBox="1">
            <a:spLocks noChangeArrowheads="1"/>
          </p:cNvSpPr>
          <p:nvPr/>
        </p:nvSpPr>
        <p:spPr bwMode="auto">
          <a:xfrm>
            <a:off x="539750" y="706438"/>
            <a:ext cx="8207375" cy="544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zh-CN" altLang="en-US" sz="2400" b="1">
                <a:solidFill>
                  <a:srgbClr val="800000"/>
                </a:solidFill>
                <a:latin typeface="黑体" pitchFamily="49" charset="-122"/>
                <a:ea typeface="黑体" pitchFamily="49" charset="-122"/>
              </a:rPr>
              <a:t>热导检测器（</a:t>
            </a:r>
            <a:r>
              <a:rPr kumimoji="1" lang="en-US" altLang="zh-CN" sz="2400" b="1">
                <a:solidFill>
                  <a:srgbClr val="800000"/>
                </a:solidFill>
                <a:latin typeface="黑体" pitchFamily="49" charset="-122"/>
                <a:ea typeface="黑体" pitchFamily="49" charset="-122"/>
              </a:rPr>
              <a:t>TCD</a:t>
            </a:r>
            <a:r>
              <a:rPr kumimoji="1" lang="zh-CN" altLang="en-US" sz="2400" b="1">
                <a:solidFill>
                  <a:srgbClr val="800000"/>
                </a:solidFill>
                <a:latin typeface="黑体" pitchFamily="49" charset="-122"/>
                <a:ea typeface="黑体" pitchFamily="49" charset="-122"/>
              </a:rPr>
              <a:t>）</a:t>
            </a:r>
          </a:p>
          <a:p>
            <a:pPr>
              <a:spcBef>
                <a:spcPct val="50000"/>
              </a:spcBef>
            </a:pPr>
            <a:r>
              <a:rPr kumimoji="1" lang="zh-CN" altLang="en-US" sz="2400">
                <a:latin typeface="黑体" pitchFamily="49" charset="-122"/>
                <a:ea typeface="黑体" pitchFamily="49" charset="-122"/>
              </a:rPr>
              <a:t>    结构简单，灵敏度适宜，稳定性较好，对所有物质都有响应，最广泛最成熟的一种检测器。</a:t>
            </a:r>
          </a:p>
          <a:p>
            <a:pPr>
              <a:spcBef>
                <a:spcPct val="50000"/>
              </a:spcBef>
            </a:pPr>
            <a:r>
              <a:rPr kumimoji="1" lang="zh-CN" altLang="en-US" sz="2400" b="1">
                <a:solidFill>
                  <a:srgbClr val="800000"/>
                </a:solidFill>
                <a:latin typeface="黑体" pitchFamily="49" charset="-122"/>
                <a:ea typeface="黑体" pitchFamily="49" charset="-122"/>
              </a:rPr>
              <a:t>氢火焰离子化检测器（</a:t>
            </a:r>
            <a:r>
              <a:rPr kumimoji="1" lang="en-US" altLang="zh-CN" sz="2400" b="1">
                <a:solidFill>
                  <a:srgbClr val="800000"/>
                </a:solidFill>
                <a:latin typeface="黑体" pitchFamily="49" charset="-122"/>
                <a:ea typeface="黑体" pitchFamily="49" charset="-122"/>
              </a:rPr>
              <a:t>FID</a:t>
            </a:r>
            <a:r>
              <a:rPr kumimoji="1" lang="zh-CN" altLang="en-US" sz="2400" b="1">
                <a:solidFill>
                  <a:srgbClr val="800000"/>
                </a:solidFill>
                <a:latin typeface="黑体" pitchFamily="49" charset="-122"/>
                <a:ea typeface="黑体" pitchFamily="49" charset="-122"/>
              </a:rPr>
              <a:t>）</a:t>
            </a:r>
          </a:p>
          <a:p>
            <a:pPr>
              <a:spcBef>
                <a:spcPct val="50000"/>
              </a:spcBef>
            </a:pPr>
            <a:r>
              <a:rPr kumimoji="1" lang="zh-CN" altLang="en-US" sz="2400">
                <a:latin typeface="黑体" pitchFamily="49" charset="-122"/>
                <a:ea typeface="黑体" pitchFamily="49" charset="-122"/>
              </a:rPr>
              <a:t>    对含碳的有机化合物有很高的灵敏度。</a:t>
            </a:r>
          </a:p>
          <a:p>
            <a:pPr>
              <a:spcBef>
                <a:spcPct val="50000"/>
              </a:spcBef>
            </a:pPr>
            <a:r>
              <a:rPr kumimoji="1" lang="zh-CN" altLang="en-US" sz="2400" b="1">
                <a:solidFill>
                  <a:srgbClr val="800000"/>
                </a:solidFill>
                <a:latin typeface="黑体" pitchFamily="49" charset="-122"/>
                <a:ea typeface="黑体" pitchFamily="49" charset="-122"/>
              </a:rPr>
              <a:t>电子捕获检测器（</a:t>
            </a:r>
            <a:r>
              <a:rPr kumimoji="1" lang="en-US" altLang="zh-CN" sz="2400" b="1">
                <a:solidFill>
                  <a:srgbClr val="800000"/>
                </a:solidFill>
                <a:latin typeface="黑体" pitchFamily="49" charset="-122"/>
                <a:ea typeface="黑体" pitchFamily="49" charset="-122"/>
              </a:rPr>
              <a:t>ECD</a:t>
            </a:r>
            <a:r>
              <a:rPr kumimoji="1" lang="zh-CN" altLang="en-US" sz="2400" b="1">
                <a:solidFill>
                  <a:srgbClr val="800000"/>
                </a:solidFill>
                <a:latin typeface="黑体" pitchFamily="49" charset="-122"/>
                <a:ea typeface="黑体" pitchFamily="49" charset="-122"/>
              </a:rPr>
              <a:t>）</a:t>
            </a:r>
          </a:p>
          <a:p>
            <a:pPr>
              <a:spcBef>
                <a:spcPct val="50000"/>
              </a:spcBef>
            </a:pPr>
            <a:r>
              <a:rPr kumimoji="1" lang="zh-CN" altLang="en-US" sz="2400">
                <a:latin typeface="黑体" pitchFamily="49" charset="-122"/>
                <a:ea typeface="黑体" pitchFamily="49" charset="-122"/>
              </a:rPr>
              <a:t>    只对具有电负性的物质（如含有卤素、硫、磷、氮、氧的物质）有响应，电负性越强，灵敏度越高。</a:t>
            </a:r>
          </a:p>
          <a:p>
            <a:pPr>
              <a:spcBef>
                <a:spcPct val="50000"/>
              </a:spcBef>
            </a:pPr>
            <a:r>
              <a:rPr kumimoji="1" lang="zh-CN" altLang="en-US" sz="2400" b="1">
                <a:solidFill>
                  <a:srgbClr val="800000"/>
                </a:solidFill>
                <a:latin typeface="黑体" pitchFamily="49" charset="-122"/>
                <a:ea typeface="黑体" pitchFamily="49" charset="-122"/>
              </a:rPr>
              <a:t>火焰光度检测器（</a:t>
            </a:r>
            <a:r>
              <a:rPr kumimoji="1" lang="en-US" altLang="zh-CN" sz="2400" b="1">
                <a:solidFill>
                  <a:srgbClr val="800000"/>
                </a:solidFill>
                <a:latin typeface="黑体" pitchFamily="49" charset="-122"/>
                <a:ea typeface="黑体" pitchFamily="49" charset="-122"/>
              </a:rPr>
              <a:t>FPD</a:t>
            </a:r>
            <a:r>
              <a:rPr kumimoji="1" lang="zh-CN" altLang="en-US" sz="2400" b="1">
                <a:solidFill>
                  <a:srgbClr val="800000"/>
                </a:solidFill>
                <a:latin typeface="黑体" pitchFamily="49" charset="-122"/>
                <a:ea typeface="黑体" pitchFamily="49" charset="-122"/>
              </a:rPr>
              <a:t>）</a:t>
            </a:r>
          </a:p>
          <a:p>
            <a:pPr>
              <a:spcBef>
                <a:spcPct val="50000"/>
              </a:spcBef>
            </a:pPr>
            <a:r>
              <a:rPr kumimoji="1" lang="zh-CN" altLang="en-US" sz="2400">
                <a:latin typeface="黑体" pitchFamily="49" charset="-122"/>
                <a:ea typeface="黑体" pitchFamily="49" charset="-122"/>
              </a:rPr>
              <a:t>    对含磷，硫的化合物具有高选择性和高灵敏度的一种检测器。</a:t>
            </a:r>
          </a:p>
        </p:txBody>
      </p:sp>
    </p:spTree>
  </p:cSld>
  <p:clrMapOvr>
    <a:masterClrMapping/>
  </p:clrMapOvr>
  <p:transition spd="med">
    <p:wip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395536" y="620713"/>
            <a:ext cx="75596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en-US" altLang="zh-CN" sz="3200" b="1" dirty="0">
                <a:solidFill>
                  <a:srgbClr val="FF0066"/>
                </a:solidFill>
                <a:latin typeface="黑体" pitchFamily="49" charset="-122"/>
                <a:ea typeface="黑体" pitchFamily="49" charset="-122"/>
              </a:rPr>
              <a:t>1-3 </a:t>
            </a:r>
            <a:r>
              <a:rPr lang="zh-CN" altLang="en-US" sz="3200" b="1" dirty="0">
                <a:solidFill>
                  <a:srgbClr val="FF0066"/>
                </a:solidFill>
                <a:latin typeface="黑体" pitchFamily="49" charset="-122"/>
                <a:ea typeface="黑体" pitchFamily="49" charset="-122"/>
              </a:rPr>
              <a:t>气相色谱最佳实验条件的</a:t>
            </a:r>
            <a:r>
              <a:rPr lang="zh-CN" altLang="en-US" sz="3200" b="1" dirty="0" smtClean="0">
                <a:solidFill>
                  <a:srgbClr val="FF0066"/>
                </a:solidFill>
                <a:latin typeface="黑体" pitchFamily="49" charset="-122"/>
                <a:ea typeface="黑体" pitchFamily="49" charset="-122"/>
              </a:rPr>
              <a:t>选择</a:t>
            </a:r>
            <a:endParaRPr lang="zh-CN" altLang="en-US" sz="3200" b="1" dirty="0">
              <a:solidFill>
                <a:srgbClr val="FF0066"/>
              </a:solidFill>
              <a:latin typeface="黑体" pitchFamily="49" charset="-122"/>
              <a:ea typeface="黑体" pitchFamily="49" charset="-122"/>
            </a:endParaRPr>
          </a:p>
        </p:txBody>
      </p:sp>
      <p:sp>
        <p:nvSpPr>
          <p:cNvPr id="4" name="Rectangle 2"/>
          <p:cNvSpPr txBox="1">
            <a:spLocks noChangeArrowheads="1"/>
          </p:cNvSpPr>
          <p:nvPr/>
        </p:nvSpPr>
        <p:spPr>
          <a:xfrm>
            <a:off x="399728" y="1268760"/>
            <a:ext cx="7772400" cy="533400"/>
          </a:xfrm>
          <a:prstGeom prst="rect">
            <a:avLst/>
          </a:prstGeom>
        </p:spPr>
        <p:txBody>
          <a:bodyPr/>
          <a:lst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itchFamily="34" charset="0"/>
                <a:ea typeface="宋体" pitchFamily="2" charset="-122"/>
              </a:defRPr>
            </a:lvl2pPr>
            <a:lvl3pPr algn="l" rtl="0" eaLnBrk="0" fontAlgn="base" hangingPunct="0">
              <a:spcBef>
                <a:spcPct val="0"/>
              </a:spcBef>
              <a:spcAft>
                <a:spcPct val="0"/>
              </a:spcAft>
              <a:defRPr sz="3900" b="1">
                <a:solidFill>
                  <a:schemeClr val="tx2"/>
                </a:solidFill>
                <a:latin typeface="Arial" pitchFamily="34" charset="0"/>
                <a:ea typeface="宋体" pitchFamily="2" charset="-122"/>
              </a:defRPr>
            </a:lvl3pPr>
            <a:lvl4pPr algn="l" rtl="0" eaLnBrk="0" fontAlgn="base" hangingPunct="0">
              <a:spcBef>
                <a:spcPct val="0"/>
              </a:spcBef>
              <a:spcAft>
                <a:spcPct val="0"/>
              </a:spcAft>
              <a:defRPr sz="3900" b="1">
                <a:solidFill>
                  <a:schemeClr val="tx2"/>
                </a:solidFill>
                <a:latin typeface="Arial" pitchFamily="34" charset="0"/>
                <a:ea typeface="宋体" pitchFamily="2" charset="-122"/>
              </a:defRPr>
            </a:lvl4pPr>
            <a:lvl5pPr algn="l" rtl="0" eaLnBrk="0" fontAlgn="base" hangingPunct="0">
              <a:spcBef>
                <a:spcPct val="0"/>
              </a:spcBef>
              <a:spcAft>
                <a:spcPct val="0"/>
              </a:spcAft>
              <a:defRPr sz="3900" b="1">
                <a:solidFill>
                  <a:schemeClr val="tx2"/>
                </a:solidFill>
                <a:latin typeface="Arial" pitchFamily="34" charset="0"/>
                <a:ea typeface="宋体" pitchFamily="2" charset="-122"/>
              </a:defRPr>
            </a:lvl5pPr>
            <a:lvl6pPr marL="457200" algn="l" rtl="0" fontAlgn="base">
              <a:spcBef>
                <a:spcPct val="0"/>
              </a:spcBef>
              <a:spcAft>
                <a:spcPct val="0"/>
              </a:spcAft>
              <a:defRPr sz="3900" b="1">
                <a:solidFill>
                  <a:schemeClr val="tx2"/>
                </a:solidFill>
                <a:latin typeface="Arial" pitchFamily="34" charset="0"/>
                <a:ea typeface="宋体" pitchFamily="2" charset="-122"/>
              </a:defRPr>
            </a:lvl6pPr>
            <a:lvl7pPr marL="914400" algn="l" rtl="0" fontAlgn="base">
              <a:spcBef>
                <a:spcPct val="0"/>
              </a:spcBef>
              <a:spcAft>
                <a:spcPct val="0"/>
              </a:spcAft>
              <a:defRPr sz="3900" b="1">
                <a:solidFill>
                  <a:schemeClr val="tx2"/>
                </a:solidFill>
                <a:latin typeface="Arial" pitchFamily="34" charset="0"/>
                <a:ea typeface="宋体" pitchFamily="2" charset="-122"/>
              </a:defRPr>
            </a:lvl7pPr>
            <a:lvl8pPr marL="1371600" algn="l" rtl="0" fontAlgn="base">
              <a:spcBef>
                <a:spcPct val="0"/>
              </a:spcBef>
              <a:spcAft>
                <a:spcPct val="0"/>
              </a:spcAft>
              <a:defRPr sz="3900" b="1">
                <a:solidFill>
                  <a:schemeClr val="tx2"/>
                </a:solidFill>
                <a:latin typeface="Arial" pitchFamily="34" charset="0"/>
                <a:ea typeface="宋体" pitchFamily="2" charset="-122"/>
              </a:defRPr>
            </a:lvl8pPr>
            <a:lvl9pPr marL="1828800" algn="l" rtl="0" fontAlgn="base">
              <a:spcBef>
                <a:spcPct val="0"/>
              </a:spcBef>
              <a:spcAft>
                <a:spcPct val="0"/>
              </a:spcAft>
              <a:defRPr sz="3900" b="1">
                <a:solidFill>
                  <a:schemeClr val="tx2"/>
                </a:solidFill>
                <a:latin typeface="Arial" pitchFamily="34" charset="0"/>
                <a:ea typeface="宋体" pitchFamily="2" charset="-122"/>
              </a:defRPr>
            </a:lvl9pPr>
          </a:lstStyle>
          <a:p>
            <a:r>
              <a:rPr lang="zh-CN" altLang="en-US" sz="3200" dirty="0" smtClean="0">
                <a:solidFill>
                  <a:srgbClr val="800000"/>
                </a:solidFill>
                <a:latin typeface="黑体" pitchFamily="2" charset="-122"/>
                <a:ea typeface="黑体" pitchFamily="2" charset="-122"/>
              </a:rPr>
              <a:t>柱长和柱内径的选择</a:t>
            </a:r>
            <a:endParaRPr lang="zh-CN" altLang="en-US" i="1" dirty="0">
              <a:latin typeface="黑体" pitchFamily="2" charset="-122"/>
              <a:ea typeface="黑体" pitchFamily="2" charset="-122"/>
            </a:endParaRPr>
          </a:p>
        </p:txBody>
      </p:sp>
      <p:sp>
        <p:nvSpPr>
          <p:cNvPr id="5" name="Text Box 3"/>
          <p:cNvSpPr txBox="1">
            <a:spLocks noChangeArrowheads="1"/>
          </p:cNvSpPr>
          <p:nvPr/>
        </p:nvSpPr>
        <p:spPr bwMode="auto">
          <a:xfrm>
            <a:off x="323528" y="2030760"/>
            <a:ext cx="8610600" cy="453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FF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0000"/>
              </a:lnSpc>
              <a:spcBef>
                <a:spcPct val="40000"/>
              </a:spcBef>
            </a:pPr>
            <a:r>
              <a:rPr lang="zh-CN" altLang="en-US" sz="2600" i="0" dirty="0">
                <a:solidFill>
                  <a:srgbClr val="C00000"/>
                </a:solidFill>
                <a:effectLst/>
                <a:latin typeface="Times New Roman" pitchFamily="18" charset="0"/>
                <a:ea typeface="黑体" pitchFamily="2" charset="-122"/>
              </a:rPr>
              <a:t>       </a:t>
            </a:r>
            <a:r>
              <a:rPr lang="zh-CN" altLang="en-US" sz="2600" b="1" i="0" dirty="0">
                <a:solidFill>
                  <a:srgbClr val="C00000"/>
                </a:solidFill>
                <a:effectLst/>
                <a:latin typeface="Times New Roman" pitchFamily="18" charset="0"/>
                <a:ea typeface="黑体" pitchFamily="2" charset="-122"/>
              </a:rPr>
              <a:t>增加柱长对提高分离度有利</a:t>
            </a:r>
            <a:r>
              <a:rPr lang="zh-CN" altLang="en-US" sz="2600" i="0" dirty="0">
                <a:solidFill>
                  <a:srgbClr val="000066"/>
                </a:solidFill>
                <a:effectLst/>
                <a:latin typeface="Times New Roman" pitchFamily="18" charset="0"/>
                <a:ea typeface="黑体" pitchFamily="2" charset="-122"/>
              </a:rPr>
              <a:t>(分离度</a:t>
            </a:r>
            <a:r>
              <a:rPr lang="en-US" altLang="zh-CN" sz="2600" dirty="0">
                <a:solidFill>
                  <a:srgbClr val="000066"/>
                </a:solidFill>
                <a:effectLst/>
                <a:latin typeface="Times New Roman" pitchFamily="18" charset="0"/>
                <a:ea typeface="黑体" pitchFamily="2" charset="-122"/>
              </a:rPr>
              <a:t>R</a:t>
            </a:r>
            <a:r>
              <a:rPr lang="zh-CN" altLang="en-US" sz="2600" i="0" dirty="0">
                <a:solidFill>
                  <a:srgbClr val="000066"/>
                </a:solidFill>
                <a:effectLst/>
                <a:latin typeface="Times New Roman" pitchFamily="18" charset="0"/>
                <a:ea typeface="黑体" pitchFamily="2" charset="-122"/>
              </a:rPr>
              <a:t>正比于柱长</a:t>
            </a:r>
            <a:r>
              <a:rPr lang="en-US" altLang="zh-CN" sz="2600" dirty="0">
                <a:solidFill>
                  <a:srgbClr val="000066"/>
                </a:solidFill>
                <a:effectLst/>
                <a:latin typeface="Times New Roman" pitchFamily="18" charset="0"/>
                <a:ea typeface="黑体" pitchFamily="2" charset="-122"/>
              </a:rPr>
              <a:t>L</a:t>
            </a:r>
            <a:r>
              <a:rPr lang="en-US" altLang="zh-CN" sz="2600" i="0" baseline="30000" dirty="0">
                <a:solidFill>
                  <a:srgbClr val="000066"/>
                </a:solidFill>
                <a:effectLst/>
                <a:latin typeface="Times New Roman" pitchFamily="18" charset="0"/>
                <a:ea typeface="黑体" pitchFamily="2" charset="-122"/>
              </a:rPr>
              <a:t>2</a:t>
            </a:r>
            <a:r>
              <a:rPr lang="zh-CN" altLang="en-US" sz="2600" i="0" dirty="0">
                <a:solidFill>
                  <a:srgbClr val="000066"/>
                </a:solidFill>
                <a:effectLst/>
                <a:latin typeface="Times New Roman" pitchFamily="18" charset="0"/>
                <a:ea typeface="黑体" pitchFamily="2" charset="-122"/>
              </a:rPr>
              <a:t>)，但组分的保留时间 </a:t>
            </a:r>
            <a:r>
              <a:rPr lang="zh-CN" altLang="zh-CN" sz="2600" dirty="0">
                <a:solidFill>
                  <a:srgbClr val="000066"/>
                </a:solidFill>
                <a:effectLst/>
                <a:latin typeface="Times New Roman" pitchFamily="18" charset="0"/>
                <a:ea typeface="黑体" pitchFamily="2" charset="-122"/>
              </a:rPr>
              <a:t>t</a:t>
            </a:r>
            <a:r>
              <a:rPr lang="zh-CN" altLang="zh-CN" sz="2600" i="0" baseline="-25000" dirty="0">
                <a:solidFill>
                  <a:srgbClr val="000066"/>
                </a:solidFill>
                <a:effectLst/>
                <a:latin typeface="Times New Roman" pitchFamily="18" charset="0"/>
                <a:ea typeface="黑体" pitchFamily="2" charset="-122"/>
              </a:rPr>
              <a:t>R</a:t>
            </a:r>
            <a:r>
              <a:rPr lang="zh-CN" altLang="en-US" sz="2600" i="0" dirty="0">
                <a:solidFill>
                  <a:srgbClr val="000066"/>
                </a:solidFill>
                <a:effectLst/>
                <a:latin typeface="Times New Roman" pitchFamily="18" charset="0"/>
                <a:ea typeface="黑体" pitchFamily="2" charset="-122"/>
              </a:rPr>
              <a:t> </a:t>
            </a:r>
            <a:r>
              <a:rPr lang="zh-CN" altLang="en-US" sz="2600" i="0" dirty="0">
                <a:solidFill>
                  <a:srgbClr val="000066"/>
                </a:solidFill>
                <a:effectLst/>
                <a:latin typeface="Times New Roman" pitchFamily="18" charset="0"/>
                <a:ea typeface="黑体" pitchFamily="2" charset="-122"/>
                <a:sym typeface="Symbol" pitchFamily="18" charset="2"/>
              </a:rPr>
              <a:t>↑ </a:t>
            </a:r>
            <a:r>
              <a:rPr lang="zh-CN" altLang="en-US" sz="2600" i="0" dirty="0">
                <a:solidFill>
                  <a:srgbClr val="000066"/>
                </a:solidFill>
                <a:effectLst/>
                <a:latin typeface="Times New Roman" pitchFamily="18" charset="0"/>
                <a:ea typeface="黑体" pitchFamily="2" charset="-122"/>
              </a:rPr>
              <a:t>，且柱阻力</a:t>
            </a:r>
            <a:r>
              <a:rPr lang="zh-CN" altLang="en-US" sz="2600" i="0" dirty="0">
                <a:solidFill>
                  <a:srgbClr val="000066"/>
                </a:solidFill>
                <a:effectLst/>
                <a:latin typeface="Times New Roman" pitchFamily="18" charset="0"/>
                <a:ea typeface="黑体" pitchFamily="2" charset="-122"/>
                <a:sym typeface="Symbol" pitchFamily="18" charset="2"/>
              </a:rPr>
              <a:t>↑</a:t>
            </a:r>
            <a:r>
              <a:rPr lang="zh-CN" altLang="en-US" sz="2600" i="0" dirty="0">
                <a:solidFill>
                  <a:srgbClr val="000066"/>
                </a:solidFill>
                <a:effectLst/>
                <a:latin typeface="Times New Roman" pitchFamily="18" charset="0"/>
                <a:ea typeface="黑体" pitchFamily="2" charset="-122"/>
              </a:rPr>
              <a:t>，不便操作。</a:t>
            </a:r>
          </a:p>
          <a:p>
            <a:pPr marL="457200" indent="-457200" algn="just">
              <a:lnSpc>
                <a:spcPct val="120000"/>
              </a:lnSpc>
              <a:spcBef>
                <a:spcPct val="40000"/>
              </a:spcBef>
              <a:buClr>
                <a:srgbClr val="FF0066"/>
              </a:buClr>
              <a:buFont typeface="Wingdings" pitchFamily="2" charset="2"/>
              <a:buChar char="Ø"/>
            </a:pPr>
            <a:r>
              <a:rPr lang="zh-CN" altLang="en-US" sz="2600" dirty="0">
                <a:solidFill>
                  <a:srgbClr val="C00000"/>
                </a:solidFill>
                <a:latin typeface="Times New Roman" pitchFamily="18" charset="0"/>
                <a:ea typeface="黑体" pitchFamily="2" charset="-122"/>
              </a:rPr>
              <a:t> </a:t>
            </a:r>
            <a:r>
              <a:rPr lang="zh-CN" altLang="en-US" sz="2600" dirty="0" smtClean="0">
                <a:solidFill>
                  <a:srgbClr val="C00000"/>
                </a:solidFill>
                <a:latin typeface="Times New Roman" pitchFamily="18" charset="0"/>
                <a:ea typeface="黑体" pitchFamily="2" charset="-122"/>
              </a:rPr>
              <a:t>柱</a:t>
            </a:r>
            <a:r>
              <a:rPr lang="zh-CN" altLang="en-US" sz="2600" dirty="0">
                <a:solidFill>
                  <a:srgbClr val="C00000"/>
                </a:solidFill>
                <a:latin typeface="Times New Roman" pitchFamily="18" charset="0"/>
                <a:ea typeface="黑体" pitchFamily="2" charset="-122"/>
              </a:rPr>
              <a:t>长选用原则</a:t>
            </a:r>
            <a:r>
              <a:rPr lang="zh-CN" altLang="en-US" sz="2600" i="0" dirty="0">
                <a:solidFill>
                  <a:srgbClr val="000066"/>
                </a:solidFill>
                <a:effectLst/>
                <a:latin typeface="Times New Roman" pitchFamily="18" charset="0"/>
                <a:ea typeface="黑体" pitchFamily="2" charset="-122"/>
              </a:rPr>
              <a:t>：在能满足分离目的的前提下，尽可能选用较短的柱，有利于缩短分析时间。</a:t>
            </a:r>
          </a:p>
          <a:p>
            <a:pPr marL="457200" indent="-457200" algn="just">
              <a:lnSpc>
                <a:spcPct val="120000"/>
              </a:lnSpc>
              <a:spcBef>
                <a:spcPct val="40000"/>
              </a:spcBef>
              <a:buClr>
                <a:srgbClr val="FF0066"/>
              </a:buClr>
              <a:buFont typeface="Wingdings" pitchFamily="2" charset="2"/>
              <a:buChar char="Ø"/>
            </a:pPr>
            <a:r>
              <a:rPr lang="zh-CN" altLang="en-US" sz="2600" i="0" dirty="0">
                <a:solidFill>
                  <a:srgbClr val="000066"/>
                </a:solidFill>
                <a:effectLst/>
                <a:latin typeface="Times New Roman" pitchFamily="18" charset="0"/>
                <a:ea typeface="黑体" pitchFamily="2" charset="-122"/>
              </a:rPr>
              <a:t> </a:t>
            </a:r>
            <a:r>
              <a:rPr lang="zh-CN" altLang="en-US" sz="2600" i="0" dirty="0" smtClean="0">
                <a:solidFill>
                  <a:srgbClr val="000066"/>
                </a:solidFill>
                <a:effectLst/>
                <a:latin typeface="Times New Roman" pitchFamily="18" charset="0"/>
                <a:ea typeface="黑体" pitchFamily="2" charset="-122"/>
              </a:rPr>
              <a:t>填充</a:t>
            </a:r>
            <a:r>
              <a:rPr lang="zh-CN" altLang="en-US" sz="2600" i="0" dirty="0">
                <a:solidFill>
                  <a:srgbClr val="000066"/>
                </a:solidFill>
                <a:effectLst/>
                <a:latin typeface="Times New Roman" pitchFamily="18" charset="0"/>
                <a:ea typeface="黑体" pitchFamily="2" charset="-122"/>
              </a:rPr>
              <a:t>色谱柱的柱长通常为1~3 </a:t>
            </a:r>
            <a:r>
              <a:rPr lang="en-US" altLang="zh-CN" sz="2600" i="0" dirty="0">
                <a:solidFill>
                  <a:srgbClr val="000066"/>
                </a:solidFill>
                <a:effectLst/>
                <a:latin typeface="Times New Roman" pitchFamily="18" charset="0"/>
                <a:ea typeface="黑体" pitchFamily="2" charset="-122"/>
              </a:rPr>
              <a:t>m。</a:t>
            </a:r>
          </a:p>
          <a:p>
            <a:pPr marL="457200" indent="-457200" algn="just">
              <a:lnSpc>
                <a:spcPct val="120000"/>
              </a:lnSpc>
              <a:spcBef>
                <a:spcPct val="40000"/>
              </a:spcBef>
              <a:buClr>
                <a:srgbClr val="FF0066"/>
              </a:buClr>
              <a:buFont typeface="Wingdings" pitchFamily="2" charset="2"/>
              <a:buChar char="Ø"/>
            </a:pPr>
            <a:r>
              <a:rPr lang="zh-CN" altLang="en-US" sz="2600" i="0" dirty="0">
                <a:solidFill>
                  <a:srgbClr val="000066"/>
                </a:solidFill>
                <a:effectLst/>
                <a:latin typeface="Times New Roman" pitchFamily="18" charset="0"/>
                <a:ea typeface="黑体" pitchFamily="2" charset="-122"/>
              </a:rPr>
              <a:t> </a:t>
            </a:r>
            <a:r>
              <a:rPr lang="zh-CN" altLang="en-US" sz="2600" i="0" dirty="0" smtClean="0">
                <a:solidFill>
                  <a:srgbClr val="000066"/>
                </a:solidFill>
                <a:effectLst/>
                <a:latin typeface="Times New Roman" pitchFamily="18" charset="0"/>
                <a:ea typeface="黑体" pitchFamily="2" charset="-122"/>
              </a:rPr>
              <a:t>可</a:t>
            </a:r>
            <a:r>
              <a:rPr lang="zh-CN" altLang="en-US" sz="2600" i="0" dirty="0">
                <a:solidFill>
                  <a:srgbClr val="000066"/>
                </a:solidFill>
                <a:effectLst/>
                <a:latin typeface="Times New Roman" pitchFamily="18" charset="0"/>
                <a:ea typeface="黑体" pitchFamily="2" charset="-122"/>
              </a:rPr>
              <a:t>根据要求的分离度通过计算确定合适的柱长或实验确定。</a:t>
            </a:r>
          </a:p>
          <a:p>
            <a:pPr marL="457200" indent="-457200" algn="just">
              <a:lnSpc>
                <a:spcPct val="120000"/>
              </a:lnSpc>
              <a:spcBef>
                <a:spcPct val="40000"/>
              </a:spcBef>
              <a:buClr>
                <a:srgbClr val="FF0066"/>
              </a:buClr>
              <a:buFont typeface="Wingdings" pitchFamily="2" charset="2"/>
              <a:buChar char="Ø"/>
            </a:pPr>
            <a:r>
              <a:rPr lang="zh-CN" altLang="en-US" sz="2600" i="0" dirty="0" smtClean="0">
                <a:solidFill>
                  <a:srgbClr val="000066"/>
                </a:solidFill>
                <a:effectLst/>
                <a:latin typeface="Times New Roman" pitchFamily="18" charset="0"/>
                <a:ea typeface="黑体" pitchFamily="2" charset="-122"/>
              </a:rPr>
              <a:t> </a:t>
            </a:r>
            <a:r>
              <a:rPr lang="zh-CN" altLang="en-US" sz="2600" i="0" dirty="0">
                <a:solidFill>
                  <a:srgbClr val="000066"/>
                </a:solidFill>
                <a:effectLst/>
                <a:latin typeface="Times New Roman" pitchFamily="18" charset="0"/>
                <a:ea typeface="黑体" pitchFamily="2" charset="-122"/>
              </a:rPr>
              <a:t>柱内径一般为3~4 </a:t>
            </a:r>
            <a:r>
              <a:rPr lang="en-US" altLang="zh-CN" sz="2600" i="0" dirty="0">
                <a:solidFill>
                  <a:srgbClr val="000066"/>
                </a:solidFill>
                <a:effectLst/>
                <a:latin typeface="Times New Roman" pitchFamily="18" charset="0"/>
                <a:ea typeface="黑体" pitchFamily="2" charset="-122"/>
              </a:rPr>
              <a:t>mm。</a:t>
            </a:r>
          </a:p>
        </p:txBody>
      </p:sp>
    </p:spTree>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left)">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wipe(left)">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wipe(left)">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wipe(left)">
                                      <p:cBhvr>
                                        <p:cTn id="27" dur="500"/>
                                        <p:tgtEl>
                                          <p:spTgt spid="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wipe(left)">
                                      <p:cBhvr>
                                        <p:cTn id="3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build="p"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a:xfrm>
            <a:off x="454273" y="474670"/>
            <a:ext cx="7124700" cy="608013"/>
          </a:xfrm>
        </p:spPr>
        <p:txBody>
          <a:bodyPr/>
          <a:lstStyle/>
          <a:p>
            <a:pPr eaLnBrk="1" hangingPunct="1"/>
            <a:r>
              <a:rPr lang="en-US" altLang="zh-CN" sz="3200" smtClean="0">
                <a:solidFill>
                  <a:srgbClr val="0000CC"/>
                </a:solidFill>
                <a:latin typeface="黑体" pitchFamily="49" charset="-122"/>
                <a:ea typeface="黑体" pitchFamily="49" charset="-122"/>
              </a:rPr>
              <a:t>2.</a:t>
            </a:r>
            <a:r>
              <a:rPr lang="zh-CN" altLang="en-US" sz="3200" smtClean="0">
                <a:solidFill>
                  <a:srgbClr val="0000CC"/>
                </a:solidFill>
                <a:latin typeface="黑体" pitchFamily="49" charset="-122"/>
                <a:ea typeface="黑体" pitchFamily="49" charset="-122"/>
              </a:rPr>
              <a:t>柱温的确定</a:t>
            </a:r>
          </a:p>
        </p:txBody>
      </p:sp>
      <p:sp>
        <p:nvSpPr>
          <p:cNvPr id="228355" name="Text Box 3"/>
          <p:cNvSpPr txBox="1">
            <a:spLocks noChangeArrowheads="1"/>
          </p:cNvSpPr>
          <p:nvPr/>
        </p:nvSpPr>
        <p:spPr bwMode="auto">
          <a:xfrm>
            <a:off x="460623" y="1236670"/>
            <a:ext cx="8382000" cy="1089529"/>
          </a:xfrm>
          <a:prstGeom prst="rect">
            <a:avLst/>
          </a:prstGeom>
          <a:solidFill>
            <a:srgbClr val="CEE6FE"/>
          </a:solid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90000"/>
              </a:lnSpc>
              <a:spcBef>
                <a:spcPct val="50000"/>
              </a:spcBef>
              <a:buClr>
                <a:srgbClr val="FF0066"/>
              </a:buClr>
            </a:pPr>
            <a:r>
              <a:rPr kumimoji="1" lang="zh-CN" altLang="en-US" sz="2400" dirty="0" smtClean="0">
                <a:latin typeface="黑体" pitchFamily="49" charset="-122"/>
                <a:ea typeface="黑体" pitchFamily="49" charset="-122"/>
              </a:rPr>
              <a:t>首先</a:t>
            </a:r>
            <a:r>
              <a:rPr kumimoji="1" lang="zh-CN" altLang="en-US" sz="2400" dirty="0">
                <a:latin typeface="黑体" pitchFamily="49" charset="-122"/>
                <a:ea typeface="黑体" pitchFamily="49" charset="-122"/>
              </a:rPr>
              <a:t>应使柱温控制在固定液的最高使用温度（超过该温度固定液易流失）和最低使用温度（低于此温度固定液以固体形式存在）范围之内。 </a:t>
            </a:r>
          </a:p>
        </p:txBody>
      </p:sp>
      <p:sp>
        <p:nvSpPr>
          <p:cNvPr id="228356" name="Text Box 4"/>
          <p:cNvSpPr txBox="1">
            <a:spLocks noChangeArrowheads="1"/>
          </p:cNvSpPr>
          <p:nvPr/>
        </p:nvSpPr>
        <p:spPr bwMode="auto">
          <a:xfrm>
            <a:off x="460623" y="2706108"/>
            <a:ext cx="8382000" cy="757130"/>
          </a:xfrm>
          <a:prstGeom prst="rect">
            <a:avLst/>
          </a:prstGeom>
          <a:solidFill>
            <a:srgbClr val="FFEECD"/>
          </a:solid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90000"/>
              </a:lnSpc>
              <a:spcBef>
                <a:spcPct val="50000"/>
              </a:spcBef>
              <a:buClr>
                <a:srgbClr val="FF0066"/>
              </a:buClr>
            </a:pPr>
            <a:r>
              <a:rPr kumimoji="1" lang="zh-CN" altLang="en-US" sz="2400" dirty="0" smtClean="0">
                <a:latin typeface="黑体" pitchFamily="49" charset="-122"/>
                <a:ea typeface="黑体" pitchFamily="49" charset="-122"/>
              </a:rPr>
              <a:t>柱</a:t>
            </a:r>
            <a:r>
              <a:rPr kumimoji="1" lang="zh-CN" altLang="en-US" sz="2400" dirty="0">
                <a:latin typeface="黑体" pitchFamily="49" charset="-122"/>
                <a:ea typeface="黑体" pitchFamily="49" charset="-122"/>
              </a:rPr>
              <a:t>温升高，被测组分的挥发度↑，即被测组分在气相中的浓度↑，低沸点组份峰易产生重叠。</a:t>
            </a:r>
          </a:p>
        </p:txBody>
      </p:sp>
      <p:sp>
        <p:nvSpPr>
          <p:cNvPr id="228357" name="Text Box 5"/>
          <p:cNvSpPr txBox="1">
            <a:spLocks noChangeArrowheads="1"/>
          </p:cNvSpPr>
          <p:nvPr/>
        </p:nvSpPr>
        <p:spPr bwMode="auto">
          <a:xfrm>
            <a:off x="460623" y="3813869"/>
            <a:ext cx="8382000" cy="1089529"/>
          </a:xfrm>
          <a:prstGeom prst="rect">
            <a:avLst/>
          </a:prstGeom>
          <a:solidFill>
            <a:srgbClr val="CEE6FE"/>
          </a:solid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90000"/>
              </a:lnSpc>
              <a:spcBef>
                <a:spcPct val="50000"/>
              </a:spcBef>
              <a:buClr>
                <a:srgbClr val="FF0066"/>
              </a:buClr>
            </a:pPr>
            <a:r>
              <a:rPr kumimoji="1" lang="zh-CN" altLang="en-US" sz="2400" dirty="0" smtClean="0">
                <a:latin typeface="黑体" pitchFamily="49" charset="-122"/>
                <a:ea typeface="黑体" pitchFamily="49" charset="-122"/>
              </a:rPr>
              <a:t>柱</a:t>
            </a:r>
            <a:r>
              <a:rPr kumimoji="1" lang="zh-CN" altLang="en-US" sz="2400" dirty="0">
                <a:latin typeface="黑体" pitchFamily="49" charset="-122"/>
                <a:ea typeface="黑体" pitchFamily="49" charset="-122"/>
              </a:rPr>
              <a:t>温↓，可以使选择性增加，但过低会使被分离组分在两相间的扩散速率大大减小，不能迅速达到平衡，峰形变宽，并延长了分析时间。</a:t>
            </a:r>
          </a:p>
        </p:txBody>
      </p:sp>
      <p:sp>
        <p:nvSpPr>
          <p:cNvPr id="228358" name="Text Box 6"/>
          <p:cNvSpPr txBox="1">
            <a:spLocks noChangeArrowheads="1"/>
          </p:cNvSpPr>
          <p:nvPr/>
        </p:nvSpPr>
        <p:spPr bwMode="auto">
          <a:xfrm>
            <a:off x="438472" y="5264158"/>
            <a:ext cx="8382000" cy="757130"/>
          </a:xfrm>
          <a:prstGeom prst="rect">
            <a:avLst/>
          </a:prstGeom>
          <a:solidFill>
            <a:srgbClr val="FFEECD"/>
          </a:solidFill>
          <a:ln>
            <a:noFill/>
          </a:ln>
          <a:effectLst/>
          <a:extLs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90000"/>
              </a:lnSpc>
              <a:spcBef>
                <a:spcPct val="50000"/>
              </a:spcBef>
              <a:buClr>
                <a:srgbClr val="FF0066"/>
              </a:buClr>
            </a:pPr>
            <a:r>
              <a:rPr kumimoji="1" lang="zh-CN" altLang="en-US" sz="2400" dirty="0" smtClean="0">
                <a:latin typeface="黑体" pitchFamily="49" charset="-122"/>
                <a:ea typeface="黑体" pitchFamily="49" charset="-122"/>
              </a:rPr>
              <a:t>柱</a:t>
            </a:r>
            <a:r>
              <a:rPr kumimoji="1" lang="zh-CN" altLang="en-US" sz="2400" dirty="0">
                <a:latin typeface="黑体" pitchFamily="49" charset="-122"/>
                <a:ea typeface="黑体" pitchFamily="49" charset="-122"/>
              </a:rPr>
              <a:t>温一般选择在接近或略低于组分平均沸点时的温度</a:t>
            </a:r>
            <a:r>
              <a:rPr kumimoji="1" lang="zh-CN" altLang="en-US" sz="2400" dirty="0" smtClean="0">
                <a:latin typeface="黑体" pitchFamily="49" charset="-122"/>
                <a:ea typeface="黑体" pitchFamily="49" charset="-122"/>
              </a:rPr>
              <a:t>。组分</a:t>
            </a:r>
            <a:r>
              <a:rPr kumimoji="1" lang="zh-CN" altLang="en-US" sz="2400" dirty="0">
                <a:latin typeface="黑体" pitchFamily="49" charset="-122"/>
                <a:ea typeface="黑体" pitchFamily="49" charset="-122"/>
              </a:rPr>
              <a:t>复杂，沸程宽的试样，采用程序升温。</a:t>
            </a:r>
          </a:p>
        </p:txBody>
      </p:sp>
    </p:spTree>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8354"/>
                                        </p:tgtEl>
                                        <p:attrNameLst>
                                          <p:attrName>style.visibility</p:attrName>
                                        </p:attrNameLst>
                                      </p:cBhvr>
                                      <p:to>
                                        <p:strVal val="visible"/>
                                      </p:to>
                                    </p:set>
                                    <p:animEffect transition="in" filter="wipe(left)">
                                      <p:cBhvr>
                                        <p:cTn id="7" dur="500"/>
                                        <p:tgtEl>
                                          <p:spTgt spid="2283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8355">
                                            <p:txEl>
                                              <p:charRg st="4294967295" end="4294967295"/>
                                            </p:txEl>
                                          </p:spTgt>
                                        </p:tgtEl>
                                        <p:attrNameLst>
                                          <p:attrName>style.visibility</p:attrName>
                                        </p:attrNameLst>
                                      </p:cBhvr>
                                      <p:to>
                                        <p:strVal val="visible"/>
                                      </p:to>
                                    </p:set>
                                    <p:animEffect transition="in" filter="wipe(left)">
                                      <p:cBhvr>
                                        <p:cTn id="12" dur="500"/>
                                        <p:tgtEl>
                                          <p:spTgt spid="228355">
                                            <p:txEl>
                                              <p:charRg st="4294967295" end="4294967295"/>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8356">
                                            <p:txEl>
                                              <p:charRg st="4294967295" end="4294967295"/>
                                            </p:txEl>
                                          </p:spTgt>
                                        </p:tgtEl>
                                        <p:attrNameLst>
                                          <p:attrName>style.visibility</p:attrName>
                                        </p:attrNameLst>
                                      </p:cBhvr>
                                      <p:to>
                                        <p:strVal val="visible"/>
                                      </p:to>
                                    </p:set>
                                    <p:animEffect transition="in" filter="wipe(left)">
                                      <p:cBhvr>
                                        <p:cTn id="17" dur="500"/>
                                        <p:tgtEl>
                                          <p:spTgt spid="228356">
                                            <p:txEl>
                                              <p:charRg st="4294967295" end="429496729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8357">
                                            <p:txEl>
                                              <p:charRg st="4294967295" end="4294967295"/>
                                            </p:txEl>
                                          </p:spTgt>
                                        </p:tgtEl>
                                        <p:attrNameLst>
                                          <p:attrName>style.visibility</p:attrName>
                                        </p:attrNameLst>
                                      </p:cBhvr>
                                      <p:to>
                                        <p:strVal val="visible"/>
                                      </p:to>
                                    </p:set>
                                    <p:animEffect transition="in" filter="wipe(left)">
                                      <p:cBhvr>
                                        <p:cTn id="22" dur="500"/>
                                        <p:tgtEl>
                                          <p:spTgt spid="228357">
                                            <p:txEl>
                                              <p:charRg st="4294967295" end="429496729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8358">
                                            <p:txEl>
                                              <p:charRg st="4294967295" end="4294967295"/>
                                            </p:txEl>
                                          </p:spTgt>
                                        </p:tgtEl>
                                        <p:attrNameLst>
                                          <p:attrName>style.visibility</p:attrName>
                                        </p:attrNameLst>
                                      </p:cBhvr>
                                      <p:to>
                                        <p:strVal val="visible"/>
                                      </p:to>
                                    </p:set>
                                    <p:animEffect transition="in" filter="wipe(left)">
                                      <p:cBhvr>
                                        <p:cTn id="27" dur="500"/>
                                        <p:tgtEl>
                                          <p:spTgt spid="228358">
                                            <p:txEl>
                                              <p:charRg st="4294967295" end="429496729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4" grpId="0" autoUpdateAnimBg="0"/>
      <p:bldP spid="228355" grpId="0" autoUpdateAnimBg="0"/>
      <p:bldP spid="228356" grpId="0" autoUpdateAnimBg="0"/>
      <p:bldP spid="228357" grpId="0" autoUpdateAnimBg="0"/>
      <p:bldP spid="228358"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a:xfrm>
            <a:off x="539750" y="188913"/>
            <a:ext cx="2535238" cy="692150"/>
          </a:xfrm>
        </p:spPr>
        <p:txBody>
          <a:bodyPr/>
          <a:lstStyle/>
          <a:p>
            <a:pPr eaLnBrk="1" hangingPunct="1"/>
            <a:r>
              <a:rPr lang="zh-CN" altLang="en-US" sz="3500" b="0" smtClean="0">
                <a:solidFill>
                  <a:srgbClr val="990000"/>
                </a:solidFill>
                <a:latin typeface="黑体" pitchFamily="49" charset="-122"/>
                <a:ea typeface="黑体" pitchFamily="49" charset="-122"/>
              </a:rPr>
              <a:t>程序升温</a:t>
            </a:r>
            <a:endParaRPr lang="zh-CN" altLang="en-US" b="0" i="1" smtClean="0">
              <a:solidFill>
                <a:srgbClr val="990000"/>
              </a:solidFill>
              <a:latin typeface="黑体" pitchFamily="49" charset="-122"/>
              <a:ea typeface="黑体" pitchFamily="49" charset="-122"/>
            </a:endParaRPr>
          </a:p>
        </p:txBody>
      </p:sp>
      <p:graphicFrame>
        <p:nvGraphicFramePr>
          <p:cNvPr id="229379" name="Object 3"/>
          <p:cNvGraphicFramePr>
            <a:graphicFrameLocks noChangeAspect="1"/>
          </p:cNvGraphicFramePr>
          <p:nvPr>
            <p:extLst>
              <p:ext uri="{D42A27DB-BD31-4B8C-83A1-F6EECF244321}">
                <p14:modId xmlns:p14="http://schemas.microsoft.com/office/powerpoint/2010/main" val="2136589829"/>
              </p:ext>
            </p:extLst>
          </p:nvPr>
        </p:nvGraphicFramePr>
        <p:xfrm>
          <a:off x="1547813" y="908050"/>
          <a:ext cx="5757862" cy="3603625"/>
        </p:xfrm>
        <a:graphic>
          <a:graphicData uri="http://schemas.openxmlformats.org/presentationml/2006/ole">
            <mc:AlternateContent xmlns:mc="http://schemas.openxmlformats.org/markup-compatibility/2006">
              <mc:Choice xmlns:v="urn:schemas-microsoft-com:vml" Requires="v">
                <p:oleObj spid="_x0000_s55353" name="BMP 图象" r:id="rId3" imgW="5219048" imgH="3266667" progId="Paint.Picture">
                  <p:embed/>
                </p:oleObj>
              </mc:Choice>
              <mc:Fallback>
                <p:oleObj name="BMP 图象" r:id="rId3" imgW="5219048" imgH="3266667" progId="Paint.Picture">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908050"/>
                        <a:ext cx="5757862" cy="360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5300" name="Rectangle 4"/>
          <p:cNvSpPr>
            <a:spLocks noChangeArrowheads="1"/>
          </p:cNvSpPr>
          <p:nvPr/>
        </p:nvSpPr>
        <p:spPr bwMode="auto">
          <a:xfrm>
            <a:off x="395288" y="5075238"/>
            <a:ext cx="845185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r>
              <a:rPr kumimoji="1" lang="zh-CN" altLang="en-US" sz="2000" dirty="0">
                <a:solidFill>
                  <a:srgbClr val="0000CC"/>
                </a:solidFill>
                <a:latin typeface="黑体" pitchFamily="49" charset="-122"/>
                <a:ea typeface="黑体" pitchFamily="49" charset="-122"/>
              </a:rPr>
              <a:t>      </a:t>
            </a:r>
            <a:r>
              <a:rPr kumimoji="1" lang="zh-CN" altLang="en-US" sz="2400" dirty="0">
                <a:solidFill>
                  <a:srgbClr val="0000CC"/>
                </a:solidFill>
                <a:latin typeface="黑体" pitchFamily="49" charset="-122"/>
                <a:ea typeface="黑体" pitchFamily="49" charset="-122"/>
              </a:rPr>
              <a:t>在色谱分离过程中，按一定的加热速度，使柱温随时间呈线性或非线性增加．使混合物中各组分能在最佳温度下流出色谱柱这种方法称为程序升温气相色谱。</a:t>
            </a:r>
          </a:p>
        </p:txBody>
      </p:sp>
    </p:spTree>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9378"/>
                                        </p:tgtEl>
                                        <p:attrNameLst>
                                          <p:attrName>style.visibility</p:attrName>
                                        </p:attrNameLst>
                                      </p:cBhvr>
                                      <p:to>
                                        <p:strVal val="visible"/>
                                      </p:to>
                                    </p:set>
                                    <p:animEffect transition="in" filter="wipe(left)">
                                      <p:cBhvr>
                                        <p:cTn id="7" dur="500"/>
                                        <p:tgtEl>
                                          <p:spTgt spid="2293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29379"/>
                                        </p:tgtEl>
                                        <p:attrNameLst>
                                          <p:attrName>style.visibility</p:attrName>
                                        </p:attrNameLst>
                                      </p:cBhvr>
                                      <p:to>
                                        <p:strVal val="visible"/>
                                      </p:to>
                                    </p:set>
                                    <p:animEffect transition="in" filter="wipe(up)">
                                      <p:cBhvr>
                                        <p:cTn id="12" dur="500"/>
                                        <p:tgtEl>
                                          <p:spTgt spid="2293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78"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107504" y="381000"/>
            <a:ext cx="7772400" cy="762000"/>
          </a:xfrm>
        </p:spPr>
        <p:txBody>
          <a:bodyPr/>
          <a:lstStyle/>
          <a:p>
            <a:pPr>
              <a:lnSpc>
                <a:spcPct val="80000"/>
              </a:lnSpc>
            </a:pPr>
            <a:r>
              <a:rPr lang="en-US" altLang="zh-CN" sz="3600" b="1" dirty="0">
                <a:latin typeface="黑体" pitchFamily="49" charset="-122"/>
                <a:ea typeface="黑体" pitchFamily="49" charset="-122"/>
              </a:rPr>
              <a:t>3.4.2 </a:t>
            </a:r>
            <a:r>
              <a:rPr lang="zh-CN" altLang="en-US" sz="3600" b="1" dirty="0">
                <a:latin typeface="黑体" pitchFamily="49" charset="-122"/>
                <a:ea typeface="黑体" pitchFamily="49" charset="-122"/>
              </a:rPr>
              <a:t>载气种类和流速的选择</a:t>
            </a:r>
            <a:endParaRPr lang="zh-CN" altLang="en-US" sz="3600" b="1" dirty="0">
              <a:solidFill>
                <a:schemeClr val="folHlink"/>
              </a:solidFill>
              <a:effectLst/>
              <a:latin typeface="黑体" pitchFamily="49" charset="-122"/>
              <a:ea typeface="黑体" pitchFamily="49" charset="-122"/>
            </a:endParaRPr>
          </a:p>
        </p:txBody>
      </p:sp>
      <p:sp>
        <p:nvSpPr>
          <p:cNvPr id="5" name="Text Box 3"/>
          <p:cNvSpPr txBox="1">
            <a:spLocks noChangeArrowheads="1"/>
          </p:cNvSpPr>
          <p:nvPr/>
        </p:nvSpPr>
        <p:spPr bwMode="auto">
          <a:xfrm>
            <a:off x="107504" y="1143000"/>
            <a:ext cx="8915400" cy="4776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90000"/>
              </a:lnSpc>
              <a:spcBef>
                <a:spcPct val="50000"/>
              </a:spcBef>
            </a:pPr>
            <a:r>
              <a:rPr lang="zh-CN" altLang="en-US" sz="3200" b="1" i="0" dirty="0">
                <a:solidFill>
                  <a:srgbClr val="800000"/>
                </a:solidFill>
                <a:effectLst/>
                <a:latin typeface="黑体" pitchFamily="49" charset="-122"/>
                <a:ea typeface="黑体" pitchFamily="49" charset="-122"/>
              </a:rPr>
              <a:t>1. 载气种类的选择</a:t>
            </a:r>
            <a:endParaRPr lang="zh-CN" altLang="en-US" sz="2800" b="1" i="0" dirty="0">
              <a:solidFill>
                <a:srgbClr val="800000"/>
              </a:solidFill>
              <a:effectLst/>
              <a:latin typeface="黑体" pitchFamily="49" charset="-122"/>
              <a:ea typeface="黑体" pitchFamily="49" charset="-122"/>
            </a:endParaRPr>
          </a:p>
          <a:p>
            <a:pPr eaLnBrk="1" hangingPunct="1">
              <a:lnSpc>
                <a:spcPct val="130000"/>
              </a:lnSpc>
              <a:spcBef>
                <a:spcPct val="40000"/>
              </a:spcBef>
              <a:buClr>
                <a:srgbClr val="FF0066"/>
              </a:buClr>
              <a:buFont typeface="Symbol" pitchFamily="18" charset="2"/>
              <a:buNone/>
            </a:pPr>
            <a:r>
              <a:rPr lang="zh-CN" altLang="en-US" sz="2600" i="0" dirty="0">
                <a:solidFill>
                  <a:schemeClr val="folHlink"/>
                </a:solidFill>
                <a:effectLst/>
                <a:latin typeface="黑体" pitchFamily="49" charset="-122"/>
                <a:ea typeface="黑体" pitchFamily="49" charset="-122"/>
              </a:rPr>
              <a:t>   </a:t>
            </a:r>
            <a:r>
              <a:rPr lang="zh-CN" altLang="en-US" sz="2600" b="1" i="0" dirty="0">
                <a:solidFill>
                  <a:srgbClr val="0000CC"/>
                </a:solidFill>
                <a:effectLst/>
                <a:latin typeface="黑体" pitchFamily="49" charset="-122"/>
                <a:ea typeface="黑体" pitchFamily="49" charset="-122"/>
              </a:rPr>
              <a:t>三个方面</a:t>
            </a:r>
            <a:r>
              <a:rPr lang="zh-CN" altLang="en-US" sz="2600" i="0" dirty="0">
                <a:solidFill>
                  <a:srgbClr val="000066"/>
                </a:solidFill>
                <a:effectLst/>
                <a:latin typeface="黑体" pitchFamily="49" charset="-122"/>
                <a:ea typeface="黑体" pitchFamily="49" charset="-122"/>
              </a:rPr>
              <a:t>：</a:t>
            </a:r>
            <a:r>
              <a:rPr lang="zh-CN" altLang="en-US" sz="2600" i="0" dirty="0">
                <a:solidFill>
                  <a:srgbClr val="C00000"/>
                </a:solidFill>
                <a:effectLst/>
                <a:latin typeface="黑体" pitchFamily="49" charset="-122"/>
                <a:ea typeface="黑体" pitchFamily="49" charset="-122"/>
              </a:rPr>
              <a:t>载气对柱效的影响、检测器要求及载气性质。</a:t>
            </a:r>
          </a:p>
          <a:p>
            <a:pPr marL="457200" indent="-457200" algn="just">
              <a:lnSpc>
                <a:spcPct val="130000"/>
              </a:lnSpc>
              <a:spcBef>
                <a:spcPct val="40000"/>
              </a:spcBef>
              <a:buClr>
                <a:srgbClr val="FF0066"/>
              </a:buClr>
              <a:buFont typeface="Wingdings" pitchFamily="2" charset="2"/>
              <a:buChar char="ü"/>
            </a:pPr>
            <a:r>
              <a:rPr lang="zh-CN" altLang="en-US" sz="2600" i="0" dirty="0" smtClean="0">
                <a:solidFill>
                  <a:srgbClr val="003300"/>
                </a:solidFill>
                <a:effectLst/>
                <a:latin typeface="黑体" pitchFamily="49" charset="-122"/>
                <a:ea typeface="黑体" pitchFamily="49" charset="-122"/>
              </a:rPr>
              <a:t>载气</a:t>
            </a:r>
            <a:r>
              <a:rPr lang="zh-CN" altLang="en-US" sz="2600" i="0" dirty="0">
                <a:solidFill>
                  <a:srgbClr val="003300"/>
                </a:solidFill>
                <a:effectLst/>
                <a:latin typeface="黑体" pitchFamily="49" charset="-122"/>
                <a:ea typeface="黑体" pitchFamily="49" charset="-122"/>
              </a:rPr>
              <a:t>摩尔质量大，可抑制试样的纵向扩散，提高柱效。</a:t>
            </a:r>
            <a:r>
              <a:rPr lang="zh-CN" altLang="en-US" sz="2600" i="0" dirty="0">
                <a:solidFill>
                  <a:srgbClr val="000066"/>
                </a:solidFill>
                <a:effectLst/>
                <a:latin typeface="黑体" pitchFamily="49" charset="-122"/>
                <a:ea typeface="黑体" pitchFamily="49" charset="-122"/>
              </a:rPr>
              <a:t>载气流速较大时，传质阻力项起主要作用，采用较小摩尔质量的载气（如</a:t>
            </a:r>
            <a:r>
              <a:rPr lang="en-US" altLang="zh-CN" sz="2600" i="0" dirty="0">
                <a:solidFill>
                  <a:srgbClr val="000066"/>
                </a:solidFill>
                <a:effectLst/>
                <a:latin typeface="黑体" pitchFamily="49" charset="-122"/>
                <a:ea typeface="黑体" pitchFamily="49" charset="-122"/>
              </a:rPr>
              <a:t>H</a:t>
            </a:r>
            <a:r>
              <a:rPr lang="en-US" altLang="zh-CN" sz="2600" i="0" baseline="-25000" dirty="0">
                <a:solidFill>
                  <a:srgbClr val="000066"/>
                </a:solidFill>
                <a:effectLst/>
                <a:latin typeface="黑体" pitchFamily="49" charset="-122"/>
                <a:ea typeface="黑体" pitchFamily="49" charset="-122"/>
              </a:rPr>
              <a:t>2</a:t>
            </a:r>
            <a:r>
              <a:rPr lang="en-US" altLang="zh-CN" sz="2600" i="0" dirty="0">
                <a:solidFill>
                  <a:srgbClr val="000066"/>
                </a:solidFill>
                <a:effectLst/>
                <a:latin typeface="黑体" pitchFamily="49" charset="-122"/>
                <a:ea typeface="黑体" pitchFamily="49" charset="-122"/>
              </a:rPr>
              <a:t>，He），</a:t>
            </a:r>
            <a:r>
              <a:rPr lang="zh-CN" altLang="en-US" sz="2600" i="0" dirty="0">
                <a:solidFill>
                  <a:srgbClr val="000066"/>
                </a:solidFill>
                <a:effectLst/>
                <a:latin typeface="黑体" pitchFamily="49" charset="-122"/>
                <a:ea typeface="黑体" pitchFamily="49" charset="-122"/>
              </a:rPr>
              <a:t>可减小传质阻力，提高柱效。</a:t>
            </a:r>
          </a:p>
          <a:p>
            <a:pPr marL="457200" indent="-457200" algn="just">
              <a:lnSpc>
                <a:spcPct val="130000"/>
              </a:lnSpc>
              <a:spcBef>
                <a:spcPct val="40000"/>
              </a:spcBef>
              <a:buClr>
                <a:srgbClr val="FF0066"/>
              </a:buClr>
              <a:buFont typeface="Wingdings" pitchFamily="2" charset="2"/>
              <a:buChar char="ü"/>
            </a:pPr>
            <a:r>
              <a:rPr lang="zh-CN" altLang="en-US" sz="2600" dirty="0">
                <a:solidFill>
                  <a:srgbClr val="003300"/>
                </a:solidFill>
                <a:latin typeface="黑体" pitchFamily="49" charset="-122"/>
                <a:ea typeface="黑体" pitchFamily="49" charset="-122"/>
              </a:rPr>
              <a:t>热导检测器需要使用热导系数较大的氢气有利于提高检测灵敏度</a:t>
            </a:r>
            <a:r>
              <a:rPr lang="zh-CN" altLang="en-US" sz="2600" dirty="0">
                <a:solidFill>
                  <a:srgbClr val="000066"/>
                </a:solidFill>
                <a:latin typeface="黑体" pitchFamily="49" charset="-122"/>
                <a:ea typeface="黑体" pitchFamily="49" charset="-122"/>
              </a:rPr>
              <a:t>。在氢焰检测器中，氮气是首选。</a:t>
            </a:r>
          </a:p>
          <a:p>
            <a:pPr marL="457200" indent="-457200" algn="just">
              <a:lnSpc>
                <a:spcPct val="130000"/>
              </a:lnSpc>
              <a:spcBef>
                <a:spcPct val="40000"/>
              </a:spcBef>
              <a:buClr>
                <a:srgbClr val="FF0066"/>
              </a:buClr>
              <a:buFont typeface="Wingdings" pitchFamily="2" charset="2"/>
              <a:buChar char="ü"/>
            </a:pPr>
            <a:r>
              <a:rPr lang="zh-CN" altLang="en-US" sz="2600" dirty="0">
                <a:solidFill>
                  <a:srgbClr val="000066"/>
                </a:solidFill>
                <a:latin typeface="黑体" pitchFamily="49" charset="-122"/>
                <a:ea typeface="黑体" pitchFamily="49" charset="-122"/>
              </a:rPr>
              <a:t>载气的</a:t>
            </a:r>
            <a:r>
              <a:rPr lang="zh-CN" altLang="en-US" sz="2600" dirty="0">
                <a:solidFill>
                  <a:srgbClr val="003300"/>
                </a:solidFill>
                <a:latin typeface="黑体" pitchFamily="49" charset="-122"/>
                <a:ea typeface="黑体" pitchFamily="49" charset="-122"/>
              </a:rPr>
              <a:t>安全性、经济性及来源</a:t>
            </a:r>
            <a:r>
              <a:rPr lang="zh-CN" altLang="en-US" sz="2600" dirty="0">
                <a:solidFill>
                  <a:srgbClr val="000066"/>
                </a:solidFill>
                <a:latin typeface="黑体" pitchFamily="49" charset="-122"/>
                <a:ea typeface="黑体" pitchFamily="49" charset="-122"/>
              </a:rPr>
              <a:t>是否广泛等因素。</a:t>
            </a:r>
          </a:p>
        </p:txBody>
      </p:sp>
    </p:spTree>
    <p:extLst>
      <p:ext uri="{BB962C8B-B14F-4D97-AF65-F5344CB8AC3E}">
        <p14:creationId xmlns:p14="http://schemas.microsoft.com/office/powerpoint/2010/main" val="2529894329"/>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left)">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wipe(left)">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wipe(left)">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wipe(left)">
                                      <p:cBhvr>
                                        <p:cTn id="27" dur="500"/>
                                        <p:tgtEl>
                                          <p:spTgt spid="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wipe(left)">
                                      <p:cBhvr>
                                        <p:cTn id="3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5" grpId="0" build="p"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2"/>
          <p:cNvSpPr txBox="1">
            <a:spLocks noChangeArrowheads="1"/>
          </p:cNvSpPr>
          <p:nvPr/>
        </p:nvSpPr>
        <p:spPr bwMode="auto">
          <a:xfrm>
            <a:off x="827088" y="836613"/>
            <a:ext cx="705643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buClr>
                <a:schemeClr val="tx2"/>
              </a:buClr>
              <a:buFont typeface="Wingdings" pitchFamily="2" charset="2"/>
              <a:buNone/>
            </a:pPr>
            <a:r>
              <a:rPr lang="en-US" altLang="zh-CN" sz="3200" b="1" dirty="0">
                <a:solidFill>
                  <a:srgbClr val="0000CC"/>
                </a:solidFill>
                <a:latin typeface="黑体" pitchFamily="49" charset="-122"/>
                <a:ea typeface="黑体" pitchFamily="49" charset="-122"/>
              </a:rPr>
              <a:t>3.</a:t>
            </a:r>
            <a:r>
              <a:rPr lang="zh-CN" altLang="en-US" sz="3200" b="1" dirty="0">
                <a:solidFill>
                  <a:srgbClr val="0000CC"/>
                </a:solidFill>
                <a:latin typeface="黑体" pitchFamily="49" charset="-122"/>
                <a:ea typeface="黑体" pitchFamily="49" charset="-122"/>
              </a:rPr>
              <a:t>载气流速的选择</a:t>
            </a:r>
            <a:endParaRPr kumimoji="1" lang="zh-CN" altLang="en-US" sz="2800" b="1" dirty="0">
              <a:latin typeface="黑体" pitchFamily="49" charset="-122"/>
              <a:ea typeface="黑体" pitchFamily="49" charset="-122"/>
            </a:endParaRPr>
          </a:p>
        </p:txBody>
      </p:sp>
      <p:sp>
        <p:nvSpPr>
          <p:cNvPr id="230403" name="Text Box 3"/>
          <p:cNvSpPr txBox="1">
            <a:spLocks noChangeArrowheads="1"/>
          </p:cNvSpPr>
          <p:nvPr/>
        </p:nvSpPr>
        <p:spPr bwMode="auto">
          <a:xfrm>
            <a:off x="250825" y="1701800"/>
            <a:ext cx="8610600" cy="1132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a:lnSpc>
                <a:spcPct val="130000"/>
              </a:lnSpc>
            </a:pPr>
            <a:r>
              <a:rPr kumimoji="1" lang="zh-CN" altLang="en-US" sz="2600" dirty="0">
                <a:latin typeface="黑体" pitchFamily="49" charset="-122"/>
                <a:ea typeface="黑体" pitchFamily="49" charset="-122"/>
              </a:rPr>
              <a:t>   </a:t>
            </a:r>
            <a:r>
              <a:rPr kumimoji="1" lang="zh-CN" altLang="en-US" sz="2600" dirty="0" smtClean="0">
                <a:latin typeface="黑体" pitchFamily="49" charset="-122"/>
                <a:ea typeface="黑体" pitchFamily="49" charset="-122"/>
              </a:rPr>
              <a:t> </a:t>
            </a:r>
            <a:r>
              <a:rPr kumimoji="1" lang="zh-CN" altLang="en-US" sz="2600" dirty="0">
                <a:latin typeface="黑体" pitchFamily="49" charset="-122"/>
                <a:ea typeface="黑体" pitchFamily="49" charset="-122"/>
              </a:rPr>
              <a:t>由图可见存在最佳流速（</a:t>
            </a:r>
            <a:r>
              <a:rPr kumimoji="1" lang="en-US" altLang="en-US" sz="2600" i="1" dirty="0" err="1">
                <a:latin typeface="黑体" pitchFamily="49" charset="-122"/>
                <a:ea typeface="黑体" pitchFamily="49" charset="-122"/>
              </a:rPr>
              <a:t>u</a:t>
            </a:r>
            <a:r>
              <a:rPr kumimoji="1" lang="en-US" altLang="en-US" sz="2600" baseline="-25000" dirty="0" err="1">
                <a:latin typeface="黑体" pitchFamily="49" charset="-122"/>
                <a:ea typeface="黑体" pitchFamily="49" charset="-122"/>
              </a:rPr>
              <a:t>opt</a:t>
            </a:r>
            <a:r>
              <a:rPr kumimoji="1" lang="en-US" altLang="zh-CN" sz="2600" dirty="0">
                <a:latin typeface="黑体" pitchFamily="49" charset="-122"/>
                <a:ea typeface="黑体" pitchFamily="49" charset="-122"/>
              </a:rPr>
              <a:t>）。</a:t>
            </a:r>
            <a:r>
              <a:rPr kumimoji="1" lang="zh-CN" altLang="en-US" sz="2600" dirty="0">
                <a:latin typeface="黑体" pitchFamily="49" charset="-122"/>
                <a:ea typeface="黑体" pitchFamily="49" charset="-122"/>
              </a:rPr>
              <a:t>实际流速通常稍大于最佳流速，以缩短分析时间。</a:t>
            </a:r>
          </a:p>
        </p:txBody>
      </p:sp>
      <p:pic>
        <p:nvPicPr>
          <p:cNvPr id="23040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4300" y="2997200"/>
            <a:ext cx="4608513" cy="2770188"/>
          </a:xfrm>
          <a:prstGeom prst="rect">
            <a:avLst/>
          </a:prstGeom>
          <a:noFill/>
          <a:ln w="9525">
            <a:solidFill>
              <a:srgbClr val="FF0066"/>
            </a:solidFill>
            <a:miter lim="800000"/>
            <a:headEnd/>
            <a:tailEnd/>
          </a:ln>
          <a:extLst>
            <a:ext uri="{909E8E84-426E-40DD-AFC4-6F175D3DCCD1}">
              <a14:hiddenFill xmlns:a14="http://schemas.microsoft.com/office/drawing/2010/main">
                <a:solidFill>
                  <a:srgbClr val="FFFFFF"/>
                </a:solidFill>
              </a14:hiddenFill>
            </a:ext>
          </a:extLst>
        </p:spPr>
      </p:pic>
      <p:graphicFrame>
        <p:nvGraphicFramePr>
          <p:cNvPr id="230405" name="Object 5"/>
          <p:cNvGraphicFramePr>
            <a:graphicFrameLocks noChangeAspect="1"/>
          </p:cNvGraphicFramePr>
          <p:nvPr>
            <p:extLst>
              <p:ext uri="{D42A27DB-BD31-4B8C-83A1-F6EECF244321}">
                <p14:modId xmlns:p14="http://schemas.microsoft.com/office/powerpoint/2010/main" val="3757052963"/>
              </p:ext>
            </p:extLst>
          </p:nvPr>
        </p:nvGraphicFramePr>
        <p:xfrm>
          <a:off x="827088" y="2997200"/>
          <a:ext cx="2305050" cy="3024188"/>
        </p:xfrm>
        <a:graphic>
          <a:graphicData uri="http://schemas.openxmlformats.org/presentationml/2006/ole">
            <mc:AlternateContent xmlns:mc="http://schemas.openxmlformats.org/markup-compatibility/2006">
              <mc:Choice xmlns:v="urn:schemas-microsoft-com:vml" Requires="v">
                <p:oleObj spid="_x0000_s56378" name="公式" r:id="rId4" imgW="1143000" imgH="1514492" progId="Equation.3">
                  <p:embed/>
                </p:oleObj>
              </mc:Choice>
              <mc:Fallback>
                <p:oleObj name="公式" r:id="rId4" imgW="1143000" imgH="1514492"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088" y="2997200"/>
                        <a:ext cx="2305050" cy="3024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30404"/>
                                        </p:tgtEl>
                                        <p:attrNameLst>
                                          <p:attrName>style.visibility</p:attrName>
                                        </p:attrNameLst>
                                      </p:cBhvr>
                                      <p:to>
                                        <p:strVal val="visible"/>
                                      </p:to>
                                    </p:set>
                                    <p:animEffect transition="in" filter="wipe(left)">
                                      <p:cBhvr>
                                        <p:cTn id="7" dur="2000"/>
                                        <p:tgtEl>
                                          <p:spTgt spid="2304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0403">
                                            <p:txEl>
                                              <p:pRg st="0" end="0"/>
                                            </p:txEl>
                                          </p:spTgt>
                                        </p:tgtEl>
                                        <p:attrNameLst>
                                          <p:attrName>style.visibility</p:attrName>
                                        </p:attrNameLst>
                                      </p:cBhvr>
                                      <p:to>
                                        <p:strVal val="visible"/>
                                      </p:to>
                                    </p:set>
                                    <p:animEffect transition="in" filter="wipe(left)">
                                      <p:cBhvr>
                                        <p:cTn id="12" dur="500"/>
                                        <p:tgtEl>
                                          <p:spTgt spid="23040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230405"/>
                                        </p:tgtEl>
                                        <p:attrNameLst>
                                          <p:attrName>style.visibility</p:attrName>
                                        </p:attrNameLst>
                                      </p:cBhvr>
                                      <p:to>
                                        <p:strVal val="visible"/>
                                      </p:to>
                                    </p:set>
                                    <p:animEffect transition="in" filter="wipe(up)">
                                      <p:cBhvr>
                                        <p:cTn id="17" dur="500"/>
                                        <p:tgtEl>
                                          <p:spTgt spid="2304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3" grpId="0" build="p"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381000" y="116632"/>
            <a:ext cx="754380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zh-CN" altLang="en-US" sz="3200" b="1" i="0" dirty="0">
                <a:solidFill>
                  <a:srgbClr val="800000"/>
                </a:solidFill>
                <a:effectLst/>
                <a:latin typeface="黑体" pitchFamily="2" charset="-122"/>
                <a:ea typeface="黑体" pitchFamily="2" charset="-122"/>
              </a:rPr>
              <a:t>1.进样方式和进样量的选择</a:t>
            </a:r>
          </a:p>
          <a:p>
            <a:pPr marL="457200" indent="-457200" algn="just" eaLnBrk="1" hangingPunct="1">
              <a:lnSpc>
                <a:spcPct val="130000"/>
              </a:lnSpc>
              <a:spcBef>
                <a:spcPct val="50000"/>
              </a:spcBef>
              <a:buClr>
                <a:srgbClr val="000066"/>
              </a:buClr>
              <a:buFont typeface="Wingdings" pitchFamily="2" charset="2"/>
              <a:buChar char="ü"/>
            </a:pPr>
            <a:r>
              <a:rPr lang="zh-CN" altLang="en-US" sz="2600" i="0" dirty="0" smtClean="0">
                <a:solidFill>
                  <a:srgbClr val="000066"/>
                </a:solidFill>
                <a:effectLst/>
                <a:latin typeface="Times New Roman" pitchFamily="18" charset="0"/>
                <a:ea typeface="黑体" pitchFamily="2" charset="-122"/>
              </a:rPr>
              <a:t>液体</a:t>
            </a:r>
            <a:r>
              <a:rPr lang="zh-CN" altLang="en-US" sz="2600" i="0" dirty="0">
                <a:solidFill>
                  <a:srgbClr val="000066"/>
                </a:solidFill>
                <a:effectLst/>
                <a:latin typeface="Times New Roman" pitchFamily="18" charset="0"/>
                <a:ea typeface="黑体" pitchFamily="2" charset="-122"/>
              </a:rPr>
              <a:t>试样采用色谱微量进样器进样，规格有1</a:t>
            </a:r>
            <a:r>
              <a:rPr lang="en-US" altLang="zh-CN" sz="2600" i="0" dirty="0">
                <a:solidFill>
                  <a:srgbClr val="000066"/>
                </a:solidFill>
                <a:effectLst/>
                <a:latin typeface="Times New Roman" pitchFamily="18" charset="0"/>
                <a:ea typeface="黑体" pitchFamily="2" charset="-122"/>
              </a:rPr>
              <a:t>μL，5μL，10μL</a:t>
            </a:r>
            <a:r>
              <a:rPr lang="zh-CN" altLang="en-US" sz="2600" i="0" dirty="0">
                <a:solidFill>
                  <a:srgbClr val="000066"/>
                </a:solidFill>
                <a:effectLst/>
                <a:latin typeface="Times New Roman" pitchFamily="18" charset="0"/>
                <a:ea typeface="黑体" pitchFamily="2" charset="-122"/>
              </a:rPr>
              <a:t>等。</a:t>
            </a:r>
          </a:p>
          <a:p>
            <a:pPr marL="457200" indent="-457200" algn="just" eaLnBrk="1" hangingPunct="1">
              <a:lnSpc>
                <a:spcPct val="130000"/>
              </a:lnSpc>
              <a:spcBef>
                <a:spcPct val="50000"/>
              </a:spcBef>
              <a:buClr>
                <a:srgbClr val="000066"/>
              </a:buClr>
              <a:buFont typeface="Wingdings" pitchFamily="2" charset="2"/>
              <a:buChar char="ü"/>
            </a:pPr>
            <a:r>
              <a:rPr lang="zh-CN" altLang="en-US" sz="2600" i="0" dirty="0" smtClean="0">
                <a:solidFill>
                  <a:srgbClr val="000066"/>
                </a:solidFill>
                <a:effectLst/>
                <a:latin typeface="Times New Roman" pitchFamily="18" charset="0"/>
                <a:ea typeface="黑体" pitchFamily="2" charset="-122"/>
              </a:rPr>
              <a:t>进</a:t>
            </a:r>
            <a:r>
              <a:rPr lang="zh-CN" altLang="en-US" sz="2600" i="0" dirty="0">
                <a:solidFill>
                  <a:srgbClr val="000066"/>
                </a:solidFill>
                <a:effectLst/>
                <a:latin typeface="Times New Roman" pitchFamily="18" charset="0"/>
                <a:ea typeface="黑体" pitchFamily="2" charset="-122"/>
              </a:rPr>
              <a:t>样量应控制在柱容量允许范围及检测器线性检测范围之内。进样要求动作快，时间短</a:t>
            </a:r>
            <a:r>
              <a:rPr lang="zh-CN" altLang="en-US" sz="2600" i="0" dirty="0" smtClean="0">
                <a:solidFill>
                  <a:srgbClr val="000066"/>
                </a:solidFill>
                <a:effectLst/>
                <a:latin typeface="Times New Roman" pitchFamily="18" charset="0"/>
                <a:ea typeface="黑体" pitchFamily="2" charset="-122"/>
              </a:rPr>
              <a:t>。</a:t>
            </a:r>
            <a:endParaRPr lang="en-US" altLang="zh-CN" sz="2600" i="0" dirty="0" smtClean="0">
              <a:solidFill>
                <a:srgbClr val="000066"/>
              </a:solidFill>
              <a:effectLst/>
              <a:latin typeface="Times New Roman" pitchFamily="18" charset="0"/>
              <a:ea typeface="黑体" pitchFamily="2" charset="-122"/>
            </a:endParaRPr>
          </a:p>
          <a:p>
            <a:pPr marL="457200" indent="-457200" algn="just" eaLnBrk="1" hangingPunct="1">
              <a:lnSpc>
                <a:spcPct val="130000"/>
              </a:lnSpc>
              <a:spcBef>
                <a:spcPct val="50000"/>
              </a:spcBef>
              <a:buClr>
                <a:srgbClr val="000066"/>
              </a:buClr>
              <a:buFont typeface="Wingdings" pitchFamily="2" charset="2"/>
              <a:buChar char="ü"/>
            </a:pPr>
            <a:r>
              <a:rPr lang="zh-CN" altLang="en-US" sz="2600" i="0" dirty="0" smtClean="0">
                <a:solidFill>
                  <a:srgbClr val="000066"/>
                </a:solidFill>
                <a:effectLst/>
                <a:latin typeface="Times New Roman" pitchFamily="18" charset="0"/>
                <a:ea typeface="黑体" pitchFamily="2" charset="-122"/>
              </a:rPr>
              <a:t>气体</a:t>
            </a:r>
            <a:r>
              <a:rPr lang="zh-CN" altLang="en-US" sz="2600" i="0" dirty="0">
                <a:solidFill>
                  <a:srgbClr val="000066"/>
                </a:solidFill>
                <a:effectLst/>
                <a:latin typeface="Times New Roman" pitchFamily="18" charset="0"/>
                <a:ea typeface="黑体" pitchFamily="2" charset="-122"/>
              </a:rPr>
              <a:t>试样应采气体进样阀进样。</a:t>
            </a:r>
          </a:p>
        </p:txBody>
      </p:sp>
      <p:sp>
        <p:nvSpPr>
          <p:cNvPr id="6" name="Rectangle 2"/>
          <p:cNvSpPr txBox="1">
            <a:spLocks noChangeArrowheads="1"/>
          </p:cNvSpPr>
          <p:nvPr/>
        </p:nvSpPr>
        <p:spPr>
          <a:xfrm>
            <a:off x="304800" y="3695427"/>
            <a:ext cx="7772400" cy="685800"/>
          </a:xfrm>
          <a:prstGeom prst="rect">
            <a:avLst/>
          </a:prstGeom>
        </p:spPr>
        <p:txBody>
          <a:bodyPr/>
          <a:lst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itchFamily="34" charset="0"/>
                <a:ea typeface="宋体" pitchFamily="2" charset="-122"/>
              </a:defRPr>
            </a:lvl2pPr>
            <a:lvl3pPr algn="l" rtl="0" eaLnBrk="0" fontAlgn="base" hangingPunct="0">
              <a:spcBef>
                <a:spcPct val="0"/>
              </a:spcBef>
              <a:spcAft>
                <a:spcPct val="0"/>
              </a:spcAft>
              <a:defRPr sz="3900" b="1">
                <a:solidFill>
                  <a:schemeClr val="tx2"/>
                </a:solidFill>
                <a:latin typeface="Arial" pitchFamily="34" charset="0"/>
                <a:ea typeface="宋体" pitchFamily="2" charset="-122"/>
              </a:defRPr>
            </a:lvl3pPr>
            <a:lvl4pPr algn="l" rtl="0" eaLnBrk="0" fontAlgn="base" hangingPunct="0">
              <a:spcBef>
                <a:spcPct val="0"/>
              </a:spcBef>
              <a:spcAft>
                <a:spcPct val="0"/>
              </a:spcAft>
              <a:defRPr sz="3900" b="1">
                <a:solidFill>
                  <a:schemeClr val="tx2"/>
                </a:solidFill>
                <a:latin typeface="Arial" pitchFamily="34" charset="0"/>
                <a:ea typeface="宋体" pitchFamily="2" charset="-122"/>
              </a:defRPr>
            </a:lvl4pPr>
            <a:lvl5pPr algn="l" rtl="0" eaLnBrk="0" fontAlgn="base" hangingPunct="0">
              <a:spcBef>
                <a:spcPct val="0"/>
              </a:spcBef>
              <a:spcAft>
                <a:spcPct val="0"/>
              </a:spcAft>
              <a:defRPr sz="3900" b="1">
                <a:solidFill>
                  <a:schemeClr val="tx2"/>
                </a:solidFill>
                <a:latin typeface="Arial" pitchFamily="34" charset="0"/>
                <a:ea typeface="宋体" pitchFamily="2" charset="-122"/>
              </a:defRPr>
            </a:lvl5pPr>
            <a:lvl6pPr marL="457200" algn="l" rtl="0" fontAlgn="base">
              <a:spcBef>
                <a:spcPct val="0"/>
              </a:spcBef>
              <a:spcAft>
                <a:spcPct val="0"/>
              </a:spcAft>
              <a:defRPr sz="3900" b="1">
                <a:solidFill>
                  <a:schemeClr val="tx2"/>
                </a:solidFill>
                <a:latin typeface="Arial" pitchFamily="34" charset="0"/>
                <a:ea typeface="宋体" pitchFamily="2" charset="-122"/>
              </a:defRPr>
            </a:lvl6pPr>
            <a:lvl7pPr marL="914400" algn="l" rtl="0" fontAlgn="base">
              <a:spcBef>
                <a:spcPct val="0"/>
              </a:spcBef>
              <a:spcAft>
                <a:spcPct val="0"/>
              </a:spcAft>
              <a:defRPr sz="3900" b="1">
                <a:solidFill>
                  <a:schemeClr val="tx2"/>
                </a:solidFill>
                <a:latin typeface="Arial" pitchFamily="34" charset="0"/>
                <a:ea typeface="宋体" pitchFamily="2" charset="-122"/>
              </a:defRPr>
            </a:lvl7pPr>
            <a:lvl8pPr marL="1371600" algn="l" rtl="0" fontAlgn="base">
              <a:spcBef>
                <a:spcPct val="0"/>
              </a:spcBef>
              <a:spcAft>
                <a:spcPct val="0"/>
              </a:spcAft>
              <a:defRPr sz="3900" b="1">
                <a:solidFill>
                  <a:schemeClr val="tx2"/>
                </a:solidFill>
                <a:latin typeface="Arial" pitchFamily="34" charset="0"/>
                <a:ea typeface="宋体" pitchFamily="2" charset="-122"/>
              </a:defRPr>
            </a:lvl8pPr>
            <a:lvl9pPr marL="1828800" algn="l" rtl="0" fontAlgn="base">
              <a:spcBef>
                <a:spcPct val="0"/>
              </a:spcBef>
              <a:spcAft>
                <a:spcPct val="0"/>
              </a:spcAft>
              <a:defRPr sz="3900" b="1">
                <a:solidFill>
                  <a:schemeClr val="tx2"/>
                </a:solidFill>
                <a:latin typeface="Arial" pitchFamily="34" charset="0"/>
                <a:ea typeface="宋体" pitchFamily="2" charset="-122"/>
              </a:defRPr>
            </a:lvl9pPr>
          </a:lstStyle>
          <a:p>
            <a:pPr>
              <a:lnSpc>
                <a:spcPct val="140000"/>
              </a:lnSpc>
            </a:pPr>
            <a:r>
              <a:rPr kumimoji="1" lang="zh-CN" altLang="en-US" sz="3200" smtClean="0">
                <a:solidFill>
                  <a:srgbClr val="800000"/>
                </a:solidFill>
                <a:latin typeface="黑体" pitchFamily="2" charset="-122"/>
                <a:ea typeface="黑体" pitchFamily="2" charset="-122"/>
              </a:rPr>
              <a:t>2.汽化温度的选择</a:t>
            </a:r>
            <a:endParaRPr kumimoji="1" lang="zh-CN" altLang="en-US" sz="3200">
              <a:solidFill>
                <a:srgbClr val="800000"/>
              </a:solidFill>
              <a:latin typeface="黑体" pitchFamily="2" charset="-122"/>
              <a:ea typeface="黑体" pitchFamily="2" charset="-122"/>
            </a:endParaRPr>
          </a:p>
        </p:txBody>
      </p:sp>
      <p:sp>
        <p:nvSpPr>
          <p:cNvPr id="7" name="Text Box 6"/>
          <p:cNvSpPr txBox="1">
            <a:spLocks noChangeArrowheads="1"/>
          </p:cNvSpPr>
          <p:nvPr/>
        </p:nvSpPr>
        <p:spPr bwMode="auto">
          <a:xfrm>
            <a:off x="372616" y="4365104"/>
            <a:ext cx="8231832" cy="247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lnSpc>
                <a:spcPct val="150000"/>
              </a:lnSpc>
              <a:buClr>
                <a:srgbClr val="000066"/>
              </a:buClr>
              <a:buFont typeface="Wingdings" pitchFamily="2" charset="2"/>
              <a:buChar char="ü"/>
            </a:pPr>
            <a:r>
              <a:rPr lang="zh-CN" altLang="en-US" sz="2600" dirty="0" smtClean="0">
                <a:solidFill>
                  <a:srgbClr val="000066"/>
                </a:solidFill>
                <a:latin typeface="Times New Roman" pitchFamily="18" charset="0"/>
                <a:ea typeface="黑体" pitchFamily="2" charset="-122"/>
              </a:rPr>
              <a:t>色谱仪</a:t>
            </a:r>
            <a:r>
              <a:rPr lang="zh-CN" altLang="en-US" sz="2600" dirty="0">
                <a:solidFill>
                  <a:srgbClr val="000066"/>
                </a:solidFill>
                <a:latin typeface="Times New Roman" pitchFamily="18" charset="0"/>
                <a:ea typeface="黑体" pitchFamily="2" charset="-122"/>
              </a:rPr>
              <a:t>进样口下端有一汽化器，液体试样进样后，在此瞬间气化；</a:t>
            </a:r>
          </a:p>
          <a:p>
            <a:pPr marL="457200" indent="-457200">
              <a:lnSpc>
                <a:spcPct val="150000"/>
              </a:lnSpc>
              <a:buClr>
                <a:srgbClr val="000066"/>
              </a:buClr>
              <a:buFont typeface="Wingdings" pitchFamily="2" charset="2"/>
              <a:buChar char="ü"/>
            </a:pPr>
            <a:r>
              <a:rPr lang="zh-CN" altLang="en-US" sz="2600" dirty="0">
                <a:solidFill>
                  <a:srgbClr val="000066"/>
                </a:solidFill>
                <a:latin typeface="Times New Roman" pitchFamily="18" charset="0"/>
                <a:ea typeface="黑体" pitchFamily="2" charset="-122"/>
              </a:rPr>
              <a:t> </a:t>
            </a:r>
            <a:r>
              <a:rPr lang="zh-CN" altLang="en-US" sz="2600" dirty="0" smtClean="0">
                <a:solidFill>
                  <a:srgbClr val="000066"/>
                </a:solidFill>
                <a:latin typeface="Times New Roman" pitchFamily="18" charset="0"/>
                <a:ea typeface="黑体" pitchFamily="2" charset="-122"/>
              </a:rPr>
              <a:t>汽化</a:t>
            </a:r>
            <a:r>
              <a:rPr lang="zh-CN" altLang="en-US" sz="2600" dirty="0">
                <a:solidFill>
                  <a:srgbClr val="000066"/>
                </a:solidFill>
                <a:latin typeface="Times New Roman" pitchFamily="18" charset="0"/>
                <a:ea typeface="黑体" pitchFamily="2" charset="-122"/>
              </a:rPr>
              <a:t>温度一般较柱温高30~70°</a:t>
            </a:r>
            <a:r>
              <a:rPr lang="en-US" altLang="zh-CN" sz="2600" dirty="0">
                <a:solidFill>
                  <a:srgbClr val="000066"/>
                </a:solidFill>
                <a:latin typeface="Times New Roman" pitchFamily="18" charset="0"/>
                <a:ea typeface="黑体" pitchFamily="2" charset="-122"/>
              </a:rPr>
              <a:t>C</a:t>
            </a:r>
            <a:r>
              <a:rPr lang="zh-CN" altLang="en-US" sz="2600" dirty="0">
                <a:solidFill>
                  <a:srgbClr val="000066"/>
                </a:solidFill>
                <a:latin typeface="Times New Roman" pitchFamily="18" charset="0"/>
                <a:ea typeface="黑体" pitchFamily="2" charset="-122"/>
              </a:rPr>
              <a:t>，</a:t>
            </a:r>
          </a:p>
          <a:p>
            <a:pPr marL="457200" indent="-457200">
              <a:lnSpc>
                <a:spcPct val="150000"/>
              </a:lnSpc>
              <a:buClr>
                <a:srgbClr val="000066"/>
              </a:buClr>
              <a:buFont typeface="Wingdings" pitchFamily="2" charset="2"/>
              <a:buChar char="ü"/>
            </a:pPr>
            <a:r>
              <a:rPr lang="zh-CN" altLang="en-US" sz="2600" dirty="0">
                <a:solidFill>
                  <a:srgbClr val="000066"/>
                </a:solidFill>
                <a:latin typeface="Times New Roman" pitchFamily="18" charset="0"/>
                <a:ea typeface="黑体" pitchFamily="2" charset="-122"/>
              </a:rPr>
              <a:t>  </a:t>
            </a:r>
            <a:r>
              <a:rPr lang="zh-CN" altLang="en-US" sz="2600" dirty="0" smtClean="0">
                <a:solidFill>
                  <a:srgbClr val="000066"/>
                </a:solidFill>
                <a:latin typeface="Times New Roman" pitchFamily="18" charset="0"/>
                <a:ea typeface="黑体" pitchFamily="2" charset="-122"/>
              </a:rPr>
              <a:t>防止</a:t>
            </a:r>
            <a:r>
              <a:rPr lang="zh-CN" altLang="en-US" sz="2600" dirty="0">
                <a:solidFill>
                  <a:srgbClr val="000066"/>
                </a:solidFill>
                <a:latin typeface="Times New Roman" pitchFamily="18" charset="0"/>
                <a:ea typeface="黑体" pitchFamily="2" charset="-122"/>
              </a:rPr>
              <a:t>汽化温度太高造成试样分解。</a:t>
            </a:r>
          </a:p>
        </p:txBody>
      </p:sp>
    </p:spTree>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500"/>
                                        <p:tgtEl>
                                          <p:spTgt spid="4">
                                            <p:txEl>
                                              <p:pRg st="3" end="3"/>
                                            </p:txEl>
                                          </p:spTgt>
                                        </p:tgtEl>
                                      </p:cBhvr>
                                    </p:animEffec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Effect transition="in" filter="wipe(left)">
                                      <p:cBhvr>
                                        <p:cTn id="31" dur="500"/>
                                        <p:tgtEl>
                                          <p:spTgt spid="7">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7">
                                            <p:txEl>
                                              <p:pRg st="1" end="1"/>
                                            </p:txEl>
                                          </p:spTgt>
                                        </p:tgtEl>
                                        <p:attrNameLst>
                                          <p:attrName>style.visibility</p:attrName>
                                        </p:attrNameLst>
                                      </p:cBhvr>
                                      <p:to>
                                        <p:strVal val="visible"/>
                                      </p:to>
                                    </p:set>
                                    <p:animEffect transition="in" filter="wipe(left)">
                                      <p:cBhvr>
                                        <p:cTn id="36" dur="500"/>
                                        <p:tgtEl>
                                          <p:spTgt spid="7">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7">
                                            <p:txEl>
                                              <p:pRg st="2" end="2"/>
                                            </p:txEl>
                                          </p:spTgt>
                                        </p:tgtEl>
                                        <p:attrNameLst>
                                          <p:attrName>style.visibility</p:attrName>
                                        </p:attrNameLst>
                                      </p:cBhvr>
                                      <p:to>
                                        <p:strVal val="visible"/>
                                      </p:to>
                                    </p:set>
                                    <p:animEffect transition="in" filter="wipe(left)">
                                      <p:cBhvr>
                                        <p:cTn id="41"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P spid="6" grpId="0" autoUpdateAnimBg="0"/>
      <p:bldP spid="7" grpId="0" build="p"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2" name="Rectangle 4"/>
          <p:cNvSpPr>
            <a:spLocks noChangeArrowheads="1"/>
          </p:cNvSpPr>
          <p:nvPr/>
        </p:nvSpPr>
        <p:spPr bwMode="auto">
          <a:xfrm>
            <a:off x="533400" y="457200"/>
            <a:ext cx="6781800" cy="73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en-US" altLang="zh-CN" sz="3000">
                <a:solidFill>
                  <a:srgbClr val="FF0066"/>
                </a:solidFill>
                <a:latin typeface="黑体" pitchFamily="49" charset="-122"/>
                <a:ea typeface="黑体" pitchFamily="49" charset="-122"/>
              </a:rPr>
              <a:t>1-5</a:t>
            </a:r>
            <a:r>
              <a:rPr lang="zh-CN" altLang="en-US" sz="3000">
                <a:solidFill>
                  <a:srgbClr val="FF0066"/>
                </a:solidFill>
                <a:latin typeface="黑体" pitchFamily="49" charset="-122"/>
                <a:ea typeface="黑体" pitchFamily="49" charset="-122"/>
              </a:rPr>
              <a:t>、色谱定性鉴定方法</a:t>
            </a:r>
          </a:p>
        </p:txBody>
      </p:sp>
      <p:sp>
        <p:nvSpPr>
          <p:cNvPr id="114693" name="Text Box 5"/>
          <p:cNvSpPr txBox="1">
            <a:spLocks noChangeArrowheads="1"/>
          </p:cNvSpPr>
          <p:nvPr/>
        </p:nvSpPr>
        <p:spPr bwMode="auto">
          <a:xfrm>
            <a:off x="609600" y="1266825"/>
            <a:ext cx="8077200" cy="4419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a:lnSpc>
                <a:spcPct val="190000"/>
              </a:lnSpc>
            </a:pPr>
            <a:r>
              <a:rPr kumimoji="1" lang="zh-CN" altLang="en-US" sz="2800" dirty="0">
                <a:solidFill>
                  <a:srgbClr val="990033"/>
                </a:solidFill>
                <a:latin typeface="黑体" pitchFamily="49" charset="-122"/>
                <a:ea typeface="黑体" pitchFamily="49" charset="-122"/>
              </a:rPr>
              <a:t>一.定性分析</a:t>
            </a:r>
          </a:p>
          <a:p>
            <a:pPr algn="just">
              <a:lnSpc>
                <a:spcPct val="190000"/>
              </a:lnSpc>
            </a:pPr>
            <a:r>
              <a:rPr kumimoji="1" lang="zh-CN" altLang="en-US" sz="2400" dirty="0">
                <a:latin typeface="黑体" pitchFamily="49" charset="-122"/>
                <a:ea typeface="黑体" pitchFamily="49" charset="-122"/>
              </a:rPr>
              <a:t>   </a:t>
            </a:r>
            <a:r>
              <a:rPr kumimoji="1" lang="zh-CN" altLang="en-US" sz="2400" dirty="0">
                <a:solidFill>
                  <a:srgbClr val="0000CC"/>
                </a:solidFill>
                <a:latin typeface="黑体" pitchFamily="49" charset="-122"/>
                <a:ea typeface="黑体" pitchFamily="49" charset="-122"/>
              </a:rPr>
              <a:t>（一）利用标准样品直接对照定性：</a:t>
            </a:r>
            <a:r>
              <a:rPr kumimoji="1" lang="zh-CN" altLang="en-US" sz="2400" dirty="0">
                <a:latin typeface="黑体" pitchFamily="49" charset="-122"/>
                <a:ea typeface="黑体" pitchFamily="49" charset="-122"/>
              </a:rPr>
              <a:t>将未知物和标准样品在同一色谱柱上，用相同的色谱条件进行分析，得到两张色谱图，比较他们的保留时间。若保留时间相同，可以推测未知样可能是这种标准样品。</a:t>
            </a:r>
            <a:r>
              <a:rPr kumimoji="1" lang="zh-CN" altLang="en-US" sz="2400" dirty="0">
                <a:solidFill>
                  <a:srgbClr val="0000CC"/>
                </a:solidFill>
                <a:latin typeface="黑体" pitchFamily="49" charset="-122"/>
                <a:ea typeface="黑体" pitchFamily="49" charset="-122"/>
              </a:rPr>
              <a:t>不适用于不同仪器上获得的数据之间的对比。</a:t>
            </a:r>
            <a:endParaRPr kumimoji="1" lang="zh-CN" altLang="en-US" sz="2400" dirty="0">
              <a:latin typeface="黑体" pitchFamily="49" charset="-122"/>
              <a:ea typeface="黑体" pitchFamily="49" charset="-122"/>
            </a:endParaRPr>
          </a:p>
        </p:txBody>
      </p:sp>
    </p:spTree>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4692">
                                            <p:txEl>
                                              <p:pRg st="0" end="0"/>
                                            </p:txEl>
                                          </p:spTgt>
                                        </p:tgtEl>
                                        <p:attrNameLst>
                                          <p:attrName>style.visibility</p:attrName>
                                        </p:attrNameLst>
                                      </p:cBhvr>
                                      <p:to>
                                        <p:strVal val="visible"/>
                                      </p:to>
                                    </p:set>
                                    <p:animEffect transition="in" filter="wipe(left)">
                                      <p:cBhvr>
                                        <p:cTn id="7" dur="500"/>
                                        <p:tgtEl>
                                          <p:spTgt spid="11469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4693">
                                            <p:txEl>
                                              <p:pRg st="0" end="0"/>
                                            </p:txEl>
                                          </p:spTgt>
                                        </p:tgtEl>
                                        <p:attrNameLst>
                                          <p:attrName>style.visibility</p:attrName>
                                        </p:attrNameLst>
                                      </p:cBhvr>
                                      <p:to>
                                        <p:strVal val="visible"/>
                                      </p:to>
                                    </p:set>
                                    <p:animEffect transition="in" filter="wipe(left)">
                                      <p:cBhvr>
                                        <p:cTn id="12" dur="500"/>
                                        <p:tgtEl>
                                          <p:spTgt spid="11469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4693">
                                            <p:txEl>
                                              <p:pRg st="1" end="1"/>
                                            </p:txEl>
                                          </p:spTgt>
                                        </p:tgtEl>
                                        <p:attrNameLst>
                                          <p:attrName>style.visibility</p:attrName>
                                        </p:attrNameLst>
                                      </p:cBhvr>
                                      <p:to>
                                        <p:strVal val="visible"/>
                                      </p:to>
                                    </p:set>
                                    <p:animEffect transition="in" filter="wipe(left)">
                                      <p:cBhvr>
                                        <p:cTn id="17" dur="500"/>
                                        <p:tgtEl>
                                          <p:spTgt spid="11469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2" grpId="0" build="p" autoUpdateAnimBg="0" advAuto="0"/>
      <p:bldP spid="114693" grpId="0" build="p"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304800" y="457200"/>
            <a:ext cx="6781800" cy="914400"/>
          </a:xfrm>
          <a:prstGeom prst="rect">
            <a:avLst/>
          </a:prstGeom>
        </p:spPr>
        <p:txBody>
          <a:bodyPr/>
          <a:lst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itchFamily="34" charset="0"/>
                <a:ea typeface="宋体" pitchFamily="2" charset="-122"/>
              </a:defRPr>
            </a:lvl2pPr>
            <a:lvl3pPr algn="l" rtl="0" eaLnBrk="0" fontAlgn="base" hangingPunct="0">
              <a:spcBef>
                <a:spcPct val="0"/>
              </a:spcBef>
              <a:spcAft>
                <a:spcPct val="0"/>
              </a:spcAft>
              <a:defRPr sz="3900" b="1">
                <a:solidFill>
                  <a:schemeClr val="tx2"/>
                </a:solidFill>
                <a:latin typeface="Arial" pitchFamily="34" charset="0"/>
                <a:ea typeface="宋体" pitchFamily="2" charset="-122"/>
              </a:defRPr>
            </a:lvl3pPr>
            <a:lvl4pPr algn="l" rtl="0" eaLnBrk="0" fontAlgn="base" hangingPunct="0">
              <a:spcBef>
                <a:spcPct val="0"/>
              </a:spcBef>
              <a:spcAft>
                <a:spcPct val="0"/>
              </a:spcAft>
              <a:defRPr sz="3900" b="1">
                <a:solidFill>
                  <a:schemeClr val="tx2"/>
                </a:solidFill>
                <a:latin typeface="Arial" pitchFamily="34" charset="0"/>
                <a:ea typeface="宋体" pitchFamily="2" charset="-122"/>
              </a:defRPr>
            </a:lvl4pPr>
            <a:lvl5pPr algn="l" rtl="0" eaLnBrk="0" fontAlgn="base" hangingPunct="0">
              <a:spcBef>
                <a:spcPct val="0"/>
              </a:spcBef>
              <a:spcAft>
                <a:spcPct val="0"/>
              </a:spcAft>
              <a:defRPr sz="3900" b="1">
                <a:solidFill>
                  <a:schemeClr val="tx2"/>
                </a:solidFill>
                <a:latin typeface="Arial" pitchFamily="34" charset="0"/>
                <a:ea typeface="宋体" pitchFamily="2" charset="-122"/>
              </a:defRPr>
            </a:lvl5pPr>
            <a:lvl6pPr marL="457200" algn="l" rtl="0" fontAlgn="base">
              <a:spcBef>
                <a:spcPct val="0"/>
              </a:spcBef>
              <a:spcAft>
                <a:spcPct val="0"/>
              </a:spcAft>
              <a:defRPr sz="3900" b="1">
                <a:solidFill>
                  <a:schemeClr val="tx2"/>
                </a:solidFill>
                <a:latin typeface="Arial" pitchFamily="34" charset="0"/>
                <a:ea typeface="宋体" pitchFamily="2" charset="-122"/>
              </a:defRPr>
            </a:lvl6pPr>
            <a:lvl7pPr marL="914400" algn="l" rtl="0" fontAlgn="base">
              <a:spcBef>
                <a:spcPct val="0"/>
              </a:spcBef>
              <a:spcAft>
                <a:spcPct val="0"/>
              </a:spcAft>
              <a:defRPr sz="3900" b="1">
                <a:solidFill>
                  <a:schemeClr val="tx2"/>
                </a:solidFill>
                <a:latin typeface="Arial" pitchFamily="34" charset="0"/>
                <a:ea typeface="宋体" pitchFamily="2" charset="-122"/>
              </a:defRPr>
            </a:lvl7pPr>
            <a:lvl8pPr marL="1371600" algn="l" rtl="0" fontAlgn="base">
              <a:spcBef>
                <a:spcPct val="0"/>
              </a:spcBef>
              <a:spcAft>
                <a:spcPct val="0"/>
              </a:spcAft>
              <a:defRPr sz="3900" b="1">
                <a:solidFill>
                  <a:schemeClr val="tx2"/>
                </a:solidFill>
                <a:latin typeface="Arial" pitchFamily="34" charset="0"/>
                <a:ea typeface="宋体" pitchFamily="2" charset="-122"/>
              </a:defRPr>
            </a:lvl8pPr>
            <a:lvl9pPr marL="1828800" algn="l" rtl="0" fontAlgn="base">
              <a:spcBef>
                <a:spcPct val="0"/>
              </a:spcBef>
              <a:spcAft>
                <a:spcPct val="0"/>
              </a:spcAft>
              <a:defRPr sz="3900" b="1">
                <a:solidFill>
                  <a:schemeClr val="tx2"/>
                </a:solidFill>
                <a:latin typeface="Arial" pitchFamily="34" charset="0"/>
                <a:ea typeface="宋体" pitchFamily="2" charset="-122"/>
              </a:defRPr>
            </a:lvl9pPr>
          </a:lstStyle>
          <a:p>
            <a:r>
              <a:rPr kumimoji="1" lang="zh-CN" altLang="en-US" sz="3200" b="0" smtClean="0">
                <a:solidFill>
                  <a:srgbClr val="990033"/>
                </a:solidFill>
                <a:latin typeface="黑体" pitchFamily="49" charset="-122"/>
                <a:ea typeface="黑体" pitchFamily="49" charset="-122"/>
              </a:rPr>
              <a:t> 2.利用文献保留值定性</a:t>
            </a:r>
            <a:endParaRPr kumimoji="1" lang="zh-CN" altLang="en-US" sz="3200" b="0">
              <a:solidFill>
                <a:srgbClr val="990033"/>
              </a:solidFill>
              <a:latin typeface="黑体" pitchFamily="49" charset="-122"/>
              <a:ea typeface="黑体" pitchFamily="49" charset="-122"/>
            </a:endParaRPr>
          </a:p>
        </p:txBody>
      </p:sp>
      <p:sp>
        <p:nvSpPr>
          <p:cNvPr id="3" name="Text Box 3"/>
          <p:cNvSpPr txBox="1">
            <a:spLocks noChangeArrowheads="1"/>
          </p:cNvSpPr>
          <p:nvPr/>
        </p:nvSpPr>
        <p:spPr bwMode="auto">
          <a:xfrm>
            <a:off x="304800" y="1052736"/>
            <a:ext cx="8305800" cy="386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90000"/>
              </a:lnSpc>
            </a:pPr>
            <a:r>
              <a:rPr lang="zh-CN" altLang="en-US" i="0" dirty="0">
                <a:solidFill>
                  <a:srgbClr val="C00000"/>
                </a:solidFill>
                <a:latin typeface="黑体" pitchFamily="49" charset="-122"/>
                <a:ea typeface="黑体" pitchFamily="49" charset="-122"/>
              </a:rPr>
              <a:t>    </a:t>
            </a:r>
            <a:r>
              <a:rPr lang="zh-CN" altLang="en-US" sz="2600" i="0" dirty="0">
                <a:solidFill>
                  <a:srgbClr val="C00000"/>
                </a:solidFill>
                <a:latin typeface="黑体" pitchFamily="49" charset="-122"/>
                <a:ea typeface="黑体" pitchFamily="49" charset="-122"/>
              </a:rPr>
              <a:t>利用相对保留值</a:t>
            </a:r>
            <a:r>
              <a:rPr lang="en-US" altLang="zh-CN" sz="2600" dirty="0">
                <a:solidFill>
                  <a:srgbClr val="C00000"/>
                </a:solidFill>
                <a:latin typeface="黑体" pitchFamily="49" charset="-122"/>
                <a:ea typeface="黑体" pitchFamily="49" charset="-122"/>
              </a:rPr>
              <a:t>r</a:t>
            </a:r>
            <a:r>
              <a:rPr lang="en-US" altLang="zh-CN" sz="2600" i="0" baseline="-25000" dirty="0">
                <a:solidFill>
                  <a:srgbClr val="C00000"/>
                </a:solidFill>
                <a:latin typeface="黑体" pitchFamily="49" charset="-122"/>
                <a:ea typeface="黑体" pitchFamily="49" charset="-122"/>
              </a:rPr>
              <a:t>21</a:t>
            </a:r>
            <a:r>
              <a:rPr lang="zh-CN" altLang="en-US" sz="2600" i="0" dirty="0">
                <a:solidFill>
                  <a:srgbClr val="C00000"/>
                </a:solidFill>
                <a:latin typeface="黑体" pitchFamily="49" charset="-122"/>
                <a:ea typeface="黑体" pitchFamily="49" charset="-122"/>
              </a:rPr>
              <a:t>定性</a:t>
            </a:r>
          </a:p>
          <a:p>
            <a:pPr algn="just">
              <a:lnSpc>
                <a:spcPct val="190000"/>
              </a:lnSpc>
            </a:pPr>
            <a:r>
              <a:rPr lang="zh-CN" altLang="en-US" sz="2600" i="0" dirty="0">
                <a:solidFill>
                  <a:schemeClr val="hlink"/>
                </a:solidFill>
                <a:latin typeface="黑体" pitchFamily="49" charset="-122"/>
                <a:ea typeface="黑体" pitchFamily="49" charset="-122"/>
              </a:rPr>
              <a:t>      </a:t>
            </a:r>
            <a:r>
              <a:rPr lang="zh-CN" altLang="en-US" sz="2600" i="0" dirty="0">
                <a:solidFill>
                  <a:srgbClr val="000066"/>
                </a:solidFill>
                <a:latin typeface="黑体" pitchFamily="49" charset="-122"/>
                <a:ea typeface="黑体" pitchFamily="49" charset="-122"/>
              </a:rPr>
              <a:t>是在相同的色谱操作条件下，组分与基准物的调整保留值之比。</a:t>
            </a:r>
            <a:r>
              <a:rPr lang="zh-CN" altLang="en-US" sz="2600" i="0" dirty="0">
                <a:solidFill>
                  <a:srgbClr val="003300"/>
                </a:solidFill>
                <a:latin typeface="黑体" pitchFamily="49" charset="-122"/>
                <a:ea typeface="黑体" pitchFamily="49" charset="-122"/>
              </a:rPr>
              <a:t>相对保留值</a:t>
            </a:r>
            <a:r>
              <a:rPr lang="en-US" altLang="zh-CN" sz="2600" dirty="0">
                <a:solidFill>
                  <a:srgbClr val="003300"/>
                </a:solidFill>
                <a:latin typeface="黑体" pitchFamily="49" charset="-122"/>
                <a:ea typeface="黑体" pitchFamily="49" charset="-122"/>
              </a:rPr>
              <a:t>r</a:t>
            </a:r>
            <a:r>
              <a:rPr lang="en-US" altLang="zh-CN" sz="2600" i="0" baseline="-25000" dirty="0">
                <a:solidFill>
                  <a:srgbClr val="003300"/>
                </a:solidFill>
                <a:latin typeface="黑体" pitchFamily="49" charset="-122"/>
                <a:ea typeface="黑体" pitchFamily="49" charset="-122"/>
              </a:rPr>
              <a:t>21</a:t>
            </a:r>
            <a:r>
              <a:rPr lang="zh-CN" altLang="en-US" sz="2600" i="0" dirty="0">
                <a:solidFill>
                  <a:srgbClr val="003300"/>
                </a:solidFill>
                <a:latin typeface="黑体" pitchFamily="49" charset="-122"/>
                <a:ea typeface="黑体" pitchFamily="49" charset="-122"/>
              </a:rPr>
              <a:t>仅与柱温和固定液性质有关。在色谱手册中都列有各种物质在不同固定液上的保留数据，可以用来进行定性鉴定。</a:t>
            </a:r>
          </a:p>
        </p:txBody>
      </p:sp>
      <p:sp>
        <p:nvSpPr>
          <p:cNvPr id="5" name="Text Box 5"/>
          <p:cNvSpPr txBox="1">
            <a:spLocks noChangeArrowheads="1"/>
          </p:cNvSpPr>
          <p:nvPr/>
        </p:nvSpPr>
        <p:spPr bwMode="auto">
          <a:xfrm>
            <a:off x="323528" y="4941168"/>
            <a:ext cx="8640960" cy="1612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a:lnSpc>
                <a:spcPct val="190000"/>
              </a:lnSpc>
            </a:pPr>
            <a:r>
              <a:rPr lang="zh-CN" altLang="en-US" sz="2600" dirty="0">
                <a:solidFill>
                  <a:srgbClr val="C00000"/>
                </a:solidFill>
                <a:latin typeface="黑体" pitchFamily="49" charset="-122"/>
                <a:ea typeface="黑体" pitchFamily="49" charset="-122"/>
              </a:rPr>
              <a:t>  </a:t>
            </a:r>
            <a:r>
              <a:rPr lang="zh-CN" altLang="en-US" sz="2600" dirty="0" smtClean="0">
                <a:solidFill>
                  <a:srgbClr val="C00000"/>
                </a:solidFill>
                <a:latin typeface="黑体" pitchFamily="49" charset="-122"/>
                <a:ea typeface="黑体" pitchFamily="49" charset="-122"/>
              </a:rPr>
              <a:t> 用</a:t>
            </a:r>
            <a:r>
              <a:rPr lang="zh-CN" altLang="en-US" sz="2600" dirty="0">
                <a:solidFill>
                  <a:srgbClr val="C00000"/>
                </a:solidFill>
                <a:latin typeface="黑体" pitchFamily="49" charset="-122"/>
                <a:ea typeface="黑体" pitchFamily="49" charset="-122"/>
              </a:rPr>
              <a:t>已知物增加峰高法定</a:t>
            </a:r>
            <a:r>
              <a:rPr lang="zh-CN" altLang="en-US" sz="2600" dirty="0" smtClean="0">
                <a:solidFill>
                  <a:srgbClr val="C00000"/>
                </a:solidFill>
                <a:latin typeface="黑体" pitchFamily="49" charset="-122"/>
                <a:ea typeface="黑体" pitchFamily="49" charset="-122"/>
              </a:rPr>
              <a:t>性</a:t>
            </a:r>
            <a:endParaRPr lang="zh-CN" altLang="en-US" sz="2600" dirty="0">
              <a:solidFill>
                <a:srgbClr val="C00000"/>
              </a:solidFill>
              <a:latin typeface="黑体" pitchFamily="49" charset="-122"/>
              <a:ea typeface="黑体" pitchFamily="49" charset="-122"/>
            </a:endParaRPr>
          </a:p>
          <a:p>
            <a:pPr algn="just">
              <a:lnSpc>
                <a:spcPct val="190000"/>
              </a:lnSpc>
            </a:pPr>
            <a:r>
              <a:rPr lang="zh-CN" altLang="en-US" sz="2600" dirty="0">
                <a:solidFill>
                  <a:srgbClr val="000066"/>
                </a:solidFill>
                <a:latin typeface="黑体" pitchFamily="49" charset="-122"/>
                <a:ea typeface="黑体" pitchFamily="49" charset="-122"/>
              </a:rPr>
              <a:t>将纯物质加入到试样中，观察各组分色谱峰的相对变化。</a:t>
            </a:r>
          </a:p>
        </p:txBody>
      </p:sp>
    </p:spTree>
    <p:extLst>
      <p:ext uri="{BB962C8B-B14F-4D97-AF65-F5344CB8AC3E}">
        <p14:creationId xmlns:p14="http://schemas.microsoft.com/office/powerpoint/2010/main" val="2688013397"/>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wipe(left)">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animEffect transition="in" filter="wipe(left)">
                                      <p:cBhvr>
                                        <p:cTn id="2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advAuto="0"/>
      <p:bldP spid="3" grpId="0" build="p" autoUpdateAnimBg="0"/>
      <p:bldP spid="5" grpId="0" build="p"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40" name="Rectangle 4"/>
          <p:cNvSpPr>
            <a:spLocks noChangeArrowheads="1"/>
          </p:cNvSpPr>
          <p:nvPr/>
        </p:nvSpPr>
        <p:spPr bwMode="auto">
          <a:xfrm>
            <a:off x="533400" y="38100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kumimoji="1" lang="zh-CN" altLang="en-US" sz="2400">
                <a:solidFill>
                  <a:srgbClr val="0000CC"/>
                </a:solidFill>
                <a:latin typeface="黑体" pitchFamily="49" charset="-122"/>
                <a:ea typeface="黑体" pitchFamily="49" charset="-122"/>
              </a:rPr>
              <a:t>（四）利用保留指数定性：</a:t>
            </a:r>
          </a:p>
        </p:txBody>
      </p:sp>
      <p:sp>
        <p:nvSpPr>
          <p:cNvPr id="116741" name="Text Box 5"/>
          <p:cNvSpPr txBox="1">
            <a:spLocks noChangeArrowheads="1"/>
          </p:cNvSpPr>
          <p:nvPr/>
        </p:nvSpPr>
        <p:spPr bwMode="auto">
          <a:xfrm>
            <a:off x="609600" y="1066800"/>
            <a:ext cx="8229600" cy="3711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a:lnSpc>
                <a:spcPct val="140000"/>
              </a:lnSpc>
            </a:pPr>
            <a:r>
              <a:rPr kumimoji="1" lang="zh-CN" altLang="en-US" sz="2400" dirty="0">
                <a:solidFill>
                  <a:srgbClr val="A50021"/>
                </a:solidFill>
                <a:latin typeface="黑体" pitchFamily="49" charset="-122"/>
                <a:ea typeface="黑体" pitchFamily="49" charset="-122"/>
              </a:rPr>
              <a:t>    又称</a:t>
            </a:r>
            <a:r>
              <a:rPr kumimoji="1" lang="en-US" altLang="zh-CN" sz="2400" dirty="0" err="1">
                <a:solidFill>
                  <a:srgbClr val="A50021"/>
                </a:solidFill>
                <a:latin typeface="黑体" pitchFamily="49" charset="-122"/>
                <a:ea typeface="黑体" pitchFamily="49" charset="-122"/>
              </a:rPr>
              <a:t>Kovats</a:t>
            </a:r>
            <a:r>
              <a:rPr kumimoji="1" lang="zh-CN" altLang="en-US" sz="2400" dirty="0">
                <a:solidFill>
                  <a:srgbClr val="A50021"/>
                </a:solidFill>
                <a:latin typeface="黑体" pitchFamily="49" charset="-122"/>
                <a:ea typeface="黑体" pitchFamily="49" charset="-122"/>
              </a:rPr>
              <a:t>指数(</a:t>
            </a:r>
            <a:r>
              <a:rPr kumimoji="1" lang="zh-CN" altLang="en-US" sz="2400" i="1" dirty="0">
                <a:solidFill>
                  <a:srgbClr val="A50021"/>
                </a:solidFill>
                <a:latin typeface="黑体" pitchFamily="49" charset="-122"/>
                <a:ea typeface="黑体" pitchFamily="49" charset="-122"/>
              </a:rPr>
              <a:t>Ⅰ</a:t>
            </a:r>
            <a:r>
              <a:rPr kumimoji="1" lang="zh-CN" altLang="en-US" sz="2400" dirty="0">
                <a:solidFill>
                  <a:srgbClr val="A50021"/>
                </a:solidFill>
                <a:latin typeface="黑体" pitchFamily="49" charset="-122"/>
                <a:ea typeface="黑体" pitchFamily="49" charset="-122"/>
              </a:rPr>
              <a:t>)，是一种重现性较好的定性参数。</a:t>
            </a:r>
            <a:r>
              <a:rPr kumimoji="1" lang="zh-CN" altLang="en-US" sz="2400" dirty="0">
                <a:solidFill>
                  <a:srgbClr val="0000CC"/>
                </a:solidFill>
                <a:latin typeface="黑体" pitchFamily="49" charset="-122"/>
                <a:ea typeface="黑体" pitchFamily="49" charset="-122"/>
              </a:rPr>
              <a:t>测定方法：</a:t>
            </a:r>
          </a:p>
          <a:p>
            <a:pPr marL="342900" indent="-342900" algn="just">
              <a:lnSpc>
                <a:spcPct val="140000"/>
              </a:lnSpc>
              <a:buClr>
                <a:srgbClr val="003300"/>
              </a:buClr>
              <a:buFont typeface="Wingdings" pitchFamily="2" charset="2"/>
              <a:buChar char="ü"/>
            </a:pPr>
            <a:r>
              <a:rPr kumimoji="1" lang="zh-CN" altLang="en-US" sz="2400" dirty="0" smtClean="0">
                <a:latin typeface="黑体" pitchFamily="49" charset="-122"/>
                <a:ea typeface="黑体" pitchFamily="49" charset="-122"/>
              </a:rPr>
              <a:t>将</a:t>
            </a:r>
            <a:r>
              <a:rPr kumimoji="1" lang="zh-CN" altLang="en-US" sz="2400" dirty="0">
                <a:latin typeface="黑体" pitchFamily="49" charset="-122"/>
                <a:ea typeface="黑体" pitchFamily="49" charset="-122"/>
              </a:rPr>
              <a:t>正构烷烃作为标准，规定其保留指数为分子中碳原子个数乘以100（如正己烷的保留指数为600）。</a:t>
            </a:r>
          </a:p>
          <a:p>
            <a:pPr marL="342900" indent="-342900" algn="just">
              <a:lnSpc>
                <a:spcPct val="140000"/>
              </a:lnSpc>
              <a:buClr>
                <a:srgbClr val="003300"/>
              </a:buClr>
              <a:buFont typeface="Wingdings" pitchFamily="2" charset="2"/>
              <a:buChar char="ü"/>
            </a:pPr>
            <a:r>
              <a:rPr kumimoji="1" lang="zh-CN" altLang="en-US" sz="2400" dirty="0" smtClean="0">
                <a:latin typeface="黑体" pitchFamily="49" charset="-122"/>
                <a:ea typeface="黑体" pitchFamily="49" charset="-122"/>
              </a:rPr>
              <a:t>其它</a:t>
            </a:r>
            <a:r>
              <a:rPr kumimoji="1" lang="zh-CN" altLang="en-US" sz="2400" dirty="0">
                <a:latin typeface="黑体" pitchFamily="49" charset="-122"/>
                <a:ea typeface="黑体" pitchFamily="49" charset="-122"/>
              </a:rPr>
              <a:t>物质的保留指数（</a:t>
            </a:r>
            <a:r>
              <a:rPr kumimoji="1" lang="en-US" altLang="zh-CN" sz="2400" i="1" dirty="0">
                <a:latin typeface="黑体" pitchFamily="49" charset="-122"/>
                <a:ea typeface="黑体" pitchFamily="49" charset="-122"/>
              </a:rPr>
              <a:t>I</a:t>
            </a:r>
            <a:r>
              <a:rPr kumimoji="1" lang="en-US" altLang="zh-CN" sz="2400" baseline="-25000" dirty="0">
                <a:latin typeface="黑体" pitchFamily="49" charset="-122"/>
                <a:ea typeface="黑体" pitchFamily="49" charset="-122"/>
              </a:rPr>
              <a:t>X</a:t>
            </a:r>
            <a:r>
              <a:rPr kumimoji="1" lang="en-US" altLang="zh-CN" sz="2400" dirty="0">
                <a:latin typeface="黑体" pitchFamily="49" charset="-122"/>
                <a:ea typeface="黑体" pitchFamily="49" charset="-122"/>
              </a:rPr>
              <a:t>）</a:t>
            </a:r>
            <a:r>
              <a:rPr kumimoji="1" lang="zh-CN" altLang="en-US" sz="2400" dirty="0">
                <a:latin typeface="黑体" pitchFamily="49" charset="-122"/>
                <a:ea typeface="黑体" pitchFamily="49" charset="-122"/>
              </a:rPr>
              <a:t>是通过选定两个相邻的正构烷烃，其分别具有</a:t>
            </a:r>
            <a:r>
              <a:rPr kumimoji="1" lang="en-US" altLang="zh-CN" sz="2400" i="1" dirty="0">
                <a:latin typeface="黑体" pitchFamily="49" charset="-122"/>
                <a:ea typeface="黑体" pitchFamily="49" charset="-122"/>
              </a:rPr>
              <a:t>Z</a:t>
            </a:r>
            <a:r>
              <a:rPr kumimoji="1" lang="zh-CN" altLang="en-US" sz="2400" dirty="0">
                <a:latin typeface="黑体" pitchFamily="49" charset="-122"/>
                <a:ea typeface="黑体" pitchFamily="49" charset="-122"/>
              </a:rPr>
              <a:t>和</a:t>
            </a:r>
            <a:r>
              <a:rPr kumimoji="1" lang="en-US" altLang="zh-CN" sz="2400" i="1" dirty="0">
                <a:latin typeface="黑体" pitchFamily="49" charset="-122"/>
                <a:ea typeface="黑体" pitchFamily="49" charset="-122"/>
              </a:rPr>
              <a:t>Z</a:t>
            </a:r>
            <a:r>
              <a:rPr kumimoji="1" lang="en-US" altLang="zh-CN" sz="2400" dirty="0">
                <a:latin typeface="黑体" pitchFamily="49" charset="-122"/>
                <a:ea typeface="黑体" pitchFamily="49" charset="-122"/>
              </a:rPr>
              <a:t>＋1</a:t>
            </a:r>
            <a:r>
              <a:rPr kumimoji="1" lang="zh-CN" altLang="en-US" sz="2400" dirty="0">
                <a:latin typeface="黑体" pitchFamily="49" charset="-122"/>
                <a:ea typeface="黑体" pitchFamily="49" charset="-122"/>
              </a:rPr>
              <a:t>个碳原子。被测物质</a:t>
            </a:r>
            <a:r>
              <a:rPr kumimoji="1" lang="en-US" altLang="zh-CN" sz="2400" i="1" dirty="0">
                <a:latin typeface="黑体" pitchFamily="49" charset="-122"/>
                <a:ea typeface="黑体" pitchFamily="49" charset="-122"/>
              </a:rPr>
              <a:t>X</a:t>
            </a:r>
            <a:r>
              <a:rPr kumimoji="1" lang="zh-CN" altLang="en-US" sz="2400" dirty="0">
                <a:latin typeface="黑体" pitchFamily="49" charset="-122"/>
                <a:ea typeface="黑体" pitchFamily="49" charset="-122"/>
              </a:rPr>
              <a:t>的调整保留时间应在相邻两个正构烷烃的调整保留值之间如图所示：</a:t>
            </a:r>
          </a:p>
        </p:txBody>
      </p:sp>
      <p:graphicFrame>
        <p:nvGraphicFramePr>
          <p:cNvPr id="116742" name="Object 6"/>
          <p:cNvGraphicFramePr>
            <a:graphicFrameLocks noChangeAspect="1"/>
          </p:cNvGraphicFramePr>
          <p:nvPr>
            <p:extLst>
              <p:ext uri="{D42A27DB-BD31-4B8C-83A1-F6EECF244321}">
                <p14:modId xmlns:p14="http://schemas.microsoft.com/office/powerpoint/2010/main" val="678189766"/>
              </p:ext>
            </p:extLst>
          </p:nvPr>
        </p:nvGraphicFramePr>
        <p:xfrm>
          <a:off x="2987675" y="5013325"/>
          <a:ext cx="2971800" cy="1425575"/>
        </p:xfrm>
        <a:graphic>
          <a:graphicData uri="http://schemas.openxmlformats.org/presentationml/2006/ole">
            <mc:AlternateContent xmlns:mc="http://schemas.openxmlformats.org/markup-compatibility/2006">
              <mc:Choice xmlns:v="urn:schemas-microsoft-com:vml" Requires="v">
                <p:oleObj spid="_x0000_s63545" name="BMP 图象" r:id="rId3" imgW="2838846" imgH="1362265" progId="Paint.Picture">
                  <p:embed/>
                </p:oleObj>
              </mc:Choice>
              <mc:Fallback>
                <p:oleObj name="BMP 图象" r:id="rId3" imgW="2838846" imgH="1362265" progId="Paint.Picture">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675" y="5013325"/>
                        <a:ext cx="2971800" cy="1425575"/>
                      </a:xfrm>
                      <a:prstGeom prst="rect">
                        <a:avLst/>
                      </a:prstGeom>
                      <a:noFill/>
                      <a:ln w="38100">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6740"/>
                                        </p:tgtEl>
                                        <p:attrNameLst>
                                          <p:attrName>style.visibility</p:attrName>
                                        </p:attrNameLst>
                                      </p:cBhvr>
                                      <p:to>
                                        <p:strVal val="visible"/>
                                      </p:to>
                                    </p:set>
                                    <p:animEffect transition="in" filter="wipe(left)">
                                      <p:cBhvr>
                                        <p:cTn id="7" dur="500"/>
                                        <p:tgtEl>
                                          <p:spTgt spid="1167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6741">
                                            <p:txEl>
                                              <p:pRg st="0" end="0"/>
                                            </p:txEl>
                                          </p:spTgt>
                                        </p:tgtEl>
                                        <p:attrNameLst>
                                          <p:attrName>style.visibility</p:attrName>
                                        </p:attrNameLst>
                                      </p:cBhvr>
                                      <p:to>
                                        <p:strVal val="visible"/>
                                      </p:to>
                                    </p:set>
                                    <p:animEffect transition="in" filter="wipe(left)">
                                      <p:cBhvr>
                                        <p:cTn id="12" dur="500"/>
                                        <p:tgtEl>
                                          <p:spTgt spid="116741">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6741">
                                            <p:txEl>
                                              <p:pRg st="1" end="1"/>
                                            </p:txEl>
                                          </p:spTgt>
                                        </p:tgtEl>
                                        <p:attrNameLst>
                                          <p:attrName>style.visibility</p:attrName>
                                        </p:attrNameLst>
                                      </p:cBhvr>
                                      <p:to>
                                        <p:strVal val="visible"/>
                                      </p:to>
                                    </p:set>
                                    <p:animEffect transition="in" filter="wipe(left)">
                                      <p:cBhvr>
                                        <p:cTn id="17" dur="500"/>
                                        <p:tgtEl>
                                          <p:spTgt spid="116741">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6741">
                                            <p:txEl>
                                              <p:pRg st="2" end="2"/>
                                            </p:txEl>
                                          </p:spTgt>
                                        </p:tgtEl>
                                        <p:attrNameLst>
                                          <p:attrName>style.visibility</p:attrName>
                                        </p:attrNameLst>
                                      </p:cBhvr>
                                      <p:to>
                                        <p:strVal val="visible"/>
                                      </p:to>
                                    </p:set>
                                    <p:animEffect transition="in" filter="wipe(left)">
                                      <p:cBhvr>
                                        <p:cTn id="22" dur="500"/>
                                        <p:tgtEl>
                                          <p:spTgt spid="116741">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116742"/>
                                        </p:tgtEl>
                                        <p:attrNameLst>
                                          <p:attrName>style.visibility</p:attrName>
                                        </p:attrNameLst>
                                      </p:cBhvr>
                                      <p:to>
                                        <p:strVal val="visible"/>
                                      </p:to>
                                    </p:set>
                                    <p:animEffect transition="in" filter="wipe(up)">
                                      <p:cBhvr>
                                        <p:cTn id="27" dur="500"/>
                                        <p:tgtEl>
                                          <p:spTgt spid="1167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0" grpId="0" autoUpdateAnimBg="0"/>
      <p:bldP spid="116741"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6"/>
          <p:cNvSpPr txBox="1">
            <a:spLocks noChangeArrowheads="1"/>
          </p:cNvSpPr>
          <p:nvPr/>
        </p:nvSpPr>
        <p:spPr bwMode="auto">
          <a:xfrm>
            <a:off x="611188" y="549275"/>
            <a:ext cx="36004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800" dirty="0" smtClean="0">
                <a:solidFill>
                  <a:srgbClr val="FF0066"/>
                </a:solidFill>
                <a:latin typeface="黑体" pitchFamily="49" charset="-122"/>
                <a:ea typeface="黑体" pitchFamily="49" charset="-122"/>
              </a:rPr>
              <a:t>色谱法</a:t>
            </a:r>
            <a:r>
              <a:rPr kumimoji="1" lang="zh-CN" altLang="en-US" sz="2800" dirty="0">
                <a:solidFill>
                  <a:srgbClr val="FF0066"/>
                </a:solidFill>
                <a:latin typeface="黑体" pitchFamily="49" charset="-122"/>
                <a:ea typeface="黑体" pitchFamily="49" charset="-122"/>
              </a:rPr>
              <a:t>分类：</a:t>
            </a:r>
          </a:p>
        </p:txBody>
      </p:sp>
      <p:sp>
        <p:nvSpPr>
          <p:cNvPr id="157703" name="Text Box 7"/>
          <p:cNvSpPr txBox="1">
            <a:spLocks noChangeArrowheads="1"/>
          </p:cNvSpPr>
          <p:nvPr/>
        </p:nvSpPr>
        <p:spPr bwMode="auto">
          <a:xfrm>
            <a:off x="395288" y="1355725"/>
            <a:ext cx="8675687"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400">
                <a:solidFill>
                  <a:srgbClr val="0000FF"/>
                </a:solidFill>
                <a:latin typeface="黑体" pitchFamily="49" charset="-122"/>
                <a:ea typeface="黑体" pitchFamily="49" charset="-122"/>
              </a:rPr>
              <a:t>（</a:t>
            </a:r>
            <a:r>
              <a:rPr kumimoji="1" lang="en-US" altLang="zh-CN" sz="2400">
                <a:solidFill>
                  <a:srgbClr val="0000FF"/>
                </a:solidFill>
                <a:latin typeface="黑体" pitchFamily="49" charset="-122"/>
                <a:ea typeface="黑体" pitchFamily="49" charset="-122"/>
              </a:rPr>
              <a:t>1</a:t>
            </a:r>
            <a:r>
              <a:rPr kumimoji="1" lang="zh-CN" altLang="en-US" sz="2400">
                <a:solidFill>
                  <a:srgbClr val="0000FF"/>
                </a:solidFill>
                <a:latin typeface="黑体" pitchFamily="49" charset="-122"/>
                <a:ea typeface="黑体" pitchFamily="49" charset="-122"/>
              </a:rPr>
              <a:t>）按照流动相的物态：</a:t>
            </a:r>
          </a:p>
          <a:p>
            <a:pPr eaLnBrk="1" hangingPunct="1">
              <a:spcBef>
                <a:spcPct val="50000"/>
              </a:spcBef>
            </a:pPr>
            <a:r>
              <a:rPr kumimoji="1" lang="zh-CN" altLang="en-US" sz="2400">
                <a:latin typeface="黑体" pitchFamily="49" charset="-122"/>
                <a:ea typeface="黑体" pitchFamily="49" charset="-122"/>
              </a:rPr>
              <a:t>气相色谱法（流动相为气体），液相色谱法（流动相为液相）</a:t>
            </a:r>
          </a:p>
          <a:p>
            <a:pPr eaLnBrk="1" hangingPunct="1">
              <a:spcBef>
                <a:spcPct val="50000"/>
              </a:spcBef>
            </a:pPr>
            <a:r>
              <a:rPr kumimoji="1" lang="zh-CN" altLang="en-US" sz="2400">
                <a:solidFill>
                  <a:srgbClr val="0000FF"/>
                </a:solidFill>
                <a:latin typeface="黑体" pitchFamily="49" charset="-122"/>
                <a:ea typeface="黑体" pitchFamily="49" charset="-122"/>
              </a:rPr>
              <a:t>（</a:t>
            </a:r>
            <a:r>
              <a:rPr kumimoji="1" lang="en-US" altLang="zh-CN" sz="2400">
                <a:solidFill>
                  <a:srgbClr val="0000FF"/>
                </a:solidFill>
                <a:latin typeface="黑体" pitchFamily="49" charset="-122"/>
                <a:ea typeface="黑体" pitchFamily="49" charset="-122"/>
              </a:rPr>
              <a:t>2</a:t>
            </a:r>
            <a:r>
              <a:rPr kumimoji="1" lang="zh-CN" altLang="en-US" sz="2400">
                <a:solidFill>
                  <a:srgbClr val="0000FF"/>
                </a:solidFill>
                <a:latin typeface="黑体" pitchFamily="49" charset="-122"/>
                <a:ea typeface="黑体" pitchFamily="49" charset="-122"/>
              </a:rPr>
              <a:t>）按照固定相的物态：</a:t>
            </a:r>
          </a:p>
          <a:p>
            <a:pPr eaLnBrk="1" hangingPunct="1">
              <a:spcBef>
                <a:spcPct val="50000"/>
              </a:spcBef>
            </a:pPr>
            <a:r>
              <a:rPr kumimoji="1" lang="zh-CN" altLang="en-US" sz="2400">
                <a:latin typeface="黑体" pitchFamily="49" charset="-122"/>
                <a:ea typeface="黑体" pitchFamily="49" charset="-122"/>
              </a:rPr>
              <a:t>气固色谱法（固定相为固体吸附剂），气液色谱法（固定相为涂在固体担体上或毛细管上的液体）</a:t>
            </a:r>
          </a:p>
          <a:p>
            <a:pPr eaLnBrk="1" hangingPunct="1">
              <a:spcBef>
                <a:spcPct val="50000"/>
              </a:spcBef>
            </a:pPr>
            <a:r>
              <a:rPr kumimoji="1" lang="zh-CN" altLang="en-US" sz="2400">
                <a:solidFill>
                  <a:srgbClr val="0000FF"/>
                </a:solidFill>
                <a:latin typeface="黑体" pitchFamily="49" charset="-122"/>
                <a:ea typeface="黑体" pitchFamily="49" charset="-122"/>
              </a:rPr>
              <a:t>（</a:t>
            </a:r>
            <a:r>
              <a:rPr kumimoji="1" lang="en-US" altLang="zh-CN" sz="2400">
                <a:solidFill>
                  <a:srgbClr val="0000FF"/>
                </a:solidFill>
                <a:latin typeface="黑体" pitchFamily="49" charset="-122"/>
                <a:ea typeface="黑体" pitchFamily="49" charset="-122"/>
              </a:rPr>
              <a:t>3</a:t>
            </a:r>
            <a:r>
              <a:rPr kumimoji="1" lang="zh-CN" altLang="en-US" sz="2400">
                <a:solidFill>
                  <a:srgbClr val="0000FF"/>
                </a:solidFill>
                <a:latin typeface="黑体" pitchFamily="49" charset="-122"/>
                <a:ea typeface="黑体" pitchFamily="49" charset="-122"/>
              </a:rPr>
              <a:t>）按照固定相的使用形式：</a:t>
            </a:r>
          </a:p>
          <a:p>
            <a:pPr eaLnBrk="1" hangingPunct="1">
              <a:spcBef>
                <a:spcPct val="50000"/>
              </a:spcBef>
            </a:pPr>
            <a:r>
              <a:rPr kumimoji="1" lang="zh-CN" altLang="en-US" sz="2400">
                <a:latin typeface="黑体" pitchFamily="49" charset="-122"/>
                <a:ea typeface="黑体" pitchFamily="49" charset="-122"/>
              </a:rPr>
              <a:t>柱色谱法，纸色谱法和薄层色谱法</a:t>
            </a:r>
          </a:p>
          <a:p>
            <a:pPr eaLnBrk="1" hangingPunct="1">
              <a:spcBef>
                <a:spcPct val="50000"/>
              </a:spcBef>
            </a:pPr>
            <a:r>
              <a:rPr kumimoji="1" lang="zh-CN" altLang="en-US" sz="2400">
                <a:solidFill>
                  <a:srgbClr val="0000FF"/>
                </a:solidFill>
                <a:latin typeface="黑体" pitchFamily="49" charset="-122"/>
                <a:ea typeface="黑体" pitchFamily="49" charset="-122"/>
              </a:rPr>
              <a:t>（</a:t>
            </a:r>
            <a:r>
              <a:rPr kumimoji="1" lang="en-US" altLang="zh-CN" sz="2400">
                <a:solidFill>
                  <a:srgbClr val="0000FF"/>
                </a:solidFill>
                <a:latin typeface="黑体" pitchFamily="49" charset="-122"/>
                <a:ea typeface="黑体" pitchFamily="49" charset="-122"/>
              </a:rPr>
              <a:t>4</a:t>
            </a:r>
            <a:r>
              <a:rPr kumimoji="1" lang="zh-CN" altLang="en-US" sz="2400">
                <a:solidFill>
                  <a:srgbClr val="0000FF"/>
                </a:solidFill>
                <a:latin typeface="黑体" pitchFamily="49" charset="-122"/>
                <a:ea typeface="黑体" pitchFamily="49" charset="-122"/>
              </a:rPr>
              <a:t>）按分离过程的机制：</a:t>
            </a:r>
          </a:p>
          <a:p>
            <a:pPr eaLnBrk="1" hangingPunct="1">
              <a:spcBef>
                <a:spcPct val="50000"/>
              </a:spcBef>
            </a:pPr>
            <a:r>
              <a:rPr kumimoji="1" lang="zh-CN" altLang="en-US" sz="2400">
                <a:latin typeface="黑体" pitchFamily="49" charset="-122"/>
                <a:ea typeface="黑体" pitchFamily="49" charset="-122"/>
              </a:rPr>
              <a:t>吸附色谱法，分配色谱法，离子交换色谱法和排阻色谱法</a:t>
            </a:r>
          </a:p>
        </p:txBody>
      </p:sp>
    </p:spTree>
    <p:custDataLst>
      <p:tags r:id="rId1"/>
    </p:custDataLst>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57703">
                                            <p:txEl>
                                              <p:pRg st="0" end="0"/>
                                            </p:txEl>
                                          </p:spTgt>
                                        </p:tgtEl>
                                        <p:attrNameLst>
                                          <p:attrName>style.visibility</p:attrName>
                                        </p:attrNameLst>
                                      </p:cBhvr>
                                      <p:to>
                                        <p:strVal val="visible"/>
                                      </p:to>
                                    </p:set>
                                    <p:animEffect transition="in" filter="checkerboard(across)">
                                      <p:cBhvr>
                                        <p:cTn id="7" dur="500"/>
                                        <p:tgtEl>
                                          <p:spTgt spid="157703">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57703">
                                            <p:txEl>
                                              <p:pRg st="1" end="1"/>
                                            </p:txEl>
                                          </p:spTgt>
                                        </p:tgtEl>
                                        <p:attrNameLst>
                                          <p:attrName>style.visibility</p:attrName>
                                        </p:attrNameLst>
                                      </p:cBhvr>
                                      <p:to>
                                        <p:strVal val="visible"/>
                                      </p:to>
                                    </p:set>
                                    <p:animEffect transition="in" filter="checkerboard(across)">
                                      <p:cBhvr>
                                        <p:cTn id="10" dur="500"/>
                                        <p:tgtEl>
                                          <p:spTgt spid="15770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nodeType="clickEffect">
                                  <p:stCondLst>
                                    <p:cond delay="0"/>
                                  </p:stCondLst>
                                  <p:childTnLst>
                                    <p:set>
                                      <p:cBhvr>
                                        <p:cTn id="14" dur="1" fill="hold">
                                          <p:stCondLst>
                                            <p:cond delay="0"/>
                                          </p:stCondLst>
                                        </p:cTn>
                                        <p:tgtEl>
                                          <p:spTgt spid="157703">
                                            <p:txEl>
                                              <p:pRg st="2" end="2"/>
                                            </p:txEl>
                                          </p:spTgt>
                                        </p:tgtEl>
                                        <p:attrNameLst>
                                          <p:attrName>style.visibility</p:attrName>
                                        </p:attrNameLst>
                                      </p:cBhvr>
                                      <p:to>
                                        <p:strVal val="visible"/>
                                      </p:to>
                                    </p:set>
                                    <p:animEffect transition="in" filter="checkerboard(across)">
                                      <p:cBhvr>
                                        <p:cTn id="15" dur="500"/>
                                        <p:tgtEl>
                                          <p:spTgt spid="157703">
                                            <p:txEl>
                                              <p:pRg st="2" end="2"/>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157703">
                                            <p:txEl>
                                              <p:pRg st="3" end="3"/>
                                            </p:txEl>
                                          </p:spTgt>
                                        </p:tgtEl>
                                        <p:attrNameLst>
                                          <p:attrName>style.visibility</p:attrName>
                                        </p:attrNameLst>
                                      </p:cBhvr>
                                      <p:to>
                                        <p:strVal val="visible"/>
                                      </p:to>
                                    </p:set>
                                    <p:animEffect transition="in" filter="checkerboard(across)">
                                      <p:cBhvr>
                                        <p:cTn id="18" dur="500"/>
                                        <p:tgtEl>
                                          <p:spTgt spid="157703">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nodeType="clickEffect">
                                  <p:stCondLst>
                                    <p:cond delay="0"/>
                                  </p:stCondLst>
                                  <p:childTnLst>
                                    <p:set>
                                      <p:cBhvr>
                                        <p:cTn id="22" dur="1" fill="hold">
                                          <p:stCondLst>
                                            <p:cond delay="0"/>
                                          </p:stCondLst>
                                        </p:cTn>
                                        <p:tgtEl>
                                          <p:spTgt spid="157703">
                                            <p:txEl>
                                              <p:pRg st="4" end="4"/>
                                            </p:txEl>
                                          </p:spTgt>
                                        </p:tgtEl>
                                        <p:attrNameLst>
                                          <p:attrName>style.visibility</p:attrName>
                                        </p:attrNameLst>
                                      </p:cBhvr>
                                      <p:to>
                                        <p:strVal val="visible"/>
                                      </p:to>
                                    </p:set>
                                    <p:animEffect transition="in" filter="checkerboard(across)">
                                      <p:cBhvr>
                                        <p:cTn id="23" dur="500"/>
                                        <p:tgtEl>
                                          <p:spTgt spid="157703">
                                            <p:txEl>
                                              <p:pRg st="4" end="4"/>
                                            </p:txEl>
                                          </p:spTgt>
                                        </p:tgtEl>
                                      </p:cBhvr>
                                    </p:animEffect>
                                  </p:childTnLst>
                                </p:cTn>
                              </p:par>
                            </p:childTnLst>
                          </p:cTn>
                        </p:par>
                        <p:par>
                          <p:cTn id="24" fill="hold" nodeType="afterGroup">
                            <p:stCondLst>
                              <p:cond delay="500"/>
                            </p:stCondLst>
                            <p:childTnLst>
                              <p:par>
                                <p:cTn id="25" presetID="5" presetClass="entr" presetSubtype="10" fill="hold" nodeType="afterEffect">
                                  <p:stCondLst>
                                    <p:cond delay="0"/>
                                  </p:stCondLst>
                                  <p:childTnLst>
                                    <p:set>
                                      <p:cBhvr>
                                        <p:cTn id="26" dur="1" fill="hold">
                                          <p:stCondLst>
                                            <p:cond delay="0"/>
                                          </p:stCondLst>
                                        </p:cTn>
                                        <p:tgtEl>
                                          <p:spTgt spid="157703">
                                            <p:txEl>
                                              <p:pRg st="5" end="5"/>
                                            </p:txEl>
                                          </p:spTgt>
                                        </p:tgtEl>
                                        <p:attrNameLst>
                                          <p:attrName>style.visibility</p:attrName>
                                        </p:attrNameLst>
                                      </p:cBhvr>
                                      <p:to>
                                        <p:strVal val="visible"/>
                                      </p:to>
                                    </p:set>
                                    <p:animEffect transition="in" filter="checkerboard(across)">
                                      <p:cBhvr>
                                        <p:cTn id="27" dur="500"/>
                                        <p:tgtEl>
                                          <p:spTgt spid="157703">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157703">
                                            <p:txEl>
                                              <p:pRg st="6" end="6"/>
                                            </p:txEl>
                                          </p:spTgt>
                                        </p:tgtEl>
                                        <p:attrNameLst>
                                          <p:attrName>style.visibility</p:attrName>
                                        </p:attrNameLst>
                                      </p:cBhvr>
                                      <p:to>
                                        <p:strVal val="visible"/>
                                      </p:to>
                                    </p:set>
                                    <p:animEffect transition="in" filter="checkerboard(across)">
                                      <p:cBhvr>
                                        <p:cTn id="32" dur="500"/>
                                        <p:tgtEl>
                                          <p:spTgt spid="157703">
                                            <p:txEl>
                                              <p:pRg st="6" end="6"/>
                                            </p:txEl>
                                          </p:spTgt>
                                        </p:tgtEl>
                                      </p:cBhvr>
                                    </p:animEffect>
                                  </p:childTnLst>
                                </p:cTn>
                              </p:par>
                              <p:par>
                                <p:cTn id="33" presetID="5" presetClass="entr" presetSubtype="10" fill="hold" nodeType="withEffect">
                                  <p:stCondLst>
                                    <p:cond delay="0"/>
                                  </p:stCondLst>
                                  <p:childTnLst>
                                    <p:set>
                                      <p:cBhvr>
                                        <p:cTn id="34" dur="1" fill="hold">
                                          <p:stCondLst>
                                            <p:cond delay="0"/>
                                          </p:stCondLst>
                                        </p:cTn>
                                        <p:tgtEl>
                                          <p:spTgt spid="157703">
                                            <p:txEl>
                                              <p:pRg st="7" end="7"/>
                                            </p:txEl>
                                          </p:spTgt>
                                        </p:tgtEl>
                                        <p:attrNameLst>
                                          <p:attrName>style.visibility</p:attrName>
                                        </p:attrNameLst>
                                      </p:cBhvr>
                                      <p:to>
                                        <p:strVal val="visible"/>
                                      </p:to>
                                    </p:set>
                                    <p:animEffect transition="in" filter="checkerboard(across)">
                                      <p:cBhvr>
                                        <p:cTn id="35" dur="500"/>
                                        <p:tgtEl>
                                          <p:spTgt spid="15770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8" name="Rectangle 4"/>
          <p:cNvSpPr>
            <a:spLocks noChangeArrowheads="1"/>
          </p:cNvSpPr>
          <p:nvPr/>
        </p:nvSpPr>
        <p:spPr bwMode="auto">
          <a:xfrm>
            <a:off x="533400" y="317500"/>
            <a:ext cx="777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2800" dirty="0">
                <a:solidFill>
                  <a:srgbClr val="003300"/>
                </a:solidFill>
                <a:latin typeface="黑体" pitchFamily="49" charset="-122"/>
                <a:ea typeface="黑体" pitchFamily="49" charset="-122"/>
              </a:rPr>
              <a:t>保留指数计算方法</a:t>
            </a:r>
          </a:p>
        </p:txBody>
      </p:sp>
      <p:graphicFrame>
        <p:nvGraphicFramePr>
          <p:cNvPr id="118789" name="Object 5"/>
          <p:cNvGraphicFramePr>
            <a:graphicFrameLocks noChangeAspect="1"/>
          </p:cNvGraphicFramePr>
          <p:nvPr/>
        </p:nvGraphicFramePr>
        <p:xfrm>
          <a:off x="1763713" y="1125538"/>
          <a:ext cx="5029200" cy="2413000"/>
        </p:xfrm>
        <a:graphic>
          <a:graphicData uri="http://schemas.openxmlformats.org/presentationml/2006/ole">
            <mc:AlternateContent xmlns:mc="http://schemas.openxmlformats.org/markup-compatibility/2006">
              <mc:Choice xmlns:v="urn:schemas-microsoft-com:vml" Requires="v">
                <p:oleObj spid="_x0000_s64622" name="BMP 图象" r:id="rId3" imgW="2838846" imgH="1362265" progId="Paint.Picture">
                  <p:embed/>
                </p:oleObj>
              </mc:Choice>
              <mc:Fallback>
                <p:oleObj name="BMP 图象" r:id="rId3" imgW="2838846" imgH="1362265" progId="Paint.Picture">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1125538"/>
                        <a:ext cx="5029200" cy="2413000"/>
                      </a:xfrm>
                      <a:prstGeom prst="rect">
                        <a:avLst/>
                      </a:prstGeom>
                      <a:noFill/>
                      <a:ln w="38100">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8790" name="Object 6"/>
          <p:cNvGraphicFramePr>
            <a:graphicFrameLocks noChangeAspect="1"/>
          </p:cNvGraphicFramePr>
          <p:nvPr/>
        </p:nvGraphicFramePr>
        <p:xfrm>
          <a:off x="2124075" y="3789363"/>
          <a:ext cx="4419600" cy="1731962"/>
        </p:xfrm>
        <a:graphic>
          <a:graphicData uri="http://schemas.openxmlformats.org/presentationml/2006/ole">
            <mc:AlternateContent xmlns:mc="http://schemas.openxmlformats.org/markup-compatibility/2006">
              <mc:Choice xmlns:v="urn:schemas-microsoft-com:vml" Requires="v">
                <p:oleObj spid="_x0000_s64623" name="公式" r:id="rId5" imgW="1781239" imgH="676178" progId="Equation.3">
                  <p:embed/>
                </p:oleObj>
              </mc:Choice>
              <mc:Fallback>
                <p:oleObj name="公式" r:id="rId5" imgW="1781239" imgH="676178"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24075" y="3789363"/>
                        <a:ext cx="4419600" cy="1731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8791" name="Text Box 7"/>
          <p:cNvSpPr txBox="1">
            <a:spLocks noChangeArrowheads="1"/>
          </p:cNvSpPr>
          <p:nvPr/>
        </p:nvSpPr>
        <p:spPr bwMode="auto">
          <a:xfrm>
            <a:off x="611188" y="5733256"/>
            <a:ext cx="792162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lang="zh-CN" altLang="en-US" sz="2400" dirty="0">
                <a:solidFill>
                  <a:schemeClr val="tx2"/>
                </a:solidFill>
                <a:ea typeface="仿宋_GB2312" pitchFamily="49" charset="-122"/>
              </a:rPr>
              <a:t>       </a:t>
            </a:r>
            <a:r>
              <a:rPr lang="zh-CN" altLang="en-US" sz="2800" dirty="0">
                <a:solidFill>
                  <a:srgbClr val="0000CC"/>
                </a:solidFill>
                <a:latin typeface="黑体" pitchFamily="49" charset="-122"/>
                <a:ea typeface="黑体" pitchFamily="49" charset="-122"/>
              </a:rPr>
              <a:t>只要柱温和固定液相同，可用文献上发表的保留指数进行定性鉴定，而不必用纯物质。</a:t>
            </a:r>
          </a:p>
        </p:txBody>
      </p:sp>
    </p:spTree>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8788"/>
                                        </p:tgtEl>
                                        <p:attrNameLst>
                                          <p:attrName>style.visibility</p:attrName>
                                        </p:attrNameLst>
                                      </p:cBhvr>
                                      <p:to>
                                        <p:strVal val="visible"/>
                                      </p:to>
                                    </p:set>
                                    <p:animEffect transition="in" filter="wipe(left)">
                                      <p:cBhvr>
                                        <p:cTn id="7" dur="500"/>
                                        <p:tgtEl>
                                          <p:spTgt spid="1187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18789"/>
                                        </p:tgtEl>
                                        <p:attrNameLst>
                                          <p:attrName>style.visibility</p:attrName>
                                        </p:attrNameLst>
                                      </p:cBhvr>
                                      <p:to>
                                        <p:strVal val="visible"/>
                                      </p:to>
                                    </p:set>
                                    <p:animEffect transition="in" filter="wipe(left)">
                                      <p:cBhvr>
                                        <p:cTn id="12" dur="500"/>
                                        <p:tgtEl>
                                          <p:spTgt spid="11878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118790"/>
                                        </p:tgtEl>
                                        <p:attrNameLst>
                                          <p:attrName>style.visibility</p:attrName>
                                        </p:attrNameLst>
                                      </p:cBhvr>
                                      <p:to>
                                        <p:strVal val="visible"/>
                                      </p:to>
                                    </p:set>
                                    <p:animEffect transition="in" filter="wipe(up)">
                                      <p:cBhvr>
                                        <p:cTn id="17" dur="500"/>
                                        <p:tgtEl>
                                          <p:spTgt spid="11879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18791"/>
                                        </p:tgtEl>
                                        <p:attrNameLst>
                                          <p:attrName>style.visibility</p:attrName>
                                        </p:attrNameLst>
                                      </p:cBhvr>
                                      <p:to>
                                        <p:strVal val="visible"/>
                                      </p:to>
                                    </p:set>
                                    <p:animEffect transition="in" filter="dissolve">
                                      <p:cBhvr>
                                        <p:cTn id="22" dur="500"/>
                                        <p:tgtEl>
                                          <p:spTgt spid="1187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8" grpId="0" autoUpdateAnimBg="0"/>
      <p:bldP spid="118791"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533400" y="38100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r>
              <a:rPr kumimoji="0" lang="en-US" altLang="zh-CN" sz="3200" b="1" i="0">
                <a:solidFill>
                  <a:srgbClr val="990033"/>
                </a:solidFill>
                <a:latin typeface="黑体" pitchFamily="49" charset="-122"/>
                <a:ea typeface="黑体" pitchFamily="49" charset="-122"/>
              </a:rPr>
              <a:t>4.</a:t>
            </a:r>
            <a:r>
              <a:rPr kumimoji="0" lang="zh-CN" altLang="en-US" sz="3200" b="1" i="0">
                <a:solidFill>
                  <a:srgbClr val="990033"/>
                </a:solidFill>
                <a:latin typeface="黑体" pitchFamily="49" charset="-122"/>
                <a:ea typeface="黑体" pitchFamily="49" charset="-122"/>
              </a:rPr>
              <a:t>利用双柱或多柱定性</a:t>
            </a:r>
          </a:p>
        </p:txBody>
      </p:sp>
      <p:sp>
        <p:nvSpPr>
          <p:cNvPr id="3" name="Text Box 5"/>
          <p:cNvSpPr txBox="1">
            <a:spLocks noChangeArrowheads="1"/>
          </p:cNvSpPr>
          <p:nvPr/>
        </p:nvSpPr>
        <p:spPr bwMode="auto">
          <a:xfrm>
            <a:off x="381000" y="990600"/>
            <a:ext cx="8229600" cy="175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40000"/>
              </a:lnSpc>
            </a:pPr>
            <a:r>
              <a:rPr lang="zh-CN" altLang="en-US" sz="2600" i="0" dirty="0">
                <a:solidFill>
                  <a:srgbClr val="003300"/>
                </a:solidFill>
                <a:latin typeface="Times New Roman" pitchFamily="18" charset="0"/>
                <a:ea typeface="黑体" pitchFamily="49" charset="-122"/>
              </a:rPr>
              <a:t>        未知物与纯化合物在性能不同的两根或多根色谱柱上有完全相同的保留值，则这两个化合物基本上可以认定为同一化合物。使用的柱子越多，可信度越高。</a:t>
            </a:r>
          </a:p>
        </p:txBody>
      </p:sp>
      <p:sp>
        <p:nvSpPr>
          <p:cNvPr id="4" name="Rectangle 7"/>
          <p:cNvSpPr>
            <a:spLocks noChangeArrowheads="1"/>
          </p:cNvSpPr>
          <p:nvPr/>
        </p:nvSpPr>
        <p:spPr bwMode="auto">
          <a:xfrm>
            <a:off x="547688" y="2860675"/>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r>
              <a:rPr kumimoji="0" lang="en-US" altLang="zh-CN" sz="3200" b="1" i="0">
                <a:solidFill>
                  <a:srgbClr val="990033"/>
                </a:solidFill>
                <a:latin typeface="黑体" pitchFamily="49" charset="-122"/>
                <a:ea typeface="黑体" pitchFamily="49" charset="-122"/>
              </a:rPr>
              <a:t>5.</a:t>
            </a:r>
            <a:r>
              <a:rPr kumimoji="0" lang="zh-CN" altLang="en-US" sz="3200" b="1" i="0">
                <a:solidFill>
                  <a:srgbClr val="990033"/>
                </a:solidFill>
                <a:latin typeface="黑体" pitchFamily="49" charset="-122"/>
                <a:ea typeface="黑体" pitchFamily="49" charset="-122"/>
              </a:rPr>
              <a:t>联机定性</a:t>
            </a:r>
          </a:p>
        </p:txBody>
      </p:sp>
      <p:sp>
        <p:nvSpPr>
          <p:cNvPr id="5" name="Text Box 8"/>
          <p:cNvSpPr txBox="1">
            <a:spLocks noChangeArrowheads="1"/>
          </p:cNvSpPr>
          <p:nvPr/>
        </p:nvSpPr>
        <p:spPr bwMode="auto">
          <a:xfrm>
            <a:off x="395288" y="3470275"/>
            <a:ext cx="8229600" cy="11467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40000"/>
              </a:lnSpc>
            </a:pPr>
            <a:r>
              <a:rPr lang="zh-CN" altLang="en-US" sz="2600" i="0" dirty="0">
                <a:solidFill>
                  <a:srgbClr val="003300"/>
                </a:solidFill>
                <a:latin typeface="Times New Roman" pitchFamily="18" charset="0"/>
                <a:ea typeface="黑体" pitchFamily="49" charset="-122"/>
              </a:rPr>
              <a:t>        气相色谱与质谱联机是目前解决复杂样品定性分析的最优秀最可靠的方法之一。</a:t>
            </a:r>
          </a:p>
        </p:txBody>
      </p:sp>
    </p:spTree>
    <p:extLst>
      <p:ext uri="{BB962C8B-B14F-4D97-AF65-F5344CB8AC3E}">
        <p14:creationId xmlns:p14="http://schemas.microsoft.com/office/powerpoint/2010/main" val="2012722365"/>
      </p:ext>
    </p:extLst>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animEffect transition="in" filter="wipe(left)">
                                      <p:cBhvr>
                                        <p:cTn id="21"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build="p" autoUpdateAnimBg="0"/>
      <p:bldP spid="4" grpId="0" autoUpdateAnimBg="0"/>
      <p:bldP spid="5" grpId="0" build="p"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8" name="Rectangle 4"/>
          <p:cNvSpPr>
            <a:spLocks noChangeArrowheads="1"/>
          </p:cNvSpPr>
          <p:nvPr/>
        </p:nvSpPr>
        <p:spPr bwMode="auto">
          <a:xfrm>
            <a:off x="457200" y="841375"/>
            <a:ext cx="7772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kumimoji="1" lang="zh-CN" altLang="en-US" sz="3200">
                <a:solidFill>
                  <a:srgbClr val="0000CC"/>
                </a:solidFill>
                <a:latin typeface="黑体" pitchFamily="49" charset="-122"/>
                <a:ea typeface="黑体" pitchFamily="49" charset="-122"/>
              </a:rPr>
              <a:t>（一） 峰面积的测量</a:t>
            </a:r>
          </a:p>
        </p:txBody>
      </p:sp>
      <p:sp>
        <p:nvSpPr>
          <p:cNvPr id="267272" name="Rectangle 8"/>
          <p:cNvSpPr>
            <a:spLocks noChangeArrowheads="1"/>
          </p:cNvSpPr>
          <p:nvPr/>
        </p:nvSpPr>
        <p:spPr bwMode="auto">
          <a:xfrm>
            <a:off x="533400" y="228600"/>
            <a:ext cx="7772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kumimoji="1" lang="zh-CN" altLang="en-US" sz="2800">
                <a:solidFill>
                  <a:srgbClr val="990033"/>
                </a:solidFill>
                <a:latin typeface="黑体" pitchFamily="49" charset="-122"/>
                <a:ea typeface="黑体" pitchFamily="49" charset="-122"/>
              </a:rPr>
              <a:t>二、色谱定量分析方法</a:t>
            </a:r>
          </a:p>
        </p:txBody>
      </p:sp>
      <p:sp>
        <p:nvSpPr>
          <p:cNvPr id="267274" name="Text Box 10"/>
          <p:cNvSpPr txBox="1">
            <a:spLocks noChangeArrowheads="1"/>
          </p:cNvSpPr>
          <p:nvPr/>
        </p:nvSpPr>
        <p:spPr bwMode="auto">
          <a:xfrm>
            <a:off x="179388" y="1557338"/>
            <a:ext cx="8610600" cy="4953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eaLnBrk="0" hangingPunct="0">
              <a:lnSpc>
                <a:spcPct val="105000"/>
              </a:lnSpc>
              <a:spcBef>
                <a:spcPct val="10000"/>
              </a:spcBef>
              <a:defRPr/>
            </a:pPr>
            <a:r>
              <a:rPr kumimoji="1" lang="zh-CN" altLang="en-US" sz="2600" dirty="0" smtClean="0">
                <a:solidFill>
                  <a:srgbClr val="000099"/>
                </a:solidFill>
                <a:latin typeface="黑体" pitchFamily="49" charset="-122"/>
                <a:ea typeface="黑体" pitchFamily="49" charset="-122"/>
              </a:rPr>
              <a:t>（</a:t>
            </a:r>
            <a:r>
              <a:rPr kumimoji="1" lang="zh-CN" altLang="en-US" sz="2600" dirty="0">
                <a:solidFill>
                  <a:srgbClr val="000099"/>
                </a:solidFill>
                <a:latin typeface="黑体" pitchFamily="49" charset="-122"/>
                <a:ea typeface="黑体" pitchFamily="49" charset="-122"/>
              </a:rPr>
              <a:t>1）峰高（</a:t>
            </a:r>
            <a:r>
              <a:rPr kumimoji="1" lang="en-US" altLang="zh-CN" sz="2600" i="1" dirty="0">
                <a:solidFill>
                  <a:srgbClr val="000099"/>
                </a:solidFill>
                <a:latin typeface="黑体" pitchFamily="49" charset="-122"/>
                <a:ea typeface="黑体" pitchFamily="49" charset="-122"/>
              </a:rPr>
              <a:t>h</a:t>
            </a:r>
            <a:r>
              <a:rPr kumimoji="1" lang="en-US" altLang="zh-CN" sz="2600" dirty="0">
                <a:solidFill>
                  <a:srgbClr val="000099"/>
                </a:solidFill>
                <a:latin typeface="黑体" pitchFamily="49" charset="-122"/>
                <a:ea typeface="黑体" pitchFamily="49" charset="-122"/>
              </a:rPr>
              <a:t>）</a:t>
            </a:r>
            <a:r>
              <a:rPr kumimoji="1" lang="zh-CN" altLang="en-US" sz="2600" dirty="0">
                <a:solidFill>
                  <a:srgbClr val="000099"/>
                </a:solidFill>
                <a:latin typeface="黑体" pitchFamily="49" charset="-122"/>
                <a:ea typeface="黑体" pitchFamily="49" charset="-122"/>
              </a:rPr>
              <a:t>乘半峰宽（</a:t>
            </a:r>
            <a:r>
              <a:rPr kumimoji="1" lang="en-US" altLang="zh-CN" sz="2600" i="1" dirty="0">
                <a:solidFill>
                  <a:srgbClr val="000099"/>
                </a:solidFill>
                <a:latin typeface="黑体" pitchFamily="49" charset="-122"/>
                <a:ea typeface="黑体" pitchFamily="49" charset="-122"/>
              </a:rPr>
              <a:t>Y </a:t>
            </a:r>
            <a:r>
              <a:rPr kumimoji="1" lang="en-US" altLang="zh-CN" sz="2600" dirty="0">
                <a:solidFill>
                  <a:srgbClr val="000099"/>
                </a:solidFill>
                <a:latin typeface="黑体" pitchFamily="49" charset="-122"/>
                <a:ea typeface="黑体" pitchFamily="49" charset="-122"/>
              </a:rPr>
              <a:t>1/2）</a:t>
            </a:r>
            <a:r>
              <a:rPr kumimoji="1" lang="zh-CN" altLang="en-US" sz="2600" dirty="0">
                <a:solidFill>
                  <a:srgbClr val="000099"/>
                </a:solidFill>
                <a:latin typeface="黑体" pitchFamily="49" charset="-122"/>
                <a:ea typeface="黑体" pitchFamily="49" charset="-122"/>
              </a:rPr>
              <a:t>法</a:t>
            </a:r>
            <a:r>
              <a:rPr kumimoji="1" lang="zh-CN" altLang="en-US" sz="2600" dirty="0">
                <a:latin typeface="黑体" pitchFamily="49" charset="-122"/>
                <a:ea typeface="黑体" pitchFamily="49" charset="-122"/>
              </a:rPr>
              <a:t>：近似将色谱峰当作等腰三角形。此法算出的面积是实际峰面积的0.94倍：</a:t>
            </a:r>
          </a:p>
          <a:p>
            <a:pPr algn="just" eaLnBrk="0" hangingPunct="0">
              <a:lnSpc>
                <a:spcPct val="105000"/>
              </a:lnSpc>
              <a:spcBef>
                <a:spcPct val="10000"/>
              </a:spcBef>
              <a:defRPr/>
            </a:pPr>
            <a:r>
              <a:rPr kumimoji="1" lang="zh-CN" altLang="en-US" sz="2600" dirty="0">
                <a:solidFill>
                  <a:srgbClr val="990033"/>
                </a:solidFill>
                <a:latin typeface="黑体" pitchFamily="49" charset="-122"/>
                <a:ea typeface="黑体" pitchFamily="49" charset="-122"/>
              </a:rPr>
              <a:t>                  </a:t>
            </a:r>
            <a:r>
              <a:rPr kumimoji="1" lang="en-US" altLang="zh-CN" sz="2600" i="1" dirty="0">
                <a:solidFill>
                  <a:srgbClr val="000099"/>
                </a:solidFill>
                <a:latin typeface="黑体" pitchFamily="49" charset="-122"/>
                <a:ea typeface="黑体" pitchFamily="49" charset="-122"/>
              </a:rPr>
              <a:t>A </a:t>
            </a:r>
            <a:r>
              <a:rPr kumimoji="1" lang="en-US" altLang="zh-CN" sz="2600" dirty="0">
                <a:solidFill>
                  <a:srgbClr val="000099"/>
                </a:solidFill>
                <a:latin typeface="黑体" pitchFamily="49" charset="-122"/>
                <a:ea typeface="黑体" pitchFamily="49" charset="-122"/>
              </a:rPr>
              <a:t>= 1.064 </a:t>
            </a:r>
            <a:r>
              <a:rPr kumimoji="1" lang="en-US" altLang="zh-CN" sz="2600" i="1" dirty="0">
                <a:solidFill>
                  <a:srgbClr val="000099"/>
                </a:solidFill>
                <a:latin typeface="黑体" pitchFamily="49" charset="-122"/>
                <a:ea typeface="黑体" pitchFamily="49" charset="-122"/>
              </a:rPr>
              <a:t>hY</a:t>
            </a:r>
            <a:r>
              <a:rPr kumimoji="1" lang="en-US" altLang="zh-CN" sz="2600" baseline="-25000" dirty="0">
                <a:solidFill>
                  <a:srgbClr val="000099"/>
                </a:solidFill>
                <a:latin typeface="黑体" pitchFamily="49" charset="-122"/>
                <a:ea typeface="黑体" pitchFamily="49" charset="-122"/>
              </a:rPr>
              <a:t>1/2</a:t>
            </a:r>
            <a:endParaRPr kumimoji="1" lang="zh-CN" altLang="en-US" sz="2600" dirty="0">
              <a:solidFill>
                <a:srgbClr val="000099"/>
              </a:solidFill>
              <a:latin typeface="黑体" pitchFamily="49" charset="-122"/>
              <a:ea typeface="黑体" pitchFamily="49" charset="-122"/>
            </a:endParaRPr>
          </a:p>
          <a:p>
            <a:pPr algn="just" eaLnBrk="0" hangingPunct="0">
              <a:lnSpc>
                <a:spcPct val="105000"/>
              </a:lnSpc>
              <a:spcBef>
                <a:spcPct val="10000"/>
              </a:spcBef>
              <a:buClr>
                <a:srgbClr val="FF0066"/>
              </a:buClr>
              <a:buFont typeface="Symbol" pitchFamily="18" charset="2"/>
              <a:buNone/>
              <a:defRPr/>
            </a:pPr>
            <a:r>
              <a:rPr kumimoji="1" lang="zh-CN" altLang="en-US" sz="2600" dirty="0" smtClean="0">
                <a:solidFill>
                  <a:srgbClr val="000099"/>
                </a:solidFill>
                <a:latin typeface="黑体" pitchFamily="49" charset="-122"/>
                <a:ea typeface="黑体" pitchFamily="49" charset="-122"/>
              </a:rPr>
              <a:t>（</a:t>
            </a:r>
            <a:r>
              <a:rPr kumimoji="1" lang="zh-CN" altLang="en-US" sz="2600" dirty="0">
                <a:solidFill>
                  <a:srgbClr val="000099"/>
                </a:solidFill>
                <a:latin typeface="黑体" pitchFamily="49" charset="-122"/>
                <a:ea typeface="黑体" pitchFamily="49" charset="-122"/>
              </a:rPr>
              <a:t>2）峰高乘平均峰宽法</a:t>
            </a:r>
            <a:r>
              <a:rPr kumimoji="1" lang="zh-CN" altLang="en-US" sz="2600" dirty="0">
                <a:latin typeface="黑体" pitchFamily="49" charset="-122"/>
                <a:ea typeface="黑体" pitchFamily="49" charset="-122"/>
              </a:rPr>
              <a:t>：当峰形不对称时，可在峰高0.15和0.85处分别测定峰宽，由下式计算峰面积：</a:t>
            </a:r>
          </a:p>
          <a:p>
            <a:pPr algn="just" eaLnBrk="0" hangingPunct="0">
              <a:lnSpc>
                <a:spcPct val="105000"/>
              </a:lnSpc>
              <a:spcBef>
                <a:spcPct val="10000"/>
              </a:spcBef>
              <a:defRPr/>
            </a:pPr>
            <a:r>
              <a:rPr kumimoji="1" lang="zh-CN" altLang="en-US" sz="2600" dirty="0">
                <a:solidFill>
                  <a:srgbClr val="0000CC"/>
                </a:solidFill>
                <a:latin typeface="黑体" pitchFamily="49" charset="-122"/>
                <a:ea typeface="黑体" pitchFamily="49" charset="-122"/>
              </a:rPr>
              <a:t>                  </a:t>
            </a:r>
            <a:r>
              <a:rPr kumimoji="1" lang="en-US" altLang="zh-CN" sz="2600" i="1" dirty="0">
                <a:solidFill>
                  <a:srgbClr val="000099"/>
                </a:solidFill>
                <a:latin typeface="黑体" pitchFamily="49" charset="-122"/>
                <a:ea typeface="黑体" pitchFamily="49" charset="-122"/>
              </a:rPr>
              <a:t>A</a:t>
            </a:r>
            <a:r>
              <a:rPr kumimoji="1" lang="en-US" altLang="zh-CN" sz="2600" dirty="0">
                <a:solidFill>
                  <a:srgbClr val="000099"/>
                </a:solidFill>
                <a:latin typeface="黑体" pitchFamily="49" charset="-122"/>
                <a:ea typeface="黑体" pitchFamily="49" charset="-122"/>
              </a:rPr>
              <a:t> = </a:t>
            </a:r>
            <a:r>
              <a:rPr kumimoji="1" lang="en-US" altLang="zh-CN" sz="2600" i="1" dirty="0" err="1">
                <a:solidFill>
                  <a:srgbClr val="000099"/>
                </a:solidFill>
                <a:latin typeface="黑体" pitchFamily="49" charset="-122"/>
                <a:ea typeface="黑体" pitchFamily="49" charset="-122"/>
              </a:rPr>
              <a:t>h</a:t>
            </a:r>
            <a:r>
              <a:rPr kumimoji="1" lang="en-US" altLang="zh-CN" sz="2600" dirty="0" err="1">
                <a:solidFill>
                  <a:srgbClr val="000099"/>
                </a:solidFill>
                <a:latin typeface="黑体" pitchFamily="49" charset="-122"/>
                <a:ea typeface="黑体" pitchFamily="49" charset="-122"/>
              </a:rPr>
              <a:t>（</a:t>
            </a:r>
            <a:r>
              <a:rPr kumimoji="1" lang="en-US" altLang="zh-CN" sz="2600" i="1" dirty="0" err="1">
                <a:solidFill>
                  <a:srgbClr val="000099"/>
                </a:solidFill>
                <a:latin typeface="黑体" pitchFamily="49" charset="-122"/>
                <a:ea typeface="黑体" pitchFamily="49" charset="-122"/>
              </a:rPr>
              <a:t>Y</a:t>
            </a:r>
            <a:r>
              <a:rPr kumimoji="1" lang="en-US" altLang="zh-CN" sz="2600" dirty="0">
                <a:solidFill>
                  <a:srgbClr val="000099"/>
                </a:solidFill>
                <a:latin typeface="黑体" pitchFamily="49" charset="-122"/>
                <a:ea typeface="黑体" pitchFamily="49" charset="-122"/>
              </a:rPr>
              <a:t> </a:t>
            </a:r>
            <a:r>
              <a:rPr kumimoji="1" lang="en-US" altLang="zh-CN" sz="2600" baseline="-25000" dirty="0">
                <a:solidFill>
                  <a:srgbClr val="000099"/>
                </a:solidFill>
                <a:latin typeface="黑体" pitchFamily="49" charset="-122"/>
                <a:ea typeface="黑体" pitchFamily="49" charset="-122"/>
              </a:rPr>
              <a:t>0.15</a:t>
            </a:r>
            <a:r>
              <a:rPr kumimoji="1" lang="en-US" altLang="zh-CN" sz="2600" dirty="0">
                <a:solidFill>
                  <a:srgbClr val="000099"/>
                </a:solidFill>
                <a:latin typeface="黑体" pitchFamily="49" charset="-122"/>
                <a:ea typeface="黑体" pitchFamily="49" charset="-122"/>
              </a:rPr>
              <a:t> + </a:t>
            </a:r>
            <a:r>
              <a:rPr kumimoji="1" lang="en-US" altLang="zh-CN" sz="2600" i="1" dirty="0">
                <a:solidFill>
                  <a:srgbClr val="000099"/>
                </a:solidFill>
                <a:latin typeface="黑体" pitchFamily="49" charset="-122"/>
                <a:ea typeface="黑体" pitchFamily="49" charset="-122"/>
              </a:rPr>
              <a:t>Y</a:t>
            </a:r>
            <a:r>
              <a:rPr kumimoji="1" lang="en-US" altLang="zh-CN" sz="2600" dirty="0">
                <a:solidFill>
                  <a:srgbClr val="000099"/>
                </a:solidFill>
                <a:latin typeface="黑体" pitchFamily="49" charset="-122"/>
                <a:ea typeface="黑体" pitchFamily="49" charset="-122"/>
              </a:rPr>
              <a:t> </a:t>
            </a:r>
            <a:r>
              <a:rPr kumimoji="1" lang="en-US" altLang="zh-CN" sz="2600" baseline="-25000" dirty="0">
                <a:solidFill>
                  <a:srgbClr val="000099"/>
                </a:solidFill>
                <a:latin typeface="黑体" pitchFamily="49" charset="-122"/>
                <a:ea typeface="黑体" pitchFamily="49" charset="-122"/>
              </a:rPr>
              <a:t>0.85</a:t>
            </a:r>
            <a:r>
              <a:rPr kumimoji="1" lang="en-US" altLang="zh-CN" sz="2600" dirty="0">
                <a:solidFill>
                  <a:srgbClr val="000099"/>
                </a:solidFill>
                <a:latin typeface="黑体" pitchFamily="49" charset="-122"/>
                <a:ea typeface="黑体" pitchFamily="49" charset="-122"/>
              </a:rPr>
              <a:t> ）/ 2</a:t>
            </a:r>
            <a:r>
              <a:rPr kumimoji="1" lang="en-US" altLang="zh-CN" sz="2600" dirty="0">
                <a:solidFill>
                  <a:srgbClr val="990033"/>
                </a:solidFill>
                <a:latin typeface="黑体" pitchFamily="49" charset="-122"/>
                <a:ea typeface="黑体" pitchFamily="49" charset="-122"/>
              </a:rPr>
              <a:t>    </a:t>
            </a:r>
          </a:p>
          <a:p>
            <a:pPr algn="just" eaLnBrk="0" hangingPunct="0">
              <a:lnSpc>
                <a:spcPct val="105000"/>
              </a:lnSpc>
              <a:spcBef>
                <a:spcPct val="10000"/>
              </a:spcBef>
              <a:buClr>
                <a:srgbClr val="FF0066"/>
              </a:buClr>
              <a:buFont typeface="Symbol" pitchFamily="18" charset="2"/>
              <a:buNone/>
              <a:defRPr/>
            </a:pPr>
            <a:r>
              <a:rPr kumimoji="1" lang="zh-CN" altLang="en-US" sz="2600" dirty="0" smtClean="0">
                <a:solidFill>
                  <a:srgbClr val="000099"/>
                </a:solidFill>
                <a:latin typeface="黑体" pitchFamily="49" charset="-122"/>
                <a:ea typeface="黑体" pitchFamily="49" charset="-122"/>
              </a:rPr>
              <a:t>（</a:t>
            </a:r>
            <a:r>
              <a:rPr kumimoji="1" lang="zh-CN" altLang="en-US" sz="2600" dirty="0">
                <a:solidFill>
                  <a:srgbClr val="000099"/>
                </a:solidFill>
                <a:latin typeface="黑体" pitchFamily="49" charset="-122"/>
                <a:ea typeface="黑体" pitchFamily="49" charset="-122"/>
              </a:rPr>
              <a:t>3）峰高乘保留时间法</a:t>
            </a:r>
            <a:r>
              <a:rPr kumimoji="1" lang="zh-CN" altLang="en-US" sz="2600" dirty="0">
                <a:solidFill>
                  <a:schemeClr val="hlink"/>
                </a:solidFill>
                <a:latin typeface="黑体" pitchFamily="49" charset="-122"/>
                <a:ea typeface="黑体" pitchFamily="49" charset="-122"/>
              </a:rPr>
              <a:t>：</a:t>
            </a:r>
            <a:r>
              <a:rPr kumimoji="1" lang="zh-CN" altLang="en-US" sz="2600" dirty="0">
                <a:latin typeface="黑体" pitchFamily="49" charset="-122"/>
                <a:ea typeface="黑体" pitchFamily="49" charset="-122"/>
              </a:rPr>
              <a:t>在一定操作条件下，同系物的半峰宽与保留时间成正比，对于难于测量半峰宽的窄峰、重叠峰（未完全重叠），可用此法测定峰面积：</a:t>
            </a:r>
          </a:p>
          <a:p>
            <a:pPr algn="just" eaLnBrk="0" hangingPunct="0">
              <a:lnSpc>
                <a:spcPct val="105000"/>
              </a:lnSpc>
              <a:spcBef>
                <a:spcPct val="10000"/>
              </a:spcBef>
              <a:defRPr/>
            </a:pPr>
            <a:r>
              <a:rPr kumimoji="1" lang="zh-CN" altLang="en-US" sz="2600" dirty="0">
                <a:solidFill>
                  <a:srgbClr val="990033"/>
                </a:solidFill>
                <a:latin typeface="黑体" pitchFamily="49" charset="-122"/>
                <a:ea typeface="黑体" pitchFamily="49" charset="-122"/>
              </a:rPr>
              <a:t>                 </a:t>
            </a:r>
            <a:r>
              <a:rPr kumimoji="1" lang="zh-CN" altLang="en-US" sz="2600" i="1" dirty="0">
                <a:solidFill>
                  <a:srgbClr val="990033"/>
                </a:solidFill>
                <a:latin typeface="黑体" pitchFamily="49" charset="-122"/>
                <a:ea typeface="黑体" pitchFamily="49" charset="-122"/>
              </a:rPr>
              <a:t> </a:t>
            </a:r>
            <a:r>
              <a:rPr kumimoji="1" lang="en-US" altLang="zh-CN" sz="2600" i="1" dirty="0">
                <a:solidFill>
                  <a:srgbClr val="000099"/>
                </a:solidFill>
                <a:latin typeface="黑体" pitchFamily="49" charset="-122"/>
                <a:ea typeface="黑体" pitchFamily="49" charset="-122"/>
              </a:rPr>
              <a:t>A</a:t>
            </a:r>
            <a:r>
              <a:rPr kumimoji="1" lang="en-US" altLang="zh-CN" sz="2600" dirty="0">
                <a:solidFill>
                  <a:srgbClr val="000099"/>
                </a:solidFill>
                <a:latin typeface="黑体" pitchFamily="49" charset="-122"/>
                <a:ea typeface="黑体" pitchFamily="49" charset="-122"/>
              </a:rPr>
              <a:t> = </a:t>
            </a:r>
            <a:r>
              <a:rPr kumimoji="1" lang="en-US" altLang="zh-CN" sz="2600" i="1" dirty="0">
                <a:solidFill>
                  <a:srgbClr val="000099"/>
                </a:solidFill>
                <a:latin typeface="黑体" pitchFamily="49" charset="-122"/>
                <a:ea typeface="黑体" pitchFamily="49" charset="-122"/>
              </a:rPr>
              <a:t>hY</a:t>
            </a:r>
            <a:r>
              <a:rPr kumimoji="1" lang="en-US" altLang="zh-CN" sz="2600" i="1" baseline="-25000" dirty="0">
                <a:solidFill>
                  <a:srgbClr val="000099"/>
                </a:solidFill>
                <a:latin typeface="黑体" pitchFamily="49" charset="-122"/>
                <a:ea typeface="黑体" pitchFamily="49" charset="-122"/>
              </a:rPr>
              <a:t>1/2</a:t>
            </a:r>
            <a:r>
              <a:rPr kumimoji="1" lang="en-US" altLang="zh-CN" sz="2400" i="1" dirty="0">
                <a:effectLst>
                  <a:outerShdw blurRad="38100" dist="38100" dir="2700000" algn="tl">
                    <a:srgbClr val="C0C0C0"/>
                  </a:outerShdw>
                </a:effectLst>
                <a:latin typeface="黑体" pitchFamily="49" charset="-122"/>
                <a:ea typeface="黑体" pitchFamily="49" charset="-122"/>
              </a:rPr>
              <a:t> </a:t>
            </a:r>
            <a:r>
              <a:rPr kumimoji="1" lang="en-US" altLang="zh-CN" sz="2600" i="1" dirty="0">
                <a:solidFill>
                  <a:srgbClr val="000099"/>
                </a:solidFill>
                <a:latin typeface="黑体" pitchFamily="49" charset="-122"/>
                <a:ea typeface="黑体" pitchFamily="49" charset="-122"/>
              </a:rPr>
              <a:t>∝</a:t>
            </a:r>
            <a:r>
              <a:rPr kumimoji="1" lang="en-US" altLang="zh-CN" sz="2400" i="1" dirty="0">
                <a:effectLst>
                  <a:outerShdw blurRad="38100" dist="38100" dir="2700000" algn="tl">
                    <a:srgbClr val="C0C0C0"/>
                  </a:outerShdw>
                </a:effectLst>
                <a:latin typeface="黑体" pitchFamily="49" charset="-122"/>
                <a:ea typeface="黑体" pitchFamily="49" charset="-122"/>
              </a:rPr>
              <a:t> </a:t>
            </a:r>
            <a:r>
              <a:rPr kumimoji="1" lang="en-US" altLang="zh-CN" sz="2600" i="1" dirty="0" err="1">
                <a:solidFill>
                  <a:srgbClr val="000099"/>
                </a:solidFill>
                <a:latin typeface="黑体" pitchFamily="49" charset="-122"/>
                <a:ea typeface="黑体" pitchFamily="49" charset="-122"/>
              </a:rPr>
              <a:t>ht</a:t>
            </a:r>
            <a:r>
              <a:rPr kumimoji="1" lang="en-US" altLang="zh-CN" sz="2600" baseline="-25000" dirty="0" err="1">
                <a:solidFill>
                  <a:srgbClr val="000099"/>
                </a:solidFill>
                <a:latin typeface="黑体" pitchFamily="49" charset="-122"/>
                <a:ea typeface="黑体" pitchFamily="49" charset="-122"/>
              </a:rPr>
              <a:t>R</a:t>
            </a:r>
            <a:endParaRPr kumimoji="1" lang="en-US" altLang="zh-CN" sz="2600" dirty="0">
              <a:solidFill>
                <a:srgbClr val="990033"/>
              </a:solidFill>
              <a:latin typeface="黑体" pitchFamily="49" charset="-122"/>
              <a:ea typeface="黑体" pitchFamily="49" charset="-122"/>
            </a:endParaRPr>
          </a:p>
          <a:p>
            <a:pPr algn="just" eaLnBrk="0" hangingPunct="0">
              <a:lnSpc>
                <a:spcPct val="105000"/>
              </a:lnSpc>
              <a:spcBef>
                <a:spcPct val="10000"/>
              </a:spcBef>
              <a:buClr>
                <a:srgbClr val="FF0066"/>
              </a:buClr>
              <a:buFont typeface="Symbol" pitchFamily="18" charset="2"/>
              <a:buNone/>
              <a:defRPr/>
            </a:pPr>
            <a:r>
              <a:rPr kumimoji="1" lang="zh-CN" altLang="en-US" sz="2600" dirty="0" smtClean="0">
                <a:solidFill>
                  <a:srgbClr val="000099"/>
                </a:solidFill>
                <a:latin typeface="黑体" pitchFamily="49" charset="-122"/>
                <a:ea typeface="黑体" pitchFamily="49" charset="-122"/>
              </a:rPr>
              <a:t>（</a:t>
            </a:r>
            <a:r>
              <a:rPr kumimoji="1" lang="zh-CN" altLang="en-US" sz="2600" dirty="0">
                <a:solidFill>
                  <a:srgbClr val="000099"/>
                </a:solidFill>
                <a:latin typeface="黑体" pitchFamily="49" charset="-122"/>
                <a:ea typeface="黑体" pitchFamily="49" charset="-122"/>
              </a:rPr>
              <a:t>4）自动积分和微机处理法</a:t>
            </a:r>
            <a:endParaRPr kumimoji="1" lang="zh-CN" altLang="zh-CN" sz="2600" dirty="0">
              <a:solidFill>
                <a:srgbClr val="000099"/>
              </a:solidFill>
              <a:latin typeface="黑体" pitchFamily="49" charset="-122"/>
              <a:ea typeface="黑体" pitchFamily="49" charset="-122"/>
            </a:endParaRPr>
          </a:p>
        </p:txBody>
      </p:sp>
    </p:spTree>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67268"/>
                                        </p:tgtEl>
                                        <p:attrNameLst>
                                          <p:attrName>style.visibility</p:attrName>
                                        </p:attrNameLst>
                                      </p:cBhvr>
                                      <p:to>
                                        <p:strVal val="visible"/>
                                      </p:to>
                                    </p:set>
                                    <p:animEffect transition="in" filter="wipe(left)">
                                      <p:cBhvr>
                                        <p:cTn id="7" dur="500"/>
                                        <p:tgtEl>
                                          <p:spTgt spid="267268"/>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67272"/>
                                        </p:tgtEl>
                                        <p:attrNameLst>
                                          <p:attrName>style.visibility</p:attrName>
                                        </p:attrNameLst>
                                      </p:cBhvr>
                                      <p:to>
                                        <p:strVal val="visible"/>
                                      </p:to>
                                    </p:set>
                                    <p:animEffect transition="in" filter="wipe(left)">
                                      <p:cBhvr>
                                        <p:cTn id="11" dur="500"/>
                                        <p:tgtEl>
                                          <p:spTgt spid="26727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67274">
                                            <p:txEl>
                                              <p:pRg st="0" end="0"/>
                                            </p:txEl>
                                          </p:spTgt>
                                        </p:tgtEl>
                                        <p:attrNameLst>
                                          <p:attrName>style.visibility</p:attrName>
                                        </p:attrNameLst>
                                      </p:cBhvr>
                                      <p:to>
                                        <p:strVal val="visible"/>
                                      </p:to>
                                    </p:set>
                                    <p:animEffect transition="in" filter="wipe(left)">
                                      <p:cBhvr>
                                        <p:cTn id="16" dur="500"/>
                                        <p:tgtEl>
                                          <p:spTgt spid="267274">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67274">
                                            <p:txEl>
                                              <p:pRg st="1" end="1"/>
                                            </p:txEl>
                                          </p:spTgt>
                                        </p:tgtEl>
                                        <p:attrNameLst>
                                          <p:attrName>style.visibility</p:attrName>
                                        </p:attrNameLst>
                                      </p:cBhvr>
                                      <p:to>
                                        <p:strVal val="visible"/>
                                      </p:to>
                                    </p:set>
                                    <p:animEffect transition="in" filter="wipe(left)">
                                      <p:cBhvr>
                                        <p:cTn id="21" dur="500"/>
                                        <p:tgtEl>
                                          <p:spTgt spid="267274">
                                            <p:txEl>
                                              <p:pRg st="1" end="1"/>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67274">
                                            <p:txEl>
                                              <p:pRg st="2" end="2"/>
                                            </p:txEl>
                                          </p:spTgt>
                                        </p:tgtEl>
                                        <p:attrNameLst>
                                          <p:attrName>style.visibility</p:attrName>
                                        </p:attrNameLst>
                                      </p:cBhvr>
                                      <p:to>
                                        <p:strVal val="visible"/>
                                      </p:to>
                                    </p:set>
                                    <p:animEffect transition="in" filter="wipe(left)">
                                      <p:cBhvr>
                                        <p:cTn id="26" dur="500"/>
                                        <p:tgtEl>
                                          <p:spTgt spid="267274">
                                            <p:txEl>
                                              <p:pRg st="2" end="2"/>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67274">
                                            <p:txEl>
                                              <p:pRg st="3" end="3"/>
                                            </p:txEl>
                                          </p:spTgt>
                                        </p:tgtEl>
                                        <p:attrNameLst>
                                          <p:attrName>style.visibility</p:attrName>
                                        </p:attrNameLst>
                                      </p:cBhvr>
                                      <p:to>
                                        <p:strVal val="visible"/>
                                      </p:to>
                                    </p:set>
                                    <p:animEffect transition="in" filter="wipe(left)">
                                      <p:cBhvr>
                                        <p:cTn id="31" dur="500"/>
                                        <p:tgtEl>
                                          <p:spTgt spid="267274">
                                            <p:txEl>
                                              <p:pRg st="3" end="3"/>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67274">
                                            <p:txEl>
                                              <p:pRg st="4" end="4"/>
                                            </p:txEl>
                                          </p:spTgt>
                                        </p:tgtEl>
                                        <p:attrNameLst>
                                          <p:attrName>style.visibility</p:attrName>
                                        </p:attrNameLst>
                                      </p:cBhvr>
                                      <p:to>
                                        <p:strVal val="visible"/>
                                      </p:to>
                                    </p:set>
                                    <p:animEffect transition="in" filter="wipe(left)">
                                      <p:cBhvr>
                                        <p:cTn id="36" dur="500"/>
                                        <p:tgtEl>
                                          <p:spTgt spid="267274">
                                            <p:txEl>
                                              <p:pRg st="4" end="4"/>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67274">
                                            <p:txEl>
                                              <p:pRg st="5" end="5"/>
                                            </p:txEl>
                                          </p:spTgt>
                                        </p:tgtEl>
                                        <p:attrNameLst>
                                          <p:attrName>style.visibility</p:attrName>
                                        </p:attrNameLst>
                                      </p:cBhvr>
                                      <p:to>
                                        <p:strVal val="visible"/>
                                      </p:to>
                                    </p:set>
                                    <p:animEffect transition="in" filter="wipe(left)">
                                      <p:cBhvr>
                                        <p:cTn id="41" dur="500"/>
                                        <p:tgtEl>
                                          <p:spTgt spid="267274">
                                            <p:txEl>
                                              <p:pRg st="5" end="5"/>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67274">
                                            <p:txEl>
                                              <p:pRg st="6" end="6"/>
                                            </p:txEl>
                                          </p:spTgt>
                                        </p:tgtEl>
                                        <p:attrNameLst>
                                          <p:attrName>style.visibility</p:attrName>
                                        </p:attrNameLst>
                                      </p:cBhvr>
                                      <p:to>
                                        <p:strVal val="visible"/>
                                      </p:to>
                                    </p:set>
                                    <p:animEffect transition="in" filter="wipe(left)">
                                      <p:cBhvr>
                                        <p:cTn id="46" dur="500"/>
                                        <p:tgtEl>
                                          <p:spTgt spid="26727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68" grpId="0" autoUpdateAnimBg="0"/>
      <p:bldP spid="267272" grpId="0" autoUpdateAnimBg="0"/>
      <p:bldP spid="267274" grpId="0" build="p"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70" name="Rectangle 10"/>
          <p:cNvSpPr>
            <a:spLocks noChangeArrowheads="1"/>
          </p:cNvSpPr>
          <p:nvPr/>
        </p:nvSpPr>
        <p:spPr bwMode="auto">
          <a:xfrm>
            <a:off x="250825" y="333375"/>
            <a:ext cx="7772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kumimoji="1" lang="zh-CN" altLang="en-US" sz="3200" dirty="0">
                <a:solidFill>
                  <a:srgbClr val="0000CC"/>
                </a:solidFill>
                <a:latin typeface="黑体" pitchFamily="49" charset="-122"/>
                <a:ea typeface="黑体" pitchFamily="49" charset="-122"/>
              </a:rPr>
              <a:t>（二） 定量校正因子</a:t>
            </a:r>
          </a:p>
        </p:txBody>
      </p:sp>
      <p:sp>
        <p:nvSpPr>
          <p:cNvPr id="117776" name="Text Box 16"/>
          <p:cNvSpPr txBox="1">
            <a:spLocks noChangeArrowheads="1"/>
          </p:cNvSpPr>
          <p:nvPr/>
        </p:nvSpPr>
        <p:spPr bwMode="auto">
          <a:xfrm>
            <a:off x="250825" y="1268413"/>
            <a:ext cx="8610600" cy="3113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457200" indent="-457200" algn="just">
              <a:lnSpc>
                <a:spcPct val="105000"/>
              </a:lnSpc>
              <a:spcBef>
                <a:spcPct val="5000"/>
              </a:spcBef>
              <a:buClr>
                <a:schemeClr val="tx2"/>
              </a:buClr>
              <a:buFont typeface="Wingdings" pitchFamily="2" charset="2"/>
              <a:buChar char="ü"/>
            </a:pPr>
            <a:r>
              <a:rPr kumimoji="1" lang="zh-CN" altLang="en-US" sz="2600" dirty="0" smtClean="0">
                <a:solidFill>
                  <a:srgbClr val="003300"/>
                </a:solidFill>
                <a:latin typeface="Times New Roman" pitchFamily="18" charset="0"/>
                <a:ea typeface="黑体" pitchFamily="49" charset="-122"/>
              </a:rPr>
              <a:t>试样</a:t>
            </a:r>
            <a:r>
              <a:rPr kumimoji="1" lang="zh-CN" altLang="en-US" sz="2600" dirty="0">
                <a:solidFill>
                  <a:srgbClr val="003300"/>
                </a:solidFill>
                <a:latin typeface="Times New Roman" pitchFamily="18" charset="0"/>
                <a:ea typeface="黑体" pitchFamily="49" charset="-122"/>
              </a:rPr>
              <a:t>中各组分质量与其色谱峰面积成正比，即：</a:t>
            </a:r>
          </a:p>
          <a:p>
            <a:pPr algn="just">
              <a:lnSpc>
                <a:spcPct val="105000"/>
              </a:lnSpc>
              <a:spcBef>
                <a:spcPct val="5000"/>
              </a:spcBef>
            </a:pPr>
            <a:r>
              <a:rPr kumimoji="1" lang="zh-CN" altLang="en-US" sz="2600" dirty="0">
                <a:solidFill>
                  <a:srgbClr val="0000CC"/>
                </a:solidFill>
                <a:latin typeface="Times New Roman" pitchFamily="18" charset="0"/>
                <a:ea typeface="黑体" pitchFamily="49" charset="-122"/>
              </a:rPr>
              <a:t>                                 </a:t>
            </a:r>
            <a:r>
              <a:rPr kumimoji="1" lang="en-US" altLang="zh-CN" sz="2600" b="1" i="1" dirty="0">
                <a:solidFill>
                  <a:srgbClr val="0000CC"/>
                </a:solidFill>
                <a:latin typeface="Times New Roman" pitchFamily="18" charset="0"/>
                <a:ea typeface="黑体" pitchFamily="49" charset="-122"/>
              </a:rPr>
              <a:t>m</a:t>
            </a:r>
            <a:r>
              <a:rPr kumimoji="1" lang="en-US" altLang="zh-CN" sz="2600" b="1" baseline="-25000" dirty="0">
                <a:solidFill>
                  <a:srgbClr val="0000CC"/>
                </a:solidFill>
                <a:latin typeface="Times New Roman" pitchFamily="18" charset="0"/>
                <a:ea typeface="黑体" pitchFamily="49" charset="-122"/>
              </a:rPr>
              <a:t> </a:t>
            </a:r>
            <a:r>
              <a:rPr kumimoji="1" lang="en-US" altLang="zh-CN" sz="2600" b="1" i="1" baseline="-25000" dirty="0">
                <a:solidFill>
                  <a:srgbClr val="0000CC"/>
                </a:solidFill>
                <a:latin typeface="Times New Roman" pitchFamily="18" charset="0"/>
                <a:ea typeface="黑体" pitchFamily="49" charset="-122"/>
              </a:rPr>
              <a:t>i</a:t>
            </a:r>
            <a:r>
              <a:rPr kumimoji="1" lang="en-US" altLang="zh-CN" sz="2600" b="1" baseline="-25000" dirty="0">
                <a:solidFill>
                  <a:srgbClr val="0000CC"/>
                </a:solidFill>
                <a:latin typeface="Times New Roman" pitchFamily="18" charset="0"/>
                <a:ea typeface="黑体" pitchFamily="49" charset="-122"/>
              </a:rPr>
              <a:t> </a:t>
            </a:r>
            <a:r>
              <a:rPr kumimoji="1" lang="en-US" altLang="zh-CN" sz="2600" b="1" dirty="0">
                <a:solidFill>
                  <a:srgbClr val="0000CC"/>
                </a:solidFill>
                <a:latin typeface="Times New Roman" pitchFamily="18" charset="0"/>
                <a:ea typeface="黑体" pitchFamily="49" charset="-122"/>
              </a:rPr>
              <a:t>=</a:t>
            </a:r>
            <a:r>
              <a:rPr kumimoji="1" lang="en-US" altLang="zh-CN" sz="2600" b="1" i="1" dirty="0">
                <a:solidFill>
                  <a:srgbClr val="0000CC"/>
                </a:solidFill>
                <a:latin typeface="Times New Roman" pitchFamily="18" charset="0"/>
                <a:ea typeface="黑体" pitchFamily="49" charset="-122"/>
              </a:rPr>
              <a:t> f</a:t>
            </a:r>
            <a:r>
              <a:rPr kumimoji="1" lang="en-US" altLang="zh-CN" sz="2600" b="1" i="1" baseline="-25000" dirty="0">
                <a:solidFill>
                  <a:srgbClr val="0000CC"/>
                </a:solidFill>
                <a:latin typeface="Times New Roman" pitchFamily="18" charset="0"/>
                <a:ea typeface="黑体" pitchFamily="49" charset="-122"/>
              </a:rPr>
              <a:t>i</a:t>
            </a:r>
            <a:r>
              <a:rPr kumimoji="1" lang="en-US" altLang="zh-CN" sz="2600" b="1" baseline="-25000" dirty="0">
                <a:solidFill>
                  <a:srgbClr val="0000CC"/>
                </a:solidFill>
                <a:latin typeface="Times New Roman" pitchFamily="18" charset="0"/>
                <a:ea typeface="黑体" pitchFamily="49" charset="-122"/>
              </a:rPr>
              <a:t> ·</a:t>
            </a:r>
            <a:r>
              <a:rPr kumimoji="1" lang="en-US" altLang="zh-CN" sz="2600" b="1" i="1" dirty="0">
                <a:solidFill>
                  <a:srgbClr val="0000CC"/>
                </a:solidFill>
                <a:latin typeface="Times New Roman" pitchFamily="18" charset="0"/>
                <a:ea typeface="黑体" pitchFamily="49" charset="-122"/>
              </a:rPr>
              <a:t>A</a:t>
            </a:r>
            <a:r>
              <a:rPr kumimoji="1" lang="en-US" altLang="zh-CN" sz="2600" b="1" i="1" baseline="-25000" dirty="0">
                <a:solidFill>
                  <a:srgbClr val="0000CC"/>
                </a:solidFill>
                <a:latin typeface="Times New Roman" pitchFamily="18" charset="0"/>
                <a:ea typeface="黑体" pitchFamily="49" charset="-122"/>
              </a:rPr>
              <a:t>i</a:t>
            </a:r>
            <a:r>
              <a:rPr kumimoji="1" lang="en-US" altLang="zh-CN" sz="2600" b="1" baseline="-25000" dirty="0">
                <a:solidFill>
                  <a:srgbClr val="0000CC"/>
                </a:solidFill>
                <a:latin typeface="Times New Roman" pitchFamily="18" charset="0"/>
                <a:ea typeface="黑体" pitchFamily="49" charset="-122"/>
              </a:rPr>
              <a:t>      </a:t>
            </a:r>
          </a:p>
          <a:p>
            <a:pPr marL="457200" indent="-457200" algn="just">
              <a:lnSpc>
                <a:spcPct val="105000"/>
              </a:lnSpc>
              <a:spcBef>
                <a:spcPct val="5000"/>
              </a:spcBef>
              <a:buClr>
                <a:schemeClr val="tx2"/>
              </a:buClr>
              <a:buFont typeface="Wingdings" pitchFamily="2" charset="2"/>
              <a:buChar char="ü"/>
            </a:pPr>
            <a:r>
              <a:rPr kumimoji="1" lang="zh-CN" altLang="en-US" sz="2600" dirty="0">
                <a:solidFill>
                  <a:srgbClr val="003300"/>
                </a:solidFill>
                <a:latin typeface="Times New Roman" pitchFamily="18" charset="0"/>
                <a:ea typeface="黑体" pitchFamily="49" charset="-122"/>
              </a:rPr>
              <a:t>绝对校正因子：比例系数</a:t>
            </a:r>
            <a:r>
              <a:rPr kumimoji="1" lang="en-US" altLang="zh-CN" sz="2600" i="1" dirty="0">
                <a:solidFill>
                  <a:srgbClr val="003300"/>
                </a:solidFill>
                <a:latin typeface="Times New Roman" pitchFamily="18" charset="0"/>
                <a:ea typeface="黑体" pitchFamily="49" charset="-122"/>
              </a:rPr>
              <a:t>f</a:t>
            </a:r>
            <a:r>
              <a:rPr kumimoji="1" lang="en-US" altLang="zh-CN" sz="2600" baseline="-25000" dirty="0">
                <a:solidFill>
                  <a:srgbClr val="003300"/>
                </a:solidFill>
                <a:latin typeface="Times New Roman" pitchFamily="18" charset="0"/>
                <a:ea typeface="黑体" pitchFamily="49" charset="-122"/>
              </a:rPr>
              <a:t>i</a:t>
            </a:r>
            <a:r>
              <a:rPr kumimoji="1" lang="en-US" altLang="zh-CN" sz="2600" dirty="0">
                <a:solidFill>
                  <a:srgbClr val="003300"/>
                </a:solidFill>
                <a:latin typeface="Times New Roman" pitchFamily="18" charset="0"/>
                <a:ea typeface="黑体" pitchFamily="49" charset="-122"/>
              </a:rPr>
              <a:t> </a:t>
            </a:r>
            <a:r>
              <a:rPr kumimoji="1" lang="zh-CN" altLang="en-US" sz="2600" dirty="0">
                <a:solidFill>
                  <a:srgbClr val="003300"/>
                </a:solidFill>
                <a:latin typeface="Times New Roman" pitchFamily="18" charset="0"/>
                <a:ea typeface="黑体" pitchFamily="49" charset="-122"/>
              </a:rPr>
              <a:t>，单位面积对应的物质量，即</a:t>
            </a:r>
            <a:endParaRPr kumimoji="1" lang="en-US" altLang="zh-CN" sz="2600" dirty="0">
              <a:solidFill>
                <a:srgbClr val="003300"/>
              </a:solidFill>
              <a:latin typeface="Times New Roman" pitchFamily="18" charset="0"/>
              <a:ea typeface="黑体" pitchFamily="49" charset="-122"/>
            </a:endParaRPr>
          </a:p>
          <a:p>
            <a:pPr algn="just">
              <a:lnSpc>
                <a:spcPct val="105000"/>
              </a:lnSpc>
              <a:spcBef>
                <a:spcPct val="5000"/>
              </a:spcBef>
            </a:pPr>
            <a:r>
              <a:rPr kumimoji="1" lang="zh-CN" altLang="en-US" sz="2600" dirty="0">
                <a:solidFill>
                  <a:srgbClr val="0000CC"/>
                </a:solidFill>
                <a:latin typeface="Times New Roman" pitchFamily="18" charset="0"/>
                <a:ea typeface="黑体" pitchFamily="49" charset="-122"/>
              </a:rPr>
              <a:t>                                 </a:t>
            </a:r>
            <a:r>
              <a:rPr kumimoji="1" lang="zh-CN" altLang="en-US" sz="2600" i="1" dirty="0">
                <a:solidFill>
                  <a:srgbClr val="0000CC"/>
                </a:solidFill>
                <a:latin typeface="Times New Roman" pitchFamily="18" charset="0"/>
                <a:ea typeface="黑体" pitchFamily="49" charset="-122"/>
              </a:rPr>
              <a:t> </a:t>
            </a:r>
            <a:r>
              <a:rPr kumimoji="1" lang="en-US" altLang="zh-CN" sz="2600" b="1" i="1" dirty="0">
                <a:solidFill>
                  <a:srgbClr val="0000CC"/>
                </a:solidFill>
                <a:latin typeface="Times New Roman" pitchFamily="18" charset="0"/>
                <a:ea typeface="黑体" pitchFamily="49" charset="-122"/>
              </a:rPr>
              <a:t>f</a:t>
            </a:r>
            <a:r>
              <a:rPr kumimoji="1" lang="en-US" altLang="zh-CN" sz="2600" b="1" dirty="0">
                <a:solidFill>
                  <a:srgbClr val="0000CC"/>
                </a:solidFill>
                <a:latin typeface="Times New Roman" pitchFamily="18" charset="0"/>
                <a:ea typeface="黑体" pitchFamily="49" charset="-122"/>
              </a:rPr>
              <a:t> </a:t>
            </a:r>
            <a:r>
              <a:rPr kumimoji="1" lang="en-US" altLang="zh-CN" sz="2600" b="1" i="1" baseline="-25000" dirty="0">
                <a:solidFill>
                  <a:srgbClr val="0000CC"/>
                </a:solidFill>
                <a:latin typeface="Times New Roman" pitchFamily="18" charset="0"/>
                <a:ea typeface="黑体" pitchFamily="49" charset="-122"/>
              </a:rPr>
              <a:t>i</a:t>
            </a:r>
            <a:r>
              <a:rPr kumimoji="1" lang="en-US" altLang="zh-CN" sz="2600" b="1" dirty="0">
                <a:solidFill>
                  <a:srgbClr val="0000CC"/>
                </a:solidFill>
                <a:latin typeface="Times New Roman" pitchFamily="18" charset="0"/>
                <a:ea typeface="黑体" pitchFamily="49" charset="-122"/>
              </a:rPr>
              <a:t> =</a:t>
            </a:r>
            <a:r>
              <a:rPr kumimoji="1" lang="en-US" altLang="zh-CN" sz="2600" b="1" i="1" dirty="0">
                <a:solidFill>
                  <a:srgbClr val="0000CC"/>
                </a:solidFill>
                <a:latin typeface="Times New Roman" pitchFamily="18" charset="0"/>
                <a:ea typeface="黑体" pitchFamily="49" charset="-122"/>
              </a:rPr>
              <a:t>m</a:t>
            </a:r>
            <a:r>
              <a:rPr kumimoji="1" lang="en-US" altLang="zh-CN" sz="2600" b="1" baseline="-25000" dirty="0">
                <a:solidFill>
                  <a:srgbClr val="0000CC"/>
                </a:solidFill>
                <a:latin typeface="Times New Roman" pitchFamily="18" charset="0"/>
                <a:ea typeface="黑体" pitchFamily="49" charset="-122"/>
              </a:rPr>
              <a:t> </a:t>
            </a:r>
            <a:r>
              <a:rPr kumimoji="1" lang="en-US" altLang="zh-CN" sz="2600" b="1" i="1" baseline="-25000" dirty="0">
                <a:solidFill>
                  <a:srgbClr val="0000CC"/>
                </a:solidFill>
                <a:latin typeface="Times New Roman" pitchFamily="18" charset="0"/>
                <a:ea typeface="黑体" pitchFamily="49" charset="-122"/>
              </a:rPr>
              <a:t>i</a:t>
            </a:r>
            <a:r>
              <a:rPr kumimoji="1" lang="en-US" altLang="zh-CN" sz="2600" b="1" baseline="-25000" dirty="0">
                <a:solidFill>
                  <a:srgbClr val="0000CC"/>
                </a:solidFill>
                <a:latin typeface="Times New Roman" pitchFamily="18" charset="0"/>
                <a:ea typeface="黑体" pitchFamily="49" charset="-122"/>
              </a:rPr>
              <a:t> </a:t>
            </a:r>
            <a:r>
              <a:rPr kumimoji="1" lang="en-US" altLang="zh-CN" sz="2600" b="1" dirty="0">
                <a:solidFill>
                  <a:srgbClr val="0000CC"/>
                </a:solidFill>
                <a:latin typeface="Times New Roman" pitchFamily="18" charset="0"/>
                <a:ea typeface="黑体" pitchFamily="49" charset="-122"/>
              </a:rPr>
              <a:t> / </a:t>
            </a:r>
            <a:r>
              <a:rPr kumimoji="1" lang="en-US" altLang="zh-CN" sz="2600" b="1" i="1" dirty="0">
                <a:solidFill>
                  <a:srgbClr val="0000CC"/>
                </a:solidFill>
                <a:latin typeface="Times New Roman" pitchFamily="18" charset="0"/>
                <a:ea typeface="黑体" pitchFamily="49" charset="-122"/>
              </a:rPr>
              <a:t>A</a:t>
            </a:r>
            <a:r>
              <a:rPr kumimoji="1" lang="en-US" altLang="zh-CN" sz="2600" b="1" i="1" baseline="-25000" dirty="0">
                <a:solidFill>
                  <a:srgbClr val="0000CC"/>
                </a:solidFill>
                <a:latin typeface="Times New Roman" pitchFamily="18" charset="0"/>
                <a:ea typeface="黑体" pitchFamily="49" charset="-122"/>
              </a:rPr>
              <a:t>i</a:t>
            </a:r>
          </a:p>
          <a:p>
            <a:pPr algn="just">
              <a:lnSpc>
                <a:spcPct val="105000"/>
              </a:lnSpc>
              <a:spcBef>
                <a:spcPct val="5000"/>
              </a:spcBef>
              <a:buClr>
                <a:srgbClr val="FF0066"/>
              </a:buClr>
              <a:buFont typeface="Symbol" pitchFamily="18" charset="2"/>
              <a:buNone/>
            </a:pPr>
            <a:r>
              <a:rPr kumimoji="1" lang="zh-CN" altLang="en-US" sz="2600" dirty="0">
                <a:solidFill>
                  <a:srgbClr val="003300"/>
                </a:solidFill>
                <a:latin typeface="Times New Roman" pitchFamily="18" charset="0"/>
                <a:ea typeface="黑体" pitchFamily="49" charset="-122"/>
              </a:rPr>
              <a:t>相对校正因子</a:t>
            </a:r>
            <a:r>
              <a:rPr kumimoji="1" lang="en-US" altLang="zh-CN" sz="2600" i="1" dirty="0">
                <a:solidFill>
                  <a:srgbClr val="003300"/>
                </a:solidFill>
                <a:latin typeface="Times New Roman" pitchFamily="18" charset="0"/>
                <a:ea typeface="黑体" pitchFamily="49" charset="-122"/>
              </a:rPr>
              <a:t>f </a:t>
            </a:r>
            <a:r>
              <a:rPr kumimoji="1" lang="en-US" altLang="zh-CN" sz="2600" i="1" dirty="0">
                <a:solidFill>
                  <a:srgbClr val="003300"/>
                </a:solidFill>
                <a:latin typeface="Times New Roman" pitchFamily="18" charset="0"/>
                <a:ea typeface="黑体" pitchFamily="49" charset="-122"/>
                <a:cs typeface="Times New Roman" pitchFamily="18" charset="0"/>
              </a:rPr>
              <a:t>'</a:t>
            </a:r>
            <a:r>
              <a:rPr kumimoji="1" lang="en-US" altLang="zh-CN" sz="2600" i="1" baseline="-25000" dirty="0">
                <a:solidFill>
                  <a:srgbClr val="003300"/>
                </a:solidFill>
                <a:latin typeface="Times New Roman" pitchFamily="18" charset="0"/>
                <a:ea typeface="黑体" pitchFamily="49" charset="-122"/>
              </a:rPr>
              <a:t>i</a:t>
            </a:r>
            <a:r>
              <a:rPr kumimoji="1" lang="en-US" altLang="zh-CN" sz="2600" dirty="0">
                <a:solidFill>
                  <a:srgbClr val="003300"/>
                </a:solidFill>
                <a:latin typeface="Times New Roman" pitchFamily="18" charset="0"/>
                <a:ea typeface="黑体" pitchFamily="49" charset="-122"/>
              </a:rPr>
              <a:t> </a:t>
            </a:r>
            <a:r>
              <a:rPr kumimoji="1" lang="zh-CN" altLang="en-US" sz="2600" dirty="0">
                <a:solidFill>
                  <a:srgbClr val="003300"/>
                </a:solidFill>
                <a:latin typeface="Times New Roman" pitchFamily="18" charset="0"/>
                <a:ea typeface="黑体" pitchFamily="49" charset="-122"/>
              </a:rPr>
              <a:t>：即组分的绝对校正因子与标准物质的绝对校正因子之比。</a:t>
            </a:r>
          </a:p>
        </p:txBody>
      </p:sp>
      <p:sp>
        <p:nvSpPr>
          <p:cNvPr id="117777" name="Text Box 17"/>
          <p:cNvSpPr txBox="1">
            <a:spLocks noChangeArrowheads="1"/>
          </p:cNvSpPr>
          <p:nvPr/>
        </p:nvSpPr>
        <p:spPr bwMode="auto">
          <a:xfrm>
            <a:off x="533400" y="5181600"/>
            <a:ext cx="8153400" cy="128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spcBef>
                <a:spcPct val="50000"/>
              </a:spcBef>
            </a:pPr>
            <a:r>
              <a:rPr kumimoji="1" lang="zh-CN" altLang="en-US" sz="2600" dirty="0" smtClean="0">
                <a:solidFill>
                  <a:srgbClr val="A50021"/>
                </a:solidFill>
                <a:latin typeface="Times New Roman" pitchFamily="18" charset="0"/>
                <a:ea typeface="黑体" pitchFamily="49" charset="-122"/>
              </a:rPr>
              <a:t>当</a:t>
            </a:r>
            <a:r>
              <a:rPr kumimoji="1" lang="en-US" altLang="zh-CN" sz="2600" i="1" dirty="0" err="1">
                <a:solidFill>
                  <a:srgbClr val="A50021"/>
                </a:solidFill>
                <a:latin typeface="Times New Roman" pitchFamily="18" charset="0"/>
                <a:ea typeface="黑体" pitchFamily="49" charset="-122"/>
              </a:rPr>
              <a:t>m</a:t>
            </a:r>
            <a:r>
              <a:rPr kumimoji="1" lang="en-US" altLang="zh-CN" sz="2600" baseline="-25000" dirty="0" err="1">
                <a:solidFill>
                  <a:srgbClr val="A50021"/>
                </a:solidFill>
                <a:latin typeface="Times New Roman" pitchFamily="18" charset="0"/>
                <a:ea typeface="黑体" pitchFamily="49" charset="-122"/>
              </a:rPr>
              <a:t>i</a:t>
            </a:r>
            <a:r>
              <a:rPr kumimoji="1" lang="en-US" altLang="zh-CN" sz="2600" dirty="0" err="1">
                <a:solidFill>
                  <a:srgbClr val="A50021"/>
                </a:solidFill>
                <a:latin typeface="Times New Roman" pitchFamily="18" charset="0"/>
                <a:ea typeface="黑体" pitchFamily="49" charset="-122"/>
              </a:rPr>
              <a:t>、</a:t>
            </a:r>
            <a:r>
              <a:rPr kumimoji="1" lang="en-US" altLang="zh-CN" sz="2600" i="1" dirty="0" err="1">
                <a:solidFill>
                  <a:srgbClr val="A50021"/>
                </a:solidFill>
                <a:latin typeface="Times New Roman" pitchFamily="18" charset="0"/>
                <a:ea typeface="黑体" pitchFamily="49" charset="-122"/>
              </a:rPr>
              <a:t>m</a:t>
            </a:r>
            <a:r>
              <a:rPr kumimoji="1" lang="en-US" altLang="zh-CN" sz="2600" baseline="-25000" dirty="0" err="1">
                <a:solidFill>
                  <a:srgbClr val="A50021"/>
                </a:solidFill>
                <a:latin typeface="Times New Roman" pitchFamily="18" charset="0"/>
                <a:ea typeface="黑体" pitchFamily="49" charset="-122"/>
              </a:rPr>
              <a:t>S</a:t>
            </a:r>
            <a:r>
              <a:rPr kumimoji="1" lang="zh-CN" altLang="en-US" sz="2600" dirty="0">
                <a:solidFill>
                  <a:srgbClr val="A50021"/>
                </a:solidFill>
                <a:latin typeface="Times New Roman" pitchFamily="18" charset="0"/>
                <a:ea typeface="黑体" pitchFamily="49" charset="-122"/>
              </a:rPr>
              <a:t>以摩尔为单位时，所得相对校正因子称为相对摩尔校正因子，用</a:t>
            </a:r>
            <a:r>
              <a:rPr kumimoji="1" lang="en-US" altLang="zh-CN" sz="2600" i="1" dirty="0">
                <a:solidFill>
                  <a:srgbClr val="A50021"/>
                </a:solidFill>
                <a:latin typeface="Times New Roman" pitchFamily="18" charset="0"/>
                <a:ea typeface="黑体" pitchFamily="49" charset="-122"/>
              </a:rPr>
              <a:t>f </a:t>
            </a:r>
            <a:r>
              <a:rPr kumimoji="1" lang="en-US" altLang="zh-CN" sz="2600" i="1" dirty="0">
                <a:solidFill>
                  <a:srgbClr val="A50021"/>
                </a:solidFill>
                <a:latin typeface="Times New Roman" pitchFamily="18" charset="0"/>
                <a:ea typeface="黑体" pitchFamily="49" charset="-122"/>
                <a:cs typeface="Times New Roman" pitchFamily="18" charset="0"/>
              </a:rPr>
              <a:t>'</a:t>
            </a:r>
            <a:r>
              <a:rPr kumimoji="1" lang="en-US" altLang="zh-CN" sz="2600" baseline="-25000" dirty="0">
                <a:solidFill>
                  <a:srgbClr val="A50021"/>
                </a:solidFill>
                <a:latin typeface="Times New Roman" pitchFamily="18" charset="0"/>
                <a:ea typeface="黑体" pitchFamily="49" charset="-122"/>
              </a:rPr>
              <a:t>m</a:t>
            </a:r>
            <a:r>
              <a:rPr kumimoji="1" lang="zh-CN" altLang="en-US" sz="2600" dirty="0">
                <a:solidFill>
                  <a:srgbClr val="A50021"/>
                </a:solidFill>
                <a:latin typeface="Times New Roman" pitchFamily="18" charset="0"/>
                <a:ea typeface="黑体" pitchFamily="49" charset="-122"/>
              </a:rPr>
              <a:t>表示；当</a:t>
            </a:r>
            <a:r>
              <a:rPr kumimoji="1" lang="en-US" altLang="zh-CN" sz="2600" i="1" dirty="0" err="1">
                <a:solidFill>
                  <a:srgbClr val="A50021"/>
                </a:solidFill>
                <a:latin typeface="Times New Roman" pitchFamily="18" charset="0"/>
                <a:ea typeface="黑体" pitchFamily="49" charset="-122"/>
              </a:rPr>
              <a:t>m</a:t>
            </a:r>
            <a:r>
              <a:rPr kumimoji="1" lang="en-US" altLang="zh-CN" sz="2600" i="1" baseline="-25000" dirty="0" err="1">
                <a:solidFill>
                  <a:srgbClr val="A50021"/>
                </a:solidFill>
                <a:latin typeface="Times New Roman" pitchFamily="18" charset="0"/>
                <a:ea typeface="黑体" pitchFamily="49" charset="-122"/>
              </a:rPr>
              <a:t>i</a:t>
            </a:r>
            <a:r>
              <a:rPr kumimoji="1" lang="en-US" altLang="zh-CN" sz="2600" dirty="0" err="1">
                <a:solidFill>
                  <a:srgbClr val="A50021"/>
                </a:solidFill>
                <a:latin typeface="Times New Roman" pitchFamily="18" charset="0"/>
                <a:ea typeface="黑体" pitchFamily="49" charset="-122"/>
              </a:rPr>
              <a:t>、</a:t>
            </a:r>
            <a:r>
              <a:rPr kumimoji="1" lang="en-US" altLang="zh-CN" sz="2600" i="1" dirty="0" err="1">
                <a:solidFill>
                  <a:srgbClr val="A50021"/>
                </a:solidFill>
                <a:latin typeface="Times New Roman" pitchFamily="18" charset="0"/>
                <a:ea typeface="黑体" pitchFamily="49" charset="-122"/>
              </a:rPr>
              <a:t>m</a:t>
            </a:r>
            <a:r>
              <a:rPr kumimoji="1" lang="en-US" altLang="zh-CN" sz="2600" baseline="-25000" dirty="0" err="1">
                <a:solidFill>
                  <a:srgbClr val="A50021"/>
                </a:solidFill>
                <a:latin typeface="Times New Roman" pitchFamily="18" charset="0"/>
                <a:ea typeface="黑体" pitchFamily="49" charset="-122"/>
              </a:rPr>
              <a:t>S</a:t>
            </a:r>
            <a:r>
              <a:rPr kumimoji="1" lang="zh-CN" altLang="en-US" sz="2600" dirty="0">
                <a:solidFill>
                  <a:srgbClr val="A50021"/>
                </a:solidFill>
                <a:latin typeface="Times New Roman" pitchFamily="18" charset="0"/>
                <a:ea typeface="黑体" pitchFamily="49" charset="-122"/>
              </a:rPr>
              <a:t>用质量单位时， 以</a:t>
            </a:r>
            <a:r>
              <a:rPr kumimoji="1" lang="en-US" altLang="zh-CN" sz="2600" i="1" dirty="0">
                <a:solidFill>
                  <a:srgbClr val="A50021"/>
                </a:solidFill>
                <a:latin typeface="Times New Roman" pitchFamily="18" charset="0"/>
                <a:ea typeface="黑体" pitchFamily="49" charset="-122"/>
              </a:rPr>
              <a:t>f</a:t>
            </a:r>
            <a:r>
              <a:rPr kumimoji="1" lang="en-US" altLang="zh-CN" sz="2600" dirty="0">
                <a:solidFill>
                  <a:srgbClr val="A50021"/>
                </a:solidFill>
                <a:latin typeface="Times New Roman" pitchFamily="18" charset="0"/>
                <a:ea typeface="黑体" pitchFamily="49" charset="-122"/>
              </a:rPr>
              <a:t> '</a:t>
            </a:r>
            <a:r>
              <a:rPr kumimoji="1" lang="en-US" altLang="zh-CN" sz="2600" baseline="-25000" dirty="0">
                <a:solidFill>
                  <a:srgbClr val="A50021"/>
                </a:solidFill>
                <a:latin typeface="Times New Roman" pitchFamily="18" charset="0"/>
                <a:ea typeface="黑体" pitchFamily="49" charset="-122"/>
              </a:rPr>
              <a:t>w</a:t>
            </a:r>
            <a:r>
              <a:rPr kumimoji="1" lang="zh-CN" altLang="en-US" sz="2600" dirty="0">
                <a:solidFill>
                  <a:srgbClr val="A50021"/>
                </a:solidFill>
                <a:latin typeface="Times New Roman" pitchFamily="18" charset="0"/>
                <a:ea typeface="黑体" pitchFamily="49" charset="-122"/>
              </a:rPr>
              <a:t>表示。</a:t>
            </a:r>
          </a:p>
        </p:txBody>
      </p:sp>
      <p:graphicFrame>
        <p:nvGraphicFramePr>
          <p:cNvPr id="117778" name="Object 18"/>
          <p:cNvGraphicFramePr>
            <a:graphicFrameLocks noChangeAspect="1"/>
          </p:cNvGraphicFramePr>
          <p:nvPr/>
        </p:nvGraphicFramePr>
        <p:xfrm>
          <a:off x="3917950" y="4191000"/>
          <a:ext cx="3038475" cy="768350"/>
        </p:xfrm>
        <a:graphic>
          <a:graphicData uri="http://schemas.openxmlformats.org/presentationml/2006/ole">
            <mc:AlternateContent xmlns:mc="http://schemas.openxmlformats.org/markup-compatibility/2006">
              <mc:Choice xmlns:v="urn:schemas-microsoft-com:vml" Requires="v">
                <p:oleObj spid="_x0000_s66618" name="公式" r:id="rId3" imgW="1666786" imgH="390599" progId="Equation.3">
                  <p:embed/>
                </p:oleObj>
              </mc:Choice>
              <mc:Fallback>
                <p:oleObj name="公式" r:id="rId3" imgW="1666786" imgH="390599" progId="Equation.3">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17950" y="4191000"/>
                        <a:ext cx="3038475" cy="768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7770"/>
                                        </p:tgtEl>
                                        <p:attrNameLst>
                                          <p:attrName>style.visibility</p:attrName>
                                        </p:attrNameLst>
                                      </p:cBhvr>
                                      <p:to>
                                        <p:strVal val="visible"/>
                                      </p:to>
                                    </p:set>
                                    <p:animEffect transition="in" filter="wipe(left)">
                                      <p:cBhvr>
                                        <p:cTn id="7" dur="500"/>
                                        <p:tgtEl>
                                          <p:spTgt spid="1177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7776">
                                            <p:txEl>
                                              <p:pRg st="0" end="0"/>
                                            </p:txEl>
                                          </p:spTgt>
                                        </p:tgtEl>
                                        <p:attrNameLst>
                                          <p:attrName>style.visibility</p:attrName>
                                        </p:attrNameLst>
                                      </p:cBhvr>
                                      <p:to>
                                        <p:strVal val="visible"/>
                                      </p:to>
                                    </p:set>
                                    <p:animEffect transition="in" filter="wipe(left)">
                                      <p:cBhvr>
                                        <p:cTn id="12" dur="500"/>
                                        <p:tgtEl>
                                          <p:spTgt spid="117776">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7776">
                                            <p:txEl>
                                              <p:pRg st="1" end="1"/>
                                            </p:txEl>
                                          </p:spTgt>
                                        </p:tgtEl>
                                        <p:attrNameLst>
                                          <p:attrName>style.visibility</p:attrName>
                                        </p:attrNameLst>
                                      </p:cBhvr>
                                      <p:to>
                                        <p:strVal val="visible"/>
                                      </p:to>
                                    </p:set>
                                    <p:animEffect transition="in" filter="wipe(left)">
                                      <p:cBhvr>
                                        <p:cTn id="17" dur="500"/>
                                        <p:tgtEl>
                                          <p:spTgt spid="117776">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7776">
                                            <p:txEl>
                                              <p:pRg st="2" end="2"/>
                                            </p:txEl>
                                          </p:spTgt>
                                        </p:tgtEl>
                                        <p:attrNameLst>
                                          <p:attrName>style.visibility</p:attrName>
                                        </p:attrNameLst>
                                      </p:cBhvr>
                                      <p:to>
                                        <p:strVal val="visible"/>
                                      </p:to>
                                    </p:set>
                                    <p:animEffect transition="in" filter="wipe(left)">
                                      <p:cBhvr>
                                        <p:cTn id="22" dur="500"/>
                                        <p:tgtEl>
                                          <p:spTgt spid="117776">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7776">
                                            <p:txEl>
                                              <p:pRg st="3" end="3"/>
                                            </p:txEl>
                                          </p:spTgt>
                                        </p:tgtEl>
                                        <p:attrNameLst>
                                          <p:attrName>style.visibility</p:attrName>
                                        </p:attrNameLst>
                                      </p:cBhvr>
                                      <p:to>
                                        <p:strVal val="visible"/>
                                      </p:to>
                                    </p:set>
                                    <p:animEffect transition="in" filter="wipe(left)">
                                      <p:cBhvr>
                                        <p:cTn id="27" dur="500"/>
                                        <p:tgtEl>
                                          <p:spTgt spid="117776">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7776">
                                            <p:txEl>
                                              <p:pRg st="4" end="4"/>
                                            </p:txEl>
                                          </p:spTgt>
                                        </p:tgtEl>
                                        <p:attrNameLst>
                                          <p:attrName>style.visibility</p:attrName>
                                        </p:attrNameLst>
                                      </p:cBhvr>
                                      <p:to>
                                        <p:strVal val="visible"/>
                                      </p:to>
                                    </p:set>
                                    <p:animEffect transition="in" filter="wipe(left)">
                                      <p:cBhvr>
                                        <p:cTn id="32" dur="500"/>
                                        <p:tgtEl>
                                          <p:spTgt spid="117776">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17778"/>
                                        </p:tgtEl>
                                        <p:attrNameLst>
                                          <p:attrName>style.visibility</p:attrName>
                                        </p:attrNameLst>
                                      </p:cBhvr>
                                      <p:to>
                                        <p:strVal val="visible"/>
                                      </p:to>
                                    </p:set>
                                    <p:animEffect transition="in" filter="wipe(left)">
                                      <p:cBhvr>
                                        <p:cTn id="37" dur="500"/>
                                        <p:tgtEl>
                                          <p:spTgt spid="11777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117777"/>
                                        </p:tgtEl>
                                        <p:attrNameLst>
                                          <p:attrName>style.visibility</p:attrName>
                                        </p:attrNameLst>
                                      </p:cBhvr>
                                      <p:to>
                                        <p:strVal val="visible"/>
                                      </p:to>
                                    </p:set>
                                    <p:animEffect transition="in" filter="box(out)">
                                      <p:cBhvr>
                                        <p:cTn id="42" dur="500"/>
                                        <p:tgtEl>
                                          <p:spTgt spid="1177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70" grpId="0" autoUpdateAnimBg="0"/>
      <p:bldP spid="117776" grpId="0" build="p" autoUpdateAnimBg="0"/>
      <p:bldP spid="117777" grpId="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304800" y="457200"/>
            <a:ext cx="7772400" cy="1143000"/>
          </a:xfrm>
          <a:prstGeom prst="rect">
            <a:avLst/>
          </a:prstGeom>
        </p:spPr>
        <p:txBody>
          <a:bodyPr/>
          <a:lst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itchFamily="34" charset="0"/>
                <a:ea typeface="宋体" pitchFamily="2" charset="-122"/>
              </a:defRPr>
            </a:lvl2pPr>
            <a:lvl3pPr algn="l" rtl="0" eaLnBrk="0" fontAlgn="base" hangingPunct="0">
              <a:spcBef>
                <a:spcPct val="0"/>
              </a:spcBef>
              <a:spcAft>
                <a:spcPct val="0"/>
              </a:spcAft>
              <a:defRPr sz="3900" b="1">
                <a:solidFill>
                  <a:schemeClr val="tx2"/>
                </a:solidFill>
                <a:latin typeface="Arial" pitchFamily="34" charset="0"/>
                <a:ea typeface="宋体" pitchFamily="2" charset="-122"/>
              </a:defRPr>
            </a:lvl3pPr>
            <a:lvl4pPr algn="l" rtl="0" eaLnBrk="0" fontAlgn="base" hangingPunct="0">
              <a:spcBef>
                <a:spcPct val="0"/>
              </a:spcBef>
              <a:spcAft>
                <a:spcPct val="0"/>
              </a:spcAft>
              <a:defRPr sz="3900" b="1">
                <a:solidFill>
                  <a:schemeClr val="tx2"/>
                </a:solidFill>
                <a:latin typeface="Arial" pitchFamily="34" charset="0"/>
                <a:ea typeface="宋体" pitchFamily="2" charset="-122"/>
              </a:defRPr>
            </a:lvl4pPr>
            <a:lvl5pPr algn="l" rtl="0" eaLnBrk="0" fontAlgn="base" hangingPunct="0">
              <a:spcBef>
                <a:spcPct val="0"/>
              </a:spcBef>
              <a:spcAft>
                <a:spcPct val="0"/>
              </a:spcAft>
              <a:defRPr sz="3900" b="1">
                <a:solidFill>
                  <a:schemeClr val="tx2"/>
                </a:solidFill>
                <a:latin typeface="Arial" pitchFamily="34" charset="0"/>
                <a:ea typeface="宋体" pitchFamily="2" charset="-122"/>
              </a:defRPr>
            </a:lvl5pPr>
            <a:lvl6pPr marL="457200" algn="l" rtl="0" fontAlgn="base">
              <a:spcBef>
                <a:spcPct val="0"/>
              </a:spcBef>
              <a:spcAft>
                <a:spcPct val="0"/>
              </a:spcAft>
              <a:defRPr sz="3900" b="1">
                <a:solidFill>
                  <a:schemeClr val="tx2"/>
                </a:solidFill>
                <a:latin typeface="Arial" pitchFamily="34" charset="0"/>
                <a:ea typeface="宋体" pitchFamily="2" charset="-122"/>
              </a:defRPr>
            </a:lvl6pPr>
            <a:lvl7pPr marL="914400" algn="l" rtl="0" fontAlgn="base">
              <a:spcBef>
                <a:spcPct val="0"/>
              </a:spcBef>
              <a:spcAft>
                <a:spcPct val="0"/>
              </a:spcAft>
              <a:defRPr sz="3900" b="1">
                <a:solidFill>
                  <a:schemeClr val="tx2"/>
                </a:solidFill>
                <a:latin typeface="Arial" pitchFamily="34" charset="0"/>
                <a:ea typeface="宋体" pitchFamily="2" charset="-122"/>
              </a:defRPr>
            </a:lvl7pPr>
            <a:lvl8pPr marL="1371600" algn="l" rtl="0" fontAlgn="base">
              <a:spcBef>
                <a:spcPct val="0"/>
              </a:spcBef>
              <a:spcAft>
                <a:spcPct val="0"/>
              </a:spcAft>
              <a:defRPr sz="3900" b="1">
                <a:solidFill>
                  <a:schemeClr val="tx2"/>
                </a:solidFill>
                <a:latin typeface="Arial" pitchFamily="34" charset="0"/>
                <a:ea typeface="宋体" pitchFamily="2" charset="-122"/>
              </a:defRPr>
            </a:lvl8pPr>
            <a:lvl9pPr marL="1828800" algn="l" rtl="0" fontAlgn="base">
              <a:spcBef>
                <a:spcPct val="0"/>
              </a:spcBef>
              <a:spcAft>
                <a:spcPct val="0"/>
              </a:spcAft>
              <a:defRPr sz="3900" b="1">
                <a:solidFill>
                  <a:schemeClr val="tx2"/>
                </a:solidFill>
                <a:latin typeface="Arial" pitchFamily="34" charset="0"/>
                <a:ea typeface="宋体" pitchFamily="2" charset="-122"/>
              </a:defRPr>
            </a:lvl9pPr>
          </a:lstStyle>
          <a:p>
            <a:pPr>
              <a:lnSpc>
                <a:spcPct val="120000"/>
              </a:lnSpc>
              <a:spcBef>
                <a:spcPct val="20000"/>
              </a:spcBef>
            </a:pPr>
            <a:r>
              <a:rPr lang="zh-CN" altLang="en-US" sz="3200" dirty="0" smtClean="0">
                <a:solidFill>
                  <a:srgbClr val="990033"/>
                </a:solidFill>
                <a:latin typeface="黑体" pitchFamily="49" charset="-122"/>
                <a:ea typeface="黑体" pitchFamily="49" charset="-122"/>
              </a:rPr>
              <a:t>3.常用的几种定量方法</a:t>
            </a:r>
            <a:r>
              <a:rPr lang="zh-CN" altLang="en-US" sz="4000" b="0" dirty="0" smtClean="0">
                <a:solidFill>
                  <a:schemeClr val="tx1"/>
                </a:solidFill>
                <a:latin typeface="黑体" pitchFamily="49" charset="-122"/>
                <a:ea typeface="黑体" pitchFamily="49" charset="-122"/>
              </a:rPr>
              <a:t/>
            </a:r>
            <a:br>
              <a:rPr lang="zh-CN" altLang="en-US" sz="4000" b="0" dirty="0" smtClean="0">
                <a:solidFill>
                  <a:schemeClr val="tx1"/>
                </a:solidFill>
                <a:latin typeface="黑体" pitchFamily="49" charset="-122"/>
                <a:ea typeface="黑体" pitchFamily="49" charset="-122"/>
              </a:rPr>
            </a:br>
            <a:r>
              <a:rPr lang="zh-CN" altLang="en-US" sz="3600" b="0" dirty="0" smtClean="0">
                <a:solidFill>
                  <a:schemeClr val="tx1"/>
                </a:solidFill>
                <a:latin typeface="黑体" pitchFamily="49" charset="-122"/>
                <a:ea typeface="黑体" pitchFamily="49" charset="-122"/>
              </a:rPr>
              <a:t> </a:t>
            </a:r>
            <a:r>
              <a:rPr lang="zh-CN" altLang="en-US" sz="3200" dirty="0" smtClean="0">
                <a:solidFill>
                  <a:schemeClr val="tx1"/>
                </a:solidFill>
                <a:latin typeface="黑体" pitchFamily="49" charset="-122"/>
                <a:ea typeface="黑体" pitchFamily="49" charset="-122"/>
              </a:rPr>
              <a:t>（1）</a:t>
            </a:r>
            <a:r>
              <a:rPr lang="zh-CN" altLang="en-US" sz="2800" dirty="0" smtClean="0">
                <a:solidFill>
                  <a:srgbClr val="0000CC"/>
                </a:solidFill>
                <a:latin typeface="黑体" pitchFamily="49" charset="-122"/>
                <a:ea typeface="黑体" pitchFamily="49" charset="-122"/>
              </a:rPr>
              <a:t>归一化法</a:t>
            </a:r>
            <a:endParaRPr lang="zh-CN" altLang="en-US" dirty="0">
              <a:latin typeface="黑体" pitchFamily="49" charset="-122"/>
              <a:ea typeface="黑体" pitchFamily="49" charset="-122"/>
            </a:endParaRPr>
          </a:p>
        </p:txBody>
      </p:sp>
      <p:sp>
        <p:nvSpPr>
          <p:cNvPr id="6" name="Text Box 3"/>
          <p:cNvSpPr txBox="1">
            <a:spLocks noChangeArrowheads="1"/>
          </p:cNvSpPr>
          <p:nvPr/>
        </p:nvSpPr>
        <p:spPr bwMode="auto">
          <a:xfrm>
            <a:off x="228600" y="3505200"/>
            <a:ext cx="8610600" cy="2194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10000"/>
              </a:lnSpc>
              <a:spcBef>
                <a:spcPct val="20000"/>
              </a:spcBef>
            </a:pPr>
            <a:r>
              <a:rPr lang="zh-CN" altLang="en-US" sz="2800" i="0" dirty="0">
                <a:latin typeface="黑体" pitchFamily="49" charset="-122"/>
                <a:ea typeface="黑体" pitchFamily="49" charset="-122"/>
              </a:rPr>
              <a:t> </a:t>
            </a:r>
            <a:r>
              <a:rPr lang="zh-CN" altLang="en-US" sz="3200" b="1" dirty="0">
                <a:solidFill>
                  <a:srgbClr val="990033"/>
                </a:solidFill>
                <a:latin typeface="黑体" pitchFamily="49" charset="-122"/>
                <a:ea typeface="黑体" pitchFamily="49" charset="-122"/>
                <a:cs typeface="+mj-cs"/>
              </a:rPr>
              <a:t>特点及要求：      </a:t>
            </a:r>
          </a:p>
          <a:p>
            <a:pPr marL="457200" indent="-457200" eaLnBrk="1" hangingPunct="1">
              <a:lnSpc>
                <a:spcPct val="110000"/>
              </a:lnSpc>
              <a:spcBef>
                <a:spcPct val="20000"/>
              </a:spcBef>
              <a:buClr>
                <a:srgbClr val="000066"/>
              </a:buClr>
              <a:buFont typeface="Wingdings" pitchFamily="2" charset="2"/>
              <a:buChar char="Ø"/>
            </a:pPr>
            <a:r>
              <a:rPr lang="zh-CN" altLang="en-US" sz="2600" b="1" i="0" dirty="0" smtClean="0">
                <a:solidFill>
                  <a:srgbClr val="000066"/>
                </a:solidFill>
                <a:latin typeface="黑体" pitchFamily="49" charset="-122"/>
                <a:ea typeface="黑体" pitchFamily="49" charset="-122"/>
              </a:rPr>
              <a:t>归一化</a:t>
            </a:r>
            <a:r>
              <a:rPr lang="zh-CN" altLang="en-US" sz="2600" b="1" i="0" dirty="0">
                <a:solidFill>
                  <a:srgbClr val="000066"/>
                </a:solidFill>
                <a:latin typeface="黑体" pitchFamily="49" charset="-122"/>
                <a:ea typeface="黑体" pitchFamily="49" charset="-122"/>
              </a:rPr>
              <a:t>法简便、准确；</a:t>
            </a:r>
          </a:p>
          <a:p>
            <a:pPr marL="457200" indent="-457200" eaLnBrk="1" hangingPunct="1">
              <a:lnSpc>
                <a:spcPct val="110000"/>
              </a:lnSpc>
              <a:spcBef>
                <a:spcPct val="20000"/>
              </a:spcBef>
              <a:buClr>
                <a:srgbClr val="000066"/>
              </a:buClr>
              <a:buFont typeface="Wingdings" pitchFamily="2" charset="2"/>
              <a:buChar char="Ø"/>
            </a:pPr>
            <a:r>
              <a:rPr lang="zh-CN" altLang="en-US" sz="2600" b="1" i="0" dirty="0">
                <a:solidFill>
                  <a:srgbClr val="000066"/>
                </a:solidFill>
                <a:latin typeface="黑体" pitchFamily="49" charset="-122"/>
                <a:ea typeface="黑体" pitchFamily="49" charset="-122"/>
              </a:rPr>
              <a:t>进样量的准确性和操作条件的变动对测定结果影响不大；</a:t>
            </a:r>
          </a:p>
          <a:p>
            <a:pPr marL="457200" indent="-457200" eaLnBrk="1" hangingPunct="1">
              <a:lnSpc>
                <a:spcPct val="110000"/>
              </a:lnSpc>
              <a:spcBef>
                <a:spcPct val="20000"/>
              </a:spcBef>
              <a:buClr>
                <a:srgbClr val="000066"/>
              </a:buClr>
              <a:buFont typeface="Wingdings" pitchFamily="2" charset="2"/>
              <a:buChar char="Ø"/>
            </a:pPr>
            <a:r>
              <a:rPr lang="zh-CN" altLang="en-US" sz="2600" b="1" i="0" dirty="0">
                <a:solidFill>
                  <a:srgbClr val="000066"/>
                </a:solidFill>
                <a:latin typeface="黑体" pitchFamily="49" charset="-122"/>
                <a:ea typeface="黑体" pitchFamily="49" charset="-122"/>
              </a:rPr>
              <a:t>仅适用于试样中所有组分全出峰的情况。</a:t>
            </a:r>
          </a:p>
        </p:txBody>
      </p:sp>
      <p:graphicFrame>
        <p:nvGraphicFramePr>
          <p:cNvPr id="7" name="Object 6"/>
          <p:cNvGraphicFramePr>
            <a:graphicFrameLocks noChangeAspect="1"/>
          </p:cNvGraphicFramePr>
          <p:nvPr>
            <p:extLst>
              <p:ext uri="{D42A27DB-BD31-4B8C-83A1-F6EECF244321}">
                <p14:modId xmlns:p14="http://schemas.microsoft.com/office/powerpoint/2010/main" val="3000919803"/>
              </p:ext>
            </p:extLst>
          </p:nvPr>
        </p:nvGraphicFramePr>
        <p:xfrm>
          <a:off x="828675" y="1981200"/>
          <a:ext cx="7242175" cy="1455738"/>
        </p:xfrm>
        <a:graphic>
          <a:graphicData uri="http://schemas.openxmlformats.org/presentationml/2006/ole">
            <mc:AlternateContent xmlns:mc="http://schemas.openxmlformats.org/markup-compatibility/2006">
              <mc:Choice xmlns:v="urn:schemas-microsoft-com:vml" Requires="v">
                <p:oleObj spid="_x0000_s67641" name="公式" r:id="rId3" imgW="3213000" imgH="647640" progId="Equation.3">
                  <p:embed/>
                </p:oleObj>
              </mc:Choice>
              <mc:Fallback>
                <p:oleObj name="公式" r:id="rId3" imgW="3213000" imgH="647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8675" y="1981200"/>
                        <a:ext cx="7242175" cy="1455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wipe(left)">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wipe(left)">
                                      <p:cBhvr>
                                        <p:cTn id="22" dur="500"/>
                                        <p:tgtEl>
                                          <p:spTgt spid="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animEffect transition="in" filter="wipe(left)">
                                      <p:cBhvr>
                                        <p:cTn id="27" dur="500"/>
                                        <p:tgtEl>
                                          <p:spTgt spid="6">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
                                            <p:txEl>
                                              <p:pRg st="3" end="3"/>
                                            </p:txEl>
                                          </p:spTgt>
                                        </p:tgtEl>
                                        <p:attrNameLst>
                                          <p:attrName>style.visibility</p:attrName>
                                        </p:attrNameLst>
                                      </p:cBhvr>
                                      <p:to>
                                        <p:strVal val="visible"/>
                                      </p:to>
                                    </p:set>
                                    <p:animEffect transition="in" filter="wipe(left)">
                                      <p:cBhvr>
                                        <p:cTn id="32"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build="p"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304800" y="533400"/>
            <a:ext cx="7772400" cy="609600"/>
          </a:xfrm>
          <a:prstGeom prst="rect">
            <a:avLst/>
          </a:prstGeom>
        </p:spPr>
        <p:txBody>
          <a:bodyPr/>
          <a:lst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itchFamily="34" charset="0"/>
                <a:ea typeface="宋体" pitchFamily="2" charset="-122"/>
              </a:defRPr>
            </a:lvl2pPr>
            <a:lvl3pPr algn="l" rtl="0" eaLnBrk="0" fontAlgn="base" hangingPunct="0">
              <a:spcBef>
                <a:spcPct val="0"/>
              </a:spcBef>
              <a:spcAft>
                <a:spcPct val="0"/>
              </a:spcAft>
              <a:defRPr sz="3900" b="1">
                <a:solidFill>
                  <a:schemeClr val="tx2"/>
                </a:solidFill>
                <a:latin typeface="Arial" pitchFamily="34" charset="0"/>
                <a:ea typeface="宋体" pitchFamily="2" charset="-122"/>
              </a:defRPr>
            </a:lvl3pPr>
            <a:lvl4pPr algn="l" rtl="0" eaLnBrk="0" fontAlgn="base" hangingPunct="0">
              <a:spcBef>
                <a:spcPct val="0"/>
              </a:spcBef>
              <a:spcAft>
                <a:spcPct val="0"/>
              </a:spcAft>
              <a:defRPr sz="3900" b="1">
                <a:solidFill>
                  <a:schemeClr val="tx2"/>
                </a:solidFill>
                <a:latin typeface="Arial" pitchFamily="34" charset="0"/>
                <a:ea typeface="宋体" pitchFamily="2" charset="-122"/>
              </a:defRPr>
            </a:lvl4pPr>
            <a:lvl5pPr algn="l" rtl="0" eaLnBrk="0" fontAlgn="base" hangingPunct="0">
              <a:spcBef>
                <a:spcPct val="0"/>
              </a:spcBef>
              <a:spcAft>
                <a:spcPct val="0"/>
              </a:spcAft>
              <a:defRPr sz="3900" b="1">
                <a:solidFill>
                  <a:schemeClr val="tx2"/>
                </a:solidFill>
                <a:latin typeface="Arial" pitchFamily="34" charset="0"/>
                <a:ea typeface="宋体" pitchFamily="2" charset="-122"/>
              </a:defRPr>
            </a:lvl5pPr>
            <a:lvl6pPr marL="457200" algn="l" rtl="0" fontAlgn="base">
              <a:spcBef>
                <a:spcPct val="0"/>
              </a:spcBef>
              <a:spcAft>
                <a:spcPct val="0"/>
              </a:spcAft>
              <a:defRPr sz="3900" b="1">
                <a:solidFill>
                  <a:schemeClr val="tx2"/>
                </a:solidFill>
                <a:latin typeface="Arial" pitchFamily="34" charset="0"/>
                <a:ea typeface="宋体" pitchFamily="2" charset="-122"/>
              </a:defRPr>
            </a:lvl6pPr>
            <a:lvl7pPr marL="914400" algn="l" rtl="0" fontAlgn="base">
              <a:spcBef>
                <a:spcPct val="0"/>
              </a:spcBef>
              <a:spcAft>
                <a:spcPct val="0"/>
              </a:spcAft>
              <a:defRPr sz="3900" b="1">
                <a:solidFill>
                  <a:schemeClr val="tx2"/>
                </a:solidFill>
                <a:latin typeface="Arial" pitchFamily="34" charset="0"/>
                <a:ea typeface="宋体" pitchFamily="2" charset="-122"/>
              </a:defRPr>
            </a:lvl7pPr>
            <a:lvl8pPr marL="1371600" algn="l" rtl="0" fontAlgn="base">
              <a:spcBef>
                <a:spcPct val="0"/>
              </a:spcBef>
              <a:spcAft>
                <a:spcPct val="0"/>
              </a:spcAft>
              <a:defRPr sz="3900" b="1">
                <a:solidFill>
                  <a:schemeClr val="tx2"/>
                </a:solidFill>
                <a:latin typeface="Arial" pitchFamily="34" charset="0"/>
                <a:ea typeface="宋体" pitchFamily="2" charset="-122"/>
              </a:defRPr>
            </a:lvl8pPr>
            <a:lvl9pPr marL="1828800" algn="l" rtl="0" fontAlgn="base">
              <a:spcBef>
                <a:spcPct val="0"/>
              </a:spcBef>
              <a:spcAft>
                <a:spcPct val="0"/>
              </a:spcAft>
              <a:defRPr sz="3900" b="1">
                <a:solidFill>
                  <a:schemeClr val="tx2"/>
                </a:solidFill>
                <a:latin typeface="Arial" pitchFamily="34" charset="0"/>
                <a:ea typeface="宋体" pitchFamily="2" charset="-122"/>
              </a:defRPr>
            </a:lvl9pPr>
          </a:lstStyle>
          <a:p>
            <a:r>
              <a:rPr lang="zh-CN" altLang="en-US" sz="3200" dirty="0">
                <a:solidFill>
                  <a:srgbClr val="0000CC"/>
                </a:solidFill>
                <a:latin typeface="黑体" pitchFamily="49" charset="-122"/>
                <a:ea typeface="黑体" pitchFamily="49" charset="-122"/>
              </a:rPr>
              <a:t> （2）</a:t>
            </a:r>
            <a:r>
              <a:rPr lang="zh-CN" altLang="en-US" sz="3200" dirty="0" smtClean="0">
                <a:solidFill>
                  <a:srgbClr val="0000CC"/>
                </a:solidFill>
                <a:latin typeface="黑体" pitchFamily="49" charset="-122"/>
                <a:ea typeface="黑体" pitchFamily="49" charset="-122"/>
              </a:rPr>
              <a:t>外标法</a:t>
            </a:r>
            <a:endParaRPr lang="zh-CN" altLang="en-US" sz="5400" i="1" dirty="0">
              <a:latin typeface="黑体" pitchFamily="49" charset="-122"/>
              <a:ea typeface="黑体" pitchFamily="49" charset="-122"/>
            </a:endParaRPr>
          </a:p>
        </p:txBody>
      </p:sp>
      <p:sp>
        <p:nvSpPr>
          <p:cNvPr id="8" name="Text Box 11"/>
          <p:cNvSpPr txBox="1">
            <a:spLocks noChangeArrowheads="1"/>
          </p:cNvSpPr>
          <p:nvPr/>
        </p:nvSpPr>
        <p:spPr bwMode="auto">
          <a:xfrm>
            <a:off x="457200" y="1447800"/>
            <a:ext cx="4724400" cy="1401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40000"/>
              </a:lnSpc>
              <a:spcBef>
                <a:spcPct val="50000"/>
              </a:spcBef>
            </a:pPr>
            <a:r>
              <a:rPr lang="zh-CN" altLang="en-US" sz="2600" b="1" i="0" dirty="0">
                <a:solidFill>
                  <a:srgbClr val="003300"/>
                </a:solidFill>
                <a:latin typeface="黑体" pitchFamily="49" charset="-122"/>
                <a:ea typeface="黑体" pitchFamily="49" charset="-122"/>
              </a:rPr>
              <a:t>外标法也称为标准曲线法。</a:t>
            </a:r>
          </a:p>
          <a:p>
            <a:pPr eaLnBrk="1" hangingPunct="1">
              <a:lnSpc>
                <a:spcPct val="140000"/>
              </a:lnSpc>
              <a:spcBef>
                <a:spcPct val="50000"/>
              </a:spcBef>
            </a:pPr>
            <a:r>
              <a:rPr lang="zh-CN" altLang="en-US" sz="2600" b="1" i="0" dirty="0">
                <a:solidFill>
                  <a:srgbClr val="003300"/>
                </a:solidFill>
                <a:latin typeface="黑体" pitchFamily="49" charset="-122"/>
                <a:ea typeface="黑体" pitchFamily="49" charset="-122"/>
              </a:rPr>
              <a:t>特点及要求：</a:t>
            </a:r>
          </a:p>
        </p:txBody>
      </p:sp>
      <p:sp>
        <p:nvSpPr>
          <p:cNvPr id="9" name="Text Box 20"/>
          <p:cNvSpPr txBox="1">
            <a:spLocks noChangeArrowheads="1"/>
          </p:cNvSpPr>
          <p:nvPr/>
        </p:nvSpPr>
        <p:spPr bwMode="auto">
          <a:xfrm>
            <a:off x="304800" y="3276600"/>
            <a:ext cx="8839200" cy="271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40000"/>
              </a:lnSpc>
              <a:spcBef>
                <a:spcPct val="50000"/>
              </a:spcBef>
              <a:buFontTx/>
              <a:buChar char="•"/>
            </a:pPr>
            <a:r>
              <a:rPr lang="zh-CN" altLang="en-US" sz="2600" i="0" dirty="0">
                <a:solidFill>
                  <a:srgbClr val="FF0066"/>
                </a:solidFill>
                <a:latin typeface="黑体" pitchFamily="49" charset="-122"/>
                <a:ea typeface="黑体" pitchFamily="49" charset="-122"/>
              </a:rPr>
              <a:t>  </a:t>
            </a:r>
            <a:r>
              <a:rPr lang="zh-CN" altLang="en-US" sz="2600" i="0" dirty="0" smtClean="0">
                <a:solidFill>
                  <a:srgbClr val="FF0066"/>
                </a:solidFill>
                <a:latin typeface="黑体" pitchFamily="49" charset="-122"/>
                <a:ea typeface="黑体" pitchFamily="49" charset="-122"/>
              </a:rPr>
              <a:t>外标法</a:t>
            </a:r>
            <a:r>
              <a:rPr lang="zh-CN" altLang="en-US" sz="2600" i="0" dirty="0">
                <a:solidFill>
                  <a:srgbClr val="FF0066"/>
                </a:solidFill>
                <a:latin typeface="黑体" pitchFamily="49" charset="-122"/>
                <a:ea typeface="黑体" pitchFamily="49" charset="-122"/>
              </a:rPr>
              <a:t>不使用校正因子，准确性较高</a:t>
            </a:r>
            <a:r>
              <a:rPr lang="zh-CN" altLang="en-US" sz="2600" i="0" dirty="0">
                <a:latin typeface="黑体" pitchFamily="49" charset="-122"/>
                <a:ea typeface="黑体" pitchFamily="49" charset="-122"/>
              </a:rPr>
              <a:t>，</a:t>
            </a:r>
          </a:p>
          <a:p>
            <a:pPr eaLnBrk="1" hangingPunct="1">
              <a:lnSpc>
                <a:spcPct val="140000"/>
              </a:lnSpc>
              <a:spcBef>
                <a:spcPct val="50000"/>
              </a:spcBef>
              <a:buFontTx/>
              <a:buChar char="•"/>
            </a:pPr>
            <a:r>
              <a:rPr lang="zh-CN" altLang="en-US" sz="2600" i="0" dirty="0">
                <a:latin typeface="黑体" pitchFamily="49" charset="-122"/>
                <a:ea typeface="黑体" pitchFamily="49" charset="-122"/>
              </a:rPr>
              <a:t>  </a:t>
            </a:r>
            <a:r>
              <a:rPr lang="zh-CN" altLang="en-US" sz="2600" i="0" dirty="0" smtClean="0">
                <a:solidFill>
                  <a:srgbClr val="000066"/>
                </a:solidFill>
                <a:latin typeface="黑体" pitchFamily="49" charset="-122"/>
                <a:ea typeface="黑体" pitchFamily="49" charset="-122"/>
              </a:rPr>
              <a:t>操作</a:t>
            </a:r>
            <a:r>
              <a:rPr lang="zh-CN" altLang="en-US" sz="2600" i="0" dirty="0">
                <a:solidFill>
                  <a:srgbClr val="000066"/>
                </a:solidFill>
                <a:latin typeface="黑体" pitchFamily="49" charset="-122"/>
                <a:ea typeface="黑体" pitchFamily="49" charset="-122"/>
              </a:rPr>
              <a:t>条件变化对结果准确性影响较大。</a:t>
            </a:r>
          </a:p>
          <a:p>
            <a:pPr eaLnBrk="1" hangingPunct="1">
              <a:lnSpc>
                <a:spcPct val="140000"/>
              </a:lnSpc>
              <a:spcBef>
                <a:spcPct val="50000"/>
              </a:spcBef>
              <a:buFontTx/>
              <a:buChar char="•"/>
            </a:pPr>
            <a:r>
              <a:rPr lang="zh-CN" altLang="en-US" sz="2600" i="0" dirty="0">
                <a:solidFill>
                  <a:srgbClr val="000066"/>
                </a:solidFill>
                <a:latin typeface="黑体" pitchFamily="49" charset="-122"/>
                <a:ea typeface="黑体" pitchFamily="49" charset="-122"/>
              </a:rPr>
              <a:t>  </a:t>
            </a:r>
            <a:r>
              <a:rPr lang="zh-CN" altLang="en-US" sz="2600" i="0" dirty="0" smtClean="0">
                <a:solidFill>
                  <a:srgbClr val="000066"/>
                </a:solidFill>
                <a:latin typeface="黑体" pitchFamily="49" charset="-122"/>
                <a:ea typeface="黑体" pitchFamily="49" charset="-122"/>
              </a:rPr>
              <a:t>对进</a:t>
            </a:r>
            <a:r>
              <a:rPr lang="zh-CN" altLang="en-US" sz="2600" i="0" dirty="0">
                <a:solidFill>
                  <a:srgbClr val="000066"/>
                </a:solidFill>
                <a:latin typeface="黑体" pitchFamily="49" charset="-122"/>
                <a:ea typeface="黑体" pitchFamily="49" charset="-122"/>
              </a:rPr>
              <a:t>样量的准确性控制要求较高，适用于大批量试样的快速分析。</a:t>
            </a:r>
          </a:p>
        </p:txBody>
      </p:sp>
      <p:pic>
        <p:nvPicPr>
          <p:cNvPr id="10" name="Picture 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8625" y="476250"/>
            <a:ext cx="3384550" cy="2765425"/>
          </a:xfrm>
          <a:prstGeom prst="rect">
            <a:avLst/>
          </a:prstGeom>
          <a:noFill/>
          <a:ln w="9525">
            <a:solidFill>
              <a:srgbClr val="FF0066"/>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1000"/>
                                        <p:tgtEl>
                                          <p:spTgt spid="10"/>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Effect transition="in" filter="wipe(left)">
                                      <p:cBhvr>
                                        <p:cTn id="15" dur="500"/>
                                        <p:tgtEl>
                                          <p:spTgt spid="8">
                                            <p:txEl>
                                              <p:pRg st="0" end="0"/>
                                            </p:txEl>
                                          </p:spTgt>
                                        </p:tgtEl>
                                      </p:cBhvr>
                                    </p:animEffect>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animEffect transition="in" filter="wipe(left)">
                                      <p:cBhvr>
                                        <p:cTn id="19" dur="500"/>
                                        <p:tgtEl>
                                          <p:spTgt spid="8">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9">
                                            <p:txEl>
                                              <p:pRg st="0" end="0"/>
                                            </p:txEl>
                                          </p:spTgt>
                                        </p:tgtEl>
                                        <p:attrNameLst>
                                          <p:attrName>style.visibility</p:attrName>
                                        </p:attrNameLst>
                                      </p:cBhvr>
                                      <p:to>
                                        <p:strVal val="visible"/>
                                      </p:to>
                                    </p:set>
                                    <p:animEffect transition="in" filter="wipe(left)">
                                      <p:cBhvr>
                                        <p:cTn id="24" dur="500"/>
                                        <p:tgtEl>
                                          <p:spTgt spid="9">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9">
                                            <p:txEl>
                                              <p:pRg st="1" end="1"/>
                                            </p:txEl>
                                          </p:spTgt>
                                        </p:tgtEl>
                                        <p:attrNameLst>
                                          <p:attrName>style.visibility</p:attrName>
                                        </p:attrNameLst>
                                      </p:cBhvr>
                                      <p:to>
                                        <p:strVal val="visible"/>
                                      </p:to>
                                    </p:set>
                                    <p:animEffect transition="in" filter="wipe(left)">
                                      <p:cBhvr>
                                        <p:cTn id="29" dur="500"/>
                                        <p:tgtEl>
                                          <p:spTgt spid="9">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9">
                                            <p:txEl>
                                              <p:pRg st="2" end="2"/>
                                            </p:txEl>
                                          </p:spTgt>
                                        </p:tgtEl>
                                        <p:attrNameLst>
                                          <p:attrName>style.visibility</p:attrName>
                                        </p:attrNameLst>
                                      </p:cBhvr>
                                      <p:to>
                                        <p:strVal val="visible"/>
                                      </p:to>
                                    </p:set>
                                    <p:animEffect transition="in" filter="wipe(left)">
                                      <p:cBhvr>
                                        <p:cTn id="34"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8" grpId="0" build="p" autoUpdateAnimBg="0" advAuto="0"/>
      <p:bldP spid="9" grpId="0" build="p"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2" name="Rectangle 4"/>
          <p:cNvSpPr>
            <a:spLocks noChangeArrowheads="1"/>
          </p:cNvSpPr>
          <p:nvPr/>
        </p:nvSpPr>
        <p:spPr bwMode="auto">
          <a:xfrm>
            <a:off x="533400" y="30480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3200" b="1" dirty="0">
                <a:solidFill>
                  <a:srgbClr val="0000CC"/>
                </a:solidFill>
                <a:latin typeface="黑体" pitchFamily="49" charset="-122"/>
                <a:ea typeface="黑体" pitchFamily="49" charset="-122"/>
                <a:cs typeface="+mj-cs"/>
              </a:rPr>
              <a:t>（</a:t>
            </a:r>
            <a:r>
              <a:rPr lang="en-US" altLang="zh-CN" sz="3200" b="1" dirty="0">
                <a:solidFill>
                  <a:srgbClr val="0000CC"/>
                </a:solidFill>
                <a:latin typeface="黑体" pitchFamily="49" charset="-122"/>
                <a:ea typeface="黑体" pitchFamily="49" charset="-122"/>
                <a:cs typeface="+mj-cs"/>
              </a:rPr>
              <a:t>3</a:t>
            </a:r>
            <a:r>
              <a:rPr lang="zh-CN" altLang="en-US" sz="3200" b="1" dirty="0">
                <a:solidFill>
                  <a:srgbClr val="0000CC"/>
                </a:solidFill>
                <a:latin typeface="黑体" pitchFamily="49" charset="-122"/>
                <a:ea typeface="黑体" pitchFamily="49" charset="-122"/>
                <a:cs typeface="+mj-cs"/>
              </a:rPr>
              <a:t>）内标法</a:t>
            </a:r>
          </a:p>
        </p:txBody>
      </p:sp>
      <p:sp>
        <p:nvSpPr>
          <p:cNvPr id="258057" name="Text Box 9"/>
          <p:cNvSpPr txBox="1">
            <a:spLocks noChangeArrowheads="1"/>
          </p:cNvSpPr>
          <p:nvPr/>
        </p:nvSpPr>
        <p:spPr bwMode="auto">
          <a:xfrm>
            <a:off x="381000" y="1398588"/>
            <a:ext cx="8458200" cy="390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a:lnSpc>
                <a:spcPct val="120000"/>
              </a:lnSpc>
              <a:spcBef>
                <a:spcPct val="20000"/>
              </a:spcBef>
              <a:buClr>
                <a:srgbClr val="FF0066"/>
              </a:buClr>
              <a:buFont typeface="Symbol" pitchFamily="18" charset="2"/>
              <a:buNone/>
            </a:pPr>
            <a:r>
              <a:rPr kumimoji="1" lang="zh-CN" altLang="en-US" sz="2600" dirty="0">
                <a:solidFill>
                  <a:srgbClr val="FF0066"/>
                </a:solidFill>
                <a:latin typeface="黑体" pitchFamily="49" charset="-122"/>
                <a:ea typeface="黑体" pitchFamily="49" charset="-122"/>
              </a:rPr>
              <a:t>内标物要满足以下要求：</a:t>
            </a:r>
            <a:r>
              <a:rPr kumimoji="1" lang="zh-CN" altLang="en-US" sz="2600" dirty="0">
                <a:solidFill>
                  <a:schemeClr val="hlink"/>
                </a:solidFill>
                <a:latin typeface="黑体" pitchFamily="49" charset="-122"/>
                <a:ea typeface="黑体" pitchFamily="49" charset="-122"/>
              </a:rPr>
              <a:t> </a:t>
            </a:r>
          </a:p>
          <a:p>
            <a:pPr algn="just">
              <a:lnSpc>
                <a:spcPct val="120000"/>
              </a:lnSpc>
              <a:spcBef>
                <a:spcPct val="20000"/>
              </a:spcBef>
              <a:buClr>
                <a:srgbClr val="FF0066"/>
              </a:buClr>
              <a:buFont typeface="Symbol" pitchFamily="18" charset="2"/>
              <a:buNone/>
            </a:pPr>
            <a:r>
              <a:rPr kumimoji="1" lang="zh-CN" altLang="en-US" sz="2600" dirty="0">
                <a:latin typeface="黑体" pitchFamily="49" charset="-122"/>
                <a:ea typeface="黑体" pitchFamily="49" charset="-122"/>
              </a:rPr>
              <a:t>（</a:t>
            </a:r>
            <a:r>
              <a:rPr kumimoji="1" lang="en-US" altLang="zh-CN" sz="2600" dirty="0">
                <a:latin typeface="黑体" pitchFamily="49" charset="-122"/>
                <a:ea typeface="黑体" pitchFamily="49" charset="-122"/>
              </a:rPr>
              <a:t>a）</a:t>
            </a:r>
            <a:r>
              <a:rPr kumimoji="1" lang="zh-CN" altLang="en-US" sz="2600" dirty="0">
                <a:latin typeface="黑体" pitchFamily="49" charset="-122"/>
                <a:ea typeface="黑体" pitchFamily="49" charset="-122"/>
              </a:rPr>
              <a:t>试样中不含有该物质；</a:t>
            </a:r>
          </a:p>
          <a:p>
            <a:pPr algn="just">
              <a:lnSpc>
                <a:spcPct val="120000"/>
              </a:lnSpc>
              <a:spcBef>
                <a:spcPct val="20000"/>
              </a:spcBef>
              <a:buClr>
                <a:srgbClr val="FF0066"/>
              </a:buClr>
              <a:buFont typeface="Symbol" pitchFamily="18" charset="2"/>
              <a:buNone/>
            </a:pPr>
            <a:r>
              <a:rPr kumimoji="1" lang="zh-CN" altLang="en-US" sz="2600" dirty="0">
                <a:latin typeface="黑体" pitchFamily="49" charset="-122"/>
                <a:ea typeface="黑体" pitchFamily="49" charset="-122"/>
              </a:rPr>
              <a:t>（</a:t>
            </a:r>
            <a:r>
              <a:rPr kumimoji="1" lang="en-US" altLang="zh-CN" sz="2600" dirty="0">
                <a:latin typeface="黑体" pitchFamily="49" charset="-122"/>
                <a:ea typeface="黑体" pitchFamily="49" charset="-122"/>
              </a:rPr>
              <a:t>b）</a:t>
            </a:r>
            <a:r>
              <a:rPr kumimoji="1" lang="zh-CN" altLang="en-US" sz="2600" dirty="0">
                <a:latin typeface="黑体" pitchFamily="49" charset="-122"/>
                <a:ea typeface="黑体" pitchFamily="49" charset="-122"/>
              </a:rPr>
              <a:t>与被测组分性质比较接近；</a:t>
            </a:r>
          </a:p>
          <a:p>
            <a:pPr algn="just">
              <a:lnSpc>
                <a:spcPct val="120000"/>
              </a:lnSpc>
              <a:spcBef>
                <a:spcPct val="20000"/>
              </a:spcBef>
              <a:buClr>
                <a:srgbClr val="FF0066"/>
              </a:buClr>
              <a:buFont typeface="Symbol" pitchFamily="18" charset="2"/>
              <a:buNone/>
            </a:pPr>
            <a:r>
              <a:rPr kumimoji="1" lang="zh-CN" altLang="en-US" sz="2600" dirty="0">
                <a:latin typeface="黑体" pitchFamily="49" charset="-122"/>
                <a:ea typeface="黑体" pitchFamily="49" charset="-122"/>
              </a:rPr>
              <a:t>（</a:t>
            </a:r>
            <a:r>
              <a:rPr kumimoji="1" lang="en-US" altLang="zh-CN" sz="2600" dirty="0">
                <a:latin typeface="黑体" pitchFamily="49" charset="-122"/>
                <a:ea typeface="黑体" pitchFamily="49" charset="-122"/>
              </a:rPr>
              <a:t>c）</a:t>
            </a:r>
            <a:r>
              <a:rPr kumimoji="1" lang="zh-CN" altLang="en-US" sz="2600" dirty="0">
                <a:latin typeface="黑体" pitchFamily="49" charset="-122"/>
                <a:ea typeface="黑体" pitchFamily="49" charset="-122"/>
              </a:rPr>
              <a:t>不与试样发生化学反应；</a:t>
            </a:r>
          </a:p>
          <a:p>
            <a:pPr algn="just">
              <a:lnSpc>
                <a:spcPct val="120000"/>
              </a:lnSpc>
              <a:spcBef>
                <a:spcPct val="20000"/>
              </a:spcBef>
              <a:buClr>
                <a:srgbClr val="FF0066"/>
              </a:buClr>
              <a:buFont typeface="Symbol" pitchFamily="18" charset="2"/>
              <a:buNone/>
            </a:pPr>
            <a:r>
              <a:rPr kumimoji="1" lang="zh-CN" altLang="en-US" sz="2600" dirty="0">
                <a:latin typeface="黑体" pitchFamily="49" charset="-122"/>
                <a:ea typeface="黑体" pitchFamily="49" charset="-122"/>
              </a:rPr>
              <a:t>（</a:t>
            </a:r>
            <a:r>
              <a:rPr kumimoji="1" lang="en-US" altLang="zh-CN" sz="2600" dirty="0">
                <a:latin typeface="黑体" pitchFamily="49" charset="-122"/>
                <a:ea typeface="黑体" pitchFamily="49" charset="-122"/>
              </a:rPr>
              <a:t>d）</a:t>
            </a:r>
            <a:r>
              <a:rPr kumimoji="1" lang="zh-CN" altLang="en-US" sz="2600" dirty="0">
                <a:latin typeface="黑体" pitchFamily="49" charset="-122"/>
                <a:ea typeface="黑体" pitchFamily="49" charset="-122"/>
              </a:rPr>
              <a:t>出峰位置应位于被测组分附近。</a:t>
            </a:r>
          </a:p>
          <a:p>
            <a:pPr algn="just">
              <a:lnSpc>
                <a:spcPct val="120000"/>
              </a:lnSpc>
              <a:spcBef>
                <a:spcPct val="20000"/>
              </a:spcBef>
              <a:buClr>
                <a:srgbClr val="FF0066"/>
              </a:buClr>
              <a:buFont typeface="Symbol" pitchFamily="18" charset="2"/>
              <a:buNone/>
            </a:pPr>
            <a:r>
              <a:rPr kumimoji="1" lang="zh-CN" altLang="en-US" sz="2600" dirty="0">
                <a:latin typeface="黑体" pitchFamily="49" charset="-122"/>
                <a:ea typeface="黑体" pitchFamily="49" charset="-122"/>
              </a:rPr>
              <a:t>试样配制：</a:t>
            </a:r>
          </a:p>
          <a:p>
            <a:pPr algn="just">
              <a:lnSpc>
                <a:spcPct val="120000"/>
              </a:lnSpc>
              <a:spcBef>
                <a:spcPct val="20000"/>
              </a:spcBef>
              <a:buClr>
                <a:srgbClr val="FF0066"/>
              </a:buClr>
              <a:buFont typeface="Symbol" pitchFamily="18" charset="2"/>
              <a:buNone/>
            </a:pPr>
            <a:r>
              <a:rPr kumimoji="1" lang="zh-CN" altLang="en-US" sz="2600" dirty="0">
                <a:solidFill>
                  <a:schemeClr val="hlink"/>
                </a:solidFill>
                <a:latin typeface="黑体" pitchFamily="49" charset="-122"/>
                <a:ea typeface="黑体" pitchFamily="49" charset="-122"/>
              </a:rPr>
              <a:t>   </a:t>
            </a:r>
            <a:r>
              <a:rPr kumimoji="1" lang="zh-CN" altLang="en-US" sz="2600" dirty="0">
                <a:solidFill>
                  <a:srgbClr val="FF0066"/>
                </a:solidFill>
                <a:latin typeface="黑体" pitchFamily="49" charset="-122"/>
                <a:ea typeface="黑体" pitchFamily="49" charset="-122"/>
              </a:rPr>
              <a:t>准确称取一定量的试样</a:t>
            </a:r>
            <a:r>
              <a:rPr kumimoji="1" lang="en-US" altLang="zh-CN" sz="2600" i="1" dirty="0">
                <a:solidFill>
                  <a:srgbClr val="FF0066"/>
                </a:solidFill>
                <a:latin typeface="黑体" pitchFamily="49" charset="-122"/>
                <a:ea typeface="黑体" pitchFamily="49" charset="-122"/>
              </a:rPr>
              <a:t>W</a:t>
            </a:r>
            <a:r>
              <a:rPr kumimoji="1" lang="en-US" altLang="zh-CN" sz="2600" dirty="0">
                <a:solidFill>
                  <a:srgbClr val="FF0066"/>
                </a:solidFill>
                <a:latin typeface="黑体" pitchFamily="49" charset="-122"/>
                <a:ea typeface="黑体" pitchFamily="49" charset="-122"/>
              </a:rPr>
              <a:t>，</a:t>
            </a:r>
            <a:r>
              <a:rPr kumimoji="1" lang="zh-CN" altLang="en-US" sz="2600" dirty="0">
                <a:solidFill>
                  <a:srgbClr val="FF0066"/>
                </a:solidFill>
                <a:latin typeface="黑体" pitchFamily="49" charset="-122"/>
                <a:ea typeface="黑体" pitchFamily="49" charset="-122"/>
              </a:rPr>
              <a:t>加入一定量内标物</a:t>
            </a:r>
            <a:r>
              <a:rPr kumimoji="1" lang="en-US" altLang="zh-CN" sz="2600" i="1" dirty="0" err="1">
                <a:solidFill>
                  <a:srgbClr val="FF0066"/>
                </a:solidFill>
                <a:latin typeface="黑体" pitchFamily="49" charset="-122"/>
                <a:ea typeface="黑体" pitchFamily="49" charset="-122"/>
              </a:rPr>
              <a:t>m</a:t>
            </a:r>
            <a:r>
              <a:rPr kumimoji="1" lang="en-US" altLang="zh-CN" sz="2600" baseline="-25000" dirty="0" err="1">
                <a:solidFill>
                  <a:srgbClr val="FF0066"/>
                </a:solidFill>
                <a:latin typeface="黑体" pitchFamily="49" charset="-122"/>
                <a:ea typeface="黑体" pitchFamily="49" charset="-122"/>
              </a:rPr>
              <a:t>S</a:t>
            </a:r>
            <a:endParaRPr kumimoji="1" lang="zh-CN" altLang="en-US" sz="2600" baseline="-25000" dirty="0">
              <a:solidFill>
                <a:srgbClr val="FF0066"/>
              </a:solidFill>
              <a:latin typeface="黑体" pitchFamily="49" charset="-122"/>
              <a:ea typeface="黑体" pitchFamily="49" charset="-122"/>
            </a:endParaRPr>
          </a:p>
        </p:txBody>
      </p:sp>
    </p:spTree>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8052"/>
                                        </p:tgtEl>
                                        <p:attrNameLst>
                                          <p:attrName>style.visibility</p:attrName>
                                        </p:attrNameLst>
                                      </p:cBhvr>
                                      <p:to>
                                        <p:strVal val="visible"/>
                                      </p:to>
                                    </p:set>
                                    <p:animEffect transition="in" filter="wipe(left)">
                                      <p:cBhvr>
                                        <p:cTn id="7" dur="500"/>
                                        <p:tgtEl>
                                          <p:spTgt spid="2580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8057">
                                            <p:txEl>
                                              <p:pRg st="0" end="0"/>
                                            </p:txEl>
                                          </p:spTgt>
                                        </p:tgtEl>
                                        <p:attrNameLst>
                                          <p:attrName>style.visibility</p:attrName>
                                        </p:attrNameLst>
                                      </p:cBhvr>
                                      <p:to>
                                        <p:strVal val="visible"/>
                                      </p:to>
                                    </p:set>
                                    <p:animEffect transition="in" filter="wipe(left)">
                                      <p:cBhvr>
                                        <p:cTn id="12" dur="500"/>
                                        <p:tgtEl>
                                          <p:spTgt spid="25805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8057">
                                            <p:txEl>
                                              <p:pRg st="1" end="1"/>
                                            </p:txEl>
                                          </p:spTgt>
                                        </p:tgtEl>
                                        <p:attrNameLst>
                                          <p:attrName>style.visibility</p:attrName>
                                        </p:attrNameLst>
                                      </p:cBhvr>
                                      <p:to>
                                        <p:strVal val="visible"/>
                                      </p:to>
                                    </p:set>
                                    <p:animEffect transition="in" filter="wipe(left)">
                                      <p:cBhvr>
                                        <p:cTn id="17" dur="500"/>
                                        <p:tgtEl>
                                          <p:spTgt spid="258057">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58057">
                                            <p:txEl>
                                              <p:pRg st="2" end="2"/>
                                            </p:txEl>
                                          </p:spTgt>
                                        </p:tgtEl>
                                        <p:attrNameLst>
                                          <p:attrName>style.visibility</p:attrName>
                                        </p:attrNameLst>
                                      </p:cBhvr>
                                      <p:to>
                                        <p:strVal val="visible"/>
                                      </p:to>
                                    </p:set>
                                    <p:animEffect transition="in" filter="wipe(left)">
                                      <p:cBhvr>
                                        <p:cTn id="22" dur="500"/>
                                        <p:tgtEl>
                                          <p:spTgt spid="258057">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58057">
                                            <p:txEl>
                                              <p:pRg st="3" end="3"/>
                                            </p:txEl>
                                          </p:spTgt>
                                        </p:tgtEl>
                                        <p:attrNameLst>
                                          <p:attrName>style.visibility</p:attrName>
                                        </p:attrNameLst>
                                      </p:cBhvr>
                                      <p:to>
                                        <p:strVal val="visible"/>
                                      </p:to>
                                    </p:set>
                                    <p:animEffect transition="in" filter="wipe(left)">
                                      <p:cBhvr>
                                        <p:cTn id="27" dur="500"/>
                                        <p:tgtEl>
                                          <p:spTgt spid="258057">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58057">
                                            <p:txEl>
                                              <p:pRg st="4" end="4"/>
                                            </p:txEl>
                                          </p:spTgt>
                                        </p:tgtEl>
                                        <p:attrNameLst>
                                          <p:attrName>style.visibility</p:attrName>
                                        </p:attrNameLst>
                                      </p:cBhvr>
                                      <p:to>
                                        <p:strVal val="visible"/>
                                      </p:to>
                                    </p:set>
                                    <p:animEffect transition="in" filter="wipe(left)">
                                      <p:cBhvr>
                                        <p:cTn id="32" dur="500"/>
                                        <p:tgtEl>
                                          <p:spTgt spid="258057">
                                            <p:txEl>
                                              <p:pRg st="4" end="4"/>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58057">
                                            <p:txEl>
                                              <p:pRg st="5" end="5"/>
                                            </p:txEl>
                                          </p:spTgt>
                                        </p:tgtEl>
                                        <p:attrNameLst>
                                          <p:attrName>style.visibility</p:attrName>
                                        </p:attrNameLst>
                                      </p:cBhvr>
                                      <p:to>
                                        <p:strVal val="visible"/>
                                      </p:to>
                                    </p:set>
                                    <p:animEffect transition="in" filter="wipe(left)">
                                      <p:cBhvr>
                                        <p:cTn id="37" dur="500"/>
                                        <p:tgtEl>
                                          <p:spTgt spid="258057">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58057">
                                            <p:txEl>
                                              <p:pRg st="6" end="6"/>
                                            </p:txEl>
                                          </p:spTgt>
                                        </p:tgtEl>
                                        <p:attrNameLst>
                                          <p:attrName>style.visibility</p:attrName>
                                        </p:attrNameLst>
                                      </p:cBhvr>
                                      <p:to>
                                        <p:strVal val="visible"/>
                                      </p:to>
                                    </p:set>
                                    <p:animEffect transition="in" filter="wipe(left)">
                                      <p:cBhvr>
                                        <p:cTn id="42" dur="500"/>
                                        <p:tgtEl>
                                          <p:spTgt spid="25805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2" grpId="0" autoUpdateAnimBg="0"/>
      <p:bldP spid="258057" grpId="0" build="p"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2" name="Rectangle 4"/>
          <p:cNvSpPr>
            <a:spLocks noChangeArrowheads="1"/>
          </p:cNvSpPr>
          <p:nvPr/>
        </p:nvSpPr>
        <p:spPr bwMode="auto">
          <a:xfrm>
            <a:off x="304800" y="30480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kumimoji="1" lang="zh-CN" altLang="en-US" sz="2600" dirty="0">
                <a:solidFill>
                  <a:srgbClr val="003300"/>
                </a:solidFill>
                <a:latin typeface="黑体" pitchFamily="49" charset="-122"/>
                <a:ea typeface="黑体" pitchFamily="49" charset="-122"/>
              </a:rPr>
              <a:t>内标法计算式：</a:t>
            </a:r>
          </a:p>
        </p:txBody>
      </p:sp>
      <p:sp>
        <p:nvSpPr>
          <p:cNvPr id="268293" name="Text Box 5"/>
          <p:cNvSpPr txBox="1">
            <a:spLocks noChangeArrowheads="1"/>
          </p:cNvSpPr>
          <p:nvPr/>
        </p:nvSpPr>
        <p:spPr bwMode="auto">
          <a:xfrm>
            <a:off x="304800" y="914400"/>
            <a:ext cx="8458200" cy="152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a:lnSpc>
                <a:spcPct val="120000"/>
              </a:lnSpc>
              <a:buClr>
                <a:srgbClr val="FF0066"/>
              </a:buClr>
              <a:buFont typeface="Symbol" pitchFamily="18" charset="2"/>
              <a:buNone/>
            </a:pPr>
            <a:r>
              <a:rPr kumimoji="1" lang="zh-CN" altLang="en-US" sz="2600" dirty="0">
                <a:solidFill>
                  <a:srgbClr val="C00000"/>
                </a:solidFill>
                <a:latin typeface="黑体" pitchFamily="49" charset="-122"/>
                <a:ea typeface="黑体" pitchFamily="49" charset="-122"/>
              </a:rPr>
              <a:t>试样配制：</a:t>
            </a:r>
          </a:p>
          <a:p>
            <a:pPr algn="just">
              <a:lnSpc>
                <a:spcPct val="120000"/>
              </a:lnSpc>
              <a:buClr>
                <a:srgbClr val="FF0066"/>
              </a:buClr>
              <a:buFont typeface="Symbol" pitchFamily="18" charset="2"/>
              <a:buNone/>
            </a:pPr>
            <a:r>
              <a:rPr kumimoji="1" lang="zh-CN" altLang="en-US" sz="2600" dirty="0">
                <a:solidFill>
                  <a:srgbClr val="C00000"/>
                </a:solidFill>
                <a:latin typeface="黑体" pitchFamily="49" charset="-122"/>
                <a:ea typeface="黑体" pitchFamily="49" charset="-122"/>
              </a:rPr>
              <a:t>     准确称取一定量的试样</a:t>
            </a:r>
            <a:r>
              <a:rPr kumimoji="1" lang="en-US" altLang="zh-CN" sz="2600" i="1" dirty="0">
                <a:solidFill>
                  <a:srgbClr val="C00000"/>
                </a:solidFill>
                <a:latin typeface="黑体" pitchFamily="49" charset="-122"/>
                <a:ea typeface="黑体" pitchFamily="49" charset="-122"/>
              </a:rPr>
              <a:t>m</a:t>
            </a:r>
            <a:r>
              <a:rPr kumimoji="1" lang="en-US" altLang="zh-CN" sz="2600" dirty="0">
                <a:solidFill>
                  <a:srgbClr val="C00000"/>
                </a:solidFill>
                <a:latin typeface="黑体" pitchFamily="49" charset="-122"/>
                <a:ea typeface="黑体" pitchFamily="49" charset="-122"/>
              </a:rPr>
              <a:t>，</a:t>
            </a:r>
            <a:r>
              <a:rPr kumimoji="1" lang="zh-CN" altLang="en-US" sz="2600" dirty="0">
                <a:solidFill>
                  <a:srgbClr val="C00000"/>
                </a:solidFill>
                <a:latin typeface="黑体" pitchFamily="49" charset="-122"/>
                <a:ea typeface="黑体" pitchFamily="49" charset="-122"/>
              </a:rPr>
              <a:t>加入一定量内标物</a:t>
            </a:r>
            <a:r>
              <a:rPr kumimoji="1" lang="en-US" altLang="zh-CN" sz="2600" i="1" dirty="0" err="1">
                <a:solidFill>
                  <a:srgbClr val="C00000"/>
                </a:solidFill>
                <a:latin typeface="黑体" pitchFamily="49" charset="-122"/>
                <a:ea typeface="黑体" pitchFamily="49" charset="-122"/>
              </a:rPr>
              <a:t>m</a:t>
            </a:r>
            <a:r>
              <a:rPr kumimoji="1" lang="en-US" altLang="zh-CN" sz="2600" baseline="-25000" dirty="0" err="1">
                <a:solidFill>
                  <a:srgbClr val="C00000"/>
                </a:solidFill>
                <a:latin typeface="黑体" pitchFamily="49" charset="-122"/>
                <a:ea typeface="黑体" pitchFamily="49" charset="-122"/>
              </a:rPr>
              <a:t>s</a:t>
            </a:r>
            <a:endParaRPr kumimoji="1" lang="zh-CN" altLang="en-US" sz="2600" dirty="0">
              <a:solidFill>
                <a:srgbClr val="C00000"/>
              </a:solidFill>
              <a:latin typeface="黑体" pitchFamily="49" charset="-122"/>
              <a:ea typeface="黑体" pitchFamily="49" charset="-122"/>
            </a:endParaRPr>
          </a:p>
          <a:p>
            <a:pPr eaLnBrk="1" hangingPunct="1">
              <a:lnSpc>
                <a:spcPct val="120000"/>
              </a:lnSpc>
              <a:buClr>
                <a:srgbClr val="FF0066"/>
              </a:buClr>
              <a:buFont typeface="Symbol" pitchFamily="18" charset="2"/>
              <a:buNone/>
            </a:pPr>
            <a:r>
              <a:rPr kumimoji="1" lang="zh-CN" altLang="en-US" sz="2600" dirty="0">
                <a:solidFill>
                  <a:srgbClr val="C00000"/>
                </a:solidFill>
                <a:latin typeface="黑体" pitchFamily="49" charset="-122"/>
                <a:ea typeface="黑体" pitchFamily="49" charset="-122"/>
              </a:rPr>
              <a:t>计算式：</a:t>
            </a:r>
          </a:p>
        </p:txBody>
      </p:sp>
      <p:graphicFrame>
        <p:nvGraphicFramePr>
          <p:cNvPr id="268294" name="Object 6"/>
          <p:cNvGraphicFramePr>
            <a:graphicFrameLocks noChangeAspect="1"/>
          </p:cNvGraphicFramePr>
          <p:nvPr>
            <p:extLst>
              <p:ext uri="{D42A27DB-BD31-4B8C-83A1-F6EECF244321}">
                <p14:modId xmlns:p14="http://schemas.microsoft.com/office/powerpoint/2010/main" val="3214494179"/>
              </p:ext>
            </p:extLst>
          </p:nvPr>
        </p:nvGraphicFramePr>
        <p:xfrm>
          <a:off x="2576513" y="2362200"/>
          <a:ext cx="2085975" cy="2030413"/>
        </p:xfrm>
        <a:graphic>
          <a:graphicData uri="http://schemas.openxmlformats.org/presentationml/2006/ole">
            <mc:AlternateContent xmlns:mc="http://schemas.openxmlformats.org/markup-compatibility/2006">
              <mc:Choice xmlns:v="urn:schemas-microsoft-com:vml" Requires="v">
                <p:oleObj spid="_x0000_s70766" name="公式" r:id="rId3" imgW="904888" imgH="876391" progId="Equation.3">
                  <p:embed/>
                </p:oleObj>
              </mc:Choice>
              <mc:Fallback>
                <p:oleObj name="公式" r:id="rId3" imgW="904888" imgH="876391"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6513" y="2362200"/>
                        <a:ext cx="2085975" cy="2030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8295" name="Object 7"/>
          <p:cNvGraphicFramePr>
            <a:graphicFrameLocks noChangeAspect="1"/>
          </p:cNvGraphicFramePr>
          <p:nvPr>
            <p:extLst>
              <p:ext uri="{D42A27DB-BD31-4B8C-83A1-F6EECF244321}">
                <p14:modId xmlns:p14="http://schemas.microsoft.com/office/powerpoint/2010/main" val="1663611508"/>
              </p:ext>
            </p:extLst>
          </p:nvPr>
        </p:nvGraphicFramePr>
        <p:xfrm>
          <a:off x="1285875" y="4559300"/>
          <a:ext cx="6115050" cy="1404938"/>
        </p:xfrm>
        <a:graphic>
          <a:graphicData uri="http://schemas.openxmlformats.org/presentationml/2006/ole">
            <mc:AlternateContent xmlns:mc="http://schemas.openxmlformats.org/markup-compatibility/2006">
              <mc:Choice xmlns:v="urn:schemas-microsoft-com:vml" Requires="v">
                <p:oleObj spid="_x0000_s70767" name="公式" r:id="rId5" imgW="2886190" imgH="638101" progId="Equation.3">
                  <p:embed/>
                </p:oleObj>
              </mc:Choice>
              <mc:Fallback>
                <p:oleObj name="公式" r:id="rId5" imgW="2886190" imgH="638101"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85875" y="4559300"/>
                        <a:ext cx="6115050" cy="1404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68292"/>
                                        </p:tgtEl>
                                        <p:attrNameLst>
                                          <p:attrName>style.visibility</p:attrName>
                                        </p:attrNameLst>
                                      </p:cBhvr>
                                      <p:to>
                                        <p:strVal val="visible"/>
                                      </p:to>
                                    </p:set>
                                    <p:animEffect transition="in" filter="wipe(left)">
                                      <p:cBhvr>
                                        <p:cTn id="7" dur="500"/>
                                        <p:tgtEl>
                                          <p:spTgt spid="2682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8293">
                                            <p:txEl>
                                              <p:pRg st="0" end="0"/>
                                            </p:txEl>
                                          </p:spTgt>
                                        </p:tgtEl>
                                        <p:attrNameLst>
                                          <p:attrName>style.visibility</p:attrName>
                                        </p:attrNameLst>
                                      </p:cBhvr>
                                      <p:to>
                                        <p:strVal val="visible"/>
                                      </p:to>
                                    </p:set>
                                    <p:animEffect transition="in" filter="wipe(left)">
                                      <p:cBhvr>
                                        <p:cTn id="12" dur="500"/>
                                        <p:tgtEl>
                                          <p:spTgt spid="26829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8293">
                                            <p:txEl>
                                              <p:pRg st="1" end="1"/>
                                            </p:txEl>
                                          </p:spTgt>
                                        </p:tgtEl>
                                        <p:attrNameLst>
                                          <p:attrName>style.visibility</p:attrName>
                                        </p:attrNameLst>
                                      </p:cBhvr>
                                      <p:to>
                                        <p:strVal val="visible"/>
                                      </p:to>
                                    </p:set>
                                    <p:animEffect transition="in" filter="wipe(left)">
                                      <p:cBhvr>
                                        <p:cTn id="17" dur="500"/>
                                        <p:tgtEl>
                                          <p:spTgt spid="26829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8293">
                                            <p:txEl>
                                              <p:pRg st="2" end="2"/>
                                            </p:txEl>
                                          </p:spTgt>
                                        </p:tgtEl>
                                        <p:attrNameLst>
                                          <p:attrName>style.visibility</p:attrName>
                                        </p:attrNameLst>
                                      </p:cBhvr>
                                      <p:to>
                                        <p:strVal val="visible"/>
                                      </p:to>
                                    </p:set>
                                    <p:animEffect transition="in" filter="wipe(left)">
                                      <p:cBhvr>
                                        <p:cTn id="22" dur="500"/>
                                        <p:tgtEl>
                                          <p:spTgt spid="268293">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68294"/>
                                        </p:tgtEl>
                                        <p:attrNameLst>
                                          <p:attrName>style.visibility</p:attrName>
                                        </p:attrNameLst>
                                      </p:cBhvr>
                                      <p:to>
                                        <p:strVal val="visible"/>
                                      </p:to>
                                    </p:set>
                                    <p:animEffect transition="in" filter="wipe(left)">
                                      <p:cBhvr>
                                        <p:cTn id="27" dur="500"/>
                                        <p:tgtEl>
                                          <p:spTgt spid="26829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68295"/>
                                        </p:tgtEl>
                                        <p:attrNameLst>
                                          <p:attrName>style.visibility</p:attrName>
                                        </p:attrNameLst>
                                      </p:cBhvr>
                                      <p:to>
                                        <p:strVal val="visible"/>
                                      </p:to>
                                    </p:set>
                                    <p:animEffect transition="in" filter="wipe(left)">
                                      <p:cBhvr>
                                        <p:cTn id="32" dur="500"/>
                                        <p:tgtEl>
                                          <p:spTgt spid="2682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292" grpId="0" autoUpdateAnimBg="0"/>
      <p:bldP spid="268293" grpId="0" build="p"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6" name="Rectangle 4"/>
          <p:cNvSpPr>
            <a:spLocks noChangeArrowheads="1"/>
          </p:cNvSpPr>
          <p:nvPr/>
        </p:nvSpPr>
        <p:spPr bwMode="auto">
          <a:xfrm>
            <a:off x="304800" y="45720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2600" dirty="0">
                <a:solidFill>
                  <a:srgbClr val="C00000"/>
                </a:solidFill>
                <a:latin typeface="黑体" pitchFamily="49" charset="-122"/>
                <a:ea typeface="黑体" pitchFamily="49" charset="-122"/>
              </a:rPr>
              <a:t>内标法特点：</a:t>
            </a:r>
          </a:p>
        </p:txBody>
      </p:sp>
      <p:sp>
        <p:nvSpPr>
          <p:cNvPr id="269317" name="Text Box 5"/>
          <p:cNvSpPr txBox="1">
            <a:spLocks noChangeArrowheads="1"/>
          </p:cNvSpPr>
          <p:nvPr/>
        </p:nvSpPr>
        <p:spPr bwMode="auto">
          <a:xfrm>
            <a:off x="609600" y="1219200"/>
            <a:ext cx="8077200" cy="231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a:lnSpc>
                <a:spcPct val="140000"/>
              </a:lnSpc>
              <a:buClr>
                <a:srgbClr val="FF0066"/>
              </a:buClr>
              <a:buFont typeface="Symbol" pitchFamily="18" charset="2"/>
              <a:buNone/>
            </a:pPr>
            <a:r>
              <a:rPr kumimoji="1" lang="zh-CN" altLang="en-US" sz="2600">
                <a:solidFill>
                  <a:srgbClr val="003300"/>
                </a:solidFill>
                <a:latin typeface="黑体" pitchFamily="49" charset="-122"/>
                <a:ea typeface="黑体" pitchFamily="49" charset="-122"/>
              </a:rPr>
              <a:t>(</a:t>
            </a:r>
            <a:r>
              <a:rPr kumimoji="1" lang="en-US" altLang="zh-CN" sz="2600">
                <a:solidFill>
                  <a:srgbClr val="003300"/>
                </a:solidFill>
                <a:latin typeface="黑体" pitchFamily="49" charset="-122"/>
                <a:ea typeface="黑体" pitchFamily="49" charset="-122"/>
              </a:rPr>
              <a:t>a) </a:t>
            </a:r>
            <a:r>
              <a:rPr kumimoji="1" lang="zh-CN" altLang="en-US" sz="2600">
                <a:solidFill>
                  <a:srgbClr val="003300"/>
                </a:solidFill>
                <a:latin typeface="黑体" pitchFamily="49" charset="-122"/>
                <a:ea typeface="黑体" pitchFamily="49" charset="-122"/>
              </a:rPr>
              <a:t>内标法的准确性较高，操作条件和进样量的稍许变动对定量结果的影响不大。</a:t>
            </a:r>
          </a:p>
          <a:p>
            <a:pPr algn="just">
              <a:lnSpc>
                <a:spcPct val="140000"/>
              </a:lnSpc>
              <a:buClr>
                <a:srgbClr val="FF0066"/>
              </a:buClr>
              <a:buFont typeface="Symbol" pitchFamily="18" charset="2"/>
              <a:buNone/>
            </a:pPr>
            <a:r>
              <a:rPr kumimoji="1" lang="zh-CN" altLang="en-US" sz="2600">
                <a:solidFill>
                  <a:srgbClr val="003300"/>
                </a:solidFill>
                <a:latin typeface="黑体" pitchFamily="49" charset="-122"/>
                <a:ea typeface="黑体" pitchFamily="49" charset="-122"/>
              </a:rPr>
              <a:t>(</a:t>
            </a:r>
            <a:r>
              <a:rPr kumimoji="1" lang="en-US" altLang="zh-CN" sz="2600">
                <a:solidFill>
                  <a:srgbClr val="003300"/>
                </a:solidFill>
                <a:latin typeface="黑体" pitchFamily="49" charset="-122"/>
                <a:ea typeface="黑体" pitchFamily="49" charset="-122"/>
              </a:rPr>
              <a:t>b) </a:t>
            </a:r>
            <a:r>
              <a:rPr kumimoji="1" lang="zh-CN" altLang="en-US" sz="2600">
                <a:solidFill>
                  <a:srgbClr val="003300"/>
                </a:solidFill>
                <a:latin typeface="黑体" pitchFamily="49" charset="-122"/>
                <a:ea typeface="黑体" pitchFamily="49" charset="-122"/>
              </a:rPr>
              <a:t>每个试样的分析，都要进行两次称量，不适合大批量试样的快速分析。</a:t>
            </a:r>
          </a:p>
        </p:txBody>
      </p:sp>
    </p:spTree>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69316"/>
                                        </p:tgtEl>
                                        <p:attrNameLst>
                                          <p:attrName>style.visibility</p:attrName>
                                        </p:attrNameLst>
                                      </p:cBhvr>
                                      <p:to>
                                        <p:strVal val="visible"/>
                                      </p:to>
                                    </p:set>
                                    <p:animEffect transition="in" filter="wipe(left)">
                                      <p:cBhvr>
                                        <p:cTn id="7" dur="500"/>
                                        <p:tgtEl>
                                          <p:spTgt spid="2693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9317">
                                            <p:txEl>
                                              <p:pRg st="0" end="0"/>
                                            </p:txEl>
                                          </p:spTgt>
                                        </p:tgtEl>
                                        <p:attrNameLst>
                                          <p:attrName>style.visibility</p:attrName>
                                        </p:attrNameLst>
                                      </p:cBhvr>
                                      <p:to>
                                        <p:strVal val="visible"/>
                                      </p:to>
                                    </p:set>
                                    <p:animEffect transition="in" filter="wipe(left)">
                                      <p:cBhvr>
                                        <p:cTn id="12" dur="500"/>
                                        <p:tgtEl>
                                          <p:spTgt spid="26931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9317">
                                            <p:txEl>
                                              <p:pRg st="1" end="1"/>
                                            </p:txEl>
                                          </p:spTgt>
                                        </p:tgtEl>
                                        <p:attrNameLst>
                                          <p:attrName>style.visibility</p:attrName>
                                        </p:attrNameLst>
                                      </p:cBhvr>
                                      <p:to>
                                        <p:strVal val="visible"/>
                                      </p:to>
                                    </p:set>
                                    <p:animEffect transition="in" filter="wipe(left)">
                                      <p:cBhvr>
                                        <p:cTn id="17" dur="500"/>
                                        <p:tgtEl>
                                          <p:spTgt spid="26931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6" grpId="0" autoUpdateAnimBg="0"/>
      <p:bldP spid="269317" grpId="0" build="p"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86"/>
          <p:cNvSpPr txBox="1">
            <a:spLocks noChangeArrowheads="1"/>
          </p:cNvSpPr>
          <p:nvPr/>
        </p:nvSpPr>
        <p:spPr>
          <a:xfrm>
            <a:off x="539750" y="981075"/>
            <a:ext cx="8135938" cy="4248150"/>
          </a:xfrm>
          <a:prstGeom prst="rect">
            <a:avLst/>
          </a:prstGeom>
        </p:spPr>
        <p:txBody>
          <a:bodyPr/>
          <a:lstStyle>
            <a:lvl1pPr marL="342900" indent="-342900" algn="l" rtl="0" eaLnBrk="0" fontAlgn="base" hangingPunct="0">
              <a:spcBef>
                <a:spcPct val="20000"/>
              </a:spcBef>
              <a:spcAft>
                <a:spcPct val="0"/>
              </a:spcAft>
              <a:buClr>
                <a:schemeClr val="tx2"/>
              </a:buClr>
              <a:buSzPct val="70000"/>
              <a:buFont typeface="Wingdings" pitchFamily="2" charset="2"/>
              <a:buChar char="l"/>
              <a:defRPr sz="3000">
                <a:solidFill>
                  <a:schemeClr val="tx1"/>
                </a:solidFill>
                <a:latin typeface="+mn-lt"/>
                <a:ea typeface="+mn-ea"/>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a:solidFill>
                  <a:schemeClr val="tx1"/>
                </a:solidFill>
                <a:latin typeface="+mn-lt"/>
                <a:ea typeface="+mn-ea"/>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a:solidFill>
                  <a:schemeClr val="tx1"/>
                </a:solidFill>
                <a:latin typeface="+mn-lt"/>
                <a:ea typeface="+mn-ea"/>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a:solidFill>
                  <a:schemeClr val="tx1"/>
                </a:solidFill>
                <a:latin typeface="+mn-lt"/>
                <a:ea typeface="+mn-ea"/>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a:lstStyle>
          <a:p>
            <a:pPr>
              <a:lnSpc>
                <a:spcPct val="150000"/>
              </a:lnSpc>
            </a:pPr>
            <a:r>
              <a:rPr lang="zh-CN" altLang="en-US" sz="2400" dirty="0" smtClean="0">
                <a:solidFill>
                  <a:srgbClr val="000066"/>
                </a:solidFill>
                <a:latin typeface="黑体" pitchFamily="49" charset="-122"/>
                <a:ea typeface="黑体" pitchFamily="49" charset="-122"/>
              </a:rPr>
              <a:t>例题</a:t>
            </a:r>
            <a:r>
              <a:rPr lang="en-US" altLang="zh-CN" sz="2400" dirty="0" smtClean="0">
                <a:solidFill>
                  <a:srgbClr val="000066"/>
                </a:solidFill>
                <a:latin typeface="黑体" pitchFamily="49" charset="-122"/>
                <a:ea typeface="黑体" pitchFamily="49" charset="-122"/>
              </a:rPr>
              <a:t>1</a:t>
            </a:r>
            <a:r>
              <a:rPr lang="zh-CN" altLang="en-US" sz="2400" dirty="0" smtClean="0">
                <a:solidFill>
                  <a:srgbClr val="000066"/>
                </a:solidFill>
                <a:latin typeface="黑体" pitchFamily="49" charset="-122"/>
                <a:ea typeface="黑体" pitchFamily="49" charset="-122"/>
              </a:rPr>
              <a:t>：在某色谱条件下，分析只含有二氯乙烷、二溴乙烷及四乙基铅三组分的样品，结果如下：</a:t>
            </a:r>
          </a:p>
          <a:p>
            <a:pPr>
              <a:lnSpc>
                <a:spcPct val="80000"/>
              </a:lnSpc>
            </a:pPr>
            <a:endParaRPr lang="zh-CN" altLang="en-US" sz="2400" dirty="0" smtClean="0"/>
          </a:p>
          <a:p>
            <a:pPr>
              <a:lnSpc>
                <a:spcPct val="80000"/>
              </a:lnSpc>
            </a:pPr>
            <a:endParaRPr lang="zh-CN" altLang="en-US" sz="2400" dirty="0" smtClean="0"/>
          </a:p>
          <a:p>
            <a:pPr>
              <a:lnSpc>
                <a:spcPct val="80000"/>
              </a:lnSpc>
            </a:pPr>
            <a:endParaRPr lang="zh-CN" altLang="en-US" sz="2400" dirty="0" smtClean="0"/>
          </a:p>
          <a:p>
            <a:pPr>
              <a:lnSpc>
                <a:spcPct val="80000"/>
              </a:lnSpc>
            </a:pPr>
            <a:endParaRPr lang="zh-CN" altLang="en-US" sz="2400" dirty="0" smtClean="0"/>
          </a:p>
          <a:p>
            <a:pPr>
              <a:lnSpc>
                <a:spcPct val="80000"/>
              </a:lnSpc>
            </a:pPr>
            <a:endParaRPr lang="zh-CN" altLang="en-US" sz="2400" dirty="0" smtClean="0"/>
          </a:p>
          <a:p>
            <a:pPr>
              <a:lnSpc>
                <a:spcPct val="80000"/>
              </a:lnSpc>
            </a:pPr>
            <a:endParaRPr lang="zh-CN" altLang="en-US" sz="2400" dirty="0" smtClean="0"/>
          </a:p>
          <a:p>
            <a:pPr>
              <a:lnSpc>
                <a:spcPct val="80000"/>
              </a:lnSpc>
            </a:pPr>
            <a:endParaRPr lang="zh-CN" altLang="en-US" sz="2400" dirty="0" smtClean="0"/>
          </a:p>
          <a:p>
            <a:pPr>
              <a:lnSpc>
                <a:spcPct val="80000"/>
              </a:lnSpc>
            </a:pPr>
            <a:endParaRPr lang="zh-CN" altLang="en-US" sz="2400" b="1" dirty="0" smtClean="0"/>
          </a:p>
          <a:p>
            <a:pPr>
              <a:lnSpc>
                <a:spcPct val="80000"/>
              </a:lnSpc>
            </a:pPr>
            <a:r>
              <a:rPr lang="zh-CN" altLang="en-US" sz="2400" dirty="0">
                <a:solidFill>
                  <a:srgbClr val="000066"/>
                </a:solidFill>
                <a:latin typeface="黑体" pitchFamily="49" charset="-122"/>
                <a:ea typeface="黑体" pitchFamily="49" charset="-122"/>
              </a:rPr>
              <a:t>试用归一化法求各组分的含量。</a:t>
            </a:r>
          </a:p>
        </p:txBody>
      </p:sp>
      <p:graphicFrame>
        <p:nvGraphicFramePr>
          <p:cNvPr id="4" name="Group 168"/>
          <p:cNvGraphicFramePr>
            <a:graphicFrameLocks/>
          </p:cNvGraphicFramePr>
          <p:nvPr>
            <p:extLst>
              <p:ext uri="{D42A27DB-BD31-4B8C-83A1-F6EECF244321}">
                <p14:modId xmlns:p14="http://schemas.microsoft.com/office/powerpoint/2010/main" val="4125788281"/>
              </p:ext>
            </p:extLst>
          </p:nvPr>
        </p:nvGraphicFramePr>
        <p:xfrm>
          <a:off x="1043608" y="2492896"/>
          <a:ext cx="7200900" cy="2050098"/>
        </p:xfrm>
        <a:graphic>
          <a:graphicData uri="http://schemas.openxmlformats.org/drawingml/2006/table">
            <a:tbl>
              <a:tblPr/>
              <a:tblGrid>
                <a:gridCol w="2401887"/>
                <a:gridCol w="1560513"/>
                <a:gridCol w="1558925"/>
                <a:gridCol w="1679575"/>
              </a:tblGrid>
              <a:tr h="6477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0" i="0" u="none" strike="noStrike" cap="none" normalizeH="0" baseline="0" dirty="0" smtClean="0">
                        <a:ln>
                          <a:noFill/>
                        </a:ln>
                        <a:solidFill>
                          <a:schemeClr val="hlink"/>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hlink"/>
                          </a:solidFill>
                          <a:effectLst/>
                          <a:latin typeface="Times New Roman" pitchFamily="18" charset="0"/>
                          <a:ea typeface="宋体" pitchFamily="2" charset="-122"/>
                          <a:cs typeface="Times New Roman" pitchFamily="18" charset="0"/>
                        </a:rPr>
                        <a:t>二氯乙烷</a:t>
                      </a:r>
                      <a:endParaRPr kumimoji="0" lang="zh-CN" altLang="en-US" sz="2400" b="0" i="0" u="none" strike="noStrike" cap="none" normalizeH="0" baseline="0" smtClean="0">
                        <a:ln>
                          <a:noFill/>
                        </a:ln>
                        <a:solidFill>
                          <a:schemeClr val="hlink"/>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hlink"/>
                          </a:solidFill>
                          <a:effectLst/>
                          <a:latin typeface="Times New Roman" pitchFamily="18" charset="0"/>
                          <a:ea typeface="宋体" pitchFamily="2" charset="-122"/>
                          <a:cs typeface="Times New Roman" pitchFamily="18" charset="0"/>
                        </a:rPr>
                        <a:t>二溴乙烷</a:t>
                      </a:r>
                      <a:endParaRPr kumimoji="0" lang="zh-CN" altLang="en-US" sz="2400" b="0" i="0" u="none" strike="noStrike" cap="none" normalizeH="0" baseline="0" dirty="0" smtClean="0">
                        <a:ln>
                          <a:noFill/>
                        </a:ln>
                        <a:solidFill>
                          <a:schemeClr val="hlink"/>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hlink"/>
                          </a:solidFill>
                          <a:effectLst/>
                          <a:latin typeface="Times New Roman" pitchFamily="18" charset="0"/>
                          <a:ea typeface="宋体" pitchFamily="2" charset="-122"/>
                          <a:cs typeface="Times New Roman" pitchFamily="18" charset="0"/>
                        </a:rPr>
                        <a:t>四乙基铅</a:t>
                      </a:r>
                      <a:endParaRPr kumimoji="0" lang="zh-CN" altLang="en-US" sz="2400" b="0" i="0" u="none" strike="noStrike" cap="none" normalizeH="0" baseline="0" dirty="0" smtClean="0">
                        <a:ln>
                          <a:noFill/>
                        </a:ln>
                        <a:solidFill>
                          <a:schemeClr val="hlink"/>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9438">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hlink"/>
                          </a:solidFill>
                          <a:effectLst/>
                          <a:latin typeface="Times New Roman" pitchFamily="18" charset="0"/>
                          <a:ea typeface="宋体" pitchFamily="2" charset="-122"/>
                          <a:cs typeface="Times New Roman" pitchFamily="18" charset="0"/>
                        </a:rPr>
                        <a:t>相对质量校正因子</a:t>
                      </a:r>
                      <a:endParaRPr kumimoji="0" lang="zh-CN" altLang="en-US" sz="2400" b="0" i="0" u="none" strike="noStrike" cap="none" normalizeH="0" baseline="0" smtClean="0">
                        <a:ln>
                          <a:noFill/>
                        </a:ln>
                        <a:solidFill>
                          <a:schemeClr val="hlink"/>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hlink"/>
                          </a:solidFill>
                          <a:effectLst/>
                          <a:latin typeface="Times New Roman" pitchFamily="18" charset="0"/>
                          <a:ea typeface="宋体" pitchFamily="2" charset="-122"/>
                          <a:cs typeface="Times New Roman" pitchFamily="18" charset="0"/>
                        </a:rPr>
                        <a:t>1.00</a:t>
                      </a:r>
                      <a:endParaRPr kumimoji="0" lang="en-US" altLang="zh-CN" sz="2400" b="0" i="0" u="none" strike="noStrike" cap="none" normalizeH="0" baseline="0" smtClean="0">
                        <a:ln>
                          <a:noFill/>
                        </a:ln>
                        <a:solidFill>
                          <a:schemeClr val="hlink"/>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hlink"/>
                          </a:solidFill>
                          <a:effectLst/>
                          <a:latin typeface="Times New Roman" pitchFamily="18" charset="0"/>
                          <a:ea typeface="宋体" pitchFamily="2" charset="-122"/>
                          <a:cs typeface="Times New Roman" pitchFamily="18" charset="0"/>
                        </a:rPr>
                        <a:t>1.65</a:t>
                      </a:r>
                      <a:endParaRPr kumimoji="0" lang="en-US" altLang="zh-CN" sz="2400" b="0" i="0" u="none" strike="noStrike" cap="none" normalizeH="0" baseline="0" smtClean="0">
                        <a:ln>
                          <a:noFill/>
                        </a:ln>
                        <a:solidFill>
                          <a:schemeClr val="hlink"/>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hlink"/>
                          </a:solidFill>
                          <a:effectLst/>
                          <a:latin typeface="Times New Roman" pitchFamily="18" charset="0"/>
                          <a:ea typeface="宋体" pitchFamily="2" charset="-122"/>
                          <a:cs typeface="Times New Roman" pitchFamily="18" charset="0"/>
                        </a:rPr>
                        <a:t>1.75</a:t>
                      </a:r>
                      <a:endParaRPr kumimoji="0" lang="en-US" altLang="zh-CN" sz="2400" b="0" i="0" u="none" strike="noStrike" cap="none" normalizeH="0" baseline="0" smtClean="0">
                        <a:ln>
                          <a:noFill/>
                        </a:ln>
                        <a:solidFill>
                          <a:schemeClr val="hlink"/>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79438">
                <a:tc>
                  <a:txBody>
                    <a:bodyPr/>
                    <a:lstStyle/>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2400" b="0" i="0" u="none" strike="noStrike" cap="none" normalizeH="0" baseline="0" smtClean="0">
                          <a:ln>
                            <a:noFill/>
                          </a:ln>
                          <a:solidFill>
                            <a:schemeClr val="hlink"/>
                          </a:solidFill>
                          <a:effectLst/>
                          <a:latin typeface="Times New Roman" pitchFamily="18" charset="0"/>
                          <a:ea typeface="宋体" pitchFamily="2" charset="-122"/>
                          <a:cs typeface="Times New Roman" pitchFamily="18" charset="0"/>
                        </a:rPr>
                        <a:t>峰面积（</a:t>
                      </a:r>
                      <a:r>
                        <a:rPr kumimoji="0" lang="en-US" altLang="zh-CN" sz="2400" b="0" i="0" u="none" strike="noStrike" cap="none" normalizeH="0" baseline="0" smtClean="0">
                          <a:ln>
                            <a:noFill/>
                          </a:ln>
                          <a:solidFill>
                            <a:schemeClr val="hlink"/>
                          </a:solidFill>
                          <a:effectLst/>
                          <a:latin typeface="Times New Roman" pitchFamily="18" charset="0"/>
                          <a:ea typeface="宋体" pitchFamily="2" charset="-122"/>
                          <a:cs typeface="Times New Roman" pitchFamily="18" charset="0"/>
                        </a:rPr>
                        <a:t>cm2</a:t>
                      </a:r>
                      <a:r>
                        <a:rPr kumimoji="0" lang="zh-CN" altLang="en-US" sz="2400" b="0" i="0" u="none" strike="noStrike" cap="none" normalizeH="0" baseline="0" smtClean="0">
                          <a:ln>
                            <a:noFill/>
                          </a:ln>
                          <a:solidFill>
                            <a:schemeClr val="hlink"/>
                          </a:solidFill>
                          <a:effectLst/>
                          <a:latin typeface="Times New Roman" pitchFamily="18" charset="0"/>
                          <a:ea typeface="宋体" pitchFamily="2" charset="-122"/>
                          <a:cs typeface="Times New Roman" pitchFamily="18" charset="0"/>
                        </a:rPr>
                        <a:t>）</a:t>
                      </a:r>
                      <a:endParaRPr kumimoji="0" lang="zh-CN" altLang="en-US" sz="2400" b="0" i="0" u="none" strike="noStrike" cap="none" normalizeH="0" baseline="0" smtClean="0">
                        <a:ln>
                          <a:noFill/>
                        </a:ln>
                        <a:solidFill>
                          <a:schemeClr val="hlink"/>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hlink"/>
                          </a:solidFill>
                          <a:effectLst/>
                          <a:latin typeface="Times New Roman" pitchFamily="18" charset="0"/>
                          <a:ea typeface="宋体" pitchFamily="2" charset="-122"/>
                          <a:cs typeface="Times New Roman" pitchFamily="18" charset="0"/>
                        </a:rPr>
                        <a:t>1.50</a:t>
                      </a:r>
                      <a:endParaRPr kumimoji="0" lang="en-US" altLang="zh-CN" sz="2400" b="0" i="0" u="none" strike="noStrike" cap="none" normalizeH="0" baseline="0" smtClean="0">
                        <a:ln>
                          <a:noFill/>
                        </a:ln>
                        <a:solidFill>
                          <a:schemeClr val="hlink"/>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smtClean="0">
                          <a:ln>
                            <a:noFill/>
                          </a:ln>
                          <a:solidFill>
                            <a:schemeClr val="hlink"/>
                          </a:solidFill>
                          <a:effectLst/>
                          <a:latin typeface="Times New Roman" pitchFamily="18" charset="0"/>
                          <a:ea typeface="宋体" pitchFamily="2" charset="-122"/>
                          <a:cs typeface="Times New Roman" pitchFamily="18" charset="0"/>
                        </a:rPr>
                        <a:t>1.01</a:t>
                      </a:r>
                      <a:endParaRPr kumimoji="0" lang="en-US" altLang="zh-CN" sz="2400" b="0" i="0" u="none" strike="noStrike" cap="none" normalizeH="0" baseline="0" smtClean="0">
                        <a:ln>
                          <a:noFill/>
                        </a:ln>
                        <a:solidFill>
                          <a:schemeClr val="hlink"/>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solidFill>
                            <a:schemeClr val="hlink"/>
                          </a:solidFill>
                          <a:effectLst/>
                          <a:latin typeface="Times New Roman" pitchFamily="18" charset="0"/>
                          <a:ea typeface="宋体" pitchFamily="2" charset="-122"/>
                          <a:cs typeface="Times New Roman" pitchFamily="18" charset="0"/>
                        </a:rPr>
                        <a:t>2.82</a:t>
                      </a:r>
                      <a:endParaRPr kumimoji="0" lang="en-US" altLang="zh-CN" sz="2400" b="0" i="0" u="none" strike="noStrike" cap="none" normalizeH="0" baseline="0" dirty="0" smtClean="0">
                        <a:ln>
                          <a:noFill/>
                        </a:ln>
                        <a:solidFill>
                          <a:schemeClr val="hlink"/>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med">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8" name="Text Box 4"/>
          <p:cNvSpPr txBox="1">
            <a:spLocks noChangeArrowheads="1"/>
          </p:cNvSpPr>
          <p:nvPr/>
        </p:nvSpPr>
        <p:spPr bwMode="auto">
          <a:xfrm>
            <a:off x="468313" y="1052513"/>
            <a:ext cx="8675687" cy="4955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800" dirty="0" smtClean="0">
                <a:solidFill>
                  <a:srgbClr val="FF0066"/>
                </a:solidFill>
                <a:latin typeface="黑体" pitchFamily="49" charset="-122"/>
                <a:ea typeface="黑体" pitchFamily="49" charset="-122"/>
              </a:rPr>
              <a:t>色谱法</a:t>
            </a:r>
            <a:r>
              <a:rPr kumimoji="1" lang="zh-CN" altLang="en-US" sz="2800" dirty="0">
                <a:solidFill>
                  <a:srgbClr val="FF0066"/>
                </a:solidFill>
                <a:latin typeface="黑体" pitchFamily="49" charset="-122"/>
                <a:ea typeface="黑体" pitchFamily="49" charset="-122"/>
              </a:rPr>
              <a:t>的特点：</a:t>
            </a:r>
          </a:p>
          <a:p>
            <a:pPr eaLnBrk="1" hangingPunct="1">
              <a:spcBef>
                <a:spcPct val="50000"/>
              </a:spcBef>
            </a:pPr>
            <a:r>
              <a:rPr kumimoji="1" lang="zh-CN" altLang="en-US" sz="2400" dirty="0">
                <a:latin typeface="黑体" pitchFamily="49" charset="-122"/>
                <a:ea typeface="黑体" pitchFamily="49" charset="-122"/>
              </a:rPr>
              <a:t>气相色谱法（流动相为气体），</a:t>
            </a:r>
          </a:p>
          <a:p>
            <a:pPr eaLnBrk="1" hangingPunct="1">
              <a:spcBef>
                <a:spcPct val="50000"/>
              </a:spcBef>
            </a:pPr>
            <a:r>
              <a:rPr kumimoji="1" lang="zh-CN" altLang="en-US" sz="2400" dirty="0">
                <a:solidFill>
                  <a:srgbClr val="0000FF"/>
                </a:solidFill>
                <a:latin typeface="黑体" pitchFamily="49" charset="-122"/>
                <a:ea typeface="黑体" pitchFamily="49" charset="-122"/>
              </a:rPr>
              <a:t>应用范围广：</a:t>
            </a:r>
            <a:r>
              <a:rPr kumimoji="1" lang="zh-CN" altLang="en-US" sz="2400" dirty="0">
                <a:latin typeface="黑体" pitchFamily="49" charset="-122"/>
                <a:ea typeface="黑体" pitchFamily="49" charset="-122"/>
              </a:rPr>
              <a:t>化学、化工、食品、卫生、生物农业、等领域。</a:t>
            </a:r>
          </a:p>
          <a:p>
            <a:pPr eaLnBrk="1" hangingPunct="1">
              <a:spcBef>
                <a:spcPct val="50000"/>
              </a:spcBef>
            </a:pPr>
            <a:r>
              <a:rPr kumimoji="1" lang="zh-CN" altLang="en-US" sz="2400" dirty="0">
                <a:solidFill>
                  <a:srgbClr val="0000FF"/>
                </a:solidFill>
                <a:latin typeface="黑体" pitchFamily="49" charset="-122"/>
                <a:ea typeface="黑体" pitchFamily="49" charset="-122"/>
              </a:rPr>
              <a:t>分离效率高：</a:t>
            </a:r>
            <a:r>
              <a:rPr kumimoji="1" lang="zh-CN" altLang="en-US" sz="2400" dirty="0">
                <a:latin typeface="黑体" pitchFamily="49" charset="-122"/>
                <a:ea typeface="黑体" pitchFamily="49" charset="-122"/>
              </a:rPr>
              <a:t>毛细管色谱可达几十万理论塔板数。</a:t>
            </a:r>
          </a:p>
          <a:p>
            <a:pPr eaLnBrk="1" hangingPunct="1">
              <a:spcBef>
                <a:spcPct val="50000"/>
              </a:spcBef>
            </a:pPr>
            <a:r>
              <a:rPr kumimoji="1" lang="zh-CN" altLang="en-US" sz="2400" dirty="0">
                <a:solidFill>
                  <a:srgbClr val="0000FF"/>
                </a:solidFill>
                <a:latin typeface="黑体" pitchFamily="49" charset="-122"/>
                <a:ea typeface="黑体" pitchFamily="49" charset="-122"/>
              </a:rPr>
              <a:t>分析速度快：</a:t>
            </a:r>
            <a:r>
              <a:rPr kumimoji="1" lang="zh-CN" altLang="en-US" sz="2400" dirty="0">
                <a:latin typeface="黑体" pitchFamily="49" charset="-122"/>
                <a:ea typeface="黑体" pitchFamily="49" charset="-122"/>
              </a:rPr>
              <a:t>几分钟到几十分钟可以完成一次测定。</a:t>
            </a:r>
          </a:p>
          <a:p>
            <a:pPr eaLnBrk="1" hangingPunct="1">
              <a:spcBef>
                <a:spcPct val="50000"/>
              </a:spcBef>
            </a:pPr>
            <a:r>
              <a:rPr kumimoji="1" lang="zh-CN" altLang="en-US" sz="2400" dirty="0">
                <a:solidFill>
                  <a:srgbClr val="0000FF"/>
                </a:solidFill>
                <a:latin typeface="黑体" pitchFamily="49" charset="-122"/>
                <a:ea typeface="黑体" pitchFamily="49" charset="-122"/>
              </a:rPr>
              <a:t>灵敏度高：</a:t>
            </a:r>
            <a:r>
              <a:rPr kumimoji="1" lang="zh-CN" altLang="en-US" sz="2400" dirty="0">
                <a:latin typeface="黑体" pitchFamily="49" charset="-122"/>
                <a:ea typeface="黑体" pitchFamily="49" charset="-122"/>
              </a:rPr>
              <a:t>可测定</a:t>
            </a:r>
            <a:r>
              <a:rPr kumimoji="1" lang="en-US" altLang="zh-CN" sz="2400" dirty="0">
                <a:latin typeface="黑体" pitchFamily="49" charset="-122"/>
                <a:ea typeface="黑体" pitchFamily="49" charset="-122"/>
              </a:rPr>
              <a:t>10</a:t>
            </a:r>
            <a:r>
              <a:rPr kumimoji="1" lang="en-US" altLang="zh-CN" sz="2400" baseline="30000" dirty="0">
                <a:latin typeface="黑体" pitchFamily="49" charset="-122"/>
                <a:ea typeface="黑体" pitchFamily="49" charset="-122"/>
              </a:rPr>
              <a:t>-9</a:t>
            </a:r>
            <a:r>
              <a:rPr kumimoji="1" lang="en-US" altLang="zh-CN" sz="2400" dirty="0">
                <a:latin typeface="黑体" pitchFamily="49" charset="-122"/>
                <a:ea typeface="黑体" pitchFamily="49" charset="-122"/>
              </a:rPr>
              <a:t>g</a:t>
            </a:r>
            <a:r>
              <a:rPr kumimoji="1" lang="zh-CN" altLang="en-US" sz="2400" dirty="0">
                <a:latin typeface="黑体" pitchFamily="49" charset="-122"/>
                <a:ea typeface="黑体" pitchFamily="49" charset="-122"/>
              </a:rPr>
              <a:t>微量组分。</a:t>
            </a:r>
          </a:p>
          <a:p>
            <a:pPr eaLnBrk="1" hangingPunct="1">
              <a:spcBef>
                <a:spcPct val="50000"/>
              </a:spcBef>
            </a:pPr>
            <a:r>
              <a:rPr kumimoji="1" lang="zh-CN" altLang="en-US" sz="2400" dirty="0">
                <a:solidFill>
                  <a:srgbClr val="0000FF"/>
                </a:solidFill>
                <a:latin typeface="黑体" pitchFamily="49" charset="-122"/>
                <a:ea typeface="黑体" pitchFamily="49" charset="-122"/>
              </a:rPr>
              <a:t>样品用量少：</a:t>
            </a:r>
            <a:r>
              <a:rPr kumimoji="1" lang="zh-CN" altLang="en-US" sz="2400" dirty="0">
                <a:latin typeface="黑体" pitchFamily="49" charset="-122"/>
                <a:ea typeface="黑体" pitchFamily="49" charset="-122"/>
              </a:rPr>
              <a:t>用</a:t>
            </a:r>
            <a:r>
              <a:rPr kumimoji="1" lang="en-US" altLang="zh-CN" sz="2400" dirty="0">
                <a:latin typeface="黑体" pitchFamily="49" charset="-122"/>
                <a:ea typeface="黑体" pitchFamily="49" charset="-122"/>
              </a:rPr>
              <a:t>mg</a:t>
            </a:r>
            <a:r>
              <a:rPr kumimoji="1" lang="zh-CN" altLang="en-US" sz="2400" dirty="0">
                <a:latin typeface="黑体" pitchFamily="49" charset="-122"/>
                <a:ea typeface="黑体" pitchFamily="49" charset="-122"/>
              </a:rPr>
              <a:t>，</a:t>
            </a:r>
            <a:r>
              <a:rPr kumimoji="1" lang="en-US" altLang="zh-CN" sz="2400" dirty="0" err="1">
                <a:latin typeface="黑体" pitchFamily="49" charset="-122"/>
                <a:ea typeface="黑体" pitchFamily="49" charset="-122"/>
              </a:rPr>
              <a:t>μg</a:t>
            </a:r>
            <a:r>
              <a:rPr kumimoji="1" lang="zh-CN" altLang="en-US" sz="2400" dirty="0">
                <a:latin typeface="黑体" pitchFamily="49" charset="-122"/>
                <a:ea typeface="黑体" pitchFamily="49" charset="-122"/>
              </a:rPr>
              <a:t>级样品即可完成一次测定。</a:t>
            </a:r>
          </a:p>
          <a:p>
            <a:pPr eaLnBrk="1" hangingPunct="1">
              <a:spcBef>
                <a:spcPct val="50000"/>
              </a:spcBef>
            </a:pPr>
            <a:r>
              <a:rPr kumimoji="1" lang="zh-CN" altLang="en-US" sz="2400" dirty="0">
                <a:solidFill>
                  <a:srgbClr val="0000FF"/>
                </a:solidFill>
                <a:latin typeface="黑体" pitchFamily="49" charset="-122"/>
                <a:ea typeface="黑体" pitchFamily="49" charset="-122"/>
              </a:rPr>
              <a:t>价格适宜：</a:t>
            </a:r>
            <a:r>
              <a:rPr kumimoji="1" lang="zh-CN" altLang="en-US" sz="2400" dirty="0">
                <a:latin typeface="黑体" pitchFamily="49" charset="-122"/>
                <a:ea typeface="黑体" pitchFamily="49" charset="-122"/>
              </a:rPr>
              <a:t>易于普及。</a:t>
            </a:r>
          </a:p>
          <a:p>
            <a:pPr eaLnBrk="1" hangingPunct="1">
              <a:spcBef>
                <a:spcPct val="50000"/>
              </a:spcBef>
            </a:pPr>
            <a:r>
              <a:rPr kumimoji="1" lang="zh-CN" altLang="en-US" sz="2400" dirty="0">
                <a:solidFill>
                  <a:srgbClr val="0000FF"/>
                </a:solidFill>
                <a:latin typeface="黑体" pitchFamily="49" charset="-122"/>
                <a:ea typeface="黑体" pitchFamily="49" charset="-122"/>
              </a:rPr>
              <a:t>定性方法需要加强研究，以提高可靠性。</a:t>
            </a:r>
          </a:p>
        </p:txBody>
      </p:sp>
    </p:spTree>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95588">
                                            <p:txEl>
                                              <p:pRg st="0" end="0"/>
                                            </p:txEl>
                                          </p:spTgt>
                                        </p:tgtEl>
                                        <p:attrNameLst>
                                          <p:attrName>style.visibility</p:attrName>
                                        </p:attrNameLst>
                                      </p:cBhvr>
                                      <p:to>
                                        <p:strVal val="visible"/>
                                      </p:to>
                                    </p:set>
                                    <p:animEffect transition="in" filter="checkerboard(across)">
                                      <p:cBhvr>
                                        <p:cTn id="7" dur="500"/>
                                        <p:tgtEl>
                                          <p:spTgt spid="195588">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95588">
                                            <p:txEl>
                                              <p:pRg st="1" end="1"/>
                                            </p:txEl>
                                          </p:spTgt>
                                        </p:tgtEl>
                                        <p:attrNameLst>
                                          <p:attrName>style.visibility</p:attrName>
                                        </p:attrNameLst>
                                      </p:cBhvr>
                                      <p:to>
                                        <p:strVal val="visible"/>
                                      </p:to>
                                    </p:set>
                                    <p:animEffect transition="in" filter="checkerboard(across)">
                                      <p:cBhvr>
                                        <p:cTn id="10" dur="500"/>
                                        <p:tgtEl>
                                          <p:spTgt spid="195588">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195588">
                                            <p:txEl>
                                              <p:pRg st="2" end="2"/>
                                            </p:txEl>
                                          </p:spTgt>
                                        </p:tgtEl>
                                        <p:attrNameLst>
                                          <p:attrName>style.visibility</p:attrName>
                                        </p:attrNameLst>
                                      </p:cBhvr>
                                      <p:to>
                                        <p:strVal val="visible"/>
                                      </p:to>
                                    </p:set>
                                    <p:animEffect transition="in" filter="checkerboard(across)">
                                      <p:cBhvr>
                                        <p:cTn id="13" dur="500"/>
                                        <p:tgtEl>
                                          <p:spTgt spid="195588">
                                            <p:txEl>
                                              <p:pRg st="2" end="2"/>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195588">
                                            <p:txEl>
                                              <p:pRg st="3" end="3"/>
                                            </p:txEl>
                                          </p:spTgt>
                                        </p:tgtEl>
                                        <p:attrNameLst>
                                          <p:attrName>style.visibility</p:attrName>
                                        </p:attrNameLst>
                                      </p:cBhvr>
                                      <p:to>
                                        <p:strVal val="visible"/>
                                      </p:to>
                                    </p:set>
                                    <p:animEffect transition="in" filter="checkerboard(across)">
                                      <p:cBhvr>
                                        <p:cTn id="16" dur="500"/>
                                        <p:tgtEl>
                                          <p:spTgt spid="195588">
                                            <p:txEl>
                                              <p:pRg st="3" end="3"/>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195588">
                                            <p:txEl>
                                              <p:pRg st="4" end="4"/>
                                            </p:txEl>
                                          </p:spTgt>
                                        </p:tgtEl>
                                        <p:attrNameLst>
                                          <p:attrName>style.visibility</p:attrName>
                                        </p:attrNameLst>
                                      </p:cBhvr>
                                      <p:to>
                                        <p:strVal val="visible"/>
                                      </p:to>
                                    </p:set>
                                    <p:animEffect transition="in" filter="checkerboard(across)">
                                      <p:cBhvr>
                                        <p:cTn id="19" dur="500"/>
                                        <p:tgtEl>
                                          <p:spTgt spid="195588">
                                            <p:txEl>
                                              <p:pRg st="4" end="4"/>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195588">
                                            <p:txEl>
                                              <p:pRg st="5" end="5"/>
                                            </p:txEl>
                                          </p:spTgt>
                                        </p:tgtEl>
                                        <p:attrNameLst>
                                          <p:attrName>style.visibility</p:attrName>
                                        </p:attrNameLst>
                                      </p:cBhvr>
                                      <p:to>
                                        <p:strVal val="visible"/>
                                      </p:to>
                                    </p:set>
                                    <p:animEffect transition="in" filter="checkerboard(across)">
                                      <p:cBhvr>
                                        <p:cTn id="22" dur="500"/>
                                        <p:tgtEl>
                                          <p:spTgt spid="195588">
                                            <p:txEl>
                                              <p:pRg st="5" end="5"/>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195588">
                                            <p:txEl>
                                              <p:pRg st="6" end="6"/>
                                            </p:txEl>
                                          </p:spTgt>
                                        </p:tgtEl>
                                        <p:attrNameLst>
                                          <p:attrName>style.visibility</p:attrName>
                                        </p:attrNameLst>
                                      </p:cBhvr>
                                      <p:to>
                                        <p:strVal val="visible"/>
                                      </p:to>
                                    </p:set>
                                    <p:animEffect transition="in" filter="checkerboard(across)">
                                      <p:cBhvr>
                                        <p:cTn id="25" dur="500"/>
                                        <p:tgtEl>
                                          <p:spTgt spid="195588">
                                            <p:txEl>
                                              <p:pRg st="6" end="6"/>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195588">
                                            <p:txEl>
                                              <p:pRg st="7" end="7"/>
                                            </p:txEl>
                                          </p:spTgt>
                                        </p:tgtEl>
                                        <p:attrNameLst>
                                          <p:attrName>style.visibility</p:attrName>
                                        </p:attrNameLst>
                                      </p:cBhvr>
                                      <p:to>
                                        <p:strVal val="visible"/>
                                      </p:to>
                                    </p:set>
                                    <p:animEffect transition="in" filter="checkerboard(across)">
                                      <p:cBhvr>
                                        <p:cTn id="28" dur="500"/>
                                        <p:tgtEl>
                                          <p:spTgt spid="195588">
                                            <p:txEl>
                                              <p:pRg st="7" end="7"/>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195588">
                                            <p:txEl>
                                              <p:pRg st="8" end="8"/>
                                            </p:txEl>
                                          </p:spTgt>
                                        </p:tgtEl>
                                        <p:attrNameLst>
                                          <p:attrName>style.visibility</p:attrName>
                                        </p:attrNameLst>
                                      </p:cBhvr>
                                      <p:to>
                                        <p:strVal val="visible"/>
                                      </p:to>
                                    </p:set>
                                    <p:animEffect transition="in" filter="checkerboard(across)">
                                      <p:cBhvr>
                                        <p:cTn id="31" dur="500"/>
                                        <p:tgtEl>
                                          <p:spTgt spid="19558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6"/>
          <p:cNvGraphicFramePr>
            <a:graphicFrameLocks noChangeAspect="1"/>
          </p:cNvGraphicFramePr>
          <p:nvPr/>
        </p:nvGraphicFramePr>
        <p:xfrm>
          <a:off x="1260475" y="2349500"/>
          <a:ext cx="6553200" cy="639763"/>
        </p:xfrm>
        <a:graphic>
          <a:graphicData uri="http://schemas.openxmlformats.org/presentationml/2006/ole">
            <mc:AlternateContent xmlns:mc="http://schemas.openxmlformats.org/markup-compatibility/2006">
              <mc:Choice xmlns:v="urn:schemas-microsoft-com:vml" Requires="v">
                <p:oleObj spid="_x0000_s98347" name="公式" r:id="rId3" imgW="4000500" imgH="393700" progId="Equation.3">
                  <p:embed/>
                </p:oleObj>
              </mc:Choice>
              <mc:Fallback>
                <p:oleObj name="公式" r:id="rId3" imgW="4000500" imgH="3937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0475" y="2349500"/>
                        <a:ext cx="6553200" cy="639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nvGraphicFramePr>
        <p:xfrm>
          <a:off x="1260475" y="3429000"/>
          <a:ext cx="6767513" cy="658813"/>
        </p:xfrm>
        <a:graphic>
          <a:graphicData uri="http://schemas.openxmlformats.org/presentationml/2006/ole">
            <mc:AlternateContent xmlns:mc="http://schemas.openxmlformats.org/markup-compatibility/2006">
              <mc:Choice xmlns:v="urn:schemas-microsoft-com:vml" Requires="v">
                <p:oleObj spid="_x0000_s98348" name="公式" r:id="rId5" imgW="4013200" imgH="393700" progId="Equation.3">
                  <p:embed/>
                </p:oleObj>
              </mc:Choice>
              <mc:Fallback>
                <p:oleObj name="公式" r:id="rId5" imgW="4013200" imgH="3937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60475" y="3429000"/>
                        <a:ext cx="6767513" cy="658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4"/>
          <p:cNvGraphicFramePr>
            <a:graphicFrameLocks noChangeAspect="1"/>
          </p:cNvGraphicFramePr>
          <p:nvPr/>
        </p:nvGraphicFramePr>
        <p:xfrm>
          <a:off x="1260475" y="4365625"/>
          <a:ext cx="6769100" cy="658813"/>
        </p:xfrm>
        <a:graphic>
          <a:graphicData uri="http://schemas.openxmlformats.org/presentationml/2006/ole">
            <mc:AlternateContent xmlns:mc="http://schemas.openxmlformats.org/markup-compatibility/2006">
              <mc:Choice xmlns:v="urn:schemas-microsoft-com:vml" Requires="v">
                <p:oleObj spid="_x0000_s98349" name="公式" r:id="rId7" imgW="4013200" imgH="393700" progId="Equation.3">
                  <p:embed/>
                </p:oleObj>
              </mc:Choice>
              <mc:Fallback>
                <p:oleObj name="公式" r:id="rId7" imgW="4013200" imgH="3937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60475" y="4365625"/>
                        <a:ext cx="6769100" cy="658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8"/>
          <p:cNvSpPr>
            <a:spLocks noChangeArrowheads="1"/>
          </p:cNvSpPr>
          <p:nvPr/>
        </p:nvSpPr>
        <p:spPr bwMode="auto">
          <a:xfrm>
            <a:off x="971550" y="833944"/>
            <a:ext cx="59503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kumimoji="0" lang="zh-CN" altLang="en-US" sz="3200" i="0" dirty="0">
                <a:solidFill>
                  <a:srgbClr val="003300"/>
                </a:solidFill>
                <a:latin typeface="黑体" pitchFamily="49" charset="-122"/>
                <a:ea typeface="黑体" pitchFamily="49" charset="-122"/>
                <a:cs typeface="Times New Roman" pitchFamily="18" charset="0"/>
              </a:rPr>
              <a:t>由</a:t>
            </a:r>
            <a:endParaRPr kumimoji="0" lang="zh-CN" altLang="en-US" sz="3200" i="0" dirty="0">
              <a:solidFill>
                <a:srgbClr val="003300"/>
              </a:solidFill>
              <a:latin typeface="黑体" pitchFamily="49" charset="-122"/>
              <a:ea typeface="黑体" pitchFamily="49" charset="-122"/>
            </a:endParaRPr>
          </a:p>
        </p:txBody>
      </p:sp>
      <p:sp>
        <p:nvSpPr>
          <p:cNvPr id="9" name="Rectangle 9"/>
          <p:cNvSpPr>
            <a:spLocks noChangeArrowheads="1"/>
          </p:cNvSpPr>
          <p:nvPr/>
        </p:nvSpPr>
        <p:spPr bwMode="auto">
          <a:xfrm>
            <a:off x="5653088" y="833200"/>
            <a:ext cx="2313454"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tabLst>
                <a:tab pos="4622800" algn="l"/>
              </a:tabLst>
            </a:pPr>
            <a:r>
              <a:rPr lang="zh-CN" altLang="en-US" sz="3200" dirty="0">
                <a:solidFill>
                  <a:srgbClr val="003300"/>
                </a:solidFill>
                <a:latin typeface="黑体" pitchFamily="49" charset="-122"/>
                <a:ea typeface="黑体" pitchFamily="49" charset="-122"/>
                <a:cs typeface="Times New Roman" pitchFamily="18" charset="0"/>
              </a:rPr>
              <a:t>可得：</a:t>
            </a:r>
            <a:r>
              <a:rPr lang="zh-CN" altLang="en-US" sz="1000" dirty="0">
                <a:effectLst>
                  <a:outerShdw blurRad="38100" dist="38100" dir="2700000" algn="tl">
                    <a:srgbClr val="000000"/>
                  </a:outerShdw>
                </a:effectLst>
                <a:latin typeface="Times New Roman" pitchFamily="18" charset="0"/>
                <a:cs typeface="Times New Roman" pitchFamily="18" charset="0"/>
              </a:rPr>
              <a:t>                            </a:t>
            </a:r>
            <a:endParaRPr lang="zh-CN" altLang="en-US" sz="900" dirty="0">
              <a:effectLst>
                <a:outerShdw blurRad="38100" dist="38100" dir="2700000" algn="tl">
                  <a:srgbClr val="000000"/>
                </a:outerShdw>
              </a:effectLst>
            </a:endParaRPr>
          </a:p>
          <a:p>
            <a:pPr>
              <a:tabLst>
                <a:tab pos="4622800" algn="l"/>
              </a:tabLst>
            </a:pPr>
            <a:r>
              <a:rPr lang="zh-CN" altLang="en-US" sz="1000" dirty="0">
                <a:effectLst>
                  <a:outerShdw blurRad="38100" dist="38100" dir="2700000" algn="tl">
                    <a:srgbClr val="000000"/>
                  </a:outerShdw>
                </a:effectLst>
                <a:latin typeface="Times New Roman" pitchFamily="18" charset="0"/>
                <a:cs typeface="Times New Roman" pitchFamily="18" charset="0"/>
              </a:rPr>
              <a:t>     </a:t>
            </a:r>
            <a:endParaRPr lang="zh-CN" altLang="en-US" dirty="0">
              <a:effectLst>
                <a:outerShdw blurRad="38100" dist="38100" dir="2700000" algn="tl">
                  <a:srgbClr val="000000"/>
                </a:outerShdw>
              </a:effectLst>
            </a:endParaRPr>
          </a:p>
        </p:txBody>
      </p:sp>
      <p:sp>
        <p:nvSpPr>
          <p:cNvPr id="10" name="Rectangle 10"/>
          <p:cNvSpPr>
            <a:spLocks noChangeArrowheads="1"/>
          </p:cNvSpPr>
          <p:nvPr/>
        </p:nvSpPr>
        <p:spPr bwMode="auto">
          <a:xfrm>
            <a:off x="1260475" y="3370263"/>
            <a:ext cx="2159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tabLst>
                <a:tab pos="457200" algn="l"/>
              </a:tabLst>
            </a:pPr>
            <a:r>
              <a:rPr lang="zh-CN" altLang="en-US" sz="1000">
                <a:effectLst>
                  <a:outerShdw blurRad="38100" dist="38100" dir="2700000" algn="tl">
                    <a:srgbClr val="000000"/>
                  </a:outerShdw>
                </a:effectLst>
                <a:latin typeface="Times New Roman" pitchFamily="18" charset="0"/>
                <a:cs typeface="Times New Roman" pitchFamily="18" charset="0"/>
              </a:rPr>
              <a:t> </a:t>
            </a:r>
            <a:endParaRPr lang="zh-CN" altLang="en-US" sz="900">
              <a:effectLst>
                <a:outerShdw blurRad="38100" dist="38100" dir="2700000" algn="tl">
                  <a:srgbClr val="000000"/>
                </a:outerShdw>
              </a:effectLst>
            </a:endParaRPr>
          </a:p>
          <a:p>
            <a:pPr>
              <a:tabLst>
                <a:tab pos="457200" algn="l"/>
              </a:tabLst>
            </a:pPr>
            <a:r>
              <a:rPr lang="zh-CN" altLang="en-US" sz="1000">
                <a:effectLst>
                  <a:outerShdw blurRad="38100" dist="38100" dir="2700000" algn="tl">
                    <a:srgbClr val="000000"/>
                  </a:outerShdw>
                </a:effectLst>
                <a:latin typeface="Times New Roman" pitchFamily="18" charset="0"/>
                <a:cs typeface="Times New Roman" pitchFamily="18" charset="0"/>
              </a:rPr>
              <a:t> </a:t>
            </a:r>
            <a:endParaRPr lang="zh-CN" altLang="en-US">
              <a:effectLst>
                <a:outerShdw blurRad="38100" dist="38100" dir="2700000" algn="tl">
                  <a:srgbClr val="000000"/>
                </a:outerShdw>
              </a:effectLst>
            </a:endParaRPr>
          </a:p>
        </p:txBody>
      </p:sp>
      <p:sp>
        <p:nvSpPr>
          <p:cNvPr id="11" name="Rectangle 11"/>
          <p:cNvSpPr>
            <a:spLocks noChangeArrowheads="1"/>
          </p:cNvSpPr>
          <p:nvPr/>
        </p:nvSpPr>
        <p:spPr bwMode="auto">
          <a:xfrm>
            <a:off x="1260475" y="4157663"/>
            <a:ext cx="3492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indent="133350">
              <a:tabLst>
                <a:tab pos="457200" algn="l"/>
              </a:tabLst>
            </a:pPr>
            <a:r>
              <a:rPr lang="zh-CN" altLang="en-US" sz="1000">
                <a:effectLst>
                  <a:outerShdw blurRad="38100" dist="38100" dir="2700000" algn="tl">
                    <a:srgbClr val="000000"/>
                  </a:outerShdw>
                </a:effectLst>
                <a:latin typeface="Times New Roman" pitchFamily="18" charset="0"/>
                <a:cs typeface="Times New Roman" pitchFamily="18" charset="0"/>
              </a:rPr>
              <a:t> </a:t>
            </a:r>
            <a:endParaRPr lang="zh-CN" altLang="en-US" sz="900">
              <a:effectLst>
                <a:outerShdw blurRad="38100" dist="38100" dir="2700000" algn="tl">
                  <a:srgbClr val="000000"/>
                </a:outerShdw>
              </a:effectLst>
            </a:endParaRPr>
          </a:p>
          <a:p>
            <a:pPr indent="133350">
              <a:tabLst>
                <a:tab pos="457200" algn="l"/>
              </a:tabLst>
            </a:pPr>
            <a:endParaRPr lang="zh-CN" altLang="en-US">
              <a:effectLst>
                <a:outerShdw blurRad="38100" dist="38100" dir="2700000" algn="tl">
                  <a:srgbClr val="000000"/>
                </a:outerShdw>
              </a:effectLst>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515630103"/>
              </p:ext>
            </p:extLst>
          </p:nvPr>
        </p:nvGraphicFramePr>
        <p:xfrm>
          <a:off x="1802656" y="449262"/>
          <a:ext cx="3736975" cy="1506538"/>
        </p:xfrm>
        <a:graphic>
          <a:graphicData uri="http://schemas.openxmlformats.org/presentationml/2006/ole">
            <mc:AlternateContent xmlns:mc="http://schemas.openxmlformats.org/markup-compatibility/2006">
              <mc:Choice xmlns:v="urn:schemas-microsoft-com:vml" Requires="v">
                <p:oleObj spid="_x0000_s98350" name="公式" r:id="rId9" imgW="1650960" imgH="660240" progId="Equation.3">
                  <p:embed/>
                </p:oleObj>
              </mc:Choice>
              <mc:Fallback>
                <p:oleObj name="公式" r:id="rId9" imgW="1650960" imgH="660240" progId="Equation.3">
                  <p:embed/>
                  <p:pic>
                    <p:nvPicPr>
                      <p:cNvPr id="0" name="Object 6"/>
                      <p:cNvPicPr>
                        <a:picLocks noChangeAspect="1" noChangeArrowheads="1"/>
                      </p:cNvPicPr>
                      <p:nvPr/>
                    </p:nvPicPr>
                    <p:blipFill>
                      <a:blip r:embed="rId10"/>
                      <a:srcRect/>
                      <a:stretch>
                        <a:fillRect/>
                      </a:stretch>
                    </p:blipFill>
                    <p:spPr bwMode="auto">
                      <a:xfrm>
                        <a:off x="1802656" y="449262"/>
                        <a:ext cx="3736975" cy="1506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ChangeArrowheads="1"/>
          </p:cNvSpPr>
          <p:nvPr/>
        </p:nvSpPr>
        <p:spPr bwMode="auto">
          <a:xfrm>
            <a:off x="755253" y="439738"/>
            <a:ext cx="4968875"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kumimoji="1" lang="zh-CN" altLang="en-US" sz="3600" dirty="0" smtClean="0">
                <a:solidFill>
                  <a:srgbClr val="FF0066"/>
                </a:solidFill>
                <a:latin typeface="黑体" pitchFamily="49" charset="-122"/>
                <a:ea typeface="黑体" pitchFamily="49" charset="-122"/>
              </a:rPr>
              <a:t>色</a:t>
            </a:r>
            <a:r>
              <a:rPr kumimoji="1" lang="zh-CN" altLang="en-US" sz="3600" dirty="0">
                <a:solidFill>
                  <a:srgbClr val="FF0066"/>
                </a:solidFill>
                <a:latin typeface="黑体" pitchFamily="49" charset="-122"/>
                <a:ea typeface="黑体" pitchFamily="49" charset="-122"/>
              </a:rPr>
              <a:t>谱流出曲线与术语</a:t>
            </a:r>
          </a:p>
        </p:txBody>
      </p:sp>
      <p:graphicFrame>
        <p:nvGraphicFramePr>
          <p:cNvPr id="8195" name="Object 6"/>
          <p:cNvGraphicFramePr>
            <a:graphicFrameLocks noChangeAspect="1"/>
          </p:cNvGraphicFramePr>
          <p:nvPr>
            <p:extLst>
              <p:ext uri="{D42A27DB-BD31-4B8C-83A1-F6EECF244321}">
                <p14:modId xmlns:p14="http://schemas.microsoft.com/office/powerpoint/2010/main" val="416847809"/>
              </p:ext>
            </p:extLst>
          </p:nvPr>
        </p:nvGraphicFramePr>
        <p:xfrm>
          <a:off x="1979885" y="1152558"/>
          <a:ext cx="5184229" cy="4062736"/>
        </p:xfrm>
        <a:graphic>
          <a:graphicData uri="http://schemas.openxmlformats.org/presentationml/2006/ole">
            <mc:AlternateContent xmlns:mc="http://schemas.openxmlformats.org/markup-compatibility/2006">
              <mc:Choice xmlns:v="urn:schemas-microsoft-com:vml" Requires="v">
                <p:oleObj spid="_x0000_s8250" name="Image" r:id="rId4" imgW="6971429" imgH="5460317" progId="Photoshop.Image.9">
                  <p:embed/>
                </p:oleObj>
              </mc:Choice>
              <mc:Fallback>
                <p:oleObj name="Image" r:id="rId4" imgW="6971429" imgH="5460317" progId="Photoshop.Image.9">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9885" y="1152558"/>
                        <a:ext cx="5184229" cy="4062736"/>
                      </a:xfrm>
                      <a:prstGeom prst="rect">
                        <a:avLst/>
                      </a:prstGeom>
                      <a:noFill/>
                      <a:ln>
                        <a:noFill/>
                      </a:ln>
                      <a:effectLst/>
                    </p:spPr>
                  </p:pic>
                </p:oleObj>
              </mc:Fallback>
            </mc:AlternateContent>
          </a:graphicData>
        </a:graphic>
      </p:graphicFrame>
      <p:sp>
        <p:nvSpPr>
          <p:cNvPr id="8196" name="Text Box 7"/>
          <p:cNvSpPr txBox="1">
            <a:spLocks noChangeArrowheads="1"/>
          </p:cNvSpPr>
          <p:nvPr/>
        </p:nvSpPr>
        <p:spPr bwMode="auto">
          <a:xfrm>
            <a:off x="467544" y="5373688"/>
            <a:ext cx="835292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400" dirty="0">
                <a:latin typeface="黑体" pitchFamily="49" charset="-122"/>
                <a:ea typeface="黑体" pitchFamily="49" charset="-122"/>
              </a:rPr>
              <a:t>以组分浓度变化为纵坐标，组分流出时间为横坐标，所得曲线为</a:t>
            </a:r>
            <a:r>
              <a:rPr kumimoji="1" lang="zh-CN" altLang="en-US" sz="2400" dirty="0">
                <a:solidFill>
                  <a:srgbClr val="0000CC"/>
                </a:solidFill>
                <a:latin typeface="黑体" pitchFamily="49" charset="-122"/>
                <a:ea typeface="黑体" pitchFamily="49" charset="-122"/>
              </a:rPr>
              <a:t>色谱流出曲线</a:t>
            </a:r>
            <a:r>
              <a:rPr kumimoji="1" lang="zh-CN" altLang="en-US" sz="2400" dirty="0">
                <a:latin typeface="黑体" pitchFamily="49" charset="-122"/>
                <a:ea typeface="黑体" pitchFamily="49" charset="-122"/>
              </a:rPr>
              <a:t>，通常称为</a:t>
            </a:r>
            <a:r>
              <a:rPr kumimoji="1" lang="zh-CN" altLang="en-US" sz="2400" dirty="0">
                <a:solidFill>
                  <a:srgbClr val="0000CC"/>
                </a:solidFill>
                <a:latin typeface="黑体" pitchFamily="49" charset="-122"/>
                <a:ea typeface="黑体" pitchFamily="49" charset="-122"/>
              </a:rPr>
              <a:t>色谱图</a:t>
            </a:r>
            <a:r>
              <a:rPr kumimoji="1" lang="zh-CN" altLang="en-US" sz="2400" dirty="0">
                <a:latin typeface="黑体" pitchFamily="49" charset="-122"/>
                <a:ea typeface="黑体" pitchFamily="49" charset="-122"/>
              </a:rPr>
              <a:t>。组分从柱后流出，浓度达到最大值所形成的部分称为</a:t>
            </a:r>
            <a:r>
              <a:rPr kumimoji="1" lang="zh-CN" altLang="en-US" sz="2400" dirty="0">
                <a:solidFill>
                  <a:srgbClr val="0000CC"/>
                </a:solidFill>
                <a:latin typeface="黑体" pitchFamily="49" charset="-122"/>
                <a:ea typeface="黑体" pitchFamily="49" charset="-122"/>
              </a:rPr>
              <a:t>色谱峰</a:t>
            </a:r>
            <a:r>
              <a:rPr kumimoji="1" lang="zh-CN" altLang="en-US" sz="2400" dirty="0">
                <a:latin typeface="黑体" pitchFamily="49" charset="-122"/>
                <a:ea typeface="黑体" pitchFamily="49" charset="-122"/>
              </a:rPr>
              <a:t>。</a:t>
            </a:r>
          </a:p>
        </p:txBody>
      </p:sp>
    </p:spTree>
    <p:custDataLst>
      <p:tags r:id="rId2"/>
    </p:custDataLst>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97634"/>
                                        </p:tgtEl>
                                        <p:attrNameLst>
                                          <p:attrName>style.visibility</p:attrName>
                                        </p:attrNameLst>
                                      </p:cBhvr>
                                      <p:to>
                                        <p:strVal val="visible"/>
                                      </p:to>
                                    </p:set>
                                    <p:animEffect transition="in" filter="wipe(left)">
                                      <p:cBhvr>
                                        <p:cTn id="7" dur="500"/>
                                        <p:tgtEl>
                                          <p:spTgt spid="1976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4"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3" name="Text Box 5"/>
          <p:cNvSpPr txBox="1">
            <a:spLocks noChangeArrowheads="1"/>
          </p:cNvSpPr>
          <p:nvPr/>
        </p:nvSpPr>
        <p:spPr bwMode="auto">
          <a:xfrm>
            <a:off x="180100" y="171074"/>
            <a:ext cx="5616036"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a:r>
              <a:rPr kumimoji="1" lang="zh-CN" altLang="en-US" sz="2200" dirty="0">
                <a:solidFill>
                  <a:srgbClr val="0000FF"/>
                </a:solidFill>
                <a:latin typeface="黑体" pitchFamily="49" charset="-122"/>
                <a:ea typeface="黑体" pitchFamily="49" charset="-122"/>
              </a:rPr>
              <a:t>1.</a:t>
            </a:r>
            <a:r>
              <a:rPr kumimoji="1" lang="zh-CN" altLang="en-US" sz="2200" dirty="0" smtClean="0">
                <a:solidFill>
                  <a:srgbClr val="0000FF"/>
                </a:solidFill>
                <a:latin typeface="黑体" pitchFamily="49" charset="-122"/>
                <a:ea typeface="黑体" pitchFamily="49" charset="-122"/>
              </a:rPr>
              <a:t>基线</a:t>
            </a:r>
            <a:endParaRPr kumimoji="1" lang="en-US" altLang="zh-CN" sz="2200" dirty="0" smtClean="0">
              <a:solidFill>
                <a:srgbClr val="0000FF"/>
              </a:solidFill>
              <a:latin typeface="黑体" pitchFamily="49" charset="-122"/>
              <a:ea typeface="黑体" pitchFamily="49" charset="-122"/>
            </a:endParaRPr>
          </a:p>
          <a:p>
            <a:pPr algn="just"/>
            <a:r>
              <a:rPr kumimoji="1" lang="zh-CN" altLang="en-US" sz="2200" dirty="0" smtClean="0">
                <a:latin typeface="黑体" pitchFamily="49" charset="-122"/>
                <a:ea typeface="黑体" pitchFamily="49" charset="-122"/>
                <a:sym typeface="Monotype Sorts" charset="2"/>
              </a:rPr>
              <a:t>在</a:t>
            </a:r>
            <a:r>
              <a:rPr kumimoji="1" lang="zh-CN" altLang="en-US" sz="2200" dirty="0">
                <a:latin typeface="黑体" pitchFamily="49" charset="-122"/>
                <a:ea typeface="黑体" pitchFamily="49" charset="-122"/>
                <a:sym typeface="Monotype Sorts" charset="2"/>
              </a:rPr>
              <a:t>实验条件下，色谱柱后仅有纯流动相进入检测器时的流出曲线称为基线</a:t>
            </a:r>
            <a:r>
              <a:rPr kumimoji="1" lang="zh-CN" altLang="en-US" sz="2200" dirty="0">
                <a:latin typeface="黑体" pitchFamily="49" charset="-122"/>
                <a:ea typeface="黑体" pitchFamily="49" charset="-122"/>
              </a:rPr>
              <a:t>。基线的形状可以用来判断实验和仪器是否正常</a:t>
            </a:r>
            <a:r>
              <a:rPr kumimoji="1" lang="zh-CN" altLang="en-US" sz="2200" dirty="0" smtClean="0">
                <a:latin typeface="黑体" pitchFamily="49" charset="-122"/>
                <a:ea typeface="黑体" pitchFamily="49" charset="-122"/>
              </a:rPr>
              <a:t>。</a:t>
            </a:r>
            <a:endParaRPr kumimoji="1" lang="zh-CN" altLang="en-US" sz="2200" dirty="0">
              <a:latin typeface="黑体" pitchFamily="49" charset="-122"/>
              <a:ea typeface="黑体" pitchFamily="49" charset="-122"/>
            </a:endParaRPr>
          </a:p>
        </p:txBody>
      </p:sp>
      <p:sp>
        <p:nvSpPr>
          <p:cNvPr id="160774" name="Text Box 6"/>
          <p:cNvSpPr txBox="1">
            <a:spLocks noChangeArrowheads="1"/>
          </p:cNvSpPr>
          <p:nvPr/>
        </p:nvSpPr>
        <p:spPr bwMode="auto">
          <a:xfrm>
            <a:off x="180100" y="1556792"/>
            <a:ext cx="5616036" cy="1164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120000"/>
              </a:lnSpc>
            </a:pPr>
            <a:r>
              <a:rPr kumimoji="1" lang="zh-CN" altLang="en-US" sz="2000" dirty="0" smtClean="0">
                <a:solidFill>
                  <a:srgbClr val="0000FF"/>
                </a:solidFill>
                <a:latin typeface="黑体" pitchFamily="49" charset="-122"/>
                <a:ea typeface="黑体" pitchFamily="49" charset="-122"/>
              </a:rPr>
              <a:t>2.保留值</a:t>
            </a:r>
            <a:r>
              <a:rPr kumimoji="1" lang="zh-CN" altLang="en-US" sz="2000" dirty="0" smtClean="0">
                <a:solidFill>
                  <a:srgbClr val="0000CC"/>
                </a:solidFill>
                <a:latin typeface="黑体" pitchFamily="49" charset="-122"/>
                <a:ea typeface="黑体" pitchFamily="49" charset="-122"/>
              </a:rPr>
              <a:t>（组分在色谱体系中的保留行为，反映了组分与固定相作用力的大小，是色谱过程热力学特性的参数）</a:t>
            </a:r>
            <a:r>
              <a:rPr kumimoji="1" lang="zh-CN" altLang="en-US" sz="2000" dirty="0" smtClean="0">
                <a:solidFill>
                  <a:srgbClr val="0000CC"/>
                </a:solidFill>
                <a:latin typeface="Times New Roman" pitchFamily="18" charset="0"/>
                <a:ea typeface="黑体" pitchFamily="49" charset="-122"/>
              </a:rPr>
              <a:t>  </a:t>
            </a:r>
            <a:endParaRPr kumimoji="1" lang="en-US" altLang="zh-CN" sz="2000" dirty="0" smtClean="0">
              <a:solidFill>
                <a:srgbClr val="0000CC"/>
              </a:solidFill>
              <a:latin typeface="Times New Roman" pitchFamily="18" charset="0"/>
              <a:ea typeface="黑体" pitchFamily="49" charset="-122"/>
            </a:endParaRPr>
          </a:p>
        </p:txBody>
      </p:sp>
      <p:sp>
        <p:nvSpPr>
          <p:cNvPr id="160776" name="Text Box 8"/>
          <p:cNvSpPr txBox="1">
            <a:spLocks noChangeArrowheads="1"/>
          </p:cNvSpPr>
          <p:nvPr/>
        </p:nvSpPr>
        <p:spPr bwMode="auto">
          <a:xfrm>
            <a:off x="180100" y="2708920"/>
            <a:ext cx="896390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nSpc>
                <a:spcPct val="120000"/>
              </a:lnSpc>
            </a:pPr>
            <a:r>
              <a:rPr kumimoji="1" lang="zh-CN" altLang="en-US" sz="2000" dirty="0" smtClean="0">
                <a:solidFill>
                  <a:srgbClr val="003300"/>
                </a:solidFill>
                <a:latin typeface="Times New Roman" pitchFamily="18" charset="0"/>
                <a:ea typeface="黑体" pitchFamily="49" charset="-122"/>
              </a:rPr>
              <a:t>（1）时间表示的保留值</a:t>
            </a:r>
          </a:p>
          <a:p>
            <a:pPr>
              <a:lnSpc>
                <a:spcPct val="120000"/>
              </a:lnSpc>
            </a:pPr>
            <a:r>
              <a:rPr kumimoji="1" lang="zh-CN" altLang="en-US" sz="2000" dirty="0" smtClean="0">
                <a:solidFill>
                  <a:srgbClr val="FF0066"/>
                </a:solidFill>
                <a:latin typeface="Times New Roman" pitchFamily="18" charset="0"/>
                <a:ea typeface="黑体" pitchFamily="49" charset="-122"/>
              </a:rPr>
              <a:t>保留时间（</a:t>
            </a:r>
            <a:r>
              <a:rPr kumimoji="1" lang="en-US" altLang="zh-CN" sz="2000" dirty="0" err="1" smtClean="0">
                <a:solidFill>
                  <a:srgbClr val="FF0066"/>
                </a:solidFill>
                <a:latin typeface="Times New Roman" pitchFamily="18" charset="0"/>
                <a:ea typeface="黑体" pitchFamily="49" charset="-122"/>
              </a:rPr>
              <a:t>t</a:t>
            </a:r>
            <a:r>
              <a:rPr kumimoji="1" lang="en-US" altLang="zh-CN" sz="2000" baseline="-25000" dirty="0" err="1" smtClean="0">
                <a:solidFill>
                  <a:srgbClr val="FF0066"/>
                </a:solidFill>
                <a:latin typeface="Times New Roman" pitchFamily="18" charset="0"/>
                <a:ea typeface="黑体" pitchFamily="49" charset="-122"/>
              </a:rPr>
              <a:t>R</a:t>
            </a:r>
            <a:r>
              <a:rPr kumimoji="1" lang="en-US" altLang="zh-CN" sz="2000" dirty="0" smtClean="0">
                <a:solidFill>
                  <a:srgbClr val="FF0066"/>
                </a:solidFill>
                <a:latin typeface="Times New Roman" pitchFamily="18" charset="0"/>
                <a:ea typeface="黑体" pitchFamily="49" charset="-122"/>
              </a:rPr>
              <a:t>）：</a:t>
            </a:r>
            <a:r>
              <a:rPr kumimoji="1" lang="zh-CN" altLang="en-US" sz="2000" dirty="0" smtClean="0">
                <a:latin typeface="Times New Roman" pitchFamily="18" charset="0"/>
                <a:ea typeface="黑体" pitchFamily="49" charset="-122"/>
              </a:rPr>
              <a:t>组分从进样到柱后出现浓度极大值时所需的时间；任一组分都有其确定的保留时间，是组分的固有性质，可以作为色谱定性分析的依据。</a:t>
            </a:r>
          </a:p>
          <a:p>
            <a:pPr>
              <a:lnSpc>
                <a:spcPct val="120000"/>
              </a:lnSpc>
            </a:pPr>
            <a:endParaRPr kumimoji="1" lang="en-US" altLang="zh-CN" sz="2000" dirty="0" smtClean="0">
              <a:solidFill>
                <a:srgbClr val="FF0066"/>
              </a:solidFill>
              <a:latin typeface="Times New Roman" pitchFamily="18" charset="0"/>
              <a:ea typeface="黑体" pitchFamily="49" charset="-122"/>
            </a:endParaRPr>
          </a:p>
          <a:p>
            <a:pPr>
              <a:lnSpc>
                <a:spcPct val="120000"/>
              </a:lnSpc>
            </a:pPr>
            <a:r>
              <a:rPr kumimoji="1" lang="zh-CN" altLang="en-US" sz="2000" dirty="0" smtClean="0">
                <a:solidFill>
                  <a:srgbClr val="FF0066"/>
                </a:solidFill>
                <a:latin typeface="Times New Roman" pitchFamily="18" charset="0"/>
                <a:ea typeface="黑体" pitchFamily="49" charset="-122"/>
              </a:rPr>
              <a:t>死时间</a:t>
            </a:r>
            <a:r>
              <a:rPr kumimoji="1" lang="zh-CN" altLang="en-US" sz="2000" dirty="0">
                <a:solidFill>
                  <a:srgbClr val="FF0066"/>
                </a:solidFill>
                <a:latin typeface="Times New Roman" pitchFamily="18" charset="0"/>
                <a:ea typeface="黑体" pitchFamily="49" charset="-122"/>
              </a:rPr>
              <a:t>（</a:t>
            </a:r>
            <a:r>
              <a:rPr kumimoji="1" lang="en-US" altLang="zh-CN" sz="2000" dirty="0" err="1">
                <a:solidFill>
                  <a:srgbClr val="FF0066"/>
                </a:solidFill>
                <a:latin typeface="Times New Roman" pitchFamily="18" charset="0"/>
                <a:ea typeface="黑体" pitchFamily="49" charset="-122"/>
              </a:rPr>
              <a:t>t</a:t>
            </a:r>
            <a:r>
              <a:rPr kumimoji="1" lang="en-US" altLang="zh-CN" sz="2000" baseline="-25000" dirty="0" err="1">
                <a:solidFill>
                  <a:srgbClr val="FF0066"/>
                </a:solidFill>
                <a:latin typeface="Times New Roman" pitchFamily="18" charset="0"/>
                <a:ea typeface="黑体" pitchFamily="49" charset="-122"/>
              </a:rPr>
              <a:t>M</a:t>
            </a:r>
            <a:r>
              <a:rPr kumimoji="1" lang="en-US" altLang="zh-CN" sz="2000" dirty="0" smtClean="0">
                <a:solidFill>
                  <a:srgbClr val="FF0066"/>
                </a:solidFill>
                <a:latin typeface="Times New Roman" pitchFamily="18" charset="0"/>
                <a:ea typeface="黑体" pitchFamily="49" charset="-122"/>
              </a:rPr>
              <a:t>）：</a:t>
            </a:r>
            <a:r>
              <a:rPr kumimoji="1" lang="zh-CN" altLang="en-US" sz="2000" dirty="0">
                <a:latin typeface="Times New Roman" pitchFamily="18" charset="0"/>
                <a:ea typeface="黑体" pitchFamily="49" charset="-122"/>
              </a:rPr>
              <a:t>不被固定相吸附或溶解的物质进入色谱柱时，从进样到出现峰极大值所需的时间；</a:t>
            </a:r>
            <a:r>
              <a:rPr kumimoji="1" lang="zh-CN" altLang="en-US" sz="2000" dirty="0">
                <a:latin typeface="Times New Roman" pitchFamily="18" charset="0"/>
                <a:ea typeface="黑体" pitchFamily="49" charset="-122"/>
              </a:rPr>
              <a:t>死时间</a:t>
            </a:r>
            <a:r>
              <a:rPr kumimoji="1" lang="zh-CN" altLang="en-US" sz="2000" dirty="0">
                <a:latin typeface="Times New Roman" pitchFamily="18" charset="0"/>
                <a:ea typeface="黑体" pitchFamily="49" charset="-122"/>
              </a:rPr>
              <a:t>正比于色谱柱的空隙体积，不与固定性发生作用，其流速与流动相流速相同</a:t>
            </a:r>
            <a:r>
              <a:rPr kumimoji="1" lang="zh-CN" altLang="en-US" sz="2000" dirty="0" smtClean="0">
                <a:latin typeface="Times New Roman" pitchFamily="18" charset="0"/>
                <a:ea typeface="黑体" pitchFamily="49" charset="-122"/>
              </a:rPr>
              <a:t>。</a:t>
            </a:r>
            <a:endParaRPr kumimoji="1" lang="en-US" altLang="zh-CN" sz="2000" dirty="0" smtClean="0">
              <a:latin typeface="Times New Roman" pitchFamily="18" charset="0"/>
              <a:ea typeface="黑体" pitchFamily="49" charset="-122"/>
            </a:endParaRPr>
          </a:p>
          <a:p>
            <a:pPr>
              <a:lnSpc>
                <a:spcPct val="120000"/>
              </a:lnSpc>
            </a:pPr>
            <a:endParaRPr kumimoji="1" lang="zh-CN" altLang="en-US" sz="2000" dirty="0">
              <a:latin typeface="Times New Roman" pitchFamily="18" charset="0"/>
              <a:ea typeface="黑体" pitchFamily="49" charset="-122"/>
            </a:endParaRPr>
          </a:p>
          <a:p>
            <a:pPr>
              <a:lnSpc>
                <a:spcPct val="120000"/>
              </a:lnSpc>
            </a:pPr>
            <a:r>
              <a:rPr kumimoji="1" lang="zh-CN" altLang="en-US" sz="2000" dirty="0">
                <a:solidFill>
                  <a:srgbClr val="FF0066"/>
                </a:solidFill>
                <a:latin typeface="Times New Roman" pitchFamily="18" charset="0"/>
                <a:ea typeface="黑体" pitchFamily="49" charset="-122"/>
              </a:rPr>
              <a:t>调整保留时间（</a:t>
            </a:r>
            <a:r>
              <a:rPr kumimoji="1" lang="en-US" altLang="zh-CN" sz="2000" dirty="0" err="1" smtClean="0">
                <a:solidFill>
                  <a:srgbClr val="FF0066"/>
                </a:solidFill>
                <a:latin typeface="Times New Roman" pitchFamily="18" charset="0"/>
                <a:ea typeface="黑体" pitchFamily="49" charset="-122"/>
              </a:rPr>
              <a:t>t</a:t>
            </a:r>
            <a:r>
              <a:rPr kumimoji="1" lang="en-US" altLang="zh-CN" sz="2000" baseline="-25000" dirty="0" err="1" smtClean="0">
                <a:solidFill>
                  <a:srgbClr val="FF0066"/>
                </a:solidFill>
                <a:latin typeface="Times New Roman" pitchFamily="18" charset="0"/>
                <a:ea typeface="黑体" pitchFamily="49" charset="-122"/>
              </a:rPr>
              <a:t>R</a:t>
            </a:r>
            <a:r>
              <a:rPr kumimoji="1" lang="en-US" altLang="zh-CN" sz="2000" dirty="0" smtClean="0">
                <a:solidFill>
                  <a:srgbClr val="FF0066"/>
                </a:solidFill>
                <a:latin typeface="Times New Roman" pitchFamily="18" charset="0"/>
                <a:ea typeface="黑体" pitchFamily="49" charset="-122"/>
              </a:rPr>
              <a:t>‘）：</a:t>
            </a:r>
            <a:r>
              <a:rPr kumimoji="1" lang="en-US" altLang="zh-CN" sz="2000" dirty="0" err="1" smtClean="0">
                <a:latin typeface="Times New Roman" pitchFamily="18" charset="0"/>
                <a:ea typeface="黑体" pitchFamily="49" charset="-122"/>
              </a:rPr>
              <a:t>t</a:t>
            </a:r>
            <a:r>
              <a:rPr kumimoji="1" lang="en-US" altLang="zh-CN" sz="2000" baseline="-25000" dirty="0" err="1" smtClean="0">
                <a:latin typeface="Times New Roman" pitchFamily="18" charset="0"/>
                <a:ea typeface="黑体" pitchFamily="49" charset="-122"/>
              </a:rPr>
              <a:t>R</a:t>
            </a:r>
            <a:r>
              <a:rPr kumimoji="1" lang="en-US" altLang="zh-CN" sz="2000" dirty="0" smtClean="0">
                <a:latin typeface="Times New Roman" pitchFamily="18" charset="0"/>
                <a:ea typeface="黑体" pitchFamily="49" charset="-122"/>
              </a:rPr>
              <a:t>’= </a:t>
            </a:r>
            <a:r>
              <a:rPr kumimoji="1" lang="en-US" altLang="zh-CN" sz="2000" dirty="0" err="1" smtClean="0">
                <a:latin typeface="Times New Roman" pitchFamily="18" charset="0"/>
                <a:ea typeface="黑体" pitchFamily="49" charset="-122"/>
              </a:rPr>
              <a:t>t</a:t>
            </a:r>
            <a:r>
              <a:rPr kumimoji="1" lang="en-US" altLang="zh-CN" sz="2000" baseline="-25000" dirty="0" err="1" smtClean="0">
                <a:latin typeface="Times New Roman" pitchFamily="18" charset="0"/>
                <a:ea typeface="黑体" pitchFamily="49" charset="-122"/>
              </a:rPr>
              <a:t>R</a:t>
            </a:r>
            <a:r>
              <a:rPr kumimoji="1" lang="en-US" altLang="zh-CN" sz="2000" dirty="0" err="1" smtClean="0">
                <a:latin typeface="Times New Roman" pitchFamily="18" charset="0"/>
                <a:ea typeface="黑体" pitchFamily="49" charset="-122"/>
              </a:rPr>
              <a:t>－t</a:t>
            </a:r>
            <a:r>
              <a:rPr kumimoji="1" lang="en-US" altLang="zh-CN" sz="2000" baseline="-25000" dirty="0" err="1" smtClean="0">
                <a:latin typeface="Times New Roman" pitchFamily="18" charset="0"/>
                <a:ea typeface="黑体" pitchFamily="49" charset="-122"/>
              </a:rPr>
              <a:t>M</a:t>
            </a:r>
            <a:r>
              <a:rPr kumimoji="1" lang="en-US" altLang="zh-CN" sz="2000" baseline="-25000" dirty="0" smtClean="0">
                <a:latin typeface="Times New Roman" pitchFamily="18" charset="0"/>
                <a:ea typeface="黑体" pitchFamily="49" charset="-122"/>
              </a:rPr>
              <a:t>   </a:t>
            </a:r>
            <a:r>
              <a:rPr kumimoji="1" lang="zh-CN" altLang="en-US" sz="2000" dirty="0">
                <a:latin typeface="Times New Roman" pitchFamily="18" charset="0"/>
                <a:ea typeface="黑体" pitchFamily="49" charset="-122"/>
              </a:rPr>
              <a:t>（反映了被分析的组分与色谱柱中固定相发生相互作用，而在色谱柱中滞留的时间，它更确切地表达了被分析组分的保留特性，是气相色谱定性分析的基本</a:t>
            </a:r>
            <a:r>
              <a:rPr kumimoji="1" lang="zh-CN" altLang="en-US" sz="2000" dirty="0" smtClean="0">
                <a:latin typeface="Times New Roman" pitchFamily="18" charset="0"/>
                <a:ea typeface="黑体" pitchFamily="49" charset="-122"/>
              </a:rPr>
              <a:t>参数）</a:t>
            </a:r>
            <a:endParaRPr kumimoji="1" lang="zh-CN" altLang="en-US" sz="2000" dirty="0">
              <a:latin typeface="Times New Roman" pitchFamily="18" charset="0"/>
              <a:ea typeface="黑体" pitchFamily="49" charset="-122"/>
            </a:endParaRPr>
          </a:p>
        </p:txBody>
      </p:sp>
      <p:graphicFrame>
        <p:nvGraphicFramePr>
          <p:cNvPr id="9221" name="Object 10"/>
          <p:cNvGraphicFramePr>
            <a:graphicFrameLocks noChangeAspect="1"/>
          </p:cNvGraphicFramePr>
          <p:nvPr>
            <p:extLst>
              <p:ext uri="{D42A27DB-BD31-4B8C-83A1-F6EECF244321}">
                <p14:modId xmlns:p14="http://schemas.microsoft.com/office/powerpoint/2010/main" val="1143539060"/>
              </p:ext>
            </p:extLst>
          </p:nvPr>
        </p:nvGraphicFramePr>
        <p:xfrm>
          <a:off x="5796136" y="288032"/>
          <a:ext cx="3272925" cy="2564904"/>
        </p:xfrm>
        <a:graphic>
          <a:graphicData uri="http://schemas.openxmlformats.org/presentationml/2006/ole">
            <mc:AlternateContent xmlns:mc="http://schemas.openxmlformats.org/markup-compatibility/2006">
              <mc:Choice xmlns:v="urn:schemas-microsoft-com:vml" Requires="v">
                <p:oleObj spid="_x0000_s9276" name="Image" r:id="rId4" imgW="6971429" imgH="5460317" progId="Photoshop.Image.9">
                  <p:embed/>
                </p:oleObj>
              </mc:Choice>
              <mc:Fallback>
                <p:oleObj name="Image" r:id="rId4" imgW="6971429" imgH="5460317" progId="Photoshop.Image.9">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6136" y="288032"/>
                        <a:ext cx="3272925" cy="2564904"/>
                      </a:xfrm>
                      <a:prstGeom prst="rect">
                        <a:avLst/>
                      </a:prstGeom>
                      <a:noFill/>
                      <a:ln>
                        <a:noFill/>
                      </a:ln>
                      <a:effectLst/>
                    </p:spPr>
                  </p:pic>
                </p:oleObj>
              </mc:Fallback>
            </mc:AlternateContent>
          </a:graphicData>
        </a:graphic>
      </p:graphicFrame>
    </p:spTree>
    <p:custDataLst>
      <p:tags r:id="rId2"/>
    </p:custDataLst>
  </p:cSld>
  <p:clrMapOvr>
    <a:masterClrMapping/>
  </p:clrMapOvr>
  <p:transition spd="med">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0773">
                                            <p:txEl>
                                              <p:pRg st="0" end="0"/>
                                            </p:txEl>
                                          </p:spTgt>
                                        </p:tgtEl>
                                        <p:attrNameLst>
                                          <p:attrName>style.visibility</p:attrName>
                                        </p:attrNameLst>
                                      </p:cBhvr>
                                      <p:to>
                                        <p:strVal val="visible"/>
                                      </p:to>
                                    </p:set>
                                    <p:animEffect transition="in" filter="wipe(left)">
                                      <p:cBhvr>
                                        <p:cTn id="7" dur="500"/>
                                        <p:tgtEl>
                                          <p:spTgt spid="16077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0773">
                                            <p:txEl>
                                              <p:pRg st="1" end="1"/>
                                            </p:txEl>
                                          </p:spTgt>
                                        </p:tgtEl>
                                        <p:attrNameLst>
                                          <p:attrName>style.visibility</p:attrName>
                                        </p:attrNameLst>
                                      </p:cBhvr>
                                      <p:to>
                                        <p:strVal val="visible"/>
                                      </p:to>
                                    </p:set>
                                    <p:animEffect transition="in" filter="wipe(left)">
                                      <p:cBhvr>
                                        <p:cTn id="12" dur="500"/>
                                        <p:tgtEl>
                                          <p:spTgt spid="16077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0774">
                                            <p:txEl>
                                              <p:pRg st="0" end="0"/>
                                            </p:txEl>
                                          </p:spTgt>
                                        </p:tgtEl>
                                        <p:attrNameLst>
                                          <p:attrName>style.visibility</p:attrName>
                                        </p:attrNameLst>
                                      </p:cBhvr>
                                      <p:to>
                                        <p:strVal val="visible"/>
                                      </p:to>
                                    </p:set>
                                    <p:animEffect transition="in" filter="wipe(left)">
                                      <p:cBhvr>
                                        <p:cTn id="17" dur="500"/>
                                        <p:tgtEl>
                                          <p:spTgt spid="16077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0776">
                                            <p:txEl>
                                              <p:pRg st="0" end="0"/>
                                            </p:txEl>
                                          </p:spTgt>
                                        </p:tgtEl>
                                        <p:attrNameLst>
                                          <p:attrName>style.visibility</p:attrName>
                                        </p:attrNameLst>
                                      </p:cBhvr>
                                      <p:to>
                                        <p:strVal val="visible"/>
                                      </p:to>
                                    </p:set>
                                    <p:animEffect transition="in" filter="wipe(left)">
                                      <p:cBhvr>
                                        <p:cTn id="22" dur="500"/>
                                        <p:tgtEl>
                                          <p:spTgt spid="16077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0776">
                                            <p:txEl>
                                              <p:pRg st="1" end="1"/>
                                            </p:txEl>
                                          </p:spTgt>
                                        </p:tgtEl>
                                        <p:attrNameLst>
                                          <p:attrName>style.visibility</p:attrName>
                                        </p:attrNameLst>
                                      </p:cBhvr>
                                      <p:to>
                                        <p:strVal val="visible"/>
                                      </p:to>
                                    </p:set>
                                    <p:animEffect transition="in" filter="wipe(left)">
                                      <p:cBhvr>
                                        <p:cTn id="27" dur="500"/>
                                        <p:tgtEl>
                                          <p:spTgt spid="16077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60776">
                                            <p:txEl>
                                              <p:pRg st="3" end="3"/>
                                            </p:txEl>
                                          </p:spTgt>
                                        </p:tgtEl>
                                        <p:attrNameLst>
                                          <p:attrName>style.visibility</p:attrName>
                                        </p:attrNameLst>
                                      </p:cBhvr>
                                      <p:to>
                                        <p:strVal val="visible"/>
                                      </p:to>
                                    </p:set>
                                    <p:animEffect transition="in" filter="wipe(left)">
                                      <p:cBhvr>
                                        <p:cTn id="32" dur="500"/>
                                        <p:tgtEl>
                                          <p:spTgt spid="160776">
                                            <p:txEl>
                                              <p:pRg st="3" end="3"/>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60776">
                                            <p:txEl>
                                              <p:pRg st="5" end="5"/>
                                            </p:txEl>
                                          </p:spTgt>
                                        </p:tgtEl>
                                        <p:attrNameLst>
                                          <p:attrName>style.visibility</p:attrName>
                                        </p:attrNameLst>
                                      </p:cBhvr>
                                      <p:to>
                                        <p:strVal val="visible"/>
                                      </p:to>
                                    </p:set>
                                    <p:animEffect transition="in" filter="wipe(left)">
                                      <p:cBhvr>
                                        <p:cTn id="37" dur="500"/>
                                        <p:tgtEl>
                                          <p:spTgt spid="16077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3" grpId="0" build="p" autoUpdateAnimBg="0"/>
      <p:bldP spid="160774" grpId="0" build="p" autoUpdateAnimBg="0"/>
      <p:bldP spid="160776" grpId="0" build="p"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2|4.5|9.9|11.4"/>
</p:tagLst>
</file>

<file path=ppt/tags/tag10.xml><?xml version="1.0" encoding="utf-8"?>
<p:tagLst xmlns:a="http://schemas.openxmlformats.org/drawingml/2006/main" xmlns:r="http://schemas.openxmlformats.org/officeDocument/2006/relationships" xmlns:p="http://schemas.openxmlformats.org/presentationml/2006/main">
  <p:tag name="TIMING" val="|5.2|28"/>
</p:tagLst>
</file>

<file path=ppt/tags/tag2.xml><?xml version="1.0" encoding="utf-8"?>
<p:tagLst xmlns:a="http://schemas.openxmlformats.org/drawingml/2006/main" xmlns:r="http://schemas.openxmlformats.org/officeDocument/2006/relationships" xmlns:p="http://schemas.openxmlformats.org/presentationml/2006/main">
  <p:tag name="TIMING" val="|1.3|14.6|6.7|2.8"/>
</p:tagLst>
</file>

<file path=ppt/tags/tag3.xml><?xml version="1.0" encoding="utf-8"?>
<p:tagLst xmlns:a="http://schemas.openxmlformats.org/drawingml/2006/main" xmlns:r="http://schemas.openxmlformats.org/officeDocument/2006/relationships" xmlns:p="http://schemas.openxmlformats.org/presentationml/2006/main">
  <p:tag name="TIMING" val="|12.3|1|18.7|1|42.2|17.2|12.9"/>
</p:tagLst>
</file>

<file path=ppt/tags/tag4.xml><?xml version="1.0" encoding="utf-8"?>
<p:tagLst xmlns:a="http://schemas.openxmlformats.org/drawingml/2006/main" xmlns:r="http://schemas.openxmlformats.org/officeDocument/2006/relationships" xmlns:p="http://schemas.openxmlformats.org/presentationml/2006/main">
  <p:tag name="TIMING" val="|12.3|1|18.7|1|42.2|17.2|12.9"/>
</p:tagLst>
</file>

<file path=ppt/tags/tag5.xml><?xml version="1.0" encoding="utf-8"?>
<p:tagLst xmlns:a="http://schemas.openxmlformats.org/drawingml/2006/main" xmlns:r="http://schemas.openxmlformats.org/officeDocument/2006/relationships" xmlns:p="http://schemas.openxmlformats.org/presentationml/2006/main">
  <p:tag name="TIMING" val="|4.3|1.4|9.7|4.6|23.3|1.2|4.2|14.8"/>
</p:tagLst>
</file>

<file path=ppt/tags/tag6.xml><?xml version="1.0" encoding="utf-8"?>
<p:tagLst xmlns:a="http://schemas.openxmlformats.org/drawingml/2006/main" xmlns:r="http://schemas.openxmlformats.org/officeDocument/2006/relationships" xmlns:p="http://schemas.openxmlformats.org/presentationml/2006/main">
  <p:tag name="TIMING" val="|1.7|14.2|10.6|10.2"/>
</p:tagLst>
</file>

<file path=ppt/tags/tag7.xml><?xml version="1.0" encoding="utf-8"?>
<p:tagLst xmlns:a="http://schemas.openxmlformats.org/drawingml/2006/main" xmlns:r="http://schemas.openxmlformats.org/officeDocument/2006/relationships" xmlns:p="http://schemas.openxmlformats.org/presentationml/2006/main">
  <p:tag name="TIMING" val="|8.4|22.4|14.8"/>
</p:tagLst>
</file>

<file path=ppt/tags/tag8.xml><?xml version="1.0" encoding="utf-8"?>
<p:tagLst xmlns:a="http://schemas.openxmlformats.org/drawingml/2006/main" xmlns:r="http://schemas.openxmlformats.org/officeDocument/2006/relationships" xmlns:p="http://schemas.openxmlformats.org/presentationml/2006/main">
  <p:tag name="TIMING" val="|5.2|28"/>
</p:tagLst>
</file>

<file path=ppt/tags/tag9.xml><?xml version="1.0" encoding="utf-8"?>
<p:tagLst xmlns:a="http://schemas.openxmlformats.org/drawingml/2006/main" xmlns:r="http://schemas.openxmlformats.org/officeDocument/2006/relationships" xmlns:p="http://schemas.openxmlformats.org/presentationml/2006/main">
  <p:tag name="TIMING" val="|5.2|28"/>
</p:tagLst>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Network</Template>
  <TotalTime>7063</TotalTime>
  <Words>5852</Words>
  <Application>Microsoft Office PowerPoint</Application>
  <PresentationFormat>全屏显示(4:3)</PresentationFormat>
  <Paragraphs>402</Paragraphs>
  <Slides>70</Slides>
  <Notes>5</Notes>
  <HiddenSlides>0</HiddenSlides>
  <MMClips>0</MMClips>
  <ScaleCrop>false</ScaleCrop>
  <HeadingPairs>
    <vt:vector size="6" baseType="variant">
      <vt:variant>
        <vt:lpstr>主题</vt:lpstr>
      </vt:variant>
      <vt:variant>
        <vt:i4>1</vt:i4>
      </vt:variant>
      <vt:variant>
        <vt:lpstr>嵌入 OLE 服务器</vt:lpstr>
      </vt:variant>
      <vt:variant>
        <vt:i4>5</vt:i4>
      </vt:variant>
      <vt:variant>
        <vt:lpstr>幻灯片标题</vt:lpstr>
      </vt:variant>
      <vt:variant>
        <vt:i4>70</vt:i4>
      </vt:variant>
    </vt:vector>
  </HeadingPairs>
  <TitlesOfParts>
    <vt:vector size="76" baseType="lpstr">
      <vt:lpstr>Network</vt:lpstr>
      <vt:lpstr>BMP 图象</vt:lpstr>
      <vt:lpstr>Image</vt:lpstr>
      <vt:lpstr>公式</vt:lpstr>
      <vt:lpstr>Equation</vt:lpstr>
      <vt:lpstr>Microsoft 公式 3.0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二、气相色谱仪的构造</vt:lpstr>
      <vt:lpstr>PowerPoint 演示文稿</vt:lpstr>
      <vt:lpstr>PowerPoint 演示文稿</vt:lpstr>
      <vt:lpstr>(3) 色谱柱（分离柱）</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2.柱温的确定</vt:lpstr>
      <vt:lpstr>程序升温</vt:lpstr>
      <vt:lpstr>3.4.2 载气种类和流速的选择</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-family-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第五章 色谱分析法</dc:title>
  <dc:creator>-刘志广-</dc:creator>
  <cp:lastModifiedBy>Yang</cp:lastModifiedBy>
  <cp:revision>464</cp:revision>
  <dcterms:created xsi:type="dcterms:W3CDTF">1998-09-06T02:41:47Z</dcterms:created>
  <dcterms:modified xsi:type="dcterms:W3CDTF">2023-04-11T07:23:44Z</dcterms:modified>
</cp:coreProperties>
</file>