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5"/>
  </p:notesMasterIdLst>
  <p:handoutMasterIdLst>
    <p:handoutMasterId r:id="rId46"/>
  </p:handoutMasterIdLst>
  <p:sldIdLst>
    <p:sldId id="356" r:id="rId2"/>
    <p:sldId id="332" r:id="rId3"/>
    <p:sldId id="305" r:id="rId4"/>
    <p:sldId id="372"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1" r:id="rId32"/>
    <p:sldId id="432" r:id="rId33"/>
    <p:sldId id="433" r:id="rId34"/>
    <p:sldId id="440" r:id="rId35"/>
    <p:sldId id="441" r:id="rId36"/>
    <p:sldId id="442" r:id="rId37"/>
    <p:sldId id="443" r:id="rId38"/>
    <p:sldId id="444" r:id="rId39"/>
    <p:sldId id="445" r:id="rId40"/>
    <p:sldId id="446" r:id="rId41"/>
    <p:sldId id="436" r:id="rId42"/>
    <p:sldId id="438" r:id="rId43"/>
    <p:sldId id="439"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A50021"/>
    <a:srgbClr val="000066"/>
    <a:srgbClr val="0000FF"/>
    <a:srgbClr val="CCFFFF"/>
    <a:srgbClr val="66FFFF"/>
    <a:srgbClr val="00FFCC"/>
    <a:srgbClr val="FF0066"/>
    <a:srgbClr val="FFFF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71" autoAdjust="0"/>
  </p:normalViewPr>
  <p:slideViewPr>
    <p:cSldViewPr>
      <p:cViewPr varScale="1">
        <p:scale>
          <a:sx n="106" d="100"/>
          <a:sy n="106"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2"/>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image" Target="../media/image3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r>
              <a:rPr lang="zh-CN" altLang="en-US"/>
              <a:t>-刘志广-</a:t>
            </a:r>
          </a:p>
        </p:txBody>
      </p:sp>
      <p:sp>
        <p:nvSpPr>
          <p:cNvPr id="1331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331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r>
              <a:rPr lang="zh-CN" altLang="en-US"/>
              <a:t>第五章 色谱分析法</a:t>
            </a:r>
          </a:p>
        </p:txBody>
      </p:sp>
      <p:sp>
        <p:nvSpPr>
          <p:cNvPr id="1331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6A764CC0-9ECC-4A55-8BCF-E992F5A45ED0}" type="slidenum">
              <a:rPr lang="zh-CN" altLang="en-US"/>
              <a:pPr>
                <a:defRPr/>
              </a:pPr>
              <a:t>‹#›</a:t>
            </a:fld>
            <a:endParaRPr lang="en-US" altLang="zh-CN"/>
          </a:p>
        </p:txBody>
      </p:sp>
    </p:spTree>
    <p:extLst>
      <p:ext uri="{BB962C8B-B14F-4D97-AF65-F5344CB8AC3E}">
        <p14:creationId xmlns:p14="http://schemas.microsoft.com/office/powerpoint/2010/main" val="2754014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4"/>
          <p:cNvSpPr>
            <a:spLocks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5207474F-62F1-4F28-A387-A99EF48DD6B9}" type="slidenum">
              <a:rPr lang="zh-CN" altLang="en-US"/>
              <a:pPr>
                <a:defRPr/>
              </a:pPr>
              <a:t>‹#›</a:t>
            </a:fld>
            <a:endParaRPr lang="en-US" altLang="zh-CN"/>
          </a:p>
        </p:txBody>
      </p:sp>
    </p:spTree>
    <p:extLst>
      <p:ext uri="{BB962C8B-B14F-4D97-AF65-F5344CB8AC3E}">
        <p14:creationId xmlns:p14="http://schemas.microsoft.com/office/powerpoint/2010/main" val="8296672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207474F-62F1-4F28-A387-A99EF48DD6B9}" type="slidenum">
              <a:rPr lang="zh-CN" altLang="en-US" smtClean="0"/>
              <a:pPr>
                <a:defRPr/>
              </a:pPr>
              <a:t>28</a:t>
            </a:fld>
            <a:endParaRPr lang="en-US" altLang="zh-CN"/>
          </a:p>
        </p:txBody>
      </p:sp>
    </p:spTree>
    <p:extLst>
      <p:ext uri="{BB962C8B-B14F-4D97-AF65-F5344CB8AC3E}">
        <p14:creationId xmlns:p14="http://schemas.microsoft.com/office/powerpoint/2010/main" val="1834508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E26BD2FC-27D5-4086-A268-03ED773B4A41}" type="slidenum">
              <a:rPr lang="zh-CN" altLang="en-US"/>
              <a:pPr>
                <a:defRPr/>
              </a:pPr>
              <a:t>‹#›</a:t>
            </a:fld>
            <a:endParaRPr lang="en-US" altLang="zh-CN"/>
          </a:p>
        </p:txBody>
      </p:sp>
    </p:spTree>
    <p:extLst>
      <p:ext uri="{BB962C8B-B14F-4D97-AF65-F5344CB8AC3E}">
        <p14:creationId xmlns:p14="http://schemas.microsoft.com/office/powerpoint/2010/main" val="1961868713"/>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4AB31CB-8877-4708-9067-B7E57DF91A41}" type="slidenum">
              <a:rPr lang="zh-CN" altLang="en-US"/>
              <a:pPr>
                <a:defRPr/>
              </a:pPr>
              <a:t>‹#›</a:t>
            </a:fld>
            <a:endParaRPr lang="en-US" altLang="zh-CN"/>
          </a:p>
        </p:txBody>
      </p:sp>
    </p:spTree>
    <p:extLst>
      <p:ext uri="{BB962C8B-B14F-4D97-AF65-F5344CB8AC3E}">
        <p14:creationId xmlns:p14="http://schemas.microsoft.com/office/powerpoint/2010/main" val="2789538756"/>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F9C6DBA1-C7A7-4879-B92B-672DBBEAF373}" type="slidenum">
              <a:rPr lang="zh-CN" altLang="en-US"/>
              <a:pPr>
                <a:defRPr/>
              </a:pPr>
              <a:t>‹#›</a:t>
            </a:fld>
            <a:endParaRPr lang="en-US" altLang="zh-CN"/>
          </a:p>
        </p:txBody>
      </p:sp>
    </p:spTree>
    <p:extLst>
      <p:ext uri="{BB962C8B-B14F-4D97-AF65-F5344CB8AC3E}">
        <p14:creationId xmlns:p14="http://schemas.microsoft.com/office/powerpoint/2010/main" val="2533350082"/>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91CC443-C97B-4BBD-ADD6-D6EDFFB0AE62}" type="slidenum">
              <a:rPr lang="zh-CN" altLang="en-US"/>
              <a:pPr>
                <a:defRPr/>
              </a:pPr>
              <a:t>‹#›</a:t>
            </a:fld>
            <a:endParaRPr lang="en-US" altLang="zh-CN"/>
          </a:p>
        </p:txBody>
      </p:sp>
    </p:spTree>
    <p:extLst>
      <p:ext uri="{BB962C8B-B14F-4D97-AF65-F5344CB8AC3E}">
        <p14:creationId xmlns:p14="http://schemas.microsoft.com/office/powerpoint/2010/main" val="3952510265"/>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3D4870DD-A9FC-450A-BE1E-41DDB24B4520}" type="slidenum">
              <a:rPr lang="zh-CN" altLang="en-US"/>
              <a:pPr>
                <a:defRPr/>
              </a:pPr>
              <a:t>‹#›</a:t>
            </a:fld>
            <a:endParaRPr lang="en-US" altLang="zh-CN"/>
          </a:p>
        </p:txBody>
      </p:sp>
    </p:spTree>
    <p:extLst>
      <p:ext uri="{BB962C8B-B14F-4D97-AF65-F5344CB8AC3E}">
        <p14:creationId xmlns:p14="http://schemas.microsoft.com/office/powerpoint/2010/main" val="1042077950"/>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E2D05B9E-9681-4290-B898-2606AB24DBE1}" type="slidenum">
              <a:rPr lang="zh-CN" altLang="en-US"/>
              <a:pPr>
                <a:defRPr/>
              </a:pPr>
              <a:t>‹#›</a:t>
            </a:fld>
            <a:endParaRPr lang="en-US" altLang="zh-CN"/>
          </a:p>
        </p:txBody>
      </p:sp>
    </p:spTree>
    <p:extLst>
      <p:ext uri="{BB962C8B-B14F-4D97-AF65-F5344CB8AC3E}">
        <p14:creationId xmlns:p14="http://schemas.microsoft.com/office/powerpoint/2010/main" val="1937696290"/>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29284EAB-1F94-416E-B68C-7302340689A6}" type="slidenum">
              <a:rPr lang="zh-CN" altLang="en-US"/>
              <a:pPr>
                <a:defRPr/>
              </a:pPr>
              <a:t>‹#›</a:t>
            </a:fld>
            <a:endParaRPr lang="en-US" altLang="zh-CN"/>
          </a:p>
        </p:txBody>
      </p:sp>
    </p:spTree>
    <p:extLst>
      <p:ext uri="{BB962C8B-B14F-4D97-AF65-F5344CB8AC3E}">
        <p14:creationId xmlns:p14="http://schemas.microsoft.com/office/powerpoint/2010/main" val="1011539478"/>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BF811D54-FEA0-4008-AEFA-BFED21BE0276}" type="slidenum">
              <a:rPr lang="zh-CN" altLang="en-US"/>
              <a:pPr>
                <a:defRPr/>
              </a:pPr>
              <a:t>‹#›</a:t>
            </a:fld>
            <a:endParaRPr lang="en-US" altLang="zh-CN"/>
          </a:p>
        </p:txBody>
      </p:sp>
    </p:spTree>
    <p:extLst>
      <p:ext uri="{BB962C8B-B14F-4D97-AF65-F5344CB8AC3E}">
        <p14:creationId xmlns:p14="http://schemas.microsoft.com/office/powerpoint/2010/main" val="378735009"/>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587D970C-F868-4EF9-B4E4-8263E8606E5C}" type="slidenum">
              <a:rPr lang="zh-CN" altLang="en-US"/>
              <a:pPr>
                <a:defRPr/>
              </a:pPr>
              <a:t>‹#›</a:t>
            </a:fld>
            <a:endParaRPr lang="en-US" altLang="zh-CN"/>
          </a:p>
        </p:txBody>
      </p:sp>
    </p:spTree>
    <p:extLst>
      <p:ext uri="{BB962C8B-B14F-4D97-AF65-F5344CB8AC3E}">
        <p14:creationId xmlns:p14="http://schemas.microsoft.com/office/powerpoint/2010/main" val="4077386399"/>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889AEC3F-5938-4174-A515-C629A70018CF}" type="slidenum">
              <a:rPr lang="zh-CN" altLang="en-US"/>
              <a:pPr>
                <a:defRPr/>
              </a:pPr>
              <a:t>‹#›</a:t>
            </a:fld>
            <a:endParaRPr lang="en-US" altLang="zh-CN"/>
          </a:p>
        </p:txBody>
      </p:sp>
    </p:spTree>
    <p:extLst>
      <p:ext uri="{BB962C8B-B14F-4D97-AF65-F5344CB8AC3E}">
        <p14:creationId xmlns:p14="http://schemas.microsoft.com/office/powerpoint/2010/main" val="3412614867"/>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1E6E1F80-4597-48CA-A2CD-5672900BFBDD}" type="slidenum">
              <a:rPr lang="zh-CN" altLang="en-US"/>
              <a:pPr>
                <a:defRPr/>
              </a:pPr>
              <a:t>‹#›</a:t>
            </a:fld>
            <a:endParaRPr lang="en-US" altLang="zh-CN"/>
          </a:p>
        </p:txBody>
      </p:sp>
    </p:spTree>
    <p:extLst>
      <p:ext uri="{BB962C8B-B14F-4D97-AF65-F5344CB8AC3E}">
        <p14:creationId xmlns:p14="http://schemas.microsoft.com/office/powerpoint/2010/main" val="2704066935"/>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92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392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59767F2A-459E-48E4-B82A-2B7BE545BF8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spd="med">
    <p:wip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ProjLC.exe" TargetMode="Externa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hyperlink" Target="ProjLC.exe" TargetMode="Externa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2.png"/><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9.bin"/><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3.png"/><Relationship Id="rId5" Type="http://schemas.openxmlformats.org/officeDocument/2006/relationships/oleObject" Target="../embeddings/oleObject15.bin"/><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25.png"/><Relationship Id="rId4" Type="http://schemas.openxmlformats.org/officeDocument/2006/relationships/image" Target="../media/image6.wmf"/></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png"/><Relationship Id="rId5" Type="http://schemas.openxmlformats.org/officeDocument/2006/relationships/oleObject" Target="../embeddings/oleObject18.bin"/><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hyperlink" Target="ProjIC.exe" TargetMode="Externa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30.png"/><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32.png"/><Relationship Id="rId5" Type="http://schemas.openxmlformats.org/officeDocument/2006/relationships/oleObject" Target="../embeddings/oleObject22.bin"/><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6.v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250825" y="1700213"/>
            <a:ext cx="860583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zh-CN" altLang="en-US" sz="4000" b="1" dirty="0" smtClean="0">
                <a:solidFill>
                  <a:srgbClr val="660066"/>
                </a:solidFill>
                <a:effectLst>
                  <a:outerShdw blurRad="38100" dist="38100" dir="2700000" algn="tl">
                    <a:srgbClr val="C0C0C0"/>
                  </a:outerShdw>
                </a:effectLst>
                <a:latin typeface="Arial" pitchFamily="34" charset="0"/>
                <a:ea typeface="华文琥珀" pitchFamily="2" charset="-122"/>
                <a:cs typeface="+mj-cs"/>
              </a:rPr>
              <a:t>第八章 </a:t>
            </a:r>
            <a:r>
              <a:rPr kumimoji="1" lang="zh-CN" altLang="en-US" sz="4000" b="1" dirty="0">
                <a:solidFill>
                  <a:srgbClr val="660066"/>
                </a:solidFill>
                <a:effectLst>
                  <a:outerShdw blurRad="38100" dist="38100" dir="2700000" algn="tl">
                    <a:srgbClr val="C0C0C0"/>
                  </a:outerShdw>
                </a:effectLst>
                <a:latin typeface="Arial" pitchFamily="34" charset="0"/>
                <a:ea typeface="华文琥珀" pitchFamily="2" charset="-122"/>
                <a:cs typeface="+mj-cs"/>
              </a:rPr>
              <a:t>高效液相</a:t>
            </a:r>
            <a:r>
              <a:rPr kumimoji="1" lang="zh-CN" altLang="en-US" sz="4000" b="1" dirty="0" smtClean="0">
                <a:solidFill>
                  <a:srgbClr val="660066"/>
                </a:solidFill>
                <a:effectLst>
                  <a:outerShdw blurRad="38100" dist="38100" dir="2700000" algn="tl">
                    <a:srgbClr val="C0C0C0"/>
                  </a:outerShdw>
                </a:effectLst>
                <a:latin typeface="Arial" pitchFamily="34" charset="0"/>
                <a:ea typeface="华文琥珀" pitchFamily="2" charset="-122"/>
                <a:cs typeface="+mj-cs"/>
              </a:rPr>
              <a:t>色谱分析</a:t>
            </a:r>
            <a:endParaRPr kumimoji="1" lang="en-US" altLang="zh-CN" sz="4000" b="1" dirty="0" smtClean="0">
              <a:solidFill>
                <a:srgbClr val="660066"/>
              </a:solidFill>
              <a:effectLst>
                <a:outerShdw blurRad="38100" dist="38100" dir="2700000" algn="tl">
                  <a:srgbClr val="C0C0C0"/>
                </a:outerShdw>
              </a:effectLst>
              <a:latin typeface="Arial" pitchFamily="34" charset="0"/>
              <a:ea typeface="华文琥珀" pitchFamily="2" charset="-122"/>
              <a:cs typeface="+mj-cs"/>
            </a:endParaRPr>
          </a:p>
          <a:p>
            <a:pPr marL="342900" indent="-342900" algn="ctr">
              <a:spcBef>
                <a:spcPct val="20000"/>
              </a:spcBef>
              <a:defRPr/>
            </a:pPr>
            <a:r>
              <a:rPr lang="en-US" altLang="zh-CN" sz="3000" i="1" dirty="0" smtClean="0">
                <a:solidFill>
                  <a:srgbClr val="0000FF"/>
                </a:solidFill>
                <a:effectLst>
                  <a:outerShdw blurRad="38100" dist="38100" dir="2700000" algn="tl">
                    <a:srgbClr val="C0C0C0"/>
                  </a:outerShdw>
                </a:effectLst>
              </a:rPr>
              <a:t>H</a:t>
            </a:r>
            <a:r>
              <a:rPr lang="en-US" altLang="zh-CN" sz="3000" i="1" dirty="0" smtClean="0">
                <a:solidFill>
                  <a:srgbClr val="FF0000"/>
                </a:solidFill>
                <a:effectLst>
                  <a:outerShdw blurRad="38100" dist="38100" dir="2700000" algn="tl">
                    <a:srgbClr val="C0C0C0"/>
                  </a:outerShdw>
                </a:effectLst>
              </a:rPr>
              <a:t>igh </a:t>
            </a:r>
            <a:r>
              <a:rPr lang="en-US" altLang="zh-CN" sz="3000" i="1" dirty="0" smtClean="0">
                <a:solidFill>
                  <a:srgbClr val="0000FF"/>
                </a:solidFill>
                <a:effectLst>
                  <a:outerShdw blurRad="38100" dist="38100" dir="2700000" algn="tl">
                    <a:srgbClr val="C0C0C0"/>
                  </a:outerShdw>
                </a:effectLst>
              </a:rPr>
              <a:t>P</a:t>
            </a:r>
            <a:r>
              <a:rPr lang="en-US" altLang="zh-CN" sz="3000" i="1" dirty="0" smtClean="0">
                <a:solidFill>
                  <a:srgbClr val="FF0000"/>
                </a:solidFill>
                <a:effectLst>
                  <a:outerShdw blurRad="38100" dist="38100" dir="2700000" algn="tl">
                    <a:srgbClr val="C0C0C0"/>
                  </a:outerShdw>
                </a:effectLst>
              </a:rPr>
              <a:t>erformance </a:t>
            </a:r>
            <a:r>
              <a:rPr lang="en-US" altLang="zh-CN" sz="3000" i="1" dirty="0" smtClean="0">
                <a:solidFill>
                  <a:srgbClr val="0000FF"/>
                </a:solidFill>
                <a:effectLst>
                  <a:outerShdw blurRad="38100" dist="38100" dir="2700000" algn="tl">
                    <a:srgbClr val="C0C0C0"/>
                  </a:outerShdw>
                </a:effectLst>
              </a:rPr>
              <a:t>L</a:t>
            </a:r>
            <a:r>
              <a:rPr lang="en-US" altLang="zh-CN" sz="3000" i="1" dirty="0" smtClean="0">
                <a:solidFill>
                  <a:srgbClr val="FF0000"/>
                </a:solidFill>
                <a:effectLst>
                  <a:outerShdw blurRad="38100" dist="38100" dir="2700000" algn="tl">
                    <a:srgbClr val="C0C0C0"/>
                  </a:outerShdw>
                </a:effectLst>
              </a:rPr>
              <a:t>iquid </a:t>
            </a:r>
            <a:r>
              <a:rPr lang="en-US" altLang="zh-CN" sz="3000" i="1" dirty="0" smtClean="0">
                <a:solidFill>
                  <a:srgbClr val="0000FF"/>
                </a:solidFill>
                <a:effectLst>
                  <a:outerShdw blurRad="38100" dist="38100" dir="2700000" algn="tl">
                    <a:srgbClr val="C0C0C0"/>
                  </a:outerShdw>
                </a:effectLst>
              </a:rPr>
              <a:t>C</a:t>
            </a:r>
            <a:r>
              <a:rPr lang="en-US" altLang="zh-CN" sz="3000" i="1" dirty="0" smtClean="0">
                <a:solidFill>
                  <a:srgbClr val="FF0000"/>
                </a:solidFill>
                <a:effectLst>
                  <a:outerShdw blurRad="38100" dist="38100" dir="2700000" algn="tl">
                    <a:srgbClr val="C0C0C0"/>
                  </a:outerShdw>
                </a:effectLst>
              </a:rPr>
              <a:t>hromatography</a:t>
            </a:r>
          </a:p>
          <a:p>
            <a:pPr marL="342900" indent="-342900" algn="ctr">
              <a:spcBef>
                <a:spcPct val="20000"/>
              </a:spcBef>
              <a:defRPr/>
            </a:pPr>
            <a:r>
              <a:rPr lang="zh-CN" altLang="en-US" sz="3000" i="1" dirty="0" smtClean="0">
                <a:solidFill>
                  <a:srgbClr val="FF0000"/>
                </a:solidFill>
                <a:effectLst>
                  <a:outerShdw blurRad="38100" dist="38100" dir="2700000" algn="tl">
                    <a:srgbClr val="C0C0C0"/>
                  </a:outerShdw>
                </a:effectLst>
              </a:rPr>
              <a:t>（</a:t>
            </a:r>
            <a:r>
              <a:rPr lang="en-US" altLang="zh-CN" sz="3000" i="1" dirty="0" smtClean="0">
                <a:solidFill>
                  <a:srgbClr val="663300"/>
                </a:solidFill>
                <a:effectLst>
                  <a:outerShdw blurRad="38100" dist="38100" dir="2700000" algn="tl">
                    <a:srgbClr val="C0C0C0"/>
                  </a:outerShdw>
                </a:effectLst>
              </a:rPr>
              <a:t> </a:t>
            </a:r>
            <a:r>
              <a:rPr lang="en-US" altLang="zh-CN" sz="3000" i="1" dirty="0" smtClean="0">
                <a:solidFill>
                  <a:srgbClr val="FF0000"/>
                </a:solidFill>
                <a:effectLst>
                  <a:outerShdw blurRad="38100" dist="38100" dir="2700000" algn="tl">
                    <a:srgbClr val="C0C0C0"/>
                  </a:outerShdw>
                </a:effectLst>
              </a:rPr>
              <a:t>For Short</a:t>
            </a:r>
            <a:r>
              <a:rPr lang="zh-CN" altLang="en-US" sz="3000" i="1" dirty="0" smtClean="0">
                <a:solidFill>
                  <a:srgbClr val="FF0000"/>
                </a:solidFill>
                <a:effectLst>
                  <a:outerShdw blurRad="38100" dist="38100" dir="2700000" algn="tl">
                    <a:srgbClr val="C0C0C0"/>
                  </a:outerShdw>
                </a:effectLst>
              </a:rPr>
              <a:t>： </a:t>
            </a:r>
            <a:r>
              <a:rPr lang="en-US" altLang="zh-CN" sz="3000" i="1" dirty="0" smtClean="0">
                <a:solidFill>
                  <a:srgbClr val="0000FF"/>
                </a:solidFill>
                <a:effectLst>
                  <a:outerShdw blurRad="38100" dist="38100" dir="2700000" algn="tl">
                    <a:srgbClr val="C0C0C0"/>
                  </a:outerShdw>
                </a:effectLst>
              </a:rPr>
              <a:t>HPLC</a:t>
            </a:r>
            <a:r>
              <a:rPr lang="zh-CN" altLang="en-US" sz="3000" i="1" dirty="0" smtClean="0">
                <a:solidFill>
                  <a:srgbClr val="FF0000"/>
                </a:solidFill>
                <a:effectLst>
                  <a:outerShdw blurRad="38100" dist="38100" dir="2700000" algn="tl">
                    <a:srgbClr val="C0C0C0"/>
                  </a:outerShdw>
                </a:effectLst>
              </a:rPr>
              <a:t>）</a:t>
            </a:r>
          </a:p>
          <a:p>
            <a:pPr algn="ctr" eaLnBrk="1" hangingPunct="1">
              <a:spcBef>
                <a:spcPct val="50000"/>
              </a:spcBef>
              <a:defRPr/>
            </a:pPr>
            <a:endParaRPr lang="zh-CN" altLang="en-US" sz="3600" dirty="0" smtClean="0">
              <a:solidFill>
                <a:srgbClr val="0000FF"/>
              </a:solidFill>
              <a:latin typeface="楷体_GB2312" pitchFamily="49" charset="-122"/>
              <a:ea typeface="楷体_GB2312" pitchFamily="49" charset="-122"/>
            </a:endParaRPr>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09600" y="457200"/>
            <a:ext cx="7772400" cy="762000"/>
          </a:xfrm>
        </p:spPr>
        <p:txBody>
          <a:bodyPr/>
          <a:lstStyle/>
          <a:p>
            <a:r>
              <a:rPr lang="zh-CN" altLang="en-US" sz="3600" b="1" dirty="0" smtClean="0"/>
              <a:t>高效液相色谱仪</a:t>
            </a:r>
            <a:endParaRPr kumimoji="1" lang="zh-CN" altLang="en-US" sz="2400" b="1" dirty="0">
              <a:solidFill>
                <a:schemeClr val="folHlink"/>
              </a:solidFill>
              <a:effectLst/>
            </a:endParaRPr>
          </a:p>
        </p:txBody>
      </p:sp>
      <p:pic>
        <p:nvPicPr>
          <p:cNvPr id="98315" name="Picture 11" descr="s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557338"/>
            <a:ext cx="8096250" cy="430530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966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left)">
                                      <p:cBhvr>
                                        <p:cTn id="7" dur="500"/>
                                        <p:tgtEl>
                                          <p:spTgt spid="98306"/>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98315"/>
                                        </p:tgtEl>
                                        <p:attrNameLst>
                                          <p:attrName>style.visibility</p:attrName>
                                        </p:attrNameLst>
                                      </p:cBhvr>
                                      <p:to>
                                        <p:strVal val="visible"/>
                                      </p:to>
                                    </p:set>
                                    <p:animEffect transition="in" filter="barn(outVertical)">
                                      <p:cBhvr>
                                        <p:cTn id="11" dur="500"/>
                                        <p:tgtEl>
                                          <p:spTgt spid="98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304800"/>
            <a:ext cx="5105400" cy="1143000"/>
          </a:xfrm>
        </p:spPr>
        <p:txBody>
          <a:bodyPr/>
          <a:lstStyle/>
          <a:p>
            <a:r>
              <a:rPr kumimoji="1" lang="en-US" altLang="zh-CN" sz="3200" b="1">
                <a:solidFill>
                  <a:srgbClr val="990000"/>
                </a:solidFill>
                <a:effectLst/>
              </a:rPr>
              <a:t>1. </a:t>
            </a:r>
            <a:r>
              <a:rPr kumimoji="1" lang="zh-CN" altLang="en-US" sz="3200" b="1">
                <a:solidFill>
                  <a:srgbClr val="990000"/>
                </a:solidFill>
                <a:effectLst/>
              </a:rPr>
              <a:t>结构流程</a:t>
            </a:r>
          </a:p>
        </p:txBody>
      </p:sp>
      <p:graphicFrame>
        <p:nvGraphicFramePr>
          <p:cNvPr id="94218" name="Object 10">
            <a:hlinkClick r:id="rId3" action="ppaction://program"/>
          </p:cNvPr>
          <p:cNvGraphicFramePr>
            <a:graphicFrameLocks noChangeAspect="1"/>
          </p:cNvGraphicFramePr>
          <p:nvPr/>
        </p:nvGraphicFramePr>
        <p:xfrm>
          <a:off x="323850" y="1628775"/>
          <a:ext cx="4319588" cy="2584450"/>
        </p:xfrm>
        <a:graphic>
          <a:graphicData uri="http://schemas.openxmlformats.org/presentationml/2006/ole">
            <mc:AlternateContent xmlns:mc="http://schemas.openxmlformats.org/markup-compatibility/2006">
              <mc:Choice xmlns:v="urn:schemas-microsoft-com:vml" Requires="v">
                <p:oleObj spid="_x0000_s55312" name="BMP 图象" r:id="rId4" imgW="3772427" imgH="2257740" progId="Paint.Picture">
                  <p:embed/>
                </p:oleObj>
              </mc:Choice>
              <mc:Fallback>
                <p:oleObj name="BMP 图象" r:id="rId4" imgW="3772427" imgH="225774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628775"/>
                        <a:ext cx="4319588" cy="2584450"/>
                      </a:xfrm>
                      <a:prstGeom prst="rect">
                        <a:avLst/>
                      </a:prstGeom>
                      <a:noFill/>
                      <a:ln w="127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220" name="Object 12"/>
          <p:cNvGraphicFramePr>
            <a:graphicFrameLocks noChangeAspect="1"/>
          </p:cNvGraphicFramePr>
          <p:nvPr/>
        </p:nvGraphicFramePr>
        <p:xfrm>
          <a:off x="5076825" y="333375"/>
          <a:ext cx="3598863" cy="3021013"/>
        </p:xfrm>
        <a:graphic>
          <a:graphicData uri="http://schemas.openxmlformats.org/presentationml/2006/ole">
            <mc:AlternateContent xmlns:mc="http://schemas.openxmlformats.org/markup-compatibility/2006">
              <mc:Choice xmlns:v="urn:schemas-microsoft-com:vml" Requires="v">
                <p:oleObj spid="_x0000_s55313" name="BMP 图象" r:id="rId6" imgW="5219048" imgH="4382112" progId="Paint.Picture">
                  <p:embed/>
                </p:oleObj>
              </mc:Choice>
              <mc:Fallback>
                <p:oleObj name="BMP 图象" r:id="rId6" imgW="5219048" imgH="4382112"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333375"/>
                        <a:ext cx="3598863" cy="3021013"/>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4227"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500438"/>
            <a:ext cx="3600450" cy="280670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04016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left)">
                                      <p:cBhvr>
                                        <p:cTn id="7" dur="500"/>
                                        <p:tgtEl>
                                          <p:spTgt spid="9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4220"/>
                                        </p:tgtEl>
                                        <p:attrNameLst>
                                          <p:attrName>style.visibility</p:attrName>
                                        </p:attrNameLst>
                                      </p:cBhvr>
                                      <p:to>
                                        <p:strVal val="visible"/>
                                      </p:to>
                                    </p:set>
                                    <p:animEffect transition="in" filter="wipe(up)">
                                      <p:cBhvr>
                                        <p:cTn id="12" dur="500"/>
                                        <p:tgtEl>
                                          <p:spTgt spid="94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4218"/>
                                        </p:tgtEl>
                                        <p:attrNameLst>
                                          <p:attrName>style.visibility</p:attrName>
                                        </p:attrNameLst>
                                      </p:cBhvr>
                                      <p:to>
                                        <p:strVal val="visible"/>
                                      </p:to>
                                    </p:set>
                                    <p:animEffect transition="in" filter="box(out)">
                                      <p:cBhvr>
                                        <p:cTn id="17" dur="500"/>
                                        <p:tgtEl>
                                          <p:spTgt spid="94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7772400" cy="762000"/>
          </a:xfrm>
        </p:spPr>
        <p:txBody>
          <a:bodyPr/>
          <a:lstStyle/>
          <a:p>
            <a:r>
              <a:rPr lang="en-US" altLang="zh-CN" sz="3600" b="1" dirty="0">
                <a:solidFill>
                  <a:srgbClr val="A50021"/>
                </a:solidFill>
                <a:latin typeface="黑体" pitchFamily="49" charset="-122"/>
                <a:ea typeface="黑体" pitchFamily="49" charset="-122"/>
              </a:rPr>
              <a:t>4.2.2 </a:t>
            </a:r>
            <a:r>
              <a:rPr lang="zh-CN" altLang="en-US" sz="3600" b="1" dirty="0">
                <a:solidFill>
                  <a:srgbClr val="A50021"/>
                </a:solidFill>
                <a:latin typeface="黑体" pitchFamily="49" charset="-122"/>
                <a:ea typeface="黑体" pitchFamily="49" charset="-122"/>
              </a:rPr>
              <a:t>主要部件</a:t>
            </a:r>
          </a:p>
        </p:txBody>
      </p:sp>
      <p:sp>
        <p:nvSpPr>
          <p:cNvPr id="68611" name="Text Box 3"/>
          <p:cNvSpPr txBox="1">
            <a:spLocks noChangeArrowheads="1"/>
          </p:cNvSpPr>
          <p:nvPr/>
        </p:nvSpPr>
        <p:spPr bwMode="auto">
          <a:xfrm>
            <a:off x="381000" y="838200"/>
            <a:ext cx="8458200" cy="377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800" i="0" dirty="0">
                <a:solidFill>
                  <a:srgbClr val="003300"/>
                </a:solidFill>
                <a:effectLst/>
                <a:latin typeface="黑体" pitchFamily="49" charset="-122"/>
                <a:ea typeface="黑体" pitchFamily="49" charset="-122"/>
              </a:rPr>
              <a:t>(1) 高压输液泵</a:t>
            </a:r>
            <a:endParaRPr lang="zh-CN" altLang="en-US" sz="3600" b="0" i="0" dirty="0">
              <a:solidFill>
                <a:srgbClr val="003300"/>
              </a:solidFill>
              <a:effectLst/>
              <a:latin typeface="黑体" pitchFamily="49" charset="-122"/>
              <a:ea typeface="黑体" pitchFamily="49" charset="-122"/>
            </a:endParaRPr>
          </a:p>
          <a:p>
            <a:pPr marL="457200" indent="-457200" algn="just">
              <a:lnSpc>
                <a:spcPct val="130000"/>
              </a:lnSpc>
              <a:buClr>
                <a:srgbClr val="FF0066"/>
              </a:buClr>
              <a:buFont typeface="Wingdings" pitchFamily="2" charset="2"/>
              <a:buChar char="Ø"/>
            </a:pPr>
            <a:r>
              <a:rPr lang="zh-CN" altLang="en-US" sz="2600" b="0" i="0" dirty="0">
                <a:solidFill>
                  <a:srgbClr val="000066"/>
                </a:solidFill>
                <a:effectLst/>
                <a:latin typeface="Times New Roman" pitchFamily="18" charset="0"/>
                <a:ea typeface="黑体" pitchFamily="2" charset="-122"/>
              </a:rPr>
              <a:t>主要部件之一，压力：150×10</a:t>
            </a:r>
            <a:r>
              <a:rPr lang="zh-CN" altLang="en-US" sz="2600" b="0" i="0" baseline="30000" dirty="0">
                <a:solidFill>
                  <a:srgbClr val="000066"/>
                </a:solidFill>
                <a:effectLst/>
                <a:latin typeface="Times New Roman" pitchFamily="18" charset="0"/>
                <a:ea typeface="黑体" pitchFamily="2" charset="-122"/>
              </a:rPr>
              <a:t>5</a:t>
            </a:r>
            <a:r>
              <a:rPr lang="zh-CN" altLang="en-US" sz="2600" b="0" i="0" dirty="0">
                <a:solidFill>
                  <a:srgbClr val="000066"/>
                </a:solidFill>
                <a:effectLst/>
                <a:latin typeface="Times New Roman" pitchFamily="18" charset="0"/>
                <a:ea typeface="黑体" pitchFamily="2" charset="-122"/>
              </a:rPr>
              <a:t>～350×10</a:t>
            </a:r>
            <a:r>
              <a:rPr lang="zh-CN" altLang="en-US" sz="2600" b="0" i="0" baseline="30000" dirty="0">
                <a:solidFill>
                  <a:srgbClr val="000066"/>
                </a:solidFill>
                <a:effectLst/>
                <a:latin typeface="Times New Roman" pitchFamily="18" charset="0"/>
                <a:ea typeface="黑体" pitchFamily="2" charset="-122"/>
              </a:rPr>
              <a:t>5</a:t>
            </a:r>
            <a:r>
              <a:rPr lang="zh-CN" altLang="en-US" sz="2600" b="0" i="0" dirty="0">
                <a:solidFill>
                  <a:srgbClr val="000066"/>
                </a:solidFill>
                <a:effectLst/>
                <a:latin typeface="Times New Roman" pitchFamily="18" charset="0"/>
                <a:ea typeface="黑体" pitchFamily="2" charset="-122"/>
              </a:rPr>
              <a:t> </a:t>
            </a:r>
            <a:r>
              <a:rPr lang="en-US" altLang="zh-CN" sz="2600" b="0" i="0" dirty="0">
                <a:solidFill>
                  <a:srgbClr val="000066"/>
                </a:solidFill>
                <a:effectLst/>
                <a:latin typeface="Times New Roman" pitchFamily="18" charset="0"/>
                <a:ea typeface="黑体" pitchFamily="2" charset="-122"/>
              </a:rPr>
              <a:t>Pa</a:t>
            </a:r>
            <a:r>
              <a:rPr lang="zh-CN" altLang="en-US" sz="2600" b="0" i="0" dirty="0">
                <a:solidFill>
                  <a:srgbClr val="000066"/>
                </a:solidFill>
                <a:effectLst/>
                <a:latin typeface="Times New Roman" pitchFamily="18" charset="0"/>
                <a:ea typeface="黑体" pitchFamily="2" charset="-122"/>
              </a:rPr>
              <a:t>。</a:t>
            </a:r>
          </a:p>
          <a:p>
            <a:pPr marL="457200" indent="-457200" algn="just">
              <a:lnSpc>
                <a:spcPct val="130000"/>
              </a:lnSpc>
              <a:buClr>
                <a:srgbClr val="FF0066"/>
              </a:buClr>
              <a:buFont typeface="Wingdings" pitchFamily="2" charset="2"/>
              <a:buChar char="Ø"/>
            </a:pPr>
            <a:r>
              <a:rPr lang="zh-CN" altLang="en-US" sz="2600" b="0" i="0" dirty="0">
                <a:solidFill>
                  <a:srgbClr val="000066"/>
                </a:solidFill>
                <a:effectLst/>
                <a:latin typeface="Times New Roman" pitchFamily="18" charset="0"/>
                <a:ea typeface="黑体" pitchFamily="2" charset="-122"/>
              </a:rPr>
              <a:t>为了获得高柱效而使用粒度很小的固定相(&lt;10</a:t>
            </a:r>
            <a:r>
              <a:rPr lang="en-US" altLang="zh-CN" sz="2600" b="0" i="0" dirty="0" err="1">
                <a:solidFill>
                  <a:srgbClr val="000066"/>
                </a:solidFill>
                <a:effectLst/>
                <a:latin typeface="Times New Roman" pitchFamily="18" charset="0"/>
                <a:ea typeface="黑体" pitchFamily="2" charset="-122"/>
              </a:rPr>
              <a:t>μm</a:t>
            </a:r>
            <a:r>
              <a:rPr lang="en-US" altLang="zh-CN" sz="2600" b="0" i="0" dirty="0">
                <a:solidFill>
                  <a:srgbClr val="000066"/>
                </a:solidFill>
                <a:effectLst/>
                <a:latin typeface="Times New Roman" pitchFamily="18" charset="0"/>
                <a:ea typeface="黑体" pitchFamily="2" charset="-122"/>
              </a:rPr>
              <a:t>)，</a:t>
            </a:r>
            <a:r>
              <a:rPr lang="zh-CN" altLang="en-US" sz="2600" b="0" i="0" dirty="0">
                <a:solidFill>
                  <a:srgbClr val="000066"/>
                </a:solidFill>
                <a:effectLst/>
                <a:latin typeface="Times New Roman" pitchFamily="18" charset="0"/>
                <a:ea typeface="黑体" pitchFamily="2" charset="-122"/>
              </a:rPr>
              <a:t>液体的流动相高速通过时，将产生很高的压力，因此高压、高速是高效液相色谱的特点之一。</a:t>
            </a:r>
          </a:p>
          <a:p>
            <a:pPr marL="457200" indent="-457200" algn="just">
              <a:lnSpc>
                <a:spcPct val="130000"/>
              </a:lnSpc>
              <a:buClr>
                <a:srgbClr val="FF0066"/>
              </a:buClr>
              <a:buFont typeface="Wingdings" pitchFamily="2" charset="2"/>
              <a:buChar char="Ø"/>
            </a:pPr>
            <a:r>
              <a:rPr lang="zh-CN" altLang="en-US" sz="2600" b="0" i="0" dirty="0">
                <a:solidFill>
                  <a:srgbClr val="000066"/>
                </a:solidFill>
                <a:effectLst/>
                <a:latin typeface="Times New Roman" pitchFamily="18" charset="0"/>
                <a:ea typeface="黑体" pitchFamily="2" charset="-122"/>
              </a:rPr>
              <a:t>应具有压力平稳，脉冲小，流量稳定可调，耐腐蚀等特性。</a:t>
            </a:r>
          </a:p>
        </p:txBody>
      </p:sp>
      <p:graphicFrame>
        <p:nvGraphicFramePr>
          <p:cNvPr id="68612" name="Object 4">
            <a:hlinkClick r:id="rId3" action="ppaction://program"/>
          </p:cNvPr>
          <p:cNvGraphicFramePr>
            <a:graphicFrameLocks noChangeAspect="1"/>
          </p:cNvGraphicFramePr>
          <p:nvPr>
            <p:extLst>
              <p:ext uri="{D42A27DB-BD31-4B8C-83A1-F6EECF244321}">
                <p14:modId xmlns:p14="http://schemas.microsoft.com/office/powerpoint/2010/main" val="1641428194"/>
              </p:ext>
            </p:extLst>
          </p:nvPr>
        </p:nvGraphicFramePr>
        <p:xfrm>
          <a:off x="1835696" y="4500835"/>
          <a:ext cx="3744912" cy="2168525"/>
        </p:xfrm>
        <a:graphic>
          <a:graphicData uri="http://schemas.openxmlformats.org/presentationml/2006/ole">
            <mc:AlternateContent xmlns:mc="http://schemas.openxmlformats.org/markup-compatibility/2006">
              <mc:Choice xmlns:v="urn:schemas-microsoft-com:vml" Requires="v">
                <p:oleObj spid="_x0000_s56329" name="BMP 图象" r:id="rId4" imgW="3123810" imgH="1809524" progId="Paint.Picture">
                  <p:embed/>
                </p:oleObj>
              </mc:Choice>
              <mc:Fallback>
                <p:oleObj name="BMP 图象" r:id="rId4" imgW="3123810" imgH="1809524"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4500835"/>
                        <a:ext cx="3744912" cy="2168525"/>
                      </a:xfrm>
                      <a:prstGeom prst="rect">
                        <a:avLst/>
                      </a:prstGeom>
                      <a:noFill/>
                      <a:ln w="127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30" name="Text Box 22"/>
          <p:cNvSpPr txBox="1">
            <a:spLocks noChangeArrowheads="1"/>
          </p:cNvSpPr>
          <p:nvPr/>
        </p:nvSpPr>
        <p:spPr bwMode="auto">
          <a:xfrm>
            <a:off x="5795963" y="4995173"/>
            <a:ext cx="28797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003300"/>
                </a:solidFill>
                <a:latin typeface="黑体" pitchFamily="49" charset="-122"/>
                <a:ea typeface="黑体" pitchFamily="49" charset="-122"/>
              </a:rPr>
              <a:t>机械往复柱塞泵的结构示意图</a:t>
            </a:r>
          </a:p>
        </p:txBody>
      </p:sp>
    </p:spTree>
    <p:extLst>
      <p:ext uri="{BB962C8B-B14F-4D97-AF65-F5344CB8AC3E}">
        <p14:creationId xmlns:p14="http://schemas.microsoft.com/office/powerpoint/2010/main" val="342500530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vertical)">
                                      <p:cBhvr>
                                        <p:cTn id="12" dur="500"/>
                                        <p:tgtEl>
                                          <p:spTgt spid="686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1">
                                            <p:txEl>
                                              <p:pRg st="0" end="0"/>
                                            </p:txEl>
                                          </p:spTgt>
                                        </p:tgtEl>
                                        <p:attrNameLst>
                                          <p:attrName>style.visibility</p:attrName>
                                        </p:attrNameLst>
                                      </p:cBhvr>
                                      <p:to>
                                        <p:strVal val="visible"/>
                                      </p:to>
                                    </p:set>
                                    <p:animEffect transition="in" filter="wipe(left)">
                                      <p:cBhvr>
                                        <p:cTn id="17" dur="500"/>
                                        <p:tgtEl>
                                          <p:spTgt spid="686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1">
                                            <p:txEl>
                                              <p:pRg st="1" end="1"/>
                                            </p:txEl>
                                          </p:spTgt>
                                        </p:tgtEl>
                                        <p:attrNameLst>
                                          <p:attrName>style.visibility</p:attrName>
                                        </p:attrNameLst>
                                      </p:cBhvr>
                                      <p:to>
                                        <p:strVal val="visible"/>
                                      </p:to>
                                    </p:set>
                                    <p:animEffect transition="in" filter="wipe(left)">
                                      <p:cBhvr>
                                        <p:cTn id="22" dur="500"/>
                                        <p:tgtEl>
                                          <p:spTgt spid="6861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1">
                                            <p:txEl>
                                              <p:pRg st="2" end="2"/>
                                            </p:txEl>
                                          </p:spTgt>
                                        </p:tgtEl>
                                        <p:attrNameLst>
                                          <p:attrName>style.visibility</p:attrName>
                                        </p:attrNameLst>
                                      </p:cBhvr>
                                      <p:to>
                                        <p:strVal val="visible"/>
                                      </p:to>
                                    </p:set>
                                    <p:animEffect transition="in" filter="wipe(left)">
                                      <p:cBhvr>
                                        <p:cTn id="27" dur="500"/>
                                        <p:tgtEl>
                                          <p:spTgt spid="6861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11">
                                            <p:txEl>
                                              <p:pRg st="3" end="3"/>
                                            </p:txEl>
                                          </p:spTgt>
                                        </p:tgtEl>
                                        <p:attrNameLst>
                                          <p:attrName>style.visibility</p:attrName>
                                        </p:attrNameLst>
                                      </p:cBhvr>
                                      <p:to>
                                        <p:strVal val="visible"/>
                                      </p:to>
                                    </p:set>
                                    <p:animEffect transition="in" filter="wipe(left)">
                                      <p:cBhvr>
                                        <p:cTn id="32" dur="500"/>
                                        <p:tgtEl>
                                          <p:spTgt spid="686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utoUpdateAnimBg="0"/>
      <p:bldP spid="6861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1026"/>
          <p:cNvSpPr>
            <a:spLocks noGrp="1" noChangeArrowheads="1"/>
          </p:cNvSpPr>
          <p:nvPr>
            <p:ph type="title"/>
          </p:nvPr>
        </p:nvSpPr>
        <p:spPr>
          <a:xfrm>
            <a:off x="533400" y="228600"/>
            <a:ext cx="7772400" cy="838200"/>
          </a:xfrm>
        </p:spPr>
        <p:txBody>
          <a:bodyPr/>
          <a:lstStyle/>
          <a:p>
            <a:r>
              <a:rPr lang="zh-CN" altLang="en-US" sz="3200" b="1" dirty="0">
                <a:solidFill>
                  <a:srgbClr val="0000CC"/>
                </a:solidFill>
                <a:effectLst/>
                <a:latin typeface="黑体" pitchFamily="49" charset="-122"/>
                <a:ea typeface="黑体" pitchFamily="49" charset="-122"/>
              </a:rPr>
              <a:t>(2) 梯度淋洗装置</a:t>
            </a:r>
          </a:p>
        </p:txBody>
      </p:sp>
      <p:sp>
        <p:nvSpPr>
          <p:cNvPr id="97283" name="Text Box 1027"/>
          <p:cNvSpPr txBox="1">
            <a:spLocks noChangeArrowheads="1"/>
          </p:cNvSpPr>
          <p:nvPr/>
        </p:nvSpPr>
        <p:spPr bwMode="auto">
          <a:xfrm>
            <a:off x="179388" y="4005263"/>
            <a:ext cx="4572000"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i="0" dirty="0">
                <a:solidFill>
                  <a:srgbClr val="A50021"/>
                </a:solidFill>
                <a:effectLst/>
                <a:latin typeface="Times New Roman" pitchFamily="18" charset="0"/>
                <a:ea typeface="黑体" pitchFamily="2" charset="-122"/>
              </a:rPr>
              <a:t>外梯度（高压梯度）</a:t>
            </a:r>
            <a:r>
              <a:rPr lang="zh-CN" altLang="en-US" sz="2600" i="0" dirty="0">
                <a:effectLst/>
                <a:latin typeface="Times New Roman" pitchFamily="18" charset="0"/>
                <a:ea typeface="黑体" pitchFamily="2" charset="-122"/>
              </a:rPr>
              <a:t>:</a:t>
            </a:r>
            <a:r>
              <a:rPr lang="zh-CN" altLang="en-US" sz="2600" b="0" i="0" dirty="0">
                <a:effectLst/>
                <a:latin typeface="Times New Roman" pitchFamily="18" charset="0"/>
                <a:ea typeface="黑体" pitchFamily="2" charset="-122"/>
              </a:rPr>
              <a:t>      </a:t>
            </a:r>
          </a:p>
          <a:p>
            <a:pPr eaLnBrk="1" hangingPunct="1">
              <a:spcBef>
                <a:spcPct val="50000"/>
              </a:spcBef>
            </a:pPr>
            <a:r>
              <a:rPr lang="zh-CN" altLang="en-US" sz="2600" b="0" i="0" dirty="0">
                <a:effectLst/>
                <a:latin typeface="Times New Roman" pitchFamily="18" charset="0"/>
                <a:ea typeface="黑体" pitchFamily="2" charset="-122"/>
              </a:rPr>
              <a:t>        利用两台高压输液泵，将两种不同极性的溶剂按一定的比例送入梯度混合室，混合后进入色谱柱。</a:t>
            </a:r>
          </a:p>
        </p:txBody>
      </p:sp>
      <p:sp>
        <p:nvSpPr>
          <p:cNvPr id="97290" name="Text Box 1034"/>
          <p:cNvSpPr txBox="1">
            <a:spLocks noChangeArrowheads="1"/>
          </p:cNvSpPr>
          <p:nvPr/>
        </p:nvSpPr>
        <p:spPr bwMode="auto">
          <a:xfrm>
            <a:off x="4679950" y="4005263"/>
            <a:ext cx="4419600"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dirty="0">
                <a:solidFill>
                  <a:srgbClr val="A50021"/>
                </a:solidFill>
                <a:latin typeface="Times New Roman" pitchFamily="18" charset="0"/>
                <a:ea typeface="黑体" pitchFamily="2" charset="-122"/>
              </a:rPr>
              <a:t>内梯度（低压梯度）</a:t>
            </a:r>
            <a:r>
              <a:rPr lang="zh-CN" altLang="en-US" sz="2600" i="0" dirty="0">
                <a:effectLst/>
                <a:latin typeface="Times New Roman" pitchFamily="18" charset="0"/>
                <a:ea typeface="黑体" pitchFamily="2" charset="-122"/>
              </a:rPr>
              <a:t>:</a:t>
            </a:r>
            <a:endParaRPr lang="zh-CN" altLang="en-US" sz="2600" b="0" i="0" dirty="0">
              <a:effectLst/>
              <a:latin typeface="Times New Roman" pitchFamily="18" charset="0"/>
              <a:ea typeface="黑体" pitchFamily="2" charset="-122"/>
            </a:endParaRPr>
          </a:p>
          <a:p>
            <a:pPr eaLnBrk="1" hangingPunct="1">
              <a:spcBef>
                <a:spcPct val="50000"/>
              </a:spcBef>
            </a:pPr>
            <a:r>
              <a:rPr lang="zh-CN" altLang="en-US" sz="2600" b="0" i="0" dirty="0">
                <a:effectLst/>
                <a:latin typeface="Times New Roman" pitchFamily="18" charset="0"/>
                <a:ea typeface="黑体" pitchFamily="2" charset="-122"/>
              </a:rPr>
              <a:t>        一台高压泵, 通过比例调节阀,将两种或多种不同极性的溶剂按一定的比例抽入高压泵中混合。</a:t>
            </a:r>
          </a:p>
        </p:txBody>
      </p:sp>
      <p:pic>
        <p:nvPicPr>
          <p:cNvPr id="97300" name="Picture 1044" descr="高压梯度与低压梯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981075"/>
            <a:ext cx="5184775" cy="295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2600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wipe(left)">
                                      <p:cBhvr>
                                        <p:cTn id="7" dur="500"/>
                                        <p:tgtEl>
                                          <p:spTgt spid="9728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7300"/>
                                        </p:tgtEl>
                                        <p:attrNameLst>
                                          <p:attrName>style.visibility</p:attrName>
                                        </p:attrNameLst>
                                      </p:cBhvr>
                                      <p:to>
                                        <p:strVal val="visible"/>
                                      </p:to>
                                    </p:set>
                                    <p:animEffect transition="in" filter="wipe(left)">
                                      <p:cBhvr>
                                        <p:cTn id="11" dur="500"/>
                                        <p:tgtEl>
                                          <p:spTgt spid="973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7283">
                                            <p:txEl>
                                              <p:pRg st="0" end="0"/>
                                            </p:txEl>
                                          </p:spTgt>
                                        </p:tgtEl>
                                        <p:attrNameLst>
                                          <p:attrName>style.visibility</p:attrName>
                                        </p:attrNameLst>
                                      </p:cBhvr>
                                      <p:to>
                                        <p:strVal val="visible"/>
                                      </p:to>
                                    </p:set>
                                    <p:animEffect transition="in" filter="wipe(left)">
                                      <p:cBhvr>
                                        <p:cTn id="16" dur="500"/>
                                        <p:tgtEl>
                                          <p:spTgt spid="9728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7283">
                                            <p:txEl>
                                              <p:pRg st="1" end="1"/>
                                            </p:txEl>
                                          </p:spTgt>
                                        </p:tgtEl>
                                        <p:attrNameLst>
                                          <p:attrName>style.visibility</p:attrName>
                                        </p:attrNameLst>
                                      </p:cBhvr>
                                      <p:to>
                                        <p:strVal val="visible"/>
                                      </p:to>
                                    </p:set>
                                    <p:animEffect transition="in" filter="wipe(left)">
                                      <p:cBhvr>
                                        <p:cTn id="21" dur="500"/>
                                        <p:tgtEl>
                                          <p:spTgt spid="9728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7290">
                                            <p:txEl>
                                              <p:pRg st="0" end="0"/>
                                            </p:txEl>
                                          </p:spTgt>
                                        </p:tgtEl>
                                        <p:attrNameLst>
                                          <p:attrName>style.visibility</p:attrName>
                                        </p:attrNameLst>
                                      </p:cBhvr>
                                      <p:to>
                                        <p:strVal val="visible"/>
                                      </p:to>
                                    </p:set>
                                    <p:animEffect transition="in" filter="wipe(left)">
                                      <p:cBhvr>
                                        <p:cTn id="26" dur="500"/>
                                        <p:tgtEl>
                                          <p:spTgt spid="9729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7290">
                                            <p:txEl>
                                              <p:pRg st="1" end="1"/>
                                            </p:txEl>
                                          </p:spTgt>
                                        </p:tgtEl>
                                        <p:attrNameLst>
                                          <p:attrName>style.visibility</p:attrName>
                                        </p:attrNameLst>
                                      </p:cBhvr>
                                      <p:to>
                                        <p:strVal val="visible"/>
                                      </p:to>
                                    </p:set>
                                    <p:animEffect transition="in" filter="wipe(left)">
                                      <p:cBhvr>
                                        <p:cTn id="31" dur="500"/>
                                        <p:tgtEl>
                                          <p:spTgt spid="97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83" grpId="0" build="p" autoUpdateAnimBg="0"/>
      <p:bldP spid="9729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3400" y="381000"/>
            <a:ext cx="7772400" cy="533400"/>
          </a:xfrm>
        </p:spPr>
        <p:txBody>
          <a:bodyPr/>
          <a:lstStyle/>
          <a:p>
            <a:r>
              <a:rPr lang="zh-CN" altLang="en-US" sz="3200" b="1" dirty="0">
                <a:solidFill>
                  <a:srgbClr val="0000CC"/>
                </a:solidFill>
                <a:effectLst/>
                <a:latin typeface="黑体" pitchFamily="49" charset="-122"/>
                <a:ea typeface="黑体" pitchFamily="49" charset="-122"/>
              </a:rPr>
              <a:t>(3) 进样装置</a:t>
            </a:r>
          </a:p>
        </p:txBody>
      </p:sp>
      <p:sp>
        <p:nvSpPr>
          <p:cNvPr id="95237" name="Text Box 5"/>
          <p:cNvSpPr txBox="1">
            <a:spLocks noChangeArrowheads="1"/>
          </p:cNvSpPr>
          <p:nvPr/>
        </p:nvSpPr>
        <p:spPr bwMode="auto">
          <a:xfrm>
            <a:off x="304800" y="1143000"/>
            <a:ext cx="8154988"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i="0">
                <a:solidFill>
                  <a:schemeClr val="tx1"/>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流路中为高压力工作状态，通常使用耐高压的六通阀进样装置，</a:t>
            </a:r>
          </a:p>
          <a:p>
            <a:pPr eaLnBrk="1" hangingPunct="1">
              <a:spcBef>
                <a:spcPct val="50000"/>
              </a:spcBef>
            </a:pPr>
            <a:r>
              <a:rPr lang="zh-CN" altLang="en-US" sz="2600" b="0" i="0">
                <a:effectLst/>
                <a:latin typeface="Times New Roman" pitchFamily="18" charset="0"/>
                <a:ea typeface="黑体" pitchFamily="2" charset="-122"/>
              </a:rPr>
              <a:t>    结构如图所示：</a:t>
            </a:r>
          </a:p>
        </p:txBody>
      </p:sp>
      <p:pic>
        <p:nvPicPr>
          <p:cNvPr id="9525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708275"/>
            <a:ext cx="5329238" cy="3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1227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wipe(left)">
                                      <p:cBhvr>
                                        <p:cTn id="7" dur="500"/>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237">
                                            <p:txEl>
                                              <p:pRg st="0" end="0"/>
                                            </p:txEl>
                                          </p:spTgt>
                                        </p:tgtEl>
                                        <p:attrNameLst>
                                          <p:attrName>style.visibility</p:attrName>
                                        </p:attrNameLst>
                                      </p:cBhvr>
                                      <p:to>
                                        <p:strVal val="visible"/>
                                      </p:to>
                                    </p:set>
                                    <p:animEffect transition="in" filter="wipe(left)">
                                      <p:cBhvr>
                                        <p:cTn id="12" dur="500"/>
                                        <p:tgtEl>
                                          <p:spTgt spid="952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37">
                                            <p:txEl>
                                              <p:pRg st="1" end="1"/>
                                            </p:txEl>
                                          </p:spTgt>
                                        </p:tgtEl>
                                        <p:attrNameLst>
                                          <p:attrName>style.visibility</p:attrName>
                                        </p:attrNameLst>
                                      </p:cBhvr>
                                      <p:to>
                                        <p:strVal val="visible"/>
                                      </p:to>
                                    </p:set>
                                    <p:animEffect transition="in" filter="wipe(left)">
                                      <p:cBhvr>
                                        <p:cTn id="17" dur="500"/>
                                        <p:tgtEl>
                                          <p:spTgt spid="9523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5254"/>
                                        </p:tgtEl>
                                        <p:attrNameLst>
                                          <p:attrName>style.visibility</p:attrName>
                                        </p:attrNameLst>
                                      </p:cBhvr>
                                      <p:to>
                                        <p:strVal val="visible"/>
                                      </p:to>
                                    </p:set>
                                    <p:animEffect transition="in" filter="wipe(left)">
                                      <p:cBhvr>
                                        <p:cTn id="22" dur="1000"/>
                                        <p:tgtEl>
                                          <p:spTgt spid="95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3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457200"/>
            <a:ext cx="3581400" cy="762000"/>
          </a:xfrm>
        </p:spPr>
        <p:txBody>
          <a:bodyPr/>
          <a:lstStyle/>
          <a:p>
            <a:r>
              <a:rPr lang="zh-CN" altLang="en-US" sz="3200" b="1" dirty="0">
                <a:solidFill>
                  <a:srgbClr val="0000CC"/>
                </a:solidFill>
                <a:effectLst/>
                <a:latin typeface="黑体" pitchFamily="49" charset="-122"/>
                <a:ea typeface="黑体" pitchFamily="49" charset="-122"/>
              </a:rPr>
              <a:t>(4) 高效分离柱</a:t>
            </a:r>
          </a:p>
        </p:txBody>
      </p:sp>
      <p:sp>
        <p:nvSpPr>
          <p:cNvPr id="69637" name="Text Box 5"/>
          <p:cNvSpPr txBox="1">
            <a:spLocks noChangeArrowheads="1"/>
          </p:cNvSpPr>
          <p:nvPr/>
        </p:nvSpPr>
        <p:spPr bwMode="auto">
          <a:xfrm>
            <a:off x="228600" y="1295400"/>
            <a:ext cx="86106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600" b="0" i="0">
                <a:solidFill>
                  <a:schemeClr val="tx1"/>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柱体为直形不锈钢管，内径1～6 </a:t>
            </a:r>
            <a:r>
              <a:rPr lang="en-US" altLang="zh-CN" sz="2600" b="0" i="0">
                <a:effectLst/>
                <a:latin typeface="Times New Roman" pitchFamily="18" charset="0"/>
                <a:ea typeface="黑体" pitchFamily="2" charset="-122"/>
              </a:rPr>
              <a:t>mm，</a:t>
            </a:r>
            <a:r>
              <a:rPr lang="zh-CN" altLang="en-US" sz="2600" b="0" i="0">
                <a:effectLst/>
                <a:latin typeface="Times New Roman" pitchFamily="18" charset="0"/>
                <a:ea typeface="黑体" pitchFamily="2" charset="-122"/>
              </a:rPr>
              <a:t>柱长5～40 </a:t>
            </a:r>
            <a:r>
              <a:rPr lang="en-US" altLang="zh-CN" sz="2600" b="0" i="0">
                <a:effectLst/>
                <a:latin typeface="Times New Roman" pitchFamily="18" charset="0"/>
                <a:ea typeface="黑体" pitchFamily="2" charset="-122"/>
              </a:rPr>
              <a:t>cm。</a:t>
            </a:r>
            <a:r>
              <a:rPr lang="zh-CN" altLang="en-US" sz="2600" b="0" i="0">
                <a:effectLst/>
                <a:latin typeface="Times New Roman" pitchFamily="18" charset="0"/>
                <a:ea typeface="黑体" pitchFamily="2" charset="-122"/>
              </a:rPr>
              <a:t>发展趋势是减小填料粒度和柱径以提高柱效。</a:t>
            </a:r>
          </a:p>
        </p:txBody>
      </p:sp>
      <p:graphicFrame>
        <p:nvGraphicFramePr>
          <p:cNvPr id="69644" name="Object 12"/>
          <p:cNvGraphicFramePr>
            <a:graphicFrameLocks noChangeAspect="1"/>
          </p:cNvGraphicFramePr>
          <p:nvPr/>
        </p:nvGraphicFramePr>
        <p:xfrm>
          <a:off x="990600" y="2819400"/>
          <a:ext cx="6248400" cy="1296988"/>
        </p:xfrm>
        <a:graphic>
          <a:graphicData uri="http://schemas.openxmlformats.org/presentationml/2006/ole">
            <mc:AlternateContent xmlns:mc="http://schemas.openxmlformats.org/markup-compatibility/2006">
              <mc:Choice xmlns:v="urn:schemas-microsoft-com:vml" Requires="v">
                <p:oleObj spid="_x0000_s57367" name="BMP 图象" r:id="rId3" imgW="3352381" imgH="695238" progId="Paint.Picture">
                  <p:embed/>
                </p:oleObj>
              </mc:Choice>
              <mc:Fallback>
                <p:oleObj name="BMP 图象" r:id="rId3" imgW="3352381" imgH="6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6248400" cy="1296988"/>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59" name="Object 27"/>
          <p:cNvGraphicFramePr>
            <a:graphicFrameLocks noChangeAspect="1"/>
          </p:cNvGraphicFramePr>
          <p:nvPr/>
        </p:nvGraphicFramePr>
        <p:xfrm>
          <a:off x="1295400" y="5257800"/>
          <a:ext cx="7086600" cy="709613"/>
        </p:xfrm>
        <a:graphic>
          <a:graphicData uri="http://schemas.openxmlformats.org/presentationml/2006/ole">
            <mc:AlternateContent xmlns:mc="http://schemas.openxmlformats.org/markup-compatibility/2006">
              <mc:Choice xmlns:v="urn:schemas-microsoft-com:vml" Requires="v">
                <p:oleObj spid="_x0000_s57368" name="Flash 文档" r:id="rId5" imgW="2251080" imgH="225360" progId="Flash.Movie">
                  <p:embed/>
                </p:oleObj>
              </mc:Choice>
              <mc:Fallback>
                <p:oleObj name="Flash 文档" r:id="rId5" imgW="2251080" imgH="22536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257800"/>
                        <a:ext cx="70866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60" name="Object 28"/>
          <p:cNvGraphicFramePr>
            <a:graphicFrameLocks noChangeAspect="1"/>
          </p:cNvGraphicFramePr>
          <p:nvPr/>
        </p:nvGraphicFramePr>
        <p:xfrm>
          <a:off x="1371600" y="4572000"/>
          <a:ext cx="4953000" cy="496888"/>
        </p:xfrm>
        <a:graphic>
          <a:graphicData uri="http://schemas.openxmlformats.org/presentationml/2006/ole">
            <mc:AlternateContent xmlns:mc="http://schemas.openxmlformats.org/markup-compatibility/2006">
              <mc:Choice xmlns:v="urn:schemas-microsoft-com:vml" Requires="v">
                <p:oleObj spid="_x0000_s57369" name="Flash 文档" r:id="rId7" imgW="2251080" imgH="225360" progId="Flash.Movie">
                  <p:embed/>
                </p:oleObj>
              </mc:Choice>
              <mc:Fallback>
                <p:oleObj name="Flash 文档" r:id="rId7" imgW="2251080" imgH="22536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572000"/>
                        <a:ext cx="49530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493042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7">
                                            <p:txEl>
                                              <p:pRg st="0" end="0"/>
                                            </p:txEl>
                                          </p:spTgt>
                                        </p:tgtEl>
                                        <p:attrNameLst>
                                          <p:attrName>style.visibility</p:attrName>
                                        </p:attrNameLst>
                                      </p:cBhvr>
                                      <p:to>
                                        <p:strVal val="visible"/>
                                      </p:to>
                                    </p:set>
                                    <p:animEffect transition="in" filter="wipe(left)">
                                      <p:cBhvr>
                                        <p:cTn id="12" dur="500"/>
                                        <p:tgtEl>
                                          <p:spTgt spid="6963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69644"/>
                                        </p:tgtEl>
                                        <p:attrNameLst>
                                          <p:attrName>style.visibility</p:attrName>
                                        </p:attrNameLst>
                                      </p:cBhvr>
                                      <p:to>
                                        <p:strVal val="visible"/>
                                      </p:to>
                                    </p:set>
                                    <p:animEffect transition="in" filter="barn(outHorizontal)">
                                      <p:cBhvr>
                                        <p:cTn id="17" dur="500"/>
                                        <p:tgtEl>
                                          <p:spTgt spid="69644"/>
                                        </p:tgtEl>
                                      </p:cBhvr>
                                    </p:animEffect>
                                  </p:childTnLst>
                                </p:cTn>
                              </p:par>
                            </p:childTnLst>
                          </p:cTn>
                        </p:par>
                        <p:par>
                          <p:cTn id="18" fill="hold" nodeType="afterGroup">
                            <p:stCondLst>
                              <p:cond delay="500"/>
                            </p:stCondLst>
                            <p:childTnLst>
                              <p:par>
                                <p:cTn id="19" presetID="2" presetClass="entr" presetSubtype="4" fill="hold" nodeType="afterEffect">
                                  <p:stCondLst>
                                    <p:cond delay="0"/>
                                  </p:stCondLst>
                                  <p:childTnLst>
                                    <p:set>
                                      <p:cBhvr>
                                        <p:cTn id="20" dur="1" fill="hold">
                                          <p:stCondLst>
                                            <p:cond delay="0"/>
                                          </p:stCondLst>
                                        </p:cTn>
                                        <p:tgtEl>
                                          <p:spTgt spid="69660"/>
                                        </p:tgtEl>
                                        <p:attrNameLst>
                                          <p:attrName>style.visibility</p:attrName>
                                        </p:attrNameLst>
                                      </p:cBhvr>
                                      <p:to>
                                        <p:strVal val="visible"/>
                                      </p:to>
                                    </p:set>
                                    <p:anim calcmode="lin" valueType="num">
                                      <p:cBhvr additive="base">
                                        <p:cTn id="21" dur="500" fill="hold"/>
                                        <p:tgtEl>
                                          <p:spTgt spid="69660"/>
                                        </p:tgtEl>
                                        <p:attrNameLst>
                                          <p:attrName>ppt_x</p:attrName>
                                        </p:attrNameLst>
                                      </p:cBhvr>
                                      <p:tavLst>
                                        <p:tav tm="0">
                                          <p:val>
                                            <p:strVal val="#ppt_x"/>
                                          </p:val>
                                        </p:tav>
                                        <p:tav tm="100000">
                                          <p:val>
                                            <p:strVal val="#ppt_x"/>
                                          </p:val>
                                        </p:tav>
                                      </p:tavLst>
                                    </p:anim>
                                    <p:anim calcmode="lin" valueType="num">
                                      <p:cBhvr additive="base">
                                        <p:cTn id="22" dur="500" fill="hold"/>
                                        <p:tgtEl>
                                          <p:spTgt spid="69660"/>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000"/>
                            </p:stCondLst>
                            <p:childTnLst>
                              <p:par>
                                <p:cTn id="24" presetID="2" presetClass="entr" presetSubtype="4" fill="hold" nodeType="afterEffect">
                                  <p:stCondLst>
                                    <p:cond delay="0"/>
                                  </p:stCondLst>
                                  <p:childTnLst>
                                    <p:set>
                                      <p:cBhvr>
                                        <p:cTn id="25" dur="1" fill="hold">
                                          <p:stCondLst>
                                            <p:cond delay="0"/>
                                          </p:stCondLst>
                                        </p:cTn>
                                        <p:tgtEl>
                                          <p:spTgt spid="69659"/>
                                        </p:tgtEl>
                                        <p:attrNameLst>
                                          <p:attrName>style.visibility</p:attrName>
                                        </p:attrNameLst>
                                      </p:cBhvr>
                                      <p:to>
                                        <p:strVal val="visible"/>
                                      </p:to>
                                    </p:set>
                                    <p:anim calcmode="lin" valueType="num">
                                      <p:cBhvr additive="base">
                                        <p:cTn id="26" dur="500" fill="hold"/>
                                        <p:tgtEl>
                                          <p:spTgt spid="69659"/>
                                        </p:tgtEl>
                                        <p:attrNameLst>
                                          <p:attrName>ppt_x</p:attrName>
                                        </p:attrNameLst>
                                      </p:cBhvr>
                                      <p:tavLst>
                                        <p:tav tm="0">
                                          <p:val>
                                            <p:strVal val="#ppt_x"/>
                                          </p:val>
                                        </p:tav>
                                        <p:tav tm="100000">
                                          <p:val>
                                            <p:strVal val="#ppt_x"/>
                                          </p:val>
                                        </p:tav>
                                      </p:tavLst>
                                    </p:anim>
                                    <p:anim calcmode="lin" valueType="num">
                                      <p:cBhvr additive="base">
                                        <p:cTn id="27" dur="500" fill="hold"/>
                                        <p:tgtEl>
                                          <p:spTgt spid="69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utoUpdateAnimBg="0"/>
      <p:bldP spid="6963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228600"/>
            <a:ext cx="7772400" cy="914400"/>
          </a:xfrm>
        </p:spPr>
        <p:txBody>
          <a:bodyPr/>
          <a:lstStyle/>
          <a:p>
            <a:r>
              <a:rPr lang="zh-CN" altLang="en-US" sz="3200" b="1">
                <a:solidFill>
                  <a:srgbClr val="0000CC"/>
                </a:solidFill>
                <a:effectLst/>
              </a:rPr>
              <a:t>(5) 检测器</a:t>
            </a:r>
          </a:p>
        </p:txBody>
      </p:sp>
      <p:sp>
        <p:nvSpPr>
          <p:cNvPr id="108547" name="Text Box 3"/>
          <p:cNvSpPr txBox="1">
            <a:spLocks noChangeArrowheads="1"/>
          </p:cNvSpPr>
          <p:nvPr/>
        </p:nvSpPr>
        <p:spPr bwMode="auto">
          <a:xfrm>
            <a:off x="152400" y="1066800"/>
            <a:ext cx="8763000"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800" b="0" i="0" dirty="0">
                <a:effectLst/>
                <a:latin typeface="黑体" pitchFamily="2" charset="-122"/>
                <a:ea typeface="黑体" pitchFamily="2" charset="-122"/>
              </a:rPr>
              <a:t>   紫外检测器</a:t>
            </a:r>
          </a:p>
          <a:p>
            <a:r>
              <a:rPr kumimoji="0" lang="zh-CN" altLang="en-US" sz="2800" b="0" i="0" dirty="0">
                <a:effectLst/>
                <a:latin typeface="黑体" pitchFamily="2" charset="-122"/>
                <a:ea typeface="黑体" pitchFamily="2" charset="-122"/>
              </a:rPr>
              <a:t>   示差折光检测器</a:t>
            </a:r>
            <a:br>
              <a:rPr kumimoji="0" lang="zh-CN" altLang="en-US" sz="2800" b="0" i="0" dirty="0">
                <a:effectLst/>
                <a:latin typeface="黑体" pitchFamily="2" charset="-122"/>
                <a:ea typeface="黑体" pitchFamily="2" charset="-122"/>
              </a:rPr>
            </a:br>
            <a:r>
              <a:rPr kumimoji="0" lang="zh-CN" altLang="en-US" sz="2800" b="0" i="0" dirty="0">
                <a:effectLst/>
                <a:latin typeface="黑体" pitchFamily="2" charset="-122"/>
                <a:ea typeface="黑体" pitchFamily="2" charset="-122"/>
              </a:rPr>
              <a:t>   荧光检测器</a:t>
            </a:r>
          </a:p>
          <a:p>
            <a:r>
              <a:rPr lang="zh-CN" altLang="en-US" sz="2800" b="0" i="0" dirty="0">
                <a:effectLst/>
                <a:latin typeface="黑体" pitchFamily="2" charset="-122"/>
                <a:ea typeface="黑体" pitchFamily="2" charset="-122"/>
              </a:rPr>
              <a:t>   电化学检测器</a:t>
            </a:r>
          </a:p>
        </p:txBody>
      </p:sp>
      <p:pic>
        <p:nvPicPr>
          <p:cNvPr id="108555" name="Picture 11" descr="p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410" y="908720"/>
            <a:ext cx="3600450" cy="33242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1085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4897437" cy="242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47096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wipe(left)">
                                      <p:cBhvr>
                                        <p:cTn id="7" dur="500"/>
                                        <p:tgtEl>
                                          <p:spTgt spid="108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7"/>
                                        </p:tgtEl>
                                        <p:attrNameLst>
                                          <p:attrName>style.visibility</p:attrName>
                                        </p:attrNameLst>
                                      </p:cBhvr>
                                      <p:to>
                                        <p:strVal val="visible"/>
                                      </p:to>
                                    </p:set>
                                    <p:animEffect transition="in" filter="wipe(left)">
                                      <p:cBhvr>
                                        <p:cTn id="12" dur="500"/>
                                        <p:tgtEl>
                                          <p:spTgt spid="108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8555"/>
                                        </p:tgtEl>
                                        <p:attrNameLst>
                                          <p:attrName>style.visibility</p:attrName>
                                        </p:attrNameLst>
                                      </p:cBhvr>
                                      <p:to>
                                        <p:strVal val="visible"/>
                                      </p:to>
                                    </p:set>
                                    <p:animEffect transition="in" filter="blinds(vertical)">
                                      <p:cBhvr>
                                        <p:cTn id="17" dur="500"/>
                                        <p:tgtEl>
                                          <p:spTgt spid="1085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08556"/>
                                        </p:tgtEl>
                                        <p:attrNameLst>
                                          <p:attrName>style.visibility</p:attrName>
                                        </p:attrNameLst>
                                      </p:cBhvr>
                                      <p:to>
                                        <p:strVal val="visible"/>
                                      </p:to>
                                    </p:set>
                                    <p:animEffect transition="in" filter="wipe(down)">
                                      <p:cBhvr>
                                        <p:cTn id="22" dur="500"/>
                                        <p:tgtEl>
                                          <p:spTgt spid="108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228600"/>
            <a:ext cx="7772400" cy="914400"/>
          </a:xfrm>
        </p:spPr>
        <p:txBody>
          <a:bodyPr/>
          <a:lstStyle/>
          <a:p>
            <a:r>
              <a:rPr lang="en-US" altLang="zh-CN" sz="4000" b="1"/>
              <a:t>4.2.3 </a:t>
            </a:r>
            <a:r>
              <a:rPr lang="zh-CN" altLang="en-US" sz="4000" b="1"/>
              <a:t>检测器</a:t>
            </a:r>
          </a:p>
        </p:txBody>
      </p:sp>
      <p:sp>
        <p:nvSpPr>
          <p:cNvPr id="118787" name="Text Box 3"/>
          <p:cNvSpPr txBox="1">
            <a:spLocks noChangeArrowheads="1"/>
          </p:cNvSpPr>
          <p:nvPr/>
        </p:nvSpPr>
        <p:spPr bwMode="auto">
          <a:xfrm>
            <a:off x="152400" y="1066800"/>
            <a:ext cx="4635500" cy="2203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800" i="0" dirty="0">
                <a:solidFill>
                  <a:srgbClr val="0000FF"/>
                </a:solidFill>
                <a:effectLst/>
                <a:latin typeface="Times New Roman" pitchFamily="18" charset="0"/>
                <a:ea typeface="黑体" pitchFamily="2" charset="-122"/>
              </a:rPr>
              <a:t>   </a:t>
            </a:r>
            <a:r>
              <a:rPr lang="en-US" altLang="zh-CN" sz="2800" i="0" dirty="0">
                <a:solidFill>
                  <a:srgbClr val="0000FF"/>
                </a:solidFill>
                <a:effectLst/>
                <a:latin typeface="Times New Roman" pitchFamily="18" charset="0"/>
                <a:ea typeface="黑体" pitchFamily="2" charset="-122"/>
              </a:rPr>
              <a:t>a.  </a:t>
            </a:r>
            <a:r>
              <a:rPr lang="zh-CN" altLang="en-US" sz="2800" i="0" dirty="0">
                <a:solidFill>
                  <a:srgbClr val="0000FF"/>
                </a:solidFill>
                <a:effectLst/>
                <a:latin typeface="Times New Roman" pitchFamily="18" charset="0"/>
                <a:ea typeface="黑体" pitchFamily="2" charset="-122"/>
              </a:rPr>
              <a:t>紫外检测器</a:t>
            </a:r>
          </a:p>
          <a:p>
            <a:pPr algn="just">
              <a:lnSpc>
                <a:spcPct val="120000"/>
              </a:lnSpc>
              <a:spcBef>
                <a:spcPct val="10000"/>
              </a:spcBef>
            </a:pPr>
            <a:r>
              <a:rPr lang="zh-CN" altLang="en-US" sz="2600" b="0" i="0" dirty="0">
                <a:effectLst/>
                <a:latin typeface="Times New Roman" pitchFamily="18" charset="0"/>
                <a:ea typeface="黑体" pitchFamily="2" charset="-122"/>
              </a:rPr>
              <a:t>        应用最广，对大部分有机化合物有响应。</a:t>
            </a:r>
          </a:p>
          <a:p>
            <a:pPr algn="just">
              <a:lnSpc>
                <a:spcPct val="120000"/>
              </a:lnSpc>
              <a:spcBef>
                <a:spcPct val="10000"/>
              </a:spcBef>
            </a:pPr>
            <a:r>
              <a:rPr lang="zh-CN" altLang="en-US" sz="2600" b="0" i="0" dirty="0">
                <a:solidFill>
                  <a:srgbClr val="FF0066"/>
                </a:solidFill>
                <a:effectLst/>
                <a:latin typeface="Times New Roman" pitchFamily="18" charset="0"/>
                <a:ea typeface="黑体" pitchFamily="2" charset="-122"/>
              </a:rPr>
              <a:t>       特点：</a:t>
            </a:r>
            <a:endParaRPr lang="zh-CN" altLang="en-US" sz="2600" b="0" i="0" dirty="0">
              <a:effectLst/>
              <a:latin typeface="Times New Roman" pitchFamily="18" charset="0"/>
              <a:ea typeface="黑体" pitchFamily="2" charset="-122"/>
            </a:endParaRPr>
          </a:p>
        </p:txBody>
      </p:sp>
      <p:pic>
        <p:nvPicPr>
          <p:cNvPr id="11879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268413"/>
            <a:ext cx="3887787" cy="1927225"/>
          </a:xfrm>
          <a:prstGeom prst="rect">
            <a:avLst/>
          </a:prstGeom>
          <a:noFill/>
          <a:extLst>
            <a:ext uri="{909E8E84-426E-40DD-AFC4-6F175D3DCCD1}">
              <a14:hiddenFill xmlns:a14="http://schemas.microsoft.com/office/drawing/2010/main">
                <a:solidFill>
                  <a:srgbClr val="FFFFFF"/>
                </a:solidFill>
              </a14:hiddenFill>
            </a:ext>
          </a:extLst>
        </p:spPr>
      </p:pic>
      <p:sp>
        <p:nvSpPr>
          <p:cNvPr id="118792" name="Text Box 8"/>
          <p:cNvSpPr txBox="1">
            <a:spLocks noChangeArrowheads="1"/>
          </p:cNvSpPr>
          <p:nvPr/>
        </p:nvSpPr>
        <p:spPr bwMode="auto">
          <a:xfrm>
            <a:off x="0" y="3213100"/>
            <a:ext cx="8763000" cy="314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600" b="0" i="0" dirty="0">
                <a:effectLst/>
                <a:latin typeface="Times New Roman" pitchFamily="18" charset="0"/>
                <a:ea typeface="黑体" pitchFamily="2" charset="-122"/>
              </a:rPr>
              <a:t>      灵敏度高；</a:t>
            </a:r>
          </a:p>
          <a:p>
            <a:pPr algn="just">
              <a:lnSpc>
                <a:spcPct val="120000"/>
              </a:lnSpc>
              <a:spcBef>
                <a:spcPct val="10000"/>
              </a:spcBef>
            </a:pPr>
            <a:r>
              <a:rPr lang="zh-CN" altLang="en-US" sz="2600" b="0" i="0" dirty="0">
                <a:effectLst/>
                <a:latin typeface="Times New Roman" pitchFamily="18" charset="0"/>
                <a:ea typeface="黑体" pitchFamily="2" charset="-122"/>
              </a:rPr>
              <a:t>      线性范围宽；</a:t>
            </a:r>
          </a:p>
          <a:p>
            <a:pPr algn="just">
              <a:lnSpc>
                <a:spcPct val="120000"/>
              </a:lnSpc>
              <a:spcBef>
                <a:spcPct val="10000"/>
              </a:spcBef>
            </a:pPr>
            <a:r>
              <a:rPr lang="zh-CN" altLang="en-US" sz="2600" b="0" i="0" dirty="0">
                <a:effectLst/>
                <a:latin typeface="Times New Roman" pitchFamily="18" charset="0"/>
                <a:ea typeface="黑体" pitchFamily="2" charset="-122"/>
              </a:rPr>
              <a:t>      流通池可做得很小(1</a:t>
            </a:r>
            <a:r>
              <a:rPr lang="en-US" altLang="zh-CN" sz="2600" b="0" i="0" dirty="0">
                <a:effectLst/>
                <a:latin typeface="Times New Roman" pitchFamily="18" charset="0"/>
                <a:ea typeface="黑体" pitchFamily="2" charset="-122"/>
              </a:rPr>
              <a:t>mm × 10mm ，</a:t>
            </a:r>
            <a:r>
              <a:rPr lang="zh-CN" altLang="en-US" sz="2600" b="0" i="0" dirty="0">
                <a:effectLst/>
                <a:latin typeface="Times New Roman" pitchFamily="18" charset="0"/>
                <a:ea typeface="黑体" pitchFamily="2" charset="-122"/>
              </a:rPr>
              <a:t>容积 8</a:t>
            </a:r>
            <a:r>
              <a:rPr lang="en-US" altLang="zh-CN" sz="2600" b="0" i="0" dirty="0" err="1">
                <a:effectLst/>
                <a:latin typeface="Times New Roman" pitchFamily="18" charset="0"/>
                <a:ea typeface="黑体" pitchFamily="2" charset="-122"/>
              </a:rPr>
              <a:t>μL</a:t>
            </a:r>
            <a:r>
              <a:rPr lang="en-US" altLang="zh-CN" sz="2600" b="0" i="0" dirty="0">
                <a:effectLst/>
                <a:latin typeface="Times New Roman" pitchFamily="18" charset="0"/>
                <a:ea typeface="黑体" pitchFamily="2" charset="-122"/>
              </a:rPr>
              <a:t>)；</a:t>
            </a:r>
          </a:p>
          <a:p>
            <a:pPr algn="just">
              <a:lnSpc>
                <a:spcPct val="120000"/>
              </a:lnSpc>
              <a:spcBef>
                <a:spcPct val="10000"/>
              </a:spcBef>
            </a:pPr>
            <a:r>
              <a:rPr lang="en-US" altLang="zh-CN" sz="2600" b="0" i="0" dirty="0">
                <a:effectLst/>
                <a:latin typeface="Times New Roman" pitchFamily="18" charset="0"/>
                <a:ea typeface="黑体" pitchFamily="2" charset="-122"/>
              </a:rPr>
              <a:t>      </a:t>
            </a:r>
            <a:r>
              <a:rPr lang="zh-CN" altLang="en-US" sz="2600" b="0" i="0" dirty="0">
                <a:effectLst/>
                <a:latin typeface="Times New Roman" pitchFamily="18" charset="0"/>
                <a:ea typeface="黑体" pitchFamily="2" charset="-122"/>
              </a:rPr>
              <a:t>对流动相的流速和温度变化不敏感；</a:t>
            </a:r>
          </a:p>
          <a:p>
            <a:pPr algn="just">
              <a:lnSpc>
                <a:spcPct val="120000"/>
              </a:lnSpc>
              <a:spcBef>
                <a:spcPct val="10000"/>
              </a:spcBef>
            </a:pPr>
            <a:r>
              <a:rPr lang="zh-CN" altLang="en-US" sz="2600" b="0" i="0" dirty="0">
                <a:effectLst/>
                <a:latin typeface="Times New Roman" pitchFamily="18" charset="0"/>
                <a:ea typeface="黑体" pitchFamily="2" charset="-122"/>
              </a:rPr>
              <a:t>      波长可选，易于操作；</a:t>
            </a:r>
          </a:p>
          <a:p>
            <a:pPr algn="just">
              <a:lnSpc>
                <a:spcPct val="120000"/>
              </a:lnSpc>
              <a:spcBef>
                <a:spcPct val="10000"/>
              </a:spcBef>
            </a:pPr>
            <a:r>
              <a:rPr lang="zh-CN" altLang="en-US" sz="2600" b="0" i="0" dirty="0">
                <a:effectLst/>
                <a:latin typeface="Times New Roman" pitchFamily="18" charset="0"/>
                <a:ea typeface="黑体" pitchFamily="2" charset="-122"/>
              </a:rPr>
              <a:t>      可用于梯度洗脱。 </a:t>
            </a:r>
          </a:p>
        </p:txBody>
      </p:sp>
    </p:spTree>
    <p:extLst>
      <p:ext uri="{BB962C8B-B14F-4D97-AF65-F5344CB8AC3E}">
        <p14:creationId xmlns:p14="http://schemas.microsoft.com/office/powerpoint/2010/main" val="401074085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wipe(left)">
                                      <p:cBhvr>
                                        <p:cTn id="12" dur="500"/>
                                        <p:tgtEl>
                                          <p:spTgt spid="1187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wipe(left)">
                                      <p:cBhvr>
                                        <p:cTn id="17"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autoUpdateAnimBg="0"/>
      <p:bldP spid="1187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304800"/>
            <a:ext cx="7772400" cy="990600"/>
          </a:xfrm>
        </p:spPr>
        <p:txBody>
          <a:bodyPr/>
          <a:lstStyle/>
          <a:p>
            <a:r>
              <a:rPr lang="en-US" altLang="zh-CN" sz="3200" kern="1200" dirty="0">
                <a:solidFill>
                  <a:srgbClr val="0000FF"/>
                </a:solidFill>
                <a:latin typeface="Times New Roman" pitchFamily="18" charset="0"/>
                <a:ea typeface="黑体" pitchFamily="2" charset="-122"/>
                <a:cs typeface="+mn-cs"/>
              </a:rPr>
              <a:t>b.  </a:t>
            </a:r>
            <a:r>
              <a:rPr lang="zh-CN" altLang="en-US" sz="3200" kern="1200" dirty="0">
                <a:solidFill>
                  <a:srgbClr val="0000FF"/>
                </a:solidFill>
                <a:latin typeface="Times New Roman" pitchFamily="18" charset="0"/>
                <a:ea typeface="黑体" pitchFamily="2" charset="-122"/>
                <a:cs typeface="+mn-cs"/>
              </a:rPr>
              <a:t>示差折光检测器</a:t>
            </a:r>
            <a:br>
              <a:rPr lang="zh-CN" altLang="en-US" sz="3200" kern="1200" dirty="0">
                <a:solidFill>
                  <a:srgbClr val="0000FF"/>
                </a:solidFill>
                <a:latin typeface="Times New Roman" pitchFamily="18" charset="0"/>
                <a:ea typeface="黑体" pitchFamily="2" charset="-122"/>
                <a:cs typeface="+mn-cs"/>
              </a:rPr>
            </a:br>
            <a:r>
              <a:rPr lang="zh-CN" altLang="en-US" sz="2400" dirty="0">
                <a:solidFill>
                  <a:schemeClr val="hlink"/>
                </a:solidFill>
                <a:effectLst/>
              </a:rPr>
              <a:t>（</a:t>
            </a:r>
            <a:r>
              <a:rPr lang="en-US" altLang="zh-CN" sz="2400" dirty="0">
                <a:solidFill>
                  <a:schemeClr val="hlink"/>
                </a:solidFill>
                <a:effectLst/>
              </a:rPr>
              <a:t>Differential refractive index detector）</a:t>
            </a:r>
            <a:endParaRPr lang="en-US" altLang="zh-CN" i="1" dirty="0"/>
          </a:p>
        </p:txBody>
      </p:sp>
      <p:sp>
        <p:nvSpPr>
          <p:cNvPr id="110595" name="Text Box 3"/>
          <p:cNvSpPr txBox="1">
            <a:spLocks noChangeArrowheads="1"/>
          </p:cNvSpPr>
          <p:nvPr/>
        </p:nvSpPr>
        <p:spPr bwMode="auto">
          <a:xfrm>
            <a:off x="228600" y="1295400"/>
            <a:ext cx="86868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除紫外检测器之外应用最多的检测器。</a:t>
            </a:r>
          </a:p>
          <a:p>
            <a:pPr algn="just">
              <a:lnSpc>
                <a:spcPct val="120000"/>
              </a:lnSpc>
            </a:pPr>
            <a:r>
              <a:rPr lang="zh-CN" altLang="en-US" sz="2600" b="0" i="0">
                <a:effectLst/>
                <a:latin typeface="Times New Roman" pitchFamily="18" charset="0"/>
                <a:ea typeface="黑体" pitchFamily="2" charset="-122"/>
              </a:rPr>
              <a:t>       可连续检测参比池和样品池中流动相之间的折光指数差值。差值与浓度成正比。</a:t>
            </a:r>
          </a:p>
        </p:txBody>
      </p:sp>
      <p:sp>
        <p:nvSpPr>
          <p:cNvPr id="110604" name="Text Box 12"/>
          <p:cNvSpPr txBox="1">
            <a:spLocks noChangeArrowheads="1"/>
          </p:cNvSpPr>
          <p:nvPr/>
        </p:nvSpPr>
        <p:spPr bwMode="auto">
          <a:xfrm>
            <a:off x="323850" y="3357563"/>
            <a:ext cx="44958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通用型检测器（每种物质具有不同的折光指数）。</a:t>
            </a:r>
          </a:p>
          <a:p>
            <a:pPr algn="just">
              <a:lnSpc>
                <a:spcPct val="120000"/>
              </a:lnSpc>
            </a:pPr>
            <a:r>
              <a:rPr lang="zh-CN" altLang="en-US" sz="2600" b="0" i="0">
                <a:effectLst/>
                <a:latin typeface="Times New Roman" pitchFamily="18" charset="0"/>
                <a:ea typeface="黑体" pitchFamily="2" charset="-122"/>
              </a:rPr>
              <a:t>      灵敏度低，对温度敏感，</a:t>
            </a:r>
          </a:p>
          <a:p>
            <a:pPr algn="just">
              <a:lnSpc>
                <a:spcPct val="120000"/>
              </a:lnSpc>
            </a:pPr>
            <a:r>
              <a:rPr lang="zh-CN" altLang="en-US" sz="2600" b="0" i="0">
                <a:effectLst/>
                <a:latin typeface="Times New Roman" pitchFamily="18" charset="0"/>
                <a:ea typeface="黑体" pitchFamily="2" charset="-122"/>
              </a:rPr>
              <a:t>      梯度淋洗造成流动相折光指数不断变化，故不能用于梯度淋洗</a:t>
            </a:r>
          </a:p>
        </p:txBody>
      </p:sp>
      <p:pic>
        <p:nvPicPr>
          <p:cNvPr id="11060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141663"/>
            <a:ext cx="3846513" cy="294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29141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wipe(left)">
                                      <p:cBhvr>
                                        <p:cTn id="7" dur="500"/>
                                        <p:tgtEl>
                                          <p:spTgt spid="11060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0594"/>
                                        </p:tgtEl>
                                        <p:attrNameLst>
                                          <p:attrName>style.visibility</p:attrName>
                                        </p:attrNameLst>
                                      </p:cBhvr>
                                      <p:to>
                                        <p:strVal val="visible"/>
                                      </p:to>
                                    </p:set>
                                    <p:animEffect transition="in" filter="wipe(left)">
                                      <p:cBhvr>
                                        <p:cTn id="11" dur="500"/>
                                        <p:tgtEl>
                                          <p:spTgt spid="1105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0595">
                                            <p:txEl>
                                              <p:pRg st="0" end="0"/>
                                            </p:txEl>
                                          </p:spTgt>
                                        </p:tgtEl>
                                        <p:attrNameLst>
                                          <p:attrName>style.visibility</p:attrName>
                                        </p:attrNameLst>
                                      </p:cBhvr>
                                      <p:to>
                                        <p:strVal val="visible"/>
                                      </p:to>
                                    </p:set>
                                    <p:animEffect transition="in" filter="box(out)">
                                      <p:cBhvr>
                                        <p:cTn id="16" dur="500"/>
                                        <p:tgtEl>
                                          <p:spTgt spid="11059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0595">
                                            <p:txEl>
                                              <p:pRg st="1" end="1"/>
                                            </p:txEl>
                                          </p:spTgt>
                                        </p:tgtEl>
                                        <p:attrNameLst>
                                          <p:attrName>style.visibility</p:attrName>
                                        </p:attrNameLst>
                                      </p:cBhvr>
                                      <p:to>
                                        <p:strVal val="visible"/>
                                      </p:to>
                                    </p:set>
                                    <p:animEffect transition="in" filter="box(out)">
                                      <p:cBhvr>
                                        <p:cTn id="21" dur="500"/>
                                        <p:tgtEl>
                                          <p:spTgt spid="11059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10604">
                                            <p:txEl>
                                              <p:pRg st="0" end="0"/>
                                            </p:txEl>
                                          </p:spTgt>
                                        </p:tgtEl>
                                        <p:attrNameLst>
                                          <p:attrName>style.visibility</p:attrName>
                                        </p:attrNameLst>
                                      </p:cBhvr>
                                      <p:to>
                                        <p:strVal val="visible"/>
                                      </p:to>
                                    </p:set>
                                    <p:animEffect transition="in" filter="box(out)">
                                      <p:cBhvr>
                                        <p:cTn id="26" dur="500"/>
                                        <p:tgtEl>
                                          <p:spTgt spid="110604">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10604">
                                            <p:txEl>
                                              <p:pRg st="1" end="1"/>
                                            </p:txEl>
                                          </p:spTgt>
                                        </p:tgtEl>
                                        <p:attrNameLst>
                                          <p:attrName>style.visibility</p:attrName>
                                        </p:attrNameLst>
                                      </p:cBhvr>
                                      <p:to>
                                        <p:strVal val="visible"/>
                                      </p:to>
                                    </p:set>
                                    <p:animEffect transition="in" filter="box(out)">
                                      <p:cBhvr>
                                        <p:cTn id="31" dur="500"/>
                                        <p:tgtEl>
                                          <p:spTgt spid="110604">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0604">
                                            <p:txEl>
                                              <p:pRg st="2" end="2"/>
                                            </p:txEl>
                                          </p:spTgt>
                                        </p:tgtEl>
                                        <p:attrNameLst>
                                          <p:attrName>style.visibility</p:attrName>
                                        </p:attrNameLst>
                                      </p:cBhvr>
                                      <p:to>
                                        <p:strVal val="visible"/>
                                      </p:to>
                                    </p:set>
                                    <p:animEffect transition="in" filter="box(out)">
                                      <p:cBhvr>
                                        <p:cTn id="36" dur="500"/>
                                        <p:tgtEl>
                                          <p:spTgt spid="110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build="p" autoUpdateAnimBg="0"/>
      <p:bldP spid="110604"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2"/>
          <p:cNvSpPr>
            <a:spLocks noGrp="1"/>
          </p:cNvSpPr>
          <p:nvPr>
            <p:ph type="dt" sz="half" idx="10"/>
          </p:nvPr>
        </p:nvSpPr>
        <p:spPr/>
        <p:txBody>
          <a:bodyPr/>
          <a:lstStyle/>
          <a:p>
            <a:fld id="{63B72283-4A7B-46D7-BE5C-C653C98B3458}" type="datetime1">
              <a:rPr lang="zh-CN" altLang="en-US"/>
              <a:pPr/>
              <a:t>2023/4/4</a:t>
            </a:fld>
            <a:endParaRPr lang="en-US" altLang="zh-CN"/>
          </a:p>
        </p:txBody>
      </p:sp>
      <p:sp>
        <p:nvSpPr>
          <p:cNvPr id="107522" name="Rectangle 2"/>
          <p:cNvSpPr>
            <a:spLocks noGrp="1" noChangeArrowheads="1"/>
          </p:cNvSpPr>
          <p:nvPr>
            <p:ph type="title"/>
          </p:nvPr>
        </p:nvSpPr>
        <p:spPr>
          <a:xfrm>
            <a:off x="304800" y="533400"/>
            <a:ext cx="7772400" cy="990600"/>
          </a:xfrm>
        </p:spPr>
        <p:txBody>
          <a:bodyPr/>
          <a:lstStyle/>
          <a:p>
            <a:r>
              <a:rPr lang="en-US" altLang="zh-CN" sz="3200" kern="1200" dirty="0">
                <a:solidFill>
                  <a:srgbClr val="0000FF"/>
                </a:solidFill>
                <a:latin typeface="Times New Roman" pitchFamily="18" charset="0"/>
                <a:ea typeface="黑体" pitchFamily="2" charset="-122"/>
                <a:cs typeface="+mn-cs"/>
              </a:rPr>
              <a:t>c.  </a:t>
            </a:r>
            <a:r>
              <a:rPr lang="zh-CN" altLang="en-US" sz="3200" kern="1200" dirty="0">
                <a:solidFill>
                  <a:srgbClr val="0000FF"/>
                </a:solidFill>
                <a:latin typeface="Times New Roman" pitchFamily="18" charset="0"/>
                <a:ea typeface="黑体" pitchFamily="2" charset="-122"/>
                <a:cs typeface="+mn-cs"/>
              </a:rPr>
              <a:t>荧光检测器</a:t>
            </a:r>
            <a:r>
              <a:rPr lang="zh-CN" altLang="en-US" sz="2800" b="1" dirty="0">
                <a:solidFill>
                  <a:schemeClr val="hlink"/>
                </a:solidFill>
                <a:effectLst/>
                <a:ea typeface="黑体" pitchFamily="2" charset="-122"/>
              </a:rPr>
              <a:t/>
            </a:r>
            <a:br>
              <a:rPr lang="zh-CN" altLang="en-US" sz="2800" b="1" dirty="0">
                <a:solidFill>
                  <a:schemeClr val="hlink"/>
                </a:solidFill>
                <a:effectLst/>
                <a:ea typeface="黑体" pitchFamily="2" charset="-122"/>
              </a:rPr>
            </a:br>
            <a:r>
              <a:rPr lang="zh-CN" altLang="en-US" sz="2400" dirty="0">
                <a:solidFill>
                  <a:schemeClr val="hlink"/>
                </a:solidFill>
                <a:effectLst/>
              </a:rPr>
              <a:t>（</a:t>
            </a:r>
            <a:r>
              <a:rPr lang="en-US" altLang="zh-CN" sz="2400" dirty="0">
                <a:solidFill>
                  <a:schemeClr val="hlink"/>
                </a:solidFill>
                <a:effectLst/>
              </a:rPr>
              <a:t>Fluorescence detector）</a:t>
            </a:r>
            <a:endParaRPr lang="en-US" altLang="zh-CN" i="1" dirty="0"/>
          </a:p>
        </p:txBody>
      </p:sp>
      <p:sp>
        <p:nvSpPr>
          <p:cNvPr id="107523" name="Text Box 3"/>
          <p:cNvSpPr txBox="1">
            <a:spLocks noChangeArrowheads="1"/>
          </p:cNvSpPr>
          <p:nvPr/>
        </p:nvSpPr>
        <p:spPr bwMode="auto">
          <a:xfrm>
            <a:off x="304800" y="1600200"/>
            <a:ext cx="3429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b="0" i="0">
                <a:effectLst/>
                <a:latin typeface="Times New Roman" pitchFamily="18" charset="0"/>
                <a:ea typeface="黑体" pitchFamily="2" charset="-122"/>
              </a:rPr>
              <a:t>       高灵敏度，高选择性。</a:t>
            </a:r>
          </a:p>
          <a:p>
            <a:pPr algn="just">
              <a:lnSpc>
                <a:spcPct val="120000"/>
              </a:lnSpc>
            </a:pPr>
            <a:r>
              <a:rPr lang="zh-CN" altLang="en-US" sz="2600" b="0" i="0">
                <a:effectLst/>
                <a:latin typeface="Times New Roman" pitchFamily="18" charset="0"/>
                <a:ea typeface="黑体" pitchFamily="2" charset="-122"/>
              </a:rPr>
              <a:t>        对多环芳烃，维生素</a:t>
            </a:r>
            <a:r>
              <a:rPr lang="en-US" altLang="zh-CN" sz="2600" b="0" i="0">
                <a:effectLst/>
                <a:latin typeface="Times New Roman" pitchFamily="18" charset="0"/>
                <a:ea typeface="黑体" pitchFamily="2" charset="-122"/>
              </a:rPr>
              <a:t>B</a:t>
            </a:r>
            <a:r>
              <a:rPr lang="zh-CN" altLang="en-US" sz="2600" b="0" i="0">
                <a:effectLst/>
                <a:latin typeface="Times New Roman" pitchFamily="18" charset="0"/>
                <a:ea typeface="黑体" pitchFamily="2" charset="-122"/>
              </a:rPr>
              <a:t>，黄曲霉素，卟啉类化合物，农药，药物，氨基酸，甾类化合物等有响应。</a:t>
            </a:r>
          </a:p>
          <a:p>
            <a:pPr algn="just">
              <a:lnSpc>
                <a:spcPct val="120000"/>
              </a:lnSpc>
            </a:pPr>
            <a:r>
              <a:rPr lang="zh-CN" altLang="en-US" sz="2600" b="0" i="0">
                <a:effectLst/>
                <a:latin typeface="Times New Roman" pitchFamily="18" charset="0"/>
                <a:ea typeface="黑体" pitchFamily="2" charset="-122"/>
              </a:rPr>
              <a:t>        常用流动相也无荧光特性，故可用于梯度淋洗。</a:t>
            </a:r>
          </a:p>
        </p:txBody>
      </p:sp>
      <p:pic>
        <p:nvPicPr>
          <p:cNvPr id="10753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412875"/>
            <a:ext cx="501173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2655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wipe(left)">
                                      <p:cBhvr>
                                        <p:cTn id="7" dur="500"/>
                                        <p:tgtEl>
                                          <p:spTgt spid="107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7535"/>
                                        </p:tgtEl>
                                        <p:attrNameLst>
                                          <p:attrName>style.visibility</p:attrName>
                                        </p:attrNameLst>
                                      </p:cBhvr>
                                      <p:to>
                                        <p:strVal val="visible"/>
                                      </p:to>
                                    </p:set>
                                    <p:animEffect transition="in" filter="wipe(left)">
                                      <p:cBhvr>
                                        <p:cTn id="12" dur="1000"/>
                                        <p:tgtEl>
                                          <p:spTgt spid="1075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7523">
                                            <p:txEl>
                                              <p:pRg st="0" end="0"/>
                                            </p:txEl>
                                          </p:spTgt>
                                        </p:tgtEl>
                                        <p:attrNameLst>
                                          <p:attrName>style.visibility</p:attrName>
                                        </p:attrNameLst>
                                      </p:cBhvr>
                                      <p:to>
                                        <p:strVal val="visible"/>
                                      </p:to>
                                    </p:set>
                                    <p:animEffect transition="in" filter="box(out)">
                                      <p:cBhvr>
                                        <p:cTn id="17" dur="500"/>
                                        <p:tgtEl>
                                          <p:spTgt spid="10752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7523">
                                            <p:txEl>
                                              <p:pRg st="1" end="1"/>
                                            </p:txEl>
                                          </p:spTgt>
                                        </p:tgtEl>
                                        <p:attrNameLst>
                                          <p:attrName>style.visibility</p:attrName>
                                        </p:attrNameLst>
                                      </p:cBhvr>
                                      <p:to>
                                        <p:strVal val="visible"/>
                                      </p:to>
                                    </p:set>
                                    <p:animEffect transition="in" filter="box(out)">
                                      <p:cBhvr>
                                        <p:cTn id="22" dur="500"/>
                                        <p:tgtEl>
                                          <p:spTgt spid="10752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7523">
                                            <p:txEl>
                                              <p:pRg st="2" end="2"/>
                                            </p:txEl>
                                          </p:spTgt>
                                        </p:tgtEl>
                                        <p:attrNameLst>
                                          <p:attrName>style.visibility</p:attrName>
                                        </p:attrNameLst>
                                      </p:cBhvr>
                                      <p:to>
                                        <p:strVal val="visible"/>
                                      </p:to>
                                    </p:set>
                                    <p:animEffect transition="in" filter="box(out)">
                                      <p:cBhvr>
                                        <p:cTn id="27" dur="500"/>
                                        <p:tgtEl>
                                          <p:spTgt spid="107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P spid="10752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68313" y="457200"/>
            <a:ext cx="4540250" cy="595313"/>
          </a:xfrm>
        </p:spPr>
        <p:txBody>
          <a:bodyPr/>
          <a:lstStyle/>
          <a:p>
            <a:pPr eaLnBrk="1" hangingPunct="1">
              <a:defRPr/>
            </a:pPr>
            <a:r>
              <a:rPr lang="zh-CN" altLang="en-US" sz="2400" b="1" smtClean="0">
                <a:ea typeface="仿宋_GB2312" pitchFamily="49" charset="-122"/>
              </a:rPr>
              <a:t>日本</a:t>
            </a:r>
            <a:r>
              <a:rPr lang="zh-CN" altLang="en-US" sz="2400" smtClean="0">
                <a:ea typeface="仿宋_GB2312" pitchFamily="49" charset="-122"/>
              </a:rPr>
              <a:t>岛津</a:t>
            </a:r>
            <a:r>
              <a:rPr lang="zh-CN" altLang="en-US" sz="2400" smtClean="0"/>
              <a:t> </a:t>
            </a:r>
            <a:r>
              <a:rPr kumimoji="1" lang="en-US" altLang="zh-CN" sz="2400" b="1" i="1" smtClean="0">
                <a:solidFill>
                  <a:srgbClr val="CC0000"/>
                </a:solidFill>
                <a:effectLst>
                  <a:outerShdw blurRad="38100" dist="38100" dir="2700000" algn="tl">
                    <a:srgbClr val="C0C0C0"/>
                  </a:outerShdw>
                </a:effectLst>
              </a:rPr>
              <a:t>Prominence HPLC</a:t>
            </a:r>
            <a:endParaRPr kumimoji="1" lang="zh-CN" altLang="en-US" sz="2400" b="1" i="1" smtClean="0">
              <a:solidFill>
                <a:srgbClr val="CC0000"/>
              </a:solidFill>
              <a:effectLst>
                <a:outerShdw blurRad="38100" dist="38100" dir="2700000" algn="tl">
                  <a:srgbClr val="C0C0C0"/>
                </a:outerShdw>
              </a:effectLst>
            </a:endParaRPr>
          </a:p>
        </p:txBody>
      </p:sp>
      <p:pic>
        <p:nvPicPr>
          <p:cNvPr id="3075" name="Picture 12" descr="C1374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9338" y="765175"/>
            <a:ext cx="3810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4" descr="C103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357563"/>
            <a:ext cx="4321175"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8345" name="Group 41"/>
          <p:cNvGraphicFramePr>
            <a:graphicFrameLocks noGrp="1"/>
          </p:cNvGraphicFramePr>
          <p:nvPr/>
        </p:nvGraphicFramePr>
        <p:xfrm>
          <a:off x="4246563" y="6092825"/>
          <a:ext cx="4897437" cy="457200"/>
        </p:xfrm>
        <a:graphic>
          <a:graphicData uri="http://schemas.openxmlformats.org/drawingml/2006/table">
            <a:tbl>
              <a:tblPr/>
              <a:tblGrid>
                <a:gridCol w="4897437"/>
              </a:tblGrid>
              <a:tr h="3238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rgbClr val="0000FF"/>
                          </a:solidFill>
                          <a:effectLst>
                            <a:outerShdw blurRad="38100" dist="38100" dir="2700000" algn="tl">
                              <a:srgbClr val="C0C0C0"/>
                            </a:outerShdw>
                          </a:effectLst>
                          <a:latin typeface="Arial" charset="0"/>
                          <a:ea typeface="宋体" pitchFamily="2" charset="-122"/>
                        </a:rPr>
                        <a:t>Alliance HPLC</a:t>
                      </a:r>
                      <a:r>
                        <a:rPr kumimoji="1" lang="zh-CN" altLang="en-US" sz="2400" b="1" i="0" u="none" strike="noStrike" cap="none" normalizeH="0" baseline="0" smtClean="0">
                          <a:ln>
                            <a:noFill/>
                          </a:ln>
                          <a:solidFill>
                            <a:schemeClr val="tx1"/>
                          </a:solidFill>
                          <a:effectLst/>
                          <a:latin typeface="Arial" charset="0"/>
                          <a:ea typeface="仿宋_GB2312" pitchFamily="49" charset="-122"/>
                        </a:rPr>
                        <a:t>系统 美国</a:t>
                      </a:r>
                      <a:r>
                        <a:rPr kumimoji="1" lang="en-US" altLang="zh-CN" sz="2400" b="1" i="1" u="none" strike="noStrike" cap="none" normalizeH="0" baseline="0" smtClean="0">
                          <a:ln>
                            <a:noFill/>
                          </a:ln>
                          <a:solidFill>
                            <a:schemeClr val="tx1"/>
                          </a:solidFill>
                          <a:effectLst>
                            <a:outerShdw blurRad="38100" dist="38100" dir="2700000" algn="tl">
                              <a:srgbClr val="C0C0C0"/>
                            </a:outerShdw>
                          </a:effectLst>
                          <a:latin typeface="Arial" charset="0"/>
                          <a:ea typeface="宋体" pitchFamily="2" charset="-122"/>
                        </a:rPr>
                        <a:t>Waters</a:t>
                      </a:r>
                      <a:r>
                        <a:rPr kumimoji="1" lang="en-US" altLang="zh-CN" sz="2400" b="0" i="0" u="none" strike="noStrike" cap="none" normalizeH="0" baseline="0" smtClean="0">
                          <a:ln>
                            <a:noFill/>
                          </a:ln>
                          <a:solidFill>
                            <a:schemeClr val="tx1"/>
                          </a:solidFill>
                          <a:effectLst/>
                          <a:latin typeface="Arial" charset="0"/>
                          <a:ea typeface="宋体" pitchFamily="2" charset="-122"/>
                        </a:rPr>
                        <a:t> </a:t>
                      </a:r>
                      <a:endParaRPr kumimoji="1" lang="zh-CN" altLang="en-US" sz="24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cap="flat">
                      <a:noFill/>
                    </a:lnR>
                    <a:lnT cap="flat">
                      <a:noFill/>
                    </a:lnT>
                    <a:lnB cap="flat">
                      <a:noFill/>
                    </a:lnB>
                    <a:lnTlToBr>
                      <a:noFill/>
                    </a:lnTlToBr>
                    <a:lnBlToTr>
                      <a:noFill/>
                    </a:lnBlToTr>
                    <a:noFill/>
                  </a:tcPr>
                </a:tc>
              </a:tr>
            </a:tbl>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dissolve">
                                      <p:cBhvr>
                                        <p:cTn id="7" dur="500"/>
                                        <p:tgtEl>
                                          <p:spTgt spid="98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8345"/>
                                        </p:tgtEl>
                                        <p:attrNameLst>
                                          <p:attrName>style.visibility</p:attrName>
                                        </p:attrNameLst>
                                      </p:cBhvr>
                                      <p:to>
                                        <p:strVal val="visible"/>
                                      </p:to>
                                    </p:set>
                                    <p:animEffect transition="in" filter="dissolve">
                                      <p:cBhvr>
                                        <p:cTn id="12" dur="500"/>
                                        <p:tgtEl>
                                          <p:spTgt spid="9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33400" y="228600"/>
            <a:ext cx="7772400" cy="914400"/>
          </a:xfrm>
        </p:spPr>
        <p:txBody>
          <a:bodyPr/>
          <a:lstStyle/>
          <a:p>
            <a:pPr algn="l"/>
            <a:r>
              <a:rPr lang="en-US" altLang="zh-CN" sz="3600" b="1" dirty="0"/>
              <a:t>4.3.1  </a:t>
            </a:r>
            <a:r>
              <a:rPr lang="zh-CN" altLang="en-US" sz="3600" b="1" dirty="0"/>
              <a:t>液相色谱固定相</a:t>
            </a:r>
            <a:endParaRPr lang="en-US" altLang="zh-CN" b="1" i="1" dirty="0"/>
          </a:p>
        </p:txBody>
      </p:sp>
      <p:sp>
        <p:nvSpPr>
          <p:cNvPr id="105475" name="Text Box 3"/>
          <p:cNvSpPr txBox="1">
            <a:spLocks noChangeArrowheads="1"/>
          </p:cNvSpPr>
          <p:nvPr/>
        </p:nvSpPr>
        <p:spPr bwMode="auto">
          <a:xfrm>
            <a:off x="228600" y="1066800"/>
            <a:ext cx="868680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3200" b="0" i="0" dirty="0">
                <a:solidFill>
                  <a:srgbClr val="990033"/>
                </a:solidFill>
                <a:effectLst/>
                <a:latin typeface="黑体" pitchFamily="2" charset="-122"/>
                <a:ea typeface="黑体" pitchFamily="2" charset="-122"/>
              </a:rPr>
              <a:t>  </a:t>
            </a:r>
            <a:r>
              <a:rPr lang="zh-CN" altLang="en-US" sz="3200" i="0" dirty="0">
                <a:solidFill>
                  <a:srgbClr val="990033"/>
                </a:solidFill>
                <a:effectLst/>
                <a:latin typeface="黑体" pitchFamily="2" charset="-122"/>
                <a:ea typeface="黑体" pitchFamily="2" charset="-122"/>
              </a:rPr>
              <a:t>1. 液-液分配及离子对分离固定相</a:t>
            </a:r>
            <a:endParaRPr lang="zh-CN" altLang="en-US" i="0" dirty="0">
              <a:solidFill>
                <a:srgbClr val="990033"/>
              </a:solidFill>
              <a:effectLst/>
              <a:latin typeface="黑体" pitchFamily="2" charset="-122"/>
              <a:ea typeface="黑体" pitchFamily="2" charset="-122"/>
            </a:endParaRPr>
          </a:p>
          <a:p>
            <a:pPr algn="just">
              <a:lnSpc>
                <a:spcPct val="120000"/>
              </a:lnSpc>
            </a:pPr>
            <a:r>
              <a:rPr lang="zh-CN" altLang="en-US" sz="2600" i="0" dirty="0">
                <a:solidFill>
                  <a:srgbClr val="0000CC"/>
                </a:solidFill>
                <a:effectLst/>
                <a:latin typeface="Times New Roman" pitchFamily="18" charset="0"/>
                <a:ea typeface="黑体" pitchFamily="2" charset="-122"/>
              </a:rPr>
              <a:t>    （1）全多孔型担体</a:t>
            </a:r>
          </a:p>
          <a:p>
            <a:pPr algn="just">
              <a:lnSpc>
                <a:spcPct val="120000"/>
              </a:lnSpc>
            </a:pPr>
            <a:r>
              <a:rPr lang="zh-CN" altLang="en-US" sz="2600" i="0" dirty="0">
                <a:solidFill>
                  <a:srgbClr val="0000CC"/>
                </a:solidFill>
                <a:effectLst/>
                <a:latin typeface="Times New Roman" pitchFamily="18" charset="0"/>
                <a:ea typeface="黑体" pitchFamily="2" charset="-122"/>
              </a:rPr>
              <a:t>       </a:t>
            </a:r>
            <a:r>
              <a:rPr lang="zh-CN" altLang="en-US" sz="2600" b="0" i="0" dirty="0">
                <a:effectLst/>
                <a:latin typeface="Times New Roman" pitchFamily="18" charset="0"/>
                <a:ea typeface="黑体" pitchFamily="2" charset="-122"/>
              </a:rPr>
              <a:t>氧化硅、氧化铝、硅藻土等制成的多孔球体；早期采用100</a:t>
            </a:r>
            <a:r>
              <a:rPr lang="zh-CN" altLang="zh-CN" sz="2600" b="0" i="0" dirty="0">
                <a:effectLst/>
                <a:latin typeface="Times New Roman" pitchFamily="18" charset="0"/>
                <a:ea typeface="黑体" pitchFamily="2" charset="-122"/>
              </a:rPr>
              <a:t>μ</a:t>
            </a:r>
            <a:r>
              <a:rPr lang="en-US" altLang="zh-CN" sz="2600" b="0" i="0" dirty="0">
                <a:effectLst/>
                <a:latin typeface="Times New Roman" pitchFamily="18" charset="0"/>
                <a:ea typeface="黑体" pitchFamily="2" charset="-122"/>
              </a:rPr>
              <a:t>m</a:t>
            </a:r>
            <a:r>
              <a:rPr lang="zh-CN" altLang="en-US" sz="2600" b="0" i="0" dirty="0">
                <a:effectLst/>
                <a:latin typeface="Times New Roman" pitchFamily="18" charset="0"/>
                <a:ea typeface="黑体" pitchFamily="2" charset="-122"/>
              </a:rPr>
              <a:t>的大颗粒，表面涂渍固定液，性能不佳已不多见。</a:t>
            </a:r>
          </a:p>
          <a:p>
            <a:pPr algn="just">
              <a:lnSpc>
                <a:spcPct val="120000"/>
              </a:lnSpc>
            </a:pPr>
            <a:r>
              <a:rPr lang="zh-CN" altLang="en-US" sz="2600" b="0" i="0" dirty="0">
                <a:effectLst/>
                <a:latin typeface="Times New Roman" pitchFamily="18" charset="0"/>
                <a:ea typeface="黑体" pitchFamily="2" charset="-122"/>
              </a:rPr>
              <a:t>       现采用10</a:t>
            </a:r>
            <a:r>
              <a:rPr lang="zh-CN" altLang="zh-CN" sz="2600" b="0" i="0" dirty="0">
                <a:effectLst/>
                <a:latin typeface="Times New Roman" pitchFamily="18" charset="0"/>
                <a:ea typeface="黑体" pitchFamily="2" charset="-122"/>
              </a:rPr>
              <a:t>μ</a:t>
            </a:r>
            <a:r>
              <a:rPr lang="en-US" altLang="zh-CN" sz="2600" b="0" i="0" dirty="0">
                <a:effectLst/>
                <a:latin typeface="Times New Roman" pitchFamily="18" charset="0"/>
                <a:ea typeface="黑体" pitchFamily="2" charset="-122"/>
              </a:rPr>
              <a:t>m</a:t>
            </a:r>
            <a:r>
              <a:rPr lang="zh-CN" altLang="en-US" sz="2600" b="0" i="0" dirty="0">
                <a:effectLst/>
                <a:latin typeface="Times New Roman" pitchFamily="18" charset="0"/>
                <a:ea typeface="黑体" pitchFamily="2" charset="-122"/>
              </a:rPr>
              <a:t>以下的小颗粒，化学键合制备柱填料。</a:t>
            </a:r>
            <a:endParaRPr lang="zh-CN" altLang="en-US" sz="2600" i="0" dirty="0">
              <a:effectLst/>
              <a:latin typeface="Times New Roman" pitchFamily="18" charset="0"/>
              <a:ea typeface="黑体" pitchFamily="2" charset="-122"/>
            </a:endParaRPr>
          </a:p>
        </p:txBody>
      </p:sp>
      <p:graphicFrame>
        <p:nvGraphicFramePr>
          <p:cNvPr id="105482" name="Object 10"/>
          <p:cNvGraphicFramePr>
            <a:graphicFrameLocks noChangeAspect="1"/>
          </p:cNvGraphicFramePr>
          <p:nvPr/>
        </p:nvGraphicFramePr>
        <p:xfrm>
          <a:off x="4648200" y="4038600"/>
          <a:ext cx="4267200" cy="1990725"/>
        </p:xfrm>
        <a:graphic>
          <a:graphicData uri="http://schemas.openxmlformats.org/presentationml/2006/ole">
            <mc:AlternateContent xmlns:mc="http://schemas.openxmlformats.org/markup-compatibility/2006">
              <mc:Choice xmlns:v="urn:schemas-microsoft-com:vml" Requires="v">
                <p:oleObj spid="_x0000_s58388" name="BMP 图象" r:id="rId3" imgW="2876190" imgH="1343212" progId="Paint.Picture">
                  <p:embed/>
                </p:oleObj>
              </mc:Choice>
              <mc:Fallback>
                <p:oleObj name="BMP 图象" r:id="rId3" imgW="2876190" imgH="13432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038600"/>
                        <a:ext cx="4267200" cy="199072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3" name="Text Box 11"/>
          <p:cNvSpPr txBox="1">
            <a:spLocks noChangeArrowheads="1"/>
          </p:cNvSpPr>
          <p:nvPr/>
        </p:nvSpPr>
        <p:spPr bwMode="auto">
          <a:xfrm>
            <a:off x="304800" y="3733800"/>
            <a:ext cx="42672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600" i="0">
                <a:solidFill>
                  <a:srgbClr val="0000CC"/>
                </a:solidFill>
                <a:effectLst/>
                <a:latin typeface="Times New Roman" pitchFamily="18" charset="0"/>
                <a:ea typeface="黑体" pitchFamily="2" charset="-122"/>
              </a:rPr>
              <a:t> （2）表面多孔型担体</a:t>
            </a:r>
          </a:p>
          <a:p>
            <a:pPr algn="just"/>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（薄壳型微珠担体）   </a:t>
            </a:r>
            <a:r>
              <a:rPr lang="zh-CN" altLang="en-US" sz="2600" i="0">
                <a:effectLst/>
                <a:latin typeface="Times New Roman" pitchFamily="18" charset="0"/>
                <a:ea typeface="黑体" pitchFamily="2" charset="-122"/>
              </a:rPr>
              <a:t> </a:t>
            </a:r>
          </a:p>
          <a:p>
            <a:pPr algn="just"/>
            <a:r>
              <a:rPr lang="zh-CN" altLang="en-US" sz="2600" i="0">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30～40</a:t>
            </a:r>
            <a:r>
              <a:rPr lang="zh-CN" altLang="zh-CN" sz="2600" b="0" i="0">
                <a:effectLst/>
                <a:latin typeface="Times New Roman" pitchFamily="18" charset="0"/>
                <a:ea typeface="黑体" pitchFamily="2" charset="-122"/>
              </a:rPr>
              <a:t>μ</a:t>
            </a:r>
            <a:r>
              <a:rPr lang="en-US" altLang="zh-CN" sz="2600" b="0" i="0">
                <a:effectLst/>
                <a:latin typeface="Times New Roman" pitchFamily="18" charset="0"/>
                <a:ea typeface="黑体" pitchFamily="2" charset="-122"/>
              </a:rPr>
              <a:t>m</a:t>
            </a:r>
            <a:r>
              <a:rPr lang="zh-CN" altLang="en-US" sz="2600" b="0" i="0">
                <a:effectLst/>
                <a:latin typeface="Times New Roman" pitchFamily="18" charset="0"/>
                <a:ea typeface="黑体" pitchFamily="2" charset="-122"/>
              </a:rPr>
              <a:t>的玻璃微球，表面附着一层厚度为1 ～ 2</a:t>
            </a:r>
            <a:r>
              <a:rPr lang="zh-CN" altLang="zh-CN" sz="2600" b="0" i="0">
                <a:effectLst/>
                <a:latin typeface="Times New Roman" pitchFamily="18" charset="0"/>
                <a:ea typeface="黑体" pitchFamily="2" charset="-122"/>
              </a:rPr>
              <a:t>μ</a:t>
            </a:r>
            <a:r>
              <a:rPr lang="en-US" altLang="zh-CN" sz="2600" b="0" i="0">
                <a:effectLst/>
                <a:latin typeface="Times New Roman" pitchFamily="18" charset="0"/>
                <a:ea typeface="黑体" pitchFamily="2" charset="-122"/>
              </a:rPr>
              <a:t>m</a:t>
            </a:r>
            <a:r>
              <a:rPr lang="zh-CN" altLang="en-US" sz="2600" b="0" i="0">
                <a:effectLst/>
                <a:latin typeface="Times New Roman" pitchFamily="18" charset="0"/>
                <a:ea typeface="黑体" pitchFamily="2" charset="-122"/>
              </a:rPr>
              <a:t>的多孔硅胶。</a:t>
            </a:r>
          </a:p>
          <a:p>
            <a:pPr algn="just"/>
            <a:r>
              <a:rPr lang="zh-CN" altLang="en-US" sz="2600" b="0" i="0">
                <a:effectLst/>
                <a:latin typeface="Times New Roman" pitchFamily="18" charset="0"/>
                <a:ea typeface="黑体" pitchFamily="2" charset="-122"/>
              </a:rPr>
              <a:t>      表面积小，柱容量低。</a:t>
            </a:r>
          </a:p>
        </p:txBody>
      </p:sp>
      <p:graphicFrame>
        <p:nvGraphicFramePr>
          <p:cNvPr id="105484" name="Object 12"/>
          <p:cNvGraphicFramePr>
            <a:graphicFrameLocks noChangeAspect="1"/>
          </p:cNvGraphicFramePr>
          <p:nvPr>
            <p:extLst>
              <p:ext uri="{D42A27DB-BD31-4B8C-83A1-F6EECF244321}">
                <p14:modId xmlns:p14="http://schemas.microsoft.com/office/powerpoint/2010/main" val="3072525320"/>
              </p:ext>
            </p:extLst>
          </p:nvPr>
        </p:nvGraphicFramePr>
        <p:xfrm>
          <a:off x="6019800" y="332656"/>
          <a:ext cx="2743200" cy="276225"/>
        </p:xfrm>
        <a:graphic>
          <a:graphicData uri="http://schemas.openxmlformats.org/presentationml/2006/ole">
            <mc:AlternateContent xmlns:mc="http://schemas.openxmlformats.org/markup-compatibility/2006">
              <mc:Choice xmlns:v="urn:schemas-microsoft-com:vml" Requires="v">
                <p:oleObj spid="_x0000_s58389" name="Flash 文档" r:id="rId5" imgW="2251080" imgH="225360" progId="Flash.Movie">
                  <p:embed/>
                </p:oleObj>
              </mc:Choice>
              <mc:Fallback>
                <p:oleObj name="Flash 文档" r:id="rId5" imgW="2251080" imgH="22536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332656"/>
                        <a:ext cx="27432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5485" name="Object 13"/>
          <p:cNvGraphicFramePr>
            <a:graphicFrameLocks noChangeAspect="1"/>
          </p:cNvGraphicFramePr>
          <p:nvPr>
            <p:extLst>
              <p:ext uri="{D42A27DB-BD31-4B8C-83A1-F6EECF244321}">
                <p14:modId xmlns:p14="http://schemas.microsoft.com/office/powerpoint/2010/main" val="3301874865"/>
              </p:ext>
            </p:extLst>
          </p:nvPr>
        </p:nvGraphicFramePr>
        <p:xfrm>
          <a:off x="5715000" y="637456"/>
          <a:ext cx="3124200" cy="314325"/>
        </p:xfrm>
        <a:graphic>
          <a:graphicData uri="http://schemas.openxmlformats.org/presentationml/2006/ole">
            <mc:AlternateContent xmlns:mc="http://schemas.openxmlformats.org/markup-compatibility/2006">
              <mc:Choice xmlns:v="urn:schemas-microsoft-com:vml" Requires="v">
                <p:oleObj spid="_x0000_s58390" name="Flash 文档" r:id="rId7" imgW="2251080" imgH="225360" progId="Flash.Movie">
                  <p:embed/>
                </p:oleObj>
              </mc:Choice>
              <mc:Fallback>
                <p:oleObj name="Flash 文档" r:id="rId7" imgW="2251080" imgH="22536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637456"/>
                        <a:ext cx="31242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59350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wipe(left)">
                                      <p:cBhvr>
                                        <p:cTn id="7" dur="500"/>
                                        <p:tgtEl>
                                          <p:spTgt spid="105474"/>
                                        </p:tgtEl>
                                      </p:cBhvr>
                                    </p:animEffect>
                                  </p:childTnLst>
                                </p:cTn>
                              </p:par>
                            </p:childTnLst>
                          </p:cTn>
                        </p:par>
                        <p:par>
                          <p:cTn id="8" fill="hold" nodeType="afterGroup">
                            <p:stCondLst>
                              <p:cond delay="500"/>
                            </p:stCondLst>
                            <p:childTnLst>
                              <p:par>
                                <p:cTn id="9" presetID="2" presetClass="entr" presetSubtype="1" fill="hold" nodeType="afterEffect">
                                  <p:stCondLst>
                                    <p:cond delay="0"/>
                                  </p:stCondLst>
                                  <p:childTnLst>
                                    <p:set>
                                      <p:cBhvr>
                                        <p:cTn id="10" dur="1" fill="hold">
                                          <p:stCondLst>
                                            <p:cond delay="0"/>
                                          </p:stCondLst>
                                        </p:cTn>
                                        <p:tgtEl>
                                          <p:spTgt spid="105485"/>
                                        </p:tgtEl>
                                        <p:attrNameLst>
                                          <p:attrName>style.visibility</p:attrName>
                                        </p:attrNameLst>
                                      </p:cBhvr>
                                      <p:to>
                                        <p:strVal val="visible"/>
                                      </p:to>
                                    </p:set>
                                    <p:anim calcmode="lin" valueType="num">
                                      <p:cBhvr additive="base">
                                        <p:cTn id="11" dur="500" fill="hold"/>
                                        <p:tgtEl>
                                          <p:spTgt spid="105485"/>
                                        </p:tgtEl>
                                        <p:attrNameLst>
                                          <p:attrName>ppt_x</p:attrName>
                                        </p:attrNameLst>
                                      </p:cBhvr>
                                      <p:tavLst>
                                        <p:tav tm="0">
                                          <p:val>
                                            <p:strVal val="#ppt_x"/>
                                          </p:val>
                                        </p:tav>
                                        <p:tav tm="100000">
                                          <p:val>
                                            <p:strVal val="#ppt_x"/>
                                          </p:val>
                                        </p:tav>
                                      </p:tavLst>
                                    </p:anim>
                                    <p:anim calcmode="lin" valueType="num">
                                      <p:cBhvr additive="base">
                                        <p:cTn id="12" dur="500" fill="hold"/>
                                        <p:tgtEl>
                                          <p:spTgt spid="105485"/>
                                        </p:tgtEl>
                                        <p:attrNameLst>
                                          <p:attrName>ppt_y</p:attrName>
                                        </p:attrNameLst>
                                      </p:cBhvr>
                                      <p:tavLst>
                                        <p:tav tm="0">
                                          <p:val>
                                            <p:strVal val="0-#ppt_h/2"/>
                                          </p:val>
                                        </p:tav>
                                        <p:tav tm="100000">
                                          <p:val>
                                            <p:strVal val="#ppt_y"/>
                                          </p:val>
                                        </p:tav>
                                      </p:tavLst>
                                    </p:anim>
                                  </p:childTnLst>
                                </p:cTn>
                              </p:par>
                            </p:childTnLst>
                          </p:cTn>
                        </p:par>
                        <p:par>
                          <p:cTn id="13" fill="hold" nodeType="afterGroup">
                            <p:stCondLst>
                              <p:cond delay="1000"/>
                            </p:stCondLst>
                            <p:childTnLst>
                              <p:par>
                                <p:cTn id="14" presetID="2" presetClass="entr" presetSubtype="1" fill="hold" nodeType="afterEffect">
                                  <p:stCondLst>
                                    <p:cond delay="0"/>
                                  </p:stCondLst>
                                  <p:childTnLst>
                                    <p:set>
                                      <p:cBhvr>
                                        <p:cTn id="15" dur="1" fill="hold">
                                          <p:stCondLst>
                                            <p:cond delay="0"/>
                                          </p:stCondLst>
                                        </p:cTn>
                                        <p:tgtEl>
                                          <p:spTgt spid="105484"/>
                                        </p:tgtEl>
                                        <p:attrNameLst>
                                          <p:attrName>style.visibility</p:attrName>
                                        </p:attrNameLst>
                                      </p:cBhvr>
                                      <p:to>
                                        <p:strVal val="visible"/>
                                      </p:to>
                                    </p:set>
                                    <p:anim calcmode="lin" valueType="num">
                                      <p:cBhvr additive="base">
                                        <p:cTn id="16" dur="500" fill="hold"/>
                                        <p:tgtEl>
                                          <p:spTgt spid="105484"/>
                                        </p:tgtEl>
                                        <p:attrNameLst>
                                          <p:attrName>ppt_x</p:attrName>
                                        </p:attrNameLst>
                                      </p:cBhvr>
                                      <p:tavLst>
                                        <p:tav tm="0">
                                          <p:val>
                                            <p:strVal val="#ppt_x"/>
                                          </p:val>
                                        </p:tav>
                                        <p:tav tm="100000">
                                          <p:val>
                                            <p:strVal val="#ppt_x"/>
                                          </p:val>
                                        </p:tav>
                                      </p:tavLst>
                                    </p:anim>
                                    <p:anim calcmode="lin" valueType="num">
                                      <p:cBhvr additive="base">
                                        <p:cTn id="17" dur="500" fill="hold"/>
                                        <p:tgtEl>
                                          <p:spTgt spid="105484"/>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475">
                                            <p:txEl>
                                              <p:pRg st="0" end="0"/>
                                            </p:txEl>
                                          </p:spTgt>
                                        </p:tgtEl>
                                        <p:attrNameLst>
                                          <p:attrName>style.visibility</p:attrName>
                                        </p:attrNameLst>
                                      </p:cBhvr>
                                      <p:to>
                                        <p:strVal val="visible"/>
                                      </p:to>
                                    </p:set>
                                    <p:animEffect transition="in" filter="wipe(left)">
                                      <p:cBhvr>
                                        <p:cTn id="22" dur="500"/>
                                        <p:tgtEl>
                                          <p:spTgt spid="10547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475">
                                            <p:txEl>
                                              <p:pRg st="1" end="1"/>
                                            </p:txEl>
                                          </p:spTgt>
                                        </p:tgtEl>
                                        <p:attrNameLst>
                                          <p:attrName>style.visibility</p:attrName>
                                        </p:attrNameLst>
                                      </p:cBhvr>
                                      <p:to>
                                        <p:strVal val="visible"/>
                                      </p:to>
                                    </p:set>
                                    <p:animEffect transition="in" filter="wipe(left)">
                                      <p:cBhvr>
                                        <p:cTn id="27" dur="500"/>
                                        <p:tgtEl>
                                          <p:spTgt spid="10547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475">
                                            <p:txEl>
                                              <p:pRg st="2" end="2"/>
                                            </p:txEl>
                                          </p:spTgt>
                                        </p:tgtEl>
                                        <p:attrNameLst>
                                          <p:attrName>style.visibility</p:attrName>
                                        </p:attrNameLst>
                                      </p:cBhvr>
                                      <p:to>
                                        <p:strVal val="visible"/>
                                      </p:to>
                                    </p:set>
                                    <p:animEffect transition="in" filter="wipe(left)">
                                      <p:cBhvr>
                                        <p:cTn id="32" dur="500"/>
                                        <p:tgtEl>
                                          <p:spTgt spid="10547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5475">
                                            <p:txEl>
                                              <p:pRg st="3" end="3"/>
                                            </p:txEl>
                                          </p:spTgt>
                                        </p:tgtEl>
                                        <p:attrNameLst>
                                          <p:attrName>style.visibility</p:attrName>
                                        </p:attrNameLst>
                                      </p:cBhvr>
                                      <p:to>
                                        <p:strVal val="visible"/>
                                      </p:to>
                                    </p:set>
                                    <p:animEffect transition="in" filter="wipe(left)">
                                      <p:cBhvr>
                                        <p:cTn id="37" dur="500"/>
                                        <p:tgtEl>
                                          <p:spTgt spid="105475">
                                            <p:txEl>
                                              <p:pRg st="3" end="3"/>
                                            </p:txEl>
                                          </p:spTgt>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105482"/>
                                        </p:tgtEl>
                                        <p:attrNameLst>
                                          <p:attrName>style.visibility</p:attrName>
                                        </p:attrNameLst>
                                      </p:cBhvr>
                                      <p:to>
                                        <p:strVal val="visible"/>
                                      </p:to>
                                    </p:set>
                                    <p:animEffect transition="in" filter="wipe(left)">
                                      <p:cBhvr>
                                        <p:cTn id="41" dur="500"/>
                                        <p:tgtEl>
                                          <p:spTgt spid="1054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483">
                                            <p:txEl>
                                              <p:pRg st="0" end="0"/>
                                            </p:txEl>
                                          </p:spTgt>
                                        </p:tgtEl>
                                        <p:attrNameLst>
                                          <p:attrName>style.visibility</p:attrName>
                                        </p:attrNameLst>
                                      </p:cBhvr>
                                      <p:to>
                                        <p:strVal val="visible"/>
                                      </p:to>
                                    </p:set>
                                    <p:animEffect transition="in" filter="wipe(left)">
                                      <p:cBhvr>
                                        <p:cTn id="46" dur="500"/>
                                        <p:tgtEl>
                                          <p:spTgt spid="10548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5483">
                                            <p:txEl>
                                              <p:pRg st="1" end="1"/>
                                            </p:txEl>
                                          </p:spTgt>
                                        </p:tgtEl>
                                        <p:attrNameLst>
                                          <p:attrName>style.visibility</p:attrName>
                                        </p:attrNameLst>
                                      </p:cBhvr>
                                      <p:to>
                                        <p:strVal val="visible"/>
                                      </p:to>
                                    </p:set>
                                    <p:animEffect transition="in" filter="wipe(left)">
                                      <p:cBhvr>
                                        <p:cTn id="51" dur="500"/>
                                        <p:tgtEl>
                                          <p:spTgt spid="10548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5483">
                                            <p:txEl>
                                              <p:pRg st="2" end="2"/>
                                            </p:txEl>
                                          </p:spTgt>
                                        </p:tgtEl>
                                        <p:attrNameLst>
                                          <p:attrName>style.visibility</p:attrName>
                                        </p:attrNameLst>
                                      </p:cBhvr>
                                      <p:to>
                                        <p:strVal val="visible"/>
                                      </p:to>
                                    </p:set>
                                    <p:animEffect transition="in" filter="wipe(left)">
                                      <p:cBhvr>
                                        <p:cTn id="56" dur="500"/>
                                        <p:tgtEl>
                                          <p:spTgt spid="105483">
                                            <p:txEl>
                                              <p:pRg st="2" end="2"/>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5483">
                                            <p:txEl>
                                              <p:pRg st="3" end="3"/>
                                            </p:txEl>
                                          </p:spTgt>
                                        </p:tgtEl>
                                        <p:attrNameLst>
                                          <p:attrName>style.visibility</p:attrName>
                                        </p:attrNameLst>
                                      </p:cBhvr>
                                      <p:to>
                                        <p:strVal val="visible"/>
                                      </p:to>
                                    </p:set>
                                    <p:animEffect transition="in" filter="wipe(left)">
                                      <p:cBhvr>
                                        <p:cTn id="61" dur="500"/>
                                        <p:tgtEl>
                                          <p:spTgt spid="105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build="p" autoUpdateAnimBg="0"/>
      <p:bldP spid="10548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81000" y="381000"/>
            <a:ext cx="7772400" cy="609600"/>
          </a:xfrm>
        </p:spPr>
        <p:txBody>
          <a:bodyPr/>
          <a:lstStyle/>
          <a:p>
            <a:r>
              <a:rPr lang="zh-CN" altLang="en-US" sz="3200" b="1">
                <a:solidFill>
                  <a:srgbClr val="0000CC"/>
                </a:solidFill>
                <a:effectLst/>
                <a:latin typeface="Times New Roman" pitchFamily="18" charset="0"/>
                <a:ea typeface="黑体" pitchFamily="49" charset="-122"/>
              </a:rPr>
              <a:t>（3）化学键合固定相</a:t>
            </a:r>
            <a:endParaRPr lang="zh-CN" altLang="zh-CN" sz="4800" b="1" i="1">
              <a:latin typeface="Times New Roman" pitchFamily="18" charset="0"/>
              <a:ea typeface="黑体" pitchFamily="49" charset="-122"/>
            </a:endParaRPr>
          </a:p>
        </p:txBody>
      </p:sp>
      <p:sp>
        <p:nvSpPr>
          <p:cNvPr id="106499" name="Text Box 3"/>
          <p:cNvSpPr txBox="1">
            <a:spLocks noChangeArrowheads="1"/>
          </p:cNvSpPr>
          <p:nvPr/>
        </p:nvSpPr>
        <p:spPr bwMode="auto">
          <a:xfrm>
            <a:off x="228600" y="1050925"/>
            <a:ext cx="87630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600" b="0" i="0">
                <a:solidFill>
                  <a:srgbClr val="0000CC"/>
                </a:solidFill>
                <a:effectLst/>
                <a:latin typeface="Times New Roman" pitchFamily="18" charset="0"/>
                <a:ea typeface="黑体" pitchFamily="49" charset="-122"/>
              </a:rPr>
              <a:t>       </a:t>
            </a:r>
            <a:r>
              <a:rPr lang="zh-CN" altLang="en-US" sz="2600" b="0" i="0">
                <a:effectLst/>
                <a:latin typeface="Times New Roman" pitchFamily="18" charset="0"/>
                <a:ea typeface="黑体" pitchFamily="49" charset="-122"/>
              </a:rPr>
              <a:t>化学键合固定相：应用最广、性能最佳的固定相；</a:t>
            </a:r>
          </a:p>
          <a:p>
            <a:pPr algn="just">
              <a:lnSpc>
                <a:spcPct val="110000"/>
              </a:lnSpc>
            </a:pPr>
            <a:r>
              <a:rPr lang="zh-CN" altLang="en-US" sz="2600" i="0">
                <a:effectLst/>
                <a:latin typeface="Times New Roman" pitchFamily="18" charset="0"/>
                <a:ea typeface="黑体" pitchFamily="49" charset="-122"/>
              </a:rPr>
              <a:t>       </a:t>
            </a:r>
            <a:r>
              <a:rPr lang="en-US" altLang="zh-CN" sz="2600" i="0">
                <a:effectLst/>
                <a:latin typeface="Times New Roman" pitchFamily="18" charset="0"/>
                <a:ea typeface="黑体" pitchFamily="49" charset="-122"/>
              </a:rPr>
              <a:t>a. </a:t>
            </a:r>
            <a:r>
              <a:rPr lang="zh-CN" altLang="en-US" sz="2600" i="0">
                <a:effectLst/>
                <a:latin typeface="Times New Roman" pitchFamily="18" charset="0"/>
                <a:ea typeface="黑体" pitchFamily="49" charset="-122"/>
              </a:rPr>
              <a:t>硅氧碳键型：    ≡</a:t>
            </a:r>
            <a:r>
              <a:rPr lang="en-US" altLang="en-US" sz="2600" i="0">
                <a:effectLst/>
                <a:latin typeface="Times New Roman" pitchFamily="18" charset="0"/>
                <a:ea typeface="黑体" pitchFamily="49" charset="-122"/>
              </a:rPr>
              <a:t>Si</a:t>
            </a:r>
            <a:r>
              <a:rPr lang="zh-CN" altLang="en-US" sz="2600" i="0">
                <a:effectLst/>
                <a:latin typeface="Times New Roman" pitchFamily="18" charset="0"/>
                <a:ea typeface="黑体" pitchFamily="49" charset="-122"/>
              </a:rPr>
              <a:t>—</a:t>
            </a:r>
            <a:r>
              <a:rPr lang="en-US" altLang="zh-CN" sz="2600" i="0">
                <a:effectLst/>
                <a:latin typeface="Times New Roman" pitchFamily="18" charset="0"/>
                <a:ea typeface="黑体" pitchFamily="49" charset="-122"/>
              </a:rPr>
              <a:t>O</a:t>
            </a:r>
            <a:r>
              <a:rPr lang="zh-CN" altLang="en-US" sz="2600" i="0">
                <a:effectLst/>
                <a:latin typeface="Times New Roman" pitchFamily="18" charset="0"/>
                <a:ea typeface="黑体" pitchFamily="49" charset="-122"/>
              </a:rPr>
              <a:t>—</a:t>
            </a:r>
            <a:r>
              <a:rPr lang="en-US" altLang="zh-CN" sz="2600" i="0">
                <a:effectLst/>
                <a:latin typeface="Times New Roman" pitchFamily="18" charset="0"/>
                <a:ea typeface="黑体" pitchFamily="49" charset="-122"/>
              </a:rPr>
              <a:t>C</a:t>
            </a:r>
          </a:p>
          <a:p>
            <a:pPr algn="just">
              <a:lnSpc>
                <a:spcPct val="110000"/>
              </a:lnSpc>
            </a:pPr>
            <a:r>
              <a:rPr lang="zh-CN" altLang="en-US" sz="2600" b="0" i="0">
                <a:effectLst/>
                <a:latin typeface="Times New Roman" pitchFamily="18" charset="0"/>
                <a:ea typeface="黑体" pitchFamily="49" charset="-122"/>
              </a:rPr>
              <a:t>       </a:t>
            </a:r>
            <a:r>
              <a:rPr lang="en-US" altLang="zh-CN" sz="2600" i="0">
                <a:effectLst/>
                <a:latin typeface="Times New Roman" pitchFamily="18" charset="0"/>
                <a:ea typeface="黑体" pitchFamily="49" charset="-122"/>
              </a:rPr>
              <a:t>b. </a:t>
            </a:r>
            <a:r>
              <a:rPr lang="zh-CN" altLang="en-US" sz="2600" i="0">
                <a:effectLst/>
                <a:latin typeface="Times New Roman" pitchFamily="18" charset="0"/>
                <a:ea typeface="黑体" pitchFamily="49" charset="-122"/>
              </a:rPr>
              <a:t>硅氧硅碳键型：≡</a:t>
            </a:r>
            <a:r>
              <a:rPr lang="en-US" altLang="en-US" sz="2600" i="0">
                <a:effectLst/>
                <a:latin typeface="Times New Roman" pitchFamily="18" charset="0"/>
                <a:ea typeface="黑体" pitchFamily="49" charset="-122"/>
              </a:rPr>
              <a:t>Si</a:t>
            </a:r>
            <a:r>
              <a:rPr lang="zh-CN" altLang="en-US" sz="2600" i="0">
                <a:effectLst/>
                <a:latin typeface="Times New Roman" pitchFamily="18" charset="0"/>
                <a:ea typeface="黑体" pitchFamily="49" charset="-122"/>
              </a:rPr>
              <a:t>—</a:t>
            </a:r>
            <a:r>
              <a:rPr lang="en-US" altLang="zh-CN" sz="2600" i="0">
                <a:effectLst/>
                <a:latin typeface="Times New Roman" pitchFamily="18" charset="0"/>
                <a:ea typeface="黑体" pitchFamily="49" charset="-122"/>
              </a:rPr>
              <a:t>O</a:t>
            </a:r>
            <a:r>
              <a:rPr lang="zh-CN" altLang="en-US" sz="2600" i="0">
                <a:effectLst/>
                <a:latin typeface="Times New Roman" pitchFamily="18" charset="0"/>
                <a:ea typeface="黑体" pitchFamily="49" charset="-122"/>
              </a:rPr>
              <a:t>—</a:t>
            </a:r>
            <a:r>
              <a:rPr lang="en-US" altLang="en-US" sz="2600" i="0">
                <a:effectLst/>
                <a:latin typeface="Times New Roman" pitchFamily="18" charset="0"/>
                <a:ea typeface="黑体" pitchFamily="49" charset="-122"/>
              </a:rPr>
              <a:t>Si </a:t>
            </a:r>
            <a:r>
              <a:rPr lang="zh-CN" altLang="en-US" sz="2600" i="0">
                <a:effectLst/>
                <a:latin typeface="Times New Roman" pitchFamily="18" charset="0"/>
                <a:ea typeface="黑体" pitchFamily="49" charset="-122"/>
              </a:rPr>
              <a:t>—</a:t>
            </a:r>
            <a:r>
              <a:rPr lang="en-US" altLang="en-US" sz="2600" i="0">
                <a:effectLst/>
                <a:latin typeface="Times New Roman" pitchFamily="18" charset="0"/>
                <a:ea typeface="黑体" pitchFamily="49" charset="-122"/>
              </a:rPr>
              <a:t> </a:t>
            </a:r>
            <a:r>
              <a:rPr lang="en-US" altLang="zh-CN" sz="2600" i="0">
                <a:effectLst/>
                <a:latin typeface="Times New Roman" pitchFamily="18" charset="0"/>
                <a:ea typeface="黑体" pitchFamily="49" charset="-122"/>
              </a:rPr>
              <a:t>C</a:t>
            </a:r>
            <a:r>
              <a:rPr lang="en-US" altLang="zh-CN" sz="2600" i="0">
                <a:solidFill>
                  <a:srgbClr val="0000CC"/>
                </a:solidFill>
                <a:effectLst/>
                <a:latin typeface="Times New Roman" pitchFamily="18" charset="0"/>
                <a:ea typeface="黑体" pitchFamily="49" charset="-122"/>
              </a:rPr>
              <a:t>  </a:t>
            </a:r>
          </a:p>
          <a:p>
            <a:pPr algn="just">
              <a:lnSpc>
                <a:spcPct val="110000"/>
              </a:lnSpc>
            </a:pPr>
            <a:r>
              <a:rPr lang="en-US" altLang="zh-CN" sz="2600" i="0">
                <a:solidFill>
                  <a:srgbClr val="0000CC"/>
                </a:solidFill>
                <a:effectLst/>
                <a:latin typeface="Times New Roman" pitchFamily="18" charset="0"/>
                <a:ea typeface="黑体" pitchFamily="49" charset="-122"/>
              </a:rPr>
              <a:t>      </a:t>
            </a:r>
            <a:r>
              <a:rPr lang="zh-CN" altLang="en-US" sz="2600" i="0">
                <a:solidFill>
                  <a:srgbClr val="FF0066"/>
                </a:solidFill>
                <a:effectLst/>
                <a:latin typeface="Times New Roman" pitchFamily="18" charset="0"/>
                <a:ea typeface="黑体" pitchFamily="49" charset="-122"/>
              </a:rPr>
              <a:t>稳定，耐水，耐光，耐有机溶剂，应用最广</a:t>
            </a:r>
            <a:r>
              <a:rPr lang="zh-CN" altLang="en-US" sz="2600" i="0">
                <a:solidFill>
                  <a:srgbClr val="0000CC"/>
                </a:solidFill>
                <a:effectLst/>
                <a:latin typeface="Times New Roman" pitchFamily="18" charset="0"/>
                <a:ea typeface="黑体" pitchFamily="49" charset="-122"/>
              </a:rPr>
              <a:t>。</a:t>
            </a:r>
          </a:p>
          <a:p>
            <a:pPr algn="just">
              <a:lnSpc>
                <a:spcPct val="110000"/>
              </a:lnSpc>
            </a:pPr>
            <a:r>
              <a:rPr lang="zh-CN" altLang="en-US" sz="2600" i="0">
                <a:effectLst/>
                <a:latin typeface="Times New Roman" pitchFamily="18" charset="0"/>
                <a:ea typeface="黑体" pitchFamily="49" charset="-122"/>
              </a:rPr>
              <a:t>       </a:t>
            </a:r>
            <a:r>
              <a:rPr lang="en-US" altLang="zh-CN" sz="2600" i="0">
                <a:effectLst/>
                <a:latin typeface="Times New Roman" pitchFamily="18" charset="0"/>
                <a:ea typeface="黑体" pitchFamily="49" charset="-122"/>
              </a:rPr>
              <a:t>c. </a:t>
            </a:r>
            <a:r>
              <a:rPr lang="zh-CN" altLang="en-US" sz="2600" i="0">
                <a:effectLst/>
                <a:latin typeface="Times New Roman" pitchFamily="18" charset="0"/>
                <a:ea typeface="黑体" pitchFamily="49" charset="-122"/>
              </a:rPr>
              <a:t>硅碳键型：        ≡</a:t>
            </a:r>
            <a:r>
              <a:rPr lang="en-US" altLang="en-US" sz="2600" i="0">
                <a:effectLst/>
                <a:latin typeface="Times New Roman" pitchFamily="18" charset="0"/>
                <a:ea typeface="黑体" pitchFamily="49" charset="-122"/>
              </a:rPr>
              <a:t>Si</a:t>
            </a:r>
            <a:r>
              <a:rPr lang="zh-CN" altLang="en-US" sz="2600" i="0">
                <a:effectLst/>
                <a:latin typeface="Times New Roman" pitchFamily="18" charset="0"/>
                <a:ea typeface="黑体" pitchFamily="49" charset="-122"/>
              </a:rPr>
              <a:t>—</a:t>
            </a:r>
            <a:r>
              <a:rPr lang="en-US" altLang="zh-CN" sz="2600" i="0">
                <a:effectLst/>
                <a:latin typeface="Times New Roman" pitchFamily="18" charset="0"/>
                <a:ea typeface="黑体" pitchFamily="49" charset="-122"/>
              </a:rPr>
              <a:t>C</a:t>
            </a:r>
          </a:p>
          <a:p>
            <a:pPr algn="just">
              <a:lnSpc>
                <a:spcPct val="110000"/>
              </a:lnSpc>
            </a:pPr>
            <a:r>
              <a:rPr lang="zh-CN" altLang="en-US" sz="2600" i="0">
                <a:effectLst/>
                <a:latin typeface="Times New Roman" pitchFamily="18" charset="0"/>
                <a:ea typeface="黑体" pitchFamily="49" charset="-122"/>
              </a:rPr>
              <a:t>       </a:t>
            </a:r>
            <a:r>
              <a:rPr lang="en-US" altLang="zh-CN" sz="2600" i="0">
                <a:effectLst/>
                <a:latin typeface="Times New Roman" pitchFamily="18" charset="0"/>
                <a:ea typeface="黑体" pitchFamily="49" charset="-122"/>
              </a:rPr>
              <a:t>d. </a:t>
            </a:r>
            <a:r>
              <a:rPr lang="zh-CN" altLang="en-US" sz="2600" i="0">
                <a:effectLst/>
                <a:latin typeface="Times New Roman" pitchFamily="18" charset="0"/>
                <a:ea typeface="黑体" pitchFamily="49" charset="-122"/>
              </a:rPr>
              <a:t>硅氮键型：        ≡</a:t>
            </a:r>
            <a:r>
              <a:rPr lang="en-US" altLang="en-US" sz="2600" i="0">
                <a:effectLst/>
                <a:latin typeface="Times New Roman" pitchFamily="18" charset="0"/>
                <a:ea typeface="黑体" pitchFamily="49" charset="-122"/>
              </a:rPr>
              <a:t>Si</a:t>
            </a:r>
            <a:r>
              <a:rPr lang="zh-CN" altLang="en-US" sz="2600" i="0">
                <a:effectLst/>
                <a:latin typeface="Times New Roman" pitchFamily="18" charset="0"/>
                <a:ea typeface="黑体" pitchFamily="49" charset="-122"/>
              </a:rPr>
              <a:t>—</a:t>
            </a:r>
            <a:r>
              <a:rPr lang="en-US" altLang="zh-CN" sz="2600" i="0">
                <a:effectLst/>
                <a:latin typeface="Times New Roman" pitchFamily="18" charset="0"/>
                <a:ea typeface="黑体" pitchFamily="49" charset="-122"/>
              </a:rPr>
              <a:t>N</a:t>
            </a:r>
          </a:p>
        </p:txBody>
      </p:sp>
      <p:graphicFrame>
        <p:nvGraphicFramePr>
          <p:cNvPr id="106509" name="Object 13"/>
          <p:cNvGraphicFramePr>
            <a:graphicFrameLocks noChangeAspect="1"/>
          </p:cNvGraphicFramePr>
          <p:nvPr/>
        </p:nvGraphicFramePr>
        <p:xfrm>
          <a:off x="609600" y="4038600"/>
          <a:ext cx="8153400" cy="2143125"/>
        </p:xfrm>
        <a:graphic>
          <a:graphicData uri="http://schemas.openxmlformats.org/presentationml/2006/ole">
            <mc:AlternateContent xmlns:mc="http://schemas.openxmlformats.org/markup-compatibility/2006">
              <mc:Choice xmlns:v="urn:schemas-microsoft-com:vml" Requires="v">
                <p:oleObj spid="_x0000_s59400" name="BMP 图象" r:id="rId3" imgW="5687219" imgH="1495634" progId="Paint.Picture">
                  <p:embed/>
                </p:oleObj>
              </mc:Choice>
              <mc:Fallback>
                <p:oleObj name="BMP 图象" r:id="rId3" imgW="5687219" imgH="14956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038600"/>
                        <a:ext cx="8153400" cy="214312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6230478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left)">
                                      <p:cBhvr>
                                        <p:cTn id="7" dur="500"/>
                                        <p:tgtEl>
                                          <p:spTgt spid="10649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6509"/>
                                        </p:tgtEl>
                                        <p:attrNameLst>
                                          <p:attrName>style.visibility</p:attrName>
                                        </p:attrNameLst>
                                      </p:cBhvr>
                                      <p:to>
                                        <p:strVal val="visible"/>
                                      </p:to>
                                    </p:set>
                                    <p:animEffect transition="in" filter="wipe(left)">
                                      <p:cBhvr>
                                        <p:cTn id="11" dur="500"/>
                                        <p:tgtEl>
                                          <p:spTgt spid="10650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6499">
                                            <p:txEl>
                                              <p:pRg st="0" end="0"/>
                                            </p:txEl>
                                          </p:spTgt>
                                        </p:tgtEl>
                                        <p:attrNameLst>
                                          <p:attrName>style.visibility</p:attrName>
                                        </p:attrNameLst>
                                      </p:cBhvr>
                                      <p:to>
                                        <p:strVal val="visible"/>
                                      </p:to>
                                    </p:set>
                                    <p:animEffect transition="in" filter="wipe(left)">
                                      <p:cBhvr>
                                        <p:cTn id="16" dur="500"/>
                                        <p:tgtEl>
                                          <p:spTgt spid="10649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6499">
                                            <p:txEl>
                                              <p:pRg st="1" end="1"/>
                                            </p:txEl>
                                          </p:spTgt>
                                        </p:tgtEl>
                                        <p:attrNameLst>
                                          <p:attrName>style.visibility</p:attrName>
                                        </p:attrNameLst>
                                      </p:cBhvr>
                                      <p:to>
                                        <p:strVal val="visible"/>
                                      </p:to>
                                    </p:set>
                                    <p:animEffect transition="in" filter="wipe(left)">
                                      <p:cBhvr>
                                        <p:cTn id="21" dur="500"/>
                                        <p:tgtEl>
                                          <p:spTgt spid="106499">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6499">
                                            <p:txEl>
                                              <p:pRg st="2" end="2"/>
                                            </p:txEl>
                                          </p:spTgt>
                                        </p:tgtEl>
                                        <p:attrNameLst>
                                          <p:attrName>style.visibility</p:attrName>
                                        </p:attrNameLst>
                                      </p:cBhvr>
                                      <p:to>
                                        <p:strVal val="visible"/>
                                      </p:to>
                                    </p:set>
                                    <p:animEffect transition="in" filter="wipe(left)">
                                      <p:cBhvr>
                                        <p:cTn id="26" dur="500"/>
                                        <p:tgtEl>
                                          <p:spTgt spid="106499">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6499">
                                            <p:txEl>
                                              <p:pRg st="3" end="3"/>
                                            </p:txEl>
                                          </p:spTgt>
                                        </p:tgtEl>
                                        <p:attrNameLst>
                                          <p:attrName>style.visibility</p:attrName>
                                        </p:attrNameLst>
                                      </p:cBhvr>
                                      <p:to>
                                        <p:strVal val="visible"/>
                                      </p:to>
                                    </p:set>
                                    <p:animEffect transition="in" filter="wipe(left)">
                                      <p:cBhvr>
                                        <p:cTn id="31" dur="500"/>
                                        <p:tgtEl>
                                          <p:spTgt spid="106499">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6499">
                                            <p:txEl>
                                              <p:pRg st="4" end="4"/>
                                            </p:txEl>
                                          </p:spTgt>
                                        </p:tgtEl>
                                        <p:attrNameLst>
                                          <p:attrName>style.visibility</p:attrName>
                                        </p:attrNameLst>
                                      </p:cBhvr>
                                      <p:to>
                                        <p:strVal val="visible"/>
                                      </p:to>
                                    </p:set>
                                    <p:animEffect transition="in" filter="wipe(left)">
                                      <p:cBhvr>
                                        <p:cTn id="36" dur="500"/>
                                        <p:tgtEl>
                                          <p:spTgt spid="106499">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6499">
                                            <p:txEl>
                                              <p:pRg st="5" end="5"/>
                                            </p:txEl>
                                          </p:spTgt>
                                        </p:tgtEl>
                                        <p:attrNameLst>
                                          <p:attrName>style.visibility</p:attrName>
                                        </p:attrNameLst>
                                      </p:cBhvr>
                                      <p:to>
                                        <p:strVal val="visible"/>
                                      </p:to>
                                    </p:set>
                                    <p:animEffect transition="in" filter="wipe(left)">
                                      <p:cBhvr>
                                        <p:cTn id="41" dur="500"/>
                                        <p:tgtEl>
                                          <p:spTgt spid="1064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81000" y="457200"/>
            <a:ext cx="7772400" cy="609600"/>
          </a:xfrm>
        </p:spPr>
        <p:txBody>
          <a:bodyPr/>
          <a:lstStyle/>
          <a:p>
            <a:r>
              <a:rPr lang="zh-CN" altLang="en-US" sz="3600" b="1" dirty="0">
                <a:solidFill>
                  <a:srgbClr val="003300"/>
                </a:solidFill>
                <a:effectLst/>
                <a:ea typeface="黑体" pitchFamily="2" charset="-122"/>
              </a:rPr>
              <a:t>化学键合固定相的</a:t>
            </a:r>
            <a:r>
              <a:rPr lang="zh-CN" altLang="en-US" sz="3600" b="1" dirty="0">
                <a:solidFill>
                  <a:srgbClr val="FF0066"/>
                </a:solidFill>
                <a:effectLst/>
                <a:ea typeface="黑体" pitchFamily="2" charset="-122"/>
              </a:rPr>
              <a:t>特点</a:t>
            </a:r>
            <a:r>
              <a:rPr lang="zh-CN" altLang="en-US" sz="3600" b="1" dirty="0">
                <a:solidFill>
                  <a:schemeClr val="hlink"/>
                </a:solidFill>
                <a:effectLst/>
                <a:ea typeface="黑体" pitchFamily="2" charset="-122"/>
              </a:rPr>
              <a:t>：</a:t>
            </a:r>
            <a:endParaRPr lang="zh-CN" altLang="zh-CN" sz="5400" b="1" i="1" dirty="0">
              <a:ea typeface="黑体" pitchFamily="2" charset="-122"/>
            </a:endParaRPr>
          </a:p>
        </p:txBody>
      </p:sp>
      <p:sp>
        <p:nvSpPr>
          <p:cNvPr id="108547" name="Text Box 3"/>
          <p:cNvSpPr txBox="1">
            <a:spLocks noChangeArrowheads="1"/>
          </p:cNvSpPr>
          <p:nvPr/>
        </p:nvSpPr>
        <p:spPr bwMode="auto">
          <a:xfrm>
            <a:off x="228600" y="1143000"/>
            <a:ext cx="87630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i="0">
                <a:effectLst/>
                <a:latin typeface="黑体" pitchFamily="2" charset="-122"/>
                <a:ea typeface="黑体" pitchFamily="2" charset="-122"/>
              </a:rPr>
              <a:t>（1）</a:t>
            </a:r>
            <a:r>
              <a:rPr lang="zh-CN" altLang="en-US" sz="2600" i="0">
                <a:solidFill>
                  <a:srgbClr val="FF0066"/>
                </a:solidFill>
                <a:effectLst/>
                <a:latin typeface="黑体" pitchFamily="2" charset="-122"/>
                <a:ea typeface="黑体" pitchFamily="2" charset="-122"/>
              </a:rPr>
              <a:t>传质快</a:t>
            </a:r>
            <a:r>
              <a:rPr lang="zh-CN" altLang="en-US" sz="2600" i="0">
                <a:effectLst/>
                <a:latin typeface="黑体" pitchFamily="2" charset="-122"/>
                <a:ea typeface="黑体" pitchFamily="2" charset="-122"/>
              </a:rPr>
              <a:t>，</a:t>
            </a:r>
            <a:r>
              <a:rPr lang="zh-CN" altLang="en-US" sz="2600" b="0" i="0">
                <a:effectLst/>
                <a:latin typeface="黑体" pitchFamily="2" charset="-122"/>
                <a:ea typeface="黑体" pitchFamily="2" charset="-122"/>
              </a:rPr>
              <a:t>表面无深凹陷。</a:t>
            </a:r>
          </a:p>
          <a:p>
            <a:pPr algn="just">
              <a:lnSpc>
                <a:spcPct val="120000"/>
              </a:lnSpc>
            </a:pPr>
            <a:r>
              <a:rPr lang="zh-CN" altLang="zh-CN" sz="2600" i="0">
                <a:effectLst/>
                <a:latin typeface="黑体" pitchFamily="2" charset="-122"/>
                <a:ea typeface="黑体" pitchFamily="2" charset="-122"/>
              </a:rPr>
              <a:t>（2）</a:t>
            </a:r>
            <a:r>
              <a:rPr lang="zh-CN" altLang="en-US" sz="2600" i="0">
                <a:solidFill>
                  <a:srgbClr val="FF0066"/>
                </a:solidFill>
                <a:effectLst/>
                <a:latin typeface="黑体" pitchFamily="2" charset="-122"/>
                <a:ea typeface="黑体" pitchFamily="2" charset="-122"/>
              </a:rPr>
              <a:t>寿命长</a:t>
            </a:r>
            <a:r>
              <a:rPr lang="zh-CN" altLang="en-US" sz="2600" i="0">
                <a:effectLst/>
                <a:latin typeface="黑体" pitchFamily="2" charset="-122"/>
                <a:ea typeface="黑体" pitchFamily="2" charset="-122"/>
              </a:rPr>
              <a:t>，</a:t>
            </a:r>
            <a:r>
              <a:rPr lang="zh-CN" altLang="en-US" sz="2600" b="0" i="0">
                <a:effectLst/>
                <a:latin typeface="黑体" pitchFamily="2" charset="-122"/>
                <a:ea typeface="黑体" pitchFamily="2" charset="-122"/>
              </a:rPr>
              <a:t>化学键合，无固定液流失，耐流动相冲击； 耐水，耐光，耐有机溶剂，稳定。 </a:t>
            </a:r>
          </a:p>
          <a:p>
            <a:pPr algn="just">
              <a:lnSpc>
                <a:spcPct val="120000"/>
              </a:lnSpc>
            </a:pPr>
            <a:r>
              <a:rPr lang="zh-CN" altLang="en-US" sz="2600" i="0">
                <a:effectLst/>
                <a:latin typeface="黑体" pitchFamily="2" charset="-122"/>
                <a:ea typeface="黑体" pitchFamily="2" charset="-122"/>
              </a:rPr>
              <a:t>（4）</a:t>
            </a:r>
            <a:r>
              <a:rPr lang="zh-CN" altLang="en-US" sz="2600" i="0">
                <a:solidFill>
                  <a:srgbClr val="FF0066"/>
                </a:solidFill>
                <a:effectLst/>
                <a:latin typeface="黑体" pitchFamily="2" charset="-122"/>
                <a:ea typeface="黑体" pitchFamily="2" charset="-122"/>
              </a:rPr>
              <a:t>选择性好</a:t>
            </a:r>
            <a:r>
              <a:rPr lang="zh-CN" altLang="en-US" sz="2600" i="0">
                <a:effectLst/>
                <a:latin typeface="黑体" pitchFamily="2" charset="-122"/>
                <a:ea typeface="黑体" pitchFamily="2" charset="-122"/>
              </a:rPr>
              <a:t>，</a:t>
            </a:r>
            <a:r>
              <a:rPr lang="zh-CN" altLang="en-US" sz="2600" b="0" i="0">
                <a:effectLst/>
                <a:latin typeface="黑体" pitchFamily="2" charset="-122"/>
                <a:ea typeface="黑体" pitchFamily="2" charset="-122"/>
              </a:rPr>
              <a:t>可键合不同官能团，提高选择性。</a:t>
            </a:r>
          </a:p>
          <a:p>
            <a:pPr algn="just">
              <a:lnSpc>
                <a:spcPct val="120000"/>
              </a:lnSpc>
            </a:pPr>
            <a:r>
              <a:rPr lang="zh-CN" altLang="en-US" sz="2600" i="0">
                <a:effectLst/>
                <a:latin typeface="黑体" pitchFamily="2" charset="-122"/>
                <a:ea typeface="黑体" pitchFamily="2" charset="-122"/>
              </a:rPr>
              <a:t>（5）</a:t>
            </a:r>
            <a:r>
              <a:rPr lang="zh-CN" altLang="en-US" sz="2600" i="0">
                <a:solidFill>
                  <a:srgbClr val="FF0066"/>
                </a:solidFill>
                <a:effectLst/>
                <a:latin typeface="黑体" pitchFamily="2" charset="-122"/>
                <a:ea typeface="黑体" pitchFamily="2" charset="-122"/>
              </a:rPr>
              <a:t>有利于梯度洗脱。</a:t>
            </a:r>
          </a:p>
        </p:txBody>
      </p:sp>
      <p:graphicFrame>
        <p:nvGraphicFramePr>
          <p:cNvPr id="108554" name="Object 10"/>
          <p:cNvGraphicFramePr>
            <a:graphicFrameLocks noChangeAspect="1"/>
          </p:cNvGraphicFramePr>
          <p:nvPr/>
        </p:nvGraphicFramePr>
        <p:xfrm>
          <a:off x="4114800" y="4876800"/>
          <a:ext cx="4724400" cy="1243013"/>
        </p:xfrm>
        <a:graphic>
          <a:graphicData uri="http://schemas.openxmlformats.org/presentationml/2006/ole">
            <mc:AlternateContent xmlns:mc="http://schemas.openxmlformats.org/markup-compatibility/2006">
              <mc:Choice xmlns:v="urn:schemas-microsoft-com:vml" Requires="v">
                <p:oleObj spid="_x0000_s60424" name="BMP 图象" r:id="rId3" imgW="5687219" imgH="1495634" progId="Paint.Picture">
                  <p:embed/>
                </p:oleObj>
              </mc:Choice>
              <mc:Fallback>
                <p:oleObj name="BMP 图象" r:id="rId3" imgW="5687219" imgH="14956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876800"/>
                        <a:ext cx="4724400" cy="1243013"/>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5" name="Text Box 11"/>
          <p:cNvSpPr txBox="1">
            <a:spLocks noChangeArrowheads="1"/>
          </p:cNvSpPr>
          <p:nvPr/>
        </p:nvSpPr>
        <p:spPr bwMode="auto">
          <a:xfrm>
            <a:off x="304800" y="3886200"/>
            <a:ext cx="83058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i="0">
                <a:effectLst/>
                <a:latin typeface="黑体" pitchFamily="2" charset="-122"/>
                <a:ea typeface="黑体" pitchFamily="2" charset="-122"/>
              </a:rPr>
              <a:t>存在着</a:t>
            </a:r>
            <a:r>
              <a:rPr lang="zh-CN" altLang="en-US" sz="2600" i="0">
                <a:solidFill>
                  <a:srgbClr val="FF0066"/>
                </a:solidFill>
                <a:effectLst/>
                <a:latin typeface="黑体" pitchFamily="2" charset="-122"/>
                <a:ea typeface="黑体" pitchFamily="2" charset="-122"/>
              </a:rPr>
              <a:t>双重分离机制</a:t>
            </a:r>
            <a:r>
              <a:rPr lang="zh-CN" altLang="en-US" sz="2600" i="0">
                <a:effectLst/>
                <a:latin typeface="黑体" pitchFamily="2" charset="-122"/>
                <a:ea typeface="黑体" pitchFamily="2" charset="-122"/>
              </a:rPr>
              <a:t>：</a:t>
            </a:r>
            <a:r>
              <a:rPr lang="zh-CN" altLang="en-US" sz="2600" b="0" i="0">
                <a:effectLst/>
                <a:latin typeface="黑体" pitchFamily="2" charset="-122"/>
                <a:ea typeface="黑体" pitchFamily="2" charset="-122"/>
              </a:rPr>
              <a:t>(键合基团的覆盖率决定)</a:t>
            </a:r>
          </a:p>
          <a:p>
            <a:pPr algn="just">
              <a:lnSpc>
                <a:spcPct val="120000"/>
              </a:lnSpc>
            </a:pPr>
            <a:r>
              <a:rPr lang="zh-CN" altLang="en-US" sz="2600" b="0" i="0">
                <a:effectLst/>
                <a:latin typeface="Times New Roman" pitchFamily="18" charset="0"/>
                <a:ea typeface="黑体" pitchFamily="2" charset="-122"/>
              </a:rPr>
              <a:t>高覆盖率：分配为主；</a:t>
            </a:r>
          </a:p>
          <a:p>
            <a:pPr algn="just">
              <a:lnSpc>
                <a:spcPct val="120000"/>
              </a:lnSpc>
            </a:pPr>
            <a:r>
              <a:rPr lang="zh-CN" altLang="en-US" sz="2600" b="0" i="0">
                <a:effectLst/>
                <a:latin typeface="Times New Roman" pitchFamily="18" charset="0"/>
                <a:ea typeface="黑体" pitchFamily="2" charset="-122"/>
              </a:rPr>
              <a:t>低覆盖率：吸附为主。</a:t>
            </a:r>
            <a:r>
              <a:rPr lang="zh-CN" altLang="en-US" sz="2600" b="0" i="0">
                <a:solidFill>
                  <a:srgbClr val="0000CC"/>
                </a:solidFill>
                <a:effectLst/>
                <a:latin typeface="Times New Roman" pitchFamily="18" charset="0"/>
              </a:rPr>
              <a:t>   </a:t>
            </a:r>
          </a:p>
        </p:txBody>
      </p:sp>
    </p:spTree>
    <p:extLst>
      <p:ext uri="{BB962C8B-B14F-4D97-AF65-F5344CB8AC3E}">
        <p14:creationId xmlns:p14="http://schemas.microsoft.com/office/powerpoint/2010/main" val="381039044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Effect transition="in" filter="wipe(left)">
                                      <p:cBhvr>
                                        <p:cTn id="7" dur="500"/>
                                        <p:tgtEl>
                                          <p:spTgt spid="10854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8554"/>
                                        </p:tgtEl>
                                        <p:attrNameLst>
                                          <p:attrName>style.visibility</p:attrName>
                                        </p:attrNameLst>
                                      </p:cBhvr>
                                      <p:to>
                                        <p:strVal val="visible"/>
                                      </p:to>
                                    </p:set>
                                    <p:animEffect transition="in" filter="wipe(left)">
                                      <p:cBhvr>
                                        <p:cTn id="11" dur="500"/>
                                        <p:tgtEl>
                                          <p:spTgt spid="10855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8547">
                                            <p:txEl>
                                              <p:pRg st="0" end="0"/>
                                            </p:txEl>
                                          </p:spTgt>
                                        </p:tgtEl>
                                        <p:attrNameLst>
                                          <p:attrName>style.visibility</p:attrName>
                                        </p:attrNameLst>
                                      </p:cBhvr>
                                      <p:to>
                                        <p:strVal val="visible"/>
                                      </p:to>
                                    </p:set>
                                    <p:animEffect transition="in" filter="wipe(left)">
                                      <p:cBhvr>
                                        <p:cTn id="16" dur="500"/>
                                        <p:tgtEl>
                                          <p:spTgt spid="10854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547">
                                            <p:txEl>
                                              <p:pRg st="1" end="1"/>
                                            </p:txEl>
                                          </p:spTgt>
                                        </p:tgtEl>
                                        <p:attrNameLst>
                                          <p:attrName>style.visibility</p:attrName>
                                        </p:attrNameLst>
                                      </p:cBhvr>
                                      <p:to>
                                        <p:strVal val="visible"/>
                                      </p:to>
                                    </p:set>
                                    <p:animEffect transition="in" filter="wipe(left)">
                                      <p:cBhvr>
                                        <p:cTn id="21" dur="500"/>
                                        <p:tgtEl>
                                          <p:spTgt spid="10854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8547">
                                            <p:txEl>
                                              <p:pRg st="2" end="2"/>
                                            </p:txEl>
                                          </p:spTgt>
                                        </p:tgtEl>
                                        <p:attrNameLst>
                                          <p:attrName>style.visibility</p:attrName>
                                        </p:attrNameLst>
                                      </p:cBhvr>
                                      <p:to>
                                        <p:strVal val="visible"/>
                                      </p:to>
                                    </p:set>
                                    <p:animEffect transition="in" filter="wipe(left)">
                                      <p:cBhvr>
                                        <p:cTn id="26" dur="500"/>
                                        <p:tgtEl>
                                          <p:spTgt spid="108547">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8547">
                                            <p:txEl>
                                              <p:pRg st="3" end="3"/>
                                            </p:txEl>
                                          </p:spTgt>
                                        </p:tgtEl>
                                        <p:attrNameLst>
                                          <p:attrName>style.visibility</p:attrName>
                                        </p:attrNameLst>
                                      </p:cBhvr>
                                      <p:to>
                                        <p:strVal val="visible"/>
                                      </p:to>
                                    </p:set>
                                    <p:animEffect transition="in" filter="wipe(left)">
                                      <p:cBhvr>
                                        <p:cTn id="31" dur="500"/>
                                        <p:tgtEl>
                                          <p:spTgt spid="108547">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8555">
                                            <p:txEl>
                                              <p:pRg st="0" end="0"/>
                                            </p:txEl>
                                          </p:spTgt>
                                        </p:tgtEl>
                                        <p:attrNameLst>
                                          <p:attrName>style.visibility</p:attrName>
                                        </p:attrNameLst>
                                      </p:cBhvr>
                                      <p:to>
                                        <p:strVal val="visible"/>
                                      </p:to>
                                    </p:set>
                                    <p:animEffect transition="in" filter="wipe(left)">
                                      <p:cBhvr>
                                        <p:cTn id="36" dur="500"/>
                                        <p:tgtEl>
                                          <p:spTgt spid="108555">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8555">
                                            <p:txEl>
                                              <p:pRg st="1" end="1"/>
                                            </p:txEl>
                                          </p:spTgt>
                                        </p:tgtEl>
                                        <p:attrNameLst>
                                          <p:attrName>style.visibility</p:attrName>
                                        </p:attrNameLst>
                                      </p:cBhvr>
                                      <p:to>
                                        <p:strVal val="visible"/>
                                      </p:to>
                                    </p:set>
                                    <p:animEffect transition="in" filter="wipe(left)">
                                      <p:cBhvr>
                                        <p:cTn id="41" dur="500"/>
                                        <p:tgtEl>
                                          <p:spTgt spid="108555">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8555">
                                            <p:txEl>
                                              <p:pRg st="2" end="2"/>
                                            </p:txEl>
                                          </p:spTgt>
                                        </p:tgtEl>
                                        <p:attrNameLst>
                                          <p:attrName>style.visibility</p:attrName>
                                        </p:attrNameLst>
                                      </p:cBhvr>
                                      <p:to>
                                        <p:strVal val="visible"/>
                                      </p:to>
                                    </p:set>
                                    <p:animEffect transition="in" filter="wipe(left)">
                                      <p:cBhvr>
                                        <p:cTn id="46" dur="500"/>
                                        <p:tgtEl>
                                          <p:spTgt spid="108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build="p" autoUpdateAnimBg="0"/>
      <p:bldP spid="10855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04800" y="533400"/>
            <a:ext cx="8382000" cy="609600"/>
          </a:xfrm>
        </p:spPr>
        <p:txBody>
          <a:bodyPr/>
          <a:lstStyle/>
          <a:p>
            <a:r>
              <a:rPr lang="zh-CN" altLang="en-US" sz="3200" b="1">
                <a:solidFill>
                  <a:srgbClr val="990033"/>
                </a:solidFill>
                <a:effectLst/>
                <a:latin typeface="黑体" pitchFamily="2" charset="-122"/>
                <a:ea typeface="黑体" pitchFamily="2" charset="-122"/>
              </a:rPr>
              <a:t> 2.液-固吸附分离固定相</a:t>
            </a:r>
            <a:endParaRPr lang="zh-CN" altLang="en-US" sz="4800" b="1" i="1">
              <a:latin typeface="黑体" pitchFamily="2" charset="-122"/>
              <a:ea typeface="黑体" pitchFamily="2" charset="-122"/>
            </a:endParaRPr>
          </a:p>
        </p:txBody>
      </p:sp>
      <p:sp>
        <p:nvSpPr>
          <p:cNvPr id="109571" name="Text Box 3"/>
          <p:cNvSpPr txBox="1">
            <a:spLocks noChangeArrowheads="1"/>
          </p:cNvSpPr>
          <p:nvPr/>
        </p:nvSpPr>
        <p:spPr bwMode="auto">
          <a:xfrm>
            <a:off x="381000" y="1143000"/>
            <a:ext cx="80772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80000"/>
              </a:lnSpc>
            </a:pPr>
            <a:r>
              <a:rPr lang="zh-CN" altLang="en-US" sz="2600" b="0" i="0">
                <a:effectLst/>
                <a:latin typeface="Times New Roman" pitchFamily="18" charset="0"/>
                <a:ea typeface="黑体" pitchFamily="2" charset="-122"/>
              </a:rPr>
              <a:t>      种类：硅胶、氧化铝、分子筛、聚酰胺等。种类有限，应用面相对较窄。</a:t>
            </a:r>
          </a:p>
          <a:p>
            <a:pPr algn="just">
              <a:lnSpc>
                <a:spcPct val="180000"/>
              </a:lnSpc>
            </a:pPr>
            <a:r>
              <a:rPr lang="zh-CN" altLang="en-US" sz="2600" b="0" i="0">
                <a:effectLst/>
                <a:latin typeface="Times New Roman" pitchFamily="18" charset="0"/>
                <a:ea typeface="黑体" pitchFamily="2" charset="-122"/>
              </a:rPr>
              <a:t>      结构类型：全多孔型和薄壳型；</a:t>
            </a:r>
          </a:p>
          <a:p>
            <a:pPr algn="just">
              <a:lnSpc>
                <a:spcPct val="180000"/>
              </a:lnSpc>
            </a:pPr>
            <a:r>
              <a:rPr lang="zh-CN" altLang="en-US" sz="2600" b="0" i="0">
                <a:effectLst/>
                <a:latin typeface="Times New Roman" pitchFamily="18" charset="0"/>
                <a:ea typeface="黑体" pitchFamily="2" charset="-122"/>
              </a:rPr>
              <a:t>      粒度：5～10 </a:t>
            </a:r>
            <a:r>
              <a:rPr lang="zh-CN" altLang="zh-CN" sz="2600" b="0" i="0">
                <a:effectLst/>
                <a:latin typeface="Times New Roman" pitchFamily="18" charset="0"/>
                <a:ea typeface="黑体" pitchFamily="2" charset="-122"/>
              </a:rPr>
              <a:t>μ</a:t>
            </a:r>
            <a:r>
              <a:rPr lang="en-US" altLang="zh-CN" sz="2600" b="0" i="0">
                <a:effectLst/>
                <a:latin typeface="Times New Roman" pitchFamily="18" charset="0"/>
                <a:ea typeface="黑体" pitchFamily="2" charset="-122"/>
              </a:rPr>
              <a:t>m。</a:t>
            </a:r>
          </a:p>
          <a:p>
            <a:pPr algn="just">
              <a:lnSpc>
                <a:spcPct val="120000"/>
              </a:lnSpc>
            </a:pPr>
            <a:r>
              <a:rPr lang="en-US" altLang="zh-CN" sz="2400" b="0" i="0">
                <a:solidFill>
                  <a:srgbClr val="990033"/>
                </a:solidFill>
                <a:effectLst/>
                <a:latin typeface="黑体" pitchFamily="2" charset="-122"/>
                <a:ea typeface="黑体" pitchFamily="2" charset="-122"/>
              </a:rPr>
              <a:t> </a:t>
            </a:r>
            <a:endParaRPr lang="zh-CN" altLang="en-US" sz="2400" b="0" i="0">
              <a:solidFill>
                <a:srgbClr val="0000CC"/>
              </a:solidFill>
              <a:effectLst/>
              <a:latin typeface="Times New Roman" pitchFamily="18" charset="0"/>
            </a:endParaRPr>
          </a:p>
        </p:txBody>
      </p:sp>
      <p:graphicFrame>
        <p:nvGraphicFramePr>
          <p:cNvPr id="109580" name="Object 12"/>
          <p:cNvGraphicFramePr>
            <a:graphicFrameLocks noChangeAspect="1"/>
          </p:cNvGraphicFramePr>
          <p:nvPr/>
        </p:nvGraphicFramePr>
        <p:xfrm>
          <a:off x="4495800" y="4191000"/>
          <a:ext cx="4343400" cy="2025650"/>
        </p:xfrm>
        <a:graphic>
          <a:graphicData uri="http://schemas.openxmlformats.org/presentationml/2006/ole">
            <mc:AlternateContent xmlns:mc="http://schemas.openxmlformats.org/markup-compatibility/2006">
              <mc:Choice xmlns:v="urn:schemas-microsoft-com:vml" Requires="v">
                <p:oleObj spid="_x0000_s61448" name="BMP 图象" r:id="rId3" imgW="2876190" imgH="1343212" progId="Paint.Picture">
                  <p:embed/>
                </p:oleObj>
              </mc:Choice>
              <mc:Fallback>
                <p:oleObj name="BMP 图象" r:id="rId3" imgW="2876190" imgH="134321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4191000"/>
                        <a:ext cx="4343400" cy="20256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007998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9580"/>
                                        </p:tgtEl>
                                        <p:attrNameLst>
                                          <p:attrName>style.visibility</p:attrName>
                                        </p:attrNameLst>
                                      </p:cBhvr>
                                      <p:to>
                                        <p:strVal val="visible"/>
                                      </p:to>
                                    </p:set>
                                    <p:animEffect transition="in" filter="wipe(left)">
                                      <p:cBhvr>
                                        <p:cTn id="11" dur="500"/>
                                        <p:tgtEl>
                                          <p:spTgt spid="1095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9571">
                                            <p:txEl>
                                              <p:pRg st="0" end="0"/>
                                            </p:txEl>
                                          </p:spTgt>
                                        </p:tgtEl>
                                        <p:attrNameLst>
                                          <p:attrName>style.visibility</p:attrName>
                                        </p:attrNameLst>
                                      </p:cBhvr>
                                      <p:to>
                                        <p:strVal val="visible"/>
                                      </p:to>
                                    </p:set>
                                    <p:animEffect transition="in" filter="wipe(left)">
                                      <p:cBhvr>
                                        <p:cTn id="16" dur="500"/>
                                        <p:tgtEl>
                                          <p:spTgt spid="10957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9571">
                                            <p:txEl>
                                              <p:pRg st="1" end="1"/>
                                            </p:txEl>
                                          </p:spTgt>
                                        </p:tgtEl>
                                        <p:attrNameLst>
                                          <p:attrName>style.visibility</p:attrName>
                                        </p:attrNameLst>
                                      </p:cBhvr>
                                      <p:to>
                                        <p:strVal val="visible"/>
                                      </p:to>
                                    </p:set>
                                    <p:animEffect transition="in" filter="wipe(left)">
                                      <p:cBhvr>
                                        <p:cTn id="21" dur="500"/>
                                        <p:tgtEl>
                                          <p:spTgt spid="10957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9571">
                                            <p:txEl>
                                              <p:pRg st="2" end="2"/>
                                            </p:txEl>
                                          </p:spTgt>
                                        </p:tgtEl>
                                        <p:attrNameLst>
                                          <p:attrName>style.visibility</p:attrName>
                                        </p:attrNameLst>
                                      </p:cBhvr>
                                      <p:to>
                                        <p:strVal val="visible"/>
                                      </p:to>
                                    </p:set>
                                    <p:animEffect transition="in" filter="wipe(left)">
                                      <p:cBhvr>
                                        <p:cTn id="26" dur="500"/>
                                        <p:tgtEl>
                                          <p:spTgt spid="10957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9571">
                                            <p:txEl>
                                              <p:pRg st="3" end="3"/>
                                            </p:txEl>
                                          </p:spTgt>
                                        </p:tgtEl>
                                        <p:attrNameLst>
                                          <p:attrName>style.visibility</p:attrName>
                                        </p:attrNameLst>
                                      </p:cBhvr>
                                      <p:to>
                                        <p:strVal val="visible"/>
                                      </p:to>
                                    </p:set>
                                    <p:animEffect transition="in" filter="wipe(left)">
                                      <p:cBhvr>
                                        <p:cTn id="31" dur="500"/>
                                        <p:tgtEl>
                                          <p:spTgt spid="1095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304800" y="304800"/>
            <a:ext cx="8382000" cy="609600"/>
          </a:xfrm>
        </p:spPr>
        <p:txBody>
          <a:bodyPr/>
          <a:lstStyle/>
          <a:p>
            <a:r>
              <a:rPr kumimoji="1" lang="zh-CN" altLang="zh-CN" sz="3200" b="1">
                <a:solidFill>
                  <a:srgbClr val="990033"/>
                </a:solidFill>
                <a:effectLst/>
                <a:latin typeface="黑体" pitchFamily="2" charset="-122"/>
                <a:ea typeface="黑体" pitchFamily="2" charset="-122"/>
              </a:rPr>
              <a:t>3.离子交换色谱</a:t>
            </a:r>
            <a:r>
              <a:rPr lang="zh-CN" altLang="en-US" sz="3200" b="1">
                <a:solidFill>
                  <a:srgbClr val="990033"/>
                </a:solidFill>
                <a:effectLst/>
                <a:latin typeface="黑体" pitchFamily="2" charset="-122"/>
                <a:ea typeface="黑体" pitchFamily="2" charset="-122"/>
              </a:rPr>
              <a:t>分离固定相</a:t>
            </a:r>
          </a:p>
        </p:txBody>
      </p:sp>
      <p:sp>
        <p:nvSpPr>
          <p:cNvPr id="114691" name="Text Box 3"/>
          <p:cNvSpPr txBox="1">
            <a:spLocks noChangeArrowheads="1"/>
          </p:cNvSpPr>
          <p:nvPr/>
        </p:nvSpPr>
        <p:spPr bwMode="auto">
          <a:xfrm>
            <a:off x="304800" y="914400"/>
            <a:ext cx="4648200" cy="537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400" i="0">
                <a:solidFill>
                  <a:srgbClr val="FF0066"/>
                </a:solidFill>
                <a:effectLst/>
                <a:latin typeface="Times New Roman" pitchFamily="18" charset="0"/>
              </a:rPr>
              <a:t>      </a:t>
            </a:r>
            <a:r>
              <a:rPr lang="zh-CN" altLang="zh-CN" sz="2600" b="0" i="0">
                <a:solidFill>
                  <a:srgbClr val="FF0066"/>
                </a:solidFill>
                <a:effectLst/>
                <a:latin typeface="Times New Roman" pitchFamily="18" charset="0"/>
                <a:ea typeface="黑体" pitchFamily="2" charset="-122"/>
              </a:rPr>
              <a:t>结构类别：</a:t>
            </a:r>
            <a:endParaRPr lang="zh-CN" altLang="en-US" sz="2600" b="0" i="0">
              <a:solidFill>
                <a:srgbClr val="0000CC"/>
              </a:solidFill>
              <a:effectLst/>
              <a:latin typeface="Times New Roman" pitchFamily="18" charset="0"/>
              <a:ea typeface="黑体" pitchFamily="2" charset="-122"/>
            </a:endParaRPr>
          </a:p>
          <a:p>
            <a:pPr algn="just">
              <a:lnSpc>
                <a:spcPct val="110000"/>
              </a:lnSpc>
            </a:pPr>
            <a:r>
              <a:rPr lang="zh-CN" altLang="zh-CN" sz="2600" b="0" i="0">
                <a:effectLst/>
                <a:latin typeface="Times New Roman" pitchFamily="18" charset="0"/>
                <a:ea typeface="黑体" pitchFamily="2" charset="-122"/>
              </a:rPr>
              <a:t>（1）薄壳型离子交换树脂</a:t>
            </a:r>
          </a:p>
          <a:p>
            <a:pPr algn="just">
              <a:lnSpc>
                <a:spcPct val="110000"/>
              </a:lnSpc>
            </a:pPr>
            <a:r>
              <a:rPr lang="zh-CN" altLang="en-US" sz="2600" b="0" i="0">
                <a:effectLst/>
                <a:latin typeface="Times New Roman" pitchFamily="18" charset="0"/>
                <a:ea typeface="黑体" pitchFamily="2" charset="-122"/>
              </a:rPr>
              <a:t>   薄壳玻璃珠为担体，表面涂约1%的离子交换树脂。</a:t>
            </a:r>
          </a:p>
          <a:p>
            <a:pPr algn="just">
              <a:lnSpc>
                <a:spcPct val="110000"/>
              </a:lnSpc>
            </a:pPr>
            <a:r>
              <a:rPr lang="zh-CN" altLang="en-US" sz="2600" b="0" i="0">
                <a:effectLst/>
                <a:latin typeface="Times New Roman" pitchFamily="18" charset="0"/>
                <a:ea typeface="黑体" pitchFamily="2" charset="-122"/>
              </a:rPr>
              <a:t>（2）离子交换键合固定相</a:t>
            </a:r>
          </a:p>
          <a:p>
            <a:pPr algn="just">
              <a:lnSpc>
                <a:spcPct val="110000"/>
              </a:lnSpc>
            </a:pPr>
            <a:r>
              <a:rPr lang="zh-CN" altLang="en-US" sz="2600" b="0" i="0">
                <a:effectLst/>
                <a:latin typeface="Times New Roman" pitchFamily="18" charset="0"/>
                <a:ea typeface="黑体" pitchFamily="2" charset="-122"/>
              </a:rPr>
              <a:t>   薄壳键合型；微粒硅胶键合型（键合离子交换基团）。</a:t>
            </a:r>
          </a:p>
          <a:p>
            <a:pPr algn="just">
              <a:lnSpc>
                <a:spcPct val="110000"/>
              </a:lnSpc>
            </a:pPr>
            <a:r>
              <a:rPr lang="zh-CN" altLang="en-US" sz="2600" b="0" i="0">
                <a:solidFill>
                  <a:srgbClr val="0000CC"/>
                </a:solidFill>
                <a:effectLst/>
                <a:latin typeface="Times New Roman" pitchFamily="18" charset="0"/>
                <a:ea typeface="黑体" pitchFamily="2" charset="-122"/>
              </a:rPr>
              <a:t>      </a:t>
            </a:r>
            <a:r>
              <a:rPr lang="zh-CN" altLang="en-US" sz="2600" b="0" i="0">
                <a:solidFill>
                  <a:srgbClr val="FF0066"/>
                </a:solidFill>
                <a:effectLst/>
                <a:latin typeface="Times New Roman" pitchFamily="18" charset="0"/>
                <a:ea typeface="黑体" pitchFamily="2" charset="-122"/>
              </a:rPr>
              <a:t>树脂类别：</a:t>
            </a:r>
            <a:endParaRPr lang="zh-CN" altLang="en-US" sz="2600" b="0" i="0">
              <a:solidFill>
                <a:srgbClr val="0000CC"/>
              </a:solidFill>
              <a:effectLst/>
              <a:latin typeface="Times New Roman" pitchFamily="18" charset="0"/>
              <a:ea typeface="黑体" pitchFamily="2" charset="-122"/>
            </a:endParaRPr>
          </a:p>
          <a:p>
            <a:pPr algn="just">
              <a:lnSpc>
                <a:spcPct val="110000"/>
              </a:lnSpc>
            </a:pPr>
            <a:r>
              <a:rPr lang="zh-CN" altLang="en-US" sz="2600" b="0" i="0">
                <a:effectLst/>
                <a:latin typeface="Times New Roman" pitchFamily="18" charset="0"/>
                <a:ea typeface="黑体" pitchFamily="2" charset="-122"/>
              </a:rPr>
              <a:t>（1） 阳离子交换树脂（强酸性、弱酸性）。</a:t>
            </a:r>
          </a:p>
          <a:p>
            <a:pPr algn="just">
              <a:lnSpc>
                <a:spcPct val="110000"/>
              </a:lnSpc>
            </a:pPr>
            <a:r>
              <a:rPr lang="zh-CN" altLang="en-US" sz="2600" b="0" i="0">
                <a:effectLst/>
                <a:latin typeface="Times New Roman" pitchFamily="18" charset="0"/>
                <a:ea typeface="黑体" pitchFamily="2" charset="-122"/>
              </a:rPr>
              <a:t>（2） 阴离子交换树脂（强碱性、弱碱性）。</a:t>
            </a:r>
          </a:p>
        </p:txBody>
      </p:sp>
      <p:graphicFrame>
        <p:nvGraphicFramePr>
          <p:cNvPr id="114694" name="Object 6"/>
          <p:cNvGraphicFramePr>
            <a:graphicFrameLocks noChangeAspect="1"/>
          </p:cNvGraphicFramePr>
          <p:nvPr/>
        </p:nvGraphicFramePr>
        <p:xfrm>
          <a:off x="5181600" y="1143000"/>
          <a:ext cx="3733800" cy="2322513"/>
        </p:xfrm>
        <a:graphic>
          <a:graphicData uri="http://schemas.openxmlformats.org/presentationml/2006/ole">
            <mc:AlternateContent xmlns:mc="http://schemas.openxmlformats.org/markup-compatibility/2006">
              <mc:Choice xmlns:v="urn:schemas-microsoft-com:vml" Requires="v">
                <p:oleObj spid="_x0000_s62478" name="BMP 图象" r:id="rId3" imgW="4563112" imgH="2838846" progId="Paint.Picture">
                  <p:embed/>
                </p:oleObj>
              </mc:Choice>
              <mc:Fallback>
                <p:oleObj name="BMP 图象" r:id="rId3" imgW="4563112" imgH="283884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143000"/>
                        <a:ext cx="3733800" cy="2322513"/>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695" name="Object 7"/>
          <p:cNvGraphicFramePr>
            <a:graphicFrameLocks noChangeAspect="1"/>
          </p:cNvGraphicFramePr>
          <p:nvPr/>
        </p:nvGraphicFramePr>
        <p:xfrm>
          <a:off x="5181600" y="3657600"/>
          <a:ext cx="3733800" cy="2517775"/>
        </p:xfrm>
        <a:graphic>
          <a:graphicData uri="http://schemas.openxmlformats.org/presentationml/2006/ole">
            <mc:AlternateContent xmlns:mc="http://schemas.openxmlformats.org/markup-compatibility/2006">
              <mc:Choice xmlns:v="urn:schemas-microsoft-com:vml" Requires="v">
                <p:oleObj spid="_x0000_s62479" name="BMP 图象" r:id="rId5" imgW="4772691" imgH="3219899" progId="Paint.Picture">
                  <p:embed/>
                </p:oleObj>
              </mc:Choice>
              <mc:Fallback>
                <p:oleObj name="BMP 图象" r:id="rId5" imgW="4772691" imgH="3219899"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3657600"/>
                        <a:ext cx="3733800" cy="251777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9836988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wipe(left)">
                                      <p:cBhvr>
                                        <p:cTn id="7" dur="500"/>
                                        <p:tgtEl>
                                          <p:spTgt spid="11469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14694"/>
                                        </p:tgtEl>
                                        <p:attrNameLst>
                                          <p:attrName>style.visibility</p:attrName>
                                        </p:attrNameLst>
                                      </p:cBhvr>
                                      <p:to>
                                        <p:strVal val="visible"/>
                                      </p:to>
                                    </p:set>
                                    <p:animEffect transition="in" filter="wipe(down)">
                                      <p:cBhvr>
                                        <p:cTn id="11" dur="500"/>
                                        <p:tgtEl>
                                          <p:spTgt spid="114694"/>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114695"/>
                                        </p:tgtEl>
                                        <p:attrNameLst>
                                          <p:attrName>style.visibility</p:attrName>
                                        </p:attrNameLst>
                                      </p:cBhvr>
                                      <p:to>
                                        <p:strVal val="visible"/>
                                      </p:to>
                                    </p:set>
                                    <p:animEffect transition="in" filter="wipe(down)">
                                      <p:cBhvr>
                                        <p:cTn id="15" dur="500"/>
                                        <p:tgtEl>
                                          <p:spTgt spid="11469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4691">
                                            <p:txEl>
                                              <p:pRg st="0" end="0"/>
                                            </p:txEl>
                                          </p:spTgt>
                                        </p:tgtEl>
                                        <p:attrNameLst>
                                          <p:attrName>style.visibility</p:attrName>
                                        </p:attrNameLst>
                                      </p:cBhvr>
                                      <p:to>
                                        <p:strVal val="visible"/>
                                      </p:to>
                                    </p:set>
                                    <p:animEffect transition="in" filter="wipe(left)">
                                      <p:cBhvr>
                                        <p:cTn id="20" dur="500"/>
                                        <p:tgtEl>
                                          <p:spTgt spid="114691">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4691">
                                            <p:txEl>
                                              <p:pRg st="1" end="1"/>
                                            </p:txEl>
                                          </p:spTgt>
                                        </p:tgtEl>
                                        <p:attrNameLst>
                                          <p:attrName>style.visibility</p:attrName>
                                        </p:attrNameLst>
                                      </p:cBhvr>
                                      <p:to>
                                        <p:strVal val="visible"/>
                                      </p:to>
                                    </p:set>
                                    <p:animEffect transition="in" filter="wipe(left)">
                                      <p:cBhvr>
                                        <p:cTn id="25" dur="500"/>
                                        <p:tgtEl>
                                          <p:spTgt spid="114691">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4691">
                                            <p:txEl>
                                              <p:pRg st="2" end="2"/>
                                            </p:txEl>
                                          </p:spTgt>
                                        </p:tgtEl>
                                        <p:attrNameLst>
                                          <p:attrName>style.visibility</p:attrName>
                                        </p:attrNameLst>
                                      </p:cBhvr>
                                      <p:to>
                                        <p:strVal val="visible"/>
                                      </p:to>
                                    </p:set>
                                    <p:animEffect transition="in" filter="wipe(left)">
                                      <p:cBhvr>
                                        <p:cTn id="30" dur="500"/>
                                        <p:tgtEl>
                                          <p:spTgt spid="114691">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4691">
                                            <p:txEl>
                                              <p:pRg st="3" end="3"/>
                                            </p:txEl>
                                          </p:spTgt>
                                        </p:tgtEl>
                                        <p:attrNameLst>
                                          <p:attrName>style.visibility</p:attrName>
                                        </p:attrNameLst>
                                      </p:cBhvr>
                                      <p:to>
                                        <p:strVal val="visible"/>
                                      </p:to>
                                    </p:set>
                                    <p:animEffect transition="in" filter="wipe(left)">
                                      <p:cBhvr>
                                        <p:cTn id="35" dur="500"/>
                                        <p:tgtEl>
                                          <p:spTgt spid="114691">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4691">
                                            <p:txEl>
                                              <p:pRg st="4" end="4"/>
                                            </p:txEl>
                                          </p:spTgt>
                                        </p:tgtEl>
                                        <p:attrNameLst>
                                          <p:attrName>style.visibility</p:attrName>
                                        </p:attrNameLst>
                                      </p:cBhvr>
                                      <p:to>
                                        <p:strVal val="visible"/>
                                      </p:to>
                                    </p:set>
                                    <p:animEffect transition="in" filter="wipe(left)">
                                      <p:cBhvr>
                                        <p:cTn id="40" dur="500"/>
                                        <p:tgtEl>
                                          <p:spTgt spid="114691">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4691">
                                            <p:txEl>
                                              <p:pRg st="5" end="5"/>
                                            </p:txEl>
                                          </p:spTgt>
                                        </p:tgtEl>
                                        <p:attrNameLst>
                                          <p:attrName>style.visibility</p:attrName>
                                        </p:attrNameLst>
                                      </p:cBhvr>
                                      <p:to>
                                        <p:strVal val="visible"/>
                                      </p:to>
                                    </p:set>
                                    <p:animEffect transition="in" filter="wipe(left)">
                                      <p:cBhvr>
                                        <p:cTn id="45" dur="500"/>
                                        <p:tgtEl>
                                          <p:spTgt spid="114691">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4691">
                                            <p:txEl>
                                              <p:pRg st="6" end="6"/>
                                            </p:txEl>
                                          </p:spTgt>
                                        </p:tgtEl>
                                        <p:attrNameLst>
                                          <p:attrName>style.visibility</p:attrName>
                                        </p:attrNameLst>
                                      </p:cBhvr>
                                      <p:to>
                                        <p:strVal val="visible"/>
                                      </p:to>
                                    </p:set>
                                    <p:animEffect transition="in" filter="wipe(left)">
                                      <p:cBhvr>
                                        <p:cTn id="50" dur="500"/>
                                        <p:tgtEl>
                                          <p:spTgt spid="114691">
                                            <p:txEl>
                                              <p:pRg st="6" end="6"/>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4691">
                                            <p:txEl>
                                              <p:pRg st="7" end="7"/>
                                            </p:txEl>
                                          </p:spTgt>
                                        </p:tgtEl>
                                        <p:attrNameLst>
                                          <p:attrName>style.visibility</p:attrName>
                                        </p:attrNameLst>
                                      </p:cBhvr>
                                      <p:to>
                                        <p:strVal val="visible"/>
                                      </p:to>
                                    </p:set>
                                    <p:animEffect transition="in" filter="wipe(left)">
                                      <p:cBhvr>
                                        <p:cTn id="55" dur="500"/>
                                        <p:tgtEl>
                                          <p:spTgt spid="1146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304800"/>
            <a:ext cx="8382000" cy="609600"/>
          </a:xfrm>
        </p:spPr>
        <p:txBody>
          <a:bodyPr/>
          <a:lstStyle/>
          <a:p>
            <a:r>
              <a:rPr lang="zh-CN" altLang="en-US" sz="3200" b="1" dirty="0">
                <a:solidFill>
                  <a:srgbClr val="990033"/>
                </a:solidFill>
                <a:effectLst/>
                <a:latin typeface="黑体" pitchFamily="2" charset="-122"/>
                <a:ea typeface="黑体" pitchFamily="2" charset="-122"/>
              </a:rPr>
              <a:t> 4. 空间排阻分离固定相</a:t>
            </a:r>
            <a:endParaRPr lang="zh-CN" altLang="en-US" sz="4800" b="1" i="1" dirty="0">
              <a:latin typeface="黑体" pitchFamily="2" charset="-122"/>
              <a:ea typeface="黑体" pitchFamily="2" charset="-122"/>
            </a:endParaRPr>
          </a:p>
        </p:txBody>
      </p:sp>
      <p:sp>
        <p:nvSpPr>
          <p:cNvPr id="110595" name="Text Box 3"/>
          <p:cNvSpPr txBox="1">
            <a:spLocks noChangeArrowheads="1"/>
          </p:cNvSpPr>
          <p:nvPr/>
        </p:nvSpPr>
        <p:spPr bwMode="auto">
          <a:xfrm>
            <a:off x="304800" y="914400"/>
            <a:ext cx="8686800"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i="0">
                <a:solidFill>
                  <a:srgbClr val="0000CC"/>
                </a:solidFill>
                <a:effectLst/>
                <a:latin typeface="Times New Roman" pitchFamily="18" charset="0"/>
                <a:ea typeface="黑体" pitchFamily="2" charset="-122"/>
              </a:rPr>
              <a:t>（1）软质凝胶</a:t>
            </a:r>
            <a:endParaRPr lang="zh-CN" altLang="en-US" sz="2600" b="0" i="0">
              <a:solidFill>
                <a:srgbClr val="0000CC"/>
              </a:solidFill>
              <a:effectLst/>
              <a:latin typeface="Times New Roman" pitchFamily="18" charset="0"/>
              <a:ea typeface="黑体" pitchFamily="2" charset="-122"/>
            </a:endParaRPr>
          </a:p>
          <a:p>
            <a:pPr algn="just">
              <a:lnSpc>
                <a:spcPct val="12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葡聚糖凝胶、琼脂凝胶等，多孔网状结构。</a:t>
            </a:r>
          </a:p>
          <a:p>
            <a:pPr algn="just">
              <a:lnSpc>
                <a:spcPct val="120000"/>
              </a:lnSpc>
            </a:pPr>
            <a:r>
              <a:rPr lang="zh-CN" altLang="en-US" sz="2600" b="0" i="0">
                <a:effectLst/>
                <a:latin typeface="Times New Roman" pitchFamily="18" charset="0"/>
                <a:ea typeface="黑体" pitchFamily="2" charset="-122"/>
              </a:rPr>
              <a:t>   水为流动相，适用于常压排阻分离。</a:t>
            </a:r>
          </a:p>
          <a:p>
            <a:pPr algn="just">
              <a:lnSpc>
                <a:spcPct val="120000"/>
              </a:lnSpc>
            </a:pPr>
            <a:r>
              <a:rPr lang="zh-CN" altLang="en-US" sz="2600" i="0">
                <a:solidFill>
                  <a:srgbClr val="0000CC"/>
                </a:solidFill>
                <a:effectLst/>
                <a:latin typeface="Times New Roman" pitchFamily="18" charset="0"/>
                <a:ea typeface="黑体" pitchFamily="2" charset="-122"/>
              </a:rPr>
              <a:t>（2）半硬质凝胶</a:t>
            </a:r>
            <a:endParaRPr lang="zh-CN" altLang="en-US" sz="2600" b="0" i="0">
              <a:solidFill>
                <a:srgbClr val="0000CC"/>
              </a:solidFill>
              <a:effectLst/>
              <a:latin typeface="Times New Roman" pitchFamily="18" charset="0"/>
              <a:ea typeface="黑体" pitchFamily="2" charset="-122"/>
            </a:endParaRPr>
          </a:p>
          <a:p>
            <a:pPr algn="just">
              <a:lnSpc>
                <a:spcPct val="12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苯乙烯-二乙烯基苯交联共聚物，有机凝胶；</a:t>
            </a:r>
          </a:p>
          <a:p>
            <a:pPr algn="just">
              <a:lnSpc>
                <a:spcPct val="120000"/>
              </a:lnSpc>
            </a:pPr>
            <a:r>
              <a:rPr lang="zh-CN" altLang="en-US" sz="2600" b="0" i="0">
                <a:effectLst/>
                <a:latin typeface="Times New Roman" pitchFamily="18" charset="0"/>
                <a:ea typeface="黑体" pitchFamily="2" charset="-122"/>
              </a:rPr>
              <a:t>   非极性有机溶剂为流动相，不能用丙酮、乙醇等极性溶剂</a:t>
            </a:r>
          </a:p>
          <a:p>
            <a:pPr algn="just">
              <a:lnSpc>
                <a:spcPct val="120000"/>
              </a:lnSpc>
            </a:pPr>
            <a:r>
              <a:rPr lang="zh-CN" altLang="en-US" sz="2600" i="0">
                <a:solidFill>
                  <a:srgbClr val="0000CC"/>
                </a:solidFill>
                <a:effectLst/>
                <a:latin typeface="Times New Roman" pitchFamily="18" charset="0"/>
                <a:ea typeface="黑体" pitchFamily="2" charset="-122"/>
              </a:rPr>
              <a:t>（3）硬质凝胶</a:t>
            </a:r>
            <a:endParaRPr lang="zh-CN" altLang="en-US" sz="2600" b="0" i="0">
              <a:solidFill>
                <a:srgbClr val="0000CC"/>
              </a:solidFill>
              <a:effectLst/>
              <a:latin typeface="Times New Roman" pitchFamily="18" charset="0"/>
              <a:ea typeface="黑体" pitchFamily="2" charset="-122"/>
            </a:endParaRPr>
          </a:p>
          <a:p>
            <a:pPr algn="just">
              <a:lnSpc>
                <a:spcPct val="12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多孔硅胶、多孔玻珠等；</a:t>
            </a:r>
          </a:p>
          <a:p>
            <a:pPr algn="just">
              <a:lnSpc>
                <a:spcPct val="120000"/>
              </a:lnSpc>
            </a:pPr>
            <a:r>
              <a:rPr lang="zh-CN" altLang="en-US" sz="2600" b="0" i="0">
                <a:effectLst/>
                <a:latin typeface="Times New Roman" pitchFamily="18" charset="0"/>
                <a:ea typeface="黑体" pitchFamily="2" charset="-122"/>
              </a:rPr>
              <a:t>   化学稳定性、热稳定性好、机械强度大，流动相性质影响小，可在较高流速下使用。</a:t>
            </a:r>
          </a:p>
          <a:p>
            <a:pPr algn="just">
              <a:lnSpc>
                <a:spcPct val="120000"/>
              </a:lnSpc>
            </a:pPr>
            <a:r>
              <a:rPr lang="zh-CN" altLang="en-US" sz="2600" b="0" i="0">
                <a:effectLst/>
                <a:latin typeface="Times New Roman" pitchFamily="18" charset="0"/>
                <a:ea typeface="黑体" pitchFamily="2" charset="-122"/>
              </a:rPr>
              <a:t>   可控孔径玻璃微球，具有恒定孔径和窄粒度分布。</a:t>
            </a:r>
          </a:p>
        </p:txBody>
      </p:sp>
    </p:spTree>
    <p:extLst>
      <p:ext uri="{BB962C8B-B14F-4D97-AF65-F5344CB8AC3E}">
        <p14:creationId xmlns:p14="http://schemas.microsoft.com/office/powerpoint/2010/main" val="392353600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500"/>
                                        <p:tgtEl>
                                          <p:spTgt spid="110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xEl>
                                              <p:pRg st="0" end="0"/>
                                            </p:txEl>
                                          </p:spTgt>
                                        </p:tgtEl>
                                        <p:attrNameLst>
                                          <p:attrName>style.visibility</p:attrName>
                                        </p:attrNameLst>
                                      </p:cBhvr>
                                      <p:to>
                                        <p:strVal val="visible"/>
                                      </p:to>
                                    </p:set>
                                    <p:animEffect transition="in" filter="wipe(left)">
                                      <p:cBhvr>
                                        <p:cTn id="12" dur="500"/>
                                        <p:tgtEl>
                                          <p:spTgt spid="1105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5">
                                            <p:txEl>
                                              <p:pRg st="1" end="1"/>
                                            </p:txEl>
                                          </p:spTgt>
                                        </p:tgtEl>
                                        <p:attrNameLst>
                                          <p:attrName>style.visibility</p:attrName>
                                        </p:attrNameLst>
                                      </p:cBhvr>
                                      <p:to>
                                        <p:strVal val="visible"/>
                                      </p:to>
                                    </p:set>
                                    <p:animEffect transition="in" filter="wipe(left)">
                                      <p:cBhvr>
                                        <p:cTn id="17" dur="500"/>
                                        <p:tgtEl>
                                          <p:spTgt spid="1105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595">
                                            <p:txEl>
                                              <p:pRg st="2" end="2"/>
                                            </p:txEl>
                                          </p:spTgt>
                                        </p:tgtEl>
                                        <p:attrNameLst>
                                          <p:attrName>style.visibility</p:attrName>
                                        </p:attrNameLst>
                                      </p:cBhvr>
                                      <p:to>
                                        <p:strVal val="visible"/>
                                      </p:to>
                                    </p:set>
                                    <p:animEffect transition="in" filter="wipe(left)">
                                      <p:cBhvr>
                                        <p:cTn id="22" dur="500"/>
                                        <p:tgtEl>
                                          <p:spTgt spid="1105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595">
                                            <p:txEl>
                                              <p:pRg st="3" end="3"/>
                                            </p:txEl>
                                          </p:spTgt>
                                        </p:tgtEl>
                                        <p:attrNameLst>
                                          <p:attrName>style.visibility</p:attrName>
                                        </p:attrNameLst>
                                      </p:cBhvr>
                                      <p:to>
                                        <p:strVal val="visible"/>
                                      </p:to>
                                    </p:set>
                                    <p:animEffect transition="in" filter="wipe(left)">
                                      <p:cBhvr>
                                        <p:cTn id="27" dur="500"/>
                                        <p:tgtEl>
                                          <p:spTgt spid="1105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595">
                                            <p:txEl>
                                              <p:pRg st="4" end="4"/>
                                            </p:txEl>
                                          </p:spTgt>
                                        </p:tgtEl>
                                        <p:attrNameLst>
                                          <p:attrName>style.visibility</p:attrName>
                                        </p:attrNameLst>
                                      </p:cBhvr>
                                      <p:to>
                                        <p:strVal val="visible"/>
                                      </p:to>
                                    </p:set>
                                    <p:animEffect transition="in" filter="wipe(left)">
                                      <p:cBhvr>
                                        <p:cTn id="32" dur="500"/>
                                        <p:tgtEl>
                                          <p:spTgt spid="1105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595">
                                            <p:txEl>
                                              <p:pRg st="5" end="5"/>
                                            </p:txEl>
                                          </p:spTgt>
                                        </p:tgtEl>
                                        <p:attrNameLst>
                                          <p:attrName>style.visibility</p:attrName>
                                        </p:attrNameLst>
                                      </p:cBhvr>
                                      <p:to>
                                        <p:strVal val="visible"/>
                                      </p:to>
                                    </p:set>
                                    <p:animEffect transition="in" filter="wipe(left)">
                                      <p:cBhvr>
                                        <p:cTn id="37" dur="500"/>
                                        <p:tgtEl>
                                          <p:spTgt spid="11059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0595">
                                            <p:txEl>
                                              <p:pRg st="6" end="6"/>
                                            </p:txEl>
                                          </p:spTgt>
                                        </p:tgtEl>
                                        <p:attrNameLst>
                                          <p:attrName>style.visibility</p:attrName>
                                        </p:attrNameLst>
                                      </p:cBhvr>
                                      <p:to>
                                        <p:strVal val="visible"/>
                                      </p:to>
                                    </p:set>
                                    <p:animEffect transition="in" filter="wipe(left)">
                                      <p:cBhvr>
                                        <p:cTn id="42" dur="500"/>
                                        <p:tgtEl>
                                          <p:spTgt spid="11059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0595">
                                            <p:txEl>
                                              <p:pRg st="7" end="7"/>
                                            </p:txEl>
                                          </p:spTgt>
                                        </p:tgtEl>
                                        <p:attrNameLst>
                                          <p:attrName>style.visibility</p:attrName>
                                        </p:attrNameLst>
                                      </p:cBhvr>
                                      <p:to>
                                        <p:strVal val="visible"/>
                                      </p:to>
                                    </p:set>
                                    <p:animEffect transition="in" filter="wipe(left)">
                                      <p:cBhvr>
                                        <p:cTn id="47" dur="500"/>
                                        <p:tgtEl>
                                          <p:spTgt spid="11059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0595">
                                            <p:txEl>
                                              <p:pRg st="8" end="8"/>
                                            </p:txEl>
                                          </p:spTgt>
                                        </p:tgtEl>
                                        <p:attrNameLst>
                                          <p:attrName>style.visibility</p:attrName>
                                        </p:attrNameLst>
                                      </p:cBhvr>
                                      <p:to>
                                        <p:strVal val="visible"/>
                                      </p:to>
                                    </p:set>
                                    <p:animEffect transition="in" filter="wipe(left)">
                                      <p:cBhvr>
                                        <p:cTn id="52" dur="500"/>
                                        <p:tgtEl>
                                          <p:spTgt spid="110595">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0595">
                                            <p:txEl>
                                              <p:pRg st="9" end="9"/>
                                            </p:txEl>
                                          </p:spTgt>
                                        </p:tgtEl>
                                        <p:attrNameLst>
                                          <p:attrName>style.visibility</p:attrName>
                                        </p:attrNameLst>
                                      </p:cBhvr>
                                      <p:to>
                                        <p:strVal val="visible"/>
                                      </p:to>
                                    </p:set>
                                    <p:animEffect transition="in" filter="wipe(left)">
                                      <p:cBhvr>
                                        <p:cTn id="57" dur="500"/>
                                        <p:tgtEl>
                                          <p:spTgt spid="1105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304800" y="228600"/>
            <a:ext cx="4555232" cy="838200"/>
          </a:xfrm>
        </p:spPr>
        <p:txBody>
          <a:bodyPr/>
          <a:lstStyle/>
          <a:p>
            <a:pPr algn="l"/>
            <a:r>
              <a:rPr lang="zh-CN" altLang="en-US" sz="3600" dirty="0">
                <a:solidFill>
                  <a:srgbClr val="003300"/>
                </a:solidFill>
                <a:latin typeface="黑体" pitchFamily="2" charset="-122"/>
                <a:ea typeface="黑体" pitchFamily="2" charset="-122"/>
              </a:rPr>
              <a:t>液</a:t>
            </a:r>
            <a:r>
              <a:rPr lang="zh-CN" altLang="en-US" sz="3600" dirty="0" smtClean="0">
                <a:solidFill>
                  <a:srgbClr val="003300"/>
                </a:solidFill>
                <a:latin typeface="黑体" pitchFamily="2" charset="-122"/>
                <a:ea typeface="黑体" pitchFamily="2" charset="-122"/>
              </a:rPr>
              <a:t>相色谱的流动相</a:t>
            </a:r>
            <a:endParaRPr lang="zh-CN" altLang="en-US" sz="3600" dirty="0">
              <a:solidFill>
                <a:srgbClr val="003300"/>
              </a:solidFill>
              <a:latin typeface="黑体" pitchFamily="2" charset="-122"/>
              <a:ea typeface="黑体" pitchFamily="2" charset="-122"/>
            </a:endParaRPr>
          </a:p>
        </p:txBody>
      </p:sp>
      <p:sp>
        <p:nvSpPr>
          <p:cNvPr id="103427" name="Text Box 3"/>
          <p:cNvSpPr txBox="1">
            <a:spLocks noChangeArrowheads="1"/>
          </p:cNvSpPr>
          <p:nvPr/>
        </p:nvSpPr>
        <p:spPr bwMode="auto">
          <a:xfrm>
            <a:off x="304800" y="990600"/>
            <a:ext cx="579120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20000"/>
              </a:spcBef>
            </a:pPr>
            <a:r>
              <a:rPr lang="zh-CN" altLang="en-US" sz="3200" i="0">
                <a:solidFill>
                  <a:srgbClr val="990033"/>
                </a:solidFill>
                <a:effectLst/>
                <a:latin typeface="黑体" pitchFamily="2" charset="-122"/>
                <a:ea typeface="黑体" pitchFamily="2" charset="-122"/>
              </a:rPr>
              <a:t>  1. 流动相特性</a:t>
            </a:r>
          </a:p>
          <a:p>
            <a:pPr algn="just">
              <a:lnSpc>
                <a:spcPct val="110000"/>
              </a:lnSpc>
              <a:spcBef>
                <a:spcPct val="20000"/>
              </a:spcBef>
            </a:pPr>
            <a:r>
              <a:rPr lang="zh-CN" altLang="en-US" sz="2600" b="0" i="0">
                <a:effectLst/>
                <a:latin typeface="黑体" pitchFamily="2" charset="-122"/>
                <a:ea typeface="黑体" pitchFamily="2" charset="-122"/>
              </a:rPr>
              <a:t>（1）流动相组成改变，极性改变，可显著改变组分分离状况。</a:t>
            </a:r>
          </a:p>
        </p:txBody>
      </p:sp>
      <p:pic>
        <p:nvPicPr>
          <p:cNvPr id="103435" name="Picture 11" descr="流动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457200"/>
            <a:ext cx="2473325" cy="251460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sp>
        <p:nvSpPr>
          <p:cNvPr id="103436" name="Text Box 12"/>
          <p:cNvSpPr txBox="1">
            <a:spLocks noChangeArrowheads="1"/>
          </p:cNvSpPr>
          <p:nvPr/>
        </p:nvSpPr>
        <p:spPr bwMode="auto">
          <a:xfrm>
            <a:off x="304800" y="3048000"/>
            <a:ext cx="8610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5000"/>
              </a:lnSpc>
              <a:spcBef>
                <a:spcPct val="30000"/>
              </a:spcBef>
            </a:pPr>
            <a:r>
              <a:rPr lang="zh-CN" altLang="en-US" sz="2600" b="0" i="0">
                <a:effectLst/>
                <a:latin typeface="黑体" pitchFamily="2" charset="-122"/>
                <a:ea typeface="黑体" pitchFamily="2" charset="-122"/>
              </a:rPr>
              <a:t>（2）亲水性固定液常采用疏水性流动相，即流动相的极性小于固定相的极性，正相，极性柱也称正相柱。</a:t>
            </a:r>
          </a:p>
        </p:txBody>
      </p:sp>
      <p:sp>
        <p:nvSpPr>
          <p:cNvPr id="103437" name="Text Box 13"/>
          <p:cNvSpPr txBox="1">
            <a:spLocks noChangeArrowheads="1"/>
          </p:cNvSpPr>
          <p:nvPr/>
        </p:nvSpPr>
        <p:spPr bwMode="auto">
          <a:xfrm>
            <a:off x="304800" y="4495800"/>
            <a:ext cx="86106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5000"/>
              </a:lnSpc>
              <a:spcBef>
                <a:spcPct val="30000"/>
              </a:spcBef>
            </a:pPr>
            <a:r>
              <a:rPr lang="zh-CN" altLang="en-US" sz="2600" b="0" i="0">
                <a:effectLst/>
                <a:latin typeface="黑体" pitchFamily="2" charset="-122"/>
                <a:ea typeface="黑体" pitchFamily="2" charset="-122"/>
              </a:rPr>
              <a:t>（3）若流动相的极性大于固定液的极性，则称为反相液液色谱，非极性柱也称为反相柱。组分在两种类型分离柱上的出峰顺序相反。 </a:t>
            </a:r>
          </a:p>
        </p:txBody>
      </p:sp>
    </p:spTree>
    <p:extLst>
      <p:ext uri="{BB962C8B-B14F-4D97-AF65-F5344CB8AC3E}">
        <p14:creationId xmlns:p14="http://schemas.microsoft.com/office/powerpoint/2010/main" val="7844467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wipe(left)">
                                      <p:cBhvr>
                                        <p:cTn id="7" dur="500"/>
                                        <p:tgtEl>
                                          <p:spTgt spid="103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7">
                                            <p:txEl>
                                              <p:pRg st="0" end="0"/>
                                            </p:txEl>
                                          </p:spTgt>
                                        </p:tgtEl>
                                        <p:attrNameLst>
                                          <p:attrName>style.visibility</p:attrName>
                                        </p:attrNameLst>
                                      </p:cBhvr>
                                      <p:to>
                                        <p:strVal val="visible"/>
                                      </p:to>
                                    </p:set>
                                    <p:animEffect transition="in" filter="wipe(left)">
                                      <p:cBhvr>
                                        <p:cTn id="12" dur="500"/>
                                        <p:tgtEl>
                                          <p:spTgt spid="103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7">
                                            <p:txEl>
                                              <p:pRg st="1" end="1"/>
                                            </p:txEl>
                                          </p:spTgt>
                                        </p:tgtEl>
                                        <p:attrNameLst>
                                          <p:attrName>style.visibility</p:attrName>
                                        </p:attrNameLst>
                                      </p:cBhvr>
                                      <p:to>
                                        <p:strVal val="visible"/>
                                      </p:to>
                                    </p:set>
                                    <p:animEffect transition="in" filter="wipe(left)">
                                      <p:cBhvr>
                                        <p:cTn id="17" dur="500"/>
                                        <p:tgtEl>
                                          <p:spTgt spid="1034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36">
                                            <p:txEl>
                                              <p:pRg st="0" end="0"/>
                                            </p:txEl>
                                          </p:spTgt>
                                        </p:tgtEl>
                                        <p:attrNameLst>
                                          <p:attrName>style.visibility</p:attrName>
                                        </p:attrNameLst>
                                      </p:cBhvr>
                                      <p:to>
                                        <p:strVal val="visible"/>
                                      </p:to>
                                    </p:set>
                                    <p:animEffect transition="in" filter="wipe(left)">
                                      <p:cBhvr>
                                        <p:cTn id="22" dur="500"/>
                                        <p:tgtEl>
                                          <p:spTgt spid="1034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437">
                                            <p:txEl>
                                              <p:pRg st="0" end="0"/>
                                            </p:txEl>
                                          </p:spTgt>
                                        </p:tgtEl>
                                        <p:attrNameLst>
                                          <p:attrName>style.visibility</p:attrName>
                                        </p:attrNameLst>
                                      </p:cBhvr>
                                      <p:to>
                                        <p:strVal val="visible"/>
                                      </p:to>
                                    </p:set>
                                    <p:animEffect transition="in" filter="wipe(left)">
                                      <p:cBhvr>
                                        <p:cTn id="27" dur="500"/>
                                        <p:tgtEl>
                                          <p:spTgt spid="1034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P spid="103427" grpId="0" build="p" autoUpdateAnimBg="0"/>
      <p:bldP spid="103436" grpId="0" build="p" autoUpdateAnimBg="0"/>
      <p:bldP spid="10343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381000"/>
            <a:ext cx="7772400" cy="609600"/>
          </a:xfrm>
        </p:spPr>
        <p:txBody>
          <a:bodyPr/>
          <a:lstStyle/>
          <a:p>
            <a:r>
              <a:rPr lang="zh-CN" altLang="en-US" sz="3200" b="1">
                <a:solidFill>
                  <a:srgbClr val="990033"/>
                </a:solidFill>
                <a:effectLst/>
                <a:latin typeface="黑体" pitchFamily="2" charset="-122"/>
                <a:ea typeface="黑体" pitchFamily="2" charset="-122"/>
              </a:rPr>
              <a:t>2. 流动相类别</a:t>
            </a:r>
          </a:p>
        </p:txBody>
      </p:sp>
      <p:sp>
        <p:nvSpPr>
          <p:cNvPr id="71683" name="Text Box 3"/>
          <p:cNvSpPr txBox="1">
            <a:spLocks noChangeArrowheads="1"/>
          </p:cNvSpPr>
          <p:nvPr/>
        </p:nvSpPr>
        <p:spPr bwMode="auto">
          <a:xfrm>
            <a:off x="120650" y="1125538"/>
            <a:ext cx="891540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40000"/>
              </a:spcBef>
            </a:pPr>
            <a:r>
              <a:rPr lang="zh-CN" altLang="en-US" sz="2600" b="0" i="0">
                <a:solidFill>
                  <a:srgbClr val="0000CC"/>
                </a:solidFill>
                <a:effectLst/>
                <a:latin typeface="Times New Roman" pitchFamily="18" charset="0"/>
              </a:rPr>
              <a:t>       </a:t>
            </a:r>
            <a:r>
              <a:rPr lang="zh-CN" altLang="en-US" sz="2600" i="0">
                <a:effectLst/>
                <a:latin typeface="黑体" pitchFamily="2" charset="-122"/>
                <a:ea typeface="黑体" pitchFamily="2" charset="-122"/>
              </a:rPr>
              <a:t>按流动相组成分</a:t>
            </a:r>
            <a:r>
              <a:rPr lang="zh-CN" altLang="en-US" sz="2600" b="0" i="0">
                <a:effectLst/>
                <a:latin typeface="黑体" pitchFamily="2" charset="-122"/>
                <a:ea typeface="黑体" pitchFamily="2" charset="-122"/>
              </a:rPr>
              <a:t>：单组分和多组分；</a:t>
            </a:r>
          </a:p>
          <a:p>
            <a:pPr algn="just">
              <a:lnSpc>
                <a:spcPct val="140000"/>
              </a:lnSpc>
              <a:spcBef>
                <a:spcPct val="40000"/>
              </a:spcBef>
            </a:pPr>
            <a:r>
              <a:rPr lang="zh-CN" altLang="en-US" sz="2600" b="0" i="0">
                <a:effectLst/>
                <a:latin typeface="黑体" pitchFamily="2" charset="-122"/>
                <a:ea typeface="黑体" pitchFamily="2" charset="-122"/>
              </a:rPr>
              <a:t>   </a:t>
            </a:r>
            <a:r>
              <a:rPr lang="zh-CN" altLang="en-US" sz="2600" i="0">
                <a:effectLst/>
                <a:latin typeface="黑体" pitchFamily="2" charset="-122"/>
                <a:ea typeface="黑体" pitchFamily="2" charset="-122"/>
              </a:rPr>
              <a:t>按极性分</a:t>
            </a:r>
            <a:r>
              <a:rPr lang="zh-CN" altLang="en-US" sz="2600" b="0" i="0">
                <a:effectLst/>
                <a:latin typeface="黑体" pitchFamily="2" charset="-122"/>
                <a:ea typeface="黑体" pitchFamily="2" charset="-122"/>
              </a:rPr>
              <a:t>：极性、弱极性、非极性；</a:t>
            </a:r>
          </a:p>
          <a:p>
            <a:pPr algn="just">
              <a:lnSpc>
                <a:spcPct val="140000"/>
              </a:lnSpc>
              <a:spcBef>
                <a:spcPct val="40000"/>
              </a:spcBef>
            </a:pPr>
            <a:r>
              <a:rPr lang="zh-CN" altLang="en-US" sz="2600" b="0" i="0">
                <a:effectLst/>
                <a:latin typeface="黑体" pitchFamily="2" charset="-122"/>
                <a:ea typeface="黑体" pitchFamily="2" charset="-122"/>
              </a:rPr>
              <a:t>   </a:t>
            </a:r>
            <a:r>
              <a:rPr lang="zh-CN" altLang="en-US" sz="2600" i="0">
                <a:effectLst/>
                <a:latin typeface="黑体" pitchFamily="2" charset="-122"/>
                <a:ea typeface="黑体" pitchFamily="2" charset="-122"/>
              </a:rPr>
              <a:t>按使用方式分</a:t>
            </a:r>
            <a:r>
              <a:rPr lang="zh-CN" altLang="en-US" sz="2600" b="0" i="0">
                <a:effectLst/>
                <a:latin typeface="黑体" pitchFamily="2" charset="-122"/>
                <a:ea typeface="黑体" pitchFamily="2" charset="-122"/>
              </a:rPr>
              <a:t>：固定组成淋洗和梯度淋洗。</a:t>
            </a:r>
          </a:p>
          <a:p>
            <a:pPr algn="just">
              <a:lnSpc>
                <a:spcPct val="140000"/>
              </a:lnSpc>
              <a:spcBef>
                <a:spcPct val="40000"/>
              </a:spcBef>
            </a:pPr>
            <a:r>
              <a:rPr lang="zh-CN" altLang="en-US" sz="2600" b="0" i="0">
                <a:effectLst/>
                <a:latin typeface="黑体" pitchFamily="2" charset="-122"/>
                <a:ea typeface="黑体" pitchFamily="2" charset="-122"/>
              </a:rPr>
              <a:t>   </a:t>
            </a:r>
            <a:r>
              <a:rPr lang="zh-CN" altLang="en-US" sz="2600" i="0">
                <a:effectLst/>
                <a:latin typeface="黑体" pitchFamily="2" charset="-122"/>
                <a:ea typeface="黑体" pitchFamily="2" charset="-122"/>
              </a:rPr>
              <a:t>常用溶剂</a:t>
            </a:r>
            <a:r>
              <a:rPr lang="zh-CN" altLang="en-US" sz="2600" b="0" i="0">
                <a:effectLst/>
                <a:latin typeface="黑体" pitchFamily="2" charset="-122"/>
                <a:ea typeface="黑体" pitchFamily="2" charset="-122"/>
              </a:rPr>
              <a:t>： 己烷、四氯化碳、甲苯、乙酸乙酯、乙醇、乙腈、水。</a:t>
            </a:r>
          </a:p>
          <a:p>
            <a:pPr algn="just">
              <a:lnSpc>
                <a:spcPct val="140000"/>
              </a:lnSpc>
              <a:spcBef>
                <a:spcPct val="40000"/>
              </a:spcBef>
            </a:pPr>
            <a:r>
              <a:rPr lang="zh-CN" altLang="en-US" sz="2600" b="0" i="0">
                <a:effectLst/>
                <a:latin typeface="黑体" pitchFamily="2" charset="-122"/>
                <a:ea typeface="黑体" pitchFamily="2" charset="-122"/>
              </a:rPr>
              <a:t>   采用二元或多元组合溶剂作为流动相可以灵活调节流动相的极性或增加选择性，以改进分离或调整出峰时间。</a:t>
            </a:r>
          </a:p>
        </p:txBody>
      </p:sp>
    </p:spTree>
    <p:extLst>
      <p:ext uri="{BB962C8B-B14F-4D97-AF65-F5344CB8AC3E}">
        <p14:creationId xmlns:p14="http://schemas.microsoft.com/office/powerpoint/2010/main" val="11859397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0" end="0"/>
                                            </p:txEl>
                                          </p:spTgt>
                                        </p:tgtEl>
                                        <p:attrNameLst>
                                          <p:attrName>style.visibility</p:attrName>
                                        </p:attrNameLst>
                                      </p:cBhvr>
                                      <p:to>
                                        <p:strVal val="visible"/>
                                      </p:to>
                                    </p:set>
                                    <p:animEffect transition="in" filter="wipe(left)">
                                      <p:cBhvr>
                                        <p:cTn id="12" dur="500"/>
                                        <p:tgtEl>
                                          <p:spTgt spid="716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1" end="1"/>
                                            </p:txEl>
                                          </p:spTgt>
                                        </p:tgtEl>
                                        <p:attrNameLst>
                                          <p:attrName>style.visibility</p:attrName>
                                        </p:attrNameLst>
                                      </p:cBhvr>
                                      <p:to>
                                        <p:strVal val="visible"/>
                                      </p:to>
                                    </p:set>
                                    <p:animEffect transition="in" filter="wipe(left)">
                                      <p:cBhvr>
                                        <p:cTn id="17" dur="500"/>
                                        <p:tgtEl>
                                          <p:spTgt spid="716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3">
                                            <p:txEl>
                                              <p:pRg st="2" end="2"/>
                                            </p:txEl>
                                          </p:spTgt>
                                        </p:tgtEl>
                                        <p:attrNameLst>
                                          <p:attrName>style.visibility</p:attrName>
                                        </p:attrNameLst>
                                      </p:cBhvr>
                                      <p:to>
                                        <p:strVal val="visible"/>
                                      </p:to>
                                    </p:set>
                                    <p:animEffect transition="in" filter="wipe(left)">
                                      <p:cBhvr>
                                        <p:cTn id="22" dur="500"/>
                                        <p:tgtEl>
                                          <p:spTgt spid="716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83">
                                            <p:txEl>
                                              <p:pRg st="3" end="3"/>
                                            </p:txEl>
                                          </p:spTgt>
                                        </p:tgtEl>
                                        <p:attrNameLst>
                                          <p:attrName>style.visibility</p:attrName>
                                        </p:attrNameLst>
                                      </p:cBhvr>
                                      <p:to>
                                        <p:strVal val="visible"/>
                                      </p:to>
                                    </p:set>
                                    <p:animEffect transition="in" filter="wipe(left)">
                                      <p:cBhvr>
                                        <p:cTn id="27" dur="500"/>
                                        <p:tgtEl>
                                          <p:spTgt spid="7168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83">
                                            <p:txEl>
                                              <p:pRg st="4" end="4"/>
                                            </p:txEl>
                                          </p:spTgt>
                                        </p:tgtEl>
                                        <p:attrNameLst>
                                          <p:attrName>style.visibility</p:attrName>
                                        </p:attrNameLst>
                                      </p:cBhvr>
                                      <p:to>
                                        <p:strVal val="visible"/>
                                      </p:to>
                                    </p:set>
                                    <p:animEffect transition="in" filter="wipe(left)">
                                      <p:cBhvr>
                                        <p:cTn id="32" dur="500"/>
                                        <p:tgtEl>
                                          <p:spTgt spid="71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autoUpdateAnimBg="0"/>
      <p:bldP spid="7168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4098"/>
          <p:cNvSpPr>
            <a:spLocks noGrp="1" noChangeArrowheads="1"/>
          </p:cNvSpPr>
          <p:nvPr>
            <p:ph type="title"/>
          </p:nvPr>
        </p:nvSpPr>
        <p:spPr>
          <a:xfrm>
            <a:off x="381000" y="304800"/>
            <a:ext cx="7772400" cy="685800"/>
          </a:xfrm>
        </p:spPr>
        <p:txBody>
          <a:bodyPr/>
          <a:lstStyle/>
          <a:p>
            <a:r>
              <a:rPr lang="zh-CN" altLang="en-US" sz="3200" b="1">
                <a:solidFill>
                  <a:srgbClr val="990033"/>
                </a:solidFill>
                <a:effectLst/>
                <a:latin typeface="黑体" pitchFamily="2" charset="-122"/>
                <a:ea typeface="黑体" pitchFamily="2" charset="-122"/>
              </a:rPr>
              <a:t>3. 流动相选择</a:t>
            </a:r>
          </a:p>
        </p:txBody>
      </p:sp>
      <p:sp>
        <p:nvSpPr>
          <p:cNvPr id="111619" name="Text Box 4099"/>
          <p:cNvSpPr txBox="1">
            <a:spLocks noChangeArrowheads="1"/>
          </p:cNvSpPr>
          <p:nvPr/>
        </p:nvSpPr>
        <p:spPr bwMode="auto">
          <a:xfrm>
            <a:off x="304800" y="990600"/>
            <a:ext cx="86106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i="0" dirty="0">
                <a:solidFill>
                  <a:srgbClr val="0000CC"/>
                </a:solidFill>
                <a:effectLst/>
                <a:latin typeface="Times New Roman" pitchFamily="18" charset="0"/>
              </a:rPr>
              <a:t>        </a:t>
            </a:r>
            <a:r>
              <a:rPr lang="zh-CN" altLang="en-US" sz="2600" b="0" i="0" dirty="0">
                <a:effectLst/>
                <a:latin typeface="黑体" pitchFamily="2" charset="-122"/>
                <a:ea typeface="黑体" pitchFamily="2" charset="-122"/>
              </a:rPr>
              <a:t>在选择溶剂时，溶剂的极性是选择的重要依据。</a:t>
            </a:r>
          </a:p>
          <a:p>
            <a:pPr eaLnBrk="1" hangingPunct="1">
              <a:spcBef>
                <a:spcPct val="50000"/>
              </a:spcBef>
            </a:pPr>
            <a:r>
              <a:rPr lang="zh-CN" altLang="en-US" sz="2400" b="0" i="0" dirty="0">
                <a:effectLst/>
                <a:latin typeface="黑体" pitchFamily="2" charset="-122"/>
                <a:ea typeface="黑体" pitchFamily="2" charset="-122"/>
              </a:rPr>
              <a:t>    </a:t>
            </a:r>
            <a:r>
              <a:rPr lang="zh-CN" altLang="en-US" sz="2600" b="0" i="0" dirty="0">
                <a:solidFill>
                  <a:srgbClr val="0000CC"/>
                </a:solidFill>
                <a:effectLst/>
                <a:latin typeface="黑体" pitchFamily="2" charset="-122"/>
                <a:ea typeface="黑体" pitchFamily="2" charset="-122"/>
              </a:rPr>
              <a:t>采用正相液-液分配分离时，首先选择中等极性溶剂，若组分的保留时间太短，降低溶剂极性，反之增加。</a:t>
            </a:r>
          </a:p>
          <a:p>
            <a:pPr eaLnBrk="1" hangingPunct="1">
              <a:spcBef>
                <a:spcPct val="50000"/>
              </a:spcBef>
            </a:pPr>
            <a:r>
              <a:rPr lang="zh-CN" altLang="en-US" sz="2600" b="0" i="0" dirty="0">
                <a:effectLst/>
                <a:latin typeface="黑体" pitchFamily="2" charset="-122"/>
                <a:ea typeface="黑体" pitchFamily="2" charset="-122"/>
              </a:rPr>
              <a:t>    </a:t>
            </a:r>
            <a:r>
              <a:rPr lang="zh-CN" altLang="en-US" sz="2600" b="0" i="0" dirty="0">
                <a:solidFill>
                  <a:srgbClr val="0000CC"/>
                </a:solidFill>
                <a:effectLst/>
                <a:latin typeface="黑体" pitchFamily="2" charset="-122"/>
                <a:ea typeface="黑体" pitchFamily="2" charset="-122"/>
              </a:rPr>
              <a:t>也可在低极性溶剂中，逐渐增加其中的极性溶剂，使保留时间缩短。</a:t>
            </a:r>
          </a:p>
          <a:p>
            <a:pPr eaLnBrk="1" hangingPunct="1">
              <a:spcBef>
                <a:spcPct val="50000"/>
              </a:spcBef>
            </a:pPr>
            <a:r>
              <a:rPr lang="zh-CN" altLang="en-US" sz="2600" b="0" i="0" dirty="0">
                <a:effectLst/>
                <a:latin typeface="黑体" pitchFamily="2" charset="-122"/>
                <a:ea typeface="黑体" pitchFamily="2" charset="-122"/>
              </a:rPr>
              <a:t>    </a:t>
            </a:r>
            <a:r>
              <a:rPr lang="zh-CN" altLang="en-US" sz="2600" i="0" dirty="0">
                <a:effectLst/>
                <a:latin typeface="黑体" pitchFamily="2" charset="-122"/>
                <a:ea typeface="黑体" pitchFamily="2" charset="-122"/>
              </a:rPr>
              <a:t>常用溶剂的极性顺序</a:t>
            </a:r>
            <a:r>
              <a:rPr lang="zh-CN" altLang="en-US" sz="2600" b="0" i="0" dirty="0">
                <a:effectLst/>
                <a:latin typeface="黑体" pitchFamily="2" charset="-122"/>
                <a:ea typeface="黑体" pitchFamily="2" charset="-122"/>
              </a:rPr>
              <a:t>：</a:t>
            </a:r>
          </a:p>
          <a:p>
            <a:pPr eaLnBrk="1" hangingPunct="1">
              <a:lnSpc>
                <a:spcPct val="120000"/>
              </a:lnSpc>
              <a:spcBef>
                <a:spcPct val="50000"/>
              </a:spcBef>
            </a:pPr>
            <a:r>
              <a:rPr lang="zh-CN" altLang="en-US" sz="2600" b="0" i="0" dirty="0">
                <a:effectLst/>
                <a:latin typeface="黑体" pitchFamily="2" charset="-122"/>
                <a:ea typeface="黑体" pitchFamily="2" charset="-122"/>
              </a:rPr>
              <a:t>    </a:t>
            </a:r>
            <a:r>
              <a:rPr lang="zh-CN" altLang="en-US" sz="2600" b="0" i="0" dirty="0" smtClean="0">
                <a:effectLst/>
                <a:latin typeface="黑体" pitchFamily="2" charset="-122"/>
                <a:ea typeface="黑体" pitchFamily="2" charset="-122"/>
              </a:rPr>
              <a:t>水</a:t>
            </a:r>
            <a:r>
              <a:rPr lang="zh-CN" altLang="en-US" sz="2600" b="0" i="0" dirty="0">
                <a:effectLst/>
                <a:latin typeface="黑体" pitchFamily="2" charset="-122"/>
                <a:ea typeface="黑体" pitchFamily="2" charset="-122"/>
              </a:rPr>
              <a:t>(最大) &gt; 甲酰胺&gt; 乙腈&gt; 甲醇&gt; 乙醇&gt; 丙醇&gt; 丙酮&gt;二氧六环&gt; 四氢呋喃&gt; 甲乙酮&gt; 正丁醇&gt; 乙酸乙酯&gt; 乙醚&gt; 异丙醚&gt; 二氯甲烷&gt;氯仿&gt;溴乙烷&gt;苯&gt;四氯化碳&gt;二硫化碳&gt;环己烷&gt;己烷&gt;煤油(最小)</a:t>
            </a:r>
          </a:p>
        </p:txBody>
      </p:sp>
    </p:spTree>
    <p:extLst>
      <p:ext uri="{BB962C8B-B14F-4D97-AF65-F5344CB8AC3E}">
        <p14:creationId xmlns:p14="http://schemas.microsoft.com/office/powerpoint/2010/main" val="19627098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pRg st="1" end="1"/>
                                            </p:txEl>
                                          </p:spTgt>
                                        </p:tgtEl>
                                        <p:attrNameLst>
                                          <p:attrName>style.visibility</p:attrName>
                                        </p:attrNameLst>
                                      </p:cBhvr>
                                      <p:to>
                                        <p:strVal val="visible"/>
                                      </p:to>
                                    </p:set>
                                    <p:animEffect transition="in" filter="wipe(left)">
                                      <p:cBhvr>
                                        <p:cTn id="17" dur="500"/>
                                        <p:tgtEl>
                                          <p:spTgt spid="1116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pRg st="2" end="2"/>
                                            </p:txEl>
                                          </p:spTgt>
                                        </p:tgtEl>
                                        <p:attrNameLst>
                                          <p:attrName>style.visibility</p:attrName>
                                        </p:attrNameLst>
                                      </p:cBhvr>
                                      <p:to>
                                        <p:strVal val="visible"/>
                                      </p:to>
                                    </p:set>
                                    <p:animEffect transition="in" filter="wipe(left)">
                                      <p:cBhvr>
                                        <p:cTn id="22" dur="500"/>
                                        <p:tgtEl>
                                          <p:spTgt spid="1116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pRg st="3" end="3"/>
                                            </p:txEl>
                                          </p:spTgt>
                                        </p:tgtEl>
                                        <p:attrNameLst>
                                          <p:attrName>style.visibility</p:attrName>
                                        </p:attrNameLst>
                                      </p:cBhvr>
                                      <p:to>
                                        <p:strVal val="visible"/>
                                      </p:to>
                                    </p:set>
                                    <p:animEffect transition="in" filter="wipe(left)">
                                      <p:cBhvr>
                                        <p:cTn id="27" dur="500"/>
                                        <p:tgtEl>
                                          <p:spTgt spid="11161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1619">
                                            <p:txEl>
                                              <p:pRg st="4" end="4"/>
                                            </p:txEl>
                                          </p:spTgt>
                                        </p:tgtEl>
                                        <p:attrNameLst>
                                          <p:attrName>style.visibility</p:attrName>
                                        </p:attrNameLst>
                                      </p:cBhvr>
                                      <p:to>
                                        <p:strVal val="visible"/>
                                      </p:to>
                                    </p:set>
                                    <p:animEffect transition="in" filter="wipe(left)">
                                      <p:cBhvr>
                                        <p:cTn id="32" dur="500"/>
                                        <p:tgtEl>
                                          <p:spTgt spid="1116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533400"/>
            <a:ext cx="7772400" cy="685800"/>
          </a:xfrm>
        </p:spPr>
        <p:txBody>
          <a:bodyPr/>
          <a:lstStyle/>
          <a:p>
            <a:r>
              <a:rPr lang="zh-CN" altLang="en-US" sz="3200" b="1">
                <a:solidFill>
                  <a:srgbClr val="990033"/>
                </a:solidFill>
                <a:effectLst/>
                <a:latin typeface="黑体" pitchFamily="2" charset="-122"/>
                <a:ea typeface="黑体" pitchFamily="2" charset="-122"/>
              </a:rPr>
              <a:t>4. 选择流动相时应注意的几个问题</a:t>
            </a:r>
          </a:p>
        </p:txBody>
      </p:sp>
      <p:sp>
        <p:nvSpPr>
          <p:cNvPr id="72714" name="Text Box 10"/>
          <p:cNvSpPr txBox="1">
            <a:spLocks noChangeArrowheads="1"/>
          </p:cNvSpPr>
          <p:nvPr/>
        </p:nvSpPr>
        <p:spPr bwMode="auto">
          <a:xfrm>
            <a:off x="228600" y="1371600"/>
            <a:ext cx="8686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i="0">
                <a:effectLst/>
                <a:latin typeface="黑体" pitchFamily="2" charset="-122"/>
                <a:ea typeface="黑体" pitchFamily="2" charset="-122"/>
              </a:rPr>
              <a:t>（1）尽量使用高纯度试剂作流动相，防止微量杂质长期累积，损坏色谱柱和使检测器噪声增加。</a:t>
            </a:r>
          </a:p>
        </p:txBody>
      </p:sp>
      <p:sp>
        <p:nvSpPr>
          <p:cNvPr id="72715" name="Text Box 11"/>
          <p:cNvSpPr txBox="1">
            <a:spLocks noChangeArrowheads="1"/>
          </p:cNvSpPr>
          <p:nvPr/>
        </p:nvSpPr>
        <p:spPr bwMode="auto">
          <a:xfrm>
            <a:off x="228600" y="2590800"/>
            <a:ext cx="8915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i="0">
                <a:effectLst/>
                <a:latin typeface="黑体" pitchFamily="2" charset="-122"/>
                <a:ea typeface="黑体" pitchFamily="2" charset="-122"/>
              </a:rPr>
              <a:t>（2）避免流动相与固定相发生作用而使柱效下降或损坏柱子。如使固定液溶解流失，酸性溶剂破坏氧化铝固定相等。</a:t>
            </a:r>
            <a:endParaRPr lang="zh-CN" altLang="en-US" sz="2600" b="0">
              <a:effectLst/>
              <a:latin typeface="黑体" pitchFamily="2" charset="-122"/>
              <a:ea typeface="黑体" pitchFamily="2" charset="-122"/>
            </a:endParaRPr>
          </a:p>
        </p:txBody>
      </p:sp>
      <p:sp>
        <p:nvSpPr>
          <p:cNvPr id="72716" name="Text Box 12"/>
          <p:cNvSpPr txBox="1">
            <a:spLocks noChangeArrowheads="1"/>
          </p:cNvSpPr>
          <p:nvPr/>
        </p:nvSpPr>
        <p:spPr bwMode="auto">
          <a:xfrm>
            <a:off x="228600" y="3886200"/>
            <a:ext cx="876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i="0">
                <a:effectLst/>
                <a:latin typeface="黑体" pitchFamily="2" charset="-122"/>
                <a:ea typeface="黑体" pitchFamily="2" charset="-122"/>
              </a:rPr>
              <a:t>（3）试样在流动相中应有适宜的溶解度，防止产生沉淀并在柱中沉积。</a:t>
            </a:r>
          </a:p>
        </p:txBody>
      </p:sp>
      <p:sp>
        <p:nvSpPr>
          <p:cNvPr id="72718" name="Text Box 14"/>
          <p:cNvSpPr txBox="1">
            <a:spLocks noChangeArrowheads="1"/>
          </p:cNvSpPr>
          <p:nvPr/>
        </p:nvSpPr>
        <p:spPr bwMode="auto">
          <a:xfrm>
            <a:off x="228600" y="5105400"/>
            <a:ext cx="8763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i="0">
                <a:effectLst/>
                <a:latin typeface="黑体" pitchFamily="2" charset="-122"/>
                <a:ea typeface="黑体" pitchFamily="2" charset="-122"/>
              </a:rPr>
              <a:t>（4）流动相同时还应满足检测器的要求。当使用紫外检测器时，流动相不应有紫外吸收。</a:t>
            </a:r>
            <a:endParaRPr lang="zh-CN" altLang="en-US" sz="2600" b="0">
              <a:effectLst/>
              <a:latin typeface="黑体" pitchFamily="2" charset="-122"/>
              <a:ea typeface="黑体" pitchFamily="2" charset="-122"/>
            </a:endParaRPr>
          </a:p>
        </p:txBody>
      </p:sp>
    </p:spTree>
    <p:extLst>
      <p:ext uri="{BB962C8B-B14F-4D97-AF65-F5344CB8AC3E}">
        <p14:creationId xmlns:p14="http://schemas.microsoft.com/office/powerpoint/2010/main" val="326590570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4">
                                            <p:txEl>
                                              <p:pRg st="0" end="0"/>
                                            </p:txEl>
                                          </p:spTgt>
                                        </p:tgtEl>
                                        <p:attrNameLst>
                                          <p:attrName>style.visibility</p:attrName>
                                        </p:attrNameLst>
                                      </p:cBhvr>
                                      <p:to>
                                        <p:strVal val="visible"/>
                                      </p:to>
                                    </p:set>
                                    <p:animEffect transition="in" filter="wipe(left)">
                                      <p:cBhvr>
                                        <p:cTn id="12" dur="500"/>
                                        <p:tgtEl>
                                          <p:spTgt spid="7271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15">
                                            <p:txEl>
                                              <p:pRg st="0" end="0"/>
                                            </p:txEl>
                                          </p:spTgt>
                                        </p:tgtEl>
                                        <p:attrNameLst>
                                          <p:attrName>style.visibility</p:attrName>
                                        </p:attrNameLst>
                                      </p:cBhvr>
                                      <p:to>
                                        <p:strVal val="visible"/>
                                      </p:to>
                                    </p:set>
                                    <p:animEffect transition="in" filter="wipe(left)">
                                      <p:cBhvr>
                                        <p:cTn id="17" dur="500"/>
                                        <p:tgtEl>
                                          <p:spTgt spid="7271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16">
                                            <p:txEl>
                                              <p:pRg st="0" end="0"/>
                                            </p:txEl>
                                          </p:spTgt>
                                        </p:tgtEl>
                                        <p:attrNameLst>
                                          <p:attrName>style.visibility</p:attrName>
                                        </p:attrNameLst>
                                      </p:cBhvr>
                                      <p:to>
                                        <p:strVal val="visible"/>
                                      </p:to>
                                    </p:set>
                                    <p:animEffect transition="in" filter="wipe(left)">
                                      <p:cBhvr>
                                        <p:cTn id="22" dur="500"/>
                                        <p:tgtEl>
                                          <p:spTgt spid="727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8">
                                            <p:txEl>
                                              <p:pRg st="0" end="0"/>
                                            </p:txEl>
                                          </p:spTgt>
                                        </p:tgtEl>
                                        <p:attrNameLst>
                                          <p:attrName>style.visibility</p:attrName>
                                        </p:attrNameLst>
                                      </p:cBhvr>
                                      <p:to>
                                        <p:strVal val="visible"/>
                                      </p:to>
                                    </p:set>
                                    <p:animEffect transition="in" filter="wipe(left)">
                                      <p:cBhvr>
                                        <p:cTn id="27" dur="500"/>
                                        <p:tgtEl>
                                          <p:spTgt spid="727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utoUpdateAnimBg="0"/>
      <p:bldP spid="72714" grpId="0" build="p" autoUpdateAnimBg="0"/>
      <p:bldP spid="72715" grpId="0" build="p" autoUpdateAnimBg="0"/>
      <p:bldP spid="72716" grpId="0" build="p" autoUpdateAnimBg="0"/>
      <p:bldP spid="7271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827088" y="404813"/>
            <a:ext cx="6553200" cy="762000"/>
          </a:xfrm>
        </p:spPr>
        <p:txBody>
          <a:bodyPr/>
          <a:lstStyle/>
          <a:p>
            <a:pPr algn="l" eaLnBrk="1" hangingPunct="1"/>
            <a:r>
              <a:rPr lang="zh-CN" altLang="en-US" sz="3000" dirty="0" smtClean="0">
                <a:solidFill>
                  <a:srgbClr val="FF0066"/>
                </a:solidFill>
                <a:latin typeface="黑体" pitchFamily="49" charset="-122"/>
                <a:ea typeface="黑体" pitchFamily="49" charset="-122"/>
              </a:rPr>
              <a:t>高效液相色谱法的特性</a:t>
            </a:r>
            <a:endParaRPr lang="zh-CN" altLang="en-US" sz="3000" dirty="0" smtClean="0">
              <a:solidFill>
                <a:srgbClr val="FF0066"/>
              </a:solidFill>
              <a:latin typeface="黑体" pitchFamily="49" charset="-122"/>
              <a:ea typeface="黑体" pitchFamily="49" charset="-122"/>
            </a:endParaRPr>
          </a:p>
        </p:txBody>
      </p:sp>
      <p:sp>
        <p:nvSpPr>
          <p:cNvPr id="4099" name="Text Box 25"/>
          <p:cNvSpPr txBox="1">
            <a:spLocks noChangeArrowheads="1"/>
          </p:cNvSpPr>
          <p:nvPr/>
        </p:nvSpPr>
        <p:spPr bwMode="auto">
          <a:xfrm>
            <a:off x="684213" y="1268413"/>
            <a:ext cx="748823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FontTx/>
              <a:buAutoNum type="arabicParenBoth"/>
            </a:pPr>
            <a:r>
              <a:rPr lang="zh-CN" altLang="en-US" sz="2400">
                <a:solidFill>
                  <a:srgbClr val="0000FF"/>
                </a:solidFill>
                <a:latin typeface="黑体" pitchFamily="49" charset="-122"/>
                <a:ea typeface="黑体" pitchFamily="49" charset="-122"/>
              </a:rPr>
              <a:t>气相色谱法分析样品限于气体和沸点较低的具有挥发性的化合物。液相色谱法分析的样品不受样品挥发和热稳定性的限制。</a:t>
            </a:r>
          </a:p>
          <a:p>
            <a:pPr eaLnBrk="1" hangingPunct="1">
              <a:spcBef>
                <a:spcPct val="50000"/>
              </a:spcBef>
              <a:buFontTx/>
              <a:buAutoNum type="arabicParenBoth"/>
            </a:pPr>
            <a:r>
              <a:rPr lang="zh-CN" altLang="en-US" sz="2400">
                <a:latin typeface="黑体" pitchFamily="49" charset="-122"/>
                <a:ea typeface="黑体" pitchFamily="49" charset="-122"/>
              </a:rPr>
              <a:t>气相色谱法采用的流动相是惰性气体，他对被分离组分不产生相互作用力，仅起运载作用。而液相色谱中的流动相可选用多种多样的不同极性的液体，他对被分离组分可产生一定的作用力。</a:t>
            </a:r>
          </a:p>
          <a:p>
            <a:pPr eaLnBrk="1" hangingPunct="1">
              <a:spcBef>
                <a:spcPct val="50000"/>
              </a:spcBef>
              <a:buFontTx/>
              <a:buAutoNum type="arabicParenBoth"/>
            </a:pPr>
            <a:r>
              <a:rPr lang="zh-CN" altLang="en-US" sz="2400">
                <a:solidFill>
                  <a:srgbClr val="0000FF"/>
                </a:solidFill>
                <a:latin typeface="黑体" pitchFamily="49" charset="-122"/>
                <a:ea typeface="黑体" pitchFamily="49" charset="-122"/>
              </a:rPr>
              <a:t>气相色谱分析一般在较高的温度下进行，而液相色谱则在常温条件下工作，并可对分析样品回收和纯化制备。</a:t>
            </a:r>
          </a:p>
          <a:p>
            <a:pPr eaLnBrk="1" hangingPunct="1">
              <a:spcBef>
                <a:spcPct val="50000"/>
              </a:spcBef>
              <a:buFontTx/>
              <a:buAutoNum type="arabicParenBoth"/>
            </a:pPr>
            <a:r>
              <a:rPr lang="zh-CN" altLang="en-US" sz="2400">
                <a:latin typeface="黑体" pitchFamily="49" charset="-122"/>
                <a:ea typeface="黑体" pitchFamily="49" charset="-122"/>
              </a:rPr>
              <a:t>高效液相色谱是具有高压、高速、高效、高灵敏度的特点。</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957064" y="1189484"/>
            <a:ext cx="3686944" cy="762000"/>
          </a:xfrm>
        </p:spPr>
        <p:txBody>
          <a:bodyPr/>
          <a:lstStyle/>
          <a:p>
            <a:pPr algn="l"/>
            <a:r>
              <a:rPr lang="zh-CN" altLang="en-US" sz="2800" b="1" dirty="0" smtClean="0">
                <a:latin typeface="黑体" pitchFamily="2" charset="-122"/>
                <a:ea typeface="黑体" pitchFamily="2" charset="-122"/>
              </a:rPr>
              <a:t>液</a:t>
            </a:r>
            <a:r>
              <a:rPr lang="zh-CN" altLang="en-US" sz="2800" b="1" dirty="0">
                <a:latin typeface="黑体" pitchFamily="2" charset="-122"/>
                <a:ea typeface="黑体" pitchFamily="2" charset="-122"/>
              </a:rPr>
              <a:t>-固吸附色谱</a:t>
            </a:r>
            <a:endParaRPr lang="en-US" altLang="zh-CN" sz="3200" b="1" dirty="0"/>
          </a:p>
        </p:txBody>
      </p:sp>
      <p:sp>
        <p:nvSpPr>
          <p:cNvPr id="74759" name="Text Box 7"/>
          <p:cNvSpPr txBox="1">
            <a:spLocks noChangeArrowheads="1"/>
          </p:cNvSpPr>
          <p:nvPr/>
        </p:nvSpPr>
        <p:spPr bwMode="auto">
          <a:xfrm>
            <a:off x="381000" y="1914500"/>
            <a:ext cx="83820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60000"/>
              </a:lnSpc>
            </a:pPr>
            <a:r>
              <a:rPr lang="zh-CN" altLang="en-US" sz="2600" b="0" i="0">
                <a:solidFill>
                  <a:srgbClr val="0000CC"/>
                </a:solidFill>
                <a:effectLst/>
                <a:latin typeface="Times New Roman" pitchFamily="18" charset="0"/>
                <a:ea typeface="黑体" pitchFamily="2" charset="-122"/>
              </a:rPr>
              <a:t>        </a:t>
            </a:r>
            <a:r>
              <a:rPr lang="zh-CN" altLang="en-US" sz="2600" b="0" i="0">
                <a:solidFill>
                  <a:srgbClr val="FF0066"/>
                </a:solidFill>
                <a:effectLst/>
                <a:latin typeface="Times New Roman" pitchFamily="18" charset="0"/>
                <a:ea typeface="黑体" pitchFamily="2" charset="-122"/>
              </a:rPr>
              <a:t>固定相</a:t>
            </a:r>
            <a:r>
              <a:rPr lang="zh-CN" altLang="en-US" sz="2600" b="0" i="0">
                <a:effectLst/>
                <a:latin typeface="Times New Roman" pitchFamily="18" charset="0"/>
                <a:ea typeface="黑体" pitchFamily="2" charset="-122"/>
              </a:rPr>
              <a:t>：固体吸附剂，如硅胶、氧化铝等，较常使用的是5～10</a:t>
            </a:r>
            <a:r>
              <a:rPr lang="en-US" altLang="zh-CN" sz="2600" b="0" i="0">
                <a:effectLst/>
                <a:latin typeface="Times New Roman" pitchFamily="18" charset="0"/>
                <a:ea typeface="黑体" pitchFamily="2" charset="-122"/>
              </a:rPr>
              <a:t>μm</a:t>
            </a:r>
            <a:r>
              <a:rPr lang="zh-CN" altLang="en-US" sz="2600" b="0" i="0">
                <a:effectLst/>
                <a:latin typeface="Times New Roman" pitchFamily="18" charset="0"/>
                <a:ea typeface="黑体" pitchFamily="2" charset="-122"/>
              </a:rPr>
              <a:t>的硅胶吸附剂。</a:t>
            </a:r>
          </a:p>
          <a:p>
            <a:pPr algn="just">
              <a:lnSpc>
                <a:spcPct val="160000"/>
              </a:lnSpc>
            </a:pPr>
            <a:r>
              <a:rPr lang="zh-CN" altLang="en-US" sz="2600" b="0" i="0">
                <a:solidFill>
                  <a:srgbClr val="0000CC"/>
                </a:solidFill>
                <a:effectLst/>
                <a:latin typeface="Times New Roman" pitchFamily="18" charset="0"/>
                <a:ea typeface="黑体" pitchFamily="2" charset="-122"/>
              </a:rPr>
              <a:t>        </a:t>
            </a:r>
            <a:r>
              <a:rPr lang="zh-CN" altLang="en-US" sz="2600" b="0" i="0">
                <a:solidFill>
                  <a:srgbClr val="FF0066"/>
                </a:solidFill>
                <a:effectLst/>
                <a:latin typeface="Times New Roman" pitchFamily="18" charset="0"/>
                <a:ea typeface="黑体" pitchFamily="2" charset="-122"/>
              </a:rPr>
              <a:t>流动相</a:t>
            </a:r>
            <a:r>
              <a:rPr lang="zh-CN" altLang="en-US" sz="2600" b="0" i="0">
                <a:effectLst/>
                <a:latin typeface="Times New Roman" pitchFamily="18" charset="0"/>
                <a:ea typeface="黑体" pitchFamily="2" charset="-122"/>
              </a:rPr>
              <a:t>：各种不同极性的一元或多元溶剂。</a:t>
            </a:r>
          </a:p>
          <a:p>
            <a:pPr algn="just">
              <a:lnSpc>
                <a:spcPct val="160000"/>
              </a:lnSpc>
            </a:pPr>
            <a:r>
              <a:rPr lang="zh-CN" altLang="en-US" sz="2600" b="0" i="0">
                <a:solidFill>
                  <a:srgbClr val="0000CC"/>
                </a:solidFill>
                <a:effectLst/>
                <a:latin typeface="Times New Roman" pitchFamily="18" charset="0"/>
                <a:ea typeface="黑体" pitchFamily="2" charset="-122"/>
              </a:rPr>
              <a:t>        </a:t>
            </a:r>
            <a:r>
              <a:rPr lang="zh-CN" altLang="en-US" sz="2600" b="0" i="0">
                <a:solidFill>
                  <a:srgbClr val="FF0066"/>
                </a:solidFill>
                <a:effectLst/>
                <a:latin typeface="Times New Roman" pitchFamily="18" charset="0"/>
                <a:ea typeface="黑体" pitchFamily="2" charset="-122"/>
              </a:rPr>
              <a:t>分析对象</a:t>
            </a:r>
            <a:r>
              <a:rPr lang="zh-CN" altLang="en-US" sz="2600" b="0" i="0">
                <a:effectLst/>
                <a:latin typeface="Times New Roman" pitchFamily="18" charset="0"/>
                <a:ea typeface="黑体" pitchFamily="2" charset="-122"/>
              </a:rPr>
              <a:t>：适用于分离相对分子质量中等的油溶性试样，对具有官能团的化合物和异构体有较高选择性。</a:t>
            </a:r>
            <a:r>
              <a:rPr lang="zh-CN" altLang="en-US" b="0" i="0">
                <a:solidFill>
                  <a:srgbClr val="0000CC"/>
                </a:solidFill>
                <a:effectLst/>
                <a:latin typeface="Times New Roman" pitchFamily="18" charset="0"/>
              </a:rPr>
              <a:t>       </a:t>
            </a:r>
            <a:r>
              <a:rPr lang="zh-CN" altLang="en-US" i="0">
                <a:solidFill>
                  <a:srgbClr val="0000CC"/>
                </a:solidFill>
                <a:effectLst/>
                <a:latin typeface="Times New Roman" pitchFamily="18" charset="0"/>
              </a:rPr>
              <a:t> </a:t>
            </a:r>
            <a:endParaRPr lang="zh-CN" altLang="en-US" b="0" i="0">
              <a:solidFill>
                <a:srgbClr val="0000CC"/>
              </a:solidFill>
              <a:effectLst/>
              <a:latin typeface="Times New Roman" pitchFamily="18" charset="0"/>
            </a:endParaRPr>
          </a:p>
        </p:txBody>
      </p:sp>
      <p:sp>
        <p:nvSpPr>
          <p:cNvPr id="2" name="矩形 1"/>
          <p:cNvSpPr/>
          <p:nvPr/>
        </p:nvSpPr>
        <p:spPr>
          <a:xfrm>
            <a:off x="863580" y="500326"/>
            <a:ext cx="5724644" cy="646331"/>
          </a:xfrm>
          <a:prstGeom prst="rect">
            <a:avLst/>
          </a:prstGeom>
        </p:spPr>
        <p:txBody>
          <a:bodyPr wrap="none">
            <a:spAutoFit/>
          </a:bodyPr>
          <a:lstStyle/>
          <a:p>
            <a:pPr algn="ctr" eaLnBrk="1" hangingPunct="1"/>
            <a:r>
              <a:rPr kumimoji="0" lang="zh-CN" altLang="en-US" sz="3600" i="0" dirty="0" smtClean="0">
                <a:solidFill>
                  <a:srgbClr val="0000FF"/>
                </a:solidFill>
                <a:effectDag name="">
                  <a:cont type="tree" name="">
                    <a:effect ref="fillLine"/>
                    <a:outerShdw dist="38100" dir="13500000" algn="br">
                      <a:srgbClr val="55AAFF"/>
                    </a:outerShdw>
                  </a:cont>
                  <a:cont type="tree" name="">
                    <a:effect ref="fillLine"/>
                    <a:outerShdw dist="38100" dir="2700000" algn="tl">
                      <a:srgbClr val="003D7A"/>
                    </a:outerShdw>
                  </a:cont>
                  <a:effect ref="fillLine"/>
                </a:effectDag>
                <a:latin typeface="黑体" pitchFamily="49" charset="-122"/>
                <a:ea typeface="黑体" pitchFamily="49" charset="-122"/>
              </a:rPr>
              <a:t>液相色谱中的主要分离类型</a:t>
            </a:r>
            <a:endParaRPr kumimoji="0" lang="zh-CN" altLang="en-US" sz="4400" i="0" dirty="0">
              <a:solidFill>
                <a:srgbClr val="0000FF"/>
              </a:solidFill>
              <a:effectDag name="">
                <a:cont type="tree" name="">
                  <a:effect ref="fillLine"/>
                  <a:outerShdw dist="38100" dir="13500000" algn="br">
                    <a:srgbClr val="55AAFF"/>
                  </a:outerShdw>
                </a:cont>
                <a:cont type="tree" name="">
                  <a:effect ref="fillLine"/>
                  <a:outerShdw dist="38100" dir="2700000" algn="tl">
                    <a:srgbClr val="003D7A"/>
                  </a:outerShdw>
                </a:cont>
                <a:effect ref="fillLine"/>
              </a:effectDag>
              <a:latin typeface="黑体" pitchFamily="49" charset="-122"/>
              <a:ea typeface="黑体" pitchFamily="49" charset="-122"/>
            </a:endParaRPr>
          </a:p>
        </p:txBody>
      </p:sp>
    </p:spTree>
    <p:extLst>
      <p:ext uri="{BB962C8B-B14F-4D97-AF65-F5344CB8AC3E}">
        <p14:creationId xmlns:p14="http://schemas.microsoft.com/office/powerpoint/2010/main" val="129545986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59">
                                            <p:txEl>
                                              <p:pRg st="0" end="0"/>
                                            </p:txEl>
                                          </p:spTgt>
                                        </p:tgtEl>
                                        <p:attrNameLst>
                                          <p:attrName>style.visibility</p:attrName>
                                        </p:attrNameLst>
                                      </p:cBhvr>
                                      <p:to>
                                        <p:strVal val="visible"/>
                                      </p:to>
                                    </p:set>
                                    <p:animEffect transition="in" filter="wipe(left)">
                                      <p:cBhvr>
                                        <p:cTn id="12" dur="500"/>
                                        <p:tgtEl>
                                          <p:spTgt spid="747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9">
                                            <p:txEl>
                                              <p:pRg st="1" end="1"/>
                                            </p:txEl>
                                          </p:spTgt>
                                        </p:tgtEl>
                                        <p:attrNameLst>
                                          <p:attrName>style.visibility</p:attrName>
                                        </p:attrNameLst>
                                      </p:cBhvr>
                                      <p:to>
                                        <p:strVal val="visible"/>
                                      </p:to>
                                    </p:set>
                                    <p:animEffect transition="in" filter="wipe(left)">
                                      <p:cBhvr>
                                        <p:cTn id="17" dur="500"/>
                                        <p:tgtEl>
                                          <p:spTgt spid="747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59">
                                            <p:txEl>
                                              <p:pRg st="2" end="2"/>
                                            </p:txEl>
                                          </p:spTgt>
                                        </p:tgtEl>
                                        <p:attrNameLst>
                                          <p:attrName>style.visibility</p:attrName>
                                        </p:attrNameLst>
                                      </p:cBhvr>
                                      <p:to>
                                        <p:strVal val="visible"/>
                                      </p:to>
                                    </p:set>
                                    <p:animEffect transition="in" filter="wipe(left)">
                                      <p:cBhvr>
                                        <p:cTn id="22" dur="500"/>
                                        <p:tgtEl>
                                          <p:spTgt spid="747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228600" y="304800"/>
            <a:ext cx="7772400" cy="762000"/>
          </a:xfrm>
        </p:spPr>
        <p:txBody>
          <a:bodyPr/>
          <a:lstStyle/>
          <a:p>
            <a:pPr algn="l"/>
            <a:r>
              <a:rPr lang="zh-CN" altLang="en-US" sz="3600" b="1" dirty="0" smtClean="0">
                <a:latin typeface="黑体" pitchFamily="2" charset="-122"/>
                <a:ea typeface="黑体" pitchFamily="2" charset="-122"/>
              </a:rPr>
              <a:t>液</a:t>
            </a:r>
            <a:r>
              <a:rPr lang="zh-CN" altLang="en-US" sz="3600" b="1" dirty="0">
                <a:latin typeface="黑体" pitchFamily="2" charset="-122"/>
                <a:ea typeface="黑体" pitchFamily="2" charset="-122"/>
              </a:rPr>
              <a:t>-液分配色谱</a:t>
            </a:r>
            <a:endParaRPr lang="en-US" altLang="zh-CN" sz="2800" b="1" dirty="0">
              <a:solidFill>
                <a:schemeClr val="folHlink"/>
              </a:solidFill>
              <a:effectLst/>
            </a:endParaRPr>
          </a:p>
        </p:txBody>
      </p:sp>
      <p:sp>
        <p:nvSpPr>
          <p:cNvPr id="124931" name="Text Box 3"/>
          <p:cNvSpPr txBox="1">
            <a:spLocks noChangeArrowheads="1"/>
          </p:cNvSpPr>
          <p:nvPr/>
        </p:nvSpPr>
        <p:spPr bwMode="auto">
          <a:xfrm>
            <a:off x="228600" y="1066800"/>
            <a:ext cx="8763000" cy="505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20000"/>
              </a:spcBef>
            </a:pPr>
            <a:r>
              <a:rPr lang="zh-CN" altLang="en-US" sz="2600" b="0" i="0">
                <a:effectLst/>
                <a:latin typeface="Times New Roman" pitchFamily="18" charset="0"/>
                <a:ea typeface="黑体" pitchFamily="2" charset="-122"/>
              </a:rPr>
              <a:t>     固定相与流动相互不相溶。</a:t>
            </a:r>
            <a:endParaRPr lang="zh-CN" altLang="en-US" sz="2600" b="0" i="0">
              <a:solidFill>
                <a:srgbClr val="0000CC"/>
              </a:solidFill>
              <a:effectLst/>
              <a:latin typeface="Times New Roman" pitchFamily="18" charset="0"/>
              <a:ea typeface="黑体" pitchFamily="2" charset="-122"/>
            </a:endParaRPr>
          </a:p>
          <a:p>
            <a:pPr algn="just">
              <a:lnSpc>
                <a:spcPct val="130000"/>
              </a:lnSpc>
              <a:spcBef>
                <a:spcPct val="20000"/>
              </a:spcBef>
            </a:pPr>
            <a:r>
              <a:rPr lang="zh-CN" altLang="en-US" sz="2600" b="0" i="0">
                <a:solidFill>
                  <a:srgbClr val="FF0066"/>
                </a:solidFill>
                <a:effectLst/>
                <a:latin typeface="Times New Roman" pitchFamily="18" charset="0"/>
                <a:ea typeface="黑体" pitchFamily="2" charset="-122"/>
              </a:rPr>
              <a:t>    </a:t>
            </a:r>
            <a:r>
              <a:rPr lang="zh-CN" altLang="en-US" sz="2600" i="0">
                <a:solidFill>
                  <a:srgbClr val="FF0066"/>
                </a:solidFill>
                <a:effectLst/>
                <a:latin typeface="Times New Roman" pitchFamily="18" charset="0"/>
                <a:ea typeface="黑体" pitchFamily="2" charset="-122"/>
              </a:rPr>
              <a:t>基本原理</a:t>
            </a:r>
            <a:r>
              <a:rPr lang="zh-CN" altLang="en-US" sz="2600" b="0" i="0">
                <a:effectLst/>
                <a:latin typeface="Times New Roman" pitchFamily="18" charset="0"/>
                <a:ea typeface="黑体" pitchFamily="2" charset="-122"/>
              </a:rPr>
              <a:t>：组分在固定相和流动相上的分配。</a:t>
            </a:r>
          </a:p>
          <a:p>
            <a:pPr algn="just">
              <a:lnSpc>
                <a:spcPct val="130000"/>
              </a:lnSpc>
              <a:spcBef>
                <a:spcPct val="20000"/>
              </a:spcBef>
            </a:pPr>
            <a:r>
              <a:rPr lang="zh-CN" altLang="en-US" sz="2600" b="0" i="0">
                <a:solidFill>
                  <a:srgbClr val="FF0066"/>
                </a:solidFill>
                <a:effectLst/>
                <a:latin typeface="Times New Roman" pitchFamily="18" charset="0"/>
                <a:ea typeface="黑体" pitchFamily="2" charset="-122"/>
              </a:rPr>
              <a:t>    </a:t>
            </a:r>
            <a:r>
              <a:rPr lang="zh-CN" altLang="en-US" sz="2600" i="0">
                <a:solidFill>
                  <a:srgbClr val="FF0066"/>
                </a:solidFill>
                <a:effectLst/>
                <a:latin typeface="Times New Roman" pitchFamily="18" charset="0"/>
                <a:ea typeface="黑体" pitchFamily="2" charset="-122"/>
              </a:rPr>
              <a:t>流动相</a:t>
            </a:r>
            <a:r>
              <a:rPr lang="zh-CN" altLang="en-US" sz="2600" b="0" i="0">
                <a:effectLst/>
                <a:latin typeface="Times New Roman" pitchFamily="18" charset="0"/>
                <a:ea typeface="黑体" pitchFamily="2" charset="-122"/>
              </a:rPr>
              <a:t>：亲水性固定液，采用疏水性流动相，即流动相的极性小于固定液的极性(</a:t>
            </a:r>
            <a:r>
              <a:rPr lang="zh-CN" altLang="en-US" sz="2600" i="0">
                <a:solidFill>
                  <a:srgbClr val="FF0066"/>
                </a:solidFill>
                <a:effectLst/>
                <a:latin typeface="Times New Roman" pitchFamily="18" charset="0"/>
                <a:ea typeface="黑体" pitchFamily="2" charset="-122"/>
              </a:rPr>
              <a:t>正相</a:t>
            </a:r>
            <a:r>
              <a:rPr lang="zh-CN" altLang="en-US" sz="2600" i="0">
                <a:solidFill>
                  <a:srgbClr val="0000CC"/>
                </a:solidFill>
                <a:effectLst/>
                <a:latin typeface="Times New Roman" pitchFamily="18" charset="0"/>
                <a:ea typeface="黑体" pitchFamily="2" charset="-122"/>
              </a:rPr>
              <a:t> </a:t>
            </a:r>
            <a:r>
              <a:rPr lang="en-US" altLang="zh-CN" sz="2600" i="0">
                <a:effectLst/>
                <a:latin typeface="Times New Roman" pitchFamily="18" charset="0"/>
                <a:ea typeface="黑体" pitchFamily="2" charset="-122"/>
              </a:rPr>
              <a:t>normal phase</a:t>
            </a:r>
            <a:r>
              <a:rPr lang="en-US" altLang="zh-CN" sz="2600" b="0" i="0">
                <a:effectLst/>
                <a:latin typeface="Times New Roman" pitchFamily="18" charset="0"/>
                <a:ea typeface="黑体" pitchFamily="2" charset="-122"/>
              </a:rPr>
              <a:t>)，</a:t>
            </a:r>
            <a:r>
              <a:rPr lang="zh-CN" altLang="en-US" sz="2600" b="0" i="0">
                <a:effectLst/>
                <a:latin typeface="Times New Roman" pitchFamily="18" charset="0"/>
                <a:ea typeface="黑体" pitchFamily="2" charset="-122"/>
              </a:rPr>
              <a:t>反之流动相的极性大于固定液的极性(</a:t>
            </a:r>
            <a:r>
              <a:rPr lang="zh-CN" altLang="en-US" sz="2600" i="0">
                <a:solidFill>
                  <a:srgbClr val="FF0066"/>
                </a:solidFill>
                <a:effectLst/>
                <a:latin typeface="Times New Roman" pitchFamily="18" charset="0"/>
                <a:ea typeface="黑体" pitchFamily="2" charset="-122"/>
              </a:rPr>
              <a:t>反相</a:t>
            </a:r>
            <a:r>
              <a:rPr lang="zh-CN" altLang="en-US" sz="2600" i="0">
                <a:solidFill>
                  <a:srgbClr val="0000CC"/>
                </a:solidFill>
                <a:effectLst/>
                <a:latin typeface="Times New Roman" pitchFamily="18" charset="0"/>
                <a:ea typeface="黑体" pitchFamily="2" charset="-122"/>
              </a:rPr>
              <a:t> </a:t>
            </a:r>
            <a:r>
              <a:rPr lang="en-US" altLang="zh-CN" sz="2600" i="0">
                <a:effectLst/>
                <a:latin typeface="Times New Roman" pitchFamily="18" charset="0"/>
                <a:ea typeface="黑体" pitchFamily="2" charset="-122"/>
              </a:rPr>
              <a:t>reverse phase</a:t>
            </a:r>
            <a:r>
              <a:rPr lang="en-US" altLang="zh-CN" sz="2600" b="0" i="0">
                <a:effectLst/>
                <a:latin typeface="Times New Roman" pitchFamily="18" charset="0"/>
                <a:ea typeface="黑体" pitchFamily="2" charset="-122"/>
              </a:rPr>
              <a:t>)。</a:t>
            </a:r>
            <a:r>
              <a:rPr lang="zh-CN" altLang="en-US" sz="2600" b="0" i="0">
                <a:effectLst/>
                <a:latin typeface="Times New Roman" pitchFamily="18" charset="0"/>
                <a:ea typeface="黑体" pitchFamily="2" charset="-122"/>
              </a:rPr>
              <a:t>正相与反相的出峰顺序相反。</a:t>
            </a:r>
          </a:p>
          <a:p>
            <a:pPr algn="just">
              <a:lnSpc>
                <a:spcPct val="130000"/>
              </a:lnSpc>
              <a:spcBef>
                <a:spcPct val="20000"/>
              </a:spcBef>
            </a:pPr>
            <a:r>
              <a:rPr lang="zh-CN" altLang="en-US" sz="2600" b="0" i="0">
                <a:solidFill>
                  <a:srgbClr val="0000CC"/>
                </a:solidFill>
                <a:effectLst/>
                <a:latin typeface="Times New Roman" pitchFamily="18" charset="0"/>
                <a:ea typeface="黑体" pitchFamily="2" charset="-122"/>
              </a:rPr>
              <a:t>     </a:t>
            </a:r>
            <a:r>
              <a:rPr lang="zh-CN" altLang="en-US" sz="2600" i="0">
                <a:solidFill>
                  <a:srgbClr val="FF0066"/>
                </a:solidFill>
                <a:effectLst/>
                <a:latin typeface="Times New Roman" pitchFamily="18" charset="0"/>
                <a:ea typeface="黑体" pitchFamily="2" charset="-122"/>
              </a:rPr>
              <a:t>固定相</a:t>
            </a:r>
            <a:r>
              <a:rPr lang="zh-CN" altLang="en-US" sz="2600" b="0" i="0">
                <a:effectLst/>
                <a:latin typeface="Times New Roman" pitchFamily="18" charset="0"/>
                <a:ea typeface="黑体" pitchFamily="2" charset="-122"/>
              </a:rPr>
              <a:t>：早期涂渍固定液，现已不采用。</a:t>
            </a:r>
          </a:p>
          <a:p>
            <a:pPr algn="just">
              <a:lnSpc>
                <a:spcPct val="130000"/>
              </a:lnSpc>
              <a:spcBef>
                <a:spcPct val="20000"/>
              </a:spcBef>
            </a:pPr>
            <a:r>
              <a:rPr lang="zh-CN" altLang="en-US" sz="2600" b="0" i="0">
                <a:solidFill>
                  <a:srgbClr val="0000CC"/>
                </a:solidFill>
                <a:effectLst/>
                <a:latin typeface="Times New Roman" pitchFamily="18" charset="0"/>
                <a:ea typeface="黑体" pitchFamily="2" charset="-122"/>
              </a:rPr>
              <a:t>     </a:t>
            </a:r>
            <a:r>
              <a:rPr lang="zh-CN" altLang="en-US" sz="2600" i="0">
                <a:solidFill>
                  <a:srgbClr val="FF0066"/>
                </a:solidFill>
                <a:effectLst/>
                <a:latin typeface="Times New Roman" pitchFamily="18" charset="0"/>
                <a:ea typeface="黑体" pitchFamily="2" charset="-122"/>
              </a:rPr>
              <a:t>化学键合固定相</a:t>
            </a:r>
            <a:r>
              <a:rPr lang="zh-CN" altLang="en-US" sz="2600" b="0" i="0">
                <a:effectLst/>
                <a:latin typeface="Times New Roman" pitchFamily="18" charset="0"/>
                <a:ea typeface="黑体" pitchFamily="2" charset="-122"/>
              </a:rPr>
              <a:t>：将基团通过化学反应键合到硅胶（担体）表面的游离羟基上，如</a:t>
            </a:r>
            <a:r>
              <a:rPr lang="en-US" altLang="zh-CN" sz="2600" b="0" i="0">
                <a:effectLst/>
                <a:latin typeface="Times New Roman" pitchFamily="18" charset="0"/>
                <a:ea typeface="黑体" pitchFamily="2" charset="-122"/>
              </a:rPr>
              <a:t>C</a:t>
            </a:r>
            <a:r>
              <a:rPr lang="en-US" altLang="zh-CN" sz="2600" b="0" i="0" baseline="-25000">
                <a:effectLst/>
                <a:latin typeface="Times New Roman" pitchFamily="18" charset="0"/>
                <a:ea typeface="黑体" pitchFamily="2" charset="-122"/>
              </a:rPr>
              <a:t>18</a:t>
            </a:r>
            <a:r>
              <a:rPr lang="zh-CN" altLang="en-US" sz="2600" b="0" i="0">
                <a:effectLst/>
                <a:latin typeface="Times New Roman" pitchFamily="18" charset="0"/>
                <a:ea typeface="黑体" pitchFamily="2" charset="-122"/>
              </a:rPr>
              <a:t>柱（反相柱）。</a:t>
            </a:r>
          </a:p>
        </p:txBody>
      </p:sp>
    </p:spTree>
    <p:extLst>
      <p:ext uri="{BB962C8B-B14F-4D97-AF65-F5344CB8AC3E}">
        <p14:creationId xmlns:p14="http://schemas.microsoft.com/office/powerpoint/2010/main" val="235883583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xEl>
                                              <p:pRg st="0" end="0"/>
                                            </p:txEl>
                                          </p:spTgt>
                                        </p:tgtEl>
                                        <p:attrNameLst>
                                          <p:attrName>style.visibility</p:attrName>
                                        </p:attrNameLst>
                                      </p:cBhvr>
                                      <p:to>
                                        <p:strVal val="visible"/>
                                      </p:to>
                                    </p:set>
                                    <p:animEffect transition="in" filter="wipe(left)">
                                      <p:cBhvr>
                                        <p:cTn id="12" dur="500"/>
                                        <p:tgtEl>
                                          <p:spTgt spid="1249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1">
                                            <p:txEl>
                                              <p:pRg st="1" end="1"/>
                                            </p:txEl>
                                          </p:spTgt>
                                        </p:tgtEl>
                                        <p:attrNameLst>
                                          <p:attrName>style.visibility</p:attrName>
                                        </p:attrNameLst>
                                      </p:cBhvr>
                                      <p:to>
                                        <p:strVal val="visible"/>
                                      </p:to>
                                    </p:set>
                                    <p:animEffect transition="in" filter="wipe(left)">
                                      <p:cBhvr>
                                        <p:cTn id="17" dur="500"/>
                                        <p:tgtEl>
                                          <p:spTgt spid="1249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1">
                                            <p:txEl>
                                              <p:pRg st="2" end="2"/>
                                            </p:txEl>
                                          </p:spTgt>
                                        </p:tgtEl>
                                        <p:attrNameLst>
                                          <p:attrName>style.visibility</p:attrName>
                                        </p:attrNameLst>
                                      </p:cBhvr>
                                      <p:to>
                                        <p:strVal val="visible"/>
                                      </p:to>
                                    </p:set>
                                    <p:animEffect transition="in" filter="wipe(left)">
                                      <p:cBhvr>
                                        <p:cTn id="22" dur="500"/>
                                        <p:tgtEl>
                                          <p:spTgt spid="12493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1">
                                            <p:txEl>
                                              <p:pRg st="3" end="3"/>
                                            </p:txEl>
                                          </p:spTgt>
                                        </p:tgtEl>
                                        <p:attrNameLst>
                                          <p:attrName>style.visibility</p:attrName>
                                        </p:attrNameLst>
                                      </p:cBhvr>
                                      <p:to>
                                        <p:strVal val="visible"/>
                                      </p:to>
                                    </p:set>
                                    <p:animEffect transition="in" filter="wipe(left)">
                                      <p:cBhvr>
                                        <p:cTn id="27" dur="500"/>
                                        <p:tgtEl>
                                          <p:spTgt spid="12493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1">
                                            <p:txEl>
                                              <p:pRg st="4" end="4"/>
                                            </p:txEl>
                                          </p:spTgt>
                                        </p:tgtEl>
                                        <p:attrNameLst>
                                          <p:attrName>style.visibility</p:attrName>
                                        </p:attrNameLst>
                                      </p:cBhvr>
                                      <p:to>
                                        <p:strVal val="visible"/>
                                      </p:to>
                                    </p:set>
                                    <p:animEffect transition="in" filter="wipe(left)">
                                      <p:cBhvr>
                                        <p:cTn id="32" dur="500"/>
                                        <p:tgtEl>
                                          <p:spTgt spid="1249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323528" y="332656"/>
            <a:ext cx="8305800" cy="762000"/>
          </a:xfrm>
        </p:spPr>
        <p:txBody>
          <a:bodyPr/>
          <a:lstStyle/>
          <a:p>
            <a:pPr algn="l"/>
            <a:r>
              <a:rPr lang="zh-CN" altLang="en-US" sz="3600" b="1" dirty="0" smtClean="0">
                <a:ea typeface="黑体" pitchFamily="2" charset="-122"/>
              </a:rPr>
              <a:t>离子交换色谱</a:t>
            </a:r>
            <a:endParaRPr lang="en-US" altLang="zh-CN" sz="2800" b="1" dirty="0">
              <a:solidFill>
                <a:schemeClr val="folHlink"/>
              </a:solidFill>
              <a:effectLst/>
            </a:endParaRPr>
          </a:p>
        </p:txBody>
      </p:sp>
      <p:sp>
        <p:nvSpPr>
          <p:cNvPr id="109571" name="Text Box 3"/>
          <p:cNvSpPr txBox="1">
            <a:spLocks noChangeArrowheads="1"/>
          </p:cNvSpPr>
          <p:nvPr/>
        </p:nvSpPr>
        <p:spPr bwMode="auto">
          <a:xfrm>
            <a:off x="179388" y="1052513"/>
            <a:ext cx="4033837"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600" b="0" i="0">
                <a:solidFill>
                  <a:srgbClr val="FF0066"/>
                </a:solidFill>
                <a:effectLst/>
                <a:latin typeface="Times New Roman" pitchFamily="18" charset="0"/>
                <a:ea typeface="黑体" pitchFamily="2" charset="-122"/>
              </a:rPr>
              <a:t>        </a:t>
            </a:r>
            <a:r>
              <a:rPr lang="zh-CN" altLang="en-US" sz="2600" i="0">
                <a:solidFill>
                  <a:srgbClr val="FF0066"/>
                </a:solidFill>
                <a:effectLst/>
                <a:latin typeface="Times New Roman" pitchFamily="18" charset="0"/>
                <a:ea typeface="黑体" pitchFamily="2" charset="-122"/>
              </a:rPr>
              <a:t>固定相</a:t>
            </a:r>
            <a:r>
              <a:rPr lang="zh-CN" altLang="en-US" sz="2600" b="0" i="0">
                <a:effectLst/>
                <a:latin typeface="Times New Roman" pitchFamily="18" charset="0"/>
                <a:ea typeface="黑体" pitchFamily="2" charset="-122"/>
              </a:rPr>
              <a:t>：阴离子交换树脂或阳离子离子交换树脂。</a:t>
            </a:r>
          </a:p>
          <a:p>
            <a:pPr algn="just">
              <a:lnSpc>
                <a:spcPct val="130000"/>
              </a:lnSpc>
            </a:pPr>
            <a:r>
              <a:rPr lang="zh-CN" altLang="en-US" sz="2600" b="0" i="0">
                <a:solidFill>
                  <a:srgbClr val="FF0066"/>
                </a:solidFill>
                <a:effectLst/>
                <a:latin typeface="Times New Roman" pitchFamily="18" charset="0"/>
                <a:ea typeface="黑体" pitchFamily="2" charset="-122"/>
              </a:rPr>
              <a:t>        </a:t>
            </a:r>
            <a:r>
              <a:rPr lang="zh-CN" altLang="en-US" sz="2600" i="0">
                <a:solidFill>
                  <a:srgbClr val="FF0066"/>
                </a:solidFill>
                <a:effectLst/>
                <a:latin typeface="Times New Roman" pitchFamily="18" charset="0"/>
                <a:ea typeface="黑体" pitchFamily="2" charset="-122"/>
              </a:rPr>
              <a:t>流动相</a:t>
            </a:r>
            <a:r>
              <a:rPr lang="zh-CN" altLang="en-US" sz="2600" b="0" i="0">
                <a:effectLst/>
                <a:latin typeface="Times New Roman" pitchFamily="18" charset="0"/>
                <a:ea typeface="黑体" pitchFamily="2" charset="-122"/>
              </a:rPr>
              <a:t>：阴离子交换树脂作固定相，采用碱性水溶液；阳离子交换树脂作固定相，采用酸性水溶液。</a:t>
            </a:r>
            <a:r>
              <a:rPr lang="zh-CN" altLang="en-US" sz="2400" b="0" i="0">
                <a:solidFill>
                  <a:srgbClr val="FF0066"/>
                </a:solidFill>
                <a:effectLst/>
                <a:latin typeface="Times New Roman" pitchFamily="18" charset="0"/>
              </a:rPr>
              <a:t> </a:t>
            </a:r>
          </a:p>
          <a:p>
            <a:pPr algn="just">
              <a:lnSpc>
                <a:spcPct val="130000"/>
              </a:lnSpc>
            </a:pPr>
            <a:r>
              <a:rPr lang="zh-CN" altLang="en-US" sz="2600" i="0">
                <a:solidFill>
                  <a:srgbClr val="FF0066"/>
                </a:solidFill>
                <a:effectLst/>
                <a:latin typeface="Times New Roman" pitchFamily="18" charset="0"/>
                <a:ea typeface="黑体" pitchFamily="2" charset="-122"/>
              </a:rPr>
              <a:t>应用：</a:t>
            </a:r>
            <a:r>
              <a:rPr lang="zh-CN" altLang="en-US" sz="2600" b="0" i="0">
                <a:effectLst/>
                <a:latin typeface="Times New Roman" pitchFamily="18" charset="0"/>
                <a:ea typeface="黑体" pitchFamily="2" charset="-122"/>
              </a:rPr>
              <a:t>离子及可离解的化合物，氨基酸、核酸等。</a:t>
            </a:r>
            <a:r>
              <a:rPr lang="zh-CN" altLang="en-US" sz="2400" b="0" i="0">
                <a:solidFill>
                  <a:srgbClr val="FF0066"/>
                </a:solidFill>
                <a:effectLst/>
                <a:latin typeface="Times New Roman" pitchFamily="18" charset="0"/>
              </a:rPr>
              <a:t>    </a:t>
            </a:r>
            <a:r>
              <a:rPr lang="zh-CN" altLang="en-US" sz="2400" i="0">
                <a:solidFill>
                  <a:srgbClr val="FF0066"/>
                </a:solidFill>
                <a:effectLst/>
                <a:latin typeface="Times New Roman" pitchFamily="18" charset="0"/>
              </a:rPr>
              <a:t> </a:t>
            </a:r>
          </a:p>
        </p:txBody>
      </p:sp>
      <p:graphicFrame>
        <p:nvGraphicFramePr>
          <p:cNvPr id="109578" name="Object 10"/>
          <p:cNvGraphicFramePr>
            <a:graphicFrameLocks noChangeAspect="1"/>
          </p:cNvGraphicFramePr>
          <p:nvPr/>
        </p:nvGraphicFramePr>
        <p:xfrm>
          <a:off x="5410200" y="1066800"/>
          <a:ext cx="3429000" cy="344488"/>
        </p:xfrm>
        <a:graphic>
          <a:graphicData uri="http://schemas.openxmlformats.org/presentationml/2006/ole">
            <mc:AlternateContent xmlns:mc="http://schemas.openxmlformats.org/markup-compatibility/2006">
              <mc:Choice xmlns:v="urn:schemas-microsoft-com:vml" Requires="v">
                <p:oleObj spid="_x0000_s69639" name="Flash 文档" r:id="rId3" imgW="2251080" imgH="225360" progId="Flash.Movie">
                  <p:embed/>
                </p:oleObj>
              </mc:Choice>
              <mc:Fallback>
                <p:oleObj name="Flash 文档" r:id="rId3" imgW="2251080" imgH="225360" progId="Flash.Movi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66800"/>
                        <a:ext cx="3429000"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9579" name="Picture 11" descr="HPLC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1700213"/>
            <a:ext cx="4572000" cy="4006850"/>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21904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09579"/>
                                        </p:tgtEl>
                                        <p:attrNameLst>
                                          <p:attrName>style.visibility</p:attrName>
                                        </p:attrNameLst>
                                      </p:cBhvr>
                                      <p:to>
                                        <p:strVal val="visible"/>
                                      </p:to>
                                    </p:set>
                                    <p:anim calcmode="lin" valueType="num">
                                      <p:cBhvr>
                                        <p:cTn id="11" dur="500" fill="hold"/>
                                        <p:tgtEl>
                                          <p:spTgt spid="109579"/>
                                        </p:tgtEl>
                                        <p:attrNameLst>
                                          <p:attrName>ppt_w</p:attrName>
                                        </p:attrNameLst>
                                      </p:cBhvr>
                                      <p:tavLst>
                                        <p:tav tm="0">
                                          <p:val>
                                            <p:fltVal val="0"/>
                                          </p:val>
                                        </p:tav>
                                        <p:tav tm="100000">
                                          <p:val>
                                            <p:strVal val="#ppt_w"/>
                                          </p:val>
                                        </p:tav>
                                      </p:tavLst>
                                    </p:anim>
                                    <p:anim calcmode="lin" valueType="num">
                                      <p:cBhvr>
                                        <p:cTn id="12" dur="500" fill="hold"/>
                                        <p:tgtEl>
                                          <p:spTgt spid="109579"/>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 presetClass="entr" presetSubtype="1" fill="hold" nodeType="afterEffect">
                                  <p:stCondLst>
                                    <p:cond delay="0"/>
                                  </p:stCondLst>
                                  <p:childTnLst>
                                    <p:set>
                                      <p:cBhvr>
                                        <p:cTn id="15" dur="1" fill="hold">
                                          <p:stCondLst>
                                            <p:cond delay="0"/>
                                          </p:stCondLst>
                                        </p:cTn>
                                        <p:tgtEl>
                                          <p:spTgt spid="109578"/>
                                        </p:tgtEl>
                                        <p:attrNameLst>
                                          <p:attrName>style.visibility</p:attrName>
                                        </p:attrNameLst>
                                      </p:cBhvr>
                                      <p:to>
                                        <p:strVal val="visible"/>
                                      </p:to>
                                    </p:set>
                                    <p:anim calcmode="lin" valueType="num">
                                      <p:cBhvr additive="base">
                                        <p:cTn id="16" dur="500" fill="hold"/>
                                        <p:tgtEl>
                                          <p:spTgt spid="109578"/>
                                        </p:tgtEl>
                                        <p:attrNameLst>
                                          <p:attrName>ppt_x</p:attrName>
                                        </p:attrNameLst>
                                      </p:cBhvr>
                                      <p:tavLst>
                                        <p:tav tm="0">
                                          <p:val>
                                            <p:strVal val="#ppt_x"/>
                                          </p:val>
                                        </p:tav>
                                        <p:tav tm="100000">
                                          <p:val>
                                            <p:strVal val="#ppt_x"/>
                                          </p:val>
                                        </p:tav>
                                      </p:tavLst>
                                    </p:anim>
                                    <p:anim calcmode="lin" valueType="num">
                                      <p:cBhvr additive="base">
                                        <p:cTn id="17" dur="500" fill="hold"/>
                                        <p:tgtEl>
                                          <p:spTgt spid="109578"/>
                                        </p:tgtEl>
                                        <p:attrNameLst>
                                          <p:attrName>ppt_y</p:attrName>
                                        </p:attrNameLst>
                                      </p:cBhvr>
                                      <p:tavLst>
                                        <p:tav tm="0">
                                          <p:val>
                                            <p:strVal val="0-#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71">
                                            <p:txEl>
                                              <p:pRg st="0" end="0"/>
                                            </p:txEl>
                                          </p:spTgt>
                                        </p:tgtEl>
                                        <p:attrNameLst>
                                          <p:attrName>style.visibility</p:attrName>
                                        </p:attrNameLst>
                                      </p:cBhvr>
                                      <p:to>
                                        <p:strVal val="visible"/>
                                      </p:to>
                                    </p:set>
                                    <p:animEffect transition="in" filter="wipe(left)">
                                      <p:cBhvr>
                                        <p:cTn id="22" dur="500"/>
                                        <p:tgtEl>
                                          <p:spTgt spid="10957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571">
                                            <p:txEl>
                                              <p:pRg st="1" end="1"/>
                                            </p:txEl>
                                          </p:spTgt>
                                        </p:tgtEl>
                                        <p:attrNameLst>
                                          <p:attrName>style.visibility</p:attrName>
                                        </p:attrNameLst>
                                      </p:cBhvr>
                                      <p:to>
                                        <p:strVal val="visible"/>
                                      </p:to>
                                    </p:set>
                                    <p:animEffect transition="in" filter="wipe(left)">
                                      <p:cBhvr>
                                        <p:cTn id="27" dur="500"/>
                                        <p:tgtEl>
                                          <p:spTgt spid="10957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9571">
                                            <p:txEl>
                                              <p:pRg st="2" end="2"/>
                                            </p:txEl>
                                          </p:spTgt>
                                        </p:tgtEl>
                                        <p:attrNameLst>
                                          <p:attrName>style.visibility</p:attrName>
                                        </p:attrNameLst>
                                      </p:cBhvr>
                                      <p:to>
                                        <p:strVal val="visible"/>
                                      </p:to>
                                    </p:set>
                                    <p:animEffect transition="in" filter="wipe(left)">
                                      <p:cBhvr>
                                        <p:cTn id="32" dur="500"/>
                                        <p:tgtEl>
                                          <p:spTgt spid="1095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533400" y="304800"/>
            <a:ext cx="8305800" cy="685800"/>
          </a:xfrm>
        </p:spPr>
        <p:txBody>
          <a:bodyPr/>
          <a:lstStyle/>
          <a:p>
            <a:r>
              <a:rPr lang="zh-CN" altLang="en-US" sz="3600" b="1">
                <a:ea typeface="黑体" pitchFamily="2" charset="-122"/>
              </a:rPr>
              <a:t>离子交换基本原理</a:t>
            </a:r>
            <a:endParaRPr lang="en-US" altLang="zh-CN" sz="2800" b="1">
              <a:solidFill>
                <a:schemeClr val="folHlink"/>
              </a:solidFill>
              <a:effectLst/>
            </a:endParaRPr>
          </a:p>
        </p:txBody>
      </p:sp>
      <p:sp>
        <p:nvSpPr>
          <p:cNvPr id="114691" name="Text Box 3"/>
          <p:cNvSpPr txBox="1">
            <a:spLocks noChangeArrowheads="1"/>
          </p:cNvSpPr>
          <p:nvPr/>
        </p:nvSpPr>
        <p:spPr bwMode="auto">
          <a:xfrm>
            <a:off x="228600" y="990600"/>
            <a:ext cx="868680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组分与离子交换剂之间亲和力的大小与离子半径、电荷、存在形式等有关。亲和力大，保留时间长。</a:t>
            </a:r>
          </a:p>
          <a:p>
            <a:pPr algn="just">
              <a:lnSpc>
                <a:spcPct val="13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阳离子交换：</a:t>
            </a:r>
            <a:r>
              <a:rPr lang="en-US" altLang="zh-CN" sz="2600" b="0" i="0">
                <a:solidFill>
                  <a:srgbClr val="0000CC"/>
                </a:solidFill>
                <a:effectLst/>
                <a:latin typeface="Times New Roman" pitchFamily="18" charset="0"/>
                <a:ea typeface="黑体" pitchFamily="2" charset="-122"/>
              </a:rPr>
              <a:t>R—SO</a:t>
            </a:r>
            <a:r>
              <a:rPr lang="en-US" altLang="zh-CN" sz="2600" b="0" i="0" baseline="-25000">
                <a:solidFill>
                  <a:srgbClr val="0000CC"/>
                </a:solidFill>
                <a:effectLst/>
                <a:latin typeface="Times New Roman" pitchFamily="18" charset="0"/>
                <a:ea typeface="黑体" pitchFamily="2" charset="-122"/>
              </a:rPr>
              <a:t>3</a:t>
            </a:r>
            <a:r>
              <a:rPr lang="en-US" altLang="zh-CN" sz="2600" b="0" i="0">
                <a:solidFill>
                  <a:srgbClr val="0000CC"/>
                </a:solidFill>
                <a:effectLst/>
                <a:latin typeface="Times New Roman" pitchFamily="18" charset="0"/>
                <a:ea typeface="黑体" pitchFamily="2" charset="-122"/>
              </a:rPr>
              <a:t>H  + M</a:t>
            </a:r>
            <a:r>
              <a:rPr lang="en-US" altLang="zh-CN" sz="2600" b="0" i="0" baseline="30000">
                <a:solidFill>
                  <a:srgbClr val="0000CC"/>
                </a:solidFill>
                <a:effectLst/>
                <a:latin typeface="Times New Roman" pitchFamily="18" charset="0"/>
                <a:ea typeface="黑体" pitchFamily="2" charset="-122"/>
              </a:rPr>
              <a:t>+</a:t>
            </a:r>
            <a:r>
              <a:rPr lang="en-US" altLang="zh-CN" sz="2600" b="0" i="0">
                <a:solidFill>
                  <a:srgbClr val="0000CC"/>
                </a:solidFill>
                <a:effectLst/>
                <a:latin typeface="Times New Roman" pitchFamily="18" charset="0"/>
                <a:ea typeface="黑体" pitchFamily="2" charset="-122"/>
              </a:rPr>
              <a:t>  =  R—SO</a:t>
            </a:r>
            <a:r>
              <a:rPr lang="en-US" altLang="zh-CN" sz="2600" b="0" i="0" baseline="-25000">
                <a:solidFill>
                  <a:srgbClr val="0000CC"/>
                </a:solidFill>
                <a:effectLst/>
                <a:latin typeface="Times New Roman" pitchFamily="18" charset="0"/>
                <a:ea typeface="黑体" pitchFamily="2" charset="-122"/>
              </a:rPr>
              <a:t>3</a:t>
            </a:r>
            <a:r>
              <a:rPr lang="en-US" altLang="zh-CN" sz="2600" b="0" i="0">
                <a:solidFill>
                  <a:srgbClr val="0000CC"/>
                </a:solidFill>
                <a:effectLst/>
                <a:latin typeface="Times New Roman" pitchFamily="18" charset="0"/>
                <a:ea typeface="黑体" pitchFamily="2" charset="-122"/>
              </a:rPr>
              <a:t> M  + H </a:t>
            </a:r>
            <a:r>
              <a:rPr lang="en-US" altLang="zh-CN" sz="2600" b="0" i="0" baseline="30000">
                <a:solidFill>
                  <a:srgbClr val="0000CC"/>
                </a:solidFill>
                <a:effectLst/>
                <a:latin typeface="Times New Roman" pitchFamily="18" charset="0"/>
                <a:ea typeface="黑体" pitchFamily="2" charset="-122"/>
              </a:rPr>
              <a:t>+</a:t>
            </a:r>
            <a:r>
              <a:rPr lang="en-US" altLang="zh-CN" sz="2600" b="0" i="0">
                <a:solidFill>
                  <a:srgbClr val="0000CC"/>
                </a:solidFill>
                <a:effectLst/>
                <a:latin typeface="Times New Roman" pitchFamily="18" charset="0"/>
                <a:ea typeface="黑体" pitchFamily="2" charset="-122"/>
              </a:rPr>
              <a:t> </a:t>
            </a:r>
          </a:p>
          <a:p>
            <a:pPr algn="just">
              <a:lnSpc>
                <a:spcPct val="130000"/>
              </a:lnSpc>
            </a:pPr>
            <a:r>
              <a:rPr lang="zh-CN" altLang="en-US" sz="2600" b="0" i="0">
                <a:solidFill>
                  <a:srgbClr val="0000CC"/>
                </a:solidFill>
                <a:effectLst/>
                <a:latin typeface="Times New Roman" pitchFamily="18" charset="0"/>
                <a:ea typeface="黑体" pitchFamily="2" charset="-122"/>
              </a:rPr>
              <a:t>        </a:t>
            </a:r>
            <a:r>
              <a:rPr lang="zh-CN" altLang="en-US" sz="2600" b="0" i="0">
                <a:effectLst/>
                <a:latin typeface="Times New Roman" pitchFamily="18" charset="0"/>
                <a:ea typeface="黑体" pitchFamily="2" charset="-122"/>
              </a:rPr>
              <a:t>阴离子交换：</a:t>
            </a:r>
            <a:r>
              <a:rPr lang="en-US" altLang="zh-CN" sz="2600" b="0" i="0">
                <a:solidFill>
                  <a:srgbClr val="0000CC"/>
                </a:solidFill>
                <a:effectLst/>
                <a:latin typeface="Times New Roman" pitchFamily="18" charset="0"/>
                <a:ea typeface="黑体" pitchFamily="2" charset="-122"/>
              </a:rPr>
              <a:t>R—NR</a:t>
            </a:r>
            <a:r>
              <a:rPr lang="en-US" altLang="zh-CN" sz="2600" b="0" i="0" baseline="-25000">
                <a:solidFill>
                  <a:srgbClr val="0000CC"/>
                </a:solidFill>
                <a:effectLst/>
                <a:latin typeface="Times New Roman" pitchFamily="18" charset="0"/>
                <a:ea typeface="黑体" pitchFamily="2" charset="-122"/>
              </a:rPr>
              <a:t>4</a:t>
            </a:r>
            <a:r>
              <a:rPr lang="en-US" altLang="zh-CN" sz="2600" b="0" i="0">
                <a:solidFill>
                  <a:srgbClr val="0000CC"/>
                </a:solidFill>
                <a:effectLst/>
                <a:latin typeface="Times New Roman" pitchFamily="18" charset="0"/>
                <a:ea typeface="黑体" pitchFamily="2" charset="-122"/>
              </a:rPr>
              <a:t>OH  +X</a:t>
            </a:r>
            <a:r>
              <a:rPr lang="en-US" altLang="zh-CN" sz="2600" b="0" i="0" baseline="30000">
                <a:solidFill>
                  <a:srgbClr val="0000CC"/>
                </a:solidFill>
                <a:effectLst/>
                <a:latin typeface="Times New Roman" pitchFamily="18" charset="0"/>
                <a:ea typeface="黑体" pitchFamily="2" charset="-122"/>
              </a:rPr>
              <a:t>-</a:t>
            </a:r>
            <a:r>
              <a:rPr lang="en-US" altLang="zh-CN" sz="2600" b="0" i="0">
                <a:solidFill>
                  <a:srgbClr val="0000CC"/>
                </a:solidFill>
                <a:effectLst/>
                <a:latin typeface="Times New Roman" pitchFamily="18" charset="0"/>
                <a:ea typeface="黑体" pitchFamily="2" charset="-122"/>
              </a:rPr>
              <a:t>  = R—NR</a:t>
            </a:r>
            <a:r>
              <a:rPr lang="en-US" altLang="zh-CN" sz="2600" b="0" i="0" baseline="-25000">
                <a:solidFill>
                  <a:srgbClr val="0000CC"/>
                </a:solidFill>
                <a:effectLst/>
                <a:latin typeface="Times New Roman" pitchFamily="18" charset="0"/>
                <a:ea typeface="黑体" pitchFamily="2" charset="-122"/>
              </a:rPr>
              <a:t>4 </a:t>
            </a:r>
            <a:r>
              <a:rPr lang="en-US" altLang="zh-CN" sz="2600" b="0" i="0">
                <a:solidFill>
                  <a:srgbClr val="0000CC"/>
                </a:solidFill>
                <a:effectLst/>
                <a:latin typeface="Times New Roman" pitchFamily="18" charset="0"/>
                <a:ea typeface="黑体" pitchFamily="2" charset="-122"/>
              </a:rPr>
              <a:t>X + OH</a:t>
            </a:r>
            <a:r>
              <a:rPr lang="en-US" altLang="zh-CN" sz="2600" b="0" i="0" baseline="30000">
                <a:solidFill>
                  <a:srgbClr val="0000CC"/>
                </a:solidFill>
                <a:effectLst/>
                <a:latin typeface="Times New Roman" pitchFamily="18" charset="0"/>
                <a:ea typeface="黑体" pitchFamily="2" charset="-122"/>
              </a:rPr>
              <a:t>-</a:t>
            </a:r>
            <a:endParaRPr lang="zh-CN" altLang="en-US" sz="2600" b="0" i="0" baseline="30000">
              <a:solidFill>
                <a:srgbClr val="0000CC"/>
              </a:solidFill>
              <a:effectLst/>
              <a:latin typeface="Times New Roman" pitchFamily="18" charset="0"/>
              <a:ea typeface="黑体" pitchFamily="2" charset="-122"/>
            </a:endParaRPr>
          </a:p>
        </p:txBody>
      </p:sp>
      <p:pic>
        <p:nvPicPr>
          <p:cNvPr id="114692" name="Picture 4" descr="阴离子交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0"/>
            <a:ext cx="3733800" cy="2944813"/>
          </a:xfrm>
          <a:prstGeom prst="rect">
            <a:avLst/>
          </a:prstGeom>
          <a:noFill/>
          <a:extLst>
            <a:ext uri="{909E8E84-426E-40DD-AFC4-6F175D3DCCD1}">
              <a14:hiddenFill xmlns:a14="http://schemas.microsoft.com/office/drawing/2010/main">
                <a:solidFill>
                  <a:srgbClr val="FFFFFF"/>
                </a:solidFill>
              </a14:hiddenFill>
            </a:ext>
          </a:extLst>
        </p:spPr>
      </p:pic>
      <p:pic>
        <p:nvPicPr>
          <p:cNvPr id="114693" name="Picture 5" descr="阳离子交换"/>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352800"/>
            <a:ext cx="3581400" cy="293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9800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wipe(left)">
                                      <p:cBhvr>
                                        <p:cTn id="7" dur="500"/>
                                        <p:tgtEl>
                                          <p:spTgt spid="114690"/>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114692"/>
                                        </p:tgtEl>
                                        <p:attrNameLst>
                                          <p:attrName>style.visibility</p:attrName>
                                        </p:attrNameLst>
                                      </p:cBhvr>
                                      <p:to>
                                        <p:strVal val="visible"/>
                                      </p:to>
                                    </p:set>
                                    <p:anim calcmode="lin" valueType="num">
                                      <p:cBhvr>
                                        <p:cTn id="11" dur="500" fill="hold"/>
                                        <p:tgtEl>
                                          <p:spTgt spid="114692"/>
                                        </p:tgtEl>
                                        <p:attrNameLst>
                                          <p:attrName>ppt_w</p:attrName>
                                        </p:attrNameLst>
                                      </p:cBhvr>
                                      <p:tavLst>
                                        <p:tav tm="0">
                                          <p:val>
                                            <p:fltVal val="0"/>
                                          </p:val>
                                        </p:tav>
                                        <p:tav tm="100000">
                                          <p:val>
                                            <p:strVal val="#ppt_w"/>
                                          </p:val>
                                        </p:tav>
                                      </p:tavLst>
                                    </p:anim>
                                    <p:anim calcmode="lin" valueType="num">
                                      <p:cBhvr>
                                        <p:cTn id="12" dur="500" fill="hold"/>
                                        <p:tgtEl>
                                          <p:spTgt spid="114692"/>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23" presetClass="entr" presetSubtype="16" fill="hold" nodeType="afterEffect">
                                  <p:stCondLst>
                                    <p:cond delay="0"/>
                                  </p:stCondLst>
                                  <p:childTnLst>
                                    <p:set>
                                      <p:cBhvr>
                                        <p:cTn id="15" dur="1" fill="hold">
                                          <p:stCondLst>
                                            <p:cond delay="0"/>
                                          </p:stCondLst>
                                        </p:cTn>
                                        <p:tgtEl>
                                          <p:spTgt spid="114693"/>
                                        </p:tgtEl>
                                        <p:attrNameLst>
                                          <p:attrName>style.visibility</p:attrName>
                                        </p:attrNameLst>
                                      </p:cBhvr>
                                      <p:to>
                                        <p:strVal val="visible"/>
                                      </p:to>
                                    </p:set>
                                    <p:anim calcmode="lin" valueType="num">
                                      <p:cBhvr>
                                        <p:cTn id="16" dur="500" fill="hold"/>
                                        <p:tgtEl>
                                          <p:spTgt spid="114693"/>
                                        </p:tgtEl>
                                        <p:attrNameLst>
                                          <p:attrName>ppt_w</p:attrName>
                                        </p:attrNameLst>
                                      </p:cBhvr>
                                      <p:tavLst>
                                        <p:tav tm="0">
                                          <p:val>
                                            <p:fltVal val="0"/>
                                          </p:val>
                                        </p:tav>
                                        <p:tav tm="100000">
                                          <p:val>
                                            <p:strVal val="#ppt_w"/>
                                          </p:val>
                                        </p:tav>
                                      </p:tavLst>
                                    </p:anim>
                                    <p:anim calcmode="lin" valueType="num">
                                      <p:cBhvr>
                                        <p:cTn id="17" dur="500" fill="hold"/>
                                        <p:tgtEl>
                                          <p:spTgt spid="114693"/>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1">
                                            <p:txEl>
                                              <p:pRg st="0" end="0"/>
                                            </p:txEl>
                                          </p:spTgt>
                                        </p:tgtEl>
                                        <p:attrNameLst>
                                          <p:attrName>style.visibility</p:attrName>
                                        </p:attrNameLst>
                                      </p:cBhvr>
                                      <p:to>
                                        <p:strVal val="visible"/>
                                      </p:to>
                                    </p:set>
                                    <p:animEffect transition="in" filter="wipe(left)">
                                      <p:cBhvr>
                                        <p:cTn id="22" dur="500"/>
                                        <p:tgtEl>
                                          <p:spTgt spid="11469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1">
                                            <p:txEl>
                                              <p:pRg st="1" end="1"/>
                                            </p:txEl>
                                          </p:spTgt>
                                        </p:tgtEl>
                                        <p:attrNameLst>
                                          <p:attrName>style.visibility</p:attrName>
                                        </p:attrNameLst>
                                      </p:cBhvr>
                                      <p:to>
                                        <p:strVal val="visible"/>
                                      </p:to>
                                    </p:set>
                                    <p:animEffect transition="in" filter="wipe(left)">
                                      <p:cBhvr>
                                        <p:cTn id="27" dur="500"/>
                                        <p:tgtEl>
                                          <p:spTgt spid="11469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691">
                                            <p:txEl>
                                              <p:pRg st="2" end="2"/>
                                            </p:txEl>
                                          </p:spTgt>
                                        </p:tgtEl>
                                        <p:attrNameLst>
                                          <p:attrName>style.visibility</p:attrName>
                                        </p:attrNameLst>
                                      </p:cBhvr>
                                      <p:to>
                                        <p:strVal val="visible"/>
                                      </p:to>
                                    </p:set>
                                    <p:animEffect transition="in" filter="wipe(left)">
                                      <p:cBhvr>
                                        <p:cTn id="32" dur="500"/>
                                        <p:tgtEl>
                                          <p:spTgt spid="114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EAF1D74E-153B-4A07-B03F-8933C2E9C97D}" type="datetime11">
              <a:rPr lang="zh-CN" altLang="en-US"/>
              <a:pPr/>
              <a:t>16:18:51</a:t>
            </a:fld>
            <a:endParaRPr lang="en-US" altLang="zh-CN"/>
          </a:p>
        </p:txBody>
      </p:sp>
      <p:sp>
        <p:nvSpPr>
          <p:cNvPr id="95234" name="Rectangle 2"/>
          <p:cNvSpPr>
            <a:spLocks noGrp="1" noChangeArrowheads="1"/>
          </p:cNvSpPr>
          <p:nvPr>
            <p:ph type="title"/>
          </p:nvPr>
        </p:nvSpPr>
        <p:spPr/>
        <p:txBody>
          <a:bodyPr/>
          <a:lstStyle/>
          <a:p>
            <a:r>
              <a:rPr lang="zh-CN" altLang="en-US" b="1"/>
              <a:t>离子色谱仪</a:t>
            </a:r>
            <a:endParaRPr lang="zh-CN" altLang="en-US"/>
          </a:p>
        </p:txBody>
      </p:sp>
      <p:graphicFrame>
        <p:nvGraphicFramePr>
          <p:cNvPr id="95236" name="Object 4"/>
          <p:cNvGraphicFramePr>
            <a:graphicFrameLocks noChangeAspect="1"/>
          </p:cNvGraphicFramePr>
          <p:nvPr/>
        </p:nvGraphicFramePr>
        <p:xfrm>
          <a:off x="609600" y="1447800"/>
          <a:ext cx="4800600" cy="4618038"/>
        </p:xfrm>
        <a:graphic>
          <a:graphicData uri="http://schemas.openxmlformats.org/presentationml/2006/ole">
            <mc:AlternateContent xmlns:mc="http://schemas.openxmlformats.org/markup-compatibility/2006">
              <mc:Choice xmlns:v="urn:schemas-microsoft-com:vml" Requires="v">
                <p:oleObj spid="_x0000_s75786" name="BMP 图象" r:id="rId3" imgW="3010320" imgH="2895238" progId="Paint.Picture">
                  <p:embed/>
                </p:oleObj>
              </mc:Choice>
              <mc:Fallback>
                <p:oleObj name="BMP 图象" r:id="rId3" imgW="3010320" imgH="28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447800"/>
                        <a:ext cx="4800600" cy="4618038"/>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7" name="Object 5"/>
          <p:cNvGraphicFramePr>
            <a:graphicFrameLocks noChangeAspect="1"/>
          </p:cNvGraphicFramePr>
          <p:nvPr/>
        </p:nvGraphicFramePr>
        <p:xfrm>
          <a:off x="5715000" y="3657600"/>
          <a:ext cx="2828925" cy="2305050"/>
        </p:xfrm>
        <a:graphic>
          <a:graphicData uri="http://schemas.openxmlformats.org/presentationml/2006/ole">
            <mc:AlternateContent xmlns:mc="http://schemas.openxmlformats.org/markup-compatibility/2006">
              <mc:Choice xmlns:v="urn:schemas-microsoft-com:vml" Requires="v">
                <p:oleObj spid="_x0000_s75787" name="BMP 图象" r:id="rId5" imgW="2828571" imgH="2305372" progId="Paint.Picture">
                  <p:embed/>
                </p:oleObj>
              </mc:Choice>
              <mc:Fallback>
                <p:oleObj name="BMP 图象" r:id="rId5" imgW="2828571" imgH="230537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657600"/>
                        <a:ext cx="2828925" cy="23050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654299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wipe(left)">
                                      <p:cBhvr>
                                        <p:cTn id="7" dur="500"/>
                                        <p:tgtEl>
                                          <p:spTgt spid="952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5236"/>
                                        </p:tgtEl>
                                        <p:attrNameLst>
                                          <p:attrName>style.visibility</p:attrName>
                                        </p:attrNameLst>
                                      </p:cBhvr>
                                      <p:to>
                                        <p:strVal val="visible"/>
                                      </p:to>
                                    </p:set>
                                    <p:animEffect transition="in" filter="wipe(left)">
                                      <p:cBhvr>
                                        <p:cTn id="11" dur="500"/>
                                        <p:tgtEl>
                                          <p:spTgt spid="9523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5237"/>
                                        </p:tgtEl>
                                        <p:attrNameLst>
                                          <p:attrName>style.visibility</p:attrName>
                                        </p:attrNameLst>
                                      </p:cBhvr>
                                      <p:to>
                                        <p:strVal val="visible"/>
                                      </p:to>
                                    </p:set>
                                    <p:animEffect transition="in" filter="wipe(left)">
                                      <p:cBhvr>
                                        <p:cTn id="15" dur="500"/>
                                        <p:tgtEl>
                                          <p:spTgt spid="95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5496" y="476672"/>
            <a:ext cx="7772400" cy="685800"/>
          </a:xfrm>
        </p:spPr>
        <p:txBody>
          <a:bodyPr/>
          <a:lstStyle/>
          <a:p>
            <a:r>
              <a:rPr lang="zh-CN" altLang="en-US" sz="3200" b="1" dirty="0" smtClean="0">
                <a:latin typeface="黑体" pitchFamily="49" charset="-122"/>
                <a:ea typeface="黑体" pitchFamily="49" charset="-122"/>
              </a:rPr>
              <a:t>离子色谱法</a:t>
            </a:r>
            <a:r>
              <a:rPr lang="zh-CN" altLang="en-US" sz="3200" b="1" dirty="0">
                <a:latin typeface="黑体" pitchFamily="49" charset="-122"/>
                <a:ea typeface="黑体" pitchFamily="49" charset="-122"/>
              </a:rPr>
              <a:t>的基本原理与特点</a:t>
            </a:r>
            <a:endParaRPr lang="zh-CN" altLang="en-US" sz="2400" b="1" dirty="0">
              <a:solidFill>
                <a:srgbClr val="FF0066"/>
              </a:solidFill>
              <a:effectLst/>
              <a:latin typeface="黑体" pitchFamily="49" charset="-122"/>
              <a:ea typeface="黑体" pitchFamily="49" charset="-122"/>
            </a:endParaRPr>
          </a:p>
        </p:txBody>
      </p:sp>
      <p:sp>
        <p:nvSpPr>
          <p:cNvPr id="94214" name="Text Box 6"/>
          <p:cNvSpPr txBox="1">
            <a:spLocks noChangeArrowheads="1"/>
          </p:cNvSpPr>
          <p:nvPr/>
        </p:nvSpPr>
        <p:spPr bwMode="auto">
          <a:xfrm>
            <a:off x="304800" y="1295400"/>
            <a:ext cx="8610600"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5000"/>
              </a:lnSpc>
              <a:spcBef>
                <a:spcPct val="50000"/>
              </a:spcBef>
            </a:pPr>
            <a:r>
              <a:rPr lang="zh-CN" altLang="en-US" sz="2600" b="1" i="0" dirty="0">
                <a:solidFill>
                  <a:srgbClr val="000066"/>
                </a:solidFill>
                <a:effectLst/>
                <a:latin typeface="Times New Roman" pitchFamily="18" charset="0"/>
                <a:ea typeface="黑体" pitchFamily="2" charset="-122"/>
              </a:rPr>
              <a:t>(</a:t>
            </a:r>
            <a:r>
              <a:rPr lang="en-US" altLang="zh-CN" sz="2600" i="0" dirty="0">
                <a:solidFill>
                  <a:srgbClr val="000066"/>
                </a:solidFill>
                <a:effectLst/>
                <a:latin typeface="Times New Roman" pitchFamily="18" charset="0"/>
                <a:ea typeface="黑体" pitchFamily="2" charset="-122"/>
              </a:rPr>
              <a:t>Ion chromatography</a:t>
            </a:r>
            <a:r>
              <a:rPr lang="zh-CN" altLang="en-US" sz="2600" i="0" dirty="0">
                <a:solidFill>
                  <a:srgbClr val="000066"/>
                </a:solidFill>
                <a:effectLst/>
                <a:latin typeface="Times New Roman" pitchFamily="18" charset="0"/>
                <a:ea typeface="黑体" pitchFamily="2" charset="-122"/>
              </a:rPr>
              <a:t>，简称</a:t>
            </a:r>
            <a:r>
              <a:rPr lang="en-US" altLang="zh-CN" sz="2600" i="0" dirty="0">
                <a:solidFill>
                  <a:srgbClr val="000066"/>
                </a:solidFill>
                <a:effectLst/>
                <a:latin typeface="Times New Roman" pitchFamily="18" charset="0"/>
                <a:ea typeface="黑体" pitchFamily="2" charset="-122"/>
              </a:rPr>
              <a:t>IC)</a:t>
            </a:r>
            <a:endParaRPr lang="zh-CN" altLang="en-US" sz="2600" b="1" i="0" dirty="0">
              <a:solidFill>
                <a:srgbClr val="000066"/>
              </a:solidFill>
              <a:effectLst/>
              <a:latin typeface="Times New Roman" pitchFamily="18" charset="0"/>
              <a:ea typeface="黑体" pitchFamily="2" charset="-122"/>
            </a:endParaRPr>
          </a:p>
          <a:p>
            <a:pPr eaLnBrk="1" hangingPunct="1">
              <a:lnSpc>
                <a:spcPct val="135000"/>
              </a:lnSpc>
              <a:spcBef>
                <a:spcPct val="50000"/>
              </a:spcBef>
            </a:pPr>
            <a:r>
              <a:rPr lang="zh-CN" altLang="en-US" sz="2600" i="0" dirty="0">
                <a:solidFill>
                  <a:srgbClr val="000066"/>
                </a:solidFill>
                <a:effectLst/>
                <a:latin typeface="Times New Roman" pitchFamily="18" charset="0"/>
                <a:ea typeface="黑体" pitchFamily="2" charset="-122"/>
              </a:rPr>
              <a:t>    以无机特别是无机阴离子混合物为主要分析对象， 在</a:t>
            </a:r>
            <a:r>
              <a:rPr lang="en-US" altLang="zh-CN" sz="2600" i="0" dirty="0">
                <a:solidFill>
                  <a:srgbClr val="000066"/>
                </a:solidFill>
                <a:effectLst/>
                <a:latin typeface="Times New Roman" pitchFamily="18" charset="0"/>
                <a:ea typeface="黑体" pitchFamily="2" charset="-122"/>
              </a:rPr>
              <a:t>20</a:t>
            </a:r>
            <a:r>
              <a:rPr lang="zh-CN" altLang="en-US" sz="2600" i="0" dirty="0">
                <a:solidFill>
                  <a:srgbClr val="000066"/>
                </a:solidFill>
                <a:effectLst/>
                <a:latin typeface="Times New Roman" pitchFamily="18" charset="0"/>
                <a:ea typeface="黑体" pitchFamily="2" charset="-122"/>
              </a:rPr>
              <a:t>世纪</a:t>
            </a:r>
            <a:r>
              <a:rPr lang="en-US" altLang="zh-CN" sz="2600" i="0" dirty="0">
                <a:solidFill>
                  <a:srgbClr val="000066"/>
                </a:solidFill>
                <a:effectLst/>
                <a:latin typeface="Times New Roman" pitchFamily="18" charset="0"/>
                <a:ea typeface="黑体" pitchFamily="2" charset="-122"/>
              </a:rPr>
              <a:t>70</a:t>
            </a:r>
            <a:r>
              <a:rPr lang="zh-CN" altLang="en-US" sz="2600" i="0" dirty="0">
                <a:solidFill>
                  <a:srgbClr val="000066"/>
                </a:solidFill>
                <a:effectLst/>
                <a:latin typeface="Times New Roman" pitchFamily="18" charset="0"/>
                <a:ea typeface="黑体" pitchFamily="2" charset="-122"/>
              </a:rPr>
              <a:t>年代出现、</a:t>
            </a:r>
            <a:r>
              <a:rPr lang="en-US" altLang="zh-CN" sz="2600" i="0" dirty="0">
                <a:solidFill>
                  <a:srgbClr val="000066"/>
                </a:solidFill>
                <a:effectLst/>
                <a:latin typeface="Times New Roman" pitchFamily="18" charset="0"/>
                <a:ea typeface="黑体" pitchFamily="2" charset="-122"/>
              </a:rPr>
              <a:t>80</a:t>
            </a:r>
            <a:r>
              <a:rPr lang="zh-CN" altLang="en-US" sz="2600" i="0" dirty="0">
                <a:solidFill>
                  <a:srgbClr val="000066"/>
                </a:solidFill>
                <a:effectLst/>
                <a:latin typeface="Times New Roman" pitchFamily="18" charset="0"/>
                <a:ea typeface="黑体" pitchFamily="2" charset="-122"/>
              </a:rPr>
              <a:t>年代迅速发展。</a:t>
            </a:r>
          </a:p>
        </p:txBody>
      </p:sp>
      <p:sp>
        <p:nvSpPr>
          <p:cNvPr id="94215" name="Text Box 7"/>
          <p:cNvSpPr txBox="1">
            <a:spLocks noChangeArrowheads="1"/>
          </p:cNvSpPr>
          <p:nvPr/>
        </p:nvSpPr>
        <p:spPr bwMode="auto">
          <a:xfrm>
            <a:off x="304800" y="3581400"/>
            <a:ext cx="86106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spcBef>
                <a:spcPct val="30000"/>
              </a:spcBef>
            </a:pPr>
            <a:r>
              <a:rPr lang="zh-CN" altLang="en-US" sz="2600" i="0" dirty="0">
                <a:solidFill>
                  <a:srgbClr val="0000CC"/>
                </a:solidFill>
                <a:effectLst/>
                <a:latin typeface="Times New Roman" pitchFamily="18" charset="0"/>
                <a:ea typeface="黑体" pitchFamily="2" charset="-122"/>
              </a:rPr>
              <a:t>  </a:t>
            </a:r>
            <a:r>
              <a:rPr lang="zh-CN" altLang="en-US" sz="2600" i="0" dirty="0">
                <a:solidFill>
                  <a:srgbClr val="000066"/>
                </a:solidFill>
                <a:effectLst/>
                <a:latin typeface="Times New Roman" pitchFamily="18" charset="0"/>
                <a:ea typeface="黑体" pitchFamily="2" charset="-122"/>
              </a:rPr>
              <a:t>传统离子交换色谱存在着两个难于解决的问题：</a:t>
            </a:r>
          </a:p>
          <a:p>
            <a:pPr algn="just">
              <a:lnSpc>
                <a:spcPct val="140000"/>
              </a:lnSpc>
              <a:spcBef>
                <a:spcPct val="30000"/>
              </a:spcBef>
              <a:buClr>
                <a:srgbClr val="000066"/>
              </a:buClr>
            </a:pPr>
            <a:r>
              <a:rPr lang="zh-CN" altLang="en-US" sz="2600" i="0" dirty="0">
                <a:solidFill>
                  <a:srgbClr val="000066"/>
                </a:solidFill>
                <a:effectLst/>
                <a:latin typeface="Times New Roman" pitchFamily="18" charset="0"/>
                <a:ea typeface="黑体" pitchFamily="2" charset="-122"/>
              </a:rPr>
              <a:t>(1)需要高浓度淋洗液洗脱且洗脱时间很长；</a:t>
            </a:r>
          </a:p>
          <a:p>
            <a:pPr algn="just">
              <a:lnSpc>
                <a:spcPct val="140000"/>
              </a:lnSpc>
              <a:spcBef>
                <a:spcPct val="30000"/>
              </a:spcBef>
              <a:buClr>
                <a:srgbClr val="000066"/>
              </a:buClr>
            </a:pPr>
            <a:r>
              <a:rPr lang="zh-CN" altLang="en-US" sz="2600" i="0" dirty="0">
                <a:solidFill>
                  <a:srgbClr val="000066"/>
                </a:solidFill>
                <a:effectLst/>
                <a:latin typeface="Times New Roman" pitchFamily="18" charset="0"/>
                <a:ea typeface="黑体" pitchFamily="2" charset="-122"/>
              </a:rPr>
              <a:t>(2)洗脱后的组分缺乏灵敏、快速的在线检测方法。</a:t>
            </a:r>
          </a:p>
        </p:txBody>
      </p:sp>
      <p:graphicFrame>
        <p:nvGraphicFramePr>
          <p:cNvPr id="94217" name="Object 9">
            <a:hlinkClick r:id="rId3" action="ppaction://program"/>
          </p:cNvPr>
          <p:cNvGraphicFramePr>
            <a:graphicFrameLocks noChangeAspect="1"/>
          </p:cNvGraphicFramePr>
          <p:nvPr/>
        </p:nvGraphicFramePr>
        <p:xfrm>
          <a:off x="7239000" y="381000"/>
          <a:ext cx="1500188" cy="1524000"/>
        </p:xfrm>
        <a:graphic>
          <a:graphicData uri="http://schemas.openxmlformats.org/presentationml/2006/ole">
            <mc:AlternateContent xmlns:mc="http://schemas.openxmlformats.org/markup-compatibility/2006">
              <mc:Choice xmlns:v="urn:schemas-microsoft-com:vml" Requires="v">
                <p:oleObj spid="_x0000_s76806" name="BMP 图象" r:id="rId4" imgW="1123810" imgH="1142857" progId="Paint.Picture">
                  <p:embed/>
                </p:oleObj>
              </mc:Choice>
              <mc:Fallback>
                <p:oleObj name="BMP 图象" r:id="rId4" imgW="1123810" imgH="1142857"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381000"/>
                        <a:ext cx="150018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540882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left)">
                                      <p:cBhvr>
                                        <p:cTn id="7" dur="500"/>
                                        <p:tgtEl>
                                          <p:spTgt spid="94210"/>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94217"/>
                                        </p:tgtEl>
                                        <p:attrNameLst>
                                          <p:attrName>style.visibility</p:attrName>
                                        </p:attrNameLst>
                                      </p:cBhvr>
                                      <p:to>
                                        <p:strVal val="visible"/>
                                      </p:to>
                                    </p:set>
                                    <p:anim calcmode="lin" valueType="num">
                                      <p:cBhvr additive="base">
                                        <p:cTn id="11" dur="500" fill="hold"/>
                                        <p:tgtEl>
                                          <p:spTgt spid="94217"/>
                                        </p:tgtEl>
                                        <p:attrNameLst>
                                          <p:attrName>ppt_x</p:attrName>
                                        </p:attrNameLst>
                                      </p:cBhvr>
                                      <p:tavLst>
                                        <p:tav tm="0">
                                          <p:val>
                                            <p:strVal val="1+#ppt_w/2"/>
                                          </p:val>
                                        </p:tav>
                                        <p:tav tm="100000">
                                          <p:val>
                                            <p:strVal val="#ppt_x"/>
                                          </p:val>
                                        </p:tav>
                                      </p:tavLst>
                                    </p:anim>
                                    <p:anim calcmode="lin" valueType="num">
                                      <p:cBhvr additive="base">
                                        <p:cTn id="12" dur="500" fill="hold"/>
                                        <p:tgtEl>
                                          <p:spTgt spid="9421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4">
                                            <p:txEl>
                                              <p:pRg st="0" end="0"/>
                                            </p:txEl>
                                          </p:spTgt>
                                        </p:tgtEl>
                                        <p:attrNameLst>
                                          <p:attrName>style.visibility</p:attrName>
                                        </p:attrNameLst>
                                      </p:cBhvr>
                                      <p:to>
                                        <p:strVal val="visible"/>
                                      </p:to>
                                    </p:set>
                                    <p:animEffect transition="in" filter="wipe(left)">
                                      <p:cBhvr>
                                        <p:cTn id="17" dur="500"/>
                                        <p:tgtEl>
                                          <p:spTgt spid="9421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14">
                                            <p:txEl>
                                              <p:pRg st="1" end="1"/>
                                            </p:txEl>
                                          </p:spTgt>
                                        </p:tgtEl>
                                        <p:attrNameLst>
                                          <p:attrName>style.visibility</p:attrName>
                                        </p:attrNameLst>
                                      </p:cBhvr>
                                      <p:to>
                                        <p:strVal val="visible"/>
                                      </p:to>
                                    </p:set>
                                    <p:animEffect transition="in" filter="wipe(left)">
                                      <p:cBhvr>
                                        <p:cTn id="22" dur="500"/>
                                        <p:tgtEl>
                                          <p:spTgt spid="9421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215">
                                            <p:txEl>
                                              <p:pRg st="0" end="0"/>
                                            </p:txEl>
                                          </p:spTgt>
                                        </p:tgtEl>
                                        <p:attrNameLst>
                                          <p:attrName>style.visibility</p:attrName>
                                        </p:attrNameLst>
                                      </p:cBhvr>
                                      <p:to>
                                        <p:strVal val="visible"/>
                                      </p:to>
                                    </p:set>
                                    <p:animEffect transition="in" filter="wipe(left)">
                                      <p:cBhvr>
                                        <p:cTn id="27" dur="500"/>
                                        <p:tgtEl>
                                          <p:spTgt spid="9421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215">
                                            <p:txEl>
                                              <p:pRg st="1" end="1"/>
                                            </p:txEl>
                                          </p:spTgt>
                                        </p:tgtEl>
                                        <p:attrNameLst>
                                          <p:attrName>style.visibility</p:attrName>
                                        </p:attrNameLst>
                                      </p:cBhvr>
                                      <p:to>
                                        <p:strVal val="visible"/>
                                      </p:to>
                                    </p:set>
                                    <p:animEffect transition="in" filter="wipe(left)">
                                      <p:cBhvr>
                                        <p:cTn id="32" dur="500"/>
                                        <p:tgtEl>
                                          <p:spTgt spid="9421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215">
                                            <p:txEl>
                                              <p:pRg st="2" end="2"/>
                                            </p:txEl>
                                          </p:spTgt>
                                        </p:tgtEl>
                                        <p:attrNameLst>
                                          <p:attrName>style.visibility</p:attrName>
                                        </p:attrNameLst>
                                      </p:cBhvr>
                                      <p:to>
                                        <p:strVal val="visible"/>
                                      </p:to>
                                    </p:set>
                                    <p:animEffect transition="in" filter="wipe(left)">
                                      <p:cBhvr>
                                        <p:cTn id="37" dur="500"/>
                                        <p:tgtEl>
                                          <p:spTgt spid="942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14" grpId="0" build="p" autoUpdateAnimBg="0"/>
      <p:bldP spid="9421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04800" y="304800"/>
            <a:ext cx="7772400" cy="685800"/>
          </a:xfrm>
        </p:spPr>
        <p:txBody>
          <a:bodyPr/>
          <a:lstStyle/>
          <a:p>
            <a:r>
              <a:rPr lang="zh-CN" altLang="en-US" sz="3200" b="1" dirty="0">
                <a:solidFill>
                  <a:srgbClr val="000066"/>
                </a:solidFill>
                <a:effectLst/>
                <a:latin typeface="黑体" pitchFamily="2" charset="-122"/>
                <a:ea typeface="黑体" pitchFamily="2" charset="-122"/>
              </a:rPr>
              <a:t>1.离子色谱法原理</a:t>
            </a:r>
          </a:p>
        </p:txBody>
      </p:sp>
      <p:sp>
        <p:nvSpPr>
          <p:cNvPr id="75784" name="Text Box 8"/>
          <p:cNvSpPr txBox="1">
            <a:spLocks noChangeArrowheads="1"/>
          </p:cNvSpPr>
          <p:nvPr/>
        </p:nvSpPr>
        <p:spPr bwMode="auto">
          <a:xfrm>
            <a:off x="381000" y="990600"/>
            <a:ext cx="5181600"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Clr>
                <a:srgbClr val="FF0066"/>
              </a:buClr>
              <a:buFont typeface="Symbol" pitchFamily="18" charset="2"/>
              <a:buNone/>
            </a:pPr>
            <a:r>
              <a:rPr lang="zh-CN" altLang="en-US" sz="2600" b="1" i="0" dirty="0">
                <a:solidFill>
                  <a:srgbClr val="A50021"/>
                </a:solidFill>
                <a:effectLst/>
                <a:latin typeface="黑体" pitchFamily="49" charset="-122"/>
                <a:ea typeface="黑体" pitchFamily="49" charset="-122"/>
              </a:rPr>
              <a:t>离子交换原理。</a:t>
            </a:r>
          </a:p>
          <a:p>
            <a:pPr algn="just">
              <a:lnSpc>
                <a:spcPct val="140000"/>
              </a:lnSpc>
              <a:buClr>
                <a:srgbClr val="FF0066"/>
              </a:buClr>
              <a:buFont typeface="Symbol" pitchFamily="18" charset="2"/>
              <a:buNone/>
            </a:pPr>
            <a:r>
              <a:rPr lang="zh-CN" altLang="en-US" sz="2600" b="1" i="0" dirty="0">
                <a:solidFill>
                  <a:srgbClr val="A50021"/>
                </a:solidFill>
                <a:effectLst/>
                <a:latin typeface="黑体" pitchFamily="49" charset="-122"/>
                <a:ea typeface="黑体" pitchFamily="49" charset="-122"/>
              </a:rPr>
              <a:t>与传统离子交换的不同点：</a:t>
            </a:r>
            <a:endParaRPr lang="zh-CN" altLang="en-US" sz="2600" i="0" dirty="0">
              <a:solidFill>
                <a:srgbClr val="A50021"/>
              </a:solidFill>
              <a:effectLst/>
              <a:latin typeface="黑体" pitchFamily="49" charset="-122"/>
              <a:ea typeface="黑体" pitchFamily="49" charset="-122"/>
            </a:endParaRPr>
          </a:p>
        </p:txBody>
      </p:sp>
      <p:sp>
        <p:nvSpPr>
          <p:cNvPr id="75801" name="Text Box 25"/>
          <p:cNvSpPr txBox="1">
            <a:spLocks noChangeArrowheads="1"/>
          </p:cNvSpPr>
          <p:nvPr/>
        </p:nvSpPr>
        <p:spPr bwMode="auto">
          <a:xfrm>
            <a:off x="228600" y="2362200"/>
            <a:ext cx="8686800" cy="376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514350" indent="-514350" algn="just">
              <a:lnSpc>
                <a:spcPct val="125000"/>
              </a:lnSpc>
              <a:spcBef>
                <a:spcPct val="10000"/>
              </a:spcBef>
              <a:buClr>
                <a:srgbClr val="003300"/>
              </a:buClr>
              <a:buFont typeface="+mj-lt"/>
              <a:buAutoNum type="arabicPeriod"/>
            </a:pPr>
            <a:r>
              <a:rPr lang="zh-CN" altLang="en-US" sz="2600" i="0" dirty="0">
                <a:solidFill>
                  <a:srgbClr val="003300"/>
                </a:solidFill>
                <a:effectLst/>
                <a:latin typeface="黑体" pitchFamily="2" charset="-122"/>
                <a:ea typeface="黑体" pitchFamily="2" charset="-122"/>
              </a:rPr>
              <a:t>采用交换容量非常低的特制离子交换树脂为固定相；</a:t>
            </a:r>
          </a:p>
          <a:p>
            <a:pPr marL="514350" indent="-514350" algn="just">
              <a:lnSpc>
                <a:spcPct val="125000"/>
              </a:lnSpc>
              <a:spcBef>
                <a:spcPct val="10000"/>
              </a:spcBef>
              <a:buClr>
                <a:srgbClr val="003300"/>
              </a:buClr>
              <a:buFont typeface="+mj-lt"/>
              <a:buAutoNum type="arabicPeriod"/>
            </a:pPr>
            <a:r>
              <a:rPr lang="zh-CN" altLang="en-US" sz="2600" i="0" dirty="0">
                <a:solidFill>
                  <a:srgbClr val="003300"/>
                </a:solidFill>
                <a:effectLst/>
                <a:latin typeface="黑体" pitchFamily="2" charset="-122"/>
                <a:ea typeface="黑体" pitchFamily="2" charset="-122"/>
              </a:rPr>
              <a:t>细颗粒柱填料，采用高压输液泵，高柱效；</a:t>
            </a:r>
          </a:p>
          <a:p>
            <a:pPr marL="514350" indent="-514350" algn="just">
              <a:lnSpc>
                <a:spcPct val="125000"/>
              </a:lnSpc>
              <a:spcBef>
                <a:spcPct val="10000"/>
              </a:spcBef>
              <a:buClr>
                <a:srgbClr val="003300"/>
              </a:buClr>
              <a:buFont typeface="+mj-lt"/>
              <a:buAutoNum type="arabicPeriod"/>
            </a:pPr>
            <a:r>
              <a:rPr lang="zh-CN" altLang="en-US" sz="2600" i="0" dirty="0">
                <a:solidFill>
                  <a:srgbClr val="003300"/>
                </a:solidFill>
                <a:effectLst/>
                <a:latin typeface="黑体" pitchFamily="2" charset="-122"/>
                <a:ea typeface="黑体" pitchFamily="2" charset="-122"/>
              </a:rPr>
              <a:t>低浓度淋洗液或本底电导抑制（在分离柱后，采用抑制柱来消除淋洗液的高本底电导）；</a:t>
            </a:r>
          </a:p>
          <a:p>
            <a:pPr marL="514350" indent="-514350" algn="just">
              <a:lnSpc>
                <a:spcPct val="125000"/>
              </a:lnSpc>
              <a:spcBef>
                <a:spcPct val="10000"/>
              </a:spcBef>
              <a:buClr>
                <a:srgbClr val="003300"/>
              </a:buClr>
              <a:buFont typeface="+mj-lt"/>
              <a:buAutoNum type="arabicPeriod"/>
            </a:pPr>
            <a:r>
              <a:rPr lang="zh-CN" altLang="en-US" sz="2600" i="0" dirty="0">
                <a:solidFill>
                  <a:srgbClr val="003300"/>
                </a:solidFill>
                <a:effectLst/>
                <a:latin typeface="黑体" pitchFamily="2" charset="-122"/>
                <a:ea typeface="黑体" pitchFamily="2" charset="-122"/>
              </a:rPr>
              <a:t>在线电导检测器，对离子高灵敏；</a:t>
            </a:r>
            <a:endParaRPr lang="en-US" altLang="zh-CN" sz="2600" i="0" dirty="0">
              <a:solidFill>
                <a:srgbClr val="003300"/>
              </a:solidFill>
              <a:effectLst/>
              <a:latin typeface="黑体" pitchFamily="2" charset="-122"/>
              <a:ea typeface="黑体" pitchFamily="2" charset="-122"/>
            </a:endParaRPr>
          </a:p>
          <a:p>
            <a:pPr marL="514350" indent="-514350" algn="just">
              <a:lnSpc>
                <a:spcPct val="125000"/>
              </a:lnSpc>
              <a:spcBef>
                <a:spcPct val="10000"/>
              </a:spcBef>
              <a:buClr>
                <a:srgbClr val="003300"/>
              </a:buClr>
              <a:buFont typeface="+mj-lt"/>
              <a:buAutoNum type="arabicPeriod"/>
            </a:pPr>
            <a:r>
              <a:rPr lang="zh-CN" altLang="en-US" sz="2600" i="0" dirty="0">
                <a:solidFill>
                  <a:srgbClr val="003300"/>
                </a:solidFill>
                <a:effectLst/>
                <a:latin typeface="黑体" pitchFamily="2" charset="-122"/>
                <a:ea typeface="黑体" pitchFamily="2" charset="-122"/>
              </a:rPr>
              <a:t>快速分离分析微量无机离子混合物；</a:t>
            </a:r>
          </a:p>
          <a:p>
            <a:pPr marL="514350" indent="-514350" algn="just">
              <a:lnSpc>
                <a:spcPct val="125000"/>
              </a:lnSpc>
              <a:spcBef>
                <a:spcPct val="10000"/>
              </a:spcBef>
              <a:buClr>
                <a:srgbClr val="003300"/>
              </a:buClr>
              <a:buFont typeface="+mj-lt"/>
              <a:buAutoNum type="arabicPeriod"/>
            </a:pPr>
            <a:r>
              <a:rPr lang="zh-CN" altLang="en-US" sz="2600" i="0" dirty="0">
                <a:solidFill>
                  <a:srgbClr val="003300"/>
                </a:solidFill>
                <a:effectLst/>
                <a:latin typeface="黑体" pitchFamily="2" charset="-122"/>
                <a:ea typeface="黑体" pitchFamily="2" charset="-122"/>
              </a:rPr>
              <a:t>各种抑制装置及无抑制方法的出现，发展迅速。</a:t>
            </a:r>
          </a:p>
        </p:txBody>
      </p:sp>
    </p:spTree>
    <p:extLst>
      <p:ext uri="{BB962C8B-B14F-4D97-AF65-F5344CB8AC3E}">
        <p14:creationId xmlns:p14="http://schemas.microsoft.com/office/powerpoint/2010/main" val="15574953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wipe(left)">
                                      <p:cBhvr>
                                        <p:cTn id="7" dur="500"/>
                                        <p:tgtEl>
                                          <p:spTgt spid="75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4">
                                            <p:txEl>
                                              <p:pRg st="0" end="0"/>
                                            </p:txEl>
                                          </p:spTgt>
                                        </p:tgtEl>
                                        <p:attrNameLst>
                                          <p:attrName>style.visibility</p:attrName>
                                        </p:attrNameLst>
                                      </p:cBhvr>
                                      <p:to>
                                        <p:strVal val="visible"/>
                                      </p:to>
                                    </p:set>
                                    <p:animEffect transition="in" filter="wipe(left)">
                                      <p:cBhvr>
                                        <p:cTn id="12" dur="500"/>
                                        <p:tgtEl>
                                          <p:spTgt spid="7578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4">
                                            <p:txEl>
                                              <p:pRg st="1" end="1"/>
                                            </p:txEl>
                                          </p:spTgt>
                                        </p:tgtEl>
                                        <p:attrNameLst>
                                          <p:attrName>style.visibility</p:attrName>
                                        </p:attrNameLst>
                                      </p:cBhvr>
                                      <p:to>
                                        <p:strVal val="visible"/>
                                      </p:to>
                                    </p:set>
                                    <p:animEffect transition="in" filter="wipe(left)">
                                      <p:cBhvr>
                                        <p:cTn id="17" dur="500"/>
                                        <p:tgtEl>
                                          <p:spTgt spid="7578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801">
                                            <p:txEl>
                                              <p:pRg st="0" end="0"/>
                                            </p:txEl>
                                          </p:spTgt>
                                        </p:tgtEl>
                                        <p:attrNameLst>
                                          <p:attrName>style.visibility</p:attrName>
                                        </p:attrNameLst>
                                      </p:cBhvr>
                                      <p:to>
                                        <p:strVal val="visible"/>
                                      </p:to>
                                    </p:set>
                                    <p:animEffect transition="in" filter="wipe(left)">
                                      <p:cBhvr>
                                        <p:cTn id="22" dur="500"/>
                                        <p:tgtEl>
                                          <p:spTgt spid="7580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801">
                                            <p:txEl>
                                              <p:pRg st="1" end="1"/>
                                            </p:txEl>
                                          </p:spTgt>
                                        </p:tgtEl>
                                        <p:attrNameLst>
                                          <p:attrName>style.visibility</p:attrName>
                                        </p:attrNameLst>
                                      </p:cBhvr>
                                      <p:to>
                                        <p:strVal val="visible"/>
                                      </p:to>
                                    </p:set>
                                    <p:animEffect transition="in" filter="wipe(left)">
                                      <p:cBhvr>
                                        <p:cTn id="27" dur="500"/>
                                        <p:tgtEl>
                                          <p:spTgt spid="7580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801">
                                            <p:txEl>
                                              <p:pRg st="2" end="2"/>
                                            </p:txEl>
                                          </p:spTgt>
                                        </p:tgtEl>
                                        <p:attrNameLst>
                                          <p:attrName>style.visibility</p:attrName>
                                        </p:attrNameLst>
                                      </p:cBhvr>
                                      <p:to>
                                        <p:strVal val="visible"/>
                                      </p:to>
                                    </p:set>
                                    <p:animEffect transition="in" filter="wipe(left)">
                                      <p:cBhvr>
                                        <p:cTn id="32" dur="500"/>
                                        <p:tgtEl>
                                          <p:spTgt spid="7580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801">
                                            <p:txEl>
                                              <p:pRg st="3" end="3"/>
                                            </p:txEl>
                                          </p:spTgt>
                                        </p:tgtEl>
                                        <p:attrNameLst>
                                          <p:attrName>style.visibility</p:attrName>
                                        </p:attrNameLst>
                                      </p:cBhvr>
                                      <p:to>
                                        <p:strVal val="visible"/>
                                      </p:to>
                                    </p:set>
                                    <p:animEffect transition="in" filter="wipe(left)">
                                      <p:cBhvr>
                                        <p:cTn id="37" dur="500"/>
                                        <p:tgtEl>
                                          <p:spTgt spid="7580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801">
                                            <p:txEl>
                                              <p:pRg st="4" end="4"/>
                                            </p:txEl>
                                          </p:spTgt>
                                        </p:tgtEl>
                                        <p:attrNameLst>
                                          <p:attrName>style.visibility</p:attrName>
                                        </p:attrNameLst>
                                      </p:cBhvr>
                                      <p:to>
                                        <p:strVal val="visible"/>
                                      </p:to>
                                    </p:set>
                                    <p:animEffect transition="in" filter="wipe(left)">
                                      <p:cBhvr>
                                        <p:cTn id="42" dur="500"/>
                                        <p:tgtEl>
                                          <p:spTgt spid="75801">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801">
                                            <p:txEl>
                                              <p:pRg st="5" end="5"/>
                                            </p:txEl>
                                          </p:spTgt>
                                        </p:tgtEl>
                                        <p:attrNameLst>
                                          <p:attrName>style.visibility</p:attrName>
                                        </p:attrNameLst>
                                      </p:cBhvr>
                                      <p:to>
                                        <p:strVal val="visible"/>
                                      </p:to>
                                    </p:set>
                                    <p:animEffect transition="in" filter="wipe(left)">
                                      <p:cBhvr>
                                        <p:cTn id="47" dur="500"/>
                                        <p:tgtEl>
                                          <p:spTgt spid="758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P spid="75784" grpId="0" build="p" autoUpdateAnimBg="0"/>
      <p:bldP spid="75801"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304800"/>
            <a:ext cx="7772400" cy="685800"/>
          </a:xfrm>
        </p:spPr>
        <p:txBody>
          <a:bodyPr/>
          <a:lstStyle/>
          <a:p>
            <a:r>
              <a:rPr lang="zh-CN" altLang="en-US" sz="3200" b="1" dirty="0" smtClean="0">
                <a:solidFill>
                  <a:srgbClr val="A50021"/>
                </a:solidFill>
                <a:effectLst/>
                <a:latin typeface="黑体" pitchFamily="2" charset="-122"/>
                <a:ea typeface="黑体" pitchFamily="2" charset="-122"/>
              </a:rPr>
              <a:t>离子</a:t>
            </a:r>
            <a:r>
              <a:rPr lang="zh-CN" altLang="en-US" sz="3200" b="1" dirty="0">
                <a:solidFill>
                  <a:srgbClr val="A50021"/>
                </a:solidFill>
                <a:effectLst/>
                <a:latin typeface="黑体" pitchFamily="2" charset="-122"/>
                <a:ea typeface="黑体" pitchFamily="2" charset="-122"/>
              </a:rPr>
              <a:t>色谱具有以下优点</a:t>
            </a:r>
          </a:p>
        </p:txBody>
      </p:sp>
      <p:sp>
        <p:nvSpPr>
          <p:cNvPr id="76806" name="Text Box 6"/>
          <p:cNvSpPr txBox="1">
            <a:spLocks noChangeArrowheads="1"/>
          </p:cNvSpPr>
          <p:nvPr/>
        </p:nvSpPr>
        <p:spPr bwMode="auto">
          <a:xfrm>
            <a:off x="228600" y="1066800"/>
            <a:ext cx="6096000" cy="99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i="0" dirty="0">
                <a:solidFill>
                  <a:srgbClr val="0000CC"/>
                </a:solidFill>
                <a:effectLst/>
                <a:latin typeface="宋体" pitchFamily="2" charset="-122"/>
              </a:rPr>
              <a:t>（1）分析速度快</a:t>
            </a:r>
            <a:r>
              <a:rPr lang="zh-CN" altLang="en-US" i="0" dirty="0">
                <a:solidFill>
                  <a:srgbClr val="0000CC"/>
                </a:solidFill>
                <a:effectLst/>
                <a:latin typeface="宋体" pitchFamily="2" charset="-122"/>
              </a:rPr>
              <a:t>  </a:t>
            </a:r>
          </a:p>
          <a:p>
            <a:pPr eaLnBrk="1" hangingPunct="1">
              <a:spcBef>
                <a:spcPct val="20000"/>
              </a:spcBef>
            </a:pPr>
            <a:r>
              <a:rPr lang="zh-CN" altLang="en-US" sz="2600" i="0" dirty="0">
                <a:solidFill>
                  <a:schemeClr val="hlink"/>
                </a:solidFill>
                <a:effectLst/>
                <a:latin typeface="黑体" pitchFamily="2" charset="-122"/>
                <a:ea typeface="黑体" pitchFamily="2" charset="-122"/>
              </a:rPr>
              <a:t>   </a:t>
            </a:r>
            <a:r>
              <a:rPr lang="zh-CN" altLang="en-US" sz="2600" i="0" dirty="0">
                <a:solidFill>
                  <a:srgbClr val="003300"/>
                </a:solidFill>
                <a:effectLst/>
                <a:latin typeface="黑体" pitchFamily="2" charset="-122"/>
                <a:ea typeface="黑体" pitchFamily="2" charset="-122"/>
              </a:rPr>
              <a:t>数分钟内完成一个试样的分析。</a:t>
            </a:r>
          </a:p>
        </p:txBody>
      </p:sp>
      <p:sp>
        <p:nvSpPr>
          <p:cNvPr id="76807" name="Text Box 7"/>
          <p:cNvSpPr txBox="1">
            <a:spLocks noChangeArrowheads="1"/>
          </p:cNvSpPr>
          <p:nvPr/>
        </p:nvSpPr>
        <p:spPr bwMode="auto">
          <a:xfrm>
            <a:off x="228600" y="2209800"/>
            <a:ext cx="53340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buFont typeface="宋体" pitchFamily="2" charset="-122"/>
              <a:buNone/>
            </a:pPr>
            <a:r>
              <a:rPr lang="zh-CN" altLang="en-US" sz="2800" b="1" i="0" dirty="0">
                <a:solidFill>
                  <a:srgbClr val="0000CC"/>
                </a:solidFill>
                <a:effectLst/>
                <a:latin typeface="宋体" pitchFamily="2" charset="-122"/>
              </a:rPr>
              <a:t>（2）分离能力高</a:t>
            </a:r>
          </a:p>
          <a:p>
            <a:pPr algn="just">
              <a:buFont typeface="宋体" pitchFamily="2" charset="-122"/>
              <a:buNone/>
            </a:pPr>
            <a:r>
              <a:rPr lang="zh-CN" altLang="en-US" sz="2600" b="1" i="0" dirty="0">
                <a:solidFill>
                  <a:schemeClr val="hlink"/>
                </a:solidFill>
                <a:effectLst/>
                <a:latin typeface="黑体" pitchFamily="2" charset="-122"/>
                <a:ea typeface="黑体" pitchFamily="2" charset="-122"/>
              </a:rPr>
              <a:t>   </a:t>
            </a:r>
            <a:r>
              <a:rPr lang="zh-CN" altLang="en-US" sz="2600" i="0" dirty="0">
                <a:solidFill>
                  <a:srgbClr val="003300"/>
                </a:solidFill>
                <a:effectLst/>
                <a:latin typeface="黑体" pitchFamily="2" charset="-122"/>
                <a:ea typeface="黑体" pitchFamily="2" charset="-122"/>
              </a:rPr>
              <a:t>在适宜的条件下，可使常见的各种阴离子混合物分离。</a:t>
            </a:r>
          </a:p>
          <a:p>
            <a:pPr algn="just">
              <a:buFont typeface="宋体" pitchFamily="2" charset="-122"/>
              <a:buNone/>
            </a:pPr>
            <a:r>
              <a:rPr lang="zh-CN" altLang="en-US" sz="2600" i="0" dirty="0">
                <a:solidFill>
                  <a:srgbClr val="003300"/>
                </a:solidFill>
                <a:effectLst/>
                <a:latin typeface="黑体" pitchFamily="2" charset="-122"/>
                <a:ea typeface="黑体" pitchFamily="2" charset="-122"/>
              </a:rPr>
              <a:t>例：使用双柱法，在十几分钟内可使七种阴离子完全分离。</a:t>
            </a:r>
          </a:p>
        </p:txBody>
      </p:sp>
      <p:sp>
        <p:nvSpPr>
          <p:cNvPr id="76817" name="Text Box 17"/>
          <p:cNvSpPr txBox="1">
            <a:spLocks noChangeArrowheads="1"/>
          </p:cNvSpPr>
          <p:nvPr/>
        </p:nvSpPr>
        <p:spPr bwMode="auto">
          <a:xfrm>
            <a:off x="228600" y="4419600"/>
            <a:ext cx="861060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b="1" i="0" dirty="0">
                <a:solidFill>
                  <a:srgbClr val="0000CC"/>
                </a:solidFill>
                <a:effectLst/>
                <a:latin typeface="Times New Roman" pitchFamily="18" charset="0"/>
              </a:rPr>
              <a:t>（3）分离混合阴离子的有效方法</a:t>
            </a:r>
          </a:p>
          <a:p>
            <a:pPr eaLnBrk="1" hangingPunct="1">
              <a:spcBef>
                <a:spcPct val="50000"/>
              </a:spcBef>
            </a:pPr>
            <a:r>
              <a:rPr lang="zh-CN" altLang="en-US" sz="2800" b="1" i="0" dirty="0">
                <a:solidFill>
                  <a:srgbClr val="0000CC"/>
                </a:solidFill>
                <a:effectLst/>
                <a:latin typeface="Times New Roman" pitchFamily="18" charset="0"/>
              </a:rPr>
              <a:t>（4）耐腐蚀</a:t>
            </a:r>
          </a:p>
          <a:p>
            <a:pPr eaLnBrk="1" hangingPunct="1">
              <a:spcBef>
                <a:spcPct val="50000"/>
              </a:spcBef>
            </a:pPr>
            <a:r>
              <a:rPr lang="zh-CN" altLang="en-US" sz="2600" i="0" dirty="0">
                <a:solidFill>
                  <a:schemeClr val="hlink"/>
                </a:solidFill>
                <a:effectLst/>
                <a:latin typeface="Times New Roman" pitchFamily="18" charset="0"/>
                <a:ea typeface="黑体" pitchFamily="2" charset="-122"/>
              </a:rPr>
              <a:t>    </a:t>
            </a:r>
            <a:r>
              <a:rPr lang="zh-CN" altLang="en-US" sz="2600" i="0" dirty="0">
                <a:solidFill>
                  <a:srgbClr val="003300"/>
                </a:solidFill>
                <a:effectLst/>
                <a:latin typeface="Times New Roman" pitchFamily="18" charset="0"/>
                <a:ea typeface="黑体" pitchFamily="2" charset="-122"/>
              </a:rPr>
              <a:t>仪器流路采用全塑件，玻璃柱。</a:t>
            </a:r>
          </a:p>
        </p:txBody>
      </p:sp>
      <p:graphicFrame>
        <p:nvGraphicFramePr>
          <p:cNvPr id="76818" name="Object 18"/>
          <p:cNvGraphicFramePr>
            <a:graphicFrameLocks noChangeAspect="1"/>
          </p:cNvGraphicFramePr>
          <p:nvPr/>
        </p:nvGraphicFramePr>
        <p:xfrm>
          <a:off x="5715000" y="3505200"/>
          <a:ext cx="3048000" cy="2484438"/>
        </p:xfrm>
        <a:graphic>
          <a:graphicData uri="http://schemas.openxmlformats.org/presentationml/2006/ole">
            <mc:AlternateContent xmlns:mc="http://schemas.openxmlformats.org/markup-compatibility/2006">
              <mc:Choice xmlns:v="urn:schemas-microsoft-com:vml" Requires="v">
                <p:oleObj spid="_x0000_s78854" name="BMP 图象" r:id="rId3" imgW="2828571" imgH="2305372" progId="Paint.Picture">
                  <p:embed/>
                </p:oleObj>
              </mc:Choice>
              <mc:Fallback>
                <p:oleObj name="BMP 图象" r:id="rId3" imgW="2828571" imgH="230537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505200"/>
                        <a:ext cx="3048000" cy="2484438"/>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712317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6">
                                            <p:txEl>
                                              <p:pRg st="0" end="0"/>
                                            </p:txEl>
                                          </p:spTgt>
                                        </p:tgtEl>
                                        <p:attrNameLst>
                                          <p:attrName>style.visibility</p:attrName>
                                        </p:attrNameLst>
                                      </p:cBhvr>
                                      <p:to>
                                        <p:strVal val="visible"/>
                                      </p:to>
                                    </p:set>
                                    <p:animEffect transition="in" filter="wipe(left)">
                                      <p:cBhvr>
                                        <p:cTn id="12" dur="500"/>
                                        <p:tgtEl>
                                          <p:spTgt spid="768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6">
                                            <p:txEl>
                                              <p:pRg st="1" end="1"/>
                                            </p:txEl>
                                          </p:spTgt>
                                        </p:tgtEl>
                                        <p:attrNameLst>
                                          <p:attrName>style.visibility</p:attrName>
                                        </p:attrNameLst>
                                      </p:cBhvr>
                                      <p:to>
                                        <p:strVal val="visible"/>
                                      </p:to>
                                    </p:set>
                                    <p:animEffect transition="in" filter="wipe(left)">
                                      <p:cBhvr>
                                        <p:cTn id="17" dur="500"/>
                                        <p:tgtEl>
                                          <p:spTgt spid="7680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18"/>
                                        </p:tgtEl>
                                        <p:attrNameLst>
                                          <p:attrName>style.visibility</p:attrName>
                                        </p:attrNameLst>
                                      </p:cBhvr>
                                      <p:to>
                                        <p:strVal val="visible"/>
                                      </p:to>
                                    </p:set>
                                    <p:animEffect transition="in" filter="wipe(left)">
                                      <p:cBhvr>
                                        <p:cTn id="22" dur="500"/>
                                        <p:tgtEl>
                                          <p:spTgt spid="768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7">
                                            <p:txEl>
                                              <p:pRg st="0" end="0"/>
                                            </p:txEl>
                                          </p:spTgt>
                                        </p:tgtEl>
                                        <p:attrNameLst>
                                          <p:attrName>style.visibility</p:attrName>
                                        </p:attrNameLst>
                                      </p:cBhvr>
                                      <p:to>
                                        <p:strVal val="visible"/>
                                      </p:to>
                                    </p:set>
                                    <p:animEffect transition="in" filter="wipe(left)">
                                      <p:cBhvr>
                                        <p:cTn id="27" dur="500"/>
                                        <p:tgtEl>
                                          <p:spTgt spid="7680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7">
                                            <p:txEl>
                                              <p:pRg st="1" end="1"/>
                                            </p:txEl>
                                          </p:spTgt>
                                        </p:tgtEl>
                                        <p:attrNameLst>
                                          <p:attrName>style.visibility</p:attrName>
                                        </p:attrNameLst>
                                      </p:cBhvr>
                                      <p:to>
                                        <p:strVal val="visible"/>
                                      </p:to>
                                    </p:set>
                                    <p:animEffect transition="in" filter="wipe(left)">
                                      <p:cBhvr>
                                        <p:cTn id="32" dur="500"/>
                                        <p:tgtEl>
                                          <p:spTgt spid="7680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07">
                                            <p:txEl>
                                              <p:pRg st="2" end="2"/>
                                            </p:txEl>
                                          </p:spTgt>
                                        </p:tgtEl>
                                        <p:attrNameLst>
                                          <p:attrName>style.visibility</p:attrName>
                                        </p:attrNameLst>
                                      </p:cBhvr>
                                      <p:to>
                                        <p:strVal val="visible"/>
                                      </p:to>
                                    </p:set>
                                    <p:animEffect transition="in" filter="wipe(left)">
                                      <p:cBhvr>
                                        <p:cTn id="37" dur="500"/>
                                        <p:tgtEl>
                                          <p:spTgt spid="7680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17">
                                            <p:txEl>
                                              <p:pRg st="0" end="0"/>
                                            </p:txEl>
                                          </p:spTgt>
                                        </p:tgtEl>
                                        <p:attrNameLst>
                                          <p:attrName>style.visibility</p:attrName>
                                        </p:attrNameLst>
                                      </p:cBhvr>
                                      <p:to>
                                        <p:strVal val="visible"/>
                                      </p:to>
                                    </p:set>
                                    <p:animEffect transition="in" filter="wipe(left)">
                                      <p:cBhvr>
                                        <p:cTn id="42" dur="500"/>
                                        <p:tgtEl>
                                          <p:spTgt spid="7681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17">
                                            <p:txEl>
                                              <p:pRg st="1" end="1"/>
                                            </p:txEl>
                                          </p:spTgt>
                                        </p:tgtEl>
                                        <p:attrNameLst>
                                          <p:attrName>style.visibility</p:attrName>
                                        </p:attrNameLst>
                                      </p:cBhvr>
                                      <p:to>
                                        <p:strVal val="visible"/>
                                      </p:to>
                                    </p:set>
                                    <p:animEffect transition="in" filter="wipe(left)">
                                      <p:cBhvr>
                                        <p:cTn id="47" dur="500"/>
                                        <p:tgtEl>
                                          <p:spTgt spid="7681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17">
                                            <p:txEl>
                                              <p:pRg st="2" end="2"/>
                                            </p:txEl>
                                          </p:spTgt>
                                        </p:tgtEl>
                                        <p:attrNameLst>
                                          <p:attrName>style.visibility</p:attrName>
                                        </p:attrNameLst>
                                      </p:cBhvr>
                                      <p:to>
                                        <p:strVal val="visible"/>
                                      </p:to>
                                    </p:set>
                                    <p:animEffect transition="in" filter="wipe(left)">
                                      <p:cBhvr>
                                        <p:cTn id="52" dur="500"/>
                                        <p:tgtEl>
                                          <p:spTgt spid="768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P spid="76806" grpId="0" build="p" autoUpdateAnimBg="0"/>
      <p:bldP spid="76807" grpId="0" build="p" autoUpdateAnimBg="0"/>
      <p:bldP spid="7681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381000"/>
            <a:ext cx="7772400" cy="685800"/>
          </a:xfrm>
        </p:spPr>
        <p:txBody>
          <a:bodyPr/>
          <a:lstStyle/>
          <a:p>
            <a:pPr>
              <a:lnSpc>
                <a:spcPct val="80000"/>
              </a:lnSpc>
            </a:pPr>
            <a:r>
              <a:rPr lang="en-US" altLang="zh-CN" sz="3600" b="1"/>
              <a:t>4.7.2</a:t>
            </a:r>
            <a:r>
              <a:rPr lang="en-US" altLang="zh-CN" sz="3600" b="1">
                <a:latin typeface="宋体" pitchFamily="2" charset="-122"/>
              </a:rPr>
              <a:t>  </a:t>
            </a:r>
            <a:r>
              <a:rPr lang="zh-CN" altLang="en-US" sz="3600" b="1">
                <a:latin typeface="宋体" pitchFamily="2" charset="-122"/>
              </a:rPr>
              <a:t>离子色谱流程与装置类型</a:t>
            </a:r>
            <a:endParaRPr lang="zh-CN" altLang="en-US" sz="2800" b="1">
              <a:solidFill>
                <a:srgbClr val="FF0066"/>
              </a:solidFill>
              <a:effectLst/>
            </a:endParaRPr>
          </a:p>
        </p:txBody>
      </p:sp>
      <p:sp>
        <p:nvSpPr>
          <p:cNvPr id="78854" name="Text Box 6"/>
          <p:cNvSpPr txBox="1">
            <a:spLocks noChangeArrowheads="1"/>
          </p:cNvSpPr>
          <p:nvPr/>
        </p:nvSpPr>
        <p:spPr bwMode="auto">
          <a:xfrm>
            <a:off x="381000" y="1066800"/>
            <a:ext cx="85344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buFont typeface="宋体" pitchFamily="2" charset="-122"/>
              <a:buNone/>
            </a:pPr>
            <a:r>
              <a:rPr lang="zh-CN" altLang="en-US" sz="2600" b="1" i="0" dirty="0">
                <a:solidFill>
                  <a:srgbClr val="0000CC"/>
                </a:solidFill>
                <a:effectLst/>
                <a:latin typeface="黑体" pitchFamily="49" charset="-122"/>
                <a:ea typeface="黑体" pitchFamily="49" charset="-122"/>
              </a:rPr>
              <a:t>抑制型：抑制柱型、连续抑制型。</a:t>
            </a:r>
            <a:endParaRPr lang="en-US" altLang="zh-CN" sz="2600" i="0" dirty="0">
              <a:solidFill>
                <a:srgbClr val="0000CC"/>
              </a:solidFill>
              <a:effectLst/>
              <a:latin typeface="黑体" pitchFamily="49" charset="-122"/>
              <a:ea typeface="黑体" pitchFamily="49" charset="-122"/>
            </a:endParaRPr>
          </a:p>
          <a:p>
            <a:pPr algn="just">
              <a:lnSpc>
                <a:spcPct val="110000"/>
              </a:lnSpc>
              <a:buFont typeface="宋体" pitchFamily="2" charset="-122"/>
              <a:buNone/>
            </a:pPr>
            <a:r>
              <a:rPr lang="zh-CN" altLang="en-US" sz="2600" i="0" dirty="0">
                <a:solidFill>
                  <a:srgbClr val="0000CC"/>
                </a:solidFill>
                <a:effectLst/>
                <a:latin typeface="黑体" pitchFamily="49" charset="-122"/>
                <a:ea typeface="黑体" pitchFamily="49" charset="-122"/>
              </a:rPr>
              <a:t>   </a:t>
            </a:r>
            <a:r>
              <a:rPr lang="zh-CN" altLang="en-US" sz="2600" i="0" dirty="0">
                <a:solidFill>
                  <a:schemeClr val="hlink"/>
                </a:solidFill>
                <a:effectLst/>
                <a:latin typeface="黑体" pitchFamily="49" charset="-122"/>
                <a:ea typeface="黑体" pitchFamily="49" charset="-122"/>
              </a:rPr>
              <a:t>分离柱中离子交换树脂的交换容量通常在0.01～0.05 </a:t>
            </a:r>
            <a:r>
              <a:rPr lang="en-US" altLang="zh-CN" sz="2600" i="0" dirty="0" err="1">
                <a:solidFill>
                  <a:schemeClr val="hlink"/>
                </a:solidFill>
                <a:effectLst/>
                <a:latin typeface="黑体" pitchFamily="49" charset="-122"/>
                <a:ea typeface="黑体" pitchFamily="49" charset="-122"/>
              </a:rPr>
              <a:t>mmol</a:t>
            </a:r>
            <a:r>
              <a:rPr lang="en-US" altLang="zh-CN" sz="2600" i="0" dirty="0">
                <a:solidFill>
                  <a:schemeClr val="hlink"/>
                </a:solidFill>
                <a:effectLst/>
                <a:latin typeface="黑体" pitchFamily="49" charset="-122"/>
                <a:ea typeface="黑体" pitchFamily="49" charset="-122"/>
              </a:rPr>
              <a:t>/g</a:t>
            </a:r>
            <a:r>
              <a:rPr lang="zh-CN" altLang="en-US" sz="2600" i="0" dirty="0">
                <a:solidFill>
                  <a:schemeClr val="hlink"/>
                </a:solidFill>
                <a:effectLst/>
                <a:latin typeface="黑体" pitchFamily="49" charset="-122"/>
                <a:ea typeface="黑体" pitchFamily="49" charset="-122"/>
              </a:rPr>
              <a:t>干树脂。</a:t>
            </a:r>
          </a:p>
        </p:txBody>
      </p:sp>
      <p:sp>
        <p:nvSpPr>
          <p:cNvPr id="78855" name="Text Box 7"/>
          <p:cNvSpPr txBox="1">
            <a:spLocks noChangeArrowheads="1"/>
          </p:cNvSpPr>
          <p:nvPr/>
        </p:nvSpPr>
        <p:spPr bwMode="auto">
          <a:xfrm>
            <a:off x="381000" y="2438400"/>
            <a:ext cx="86106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10000"/>
              </a:spcBef>
            </a:pPr>
            <a:r>
              <a:rPr lang="zh-CN" altLang="en-US" sz="2600" b="1" i="0" dirty="0">
                <a:solidFill>
                  <a:srgbClr val="0000CC"/>
                </a:solidFill>
                <a:effectLst/>
                <a:latin typeface="黑体" pitchFamily="49" charset="-122"/>
                <a:ea typeface="黑体" pitchFamily="49" charset="-122"/>
              </a:rPr>
              <a:t>非抑制型:</a:t>
            </a:r>
            <a:r>
              <a:rPr lang="zh-CN" altLang="en-US" sz="2600" i="0" dirty="0">
                <a:solidFill>
                  <a:srgbClr val="0000CC"/>
                </a:solidFill>
                <a:effectLst/>
                <a:latin typeface="黑体" pitchFamily="49" charset="-122"/>
                <a:ea typeface="黑体" pitchFamily="49" charset="-122"/>
              </a:rPr>
              <a:t> </a:t>
            </a:r>
          </a:p>
          <a:p>
            <a:pPr eaLnBrk="1" hangingPunct="1">
              <a:lnSpc>
                <a:spcPct val="110000"/>
              </a:lnSpc>
              <a:spcBef>
                <a:spcPct val="10000"/>
              </a:spcBef>
            </a:pPr>
            <a:r>
              <a:rPr lang="zh-CN" altLang="en-US" sz="2600" i="0" dirty="0">
                <a:solidFill>
                  <a:srgbClr val="0000CC"/>
                </a:solidFill>
                <a:effectLst/>
                <a:latin typeface="黑体" pitchFamily="49" charset="-122"/>
                <a:ea typeface="黑体" pitchFamily="49" charset="-122"/>
              </a:rPr>
              <a:t>   </a:t>
            </a:r>
            <a:r>
              <a:rPr lang="zh-CN" altLang="en-US" sz="2600" i="0" dirty="0">
                <a:solidFill>
                  <a:schemeClr val="hlink"/>
                </a:solidFill>
                <a:effectLst/>
                <a:latin typeface="黑体" pitchFamily="49" charset="-122"/>
                <a:ea typeface="黑体" pitchFamily="49" charset="-122"/>
              </a:rPr>
              <a:t>当进一步降低分离柱中树脂的交换容量(0.007～0.07 </a:t>
            </a:r>
            <a:r>
              <a:rPr lang="en-US" altLang="zh-CN" i="0" dirty="0" err="1">
                <a:solidFill>
                  <a:schemeClr val="hlink"/>
                </a:solidFill>
                <a:effectLst/>
                <a:latin typeface="黑体" pitchFamily="49" charset="-122"/>
                <a:ea typeface="黑体" pitchFamily="49" charset="-122"/>
              </a:rPr>
              <a:t>mmol</a:t>
            </a:r>
            <a:r>
              <a:rPr lang="en-US" altLang="zh-CN" i="0" dirty="0">
                <a:solidFill>
                  <a:schemeClr val="hlink"/>
                </a:solidFill>
                <a:effectLst/>
                <a:latin typeface="黑体" pitchFamily="49" charset="-122"/>
                <a:ea typeface="黑体" pitchFamily="49" charset="-122"/>
              </a:rPr>
              <a:t>/g</a:t>
            </a:r>
            <a:r>
              <a:rPr lang="zh-CN" altLang="en-US" sz="2600" i="0" dirty="0">
                <a:solidFill>
                  <a:schemeClr val="hlink"/>
                </a:solidFill>
                <a:effectLst/>
                <a:latin typeface="黑体" pitchFamily="49" charset="-122"/>
                <a:ea typeface="黑体" pitchFamily="49" charset="-122"/>
              </a:rPr>
              <a:t>干树脂)，使用低浓度、低解离度的有机弱酸及弱酸盐作淋洗液，如苯甲酸、苯甲酸盐等。检测器可直接与分离柱相连，不需抑制柱。</a:t>
            </a:r>
          </a:p>
        </p:txBody>
      </p:sp>
      <p:graphicFrame>
        <p:nvGraphicFramePr>
          <p:cNvPr id="78864" name="Object 16"/>
          <p:cNvGraphicFramePr>
            <a:graphicFrameLocks noChangeAspect="1"/>
          </p:cNvGraphicFramePr>
          <p:nvPr/>
        </p:nvGraphicFramePr>
        <p:xfrm>
          <a:off x="1295400" y="4800600"/>
          <a:ext cx="3352800" cy="1558925"/>
        </p:xfrm>
        <a:graphic>
          <a:graphicData uri="http://schemas.openxmlformats.org/presentationml/2006/ole">
            <mc:AlternateContent xmlns:mc="http://schemas.openxmlformats.org/markup-compatibility/2006">
              <mc:Choice xmlns:v="urn:schemas-microsoft-com:vml" Requires="v">
                <p:oleObj spid="_x0000_s79882" name="BMP 图象" r:id="rId3" imgW="3115110" imgH="1448002" progId="Paint.Picture">
                  <p:embed/>
                </p:oleObj>
              </mc:Choice>
              <mc:Fallback>
                <p:oleObj name="BMP 图象" r:id="rId3" imgW="3115110" imgH="1448002"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00600"/>
                        <a:ext cx="33528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865" name="Object 17"/>
          <p:cNvGraphicFramePr>
            <a:graphicFrameLocks noChangeAspect="1"/>
          </p:cNvGraphicFramePr>
          <p:nvPr/>
        </p:nvGraphicFramePr>
        <p:xfrm>
          <a:off x="5486400" y="4419600"/>
          <a:ext cx="1905000" cy="1878013"/>
        </p:xfrm>
        <a:graphic>
          <a:graphicData uri="http://schemas.openxmlformats.org/presentationml/2006/ole">
            <mc:AlternateContent xmlns:mc="http://schemas.openxmlformats.org/markup-compatibility/2006">
              <mc:Choice xmlns:v="urn:schemas-microsoft-com:vml" Requires="v">
                <p:oleObj spid="_x0000_s79883" name="BMP 图象" r:id="rId5" imgW="3400900" imgH="3352381" progId="Paint.Picture">
                  <p:embed/>
                </p:oleObj>
              </mc:Choice>
              <mc:Fallback>
                <p:oleObj name="BMP 图象" r:id="rId5" imgW="3400900" imgH="3352381"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419600"/>
                        <a:ext cx="1905000" cy="1878013"/>
                      </a:xfrm>
                      <a:prstGeom prst="rect">
                        <a:avLst/>
                      </a:prstGeom>
                      <a:noFill/>
                      <a:ln w="12700">
                        <a:solidFill>
                          <a:srgbClr val="FF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990763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8865"/>
                                        </p:tgtEl>
                                        <p:attrNameLst>
                                          <p:attrName>style.visibility</p:attrName>
                                        </p:attrNameLst>
                                      </p:cBhvr>
                                      <p:to>
                                        <p:strVal val="visible"/>
                                      </p:to>
                                    </p:set>
                                    <p:animEffect transition="in" filter="wipe(up)">
                                      <p:cBhvr>
                                        <p:cTn id="11" dur="500"/>
                                        <p:tgtEl>
                                          <p:spTgt spid="78865"/>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78864"/>
                                        </p:tgtEl>
                                        <p:attrNameLst>
                                          <p:attrName>style.visibility</p:attrName>
                                        </p:attrNameLst>
                                      </p:cBhvr>
                                      <p:to>
                                        <p:strVal val="visible"/>
                                      </p:to>
                                    </p:set>
                                    <p:animEffect transition="in" filter="wipe(up)">
                                      <p:cBhvr>
                                        <p:cTn id="15" dur="500"/>
                                        <p:tgtEl>
                                          <p:spTgt spid="788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8854">
                                            <p:txEl>
                                              <p:pRg st="0" end="0"/>
                                            </p:txEl>
                                          </p:spTgt>
                                        </p:tgtEl>
                                        <p:attrNameLst>
                                          <p:attrName>style.visibility</p:attrName>
                                        </p:attrNameLst>
                                      </p:cBhvr>
                                      <p:to>
                                        <p:strVal val="visible"/>
                                      </p:to>
                                    </p:set>
                                    <p:animEffect transition="in" filter="wipe(left)">
                                      <p:cBhvr>
                                        <p:cTn id="20" dur="500"/>
                                        <p:tgtEl>
                                          <p:spTgt spid="78854">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8854">
                                            <p:txEl>
                                              <p:pRg st="1" end="1"/>
                                            </p:txEl>
                                          </p:spTgt>
                                        </p:tgtEl>
                                        <p:attrNameLst>
                                          <p:attrName>style.visibility</p:attrName>
                                        </p:attrNameLst>
                                      </p:cBhvr>
                                      <p:to>
                                        <p:strVal val="visible"/>
                                      </p:to>
                                    </p:set>
                                    <p:animEffect transition="in" filter="wipe(left)">
                                      <p:cBhvr>
                                        <p:cTn id="25" dur="500"/>
                                        <p:tgtEl>
                                          <p:spTgt spid="78854">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8855">
                                            <p:txEl>
                                              <p:pRg st="0" end="0"/>
                                            </p:txEl>
                                          </p:spTgt>
                                        </p:tgtEl>
                                        <p:attrNameLst>
                                          <p:attrName>style.visibility</p:attrName>
                                        </p:attrNameLst>
                                      </p:cBhvr>
                                      <p:to>
                                        <p:strVal val="visible"/>
                                      </p:to>
                                    </p:set>
                                    <p:animEffect transition="in" filter="wipe(left)">
                                      <p:cBhvr>
                                        <p:cTn id="30" dur="500"/>
                                        <p:tgtEl>
                                          <p:spTgt spid="7885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8855">
                                            <p:txEl>
                                              <p:pRg st="1" end="1"/>
                                            </p:txEl>
                                          </p:spTgt>
                                        </p:tgtEl>
                                        <p:attrNameLst>
                                          <p:attrName>style.visibility</p:attrName>
                                        </p:attrNameLst>
                                      </p:cBhvr>
                                      <p:to>
                                        <p:strVal val="visible"/>
                                      </p:to>
                                    </p:set>
                                    <p:animEffect transition="in" filter="wipe(left)">
                                      <p:cBhvr>
                                        <p:cTn id="35" dur="500"/>
                                        <p:tgtEl>
                                          <p:spTgt spid="788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autoUpdateAnimBg="0"/>
      <p:bldP spid="78854" grpId="0" build="p" autoUpdateAnimBg="0"/>
      <p:bldP spid="788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8" name="Picture 4" descr="双柱抑制离子色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76250"/>
            <a:ext cx="533082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32118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p:cTn id="7" dur="1000" fill="hold"/>
                                        <p:tgtEl>
                                          <p:spTgt spid="98308"/>
                                        </p:tgtEl>
                                        <p:attrNameLst>
                                          <p:attrName>ppt_w</p:attrName>
                                        </p:attrNameLst>
                                      </p:cBhvr>
                                      <p:tavLst>
                                        <p:tav tm="0">
                                          <p:val>
                                            <p:fltVal val="0"/>
                                          </p:val>
                                        </p:tav>
                                        <p:tav tm="100000">
                                          <p:val>
                                            <p:strVal val="#ppt_w"/>
                                          </p:val>
                                        </p:tav>
                                      </p:tavLst>
                                    </p:anim>
                                    <p:anim calcmode="lin" valueType="num">
                                      <p:cBhvr>
                                        <p:cTn id="8" dur="1000" fill="hold"/>
                                        <p:tgtEl>
                                          <p:spTgt spid="98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a:xfrm>
            <a:off x="685800" y="609601"/>
            <a:ext cx="7772400" cy="4403576"/>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a:r>
              <a:rPr kumimoji="1" lang="zh-CN" altLang="en-US" sz="2800" dirty="0" smtClean="0">
                <a:solidFill>
                  <a:srgbClr val="A50021"/>
                </a:solidFill>
                <a:latin typeface="黑体" pitchFamily="49" charset="-122"/>
                <a:ea typeface="黑体" pitchFamily="49" charset="-122"/>
              </a:rPr>
              <a:t>高效：</a:t>
            </a:r>
            <a:r>
              <a:rPr kumimoji="1" lang="zh-CN" altLang="en-US" sz="2800" dirty="0" smtClean="0">
                <a:solidFill>
                  <a:srgbClr val="003300"/>
                </a:solidFill>
                <a:latin typeface="黑体" pitchFamily="49" charset="-122"/>
                <a:ea typeface="黑体" pitchFamily="49" charset="-122"/>
              </a:rPr>
              <a:t>由于采用仅有几个直径</a:t>
            </a:r>
            <a:r>
              <a:rPr kumimoji="1" lang="en-US" altLang="zh-CN" sz="2800" dirty="0" err="1" smtClean="0">
                <a:solidFill>
                  <a:srgbClr val="003300"/>
                </a:solidFill>
                <a:latin typeface="黑体" pitchFamily="49" charset="-122"/>
                <a:ea typeface="黑体" pitchFamily="49" charset="-122"/>
              </a:rPr>
              <a:t>μm</a:t>
            </a:r>
            <a:r>
              <a:rPr kumimoji="1" lang="zh-CN" altLang="en-US" sz="2800" dirty="0" smtClean="0">
                <a:solidFill>
                  <a:srgbClr val="003300"/>
                </a:solidFill>
                <a:latin typeface="黑体" pitchFamily="49" charset="-122"/>
                <a:ea typeface="黑体" pitchFamily="49" charset="-122"/>
              </a:rPr>
              <a:t>直径的固定相填料</a:t>
            </a:r>
            <a:r>
              <a:rPr kumimoji="1" lang="en-US" altLang="zh-CN" sz="2800" dirty="0" smtClean="0">
                <a:solidFill>
                  <a:srgbClr val="003300"/>
                </a:solidFill>
                <a:latin typeface="黑体" pitchFamily="49" charset="-122"/>
                <a:ea typeface="黑体" pitchFamily="49" charset="-122"/>
              </a:rPr>
              <a:t>,</a:t>
            </a:r>
            <a:r>
              <a:rPr kumimoji="1" lang="zh-CN" altLang="en-US" sz="2800" dirty="0" smtClean="0">
                <a:solidFill>
                  <a:srgbClr val="003300"/>
                </a:solidFill>
                <a:latin typeface="黑体" pitchFamily="49" charset="-122"/>
                <a:ea typeface="黑体" pitchFamily="49" charset="-122"/>
              </a:rPr>
              <a:t>分离能力大大提高。柱效可达每米数万，比气相色谱填充柱的柱效高出</a:t>
            </a:r>
            <a:r>
              <a:rPr kumimoji="1" lang="en-US" altLang="zh-CN" sz="2800" dirty="0" smtClean="0">
                <a:solidFill>
                  <a:srgbClr val="003300"/>
                </a:solidFill>
                <a:latin typeface="黑体" pitchFamily="49" charset="-122"/>
                <a:ea typeface="黑体" pitchFamily="49" charset="-122"/>
              </a:rPr>
              <a:t>10</a:t>
            </a:r>
            <a:r>
              <a:rPr kumimoji="1" lang="zh-CN" altLang="en-US" sz="2800" dirty="0" smtClean="0">
                <a:solidFill>
                  <a:srgbClr val="003300"/>
                </a:solidFill>
                <a:latin typeface="黑体" pitchFamily="49" charset="-122"/>
                <a:ea typeface="黑体" pitchFamily="49" charset="-122"/>
              </a:rPr>
              <a:t>倍。</a:t>
            </a:r>
            <a:br>
              <a:rPr kumimoji="1" lang="zh-CN" altLang="en-US" sz="2800" dirty="0" smtClean="0">
                <a:solidFill>
                  <a:srgbClr val="003300"/>
                </a:solidFill>
                <a:latin typeface="黑体" pitchFamily="49" charset="-122"/>
                <a:ea typeface="黑体" pitchFamily="49" charset="-122"/>
              </a:rPr>
            </a:br>
            <a:r>
              <a:rPr kumimoji="1" lang="zh-CN" altLang="en-US" sz="2800" dirty="0">
                <a:solidFill>
                  <a:srgbClr val="A50021"/>
                </a:solidFill>
                <a:latin typeface="黑体" pitchFamily="49" charset="-122"/>
                <a:ea typeface="黑体" pitchFamily="49" charset="-122"/>
              </a:rPr>
              <a:t>高压：</a:t>
            </a:r>
            <a:r>
              <a:rPr kumimoji="1" lang="zh-CN" altLang="en-US" sz="2800" dirty="0" smtClean="0">
                <a:solidFill>
                  <a:srgbClr val="003300"/>
                </a:solidFill>
                <a:latin typeface="黑体" pitchFamily="49" charset="-122"/>
                <a:ea typeface="黑体" pitchFamily="49" charset="-122"/>
              </a:rPr>
              <a:t>采用高压输液泵驱动流体，柱压可达</a:t>
            </a:r>
            <a:r>
              <a:rPr kumimoji="1" lang="en-US" altLang="zh-CN" sz="2800" dirty="0" smtClean="0">
                <a:solidFill>
                  <a:srgbClr val="003300"/>
                </a:solidFill>
                <a:latin typeface="黑体" pitchFamily="49" charset="-122"/>
                <a:ea typeface="黑体" pitchFamily="49" charset="-122"/>
              </a:rPr>
              <a:t>150-350×10</a:t>
            </a:r>
            <a:r>
              <a:rPr kumimoji="1" lang="en-US" altLang="zh-CN" sz="2800" baseline="30000" dirty="0" smtClean="0">
                <a:solidFill>
                  <a:srgbClr val="003300"/>
                </a:solidFill>
                <a:latin typeface="黑体" pitchFamily="49" charset="-122"/>
                <a:ea typeface="黑体" pitchFamily="49" charset="-122"/>
              </a:rPr>
              <a:t>5</a:t>
            </a:r>
            <a:r>
              <a:rPr kumimoji="1" lang="en-US" altLang="zh-CN" sz="2800" dirty="0" smtClean="0">
                <a:solidFill>
                  <a:srgbClr val="003300"/>
                </a:solidFill>
                <a:latin typeface="黑体" pitchFamily="49" charset="-122"/>
                <a:ea typeface="黑体" pitchFamily="49" charset="-122"/>
              </a:rPr>
              <a:t>P</a:t>
            </a:r>
            <a:r>
              <a:rPr kumimoji="1" lang="zh-CN" altLang="en-US" sz="2800" dirty="0">
                <a:solidFill>
                  <a:srgbClr val="003300"/>
                </a:solidFill>
                <a:latin typeface="黑体" pitchFamily="49" charset="-122"/>
                <a:ea typeface="黑体" pitchFamily="49" charset="-122"/>
              </a:rPr>
              <a:t>。</a:t>
            </a:r>
            <a:r>
              <a:rPr kumimoji="1" lang="zh-CN" altLang="en-US" sz="2800" dirty="0" smtClean="0">
                <a:solidFill>
                  <a:schemeClr val="hlink"/>
                </a:solidFill>
                <a:latin typeface="黑体" pitchFamily="49" charset="-122"/>
                <a:ea typeface="黑体" pitchFamily="49" charset="-122"/>
              </a:rPr>
              <a:t/>
            </a:r>
            <a:br>
              <a:rPr kumimoji="1" lang="zh-CN" altLang="en-US" sz="2800" dirty="0" smtClean="0">
                <a:solidFill>
                  <a:schemeClr val="hlink"/>
                </a:solidFill>
                <a:latin typeface="黑体" pitchFamily="49" charset="-122"/>
                <a:ea typeface="黑体" pitchFamily="49" charset="-122"/>
              </a:rPr>
            </a:br>
            <a:r>
              <a:rPr kumimoji="1" lang="zh-CN" altLang="en-US" sz="2800" dirty="0">
                <a:solidFill>
                  <a:srgbClr val="A50021"/>
                </a:solidFill>
                <a:latin typeface="黑体" pitchFamily="49" charset="-122"/>
                <a:ea typeface="黑体" pitchFamily="49" charset="-122"/>
              </a:rPr>
              <a:t>高速：</a:t>
            </a:r>
            <a:r>
              <a:rPr kumimoji="1" lang="zh-CN" altLang="en-US" sz="2800" dirty="0" smtClean="0">
                <a:solidFill>
                  <a:srgbClr val="003300"/>
                </a:solidFill>
                <a:latin typeface="黑体" pitchFamily="49" charset="-122"/>
                <a:ea typeface="黑体" pitchFamily="49" charset="-122"/>
              </a:rPr>
              <a:t>高的分析速度，</a:t>
            </a:r>
            <a:r>
              <a:rPr kumimoji="1" lang="en-US" altLang="zh-CN" sz="2800" dirty="0" smtClean="0">
                <a:solidFill>
                  <a:srgbClr val="003300"/>
                </a:solidFill>
                <a:latin typeface="黑体" pitchFamily="49" charset="-122"/>
                <a:ea typeface="黑体" pitchFamily="49" charset="-122"/>
              </a:rPr>
              <a:t>20</a:t>
            </a:r>
            <a:r>
              <a:rPr kumimoji="1" lang="zh-CN" altLang="en-US" sz="2800" dirty="0" smtClean="0">
                <a:solidFill>
                  <a:srgbClr val="003300"/>
                </a:solidFill>
                <a:latin typeface="黑体" pitchFamily="49" charset="-122"/>
                <a:ea typeface="黑体" pitchFamily="49" charset="-122"/>
              </a:rPr>
              <a:t>中氨基酸的分析，经典方法分析需要</a:t>
            </a:r>
            <a:r>
              <a:rPr kumimoji="1" lang="en-US" altLang="zh-CN" sz="2800" dirty="0" smtClean="0">
                <a:solidFill>
                  <a:srgbClr val="003300"/>
                </a:solidFill>
                <a:latin typeface="黑体" pitchFamily="49" charset="-122"/>
                <a:ea typeface="黑体" pitchFamily="49" charset="-122"/>
              </a:rPr>
              <a:t>20h</a:t>
            </a:r>
            <a:r>
              <a:rPr kumimoji="1" lang="zh-CN" altLang="en-US" sz="2800" dirty="0" smtClean="0">
                <a:solidFill>
                  <a:srgbClr val="003300"/>
                </a:solidFill>
                <a:latin typeface="黑体" pitchFamily="49" charset="-122"/>
                <a:ea typeface="黑体" pitchFamily="49" charset="-122"/>
              </a:rPr>
              <a:t>，</a:t>
            </a:r>
            <a:r>
              <a:rPr kumimoji="1" lang="en-US" altLang="zh-CN" sz="2800" dirty="0" smtClean="0">
                <a:solidFill>
                  <a:srgbClr val="003300"/>
                </a:solidFill>
                <a:latin typeface="黑体" pitchFamily="49" charset="-122"/>
                <a:ea typeface="黑体" pitchFamily="49" charset="-122"/>
              </a:rPr>
              <a:t>HPLC</a:t>
            </a:r>
            <a:r>
              <a:rPr kumimoji="1" lang="zh-CN" altLang="en-US" sz="2800" dirty="0" smtClean="0">
                <a:solidFill>
                  <a:srgbClr val="003300"/>
                </a:solidFill>
                <a:latin typeface="黑体" pitchFamily="49" charset="-122"/>
                <a:ea typeface="黑体" pitchFamily="49" charset="-122"/>
              </a:rPr>
              <a:t>只需要</a:t>
            </a:r>
            <a:r>
              <a:rPr kumimoji="1" lang="en-US" altLang="zh-CN" sz="2800" dirty="0" smtClean="0">
                <a:solidFill>
                  <a:srgbClr val="003300"/>
                </a:solidFill>
                <a:latin typeface="黑体" pitchFamily="49" charset="-122"/>
                <a:ea typeface="黑体" pitchFamily="49" charset="-122"/>
              </a:rPr>
              <a:t>1h</a:t>
            </a:r>
            <a:r>
              <a:rPr kumimoji="1" lang="zh-CN" altLang="en-US" sz="2800" dirty="0" smtClean="0">
                <a:solidFill>
                  <a:srgbClr val="003300"/>
                </a:solidFill>
                <a:latin typeface="黑体" pitchFamily="49" charset="-122"/>
                <a:ea typeface="黑体" pitchFamily="49" charset="-122"/>
              </a:rPr>
              <a:t>。</a:t>
            </a:r>
            <a:br>
              <a:rPr kumimoji="1" lang="zh-CN" altLang="en-US" sz="2800" dirty="0" smtClean="0">
                <a:solidFill>
                  <a:srgbClr val="003300"/>
                </a:solidFill>
                <a:latin typeface="黑体" pitchFamily="49" charset="-122"/>
                <a:ea typeface="黑体" pitchFamily="49" charset="-122"/>
              </a:rPr>
            </a:br>
            <a:r>
              <a:rPr kumimoji="1" lang="zh-CN" altLang="en-US" sz="2800" dirty="0">
                <a:solidFill>
                  <a:srgbClr val="A50021"/>
                </a:solidFill>
                <a:latin typeface="黑体" pitchFamily="49" charset="-122"/>
                <a:ea typeface="黑体" pitchFamily="49" charset="-122"/>
              </a:rPr>
              <a:t>高灵敏度：</a:t>
            </a:r>
            <a:r>
              <a:rPr kumimoji="1" lang="zh-CN" altLang="en-US" sz="2800" dirty="0" smtClean="0">
                <a:solidFill>
                  <a:srgbClr val="003300"/>
                </a:solidFill>
                <a:latin typeface="黑体" pitchFamily="49" charset="-122"/>
                <a:ea typeface="黑体" pitchFamily="49" charset="-122"/>
              </a:rPr>
              <a:t>设计高灵敏度、死体积小的紫外、荧光等检测器，提高检测灵敏度。</a:t>
            </a:r>
            <a:r>
              <a:rPr kumimoji="1" lang="zh-CN" altLang="en-US" dirty="0" smtClean="0">
                <a:solidFill>
                  <a:srgbClr val="003300"/>
                </a:solidFill>
                <a:latin typeface="黑体" pitchFamily="49" charset="-122"/>
                <a:ea typeface="黑体" pitchFamily="49" charset="-122"/>
              </a:rPr>
              <a:t> </a:t>
            </a:r>
            <a:endParaRPr kumimoji="1" lang="zh-CN" altLang="en-US" dirty="0">
              <a:solidFill>
                <a:srgbClr val="003300"/>
              </a:solidFill>
              <a:latin typeface="黑体" pitchFamily="49" charset="-122"/>
              <a:ea typeface="黑体" pitchFamily="49" charset="-122"/>
            </a:endParaRPr>
          </a:p>
        </p:txBody>
      </p:sp>
    </p:spTree>
  </p:cSld>
  <p:clrMapOvr>
    <a:masterClrMapping/>
  </p:clrMapOvr>
  <p:transition spd="med">
    <p:wip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457200"/>
            <a:ext cx="7772400" cy="609600"/>
          </a:xfrm>
        </p:spPr>
        <p:txBody>
          <a:bodyPr/>
          <a:lstStyle/>
          <a:p>
            <a:r>
              <a:rPr lang="zh-CN" altLang="en-US" sz="2800" b="1"/>
              <a:t>离子色谱连续抑制装置图</a:t>
            </a:r>
            <a:endParaRPr lang="zh-CN" altLang="en-US"/>
          </a:p>
        </p:txBody>
      </p:sp>
      <p:pic>
        <p:nvPicPr>
          <p:cNvPr id="77845" name="Picture 21" descr="连续抑制离子色谱"/>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8229600" cy="568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96818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500"/>
                                        <p:tgtEl>
                                          <p:spTgt spid="77826"/>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77845"/>
                                        </p:tgtEl>
                                        <p:attrNameLst>
                                          <p:attrName>style.visibility</p:attrName>
                                        </p:attrNameLst>
                                      </p:cBhvr>
                                      <p:to>
                                        <p:strVal val="visible"/>
                                      </p:to>
                                    </p:set>
                                    <p:anim calcmode="lin" valueType="num">
                                      <p:cBhvr>
                                        <p:cTn id="11" dur="1000" fill="hold"/>
                                        <p:tgtEl>
                                          <p:spTgt spid="77845"/>
                                        </p:tgtEl>
                                        <p:attrNameLst>
                                          <p:attrName>ppt_w</p:attrName>
                                        </p:attrNameLst>
                                      </p:cBhvr>
                                      <p:tavLst>
                                        <p:tav tm="0">
                                          <p:val>
                                            <p:fltVal val="0"/>
                                          </p:val>
                                        </p:tav>
                                        <p:tav tm="100000">
                                          <p:val>
                                            <p:strVal val="#ppt_w"/>
                                          </p:val>
                                        </p:tav>
                                      </p:tavLst>
                                    </p:anim>
                                    <p:anim calcmode="lin" valueType="num">
                                      <p:cBhvr>
                                        <p:cTn id="12" dur="1000" fill="hold"/>
                                        <p:tgtEl>
                                          <p:spTgt spid="778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304800"/>
            <a:ext cx="8305800" cy="762000"/>
          </a:xfrm>
        </p:spPr>
        <p:txBody>
          <a:bodyPr/>
          <a:lstStyle/>
          <a:p>
            <a:r>
              <a:rPr lang="en-US" altLang="zh-CN" sz="3600" b="1"/>
              <a:t>4.4.5</a:t>
            </a:r>
            <a:r>
              <a:rPr lang="en-US" altLang="zh-CN" sz="3600" b="1">
                <a:latin typeface="宋体" pitchFamily="2" charset="-122"/>
              </a:rPr>
              <a:t> </a:t>
            </a:r>
            <a:r>
              <a:rPr lang="zh-CN" altLang="en-US" sz="3600" b="1">
                <a:ea typeface="黑体" pitchFamily="2" charset="-122"/>
              </a:rPr>
              <a:t>离子对色谱</a:t>
            </a:r>
            <a:r>
              <a:rPr lang="zh-CN" altLang="en-US" sz="3200" b="1"/>
              <a:t>    </a:t>
            </a:r>
            <a:r>
              <a:rPr lang="en-US" altLang="zh-CN" sz="2400" b="1">
                <a:solidFill>
                  <a:schemeClr val="folHlink"/>
                </a:solidFill>
                <a:effectLst/>
              </a:rPr>
              <a:t>ion pair chromatography</a:t>
            </a:r>
          </a:p>
        </p:txBody>
      </p:sp>
      <p:sp>
        <p:nvSpPr>
          <p:cNvPr id="119811" name="Text Box 3"/>
          <p:cNvSpPr txBox="1">
            <a:spLocks noChangeArrowheads="1"/>
          </p:cNvSpPr>
          <p:nvPr/>
        </p:nvSpPr>
        <p:spPr bwMode="auto">
          <a:xfrm>
            <a:off x="304800" y="1066800"/>
            <a:ext cx="8458200"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5000"/>
              </a:lnSpc>
              <a:spcBef>
                <a:spcPct val="15000"/>
              </a:spcBef>
            </a:pPr>
            <a:r>
              <a:rPr lang="zh-CN" altLang="en-US" sz="2600" b="0" i="0">
                <a:effectLst/>
                <a:latin typeface="黑体" pitchFamily="2" charset="-122"/>
                <a:ea typeface="黑体" pitchFamily="2" charset="-122"/>
              </a:rPr>
              <a:t>   将一种(或多种)与溶质离子电荷相反的离子(对离子或反离子)，加到流动相中与溶质离子结合形成疏水性离子对，能够在两相之间进行分配。</a:t>
            </a:r>
          </a:p>
          <a:p>
            <a:pPr algn="just">
              <a:lnSpc>
                <a:spcPct val="135000"/>
              </a:lnSpc>
              <a:spcBef>
                <a:spcPct val="15000"/>
              </a:spcBef>
            </a:pPr>
            <a:r>
              <a:rPr lang="zh-CN" altLang="en-US" sz="2600" b="0" i="0">
                <a:solidFill>
                  <a:srgbClr val="0000CC"/>
                </a:solidFill>
                <a:effectLst/>
                <a:latin typeface="Times New Roman" pitchFamily="18" charset="0"/>
              </a:rPr>
              <a:t>     </a:t>
            </a:r>
            <a:r>
              <a:rPr lang="zh-CN" altLang="en-US" sz="2600" i="0">
                <a:solidFill>
                  <a:srgbClr val="FF0066"/>
                </a:solidFill>
                <a:effectLst/>
                <a:latin typeface="Times New Roman" pitchFamily="18" charset="0"/>
                <a:ea typeface="黑体" pitchFamily="2" charset="-122"/>
              </a:rPr>
              <a:t>阴离子分离</a:t>
            </a:r>
            <a:r>
              <a:rPr lang="zh-CN" altLang="en-US" sz="2600" b="0" i="0">
                <a:effectLst/>
                <a:latin typeface="Times New Roman" pitchFamily="18" charset="0"/>
                <a:ea typeface="黑体" pitchFamily="2" charset="-122"/>
              </a:rPr>
              <a:t>：对离子常用烷基铵类，如氢氧化十六烷基三甲胺。</a:t>
            </a:r>
          </a:p>
          <a:p>
            <a:pPr algn="just">
              <a:lnSpc>
                <a:spcPct val="135000"/>
              </a:lnSpc>
              <a:spcBef>
                <a:spcPct val="15000"/>
              </a:spcBef>
            </a:pPr>
            <a:r>
              <a:rPr lang="zh-CN" altLang="en-US" sz="2600" b="0" i="0">
                <a:solidFill>
                  <a:srgbClr val="0000CC"/>
                </a:solidFill>
                <a:effectLst/>
                <a:latin typeface="Times New Roman" pitchFamily="18" charset="0"/>
              </a:rPr>
              <a:t>     </a:t>
            </a:r>
            <a:r>
              <a:rPr lang="zh-CN" altLang="en-US" sz="2600" i="0">
                <a:solidFill>
                  <a:srgbClr val="FF0066"/>
                </a:solidFill>
                <a:effectLst/>
                <a:latin typeface="Times New Roman" pitchFamily="18" charset="0"/>
                <a:ea typeface="黑体" pitchFamily="2" charset="-122"/>
              </a:rPr>
              <a:t>阳离子分离</a:t>
            </a:r>
            <a:r>
              <a:rPr lang="zh-CN" altLang="en-US" sz="2600" b="0" i="0">
                <a:effectLst/>
                <a:latin typeface="Times New Roman" pitchFamily="18" charset="0"/>
                <a:ea typeface="黑体" pitchFamily="2" charset="-122"/>
              </a:rPr>
              <a:t>：对离子常用烷基磺酸(己烷磺酸钠)。</a:t>
            </a:r>
          </a:p>
          <a:p>
            <a:pPr algn="just">
              <a:lnSpc>
                <a:spcPct val="135000"/>
              </a:lnSpc>
              <a:spcBef>
                <a:spcPct val="15000"/>
              </a:spcBef>
            </a:pPr>
            <a:r>
              <a:rPr lang="zh-CN" altLang="en-US" sz="2600" b="0" i="0">
                <a:solidFill>
                  <a:srgbClr val="FF0066"/>
                </a:solidFill>
                <a:effectLst/>
                <a:latin typeface="Times New Roman" pitchFamily="18" charset="0"/>
              </a:rPr>
              <a:t>     </a:t>
            </a:r>
            <a:r>
              <a:rPr lang="zh-CN" altLang="en-US" sz="2600" i="0">
                <a:solidFill>
                  <a:srgbClr val="FF0066"/>
                </a:solidFill>
                <a:effectLst/>
                <a:latin typeface="Times New Roman" pitchFamily="18" charset="0"/>
                <a:ea typeface="黑体" pitchFamily="2" charset="-122"/>
              </a:rPr>
              <a:t>反相离子对色谱</a:t>
            </a:r>
            <a:r>
              <a:rPr lang="zh-CN" altLang="en-US" sz="2600" b="0" i="0">
                <a:effectLst/>
                <a:latin typeface="Times New Roman" pitchFamily="18" charset="0"/>
                <a:ea typeface="黑体" pitchFamily="2" charset="-122"/>
              </a:rPr>
              <a:t>：非极性的疏水固定相(</a:t>
            </a:r>
            <a:r>
              <a:rPr lang="en-US" altLang="zh-CN" sz="2600" b="0" i="0">
                <a:effectLst/>
                <a:latin typeface="Times New Roman" pitchFamily="18" charset="0"/>
                <a:ea typeface="黑体" pitchFamily="2" charset="-122"/>
              </a:rPr>
              <a:t>C</a:t>
            </a:r>
            <a:r>
              <a:rPr lang="en-US" altLang="zh-CN" sz="2600" b="0" i="0" baseline="-25000">
                <a:effectLst/>
                <a:latin typeface="Times New Roman" pitchFamily="18" charset="0"/>
                <a:ea typeface="黑体" pitchFamily="2" charset="-122"/>
              </a:rPr>
              <a:t>18</a:t>
            </a:r>
            <a:r>
              <a:rPr lang="zh-CN" altLang="en-US" sz="2600" b="0" i="0">
                <a:effectLst/>
                <a:latin typeface="Times New Roman" pitchFamily="18" charset="0"/>
                <a:ea typeface="黑体" pitchFamily="2" charset="-122"/>
              </a:rPr>
              <a:t>柱)，含有对离子</a:t>
            </a:r>
            <a:r>
              <a:rPr lang="en-US" altLang="zh-CN" sz="2600" b="0" i="0">
                <a:effectLst/>
                <a:latin typeface="Times New Roman" pitchFamily="18" charset="0"/>
                <a:ea typeface="黑体" pitchFamily="2" charset="-122"/>
              </a:rPr>
              <a:t>Y</a:t>
            </a:r>
            <a:r>
              <a:rPr lang="en-US" altLang="zh-CN" sz="2600" b="0" i="0" baseline="30000">
                <a:effectLst/>
                <a:latin typeface="Times New Roman" pitchFamily="18" charset="0"/>
                <a:ea typeface="黑体" pitchFamily="2" charset="-122"/>
              </a:rPr>
              <a:t>+</a:t>
            </a:r>
            <a:r>
              <a:rPr lang="zh-CN" altLang="en-US" sz="2600" b="0" i="0">
                <a:effectLst/>
                <a:latin typeface="Times New Roman" pitchFamily="18" charset="0"/>
                <a:ea typeface="黑体" pitchFamily="2" charset="-122"/>
              </a:rPr>
              <a:t>的甲醇-水或乙腈-水作为流动相，试样离子</a:t>
            </a:r>
            <a:r>
              <a:rPr lang="en-US" altLang="zh-CN" sz="2600" b="0" i="0">
                <a:effectLst/>
                <a:latin typeface="Times New Roman" pitchFamily="18" charset="0"/>
                <a:ea typeface="黑体" pitchFamily="2" charset="-122"/>
              </a:rPr>
              <a:t>X</a:t>
            </a:r>
            <a:r>
              <a:rPr lang="en-US" altLang="zh-CN" sz="2600" b="0" i="0" baseline="30000">
                <a:effectLst/>
                <a:latin typeface="Times New Roman" pitchFamily="18" charset="0"/>
                <a:ea typeface="黑体" pitchFamily="2" charset="-122"/>
              </a:rPr>
              <a:t>-</a:t>
            </a:r>
            <a:r>
              <a:rPr lang="zh-CN" altLang="en-US" sz="2600" b="0" i="0">
                <a:effectLst/>
                <a:latin typeface="Times New Roman" pitchFamily="18" charset="0"/>
                <a:ea typeface="黑体" pitchFamily="2" charset="-122"/>
              </a:rPr>
              <a:t>进入流动相后，生成疏水性离子对</a:t>
            </a:r>
            <a:r>
              <a:rPr lang="en-US" altLang="zh-CN" sz="2600" b="0" i="0">
                <a:effectLst/>
                <a:latin typeface="Times New Roman" pitchFamily="18" charset="0"/>
                <a:ea typeface="黑体" pitchFamily="2" charset="-122"/>
              </a:rPr>
              <a:t>Y</a:t>
            </a:r>
            <a:r>
              <a:rPr lang="en-US" altLang="zh-CN" sz="2600" b="0" i="0" baseline="30000">
                <a:effectLst/>
                <a:latin typeface="Times New Roman" pitchFamily="18" charset="0"/>
                <a:ea typeface="黑体" pitchFamily="2" charset="-122"/>
              </a:rPr>
              <a:t>+</a:t>
            </a:r>
            <a:r>
              <a:rPr lang="en-US" altLang="zh-CN" sz="2600" b="0" i="0">
                <a:effectLst/>
                <a:latin typeface="Times New Roman" pitchFamily="18" charset="0"/>
                <a:ea typeface="黑体" pitchFamily="2" charset="-122"/>
              </a:rPr>
              <a:t>X</a:t>
            </a:r>
            <a:r>
              <a:rPr lang="en-US" altLang="zh-CN" sz="2600" b="0" i="0" baseline="30000">
                <a:effectLst/>
                <a:latin typeface="Times New Roman" pitchFamily="18" charset="0"/>
                <a:ea typeface="黑体" pitchFamily="2" charset="-122"/>
              </a:rPr>
              <a:t>-</a:t>
            </a:r>
            <a:r>
              <a:rPr lang="zh-CN" altLang="en-US" sz="2600" b="0" i="0">
                <a:effectLst/>
                <a:latin typeface="Times New Roman" pitchFamily="18" charset="0"/>
                <a:ea typeface="黑体" pitchFamily="2" charset="-122"/>
              </a:rPr>
              <a:t>。</a:t>
            </a:r>
          </a:p>
        </p:txBody>
      </p:sp>
    </p:spTree>
    <p:extLst>
      <p:ext uri="{BB962C8B-B14F-4D97-AF65-F5344CB8AC3E}">
        <p14:creationId xmlns:p14="http://schemas.microsoft.com/office/powerpoint/2010/main" val="359667901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wipe(left)">
                                      <p:cBhvr>
                                        <p:cTn id="7" dur="500"/>
                                        <p:tgtEl>
                                          <p:spTgt spid="119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xEl>
                                              <p:pRg st="0" end="0"/>
                                            </p:txEl>
                                          </p:spTgt>
                                        </p:tgtEl>
                                        <p:attrNameLst>
                                          <p:attrName>style.visibility</p:attrName>
                                        </p:attrNameLst>
                                      </p:cBhvr>
                                      <p:to>
                                        <p:strVal val="visible"/>
                                      </p:to>
                                    </p:set>
                                    <p:animEffect transition="in" filter="wipe(left)">
                                      <p:cBhvr>
                                        <p:cTn id="12" dur="500"/>
                                        <p:tgtEl>
                                          <p:spTgt spid="119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1">
                                            <p:txEl>
                                              <p:pRg st="1" end="1"/>
                                            </p:txEl>
                                          </p:spTgt>
                                        </p:tgtEl>
                                        <p:attrNameLst>
                                          <p:attrName>style.visibility</p:attrName>
                                        </p:attrNameLst>
                                      </p:cBhvr>
                                      <p:to>
                                        <p:strVal val="visible"/>
                                      </p:to>
                                    </p:set>
                                    <p:animEffect transition="in" filter="wipe(left)">
                                      <p:cBhvr>
                                        <p:cTn id="17" dur="500"/>
                                        <p:tgtEl>
                                          <p:spTgt spid="1198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1">
                                            <p:txEl>
                                              <p:pRg st="2" end="2"/>
                                            </p:txEl>
                                          </p:spTgt>
                                        </p:tgtEl>
                                        <p:attrNameLst>
                                          <p:attrName>style.visibility</p:attrName>
                                        </p:attrNameLst>
                                      </p:cBhvr>
                                      <p:to>
                                        <p:strVal val="visible"/>
                                      </p:to>
                                    </p:set>
                                    <p:animEffect transition="in" filter="wipe(left)">
                                      <p:cBhvr>
                                        <p:cTn id="22" dur="500"/>
                                        <p:tgtEl>
                                          <p:spTgt spid="1198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1">
                                            <p:txEl>
                                              <p:pRg st="3" end="3"/>
                                            </p:txEl>
                                          </p:spTgt>
                                        </p:tgtEl>
                                        <p:attrNameLst>
                                          <p:attrName>style.visibility</p:attrName>
                                        </p:attrNameLst>
                                      </p:cBhvr>
                                      <p:to>
                                        <p:strVal val="visible"/>
                                      </p:to>
                                    </p:set>
                                    <p:animEffect transition="in" filter="wipe(left)">
                                      <p:cBhvr>
                                        <p:cTn id="27" dur="5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050"/>
          <p:cNvSpPr>
            <a:spLocks noGrp="1" noChangeArrowheads="1"/>
          </p:cNvSpPr>
          <p:nvPr>
            <p:ph type="title"/>
          </p:nvPr>
        </p:nvSpPr>
        <p:spPr>
          <a:xfrm>
            <a:off x="304800" y="381000"/>
            <a:ext cx="8305800" cy="1066800"/>
          </a:xfrm>
        </p:spPr>
        <p:txBody>
          <a:bodyPr/>
          <a:lstStyle/>
          <a:p>
            <a:r>
              <a:rPr lang="en-US" altLang="zh-CN" sz="3600" b="1"/>
              <a:t>4.4.6</a:t>
            </a:r>
            <a:r>
              <a:rPr lang="en-US" altLang="zh-CN" sz="3600" b="1">
                <a:latin typeface="宋体" pitchFamily="2" charset="-122"/>
              </a:rPr>
              <a:t> </a:t>
            </a:r>
            <a:r>
              <a:rPr lang="zh-CN" altLang="en-US" sz="3600" b="1">
                <a:ea typeface="黑体" pitchFamily="2" charset="-122"/>
              </a:rPr>
              <a:t>排阻色谱</a:t>
            </a:r>
            <a:r>
              <a:rPr lang="zh-CN" altLang="en-US" sz="3200" b="1"/>
              <a:t/>
            </a:r>
            <a:br>
              <a:rPr lang="zh-CN" altLang="en-US" sz="3200" b="1"/>
            </a:br>
            <a:r>
              <a:rPr lang="en-US" altLang="zh-CN" sz="2400" b="1">
                <a:solidFill>
                  <a:schemeClr val="folHlink"/>
                </a:solidFill>
                <a:effectLst/>
              </a:rPr>
              <a:t>size- exclusion chromatography</a:t>
            </a:r>
          </a:p>
        </p:txBody>
      </p:sp>
      <p:sp>
        <p:nvSpPr>
          <p:cNvPr id="111619" name="Text Box 2051"/>
          <p:cNvSpPr txBox="1">
            <a:spLocks noChangeArrowheads="1"/>
          </p:cNvSpPr>
          <p:nvPr/>
        </p:nvSpPr>
        <p:spPr bwMode="auto">
          <a:xfrm>
            <a:off x="152400" y="1295400"/>
            <a:ext cx="8229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b="0" i="0">
                <a:solidFill>
                  <a:srgbClr val="FF0066"/>
                </a:solidFill>
                <a:effectLst/>
                <a:latin typeface="Times New Roman" pitchFamily="18" charset="0"/>
              </a:rPr>
              <a:t>     </a:t>
            </a:r>
            <a:r>
              <a:rPr lang="zh-CN" altLang="en-US" sz="2600" i="0">
                <a:solidFill>
                  <a:srgbClr val="FF0066"/>
                </a:solidFill>
                <a:effectLst/>
                <a:latin typeface="黑体" pitchFamily="2" charset="-122"/>
                <a:ea typeface="黑体" pitchFamily="2" charset="-122"/>
              </a:rPr>
              <a:t>固定相</a:t>
            </a:r>
            <a:r>
              <a:rPr lang="zh-CN" altLang="en-US" sz="2600" b="0" i="0">
                <a:solidFill>
                  <a:srgbClr val="FF0066"/>
                </a:solidFill>
                <a:effectLst/>
                <a:latin typeface="黑体" pitchFamily="2" charset="-122"/>
                <a:ea typeface="黑体" pitchFamily="2" charset="-122"/>
              </a:rPr>
              <a:t>：</a:t>
            </a:r>
            <a:r>
              <a:rPr lang="zh-CN" altLang="en-US" sz="2600" b="0" i="0">
                <a:effectLst/>
                <a:latin typeface="黑体" pitchFamily="2" charset="-122"/>
                <a:ea typeface="黑体" pitchFamily="2" charset="-122"/>
              </a:rPr>
              <a:t>凝胶(具有一定大小孔隙分布)。</a:t>
            </a:r>
            <a:r>
              <a:rPr lang="zh-CN" altLang="en-US" sz="2400" b="0" i="0">
                <a:solidFill>
                  <a:srgbClr val="FF0066"/>
                </a:solidFill>
                <a:effectLst/>
                <a:latin typeface="Times New Roman" pitchFamily="18" charset="0"/>
              </a:rPr>
              <a:t>       </a:t>
            </a:r>
            <a:r>
              <a:rPr lang="zh-CN" altLang="en-US" sz="2400" b="0" i="0">
                <a:solidFill>
                  <a:srgbClr val="0000CC"/>
                </a:solidFill>
                <a:effectLst/>
                <a:latin typeface="Times New Roman" pitchFamily="18" charset="0"/>
              </a:rPr>
              <a:t>        </a:t>
            </a:r>
          </a:p>
        </p:txBody>
      </p:sp>
      <p:sp>
        <p:nvSpPr>
          <p:cNvPr id="111627" name="Text Box 2059"/>
          <p:cNvSpPr txBox="1">
            <a:spLocks noChangeArrowheads="1"/>
          </p:cNvSpPr>
          <p:nvPr/>
        </p:nvSpPr>
        <p:spPr bwMode="auto">
          <a:xfrm>
            <a:off x="228600" y="2057400"/>
            <a:ext cx="5334000" cy="361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600" b="0" i="0">
                <a:solidFill>
                  <a:srgbClr val="FF0066"/>
                </a:solidFill>
                <a:effectLst/>
                <a:latin typeface="Times New Roman" pitchFamily="18" charset="0"/>
              </a:rPr>
              <a:t>     </a:t>
            </a:r>
            <a:r>
              <a:rPr lang="zh-CN" altLang="en-US" sz="2600" b="0" i="0">
                <a:solidFill>
                  <a:srgbClr val="FF0066"/>
                </a:solidFill>
                <a:effectLst/>
                <a:latin typeface="黑体" pitchFamily="2" charset="-122"/>
                <a:ea typeface="黑体" pitchFamily="2" charset="-122"/>
              </a:rPr>
              <a:t>原理</a:t>
            </a:r>
            <a:r>
              <a:rPr lang="zh-CN" altLang="en-US" sz="2600" b="0" i="0">
                <a:effectLst/>
                <a:latin typeface="黑体" pitchFamily="2" charset="-122"/>
                <a:ea typeface="黑体" pitchFamily="2" charset="-122"/>
              </a:rPr>
              <a:t>：按分子大小分离。小分子可以扩散到凝胶空隙中通过，出峰最慢；中等分子只能通过部分凝胶空隙，中速通过；而大分子被排斥在外，出峰最快；溶剂分子小，故在最后出峰。</a:t>
            </a:r>
          </a:p>
          <a:p>
            <a:pPr algn="just">
              <a:lnSpc>
                <a:spcPct val="110000"/>
              </a:lnSpc>
            </a:pPr>
            <a:r>
              <a:rPr lang="zh-CN" altLang="en-US" sz="2600" b="0" i="0">
                <a:effectLst/>
                <a:latin typeface="Times New Roman" pitchFamily="18" charset="0"/>
                <a:ea typeface="黑体" pitchFamily="2" charset="-122"/>
              </a:rPr>
              <a:t>      相对分子质量在100～10</a:t>
            </a:r>
            <a:r>
              <a:rPr lang="zh-CN" altLang="en-US" sz="2600" b="0" i="0" baseline="30000">
                <a:effectLst/>
                <a:latin typeface="Times New Roman" pitchFamily="18" charset="0"/>
                <a:ea typeface="黑体" pitchFamily="2" charset="-122"/>
              </a:rPr>
              <a:t>5</a:t>
            </a:r>
            <a:r>
              <a:rPr lang="zh-CN" altLang="en-US" sz="2600" b="0" i="0">
                <a:effectLst/>
                <a:latin typeface="Times New Roman" pitchFamily="18" charset="0"/>
                <a:ea typeface="黑体" pitchFamily="2" charset="-122"/>
              </a:rPr>
              <a:t>范围内的化合物按质量分离。</a:t>
            </a:r>
            <a:r>
              <a:rPr lang="zh-CN" altLang="en-US" b="0" i="0">
                <a:effectLst/>
                <a:latin typeface="Times New Roman" pitchFamily="18" charset="0"/>
                <a:ea typeface="黑体" pitchFamily="2" charset="-122"/>
              </a:rPr>
              <a:t> </a:t>
            </a:r>
          </a:p>
        </p:txBody>
      </p:sp>
      <p:graphicFrame>
        <p:nvGraphicFramePr>
          <p:cNvPr id="111629" name="Object 2061"/>
          <p:cNvGraphicFramePr>
            <a:graphicFrameLocks noChangeAspect="1"/>
          </p:cNvGraphicFramePr>
          <p:nvPr/>
        </p:nvGraphicFramePr>
        <p:xfrm>
          <a:off x="6781800" y="609600"/>
          <a:ext cx="2209800" cy="1435100"/>
        </p:xfrm>
        <a:graphic>
          <a:graphicData uri="http://schemas.openxmlformats.org/presentationml/2006/ole">
            <mc:AlternateContent xmlns:mc="http://schemas.openxmlformats.org/markup-compatibility/2006">
              <mc:Choice xmlns:v="urn:schemas-microsoft-com:vml" Requires="v">
                <p:oleObj spid="_x0000_s73735" name="BMP 图象" r:id="rId3" imgW="2876190" imgH="1867161" progId="Paint.Picture">
                  <p:embed/>
                </p:oleObj>
              </mc:Choice>
              <mc:Fallback>
                <p:oleObj name="BMP 图象" r:id="rId3" imgW="2876190" imgH="186716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609600"/>
                        <a:ext cx="2209800" cy="143510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1630" name="Picture 2062" descr="排阻色谱分离过程"/>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2205038"/>
            <a:ext cx="308768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82665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Effect transition="in" filter="wipe(left)">
                                      <p:cBhvr>
                                        <p:cTn id="12" dur="500"/>
                                        <p:tgtEl>
                                          <p:spTgt spid="111619">
                                            <p:txEl>
                                              <p:pRg st="0" end="0"/>
                                            </p:txEl>
                                          </p:spTgt>
                                        </p:tgtEl>
                                      </p:cBhvr>
                                    </p:animEffect>
                                  </p:childTnLst>
                                </p:cTn>
                              </p:par>
                            </p:childTnLst>
                          </p:cTn>
                        </p:par>
                        <p:par>
                          <p:cTn id="13" fill="hold" nodeType="afterGroup">
                            <p:stCondLst>
                              <p:cond delay="500"/>
                            </p:stCondLst>
                            <p:childTnLst>
                              <p:par>
                                <p:cTn id="14" presetID="23" presetClass="entr" presetSubtype="16" fill="hold" nodeType="afterEffect">
                                  <p:stCondLst>
                                    <p:cond delay="0"/>
                                  </p:stCondLst>
                                  <p:childTnLst>
                                    <p:set>
                                      <p:cBhvr>
                                        <p:cTn id="15" dur="1" fill="hold">
                                          <p:stCondLst>
                                            <p:cond delay="0"/>
                                          </p:stCondLst>
                                        </p:cTn>
                                        <p:tgtEl>
                                          <p:spTgt spid="111629"/>
                                        </p:tgtEl>
                                        <p:attrNameLst>
                                          <p:attrName>style.visibility</p:attrName>
                                        </p:attrNameLst>
                                      </p:cBhvr>
                                      <p:to>
                                        <p:strVal val="visible"/>
                                      </p:to>
                                    </p:set>
                                    <p:anim calcmode="lin" valueType="num">
                                      <p:cBhvr>
                                        <p:cTn id="16" dur="500" fill="hold"/>
                                        <p:tgtEl>
                                          <p:spTgt spid="111629"/>
                                        </p:tgtEl>
                                        <p:attrNameLst>
                                          <p:attrName>ppt_w</p:attrName>
                                        </p:attrNameLst>
                                      </p:cBhvr>
                                      <p:tavLst>
                                        <p:tav tm="0">
                                          <p:val>
                                            <p:fltVal val="0"/>
                                          </p:val>
                                        </p:tav>
                                        <p:tav tm="100000">
                                          <p:val>
                                            <p:strVal val="#ppt_w"/>
                                          </p:val>
                                        </p:tav>
                                      </p:tavLst>
                                    </p:anim>
                                    <p:anim calcmode="lin" valueType="num">
                                      <p:cBhvr>
                                        <p:cTn id="17" dur="500" fill="hold"/>
                                        <p:tgtEl>
                                          <p:spTgt spid="111629"/>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30"/>
                                        </p:tgtEl>
                                        <p:attrNameLst>
                                          <p:attrName>style.visibility</p:attrName>
                                        </p:attrNameLst>
                                      </p:cBhvr>
                                      <p:to>
                                        <p:strVal val="visible"/>
                                      </p:to>
                                    </p:set>
                                    <p:animEffect transition="in" filter="wipe(left)">
                                      <p:cBhvr>
                                        <p:cTn id="22" dur="500"/>
                                        <p:tgtEl>
                                          <p:spTgt spid="1116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27">
                                            <p:txEl>
                                              <p:pRg st="0" end="0"/>
                                            </p:txEl>
                                          </p:spTgt>
                                        </p:tgtEl>
                                        <p:attrNameLst>
                                          <p:attrName>style.visibility</p:attrName>
                                        </p:attrNameLst>
                                      </p:cBhvr>
                                      <p:to>
                                        <p:strVal val="visible"/>
                                      </p:to>
                                    </p:set>
                                    <p:animEffect transition="in" filter="wipe(left)">
                                      <p:cBhvr>
                                        <p:cTn id="27" dur="500"/>
                                        <p:tgtEl>
                                          <p:spTgt spid="11162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1627">
                                            <p:txEl>
                                              <p:pRg st="1" end="1"/>
                                            </p:txEl>
                                          </p:spTgt>
                                        </p:tgtEl>
                                        <p:attrNameLst>
                                          <p:attrName>style.visibility</p:attrName>
                                        </p:attrNameLst>
                                      </p:cBhvr>
                                      <p:to>
                                        <p:strVal val="visible"/>
                                      </p:to>
                                    </p:set>
                                    <p:animEffect transition="in" filter="wipe(left)">
                                      <p:cBhvr>
                                        <p:cTn id="32" dur="500"/>
                                        <p:tgtEl>
                                          <p:spTgt spid="111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build="p" autoUpdateAnimBg="0"/>
      <p:bldP spid="11162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457200"/>
            <a:ext cx="8305800" cy="762000"/>
          </a:xfrm>
        </p:spPr>
        <p:txBody>
          <a:bodyPr/>
          <a:lstStyle/>
          <a:p>
            <a:r>
              <a:rPr lang="en-US" altLang="zh-CN" sz="3600" b="1"/>
              <a:t>4.4.7</a:t>
            </a:r>
            <a:r>
              <a:rPr lang="en-US" altLang="zh-CN" sz="3600" b="1">
                <a:latin typeface="宋体" pitchFamily="2" charset="-122"/>
              </a:rPr>
              <a:t> </a:t>
            </a:r>
            <a:r>
              <a:rPr lang="zh-CN" altLang="en-US" sz="3600" b="1">
                <a:latin typeface="黑体" pitchFamily="2" charset="-122"/>
                <a:ea typeface="黑体" pitchFamily="2" charset="-122"/>
              </a:rPr>
              <a:t>亲和色谱(</a:t>
            </a:r>
            <a:r>
              <a:rPr lang="en-US" altLang="zh-CN" sz="3600" b="1">
                <a:ea typeface="黑体" pitchFamily="2" charset="-122"/>
              </a:rPr>
              <a:t>AC</a:t>
            </a:r>
            <a:r>
              <a:rPr lang="en-US" altLang="zh-CN" sz="3600" b="1">
                <a:latin typeface="黑体" pitchFamily="2" charset="-122"/>
                <a:ea typeface="黑体" pitchFamily="2" charset="-122"/>
              </a:rPr>
              <a:t>)　</a:t>
            </a:r>
            <a:r>
              <a:rPr lang="en-US" altLang="zh-CN" sz="2400" b="1">
                <a:solidFill>
                  <a:schemeClr val="folHlink"/>
                </a:solidFill>
                <a:effectLst/>
                <a:ea typeface="黑体" pitchFamily="2" charset="-122"/>
              </a:rPr>
              <a:t>Affinity </a:t>
            </a:r>
            <a:r>
              <a:rPr lang="en-US" altLang="zh-CN" sz="2400" b="1">
                <a:solidFill>
                  <a:schemeClr val="folHlink"/>
                </a:solidFill>
                <a:effectLst/>
              </a:rPr>
              <a:t>chromatograph</a:t>
            </a:r>
          </a:p>
        </p:txBody>
      </p:sp>
      <p:sp>
        <p:nvSpPr>
          <p:cNvPr id="112643" name="Text Box 3"/>
          <p:cNvSpPr txBox="1">
            <a:spLocks noChangeArrowheads="1"/>
          </p:cNvSpPr>
          <p:nvPr/>
        </p:nvSpPr>
        <p:spPr bwMode="auto">
          <a:xfrm>
            <a:off x="228600" y="1295400"/>
            <a:ext cx="8686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b="0" i="0">
                <a:solidFill>
                  <a:srgbClr val="FF0066"/>
                </a:solidFill>
                <a:effectLst/>
                <a:latin typeface="Times New Roman" pitchFamily="18" charset="0"/>
              </a:rPr>
              <a:t>     </a:t>
            </a:r>
            <a:r>
              <a:rPr lang="zh-CN" altLang="en-US" sz="2600" i="0">
                <a:solidFill>
                  <a:schemeClr val="folHlink"/>
                </a:solidFill>
                <a:effectLst/>
                <a:latin typeface="Times New Roman" pitchFamily="18" charset="0"/>
                <a:ea typeface="黑体" pitchFamily="2" charset="-122"/>
              </a:rPr>
              <a:t>原理</a:t>
            </a:r>
            <a:r>
              <a:rPr lang="zh-CN" altLang="en-US" sz="2600" b="0" i="0">
                <a:solidFill>
                  <a:schemeClr val="folHlink"/>
                </a:solidFill>
                <a:effectLst/>
                <a:latin typeface="Times New Roman" pitchFamily="18" charset="0"/>
                <a:ea typeface="黑体" pitchFamily="2" charset="-122"/>
              </a:rPr>
              <a:t>：</a:t>
            </a:r>
            <a:r>
              <a:rPr lang="zh-CN" altLang="en-US" sz="2600" b="0" i="0">
                <a:effectLst/>
                <a:latin typeface="Times New Roman" pitchFamily="18" charset="0"/>
                <a:ea typeface="黑体" pitchFamily="2" charset="-122"/>
              </a:rPr>
              <a:t>利用生物大分子和固定相表面存在的某种特异性亲和力，进行选择性分离。</a:t>
            </a:r>
          </a:p>
        </p:txBody>
      </p:sp>
      <p:graphicFrame>
        <p:nvGraphicFramePr>
          <p:cNvPr id="112650" name="Object 10"/>
          <p:cNvGraphicFramePr>
            <a:graphicFrameLocks noChangeAspect="1"/>
          </p:cNvGraphicFramePr>
          <p:nvPr/>
        </p:nvGraphicFramePr>
        <p:xfrm>
          <a:off x="5029200" y="2819400"/>
          <a:ext cx="3962400" cy="3336925"/>
        </p:xfrm>
        <a:graphic>
          <a:graphicData uri="http://schemas.openxmlformats.org/presentationml/2006/ole">
            <mc:AlternateContent xmlns:mc="http://schemas.openxmlformats.org/markup-compatibility/2006">
              <mc:Choice xmlns:v="urn:schemas-microsoft-com:vml" Requires="v">
                <p:oleObj spid="_x0000_s74759" name="BMP 图象" r:id="rId3" imgW="3381847" imgH="2847619" progId="Paint.Picture">
                  <p:embed/>
                </p:oleObj>
              </mc:Choice>
              <mc:Fallback>
                <p:oleObj name="BMP 图象" r:id="rId3" imgW="3381847" imgH="28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819400"/>
                        <a:ext cx="3962400"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1" name="Text Box 11"/>
          <p:cNvSpPr txBox="1">
            <a:spLocks noChangeArrowheads="1"/>
          </p:cNvSpPr>
          <p:nvPr/>
        </p:nvSpPr>
        <p:spPr bwMode="auto">
          <a:xfrm>
            <a:off x="304800" y="2667000"/>
            <a:ext cx="44958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b="0" i="0">
                <a:effectLst/>
                <a:latin typeface="Times New Roman" pitchFamily="18" charset="0"/>
              </a:rPr>
              <a:t>　</a:t>
            </a:r>
            <a:r>
              <a:rPr lang="zh-CN" altLang="en-US" sz="2600" b="0" i="0">
                <a:solidFill>
                  <a:schemeClr val="folHlink"/>
                </a:solidFill>
                <a:effectLst/>
                <a:latin typeface="黑体" pitchFamily="2" charset="-122"/>
                <a:ea typeface="黑体" pitchFamily="2" charset="-122"/>
              </a:rPr>
              <a:t>间隔基：</a:t>
            </a:r>
            <a:r>
              <a:rPr lang="zh-CN" altLang="en-US" sz="2600" b="0" i="0">
                <a:effectLst/>
                <a:latin typeface="黑体" pitchFamily="2" charset="-122"/>
                <a:ea typeface="黑体" pitchFamily="2" charset="-122"/>
              </a:rPr>
              <a:t>环氧、联胺等；</a:t>
            </a:r>
          </a:p>
          <a:p>
            <a:pPr algn="just">
              <a:lnSpc>
                <a:spcPct val="140000"/>
              </a:lnSpc>
            </a:pPr>
            <a:r>
              <a:rPr lang="zh-CN" altLang="en-US" sz="2600" b="0" i="0">
                <a:effectLst/>
                <a:latin typeface="黑体" pitchFamily="2" charset="-122"/>
                <a:ea typeface="黑体" pitchFamily="2" charset="-122"/>
              </a:rPr>
              <a:t>  </a:t>
            </a:r>
            <a:r>
              <a:rPr lang="zh-CN" altLang="en-US" sz="2600" b="0" i="0">
                <a:solidFill>
                  <a:schemeClr val="folHlink"/>
                </a:solidFill>
                <a:effectLst/>
                <a:latin typeface="黑体" pitchFamily="2" charset="-122"/>
                <a:ea typeface="黑体" pitchFamily="2" charset="-122"/>
              </a:rPr>
              <a:t>配基：</a:t>
            </a:r>
            <a:r>
              <a:rPr lang="zh-CN" altLang="en-US" sz="2600" b="0" i="0">
                <a:effectLst/>
                <a:latin typeface="黑体" pitchFamily="2" charset="-122"/>
                <a:ea typeface="黑体" pitchFamily="2" charset="-122"/>
              </a:rPr>
              <a:t>酶、抗原等；</a:t>
            </a:r>
          </a:p>
          <a:p>
            <a:pPr algn="just">
              <a:lnSpc>
                <a:spcPct val="140000"/>
              </a:lnSpc>
            </a:pPr>
            <a:r>
              <a:rPr lang="zh-CN" altLang="en-US" sz="2600" b="0" i="0">
                <a:effectLst/>
                <a:latin typeface="黑体" pitchFamily="2" charset="-122"/>
                <a:ea typeface="黑体" pitchFamily="2" charset="-122"/>
              </a:rPr>
              <a:t>  这种固载化的配基将只能和具有亲和力特性吸附的生物大分子作用而被保留。</a:t>
            </a:r>
          </a:p>
          <a:p>
            <a:pPr algn="just">
              <a:lnSpc>
                <a:spcPct val="140000"/>
              </a:lnSpc>
            </a:pPr>
            <a:r>
              <a:rPr lang="zh-CN" altLang="en-US" sz="2600" b="0" i="0">
                <a:effectLst/>
                <a:latin typeface="黑体" pitchFamily="2" charset="-122"/>
                <a:ea typeface="黑体" pitchFamily="2" charset="-122"/>
              </a:rPr>
              <a:t>  改变淋洗液后洗脱。</a:t>
            </a:r>
          </a:p>
        </p:txBody>
      </p:sp>
    </p:spTree>
    <p:extLst>
      <p:ext uri="{BB962C8B-B14F-4D97-AF65-F5344CB8AC3E}">
        <p14:creationId xmlns:p14="http://schemas.microsoft.com/office/powerpoint/2010/main" val="156776523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wipe(left)">
                                      <p:cBhvr>
                                        <p:cTn id="7" dur="500"/>
                                        <p:tgtEl>
                                          <p:spTgt spid="11264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2650"/>
                                        </p:tgtEl>
                                        <p:attrNameLst>
                                          <p:attrName>style.visibility</p:attrName>
                                        </p:attrNameLst>
                                      </p:cBhvr>
                                      <p:to>
                                        <p:strVal val="visible"/>
                                      </p:to>
                                    </p:set>
                                    <p:animEffect transition="in" filter="wipe(up)">
                                      <p:cBhvr>
                                        <p:cTn id="11" dur="500"/>
                                        <p:tgtEl>
                                          <p:spTgt spid="1126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643">
                                            <p:txEl>
                                              <p:pRg st="0" end="0"/>
                                            </p:txEl>
                                          </p:spTgt>
                                        </p:tgtEl>
                                        <p:attrNameLst>
                                          <p:attrName>style.visibility</p:attrName>
                                        </p:attrNameLst>
                                      </p:cBhvr>
                                      <p:to>
                                        <p:strVal val="visible"/>
                                      </p:to>
                                    </p:set>
                                    <p:animEffect transition="in" filter="wipe(left)">
                                      <p:cBhvr>
                                        <p:cTn id="16" dur="500"/>
                                        <p:tgtEl>
                                          <p:spTgt spid="11264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2651">
                                            <p:txEl>
                                              <p:pRg st="0" end="0"/>
                                            </p:txEl>
                                          </p:spTgt>
                                        </p:tgtEl>
                                        <p:attrNameLst>
                                          <p:attrName>style.visibility</p:attrName>
                                        </p:attrNameLst>
                                      </p:cBhvr>
                                      <p:to>
                                        <p:strVal val="visible"/>
                                      </p:to>
                                    </p:set>
                                    <p:animEffect transition="in" filter="wipe(left)">
                                      <p:cBhvr>
                                        <p:cTn id="21" dur="500"/>
                                        <p:tgtEl>
                                          <p:spTgt spid="11265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2651">
                                            <p:txEl>
                                              <p:pRg st="1" end="1"/>
                                            </p:txEl>
                                          </p:spTgt>
                                        </p:tgtEl>
                                        <p:attrNameLst>
                                          <p:attrName>style.visibility</p:attrName>
                                        </p:attrNameLst>
                                      </p:cBhvr>
                                      <p:to>
                                        <p:strVal val="visible"/>
                                      </p:to>
                                    </p:set>
                                    <p:animEffect transition="in" filter="wipe(left)">
                                      <p:cBhvr>
                                        <p:cTn id="26" dur="500"/>
                                        <p:tgtEl>
                                          <p:spTgt spid="11265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2651">
                                            <p:txEl>
                                              <p:pRg st="2" end="2"/>
                                            </p:txEl>
                                          </p:spTgt>
                                        </p:tgtEl>
                                        <p:attrNameLst>
                                          <p:attrName>style.visibility</p:attrName>
                                        </p:attrNameLst>
                                      </p:cBhvr>
                                      <p:to>
                                        <p:strVal val="visible"/>
                                      </p:to>
                                    </p:set>
                                    <p:animEffect transition="in" filter="wipe(left)">
                                      <p:cBhvr>
                                        <p:cTn id="31" dur="500"/>
                                        <p:tgtEl>
                                          <p:spTgt spid="112651">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2651">
                                            <p:txEl>
                                              <p:pRg st="3" end="3"/>
                                            </p:txEl>
                                          </p:spTgt>
                                        </p:tgtEl>
                                        <p:attrNameLst>
                                          <p:attrName>style.visibility</p:attrName>
                                        </p:attrNameLst>
                                      </p:cBhvr>
                                      <p:to>
                                        <p:strVal val="visible"/>
                                      </p:to>
                                    </p:set>
                                    <p:animEffect transition="in" filter="wipe(left)">
                                      <p:cBhvr>
                                        <p:cTn id="36" dur="500"/>
                                        <p:tgtEl>
                                          <p:spTgt spid="112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build="p" autoUpdateAnimBg="0"/>
      <p:bldP spid="11265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04800"/>
            <a:ext cx="8435975" cy="819944"/>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en-US" altLang="zh-CN" sz="4000" dirty="0" smtClean="0">
                <a:solidFill>
                  <a:srgbClr val="FF0066"/>
                </a:solidFill>
                <a:latin typeface="Times New Roman" pitchFamily="18" charset="0"/>
                <a:ea typeface="黑体" pitchFamily="49" charset="-122"/>
              </a:rPr>
              <a:t>LC </a:t>
            </a:r>
            <a:r>
              <a:rPr lang="zh-CN" altLang="en-US" sz="4000" dirty="0">
                <a:solidFill>
                  <a:srgbClr val="FF0066"/>
                </a:solidFill>
                <a:latin typeface="Times New Roman" pitchFamily="18" charset="0"/>
                <a:ea typeface="黑体" pitchFamily="49" charset="-122"/>
              </a:rPr>
              <a:t>与 </a:t>
            </a:r>
            <a:r>
              <a:rPr lang="en-US" altLang="zh-CN" sz="4000" dirty="0">
                <a:solidFill>
                  <a:srgbClr val="FF0066"/>
                </a:solidFill>
                <a:latin typeface="Times New Roman" pitchFamily="18" charset="0"/>
                <a:ea typeface="黑体" pitchFamily="49" charset="-122"/>
              </a:rPr>
              <a:t>GC</a:t>
            </a:r>
            <a:r>
              <a:rPr lang="zh-CN" altLang="en-US" sz="4000" dirty="0">
                <a:solidFill>
                  <a:srgbClr val="FF0066"/>
                </a:solidFill>
                <a:latin typeface="Times New Roman" pitchFamily="18" charset="0"/>
                <a:ea typeface="黑体" pitchFamily="49" charset="-122"/>
              </a:rPr>
              <a:t>的对比</a:t>
            </a:r>
            <a:endParaRPr lang="zh-CN" altLang="en-US" sz="4000" dirty="0">
              <a:solidFill>
                <a:srgbClr val="FF0066"/>
              </a:solidFill>
              <a:latin typeface="Times New Roman" pitchFamily="18" charset="0"/>
              <a:ea typeface="黑体" pitchFamily="49" charset="-122"/>
            </a:endParaRPr>
          </a:p>
        </p:txBody>
      </p:sp>
      <p:sp>
        <p:nvSpPr>
          <p:cNvPr id="3" name="Text Box 3"/>
          <p:cNvSpPr txBox="1">
            <a:spLocks noChangeArrowheads="1"/>
          </p:cNvSpPr>
          <p:nvPr/>
        </p:nvSpPr>
        <p:spPr bwMode="auto">
          <a:xfrm>
            <a:off x="250825" y="1341438"/>
            <a:ext cx="85693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800" i="0" dirty="0" smtClean="0">
                <a:solidFill>
                  <a:srgbClr val="990000"/>
                </a:solidFill>
                <a:effectLst/>
                <a:latin typeface="Times New Roman" pitchFamily="18" charset="0"/>
                <a:ea typeface="黑体" pitchFamily="49" charset="-122"/>
              </a:rPr>
              <a:t>1.</a:t>
            </a:r>
            <a:r>
              <a:rPr lang="en-US" altLang="zh-CN" sz="2800" i="0" dirty="0" smtClean="0">
                <a:solidFill>
                  <a:srgbClr val="990000"/>
                </a:solidFill>
                <a:effectLst/>
                <a:latin typeface="Times New Roman" pitchFamily="18" charset="0"/>
                <a:ea typeface="黑体" pitchFamily="49" charset="-122"/>
              </a:rPr>
              <a:t>LC </a:t>
            </a:r>
            <a:r>
              <a:rPr lang="zh-CN" altLang="en-US" sz="2800" i="0" dirty="0" smtClean="0">
                <a:solidFill>
                  <a:srgbClr val="990000"/>
                </a:solidFill>
                <a:effectLst/>
                <a:latin typeface="Times New Roman" pitchFamily="18" charset="0"/>
                <a:ea typeface="黑体" pitchFamily="49" charset="-122"/>
              </a:rPr>
              <a:t>和 </a:t>
            </a:r>
            <a:r>
              <a:rPr lang="en-US" altLang="zh-CN" sz="2800" i="0" dirty="0" smtClean="0">
                <a:solidFill>
                  <a:srgbClr val="990000"/>
                </a:solidFill>
                <a:effectLst/>
                <a:latin typeface="Times New Roman" pitchFamily="18" charset="0"/>
                <a:ea typeface="黑体" pitchFamily="49" charset="-122"/>
              </a:rPr>
              <a:t>GC </a:t>
            </a:r>
            <a:r>
              <a:rPr lang="zh-CN" altLang="en-US" sz="2800" i="0" dirty="0" smtClean="0">
                <a:solidFill>
                  <a:srgbClr val="990000"/>
                </a:solidFill>
                <a:effectLst/>
                <a:latin typeface="Times New Roman" pitchFamily="18" charset="0"/>
                <a:ea typeface="黑体" pitchFamily="49" charset="-122"/>
              </a:rPr>
              <a:t>的共性</a:t>
            </a:r>
          </a:p>
          <a:p>
            <a:pPr eaLnBrk="1" hangingPunct="1">
              <a:spcBef>
                <a:spcPct val="50000"/>
              </a:spcBef>
            </a:pPr>
            <a:r>
              <a:rPr lang="zh-CN" altLang="en-US" sz="2800" i="0" dirty="0" smtClean="0">
                <a:effectLst/>
                <a:latin typeface="Times New Roman" pitchFamily="18" charset="0"/>
                <a:ea typeface="黑体" pitchFamily="49" charset="-122"/>
              </a:rPr>
              <a:t>      色谱基本理论、基本关系式及定性定量方法对于高效液相色谱同样适用。</a:t>
            </a:r>
          </a:p>
          <a:p>
            <a:pPr eaLnBrk="1" hangingPunct="1">
              <a:spcBef>
                <a:spcPct val="50000"/>
              </a:spcBef>
            </a:pPr>
            <a:r>
              <a:rPr lang="zh-CN" altLang="en-US" sz="2800" i="0" dirty="0" smtClean="0">
                <a:effectLst/>
                <a:latin typeface="Times New Roman" pitchFamily="18" charset="0"/>
                <a:ea typeface="黑体" pitchFamily="49" charset="-122"/>
              </a:rPr>
              <a:t>      影响柱效的因素同样为涡流扩散、分子扩散及传质阻力三项。</a:t>
            </a:r>
            <a:r>
              <a:rPr lang="zh-CN" altLang="en-US" sz="2800" dirty="0" smtClean="0">
                <a:effectLst>
                  <a:outerShdw blurRad="38100" dist="38100" dir="2700000" algn="tl">
                    <a:srgbClr val="000000"/>
                  </a:outerShdw>
                </a:effectLst>
                <a:latin typeface="Times New Roman" pitchFamily="18" charset="0"/>
                <a:ea typeface="黑体" pitchFamily="49" charset="-122"/>
              </a:rPr>
              <a:t> </a:t>
            </a:r>
            <a:endParaRPr lang="zh-CN" altLang="en-US" sz="2800" i="0" dirty="0" smtClean="0">
              <a:effectLst/>
              <a:latin typeface="Times New Roman" pitchFamily="18" charset="0"/>
              <a:ea typeface="黑体" pitchFamily="49" charset="-122"/>
            </a:endParaRPr>
          </a:p>
          <a:p>
            <a:pPr eaLnBrk="1" hangingPunct="1">
              <a:spcBef>
                <a:spcPct val="50000"/>
              </a:spcBef>
            </a:pPr>
            <a:r>
              <a:rPr lang="en-US" altLang="zh-CN" sz="2800" i="0" dirty="0" smtClean="0">
                <a:solidFill>
                  <a:srgbClr val="990000"/>
                </a:solidFill>
                <a:effectLst/>
                <a:latin typeface="Times New Roman" pitchFamily="18" charset="0"/>
                <a:ea typeface="黑体" pitchFamily="49" charset="-122"/>
              </a:rPr>
              <a:t>2. </a:t>
            </a:r>
            <a:r>
              <a:rPr lang="zh-CN" altLang="en-US" sz="2800" i="0" dirty="0" smtClean="0">
                <a:solidFill>
                  <a:srgbClr val="990000"/>
                </a:solidFill>
                <a:effectLst/>
                <a:latin typeface="Times New Roman" pitchFamily="18" charset="0"/>
                <a:ea typeface="黑体" pitchFamily="49" charset="-122"/>
              </a:rPr>
              <a:t>两者具有很大的互补性</a:t>
            </a:r>
          </a:p>
          <a:p>
            <a:pPr eaLnBrk="1" hangingPunct="1">
              <a:spcBef>
                <a:spcPct val="50000"/>
              </a:spcBef>
            </a:pPr>
            <a:r>
              <a:rPr lang="zh-CN" altLang="en-US" sz="2800" i="0" dirty="0" smtClean="0">
                <a:solidFill>
                  <a:srgbClr val="990000"/>
                </a:solidFill>
                <a:effectLst/>
                <a:latin typeface="Times New Roman" pitchFamily="18" charset="0"/>
                <a:ea typeface="黑体" pitchFamily="49" charset="-122"/>
              </a:rPr>
              <a:t>   </a:t>
            </a:r>
            <a:r>
              <a:rPr lang="zh-CN" altLang="en-US" sz="2800" i="0" dirty="0" smtClean="0">
                <a:solidFill>
                  <a:srgbClr val="0000CC"/>
                </a:solidFill>
                <a:effectLst/>
                <a:latin typeface="Times New Roman" pitchFamily="18" charset="0"/>
                <a:ea typeface="黑体" pitchFamily="49" charset="-122"/>
              </a:rPr>
              <a:t>互补性：</a:t>
            </a:r>
            <a:r>
              <a:rPr lang="zh-CN" altLang="en-US" sz="2800" i="0" dirty="0" smtClean="0">
                <a:effectLst/>
                <a:latin typeface="Times New Roman" pitchFamily="18" charset="0"/>
                <a:ea typeface="黑体" pitchFamily="49" charset="-122"/>
              </a:rPr>
              <a:t>低沸点</a:t>
            </a:r>
            <a:r>
              <a:rPr lang="en-US" altLang="zh-CN" sz="2800" i="0" dirty="0" smtClean="0">
                <a:effectLst/>
                <a:latin typeface="Times New Roman" pitchFamily="18" charset="0"/>
                <a:ea typeface="黑体" pitchFamily="49" charset="-122"/>
              </a:rPr>
              <a:t>—</a:t>
            </a:r>
            <a:r>
              <a:rPr lang="zh-CN" altLang="en-US" sz="2800" i="0" dirty="0" smtClean="0">
                <a:effectLst/>
                <a:latin typeface="Times New Roman" pitchFamily="18" charset="0"/>
                <a:ea typeface="黑体" pitchFamily="49" charset="-122"/>
              </a:rPr>
              <a:t>高沸点。</a:t>
            </a:r>
          </a:p>
          <a:p>
            <a:pPr eaLnBrk="1" hangingPunct="1">
              <a:spcBef>
                <a:spcPct val="50000"/>
              </a:spcBef>
            </a:pPr>
            <a:r>
              <a:rPr lang="zh-CN" altLang="en-US" sz="2800" i="0" dirty="0" smtClean="0">
                <a:effectLst/>
                <a:latin typeface="Times New Roman" pitchFamily="18" charset="0"/>
                <a:ea typeface="黑体" pitchFamily="49" charset="-122"/>
              </a:rPr>
              <a:t>   </a:t>
            </a:r>
            <a:r>
              <a:rPr lang="zh-CN" altLang="en-US" sz="2800" i="0" dirty="0" smtClean="0">
                <a:solidFill>
                  <a:srgbClr val="0000CC"/>
                </a:solidFill>
                <a:effectLst/>
                <a:latin typeface="Times New Roman" pitchFamily="18" charset="0"/>
                <a:ea typeface="黑体" pitchFamily="49" charset="-122"/>
              </a:rPr>
              <a:t>扩    展：</a:t>
            </a:r>
            <a:r>
              <a:rPr lang="zh-CN" altLang="en-US" sz="2800" i="0" dirty="0" smtClean="0">
                <a:effectLst/>
                <a:latin typeface="Times New Roman" pitchFamily="18" charset="0"/>
                <a:ea typeface="黑体" pitchFamily="49" charset="-122"/>
              </a:rPr>
              <a:t>生化试样、手性化合物、离子化合物。</a:t>
            </a:r>
            <a:endParaRPr lang="zh-CN" altLang="en-US" sz="2800" i="0" dirty="0">
              <a:effectLst/>
              <a:latin typeface="Times New Roman" pitchFamily="18" charset="0"/>
              <a:ea typeface="黑体" pitchFamily="49" charset="-122"/>
            </a:endParaRPr>
          </a:p>
        </p:txBody>
      </p:sp>
    </p:spTree>
    <p:extLst>
      <p:ext uri="{BB962C8B-B14F-4D97-AF65-F5344CB8AC3E}">
        <p14:creationId xmlns:p14="http://schemas.microsoft.com/office/powerpoint/2010/main" val="190073869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04800"/>
            <a:ext cx="8435975" cy="747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kumimoji="1" lang="en-US" altLang="zh-CN" sz="3200" b="1" dirty="0" smtClean="0">
                <a:solidFill>
                  <a:srgbClr val="990000"/>
                </a:solidFill>
                <a:latin typeface="黑体" pitchFamily="49" charset="-122"/>
                <a:ea typeface="黑体" pitchFamily="49" charset="-122"/>
              </a:rPr>
              <a:t>3. </a:t>
            </a:r>
            <a:r>
              <a:rPr kumimoji="1" lang="zh-CN" altLang="en-US" sz="3200" b="1" dirty="0" smtClean="0">
                <a:solidFill>
                  <a:srgbClr val="990000"/>
                </a:solidFill>
                <a:latin typeface="黑体" pitchFamily="49" charset="-122"/>
                <a:ea typeface="黑体" pitchFamily="49" charset="-122"/>
              </a:rPr>
              <a:t>液相色谱的特殊性</a:t>
            </a:r>
            <a:endParaRPr kumimoji="1" lang="zh-CN" altLang="en-US" sz="3200" b="1" dirty="0">
              <a:solidFill>
                <a:srgbClr val="990000"/>
              </a:solidFill>
              <a:latin typeface="黑体" pitchFamily="49" charset="-122"/>
              <a:ea typeface="黑体" pitchFamily="49" charset="-122"/>
            </a:endParaRPr>
          </a:p>
        </p:txBody>
      </p:sp>
      <p:sp>
        <p:nvSpPr>
          <p:cNvPr id="3" name="Text Box 3"/>
          <p:cNvSpPr txBox="1">
            <a:spLocks noChangeArrowheads="1"/>
          </p:cNvSpPr>
          <p:nvPr/>
        </p:nvSpPr>
        <p:spPr bwMode="auto">
          <a:xfrm>
            <a:off x="250825" y="981075"/>
            <a:ext cx="8569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i="0" dirty="0">
                <a:solidFill>
                  <a:srgbClr val="0000CC"/>
                </a:solidFill>
                <a:effectLst/>
                <a:latin typeface="黑体" pitchFamily="49" charset="-122"/>
                <a:ea typeface="黑体" pitchFamily="49" charset="-122"/>
              </a:rPr>
              <a:t>(1)  </a:t>
            </a:r>
            <a:r>
              <a:rPr lang="zh-CN" altLang="en-US" sz="2400" i="0" dirty="0">
                <a:solidFill>
                  <a:srgbClr val="0000CC"/>
                </a:solidFill>
                <a:effectLst/>
                <a:latin typeface="黑体" pitchFamily="49" charset="-122"/>
                <a:ea typeface="黑体" pitchFamily="49" charset="-122"/>
              </a:rPr>
              <a:t>纵向扩散对色谱峰扩展影响很小</a:t>
            </a:r>
            <a:endParaRPr lang="en-US" altLang="zh-CN" sz="2400" i="0" dirty="0">
              <a:effectLst/>
              <a:latin typeface="黑体" pitchFamily="49" charset="-122"/>
              <a:ea typeface="黑体" pitchFamily="49" charset="-122"/>
            </a:endParaRPr>
          </a:p>
        </p:txBody>
      </p:sp>
      <p:sp>
        <p:nvSpPr>
          <p:cNvPr id="4" name="Text Box 7"/>
          <p:cNvSpPr txBox="1">
            <a:spLocks noChangeArrowheads="1"/>
          </p:cNvSpPr>
          <p:nvPr/>
        </p:nvSpPr>
        <p:spPr bwMode="auto">
          <a:xfrm>
            <a:off x="179388" y="1546225"/>
            <a:ext cx="8569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i="0">
                <a:effectLst/>
                <a:latin typeface="黑体" pitchFamily="49" charset="-122"/>
                <a:ea typeface="黑体" pitchFamily="49" charset="-122"/>
              </a:rPr>
              <a:t>      液相色谱中采用液体作为流动相。</a:t>
            </a:r>
          </a:p>
          <a:p>
            <a:r>
              <a:rPr lang="zh-CN" altLang="en-US" sz="2400" i="0">
                <a:effectLst/>
                <a:latin typeface="黑体" pitchFamily="49" charset="-122"/>
                <a:ea typeface="黑体" pitchFamily="49" charset="-122"/>
              </a:rPr>
              <a:t>      液体与气体间的差异，也带来一些特殊问题。</a:t>
            </a:r>
          </a:p>
          <a:p>
            <a:r>
              <a:rPr lang="zh-CN" altLang="en-US" sz="2400" i="0">
                <a:solidFill>
                  <a:srgbClr val="FF0066"/>
                </a:solidFill>
                <a:effectLst/>
                <a:latin typeface="黑体" pitchFamily="49" charset="-122"/>
                <a:ea typeface="黑体" pitchFamily="49" charset="-122"/>
              </a:rPr>
              <a:t>            </a:t>
            </a:r>
            <a:r>
              <a:rPr lang="en-US" altLang="zh-CN" sz="2400" i="0">
                <a:solidFill>
                  <a:srgbClr val="FF0066"/>
                </a:solidFill>
                <a:effectLst/>
                <a:latin typeface="黑体" pitchFamily="49" charset="-122"/>
                <a:ea typeface="黑体" pitchFamily="49" charset="-122"/>
              </a:rPr>
              <a:t> </a:t>
            </a:r>
            <a:r>
              <a:rPr lang="zh-CN" altLang="en-US" sz="2400" i="0">
                <a:solidFill>
                  <a:srgbClr val="FF0066"/>
                </a:solidFill>
                <a:effectLst/>
                <a:latin typeface="黑体" pitchFamily="49" charset="-122"/>
                <a:ea typeface="黑体" pitchFamily="49" charset="-122"/>
              </a:rPr>
              <a:t>气体与液体物理性质对比</a:t>
            </a:r>
          </a:p>
        </p:txBody>
      </p:sp>
      <p:sp>
        <p:nvSpPr>
          <p:cNvPr id="5" name="Text Box 8"/>
          <p:cNvSpPr txBox="1">
            <a:spLocks noChangeArrowheads="1"/>
          </p:cNvSpPr>
          <p:nvPr/>
        </p:nvSpPr>
        <p:spPr bwMode="auto">
          <a:xfrm>
            <a:off x="252413" y="5507038"/>
            <a:ext cx="8569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i="0">
                <a:effectLst/>
                <a:latin typeface="黑体" pitchFamily="49" charset="-122"/>
                <a:ea typeface="黑体" pitchFamily="49" charset="-122"/>
              </a:rPr>
              <a:t>     分子在液体中的扩散系数要比在气体中的小</a:t>
            </a:r>
            <a:r>
              <a:rPr lang="en-US" altLang="zh-CN" sz="2400" i="0">
                <a:effectLst/>
                <a:latin typeface="黑体" pitchFamily="49" charset="-122"/>
                <a:ea typeface="黑体" pitchFamily="49" charset="-122"/>
              </a:rPr>
              <a:t>4</a:t>
            </a:r>
            <a:r>
              <a:rPr lang="zh-CN" altLang="en-US" sz="2400" i="0">
                <a:effectLst/>
                <a:latin typeface="黑体" pitchFamily="49" charset="-122"/>
                <a:ea typeface="黑体" pitchFamily="49" charset="-122"/>
              </a:rPr>
              <a:t>～</a:t>
            </a:r>
            <a:r>
              <a:rPr lang="en-US" altLang="zh-CN" sz="2400" i="0">
                <a:effectLst/>
                <a:latin typeface="黑体" pitchFamily="49" charset="-122"/>
                <a:ea typeface="黑体" pitchFamily="49" charset="-122"/>
              </a:rPr>
              <a:t>5</a:t>
            </a:r>
            <a:r>
              <a:rPr lang="zh-CN" altLang="en-US" sz="2400" i="0">
                <a:effectLst/>
                <a:latin typeface="黑体" pitchFamily="49" charset="-122"/>
                <a:ea typeface="黑体" pitchFamily="49" charset="-122"/>
              </a:rPr>
              <a:t>个数量级。</a:t>
            </a:r>
            <a:endParaRPr lang="zh-CN" altLang="en-US" sz="2400" i="0">
              <a:effectLst>
                <a:outerShdw blurRad="38100" dist="38100" dir="2700000" algn="tl">
                  <a:srgbClr val="000000"/>
                </a:outerShdw>
              </a:effectLst>
              <a:latin typeface="黑体" pitchFamily="49" charset="-122"/>
              <a:ea typeface="黑体" pitchFamily="49" charset="-122"/>
            </a:endParaRPr>
          </a:p>
        </p:txBody>
      </p:sp>
      <p:pic>
        <p:nvPicPr>
          <p:cNvPr id="6" name="Picture 9"/>
          <p:cNvPicPr>
            <a:picLocks noChangeAspect="1" noChangeArrowheads="1"/>
          </p:cNvPicPr>
          <p:nvPr/>
        </p:nvPicPr>
        <p:blipFill rotWithShape="1">
          <a:blip r:embed="rId2">
            <a:extLst>
              <a:ext uri="{28A0092B-C50C-407E-A947-70E740481C1C}">
                <a14:useLocalDpi xmlns:a14="http://schemas.microsoft.com/office/drawing/2010/main" val="0"/>
              </a:ext>
            </a:extLst>
          </a:blip>
          <a:srcRect b="2987"/>
          <a:stretch/>
        </p:blipFill>
        <p:spPr bwMode="auto">
          <a:xfrm>
            <a:off x="612775" y="2986089"/>
            <a:ext cx="7770813" cy="2374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90360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wipe(left)">
                                      <p:cBhvr>
                                        <p:cTn id="19" dur="500"/>
                                        <p:tgtEl>
                                          <p:spTgt spid="4">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left)">
                                      <p:cBhvr>
                                        <p:cTn id="23" dur="500"/>
                                        <p:tgtEl>
                                          <p:spTgt spid="4">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0"/>
      <p:bldP spid="4" grpId="0" build="p" autoUpdateAnimBg="0" advAuto="0"/>
      <p:bldP spid="5" grpId="0" build="p" autoUpdateAnimBg="0"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50825" y="981075"/>
            <a:ext cx="85693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800" i="0" dirty="0">
                <a:solidFill>
                  <a:srgbClr val="000066"/>
                </a:solidFill>
                <a:effectLst/>
                <a:latin typeface="黑体" pitchFamily="49" charset="-122"/>
                <a:ea typeface="黑体" pitchFamily="49" charset="-122"/>
              </a:rPr>
              <a:t>   </a:t>
            </a:r>
            <a:r>
              <a:rPr lang="zh-CN" altLang="en-US" sz="2800" i="0" dirty="0" smtClean="0">
                <a:solidFill>
                  <a:srgbClr val="000066"/>
                </a:solidFill>
                <a:effectLst/>
                <a:latin typeface="黑体" pitchFamily="49" charset="-122"/>
                <a:ea typeface="黑体" pitchFamily="49" charset="-122"/>
              </a:rPr>
              <a:t> </a:t>
            </a:r>
            <a:r>
              <a:rPr lang="zh-CN" altLang="en-US" sz="2800" i="0" dirty="0">
                <a:solidFill>
                  <a:srgbClr val="000066"/>
                </a:solidFill>
                <a:effectLst/>
                <a:latin typeface="黑体" pitchFamily="49" charset="-122"/>
                <a:ea typeface="黑体" pitchFamily="49" charset="-122"/>
              </a:rPr>
              <a:t>流动相的线速率</a:t>
            </a:r>
            <a:r>
              <a:rPr lang="en-US" altLang="zh-CN" sz="2800" i="0" dirty="0">
                <a:solidFill>
                  <a:srgbClr val="000066"/>
                </a:solidFill>
                <a:effectLst/>
                <a:latin typeface="黑体" pitchFamily="49" charset="-122"/>
                <a:ea typeface="黑体" pitchFamily="49" charset="-122"/>
              </a:rPr>
              <a:t>&gt;0.5 cm·s</a:t>
            </a:r>
            <a:r>
              <a:rPr lang="en-US" altLang="zh-CN" sz="2800" i="0" baseline="30000" dirty="0">
                <a:solidFill>
                  <a:srgbClr val="000066"/>
                </a:solidFill>
                <a:effectLst/>
                <a:latin typeface="黑体" pitchFamily="49" charset="-122"/>
                <a:ea typeface="黑体" pitchFamily="49" charset="-122"/>
              </a:rPr>
              <a:t>-1</a:t>
            </a:r>
            <a:r>
              <a:rPr lang="zh-CN" altLang="en-US" sz="2800" i="0" dirty="0">
                <a:solidFill>
                  <a:srgbClr val="000066"/>
                </a:solidFill>
                <a:effectLst/>
                <a:latin typeface="黑体" pitchFamily="49" charset="-122"/>
                <a:ea typeface="黑体" pitchFamily="49" charset="-122"/>
              </a:rPr>
              <a:t>，分子扩散项的影响可以忽略，液相色谱中</a:t>
            </a:r>
            <a:r>
              <a:rPr lang="en-US" altLang="zh-CN" sz="2800" dirty="0">
                <a:solidFill>
                  <a:srgbClr val="000066"/>
                </a:solidFill>
                <a:effectLst/>
                <a:latin typeface="黑体" pitchFamily="49" charset="-122"/>
                <a:ea typeface="黑体" pitchFamily="49" charset="-122"/>
              </a:rPr>
              <a:t>H</a:t>
            </a:r>
            <a:r>
              <a:rPr lang="en-US" altLang="zh-CN" sz="2800" i="0" dirty="0">
                <a:solidFill>
                  <a:srgbClr val="000066"/>
                </a:solidFill>
                <a:effectLst/>
                <a:latin typeface="黑体" pitchFamily="49" charset="-122"/>
                <a:ea typeface="黑体" pitchFamily="49" charset="-122"/>
              </a:rPr>
              <a:t>-</a:t>
            </a:r>
            <a:r>
              <a:rPr lang="en-US" altLang="zh-CN" sz="2800" dirty="0">
                <a:solidFill>
                  <a:srgbClr val="000066"/>
                </a:solidFill>
                <a:effectLst/>
                <a:latin typeface="黑体" pitchFamily="49" charset="-122"/>
                <a:ea typeface="黑体" pitchFamily="49" charset="-122"/>
              </a:rPr>
              <a:t>u</a:t>
            </a:r>
            <a:r>
              <a:rPr lang="zh-CN" altLang="en-US" sz="2800" i="0" dirty="0">
                <a:solidFill>
                  <a:srgbClr val="000066"/>
                </a:solidFill>
                <a:effectLst/>
                <a:latin typeface="黑体" pitchFamily="49" charset="-122"/>
                <a:ea typeface="黑体" pitchFamily="49" charset="-122"/>
              </a:rPr>
              <a:t>曲线中的最佳流速值比气相色谱小得多。</a:t>
            </a:r>
            <a:endParaRPr lang="en-US" altLang="zh-CN" sz="2800" i="0" dirty="0">
              <a:solidFill>
                <a:srgbClr val="000066"/>
              </a:solidFill>
              <a:effectLst/>
              <a:latin typeface="黑体" pitchFamily="49" charset="-122"/>
              <a:ea typeface="黑体" pitchFamily="49" charset="-122"/>
            </a:endParaRPr>
          </a:p>
        </p:txBody>
      </p:sp>
      <p:pic>
        <p:nvPicPr>
          <p:cNvPr id="3" name="Picture 7" descr="05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2924175"/>
            <a:ext cx="7273925"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7566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304800"/>
            <a:ext cx="8435975" cy="74771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kumimoji="1" lang="zh-CN" altLang="en-US" sz="3200" b="1" dirty="0" smtClean="0">
                <a:solidFill>
                  <a:srgbClr val="0000CC"/>
                </a:solidFill>
                <a:latin typeface="黑体" pitchFamily="49" charset="-122"/>
                <a:ea typeface="黑体" pitchFamily="49" charset="-122"/>
              </a:rPr>
              <a:t>（</a:t>
            </a:r>
            <a:r>
              <a:rPr kumimoji="1" lang="en-US" altLang="zh-CN" sz="3200" b="1" dirty="0" smtClean="0">
                <a:solidFill>
                  <a:srgbClr val="0000CC"/>
                </a:solidFill>
                <a:latin typeface="黑体" pitchFamily="49" charset="-122"/>
                <a:ea typeface="黑体" pitchFamily="49" charset="-122"/>
              </a:rPr>
              <a:t>2</a:t>
            </a:r>
            <a:r>
              <a:rPr kumimoji="1" lang="zh-CN" altLang="en-US" sz="3200" b="1" dirty="0" smtClean="0">
                <a:solidFill>
                  <a:srgbClr val="0000CC"/>
                </a:solidFill>
                <a:latin typeface="黑体" pitchFamily="49" charset="-122"/>
                <a:ea typeface="黑体" pitchFamily="49" charset="-122"/>
              </a:rPr>
              <a:t>）传质速率快</a:t>
            </a:r>
            <a:endParaRPr kumimoji="1" lang="zh-CN" altLang="en-US" dirty="0">
              <a:latin typeface="黑体" pitchFamily="49" charset="-122"/>
              <a:ea typeface="黑体" pitchFamily="49" charset="-122"/>
            </a:endParaRPr>
          </a:p>
        </p:txBody>
      </p:sp>
      <p:sp>
        <p:nvSpPr>
          <p:cNvPr id="3" name="Text Box 3"/>
          <p:cNvSpPr txBox="1">
            <a:spLocks noChangeArrowheads="1"/>
          </p:cNvSpPr>
          <p:nvPr/>
        </p:nvSpPr>
        <p:spPr bwMode="auto">
          <a:xfrm>
            <a:off x="250825" y="981075"/>
            <a:ext cx="85693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i="0" dirty="0">
                <a:effectLst/>
                <a:latin typeface="黑体" pitchFamily="49" charset="-122"/>
                <a:ea typeface="黑体" pitchFamily="49" charset="-122"/>
              </a:rPr>
              <a:t>      固定相颗粒越小，传质过程越快，柱效越高；</a:t>
            </a:r>
          </a:p>
          <a:p>
            <a:r>
              <a:rPr lang="zh-CN" altLang="en-US" sz="2800" i="0" dirty="0">
                <a:effectLst/>
                <a:latin typeface="黑体" pitchFamily="49" charset="-122"/>
                <a:ea typeface="黑体" pitchFamily="49" charset="-122"/>
              </a:rPr>
              <a:t>      减小固定相的颗粒粒度是提高柱效的主要手段。</a:t>
            </a:r>
          </a:p>
          <a:p>
            <a:r>
              <a:rPr lang="zh-CN" altLang="en-US" sz="2800" i="0" dirty="0">
                <a:effectLst/>
                <a:latin typeface="黑体" pitchFamily="49" charset="-122"/>
                <a:ea typeface="黑体" pitchFamily="49" charset="-122"/>
              </a:rPr>
              <a:t>      现代高效液相色谱的柱填料粒径都小于</a:t>
            </a:r>
            <a:r>
              <a:rPr lang="en-US" altLang="zh-CN" sz="2800" i="0" dirty="0">
                <a:effectLst/>
                <a:latin typeface="黑体" pitchFamily="49" charset="-122"/>
                <a:ea typeface="黑体" pitchFamily="49" charset="-122"/>
              </a:rPr>
              <a:t>10μm</a:t>
            </a:r>
            <a:r>
              <a:rPr lang="zh-CN" altLang="en-US" sz="2800" i="0" dirty="0">
                <a:effectLst/>
                <a:latin typeface="黑体" pitchFamily="49" charset="-122"/>
                <a:ea typeface="黑体" pitchFamily="49" charset="-122"/>
              </a:rPr>
              <a:t>。 </a:t>
            </a:r>
            <a:endParaRPr lang="en-US" altLang="zh-CN" sz="2800" i="0" dirty="0">
              <a:effectLst/>
              <a:latin typeface="黑体" pitchFamily="49" charset="-122"/>
              <a:ea typeface="黑体" pitchFamily="49" charset="-122"/>
            </a:endParaRPr>
          </a:p>
        </p:txBody>
      </p:sp>
      <p:sp>
        <p:nvSpPr>
          <p:cNvPr id="4" name="Rectangle 6"/>
          <p:cNvSpPr>
            <a:spLocks noChangeArrowheads="1"/>
          </p:cNvSpPr>
          <p:nvPr/>
        </p:nvSpPr>
        <p:spPr bwMode="auto">
          <a:xfrm>
            <a:off x="5724525" y="3637072"/>
            <a:ext cx="24479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800" i="0" dirty="0">
                <a:effectLst/>
                <a:latin typeface="黑体" pitchFamily="49" charset="-122"/>
                <a:ea typeface="黑体" pitchFamily="49" charset="-122"/>
              </a:rPr>
              <a:t>不同粒径</a:t>
            </a:r>
            <a:r>
              <a:rPr lang="en-US" altLang="zh-CN" sz="2800" i="0" dirty="0">
                <a:effectLst/>
                <a:latin typeface="黑体" pitchFamily="49" charset="-122"/>
                <a:ea typeface="黑体" pitchFamily="49" charset="-122"/>
              </a:rPr>
              <a:t>ODS</a:t>
            </a:r>
            <a:r>
              <a:rPr lang="zh-CN" altLang="en-US" sz="2800" i="0" dirty="0">
                <a:effectLst/>
                <a:latin typeface="黑体" pitchFamily="49" charset="-122"/>
                <a:ea typeface="黑体" pitchFamily="49" charset="-122"/>
              </a:rPr>
              <a:t>填料对液相色谱</a:t>
            </a:r>
            <a:r>
              <a:rPr lang="en-US" altLang="zh-CN" sz="2800" dirty="0">
                <a:effectLst/>
                <a:latin typeface="黑体" pitchFamily="49" charset="-122"/>
                <a:ea typeface="黑体" pitchFamily="49" charset="-122"/>
              </a:rPr>
              <a:t>H</a:t>
            </a:r>
            <a:r>
              <a:rPr lang="en-US" altLang="zh-CN" sz="2800" i="0" dirty="0">
                <a:effectLst/>
                <a:latin typeface="黑体" pitchFamily="49" charset="-122"/>
                <a:ea typeface="黑体" pitchFamily="49" charset="-122"/>
              </a:rPr>
              <a:t>-</a:t>
            </a:r>
            <a:r>
              <a:rPr lang="en-US" altLang="zh-CN" sz="2800" dirty="0">
                <a:effectLst/>
                <a:latin typeface="黑体" pitchFamily="49" charset="-122"/>
                <a:ea typeface="黑体" pitchFamily="49" charset="-122"/>
              </a:rPr>
              <a:t>u</a:t>
            </a:r>
            <a:r>
              <a:rPr lang="zh-CN" altLang="en-US" sz="2800" i="0" dirty="0">
                <a:effectLst/>
                <a:latin typeface="黑体" pitchFamily="49" charset="-122"/>
                <a:ea typeface="黑体" pitchFamily="49" charset="-122"/>
              </a:rPr>
              <a:t>曲线影响 。</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357563"/>
            <a:ext cx="4105275" cy="260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039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14594" y="260350"/>
            <a:ext cx="7837194" cy="792163"/>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kumimoji="1" lang="zh-CN" altLang="en-US" sz="3200" b="1" smtClean="0">
                <a:solidFill>
                  <a:srgbClr val="0000CC"/>
                </a:solidFill>
                <a:latin typeface="黑体" pitchFamily="49" charset="-122"/>
                <a:ea typeface="黑体" pitchFamily="49" charset="-122"/>
              </a:rPr>
              <a:t>（</a:t>
            </a:r>
            <a:r>
              <a:rPr kumimoji="1" lang="en-US" altLang="zh-CN" sz="3200" b="1" smtClean="0">
                <a:solidFill>
                  <a:srgbClr val="0000CC"/>
                </a:solidFill>
                <a:latin typeface="黑体" pitchFamily="49" charset="-122"/>
                <a:ea typeface="黑体" pitchFamily="49" charset="-122"/>
              </a:rPr>
              <a:t>3</a:t>
            </a:r>
            <a:r>
              <a:rPr kumimoji="1" lang="zh-CN" altLang="en-US" sz="3200" b="1" smtClean="0">
                <a:solidFill>
                  <a:srgbClr val="0000CC"/>
                </a:solidFill>
                <a:latin typeface="黑体" pitchFamily="49" charset="-122"/>
                <a:ea typeface="黑体" pitchFamily="49" charset="-122"/>
              </a:rPr>
              <a:t>）柱外效应影响显著峰展宽</a:t>
            </a:r>
            <a:endParaRPr kumimoji="1" lang="zh-CN" altLang="en-US">
              <a:latin typeface="黑体" pitchFamily="49" charset="-122"/>
              <a:ea typeface="黑体" pitchFamily="49" charset="-122"/>
            </a:endParaRPr>
          </a:p>
        </p:txBody>
      </p:sp>
      <p:sp>
        <p:nvSpPr>
          <p:cNvPr id="4" name="Text Box 3"/>
          <p:cNvSpPr txBox="1">
            <a:spLocks noChangeArrowheads="1"/>
          </p:cNvSpPr>
          <p:nvPr/>
        </p:nvSpPr>
        <p:spPr bwMode="auto">
          <a:xfrm>
            <a:off x="179389" y="1052513"/>
            <a:ext cx="8640762"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i="0" dirty="0">
                <a:effectLst/>
                <a:latin typeface="黑体" pitchFamily="49" charset="-122"/>
                <a:ea typeface="黑体" pitchFamily="49" charset="-122"/>
              </a:rPr>
              <a:t> </a:t>
            </a:r>
            <a:r>
              <a:rPr lang="zh-CN" altLang="en-US" sz="2800" i="0" dirty="0" smtClean="0">
                <a:effectLst/>
                <a:latin typeface="黑体" pitchFamily="49" charset="-122"/>
                <a:ea typeface="黑体" pitchFamily="49" charset="-122"/>
              </a:rPr>
              <a:t>柱</a:t>
            </a:r>
            <a:r>
              <a:rPr lang="zh-CN" altLang="en-US" sz="2800" i="0" dirty="0">
                <a:effectLst/>
                <a:latin typeface="黑体" pitchFamily="49" charset="-122"/>
                <a:ea typeface="黑体" pitchFamily="49" charset="-122"/>
              </a:rPr>
              <a:t>外因素：柱前峰展宽和柱后峰展宽。</a:t>
            </a:r>
          </a:p>
          <a:p>
            <a:pPr>
              <a:lnSpc>
                <a:spcPct val="120000"/>
              </a:lnSpc>
            </a:pPr>
            <a:r>
              <a:rPr lang="zh-CN" altLang="en-US" sz="2800" i="0" dirty="0">
                <a:effectLst/>
                <a:latin typeface="黑体" pitchFamily="49" charset="-122"/>
                <a:ea typeface="黑体" pitchFamily="49" charset="-122"/>
              </a:rPr>
              <a:t> </a:t>
            </a:r>
            <a:r>
              <a:rPr lang="zh-CN" altLang="en-US" sz="2800" i="0" dirty="0" smtClean="0">
                <a:effectLst/>
                <a:latin typeface="黑体" pitchFamily="49" charset="-122"/>
                <a:ea typeface="黑体" pitchFamily="49" charset="-122"/>
              </a:rPr>
              <a:t>柱</a:t>
            </a:r>
            <a:r>
              <a:rPr lang="zh-CN" altLang="en-US" sz="2800" i="0" dirty="0">
                <a:effectLst/>
                <a:latin typeface="黑体" pitchFamily="49" charset="-122"/>
                <a:ea typeface="黑体" pitchFamily="49" charset="-122"/>
              </a:rPr>
              <a:t>前峰展宽：由进样及进样器到色谱柱连接管引起的。</a:t>
            </a:r>
          </a:p>
          <a:p>
            <a:pPr>
              <a:lnSpc>
                <a:spcPct val="120000"/>
              </a:lnSpc>
            </a:pPr>
            <a:r>
              <a:rPr lang="zh-CN" altLang="en-US" sz="2800" i="0" dirty="0">
                <a:effectLst/>
                <a:latin typeface="黑体" pitchFamily="49" charset="-122"/>
                <a:ea typeface="黑体" pitchFamily="49" charset="-122"/>
              </a:rPr>
              <a:t> </a:t>
            </a:r>
            <a:r>
              <a:rPr lang="zh-CN" altLang="en-US" sz="2800" i="0" dirty="0" smtClean="0">
                <a:effectLst/>
                <a:latin typeface="黑体" pitchFamily="49" charset="-122"/>
                <a:ea typeface="黑体" pitchFamily="49" charset="-122"/>
              </a:rPr>
              <a:t>柱</a:t>
            </a:r>
            <a:r>
              <a:rPr lang="zh-CN" altLang="en-US" sz="2800" i="0" dirty="0">
                <a:effectLst/>
                <a:latin typeface="黑体" pitchFamily="49" charset="-122"/>
                <a:ea typeface="黑体" pitchFamily="49" charset="-122"/>
              </a:rPr>
              <a:t>后峰展宽：柱后连接管和检测器死体积；</a:t>
            </a:r>
          </a:p>
          <a:p>
            <a:pPr>
              <a:lnSpc>
                <a:spcPct val="120000"/>
              </a:lnSpc>
            </a:pPr>
            <a:r>
              <a:rPr lang="zh-CN" altLang="en-US" sz="2800" i="0" dirty="0">
                <a:effectLst/>
                <a:latin typeface="黑体" pitchFamily="49" charset="-122"/>
                <a:ea typeface="黑体" pitchFamily="49" charset="-122"/>
              </a:rPr>
              <a:t> </a:t>
            </a:r>
            <a:r>
              <a:rPr lang="zh-CN" altLang="en-US" sz="2800" i="0" dirty="0" smtClean="0">
                <a:effectLst/>
                <a:latin typeface="黑体" pitchFamily="49" charset="-122"/>
                <a:ea typeface="黑体" pitchFamily="49" charset="-122"/>
              </a:rPr>
              <a:t>通用</a:t>
            </a:r>
            <a:r>
              <a:rPr lang="zh-CN" altLang="en-US" sz="2800" i="0" dirty="0">
                <a:effectLst/>
                <a:latin typeface="黑体" pitchFamily="49" charset="-122"/>
                <a:ea typeface="黑体" pitchFamily="49" charset="-122"/>
              </a:rPr>
              <a:t>紫外检测器的池体积仅为</a:t>
            </a:r>
            <a:r>
              <a:rPr lang="en-US" altLang="zh-CN" sz="2800" i="0" dirty="0">
                <a:effectLst/>
                <a:latin typeface="黑体" pitchFamily="49" charset="-122"/>
                <a:ea typeface="黑体" pitchFamily="49" charset="-122"/>
              </a:rPr>
              <a:t>8μL</a:t>
            </a:r>
            <a:r>
              <a:rPr lang="zh-CN" altLang="en-US" sz="2800" i="0" dirty="0">
                <a:effectLst/>
                <a:latin typeface="黑体" pitchFamily="49" charset="-122"/>
                <a:ea typeface="黑体" pitchFamily="49" charset="-122"/>
              </a:rPr>
              <a:t>。</a:t>
            </a:r>
            <a:r>
              <a:rPr lang="zh-CN" altLang="en-US" sz="2800" dirty="0">
                <a:effectLst>
                  <a:outerShdw blurRad="38100" dist="38100" dir="2700000" algn="tl">
                    <a:srgbClr val="000000"/>
                  </a:outerShdw>
                </a:effectLst>
                <a:latin typeface="黑体" pitchFamily="49" charset="-122"/>
                <a:ea typeface="黑体" pitchFamily="49" charset="-122"/>
              </a:rPr>
              <a:t> </a:t>
            </a:r>
            <a:endParaRPr lang="en-US" altLang="zh-CN" sz="2800" dirty="0">
              <a:effectLst>
                <a:outerShdw blurRad="38100" dist="38100" dir="2700000" algn="tl">
                  <a:srgbClr val="000000"/>
                </a:outerShdw>
              </a:effectLst>
              <a:latin typeface="黑体" pitchFamily="49" charset="-122"/>
              <a:ea typeface="黑体" pitchFamily="49" charset="-122"/>
            </a:endParaRPr>
          </a:p>
        </p:txBody>
      </p:sp>
      <p:graphicFrame>
        <p:nvGraphicFramePr>
          <p:cNvPr id="5" name="Object 8"/>
          <p:cNvGraphicFramePr>
            <a:graphicFrameLocks noChangeAspect="1"/>
          </p:cNvGraphicFramePr>
          <p:nvPr/>
        </p:nvGraphicFramePr>
        <p:xfrm>
          <a:off x="5508625" y="4581525"/>
          <a:ext cx="2251075" cy="225425"/>
        </p:xfrm>
        <a:graphic>
          <a:graphicData uri="http://schemas.openxmlformats.org/presentationml/2006/ole">
            <mc:AlternateContent xmlns:mc="http://schemas.openxmlformats.org/markup-compatibility/2006">
              <mc:Choice xmlns:v="urn:schemas-microsoft-com:vml" Requires="v">
                <p:oleObj spid="_x0000_s54282" name="Flash 文档" r:id="rId3" imgW="2251080" imgH="225360" progId="Flash.Movie">
                  <p:embed/>
                </p:oleObj>
              </mc:Choice>
              <mc:Fallback>
                <p:oleObj name="Flash 文档" r:id="rId3" imgW="2251080" imgH="225360" progId="Flash.Movi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4581525"/>
                        <a:ext cx="2251075"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933825"/>
            <a:ext cx="3887787"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2297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500"/>
                                        <p:tgtEl>
                                          <p:spTgt spid="4">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500"/>
                                        <p:tgtEl>
                                          <p:spTgt spid="4">
                                            <p:txEl>
                                              <p:pRg st="2" end="2"/>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left)">
                                      <p:cBhvr>
                                        <p:cTn id="23" dur="500"/>
                                        <p:tgtEl>
                                          <p:spTgt spid="4">
                                            <p:txEl>
                                              <p:pRg st="3" end="3"/>
                                            </p:txEl>
                                          </p:spTgt>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advAuto="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4980</TotalTime>
  <Words>2836</Words>
  <Application>Microsoft Office PowerPoint</Application>
  <PresentationFormat>全屏显示(4:3)</PresentationFormat>
  <Paragraphs>216</Paragraphs>
  <Slides>43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4" baseType="lpstr">
      <vt:lpstr>Arial</vt:lpstr>
      <vt:lpstr>宋体</vt:lpstr>
      <vt:lpstr>Times New Roman</vt:lpstr>
      <vt:lpstr>华文琥珀</vt:lpstr>
      <vt:lpstr>楷体_GB2312</vt:lpstr>
      <vt:lpstr>仿宋_GB2312</vt:lpstr>
      <vt:lpstr>黑体</vt:lpstr>
      <vt:lpstr>Symbol</vt:lpstr>
      <vt:lpstr>默认设计模板</vt:lpstr>
      <vt:lpstr>Flash 文档</vt:lpstr>
      <vt:lpstr>BMP 图象</vt:lpstr>
      <vt:lpstr>PowerPoint 演示文稿</vt:lpstr>
      <vt:lpstr>日本岛津 Prominence HPLC</vt:lpstr>
      <vt:lpstr>高效液相色谱法的特性</vt:lpstr>
      <vt:lpstr>PowerPoint 演示文稿</vt:lpstr>
      <vt:lpstr>PowerPoint 演示文稿</vt:lpstr>
      <vt:lpstr>PowerPoint 演示文稿</vt:lpstr>
      <vt:lpstr>PowerPoint 演示文稿</vt:lpstr>
      <vt:lpstr>PowerPoint 演示文稿</vt:lpstr>
      <vt:lpstr>PowerPoint 演示文稿</vt:lpstr>
      <vt:lpstr>高效液相色谱仪</vt:lpstr>
      <vt:lpstr>1. 结构流程</vt:lpstr>
      <vt:lpstr>4.2.2 主要部件</vt:lpstr>
      <vt:lpstr>(2) 梯度淋洗装置</vt:lpstr>
      <vt:lpstr>(3) 进样装置</vt:lpstr>
      <vt:lpstr>(4) 高效分离柱</vt:lpstr>
      <vt:lpstr>(5) 检测器</vt:lpstr>
      <vt:lpstr>4.2.3 检测器</vt:lpstr>
      <vt:lpstr>b.  示差折光检测器 （Differential refractive index detector）</vt:lpstr>
      <vt:lpstr>c.  荧光检测器 （Fluorescence detector）</vt:lpstr>
      <vt:lpstr>4.3.1  液相色谱固定相</vt:lpstr>
      <vt:lpstr>（3）化学键合固定相</vt:lpstr>
      <vt:lpstr>化学键合固定相的特点：</vt:lpstr>
      <vt:lpstr> 2.液-固吸附分离固定相</vt:lpstr>
      <vt:lpstr>3.离子交换色谱分离固定相</vt:lpstr>
      <vt:lpstr> 4. 空间排阻分离固定相</vt:lpstr>
      <vt:lpstr>液相色谱的流动相</vt:lpstr>
      <vt:lpstr>2. 流动相类别</vt:lpstr>
      <vt:lpstr>3. 流动相选择</vt:lpstr>
      <vt:lpstr>4. 选择流动相时应注意的几个问题</vt:lpstr>
      <vt:lpstr>液-固吸附色谱</vt:lpstr>
      <vt:lpstr>液-液分配色谱</vt:lpstr>
      <vt:lpstr>离子交换色谱</vt:lpstr>
      <vt:lpstr>离子交换基本原理</vt:lpstr>
      <vt:lpstr>离子色谱仪</vt:lpstr>
      <vt:lpstr>离子色谱法的基本原理与特点</vt:lpstr>
      <vt:lpstr>1.离子色谱法原理</vt:lpstr>
      <vt:lpstr>离子色谱具有以下优点</vt:lpstr>
      <vt:lpstr>4.7.2  离子色谱流程与装置类型</vt:lpstr>
      <vt:lpstr>PowerPoint 演示文稿</vt:lpstr>
      <vt:lpstr>离子色谱连续抑制装置图</vt:lpstr>
      <vt:lpstr>4.4.5 离子对色谱    ion pair chromatography</vt:lpstr>
      <vt:lpstr>4.4.6 排阻色谱 size- exclusion chromatography</vt:lpstr>
      <vt:lpstr>4.4.7 亲和色谱(AC)　Affinity chromatograph</vt:lpstr>
    </vt:vector>
  </TitlesOfParts>
  <Company>-family-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色谱分析法</dc:title>
  <dc:creator>-刘志广-</dc:creator>
  <cp:lastModifiedBy>Yang</cp:lastModifiedBy>
  <cp:revision>204</cp:revision>
  <dcterms:created xsi:type="dcterms:W3CDTF">1998-09-06T02:41:47Z</dcterms:created>
  <dcterms:modified xsi:type="dcterms:W3CDTF">2023-04-04T08:27:23Z</dcterms:modified>
</cp:coreProperties>
</file>